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swald Medium"/>
      <p:regular r:id="rId24"/>
      <p:bold r:id="rId25"/>
    </p:embeddedFont>
    <p:embeddedFont>
      <p:font typeface="Nunito"/>
      <p:regular r:id="rId26"/>
      <p:bold r:id="rId27"/>
      <p:italic r:id="rId28"/>
      <p:boldItalic r:id="rId29"/>
    </p:embeddedFont>
    <p:embeddedFont>
      <p:font typeface="Nunito ExtraBold"/>
      <p:bold r:id="rId30"/>
      <p:boldItalic r:id="rId31"/>
    </p:embeddedFont>
    <p:embeddedFont>
      <p:font typeface="Oswald SemiBold"/>
      <p:regular r:id="rId32"/>
      <p:bold r:id="rId33"/>
    </p:embeddedFont>
    <p:embeddedFont>
      <p:font typeface="Oswald"/>
      <p:regular r:id="rId34"/>
      <p:bold r:id="rId35"/>
    </p:embeddedFont>
    <p:embeddedFont>
      <p:font typeface="Nunito Black"/>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Medium-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OswaldMedium-bold.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ExtraBold-boldItalic.fntdata"/><Relationship Id="rId30" Type="http://schemas.openxmlformats.org/officeDocument/2006/relationships/font" Target="fonts/NunitoExtraBold-bold.fntdata"/><Relationship Id="rId11" Type="http://schemas.openxmlformats.org/officeDocument/2006/relationships/slide" Target="slides/slide6.xml"/><Relationship Id="rId33" Type="http://schemas.openxmlformats.org/officeDocument/2006/relationships/font" Target="fonts/OswaldSemiBold-bold.fntdata"/><Relationship Id="rId10" Type="http://schemas.openxmlformats.org/officeDocument/2006/relationships/slide" Target="slides/slide5.xml"/><Relationship Id="rId32" Type="http://schemas.openxmlformats.org/officeDocument/2006/relationships/font" Target="fonts/OswaldSemiBold-regular.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37" Type="http://schemas.openxmlformats.org/officeDocument/2006/relationships/font" Target="fonts/NunitoBlack-boldItalic.fntdata"/><Relationship Id="rId14" Type="http://schemas.openxmlformats.org/officeDocument/2006/relationships/slide" Target="slides/slide9.xml"/><Relationship Id="rId36" Type="http://schemas.openxmlformats.org/officeDocument/2006/relationships/font" Target="fonts/NunitoBlack-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9b99ae08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9b99ae0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9b99ae08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9b99ae08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9b99ae08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9b99ae08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b15f3da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b15f3da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59b99ae08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59b99ae08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b15f3da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b15f3da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e862eec4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e862eec4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e862eec45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e862eec45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856e032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856e032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9a5e248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9a5e248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9a5e2481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9a5e2481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9a5e2481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9a5e2481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9a5e248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9a5e248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9b99ae0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9b99ae0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9b99ae08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9b99ae08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9b99ae08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9b99ae08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9b99ae08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9b99ae08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7.png"/><Relationship Id="rId4" Type="http://schemas.openxmlformats.org/officeDocument/2006/relationships/image" Target="../media/image24.jp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1" Type="http://schemas.openxmlformats.org/officeDocument/2006/relationships/image" Target="../media/image9.jpg"/><Relationship Id="rId10" Type="http://schemas.openxmlformats.org/officeDocument/2006/relationships/image" Target="../media/image3.jpg"/><Relationship Id="rId13" Type="http://schemas.openxmlformats.org/officeDocument/2006/relationships/image" Target="../media/image14.png"/><Relationship Id="rId12"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52.png"/><Relationship Id="rId9" Type="http://schemas.openxmlformats.org/officeDocument/2006/relationships/image" Target="../media/image6.png"/><Relationship Id="rId5" Type="http://schemas.openxmlformats.org/officeDocument/2006/relationships/image" Target="../media/image35.png"/><Relationship Id="rId6" Type="http://schemas.openxmlformats.org/officeDocument/2006/relationships/image" Target="../media/image30.png"/><Relationship Id="rId7" Type="http://schemas.openxmlformats.org/officeDocument/2006/relationships/image" Target="../media/image19.png"/><Relationship Id="rId8" Type="http://schemas.openxmlformats.org/officeDocument/2006/relationships/image" Target="../media/image41.jpg"/></Relationships>
</file>

<file path=ppt/slides/_rels/slide13.xml.rels><?xml version="1.0" encoding="UTF-8" standalone="yes"?><Relationships xmlns="http://schemas.openxmlformats.org/package/2006/relationships"><Relationship Id="rId20" Type="http://schemas.openxmlformats.org/officeDocument/2006/relationships/image" Target="../media/image3.jpg"/><Relationship Id="rId11" Type="http://schemas.openxmlformats.org/officeDocument/2006/relationships/image" Target="../media/image38.png"/><Relationship Id="rId10" Type="http://schemas.openxmlformats.org/officeDocument/2006/relationships/image" Target="../media/image8.jpg"/><Relationship Id="rId13" Type="http://schemas.openxmlformats.org/officeDocument/2006/relationships/image" Target="../media/image40.png"/><Relationship Id="rId12" Type="http://schemas.openxmlformats.org/officeDocument/2006/relationships/image" Target="../media/image29.png"/><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31.png"/><Relationship Id="rId9" Type="http://schemas.openxmlformats.org/officeDocument/2006/relationships/image" Target="../media/image2.jpg"/><Relationship Id="rId15" Type="http://schemas.openxmlformats.org/officeDocument/2006/relationships/image" Target="../media/image42.png"/><Relationship Id="rId14" Type="http://schemas.openxmlformats.org/officeDocument/2006/relationships/image" Target="../media/image47.png"/><Relationship Id="rId17" Type="http://schemas.openxmlformats.org/officeDocument/2006/relationships/image" Target="../media/image6.png"/><Relationship Id="rId16" Type="http://schemas.openxmlformats.org/officeDocument/2006/relationships/image" Target="../media/image41.jpg"/><Relationship Id="rId5" Type="http://schemas.openxmlformats.org/officeDocument/2006/relationships/image" Target="../media/image43.png"/><Relationship Id="rId19" Type="http://schemas.openxmlformats.org/officeDocument/2006/relationships/image" Target="../media/image9.jpg"/><Relationship Id="rId6" Type="http://schemas.openxmlformats.org/officeDocument/2006/relationships/image" Target="../media/image23.png"/><Relationship Id="rId18" Type="http://schemas.openxmlformats.org/officeDocument/2006/relationships/image" Target="../media/image1.png"/><Relationship Id="rId7" Type="http://schemas.openxmlformats.org/officeDocument/2006/relationships/image" Target="../media/image46.png"/><Relationship Id="rId8"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44.jpg"/><Relationship Id="rId5" Type="http://schemas.openxmlformats.org/officeDocument/2006/relationships/image" Target="../media/image53.jpg"/><Relationship Id="rId6"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8.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1.png"/><Relationship Id="rId10" Type="http://schemas.openxmlformats.org/officeDocument/2006/relationships/image" Target="../media/image12.png"/><Relationship Id="rId9" Type="http://schemas.openxmlformats.org/officeDocument/2006/relationships/image" Target="../media/image21.png"/><Relationship Id="rId5" Type="http://schemas.openxmlformats.org/officeDocument/2006/relationships/image" Target="../media/image10.png"/><Relationship Id="rId6" Type="http://schemas.openxmlformats.org/officeDocument/2006/relationships/image" Target="../media/image4.jpg"/><Relationship Id="rId7" Type="http://schemas.openxmlformats.org/officeDocument/2006/relationships/image" Target="../media/image2.jpg"/><Relationship Id="rId8"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11" Type="http://schemas.openxmlformats.org/officeDocument/2006/relationships/image" Target="../media/image12.png"/><Relationship Id="rId10" Type="http://schemas.openxmlformats.org/officeDocument/2006/relationships/image" Target="../media/image16.png"/><Relationship Id="rId9" Type="http://schemas.openxmlformats.org/officeDocument/2006/relationships/image" Target="../media/image25.jpg"/><Relationship Id="rId5" Type="http://schemas.openxmlformats.org/officeDocument/2006/relationships/image" Target="../media/image41.jpg"/><Relationship Id="rId6" Type="http://schemas.openxmlformats.org/officeDocument/2006/relationships/image" Target="../media/image3.jpg"/><Relationship Id="rId7" Type="http://schemas.openxmlformats.org/officeDocument/2006/relationships/image" Target="../media/image1.png"/><Relationship Id="rId8"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6.png"/><Relationship Id="rId4" Type="http://schemas.openxmlformats.org/officeDocument/2006/relationships/image" Target="../media/image27.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0.png"/><Relationship Id="rId4" Type="http://schemas.openxmlformats.org/officeDocument/2006/relationships/image" Target="../media/image14.png"/><Relationship Id="rId5" Type="http://schemas.openxmlformats.org/officeDocument/2006/relationships/image" Target="../media/image39.png"/><Relationship Id="rId6"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28.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7175" y="398625"/>
            <a:ext cx="8575200" cy="198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700">
                <a:solidFill>
                  <a:srgbClr val="373131"/>
                </a:solidFill>
                <a:latin typeface="Nunito Black"/>
                <a:ea typeface="Nunito Black"/>
                <a:cs typeface="Nunito Black"/>
                <a:sym typeface="Nunito Black"/>
              </a:rPr>
              <a:t>Campaña de Marketing</a:t>
            </a:r>
            <a:endParaRPr sz="3700">
              <a:solidFill>
                <a:srgbClr val="373131"/>
              </a:solidFill>
              <a:latin typeface="Nunito Black"/>
              <a:ea typeface="Nunito Black"/>
              <a:cs typeface="Nunito Black"/>
              <a:sym typeface="Nunito Black"/>
            </a:endParaRPr>
          </a:p>
          <a:p>
            <a:pPr indent="0" lvl="0" marL="0" rtl="0" algn="ctr">
              <a:spcBef>
                <a:spcPts val="0"/>
              </a:spcBef>
              <a:spcAft>
                <a:spcPts val="0"/>
              </a:spcAft>
              <a:buNone/>
            </a:pPr>
            <a:r>
              <a:rPr lang="es" sz="3200">
                <a:solidFill>
                  <a:srgbClr val="373131"/>
                </a:solidFill>
                <a:latin typeface="Nunito Black"/>
                <a:ea typeface="Nunito Black"/>
                <a:cs typeface="Nunito Black"/>
                <a:sym typeface="Nunito Black"/>
              </a:rPr>
              <a:t>Supertienda minorista</a:t>
            </a:r>
            <a:endParaRPr sz="3200">
              <a:solidFill>
                <a:srgbClr val="373131"/>
              </a:solidFill>
              <a:latin typeface="Nunito Black"/>
              <a:ea typeface="Nunito Black"/>
              <a:cs typeface="Nunito Black"/>
              <a:sym typeface="Nunito Black"/>
            </a:endParaRPr>
          </a:p>
        </p:txBody>
      </p:sp>
      <p:pic>
        <p:nvPicPr>
          <p:cNvPr id="55" name="Google Shape;55;p13"/>
          <p:cNvPicPr preferRelativeResize="0"/>
          <p:nvPr/>
        </p:nvPicPr>
        <p:blipFill>
          <a:blip r:embed="rId3">
            <a:alphaModFix/>
          </a:blip>
          <a:stretch>
            <a:fillRect/>
          </a:stretch>
        </p:blipFill>
        <p:spPr>
          <a:xfrm>
            <a:off x="2494988" y="2648875"/>
            <a:ext cx="4099574" cy="1988301"/>
          </a:xfrm>
          <a:prstGeom prst="rect">
            <a:avLst/>
          </a:prstGeom>
          <a:noFill/>
          <a:ln>
            <a:noFill/>
          </a:ln>
        </p:spPr>
      </p:pic>
      <p:sp>
        <p:nvSpPr>
          <p:cNvPr id="56" name="Google Shape;56;p13"/>
          <p:cNvSpPr txBox="1"/>
          <p:nvPr/>
        </p:nvSpPr>
        <p:spPr>
          <a:xfrm>
            <a:off x="7188050" y="4637175"/>
            <a:ext cx="17232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Oswald Medium"/>
                <a:ea typeface="Oswald Medium"/>
                <a:cs typeface="Oswald Medium"/>
                <a:sym typeface="Oswald Medium"/>
              </a:rPr>
              <a:t>     Por: Verónica Vega</a:t>
            </a:r>
            <a:endParaRPr sz="1100">
              <a:latin typeface="Oswald Medium"/>
              <a:ea typeface="Oswald Medium"/>
              <a:cs typeface="Oswald Medium"/>
              <a:sym typeface="Oswald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232775" y="45650"/>
            <a:ext cx="8520600" cy="354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3862"/>
              <a:buFont typeface="Arial"/>
              <a:buNone/>
            </a:pPr>
            <a:r>
              <a:rPr lang="es" sz="2042">
                <a:latin typeface="Nunito Black"/>
                <a:ea typeface="Nunito Black"/>
                <a:cs typeface="Nunito Black"/>
                <a:sym typeface="Nunito Black"/>
              </a:rPr>
              <a:t>Análisis exploratorio</a:t>
            </a:r>
            <a:endParaRPr sz="2042">
              <a:latin typeface="Nunito Black"/>
              <a:ea typeface="Nunito Black"/>
              <a:cs typeface="Nunito Black"/>
              <a:sym typeface="Nunito Black"/>
            </a:endParaRPr>
          </a:p>
          <a:p>
            <a:pPr indent="0" lvl="0" marL="0" rtl="0" algn="l">
              <a:spcBef>
                <a:spcPts val="0"/>
              </a:spcBef>
              <a:spcAft>
                <a:spcPts val="0"/>
              </a:spcAft>
              <a:buNone/>
            </a:pPr>
            <a:r>
              <a:t/>
            </a:r>
            <a:endParaRPr/>
          </a:p>
        </p:txBody>
      </p:sp>
      <p:cxnSp>
        <p:nvCxnSpPr>
          <p:cNvPr id="179" name="Google Shape;179;p22"/>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pic>
        <p:nvPicPr>
          <p:cNvPr id="180" name="Google Shape;180;p22"/>
          <p:cNvPicPr preferRelativeResize="0"/>
          <p:nvPr/>
        </p:nvPicPr>
        <p:blipFill>
          <a:blip r:embed="rId3">
            <a:alphaModFix/>
          </a:blip>
          <a:stretch>
            <a:fillRect/>
          </a:stretch>
        </p:blipFill>
        <p:spPr>
          <a:xfrm>
            <a:off x="5015624" y="1065525"/>
            <a:ext cx="3642925" cy="3721201"/>
          </a:xfrm>
          <a:prstGeom prst="rect">
            <a:avLst/>
          </a:prstGeom>
          <a:noFill/>
          <a:ln>
            <a:noFill/>
          </a:ln>
        </p:spPr>
      </p:pic>
      <p:pic>
        <p:nvPicPr>
          <p:cNvPr id="181" name="Google Shape;181;p22"/>
          <p:cNvPicPr preferRelativeResize="0"/>
          <p:nvPr/>
        </p:nvPicPr>
        <p:blipFill>
          <a:blip r:embed="rId4">
            <a:alphaModFix/>
          </a:blip>
          <a:stretch>
            <a:fillRect/>
          </a:stretch>
        </p:blipFill>
        <p:spPr>
          <a:xfrm>
            <a:off x="550075" y="2806088"/>
            <a:ext cx="517783" cy="436200"/>
          </a:xfrm>
          <a:prstGeom prst="rect">
            <a:avLst/>
          </a:prstGeom>
          <a:noFill/>
          <a:ln>
            <a:noFill/>
          </a:ln>
        </p:spPr>
      </p:pic>
      <p:pic>
        <p:nvPicPr>
          <p:cNvPr id="182" name="Google Shape;182;p22"/>
          <p:cNvPicPr preferRelativeResize="0"/>
          <p:nvPr/>
        </p:nvPicPr>
        <p:blipFill>
          <a:blip r:embed="rId5">
            <a:alphaModFix/>
          </a:blip>
          <a:stretch>
            <a:fillRect/>
          </a:stretch>
        </p:blipFill>
        <p:spPr>
          <a:xfrm>
            <a:off x="365925" y="3407075"/>
            <a:ext cx="2149000" cy="1451450"/>
          </a:xfrm>
          <a:prstGeom prst="rect">
            <a:avLst/>
          </a:prstGeom>
          <a:noFill/>
          <a:ln>
            <a:noFill/>
          </a:ln>
        </p:spPr>
      </p:pic>
      <p:sp>
        <p:nvSpPr>
          <p:cNvPr id="183" name="Google Shape;183;p22"/>
          <p:cNvSpPr/>
          <p:nvPr/>
        </p:nvSpPr>
        <p:spPr>
          <a:xfrm>
            <a:off x="1311100" y="2841938"/>
            <a:ext cx="964800" cy="43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1280500" y="2841938"/>
            <a:ext cx="1026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latin typeface="Nunito Black"/>
                <a:ea typeface="Nunito Black"/>
                <a:cs typeface="Nunito Black"/>
                <a:sym typeface="Nunito Black"/>
              </a:rPr>
              <a:t>5.3 </a:t>
            </a:r>
            <a:r>
              <a:rPr lang="es" sz="700">
                <a:latin typeface="Nunito ExtraBold"/>
                <a:ea typeface="Nunito ExtraBold"/>
                <a:cs typeface="Nunito ExtraBold"/>
                <a:sym typeface="Nunito ExtraBold"/>
              </a:rPr>
              <a:t>promedio de visitas a la web por mes</a:t>
            </a:r>
            <a:endParaRPr sz="700">
              <a:latin typeface="Nunito ExtraBold"/>
              <a:ea typeface="Nunito ExtraBold"/>
              <a:cs typeface="Nunito ExtraBold"/>
              <a:sym typeface="Nunito ExtraBold"/>
            </a:endParaRPr>
          </a:p>
        </p:txBody>
      </p:sp>
      <p:sp>
        <p:nvSpPr>
          <p:cNvPr id="185" name="Google Shape;185;p22"/>
          <p:cNvSpPr txBox="1"/>
          <p:nvPr/>
        </p:nvSpPr>
        <p:spPr>
          <a:xfrm>
            <a:off x="232775" y="578800"/>
            <a:ext cx="3766200" cy="2062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b="1" lang="es" sz="900">
                <a:latin typeface="Nunito"/>
                <a:ea typeface="Nunito"/>
                <a:cs typeface="Nunito"/>
                <a:sym typeface="Nunito"/>
              </a:rPr>
              <a:t>Las visitas </a:t>
            </a:r>
            <a:r>
              <a:rPr b="1" lang="es" sz="900">
                <a:solidFill>
                  <a:schemeClr val="dk1"/>
                </a:solidFill>
                <a:latin typeface="Nunito"/>
                <a:ea typeface="Nunito"/>
                <a:cs typeface="Nunito"/>
                <a:sym typeface="Nunito"/>
              </a:rPr>
              <a:t>mensuales </a:t>
            </a:r>
            <a:r>
              <a:rPr b="1" lang="es" sz="900">
                <a:latin typeface="Nunito"/>
                <a:ea typeface="Nunito"/>
                <a:cs typeface="Nunito"/>
                <a:sym typeface="Nunito"/>
              </a:rPr>
              <a:t>a la web de la Tienda  relacionadas con la aceptación de la oferta no guardan relación directa.</a:t>
            </a:r>
            <a:endParaRPr b="1" sz="900">
              <a:latin typeface="Nunito"/>
              <a:ea typeface="Nunito"/>
              <a:cs typeface="Nunito"/>
              <a:sym typeface="Nunito"/>
            </a:endParaRPr>
          </a:p>
          <a:p>
            <a:pPr indent="0" lvl="0" marL="457200" rtl="0" algn="just">
              <a:spcBef>
                <a:spcPts val="0"/>
              </a:spcBef>
              <a:spcAft>
                <a:spcPts val="0"/>
              </a:spcAft>
              <a:buNone/>
            </a:pPr>
            <a:r>
              <a:t/>
            </a:r>
            <a:endParaRPr b="1" sz="900">
              <a:latin typeface="Nunito"/>
              <a:ea typeface="Nunito"/>
              <a:cs typeface="Nunito"/>
              <a:sym typeface="Nunito"/>
            </a:endParaRPr>
          </a:p>
          <a:p>
            <a:pPr indent="-285750" lvl="0" marL="457200" rtl="0" algn="just">
              <a:spcBef>
                <a:spcPts val="0"/>
              </a:spcBef>
              <a:spcAft>
                <a:spcPts val="0"/>
              </a:spcAft>
              <a:buSzPts val="900"/>
              <a:buFont typeface="Nunito"/>
              <a:buChar char="➔"/>
            </a:pPr>
            <a:r>
              <a:rPr b="1" lang="es" sz="900">
                <a:latin typeface="Nunito"/>
                <a:ea typeface="Nunito"/>
                <a:cs typeface="Nunito"/>
                <a:sym typeface="Nunito"/>
              </a:rPr>
              <a:t>Observando al análisis del consumo por producto y el comportamiento de los clientes respecto a la oferta,se puede ver que en todas las categorías de productos, los clientes que han aceptado la oferta última, han gastado o consumido más. Esta tendencia es clara, y se da con más fuerza en los </a:t>
            </a:r>
            <a:r>
              <a:rPr b="1" lang="es" sz="900">
                <a:latin typeface="Nunito"/>
                <a:ea typeface="Nunito"/>
                <a:cs typeface="Nunito"/>
                <a:sym typeface="Nunito"/>
              </a:rPr>
              <a:t>productos</a:t>
            </a:r>
            <a:r>
              <a:rPr b="1" lang="es" sz="900">
                <a:latin typeface="Nunito"/>
                <a:ea typeface="Nunito"/>
                <a:cs typeface="Nunito"/>
                <a:sym typeface="Nunito"/>
              </a:rPr>
              <a:t>: Vinos y Carnes.</a:t>
            </a:r>
            <a:endParaRPr b="1" sz="900">
              <a:latin typeface="Nunito"/>
              <a:ea typeface="Nunito"/>
              <a:cs typeface="Nunito"/>
              <a:sym typeface="Nunito"/>
            </a:endParaRPr>
          </a:p>
          <a:p>
            <a:pPr indent="0" lvl="0" marL="457200" rtl="0" algn="just">
              <a:spcBef>
                <a:spcPts val="0"/>
              </a:spcBef>
              <a:spcAft>
                <a:spcPts val="0"/>
              </a:spcAft>
              <a:buNone/>
            </a:pPr>
            <a:r>
              <a:t/>
            </a:r>
            <a:endParaRPr b="1" sz="900">
              <a:latin typeface="Nunito"/>
              <a:ea typeface="Nunito"/>
              <a:cs typeface="Nunito"/>
              <a:sym typeface="Nunito"/>
            </a:endParaRPr>
          </a:p>
          <a:p>
            <a:pPr indent="-285750" lvl="0" marL="457200" rtl="0" algn="just">
              <a:spcBef>
                <a:spcPts val="0"/>
              </a:spcBef>
              <a:spcAft>
                <a:spcPts val="0"/>
              </a:spcAft>
              <a:buSzPts val="900"/>
              <a:buFont typeface="Nunito"/>
              <a:buChar char="➔"/>
            </a:pPr>
            <a:r>
              <a:rPr b="1" lang="es" sz="900">
                <a:latin typeface="Nunito"/>
                <a:ea typeface="Nunito"/>
                <a:cs typeface="Nunito"/>
                <a:sym typeface="Nunito"/>
              </a:rPr>
              <a:t>Podríamos hacer una primera conclusión que a mayor gasto, mayor aceptación de la oferta.</a:t>
            </a:r>
            <a:endParaRPr b="1" sz="900">
              <a:latin typeface="Nunito"/>
              <a:ea typeface="Nunito"/>
              <a:cs typeface="Nunito"/>
              <a:sym typeface="Nunito"/>
            </a:endParaRPr>
          </a:p>
          <a:p>
            <a:pPr indent="0" lvl="0" marL="457200" rtl="0" algn="l">
              <a:spcBef>
                <a:spcPts val="0"/>
              </a:spcBef>
              <a:spcAft>
                <a:spcPts val="0"/>
              </a:spcAft>
              <a:buNone/>
            </a:pPr>
            <a:r>
              <a:t/>
            </a:r>
            <a:endParaRPr sz="900"/>
          </a:p>
        </p:txBody>
      </p:sp>
      <p:sp>
        <p:nvSpPr>
          <p:cNvPr id="186" name="Google Shape;186;p22"/>
          <p:cNvSpPr txBox="1"/>
          <p:nvPr/>
        </p:nvSpPr>
        <p:spPr>
          <a:xfrm>
            <a:off x="4818763" y="670625"/>
            <a:ext cx="3525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900">
                <a:latin typeface="Nunito ExtraBold"/>
                <a:ea typeface="Nunito ExtraBold"/>
                <a:cs typeface="Nunito ExtraBold"/>
                <a:sym typeface="Nunito ExtraBold"/>
              </a:rPr>
              <a:t>Análisis de consumo por producto y respuesta </a:t>
            </a:r>
            <a:endParaRPr sz="900">
              <a:latin typeface="Nunito ExtraBold"/>
              <a:ea typeface="Nunito ExtraBold"/>
              <a:cs typeface="Nunito ExtraBold"/>
              <a:sym typeface="Nunito ExtraBold"/>
            </a:endParaRPr>
          </a:p>
        </p:txBody>
      </p:sp>
      <p:sp>
        <p:nvSpPr>
          <p:cNvPr id="187" name="Google Shape;187;p22"/>
          <p:cNvSpPr txBox="1"/>
          <p:nvPr/>
        </p:nvSpPr>
        <p:spPr>
          <a:xfrm>
            <a:off x="4838550" y="4858525"/>
            <a:ext cx="3486000" cy="323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Nunito ExtraBold"/>
              <a:buChar char="●"/>
            </a:pPr>
            <a:r>
              <a:rPr lang="es" sz="900">
                <a:solidFill>
                  <a:schemeClr val="dk1"/>
                </a:solidFill>
                <a:latin typeface="Nunito ExtraBold"/>
                <a:ea typeface="Nunito ExtraBold"/>
                <a:cs typeface="Nunito ExtraBold"/>
                <a:sym typeface="Nunito ExtraBold"/>
              </a:rPr>
              <a:t>1= aceptación de oferta   0= rechazo de oferta</a:t>
            </a:r>
            <a:endParaRPr sz="1300"/>
          </a:p>
        </p:txBody>
      </p:sp>
      <p:pic>
        <p:nvPicPr>
          <p:cNvPr id="188" name="Google Shape;188;p22"/>
          <p:cNvPicPr preferRelativeResize="0"/>
          <p:nvPr/>
        </p:nvPicPr>
        <p:blipFill>
          <a:blip r:embed="rId6">
            <a:alphaModFix/>
          </a:blip>
          <a:stretch>
            <a:fillRect/>
          </a:stretch>
        </p:blipFill>
        <p:spPr>
          <a:xfrm>
            <a:off x="311700" y="43037"/>
            <a:ext cx="354125" cy="354125"/>
          </a:xfrm>
          <a:prstGeom prst="rect">
            <a:avLst/>
          </a:prstGeom>
          <a:noFill/>
          <a:ln>
            <a:noFill/>
          </a:ln>
        </p:spPr>
      </p:pic>
      <p:pic>
        <p:nvPicPr>
          <p:cNvPr id="189" name="Google Shape;189;p22"/>
          <p:cNvPicPr preferRelativeResize="0"/>
          <p:nvPr/>
        </p:nvPicPr>
        <p:blipFill>
          <a:blip r:embed="rId7">
            <a:alphaModFix/>
          </a:blip>
          <a:stretch>
            <a:fillRect/>
          </a:stretch>
        </p:blipFill>
        <p:spPr>
          <a:xfrm>
            <a:off x="2751313" y="2820450"/>
            <a:ext cx="2027925" cy="200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3324350" y="1045650"/>
            <a:ext cx="5699853" cy="3551150"/>
          </a:xfrm>
          <a:prstGeom prst="rect">
            <a:avLst/>
          </a:prstGeom>
          <a:noFill/>
          <a:ln>
            <a:noFill/>
          </a:ln>
        </p:spPr>
      </p:pic>
      <p:sp>
        <p:nvSpPr>
          <p:cNvPr id="195" name="Google Shape;195;p23"/>
          <p:cNvSpPr txBox="1"/>
          <p:nvPr/>
        </p:nvSpPr>
        <p:spPr>
          <a:xfrm>
            <a:off x="118400" y="0"/>
            <a:ext cx="89058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Análisis exploratorio</a:t>
            </a:r>
            <a:endParaRPr/>
          </a:p>
        </p:txBody>
      </p:sp>
      <p:cxnSp>
        <p:nvCxnSpPr>
          <p:cNvPr id="196" name="Google Shape;196;p23"/>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sp>
        <p:nvSpPr>
          <p:cNvPr id="197" name="Google Shape;197;p23"/>
          <p:cNvSpPr txBox="1"/>
          <p:nvPr/>
        </p:nvSpPr>
        <p:spPr>
          <a:xfrm>
            <a:off x="605125" y="1183925"/>
            <a:ext cx="21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8" name="Google Shape;198;p23"/>
          <p:cNvSpPr txBox="1"/>
          <p:nvPr/>
        </p:nvSpPr>
        <p:spPr>
          <a:xfrm>
            <a:off x="192625" y="1105000"/>
            <a:ext cx="2969100" cy="2878200"/>
          </a:xfrm>
          <a:prstGeom prst="rect">
            <a:avLst/>
          </a:prstGeom>
          <a:noFill/>
          <a:ln>
            <a:noFill/>
          </a:ln>
        </p:spPr>
        <p:txBody>
          <a:bodyPr anchorCtr="0" anchor="t" bIns="91425" lIns="91425" spcFirstLastPara="1" rIns="91425" wrap="square" tIns="91425">
            <a:spAutoFit/>
          </a:bodyPr>
          <a:lstStyle/>
          <a:p>
            <a:pPr indent="-285750" lvl="0" marL="457200" rtl="0" algn="just">
              <a:spcBef>
                <a:spcPts val="0"/>
              </a:spcBef>
              <a:spcAft>
                <a:spcPts val="0"/>
              </a:spcAft>
              <a:buSzPts val="900"/>
              <a:buFont typeface="Nunito"/>
              <a:buChar char="➔"/>
            </a:pPr>
            <a:r>
              <a:rPr b="1" lang="es" sz="900">
                <a:latin typeface="Nunito"/>
                <a:ea typeface="Nunito"/>
                <a:cs typeface="Nunito"/>
                <a:sym typeface="Nunito"/>
              </a:rPr>
              <a:t>Analizando el gráfico que muestra la correlación entre las diferentes variables de los clientes detectamos que hay poca correlación entre la respuesta a la oferta y el resto de las observaciones. </a:t>
            </a:r>
            <a:endParaRPr b="1" sz="900">
              <a:latin typeface="Nunito"/>
              <a:ea typeface="Nunito"/>
              <a:cs typeface="Nunito"/>
              <a:sym typeface="Nunito"/>
            </a:endParaRPr>
          </a:p>
          <a:p>
            <a:pPr indent="0" lvl="0" marL="457200" rtl="0" algn="just">
              <a:spcBef>
                <a:spcPts val="0"/>
              </a:spcBef>
              <a:spcAft>
                <a:spcPts val="0"/>
              </a:spcAft>
              <a:buNone/>
            </a:pPr>
            <a:r>
              <a:t/>
            </a:r>
            <a:endParaRPr b="1" sz="1000">
              <a:latin typeface="Nunito"/>
              <a:ea typeface="Nunito"/>
              <a:cs typeface="Nunito"/>
              <a:sym typeface="Nunito"/>
            </a:endParaRPr>
          </a:p>
          <a:p>
            <a:pPr indent="0" lvl="0" marL="0" rtl="0" algn="just">
              <a:spcBef>
                <a:spcPts val="0"/>
              </a:spcBef>
              <a:spcAft>
                <a:spcPts val="0"/>
              </a:spcAft>
              <a:buNone/>
            </a:pPr>
            <a:r>
              <a:t/>
            </a:r>
            <a:endParaRPr b="1" sz="1000">
              <a:latin typeface="Nunito"/>
              <a:ea typeface="Nunito"/>
              <a:cs typeface="Nunito"/>
              <a:sym typeface="Nunito"/>
            </a:endParaRPr>
          </a:p>
          <a:p>
            <a:pPr indent="-285750" lvl="0" marL="457200" rtl="0" algn="l">
              <a:spcBef>
                <a:spcPts val="0"/>
              </a:spcBef>
              <a:spcAft>
                <a:spcPts val="0"/>
              </a:spcAft>
              <a:buSzPts val="900"/>
              <a:buFont typeface="Nunito"/>
              <a:buChar char="➔"/>
            </a:pPr>
            <a:r>
              <a:rPr b="1" lang="es" sz="900">
                <a:latin typeface="Nunito"/>
                <a:ea typeface="Nunito"/>
                <a:cs typeface="Nunito"/>
                <a:sym typeface="Nunito"/>
              </a:rPr>
              <a:t>Las correlaciones un poco más marcadas se dan, por ejemplo, entre:</a:t>
            </a:r>
            <a:endParaRPr b="1" sz="900">
              <a:latin typeface="Nunito"/>
              <a:ea typeface="Nunito"/>
              <a:cs typeface="Nunito"/>
              <a:sym typeface="Nunito"/>
            </a:endParaRPr>
          </a:p>
          <a:p>
            <a:pPr indent="0" lvl="0" marL="457200" rtl="0" algn="l">
              <a:spcBef>
                <a:spcPts val="0"/>
              </a:spcBef>
              <a:spcAft>
                <a:spcPts val="0"/>
              </a:spcAft>
              <a:buNone/>
            </a:pPr>
            <a:r>
              <a:t/>
            </a:r>
            <a:endParaRPr b="1" sz="900">
              <a:latin typeface="Nunito"/>
              <a:ea typeface="Nunito"/>
              <a:cs typeface="Nunito"/>
              <a:sym typeface="Nunito"/>
            </a:endParaRPr>
          </a:p>
          <a:p>
            <a:pPr indent="0" lvl="0" marL="0" rtl="0" algn="l">
              <a:spcBef>
                <a:spcPts val="0"/>
              </a:spcBef>
              <a:spcAft>
                <a:spcPts val="0"/>
              </a:spcAft>
              <a:buNone/>
            </a:pPr>
            <a:r>
              <a:rPr b="1" lang="es" sz="900">
                <a:latin typeface="Nunito"/>
                <a:ea typeface="Nunito"/>
                <a:cs typeface="Nunito"/>
                <a:sym typeface="Nunito"/>
              </a:rPr>
              <a:t>           *Ingreso y consumo de determinados        productos</a:t>
            </a:r>
            <a:endParaRPr b="1" sz="900">
              <a:latin typeface="Nunito"/>
              <a:ea typeface="Nunito"/>
              <a:cs typeface="Nunito"/>
              <a:sym typeface="Nunito"/>
            </a:endParaRPr>
          </a:p>
          <a:p>
            <a:pPr indent="0" lvl="0" marL="0" rtl="0" algn="l">
              <a:spcBef>
                <a:spcPts val="0"/>
              </a:spcBef>
              <a:spcAft>
                <a:spcPts val="0"/>
              </a:spcAft>
              <a:buNone/>
            </a:pPr>
            <a:r>
              <a:t/>
            </a:r>
            <a:endParaRPr b="1" sz="900">
              <a:latin typeface="Nunito"/>
              <a:ea typeface="Nunito"/>
              <a:cs typeface="Nunito"/>
              <a:sym typeface="Nunito"/>
            </a:endParaRPr>
          </a:p>
          <a:p>
            <a:pPr indent="0" lvl="0" marL="0" rtl="0" algn="l">
              <a:spcBef>
                <a:spcPts val="0"/>
              </a:spcBef>
              <a:spcAft>
                <a:spcPts val="0"/>
              </a:spcAft>
              <a:buNone/>
            </a:pPr>
            <a:r>
              <a:rPr b="1" lang="es" sz="900">
                <a:latin typeface="Nunito"/>
                <a:ea typeface="Nunito"/>
                <a:cs typeface="Nunito"/>
                <a:sym typeface="Nunito"/>
              </a:rPr>
              <a:t>           *Hijos pequeños y compras por </a:t>
            </a:r>
            <a:r>
              <a:rPr b="1" lang="es" sz="900">
                <a:latin typeface="Nunito"/>
                <a:ea typeface="Nunito"/>
                <a:cs typeface="Nunito"/>
                <a:sym typeface="Nunito"/>
              </a:rPr>
              <a:t>determinados</a:t>
            </a:r>
            <a:r>
              <a:rPr b="1" lang="es" sz="900">
                <a:latin typeface="Nunito"/>
                <a:ea typeface="Nunito"/>
                <a:cs typeface="Nunito"/>
                <a:sym typeface="Nunito"/>
              </a:rPr>
              <a:t> canales y consumos de determinados productos.</a:t>
            </a:r>
            <a:endParaRPr b="1" sz="900">
              <a:latin typeface="Nunito"/>
              <a:ea typeface="Nunito"/>
              <a:cs typeface="Nunito"/>
              <a:sym typeface="Nunito"/>
            </a:endParaRPr>
          </a:p>
          <a:p>
            <a:pPr indent="0" lvl="0" marL="0" rtl="0" algn="l">
              <a:spcBef>
                <a:spcPts val="0"/>
              </a:spcBef>
              <a:spcAft>
                <a:spcPts val="0"/>
              </a:spcAft>
              <a:buNone/>
            </a:pPr>
            <a:r>
              <a:t/>
            </a:r>
            <a:endParaRPr b="1" sz="900">
              <a:latin typeface="Nunito"/>
              <a:ea typeface="Nunito"/>
              <a:cs typeface="Nunito"/>
              <a:sym typeface="Nunito"/>
            </a:endParaRPr>
          </a:p>
          <a:p>
            <a:pPr indent="0" lvl="0" marL="0" rtl="0" algn="l">
              <a:spcBef>
                <a:spcPts val="0"/>
              </a:spcBef>
              <a:spcAft>
                <a:spcPts val="0"/>
              </a:spcAft>
              <a:buNone/>
            </a:pPr>
            <a:r>
              <a:rPr b="1" lang="es" sz="900">
                <a:latin typeface="Nunito"/>
                <a:ea typeface="Nunito"/>
                <a:cs typeface="Nunito"/>
                <a:sym typeface="Nunito"/>
              </a:rPr>
              <a:t>          *Cantidad de visitas web al mes y consumo por canal de compra online.</a:t>
            </a:r>
            <a:endParaRPr b="1" sz="900">
              <a:latin typeface="Nunito"/>
              <a:ea typeface="Nunito"/>
              <a:cs typeface="Nunito"/>
              <a:sym typeface="Nunito"/>
            </a:endParaRPr>
          </a:p>
          <a:p>
            <a:pPr indent="0" lvl="0" marL="0" rtl="0" algn="just">
              <a:spcBef>
                <a:spcPts val="0"/>
              </a:spcBef>
              <a:spcAft>
                <a:spcPts val="0"/>
              </a:spcAft>
              <a:buNone/>
            </a:pPr>
            <a:r>
              <a:t/>
            </a:r>
            <a:endParaRPr b="1" sz="1100">
              <a:latin typeface="Nunito"/>
              <a:ea typeface="Nunito"/>
              <a:cs typeface="Nunito"/>
              <a:sym typeface="Nunito"/>
            </a:endParaRPr>
          </a:p>
        </p:txBody>
      </p:sp>
      <p:pic>
        <p:nvPicPr>
          <p:cNvPr id="199" name="Google Shape;199;p23"/>
          <p:cNvPicPr preferRelativeResize="0"/>
          <p:nvPr/>
        </p:nvPicPr>
        <p:blipFill>
          <a:blip r:embed="rId4">
            <a:alphaModFix/>
          </a:blip>
          <a:stretch>
            <a:fillRect/>
          </a:stretch>
        </p:blipFill>
        <p:spPr>
          <a:xfrm>
            <a:off x="311700" y="43037"/>
            <a:ext cx="354125" cy="35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nvSpPr>
        <p:spPr>
          <a:xfrm>
            <a:off x="118400" y="0"/>
            <a:ext cx="89058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Análisis exploratorio</a:t>
            </a:r>
            <a:endParaRPr/>
          </a:p>
        </p:txBody>
      </p:sp>
      <p:cxnSp>
        <p:nvCxnSpPr>
          <p:cNvPr id="205" name="Google Shape;205;p24"/>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pic>
        <p:nvPicPr>
          <p:cNvPr id="206" name="Google Shape;206;p24"/>
          <p:cNvPicPr preferRelativeResize="0"/>
          <p:nvPr/>
        </p:nvPicPr>
        <p:blipFill>
          <a:blip r:embed="rId3">
            <a:alphaModFix/>
          </a:blip>
          <a:stretch>
            <a:fillRect/>
          </a:stretch>
        </p:blipFill>
        <p:spPr>
          <a:xfrm>
            <a:off x="7208800" y="2801950"/>
            <a:ext cx="1646850" cy="2053300"/>
          </a:xfrm>
          <a:prstGeom prst="rect">
            <a:avLst/>
          </a:prstGeom>
          <a:noFill/>
          <a:ln>
            <a:noFill/>
          </a:ln>
        </p:spPr>
      </p:pic>
      <p:pic>
        <p:nvPicPr>
          <p:cNvPr id="207" name="Google Shape;207;p24"/>
          <p:cNvPicPr preferRelativeResize="0"/>
          <p:nvPr/>
        </p:nvPicPr>
        <p:blipFill>
          <a:blip r:embed="rId4">
            <a:alphaModFix/>
          </a:blip>
          <a:stretch>
            <a:fillRect/>
          </a:stretch>
        </p:blipFill>
        <p:spPr>
          <a:xfrm>
            <a:off x="5004200" y="2801950"/>
            <a:ext cx="1756874" cy="2053299"/>
          </a:xfrm>
          <a:prstGeom prst="rect">
            <a:avLst/>
          </a:prstGeom>
          <a:noFill/>
          <a:ln>
            <a:noFill/>
          </a:ln>
        </p:spPr>
      </p:pic>
      <p:pic>
        <p:nvPicPr>
          <p:cNvPr id="208" name="Google Shape;208;p24"/>
          <p:cNvPicPr preferRelativeResize="0"/>
          <p:nvPr/>
        </p:nvPicPr>
        <p:blipFill>
          <a:blip r:embed="rId5">
            <a:alphaModFix/>
          </a:blip>
          <a:stretch>
            <a:fillRect/>
          </a:stretch>
        </p:blipFill>
        <p:spPr>
          <a:xfrm>
            <a:off x="6486850" y="558300"/>
            <a:ext cx="1552300" cy="1835851"/>
          </a:xfrm>
          <a:prstGeom prst="rect">
            <a:avLst/>
          </a:prstGeom>
          <a:noFill/>
          <a:ln>
            <a:noFill/>
          </a:ln>
        </p:spPr>
      </p:pic>
      <p:pic>
        <p:nvPicPr>
          <p:cNvPr id="209" name="Google Shape;209;p24"/>
          <p:cNvPicPr preferRelativeResize="0"/>
          <p:nvPr/>
        </p:nvPicPr>
        <p:blipFill>
          <a:blip r:embed="rId6">
            <a:alphaModFix/>
          </a:blip>
          <a:stretch>
            <a:fillRect/>
          </a:stretch>
        </p:blipFill>
        <p:spPr>
          <a:xfrm>
            <a:off x="4277975" y="558300"/>
            <a:ext cx="1646850" cy="1835850"/>
          </a:xfrm>
          <a:prstGeom prst="rect">
            <a:avLst/>
          </a:prstGeom>
          <a:noFill/>
          <a:ln>
            <a:noFill/>
          </a:ln>
        </p:spPr>
      </p:pic>
      <p:pic>
        <p:nvPicPr>
          <p:cNvPr id="210" name="Google Shape;210;p24"/>
          <p:cNvPicPr preferRelativeResize="0"/>
          <p:nvPr/>
        </p:nvPicPr>
        <p:blipFill>
          <a:blip r:embed="rId7">
            <a:alphaModFix/>
          </a:blip>
          <a:stretch>
            <a:fillRect/>
          </a:stretch>
        </p:blipFill>
        <p:spPr>
          <a:xfrm>
            <a:off x="3051900" y="2801950"/>
            <a:ext cx="1646849" cy="2053300"/>
          </a:xfrm>
          <a:prstGeom prst="rect">
            <a:avLst/>
          </a:prstGeom>
          <a:noFill/>
          <a:ln>
            <a:noFill/>
          </a:ln>
        </p:spPr>
      </p:pic>
      <p:sp>
        <p:nvSpPr>
          <p:cNvPr id="211" name="Google Shape;211;p24"/>
          <p:cNvSpPr txBox="1"/>
          <p:nvPr/>
        </p:nvSpPr>
        <p:spPr>
          <a:xfrm>
            <a:off x="400400" y="815625"/>
            <a:ext cx="2485800" cy="35709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Font typeface="Nunito"/>
              <a:buChar char="➔"/>
            </a:pPr>
            <a:r>
              <a:rPr b="1" lang="es" sz="1000">
                <a:latin typeface="Nunito"/>
                <a:ea typeface="Nunito"/>
                <a:cs typeface="Nunito"/>
                <a:sym typeface="Nunito"/>
              </a:rPr>
              <a:t>Si analizamos el nivel de Ingresos de los clientes en relación al consumo de cada tipo de producto </a:t>
            </a:r>
            <a:r>
              <a:rPr b="1" lang="es" sz="1000">
                <a:latin typeface="Nunito"/>
                <a:ea typeface="Nunito"/>
                <a:cs typeface="Nunito"/>
                <a:sym typeface="Nunito"/>
              </a:rPr>
              <a:t>individualmente</a:t>
            </a:r>
            <a:r>
              <a:rPr b="1" lang="es" sz="1000">
                <a:latin typeface="Nunito"/>
                <a:ea typeface="Nunito"/>
                <a:cs typeface="Nunito"/>
                <a:sym typeface="Nunito"/>
              </a:rPr>
              <a:t>, observamos que en todos los casos hay una correlación positiva, es decir, a mayor nivel de Ingresos,              mayor consumo.</a:t>
            </a:r>
            <a:endParaRPr b="1" sz="1000">
              <a:latin typeface="Nunito"/>
              <a:ea typeface="Nunito"/>
              <a:cs typeface="Nunito"/>
              <a:sym typeface="Nunito"/>
            </a:endParaRPr>
          </a:p>
          <a:p>
            <a:pPr indent="0" lvl="0" marL="0" rtl="0" algn="just">
              <a:spcBef>
                <a:spcPts val="0"/>
              </a:spcBef>
              <a:spcAft>
                <a:spcPts val="0"/>
              </a:spcAft>
              <a:buNone/>
            </a:pPr>
            <a:r>
              <a:t/>
            </a:r>
            <a:endParaRPr b="1" sz="1000">
              <a:latin typeface="Nunito"/>
              <a:ea typeface="Nunito"/>
              <a:cs typeface="Nunito"/>
              <a:sym typeface="Nunito"/>
            </a:endParaRPr>
          </a:p>
          <a:p>
            <a:pPr indent="0" lvl="0" marL="0" rtl="0" algn="just">
              <a:spcBef>
                <a:spcPts val="0"/>
              </a:spcBef>
              <a:spcAft>
                <a:spcPts val="0"/>
              </a:spcAft>
              <a:buNone/>
            </a:pPr>
            <a:r>
              <a:t/>
            </a:r>
            <a:endParaRPr b="1" sz="1000">
              <a:latin typeface="Nunito"/>
              <a:ea typeface="Nunito"/>
              <a:cs typeface="Nunito"/>
              <a:sym typeface="Nunito"/>
            </a:endParaRPr>
          </a:p>
          <a:p>
            <a:pPr indent="0" lvl="0" marL="0" rtl="0" algn="just">
              <a:spcBef>
                <a:spcPts val="0"/>
              </a:spcBef>
              <a:spcAft>
                <a:spcPts val="0"/>
              </a:spcAft>
              <a:buNone/>
            </a:pPr>
            <a:r>
              <a:t/>
            </a:r>
            <a:endParaRPr b="1" sz="1000">
              <a:latin typeface="Nunito"/>
              <a:ea typeface="Nunito"/>
              <a:cs typeface="Nunito"/>
              <a:sym typeface="Nunito"/>
            </a:endParaRPr>
          </a:p>
          <a:p>
            <a:pPr indent="0" lvl="0" marL="0" rtl="0" algn="just">
              <a:spcBef>
                <a:spcPts val="0"/>
              </a:spcBef>
              <a:spcAft>
                <a:spcPts val="0"/>
              </a:spcAft>
              <a:buNone/>
            </a:pPr>
            <a:r>
              <a:t/>
            </a:r>
            <a:endParaRPr b="1" sz="1000">
              <a:latin typeface="Nunito"/>
              <a:ea typeface="Nunito"/>
              <a:cs typeface="Nunito"/>
              <a:sym typeface="Nunito"/>
            </a:endParaRPr>
          </a:p>
          <a:p>
            <a:pPr indent="0" lvl="0" marL="0" rtl="0" algn="just">
              <a:spcBef>
                <a:spcPts val="0"/>
              </a:spcBef>
              <a:spcAft>
                <a:spcPts val="0"/>
              </a:spcAft>
              <a:buNone/>
            </a:pPr>
            <a:r>
              <a:t/>
            </a:r>
            <a:endParaRPr b="1" sz="1000">
              <a:latin typeface="Nunito"/>
              <a:ea typeface="Nunito"/>
              <a:cs typeface="Nunito"/>
              <a:sym typeface="Nunito"/>
            </a:endParaRPr>
          </a:p>
          <a:p>
            <a:pPr indent="-292100" lvl="0" marL="457200" rtl="0" algn="just">
              <a:spcBef>
                <a:spcPts val="0"/>
              </a:spcBef>
              <a:spcAft>
                <a:spcPts val="0"/>
              </a:spcAft>
              <a:buSzPts val="1000"/>
              <a:buFont typeface="Nunito"/>
              <a:buChar char="➔"/>
            </a:pPr>
            <a:r>
              <a:rPr b="1" lang="es" sz="1000">
                <a:latin typeface="Nunito"/>
                <a:ea typeface="Nunito"/>
                <a:cs typeface="Nunito"/>
                <a:sym typeface="Nunito"/>
              </a:rPr>
              <a:t>Si bien la correlación es débil en la </a:t>
            </a:r>
            <a:r>
              <a:rPr b="1" lang="es" sz="1000">
                <a:latin typeface="Nunito"/>
                <a:ea typeface="Nunito"/>
                <a:cs typeface="Nunito"/>
                <a:sym typeface="Nunito"/>
              </a:rPr>
              <a:t>mayoría</a:t>
            </a:r>
            <a:r>
              <a:rPr b="1" lang="es" sz="1000">
                <a:latin typeface="Nunito"/>
                <a:ea typeface="Nunito"/>
                <a:cs typeface="Nunito"/>
                <a:sym typeface="Nunito"/>
              </a:rPr>
              <a:t> de los casos, en los casos puntuales de los productos Vinos y Carnes, se da un poco más marcada. A mayor nivel de Ingresos , mayor consumo de estos dos productos.</a:t>
            </a:r>
            <a:endParaRPr b="1" sz="1000">
              <a:latin typeface="Nunito"/>
              <a:ea typeface="Nunito"/>
              <a:cs typeface="Nunito"/>
              <a:sym typeface="Nunito"/>
            </a:endParaRPr>
          </a:p>
        </p:txBody>
      </p:sp>
      <p:pic>
        <p:nvPicPr>
          <p:cNvPr id="212" name="Google Shape;212;p24"/>
          <p:cNvPicPr preferRelativeResize="0"/>
          <p:nvPr/>
        </p:nvPicPr>
        <p:blipFill>
          <a:blip r:embed="rId8">
            <a:alphaModFix/>
          </a:blip>
          <a:stretch>
            <a:fillRect/>
          </a:stretch>
        </p:blipFill>
        <p:spPr>
          <a:xfrm>
            <a:off x="4808765" y="815625"/>
            <a:ext cx="477450" cy="347156"/>
          </a:xfrm>
          <a:prstGeom prst="rect">
            <a:avLst/>
          </a:prstGeom>
          <a:noFill/>
          <a:ln>
            <a:noFill/>
          </a:ln>
        </p:spPr>
      </p:pic>
      <p:pic>
        <p:nvPicPr>
          <p:cNvPr id="213" name="Google Shape;213;p24"/>
          <p:cNvPicPr preferRelativeResize="0"/>
          <p:nvPr/>
        </p:nvPicPr>
        <p:blipFill>
          <a:blip r:embed="rId9">
            <a:alphaModFix/>
          </a:blip>
          <a:stretch>
            <a:fillRect/>
          </a:stretch>
        </p:blipFill>
        <p:spPr>
          <a:xfrm>
            <a:off x="7689850" y="3123425"/>
            <a:ext cx="477450" cy="390001"/>
          </a:xfrm>
          <a:prstGeom prst="rect">
            <a:avLst/>
          </a:prstGeom>
          <a:noFill/>
          <a:ln>
            <a:noFill/>
          </a:ln>
        </p:spPr>
      </p:pic>
      <p:pic>
        <p:nvPicPr>
          <p:cNvPr id="214" name="Google Shape;214;p24"/>
          <p:cNvPicPr preferRelativeResize="0"/>
          <p:nvPr/>
        </p:nvPicPr>
        <p:blipFill>
          <a:blip r:embed="rId10">
            <a:alphaModFix/>
          </a:blip>
          <a:stretch>
            <a:fillRect/>
          </a:stretch>
        </p:blipFill>
        <p:spPr>
          <a:xfrm>
            <a:off x="3445900" y="3178893"/>
            <a:ext cx="545875" cy="334657"/>
          </a:xfrm>
          <a:prstGeom prst="rect">
            <a:avLst/>
          </a:prstGeom>
          <a:noFill/>
          <a:ln>
            <a:noFill/>
          </a:ln>
        </p:spPr>
      </p:pic>
      <p:pic>
        <p:nvPicPr>
          <p:cNvPr id="215" name="Google Shape;215;p24"/>
          <p:cNvPicPr preferRelativeResize="0"/>
          <p:nvPr/>
        </p:nvPicPr>
        <p:blipFill>
          <a:blip r:embed="rId11">
            <a:alphaModFix/>
          </a:blip>
          <a:stretch>
            <a:fillRect/>
          </a:stretch>
        </p:blipFill>
        <p:spPr>
          <a:xfrm>
            <a:off x="7088350" y="756841"/>
            <a:ext cx="349296" cy="464710"/>
          </a:xfrm>
          <a:prstGeom prst="rect">
            <a:avLst/>
          </a:prstGeom>
          <a:noFill/>
          <a:ln>
            <a:noFill/>
          </a:ln>
        </p:spPr>
      </p:pic>
      <p:pic>
        <p:nvPicPr>
          <p:cNvPr id="216" name="Google Shape;216;p24"/>
          <p:cNvPicPr preferRelativeResize="0"/>
          <p:nvPr/>
        </p:nvPicPr>
        <p:blipFill>
          <a:blip r:embed="rId12">
            <a:alphaModFix/>
          </a:blip>
          <a:stretch>
            <a:fillRect/>
          </a:stretch>
        </p:blipFill>
        <p:spPr>
          <a:xfrm>
            <a:off x="5488925" y="3019300"/>
            <a:ext cx="435900" cy="598250"/>
          </a:xfrm>
          <a:prstGeom prst="rect">
            <a:avLst/>
          </a:prstGeom>
          <a:noFill/>
          <a:ln>
            <a:noFill/>
          </a:ln>
        </p:spPr>
      </p:pic>
      <p:pic>
        <p:nvPicPr>
          <p:cNvPr id="217" name="Google Shape;217;p24"/>
          <p:cNvPicPr preferRelativeResize="0"/>
          <p:nvPr/>
        </p:nvPicPr>
        <p:blipFill>
          <a:blip r:embed="rId13">
            <a:alphaModFix/>
          </a:blip>
          <a:stretch>
            <a:fillRect/>
          </a:stretch>
        </p:blipFill>
        <p:spPr>
          <a:xfrm>
            <a:off x="311700" y="43037"/>
            <a:ext cx="354125" cy="35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nvSpPr>
        <p:spPr>
          <a:xfrm>
            <a:off x="118400" y="0"/>
            <a:ext cx="89058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Análisis exploratorio</a:t>
            </a:r>
            <a:endParaRPr/>
          </a:p>
        </p:txBody>
      </p:sp>
      <p:pic>
        <p:nvPicPr>
          <p:cNvPr id="223" name="Google Shape;223;p25"/>
          <p:cNvPicPr preferRelativeResize="0"/>
          <p:nvPr/>
        </p:nvPicPr>
        <p:blipFill>
          <a:blip r:embed="rId3">
            <a:alphaModFix/>
          </a:blip>
          <a:stretch>
            <a:fillRect/>
          </a:stretch>
        </p:blipFill>
        <p:spPr>
          <a:xfrm>
            <a:off x="311700" y="43037"/>
            <a:ext cx="354125" cy="354125"/>
          </a:xfrm>
          <a:prstGeom prst="rect">
            <a:avLst/>
          </a:prstGeom>
          <a:noFill/>
          <a:ln>
            <a:noFill/>
          </a:ln>
        </p:spPr>
      </p:pic>
      <p:cxnSp>
        <p:nvCxnSpPr>
          <p:cNvPr id="224" name="Google Shape;224;p25"/>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pic>
        <p:nvPicPr>
          <p:cNvPr id="225" name="Google Shape;225;p25"/>
          <p:cNvPicPr preferRelativeResize="0"/>
          <p:nvPr/>
        </p:nvPicPr>
        <p:blipFill>
          <a:blip r:embed="rId4">
            <a:alphaModFix/>
          </a:blip>
          <a:stretch>
            <a:fillRect/>
          </a:stretch>
        </p:blipFill>
        <p:spPr>
          <a:xfrm>
            <a:off x="552925" y="793850"/>
            <a:ext cx="1105850" cy="1327849"/>
          </a:xfrm>
          <a:prstGeom prst="rect">
            <a:avLst/>
          </a:prstGeom>
          <a:noFill/>
          <a:ln>
            <a:noFill/>
          </a:ln>
        </p:spPr>
      </p:pic>
      <p:pic>
        <p:nvPicPr>
          <p:cNvPr id="226" name="Google Shape;226;p25"/>
          <p:cNvPicPr preferRelativeResize="0"/>
          <p:nvPr/>
        </p:nvPicPr>
        <p:blipFill>
          <a:blip r:embed="rId5">
            <a:alphaModFix/>
          </a:blip>
          <a:stretch>
            <a:fillRect/>
          </a:stretch>
        </p:blipFill>
        <p:spPr>
          <a:xfrm>
            <a:off x="2186000" y="854300"/>
            <a:ext cx="1168225" cy="1327850"/>
          </a:xfrm>
          <a:prstGeom prst="rect">
            <a:avLst/>
          </a:prstGeom>
          <a:noFill/>
          <a:ln>
            <a:noFill/>
          </a:ln>
        </p:spPr>
      </p:pic>
      <p:pic>
        <p:nvPicPr>
          <p:cNvPr id="227" name="Google Shape;227;p25"/>
          <p:cNvPicPr preferRelativeResize="0"/>
          <p:nvPr/>
        </p:nvPicPr>
        <p:blipFill>
          <a:blip r:embed="rId6">
            <a:alphaModFix/>
          </a:blip>
          <a:stretch>
            <a:fillRect/>
          </a:stretch>
        </p:blipFill>
        <p:spPr>
          <a:xfrm>
            <a:off x="3639025" y="793850"/>
            <a:ext cx="1282974" cy="1327849"/>
          </a:xfrm>
          <a:prstGeom prst="rect">
            <a:avLst/>
          </a:prstGeom>
          <a:noFill/>
          <a:ln>
            <a:noFill/>
          </a:ln>
        </p:spPr>
      </p:pic>
      <p:pic>
        <p:nvPicPr>
          <p:cNvPr id="228" name="Google Shape;228;p25"/>
          <p:cNvPicPr preferRelativeResize="0"/>
          <p:nvPr/>
        </p:nvPicPr>
        <p:blipFill>
          <a:blip r:embed="rId7">
            <a:alphaModFix/>
          </a:blip>
          <a:stretch>
            <a:fillRect/>
          </a:stretch>
        </p:blipFill>
        <p:spPr>
          <a:xfrm>
            <a:off x="5382350" y="793850"/>
            <a:ext cx="1282963" cy="1355375"/>
          </a:xfrm>
          <a:prstGeom prst="rect">
            <a:avLst/>
          </a:prstGeom>
          <a:noFill/>
          <a:ln>
            <a:noFill/>
          </a:ln>
        </p:spPr>
      </p:pic>
      <p:pic>
        <p:nvPicPr>
          <p:cNvPr id="229" name="Google Shape;229;p25"/>
          <p:cNvPicPr preferRelativeResize="0"/>
          <p:nvPr/>
        </p:nvPicPr>
        <p:blipFill>
          <a:blip r:embed="rId8">
            <a:alphaModFix/>
          </a:blip>
          <a:stretch>
            <a:fillRect/>
          </a:stretch>
        </p:blipFill>
        <p:spPr>
          <a:xfrm>
            <a:off x="7125675" y="857275"/>
            <a:ext cx="1168225" cy="1264425"/>
          </a:xfrm>
          <a:prstGeom prst="rect">
            <a:avLst/>
          </a:prstGeom>
          <a:noFill/>
          <a:ln>
            <a:noFill/>
          </a:ln>
        </p:spPr>
      </p:pic>
      <p:sp>
        <p:nvSpPr>
          <p:cNvPr id="230" name="Google Shape;230;p25"/>
          <p:cNvSpPr txBox="1"/>
          <p:nvPr/>
        </p:nvSpPr>
        <p:spPr>
          <a:xfrm>
            <a:off x="1691000" y="499438"/>
            <a:ext cx="5760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900">
                <a:latin typeface="Nunito ExtraBold"/>
                <a:ea typeface="Nunito ExtraBold"/>
                <a:cs typeface="Nunito ExtraBold"/>
                <a:sym typeface="Nunito ExtraBold"/>
              </a:rPr>
              <a:t>Análisis de clientes con niños en casa vs. consumo de productos</a:t>
            </a:r>
            <a:endParaRPr sz="900">
              <a:latin typeface="Nunito ExtraBold"/>
              <a:ea typeface="Nunito ExtraBold"/>
              <a:cs typeface="Nunito ExtraBold"/>
              <a:sym typeface="Nunito ExtraBold"/>
            </a:endParaRPr>
          </a:p>
        </p:txBody>
      </p:sp>
      <p:pic>
        <p:nvPicPr>
          <p:cNvPr id="231" name="Google Shape;231;p25"/>
          <p:cNvPicPr preferRelativeResize="0"/>
          <p:nvPr/>
        </p:nvPicPr>
        <p:blipFill>
          <a:blip r:embed="rId9">
            <a:alphaModFix/>
          </a:blip>
          <a:stretch>
            <a:fillRect/>
          </a:stretch>
        </p:blipFill>
        <p:spPr>
          <a:xfrm>
            <a:off x="8164650" y="574825"/>
            <a:ext cx="566450" cy="359266"/>
          </a:xfrm>
          <a:prstGeom prst="rect">
            <a:avLst/>
          </a:prstGeom>
          <a:noFill/>
          <a:ln>
            <a:noFill/>
          </a:ln>
        </p:spPr>
      </p:pic>
      <p:sp>
        <p:nvSpPr>
          <p:cNvPr id="232" name="Google Shape;232;p25"/>
          <p:cNvSpPr txBox="1"/>
          <p:nvPr/>
        </p:nvSpPr>
        <p:spPr>
          <a:xfrm>
            <a:off x="1753400" y="2571738"/>
            <a:ext cx="5760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900">
                <a:latin typeface="Nunito ExtraBold"/>
                <a:ea typeface="Nunito ExtraBold"/>
                <a:cs typeface="Nunito ExtraBold"/>
                <a:sym typeface="Nunito ExtraBold"/>
              </a:rPr>
              <a:t>Análisis de clientes con adolescentes en casa vs. consumo de productos</a:t>
            </a:r>
            <a:endParaRPr sz="900">
              <a:latin typeface="Nunito ExtraBold"/>
              <a:ea typeface="Nunito ExtraBold"/>
              <a:cs typeface="Nunito ExtraBold"/>
              <a:sym typeface="Nunito ExtraBold"/>
            </a:endParaRPr>
          </a:p>
        </p:txBody>
      </p:sp>
      <p:pic>
        <p:nvPicPr>
          <p:cNvPr id="233" name="Google Shape;233;p25"/>
          <p:cNvPicPr preferRelativeResize="0"/>
          <p:nvPr/>
        </p:nvPicPr>
        <p:blipFill>
          <a:blip r:embed="rId10">
            <a:alphaModFix/>
          </a:blip>
          <a:stretch>
            <a:fillRect/>
          </a:stretch>
        </p:blipFill>
        <p:spPr>
          <a:xfrm flipH="1">
            <a:off x="8305549" y="2571750"/>
            <a:ext cx="566451" cy="372145"/>
          </a:xfrm>
          <a:prstGeom prst="rect">
            <a:avLst/>
          </a:prstGeom>
          <a:noFill/>
          <a:ln>
            <a:noFill/>
          </a:ln>
        </p:spPr>
      </p:pic>
      <p:pic>
        <p:nvPicPr>
          <p:cNvPr id="234" name="Google Shape;234;p25"/>
          <p:cNvPicPr preferRelativeResize="0"/>
          <p:nvPr/>
        </p:nvPicPr>
        <p:blipFill>
          <a:blip r:embed="rId11">
            <a:alphaModFix/>
          </a:blip>
          <a:stretch>
            <a:fillRect/>
          </a:stretch>
        </p:blipFill>
        <p:spPr>
          <a:xfrm>
            <a:off x="535400" y="3111800"/>
            <a:ext cx="1168225" cy="1421350"/>
          </a:xfrm>
          <a:prstGeom prst="rect">
            <a:avLst/>
          </a:prstGeom>
          <a:noFill/>
          <a:ln>
            <a:noFill/>
          </a:ln>
        </p:spPr>
      </p:pic>
      <p:pic>
        <p:nvPicPr>
          <p:cNvPr id="235" name="Google Shape;235;p25"/>
          <p:cNvPicPr preferRelativeResize="0"/>
          <p:nvPr/>
        </p:nvPicPr>
        <p:blipFill>
          <a:blip r:embed="rId12">
            <a:alphaModFix/>
          </a:blip>
          <a:stretch>
            <a:fillRect/>
          </a:stretch>
        </p:blipFill>
        <p:spPr>
          <a:xfrm>
            <a:off x="2186000" y="3084450"/>
            <a:ext cx="1168224" cy="1448701"/>
          </a:xfrm>
          <a:prstGeom prst="rect">
            <a:avLst/>
          </a:prstGeom>
          <a:noFill/>
          <a:ln>
            <a:noFill/>
          </a:ln>
        </p:spPr>
      </p:pic>
      <p:pic>
        <p:nvPicPr>
          <p:cNvPr id="236" name="Google Shape;236;p25"/>
          <p:cNvPicPr preferRelativeResize="0"/>
          <p:nvPr/>
        </p:nvPicPr>
        <p:blipFill>
          <a:blip r:embed="rId13">
            <a:alphaModFix/>
          </a:blip>
          <a:stretch>
            <a:fillRect/>
          </a:stretch>
        </p:blipFill>
        <p:spPr>
          <a:xfrm>
            <a:off x="3809213" y="3081463"/>
            <a:ext cx="1282975" cy="1454700"/>
          </a:xfrm>
          <a:prstGeom prst="rect">
            <a:avLst/>
          </a:prstGeom>
          <a:noFill/>
          <a:ln>
            <a:noFill/>
          </a:ln>
        </p:spPr>
      </p:pic>
      <p:pic>
        <p:nvPicPr>
          <p:cNvPr id="237" name="Google Shape;237;p25"/>
          <p:cNvPicPr preferRelativeResize="0"/>
          <p:nvPr/>
        </p:nvPicPr>
        <p:blipFill>
          <a:blip r:embed="rId14">
            <a:alphaModFix/>
          </a:blip>
          <a:stretch>
            <a:fillRect/>
          </a:stretch>
        </p:blipFill>
        <p:spPr>
          <a:xfrm>
            <a:off x="5547175" y="3082413"/>
            <a:ext cx="1221576" cy="1452775"/>
          </a:xfrm>
          <a:prstGeom prst="rect">
            <a:avLst/>
          </a:prstGeom>
          <a:noFill/>
          <a:ln>
            <a:noFill/>
          </a:ln>
        </p:spPr>
      </p:pic>
      <p:pic>
        <p:nvPicPr>
          <p:cNvPr id="238" name="Google Shape;238;p25"/>
          <p:cNvPicPr preferRelativeResize="0"/>
          <p:nvPr/>
        </p:nvPicPr>
        <p:blipFill>
          <a:blip r:embed="rId15">
            <a:alphaModFix/>
          </a:blip>
          <a:stretch>
            <a:fillRect/>
          </a:stretch>
        </p:blipFill>
        <p:spPr>
          <a:xfrm>
            <a:off x="7233975" y="3164300"/>
            <a:ext cx="1282974" cy="1422750"/>
          </a:xfrm>
          <a:prstGeom prst="rect">
            <a:avLst/>
          </a:prstGeom>
          <a:noFill/>
          <a:ln>
            <a:noFill/>
          </a:ln>
        </p:spPr>
      </p:pic>
      <p:pic>
        <p:nvPicPr>
          <p:cNvPr id="239" name="Google Shape;239;p25"/>
          <p:cNvPicPr preferRelativeResize="0"/>
          <p:nvPr/>
        </p:nvPicPr>
        <p:blipFill>
          <a:blip r:embed="rId16">
            <a:alphaModFix/>
          </a:blip>
          <a:stretch>
            <a:fillRect/>
          </a:stretch>
        </p:blipFill>
        <p:spPr>
          <a:xfrm>
            <a:off x="928786" y="793850"/>
            <a:ext cx="354125" cy="257481"/>
          </a:xfrm>
          <a:prstGeom prst="rect">
            <a:avLst/>
          </a:prstGeom>
          <a:noFill/>
          <a:ln>
            <a:noFill/>
          </a:ln>
        </p:spPr>
      </p:pic>
      <p:pic>
        <p:nvPicPr>
          <p:cNvPr id="240" name="Google Shape;240;p25"/>
          <p:cNvPicPr preferRelativeResize="0"/>
          <p:nvPr/>
        </p:nvPicPr>
        <p:blipFill>
          <a:blip r:embed="rId16">
            <a:alphaModFix/>
          </a:blip>
          <a:stretch>
            <a:fillRect/>
          </a:stretch>
        </p:blipFill>
        <p:spPr>
          <a:xfrm>
            <a:off x="928776" y="3027550"/>
            <a:ext cx="354125" cy="257481"/>
          </a:xfrm>
          <a:prstGeom prst="rect">
            <a:avLst/>
          </a:prstGeom>
          <a:noFill/>
          <a:ln>
            <a:noFill/>
          </a:ln>
        </p:spPr>
      </p:pic>
      <p:pic>
        <p:nvPicPr>
          <p:cNvPr id="241" name="Google Shape;241;p25"/>
          <p:cNvPicPr preferRelativeResize="0"/>
          <p:nvPr/>
        </p:nvPicPr>
        <p:blipFill>
          <a:blip r:embed="rId17">
            <a:alphaModFix/>
          </a:blip>
          <a:stretch>
            <a:fillRect/>
          </a:stretch>
        </p:blipFill>
        <p:spPr>
          <a:xfrm>
            <a:off x="2625038" y="857300"/>
            <a:ext cx="290150" cy="290150"/>
          </a:xfrm>
          <a:prstGeom prst="rect">
            <a:avLst/>
          </a:prstGeom>
          <a:noFill/>
          <a:ln>
            <a:noFill/>
          </a:ln>
        </p:spPr>
      </p:pic>
      <p:pic>
        <p:nvPicPr>
          <p:cNvPr id="242" name="Google Shape;242;p25"/>
          <p:cNvPicPr preferRelativeResize="0"/>
          <p:nvPr/>
        </p:nvPicPr>
        <p:blipFill>
          <a:blip r:embed="rId17">
            <a:alphaModFix/>
          </a:blip>
          <a:stretch>
            <a:fillRect/>
          </a:stretch>
        </p:blipFill>
        <p:spPr>
          <a:xfrm>
            <a:off x="2611338" y="3111800"/>
            <a:ext cx="290150" cy="290150"/>
          </a:xfrm>
          <a:prstGeom prst="rect">
            <a:avLst/>
          </a:prstGeom>
          <a:noFill/>
          <a:ln>
            <a:noFill/>
          </a:ln>
        </p:spPr>
      </p:pic>
      <p:pic>
        <p:nvPicPr>
          <p:cNvPr id="243" name="Google Shape;243;p25"/>
          <p:cNvPicPr preferRelativeResize="0"/>
          <p:nvPr/>
        </p:nvPicPr>
        <p:blipFill>
          <a:blip r:embed="rId18">
            <a:alphaModFix/>
          </a:blip>
          <a:stretch>
            <a:fillRect/>
          </a:stretch>
        </p:blipFill>
        <p:spPr>
          <a:xfrm>
            <a:off x="7451600" y="840525"/>
            <a:ext cx="290150" cy="435225"/>
          </a:xfrm>
          <a:prstGeom prst="rect">
            <a:avLst/>
          </a:prstGeom>
          <a:noFill/>
          <a:ln>
            <a:noFill/>
          </a:ln>
        </p:spPr>
      </p:pic>
      <p:pic>
        <p:nvPicPr>
          <p:cNvPr id="244" name="Google Shape;244;p25"/>
          <p:cNvPicPr preferRelativeResize="0"/>
          <p:nvPr/>
        </p:nvPicPr>
        <p:blipFill>
          <a:blip r:embed="rId18">
            <a:alphaModFix/>
          </a:blip>
          <a:stretch>
            <a:fillRect/>
          </a:stretch>
        </p:blipFill>
        <p:spPr>
          <a:xfrm>
            <a:off x="7618525" y="3164300"/>
            <a:ext cx="303867" cy="455800"/>
          </a:xfrm>
          <a:prstGeom prst="rect">
            <a:avLst/>
          </a:prstGeom>
          <a:noFill/>
          <a:ln>
            <a:noFill/>
          </a:ln>
        </p:spPr>
      </p:pic>
      <p:pic>
        <p:nvPicPr>
          <p:cNvPr id="245" name="Google Shape;245;p25"/>
          <p:cNvPicPr preferRelativeResize="0"/>
          <p:nvPr/>
        </p:nvPicPr>
        <p:blipFill>
          <a:blip r:embed="rId19">
            <a:alphaModFix/>
          </a:blip>
          <a:stretch>
            <a:fillRect/>
          </a:stretch>
        </p:blipFill>
        <p:spPr>
          <a:xfrm>
            <a:off x="5931731" y="857300"/>
            <a:ext cx="266194" cy="354150"/>
          </a:xfrm>
          <a:prstGeom prst="rect">
            <a:avLst/>
          </a:prstGeom>
          <a:noFill/>
          <a:ln>
            <a:noFill/>
          </a:ln>
        </p:spPr>
      </p:pic>
      <p:pic>
        <p:nvPicPr>
          <p:cNvPr id="246" name="Google Shape;246;p25"/>
          <p:cNvPicPr preferRelativeResize="0"/>
          <p:nvPr/>
        </p:nvPicPr>
        <p:blipFill>
          <a:blip r:embed="rId19">
            <a:alphaModFix/>
          </a:blip>
          <a:stretch>
            <a:fillRect/>
          </a:stretch>
        </p:blipFill>
        <p:spPr>
          <a:xfrm>
            <a:off x="6029994" y="3079800"/>
            <a:ext cx="266194" cy="354150"/>
          </a:xfrm>
          <a:prstGeom prst="rect">
            <a:avLst/>
          </a:prstGeom>
          <a:noFill/>
          <a:ln>
            <a:noFill/>
          </a:ln>
        </p:spPr>
      </p:pic>
      <p:pic>
        <p:nvPicPr>
          <p:cNvPr id="247" name="Google Shape;247;p25"/>
          <p:cNvPicPr preferRelativeResize="0"/>
          <p:nvPr/>
        </p:nvPicPr>
        <p:blipFill>
          <a:blip r:embed="rId20">
            <a:alphaModFix/>
          </a:blip>
          <a:stretch>
            <a:fillRect/>
          </a:stretch>
        </p:blipFill>
        <p:spPr>
          <a:xfrm>
            <a:off x="4571988" y="3164311"/>
            <a:ext cx="419989" cy="257475"/>
          </a:xfrm>
          <a:prstGeom prst="rect">
            <a:avLst/>
          </a:prstGeom>
          <a:noFill/>
          <a:ln>
            <a:noFill/>
          </a:ln>
        </p:spPr>
      </p:pic>
      <p:pic>
        <p:nvPicPr>
          <p:cNvPr id="248" name="Google Shape;248;p25"/>
          <p:cNvPicPr preferRelativeResize="0"/>
          <p:nvPr/>
        </p:nvPicPr>
        <p:blipFill>
          <a:blip r:embed="rId20">
            <a:alphaModFix/>
          </a:blip>
          <a:stretch>
            <a:fillRect/>
          </a:stretch>
        </p:blipFill>
        <p:spPr>
          <a:xfrm>
            <a:off x="4408148" y="857300"/>
            <a:ext cx="419975" cy="2574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1" type="body"/>
          </p:nvPr>
        </p:nvSpPr>
        <p:spPr>
          <a:xfrm>
            <a:off x="486000" y="802450"/>
            <a:ext cx="7692300" cy="3937500"/>
          </a:xfrm>
          <a:prstGeom prst="rect">
            <a:avLst/>
          </a:prstGeom>
        </p:spPr>
        <p:txBody>
          <a:bodyPr anchorCtr="0" anchor="t" bIns="91425" lIns="91425" spcFirstLastPara="1" rIns="91425" wrap="square" tIns="91425">
            <a:normAutofit fontScale="62500" lnSpcReduction="10000"/>
          </a:bodyPr>
          <a:lstStyle/>
          <a:p>
            <a:pPr indent="0" lvl="0" marL="457200" rtl="0" algn="just">
              <a:spcBef>
                <a:spcPts val="0"/>
              </a:spcBef>
              <a:spcAft>
                <a:spcPts val="0"/>
              </a:spcAft>
              <a:buNone/>
            </a:pPr>
            <a:r>
              <a:rPr lang="es" sz="1326">
                <a:solidFill>
                  <a:schemeClr val="dk1"/>
                </a:solidFill>
                <a:latin typeface="Nunito Black"/>
                <a:ea typeface="Nunito Black"/>
                <a:cs typeface="Nunito Black"/>
                <a:sym typeface="Nunito Black"/>
              </a:rPr>
              <a:t>Insights</a:t>
            </a:r>
            <a:endParaRPr sz="1326">
              <a:solidFill>
                <a:schemeClr val="dk1"/>
              </a:solidFill>
              <a:latin typeface="Nunito Black"/>
              <a:ea typeface="Nunito Black"/>
              <a:cs typeface="Nunito Black"/>
              <a:sym typeface="Nunito Black"/>
            </a:endParaRPr>
          </a:p>
          <a:p>
            <a:pPr indent="0" lvl="0" marL="457200" rtl="0" algn="just">
              <a:spcBef>
                <a:spcPts val="1200"/>
              </a:spcBef>
              <a:spcAft>
                <a:spcPts val="0"/>
              </a:spcAft>
              <a:buNone/>
            </a:pPr>
            <a:r>
              <a:t/>
            </a:r>
            <a:endParaRPr sz="1326">
              <a:solidFill>
                <a:schemeClr val="dk1"/>
              </a:solidFill>
              <a:latin typeface="Nunito Black"/>
              <a:ea typeface="Nunito Black"/>
              <a:cs typeface="Nunito Black"/>
              <a:sym typeface="Nunito Black"/>
            </a:endParaRPr>
          </a:p>
          <a:p>
            <a:pPr indent="-276225" lvl="0" marL="457200" rtl="0" algn="just">
              <a:spcBef>
                <a:spcPts val="1200"/>
              </a:spcBef>
              <a:spcAft>
                <a:spcPts val="0"/>
              </a:spcAft>
              <a:buSzPct val="100000"/>
              <a:buFont typeface="Nunito ExtraBold"/>
              <a:buChar char="❏"/>
            </a:pPr>
            <a:r>
              <a:rPr lang="es" sz="1200">
                <a:latin typeface="Nunito ExtraBold"/>
                <a:ea typeface="Nunito ExtraBold"/>
                <a:cs typeface="Nunito ExtraBold"/>
                <a:sym typeface="Nunito ExtraBold"/>
              </a:rPr>
              <a:t>La última oferta de la Tienda fue aceptada sólo por el 15% de los clientes.</a:t>
            </a:r>
            <a:endParaRPr sz="1200">
              <a:latin typeface="Nunito ExtraBold"/>
              <a:ea typeface="Nunito ExtraBold"/>
              <a:cs typeface="Nunito ExtraBold"/>
              <a:sym typeface="Nunito ExtraBold"/>
            </a:endParaRPr>
          </a:p>
          <a:p>
            <a:pPr indent="-276225" lvl="0" marL="457200" rtl="0" algn="just">
              <a:spcBef>
                <a:spcPts val="0"/>
              </a:spcBef>
              <a:spcAft>
                <a:spcPts val="0"/>
              </a:spcAft>
              <a:buSzPct val="100000"/>
              <a:buFont typeface="Nunito ExtraBold"/>
              <a:buChar char="❏"/>
            </a:pPr>
            <a:r>
              <a:rPr lang="es" sz="1200">
                <a:latin typeface="Nunito ExtraBold"/>
                <a:ea typeface="Nunito ExtraBold"/>
                <a:cs typeface="Nunito ExtraBold"/>
                <a:sym typeface="Nunito ExtraBold"/>
              </a:rPr>
              <a:t>El 50% de los clientes se inscribió en la Tienda en el año 2013.</a:t>
            </a:r>
            <a:endParaRPr sz="1200">
              <a:latin typeface="Nunito ExtraBold"/>
              <a:ea typeface="Nunito ExtraBold"/>
              <a:cs typeface="Nunito ExtraBold"/>
              <a:sym typeface="Nunito ExtraBold"/>
            </a:endParaRPr>
          </a:p>
          <a:p>
            <a:pPr indent="-276225" lvl="0" marL="457200" rtl="0" algn="just">
              <a:spcBef>
                <a:spcPts val="0"/>
              </a:spcBef>
              <a:spcAft>
                <a:spcPts val="0"/>
              </a:spcAft>
              <a:buSzPct val="100000"/>
              <a:buFont typeface="Nunito ExtraBold"/>
              <a:buChar char="❏"/>
            </a:pPr>
            <a:r>
              <a:rPr lang="es" sz="1200">
                <a:latin typeface="Nunito ExtraBold"/>
                <a:ea typeface="Nunito ExtraBold"/>
                <a:cs typeface="Nunito ExtraBold"/>
                <a:sym typeface="Nunito ExtraBold"/>
              </a:rPr>
              <a:t>Los canales de compra más elegidos por los </a:t>
            </a:r>
            <a:r>
              <a:rPr lang="es" sz="1200">
                <a:latin typeface="Nunito ExtraBold"/>
                <a:ea typeface="Nunito ExtraBold"/>
                <a:cs typeface="Nunito ExtraBold"/>
                <a:sym typeface="Nunito ExtraBold"/>
              </a:rPr>
              <a:t>clientes</a:t>
            </a:r>
            <a:r>
              <a:rPr lang="es" sz="1200">
                <a:latin typeface="Nunito ExtraBold"/>
                <a:ea typeface="Nunito ExtraBold"/>
                <a:cs typeface="Nunito ExtraBold"/>
                <a:sym typeface="Nunito ExtraBold"/>
              </a:rPr>
              <a:t> son: compras directas en la Tienda y compra vía web.</a:t>
            </a:r>
            <a:endParaRPr sz="1200">
              <a:latin typeface="Nunito ExtraBold"/>
              <a:ea typeface="Nunito ExtraBold"/>
              <a:cs typeface="Nunito ExtraBold"/>
              <a:sym typeface="Nunito ExtraBold"/>
            </a:endParaRPr>
          </a:p>
          <a:p>
            <a:pPr indent="-276225" lvl="0" marL="457200" rtl="0" algn="just">
              <a:spcBef>
                <a:spcPts val="0"/>
              </a:spcBef>
              <a:spcAft>
                <a:spcPts val="0"/>
              </a:spcAft>
              <a:buSzPct val="100000"/>
              <a:buFont typeface="Nunito ExtraBold"/>
              <a:buChar char="❏"/>
            </a:pPr>
            <a:r>
              <a:rPr lang="es" sz="1200">
                <a:latin typeface="Nunito ExtraBold"/>
                <a:ea typeface="Nunito ExtraBold"/>
                <a:cs typeface="Nunito ExtraBold"/>
                <a:sym typeface="Nunito ExtraBold"/>
              </a:rPr>
              <a:t>Los productos de mayor consumo son: en primer lugar vinos y en segundo lugar carnes.</a:t>
            </a:r>
            <a:endParaRPr sz="1200">
              <a:latin typeface="Nunito ExtraBold"/>
              <a:ea typeface="Nunito ExtraBold"/>
              <a:cs typeface="Nunito ExtraBold"/>
              <a:sym typeface="Nunito ExtraBold"/>
            </a:endParaRPr>
          </a:p>
          <a:p>
            <a:pPr indent="-276225" lvl="0" marL="457200" rtl="0" algn="just">
              <a:spcBef>
                <a:spcPts val="0"/>
              </a:spcBef>
              <a:spcAft>
                <a:spcPts val="0"/>
              </a:spcAft>
              <a:buSzPct val="100000"/>
              <a:buFont typeface="Nunito ExtraBold"/>
              <a:buChar char="❏"/>
            </a:pPr>
            <a:r>
              <a:rPr lang="es" sz="1200">
                <a:latin typeface="Nunito ExtraBold"/>
                <a:ea typeface="Nunito ExtraBold"/>
                <a:cs typeface="Nunito ExtraBold"/>
                <a:sym typeface="Nunito ExtraBold"/>
              </a:rPr>
              <a:t>No se encuentra ninguna correlación importante entre las diferentes variable y el comportamiento de los clientes respecto a la oferta anterior.</a:t>
            </a:r>
            <a:endParaRPr sz="1200">
              <a:latin typeface="Nunito ExtraBold"/>
              <a:ea typeface="Nunito ExtraBold"/>
              <a:cs typeface="Nunito ExtraBold"/>
              <a:sym typeface="Nunito ExtraBold"/>
            </a:endParaRPr>
          </a:p>
          <a:p>
            <a:pPr indent="-276225" lvl="0" marL="457200" rtl="0" algn="just">
              <a:spcBef>
                <a:spcPts val="0"/>
              </a:spcBef>
              <a:spcAft>
                <a:spcPts val="0"/>
              </a:spcAft>
              <a:buSzPct val="100000"/>
              <a:buFont typeface="Nunito ExtraBold"/>
              <a:buChar char="❏"/>
            </a:pPr>
            <a:r>
              <a:rPr lang="es" sz="1200">
                <a:latin typeface="Nunito ExtraBold"/>
                <a:ea typeface="Nunito ExtraBold"/>
                <a:cs typeface="Nunito ExtraBold"/>
                <a:sym typeface="Nunito ExtraBold"/>
              </a:rPr>
              <a:t>Los clientes que han consumido más recientemente, es decir, que han realizado sus últimas compras entre los últimos 15 y 60 días han tenido mayor aceptación de la oferta anterior.</a:t>
            </a:r>
            <a:endParaRPr sz="1200">
              <a:latin typeface="Nunito ExtraBold"/>
              <a:ea typeface="Nunito ExtraBold"/>
              <a:cs typeface="Nunito ExtraBold"/>
              <a:sym typeface="Nunito ExtraBold"/>
            </a:endParaRPr>
          </a:p>
          <a:p>
            <a:pPr indent="0" lvl="0" marL="457200" rtl="0" algn="just">
              <a:spcBef>
                <a:spcPts val="1200"/>
              </a:spcBef>
              <a:spcAft>
                <a:spcPts val="0"/>
              </a:spcAft>
              <a:buNone/>
            </a:pPr>
            <a:r>
              <a:t/>
            </a:r>
            <a:endParaRPr sz="1200">
              <a:latin typeface="Nunito ExtraBold"/>
              <a:ea typeface="Nunito ExtraBold"/>
              <a:cs typeface="Nunito ExtraBold"/>
              <a:sym typeface="Nunito ExtraBold"/>
            </a:endParaRPr>
          </a:p>
          <a:p>
            <a:pPr indent="0" lvl="0" marL="457200" rtl="0" algn="just">
              <a:spcBef>
                <a:spcPts val="1200"/>
              </a:spcBef>
              <a:spcAft>
                <a:spcPts val="0"/>
              </a:spcAft>
              <a:buNone/>
            </a:pPr>
            <a:r>
              <a:rPr lang="es" sz="1326">
                <a:solidFill>
                  <a:schemeClr val="dk1"/>
                </a:solidFill>
                <a:latin typeface="Nunito Black"/>
                <a:ea typeface="Nunito Black"/>
                <a:cs typeface="Nunito Black"/>
                <a:sym typeface="Nunito Black"/>
              </a:rPr>
              <a:t>Conclusiones preliminares </a:t>
            </a:r>
            <a:endParaRPr sz="1326">
              <a:solidFill>
                <a:schemeClr val="dk1"/>
              </a:solidFill>
              <a:latin typeface="Nunito Black"/>
              <a:ea typeface="Nunito Black"/>
              <a:cs typeface="Nunito Black"/>
              <a:sym typeface="Nunito Black"/>
            </a:endParaRPr>
          </a:p>
          <a:p>
            <a:pPr indent="0" lvl="0" marL="457200" rtl="0" algn="just">
              <a:spcBef>
                <a:spcPts val="1200"/>
              </a:spcBef>
              <a:spcAft>
                <a:spcPts val="0"/>
              </a:spcAft>
              <a:buNone/>
            </a:pPr>
            <a:r>
              <a:t/>
            </a:r>
            <a:endParaRPr sz="1326">
              <a:solidFill>
                <a:schemeClr val="dk1"/>
              </a:solidFill>
              <a:latin typeface="Nunito Black"/>
              <a:ea typeface="Nunito Black"/>
              <a:cs typeface="Nunito Black"/>
              <a:sym typeface="Nunito Black"/>
            </a:endParaRPr>
          </a:p>
          <a:p>
            <a:pPr indent="-276225" lvl="0" marL="457200" rtl="0" algn="just">
              <a:spcBef>
                <a:spcPts val="1200"/>
              </a:spcBef>
              <a:spcAft>
                <a:spcPts val="0"/>
              </a:spcAft>
              <a:buClr>
                <a:srgbClr val="413C3C"/>
              </a:buClr>
              <a:buSzPct val="100000"/>
              <a:buFont typeface="Nunito ExtraBold"/>
              <a:buChar char="❏"/>
            </a:pPr>
            <a:r>
              <a:rPr lang="es" sz="1200">
                <a:solidFill>
                  <a:srgbClr val="413C3C"/>
                </a:solidFill>
                <a:latin typeface="Nunito ExtraBold"/>
                <a:ea typeface="Nunito ExtraBold"/>
                <a:cs typeface="Nunito ExtraBold"/>
                <a:sym typeface="Nunito ExtraBold"/>
              </a:rPr>
              <a:t>El porcentaje de aceptación de oferta es bajo, con lo cual se debe intentar balancearlo para poder obtener una predicción más </a:t>
            </a:r>
            <a:r>
              <a:rPr lang="es" sz="1200">
                <a:solidFill>
                  <a:srgbClr val="413C3C"/>
                </a:solidFill>
                <a:latin typeface="Nunito ExtraBold"/>
                <a:ea typeface="Nunito ExtraBold"/>
                <a:cs typeface="Nunito ExtraBold"/>
                <a:sym typeface="Nunito ExtraBold"/>
              </a:rPr>
              <a:t>acertada</a:t>
            </a:r>
            <a:r>
              <a:rPr lang="es" sz="1200">
                <a:solidFill>
                  <a:srgbClr val="413C3C"/>
                </a:solidFill>
                <a:latin typeface="Nunito ExtraBold"/>
                <a:ea typeface="Nunito ExtraBold"/>
                <a:cs typeface="Nunito ExtraBold"/>
                <a:sym typeface="Nunito ExtraBold"/>
              </a:rPr>
              <a:t>.</a:t>
            </a:r>
            <a:endParaRPr sz="1200">
              <a:solidFill>
                <a:srgbClr val="413C3C"/>
              </a:solidFill>
              <a:latin typeface="Nunito ExtraBold"/>
              <a:ea typeface="Nunito ExtraBold"/>
              <a:cs typeface="Nunito ExtraBold"/>
              <a:sym typeface="Nunito ExtraBold"/>
            </a:endParaRPr>
          </a:p>
          <a:p>
            <a:pPr indent="-276225" lvl="0" marL="457200" rtl="0" algn="just">
              <a:spcBef>
                <a:spcPts val="0"/>
              </a:spcBef>
              <a:spcAft>
                <a:spcPts val="0"/>
              </a:spcAft>
              <a:buClr>
                <a:srgbClr val="413C3C"/>
              </a:buClr>
              <a:buSzPct val="100000"/>
              <a:buFont typeface="Nunito ExtraBold"/>
              <a:buChar char="❏"/>
            </a:pPr>
            <a:r>
              <a:rPr lang="es" sz="1200">
                <a:solidFill>
                  <a:srgbClr val="413C3C"/>
                </a:solidFill>
                <a:latin typeface="Nunito ExtraBold"/>
                <a:ea typeface="Nunito ExtraBold"/>
                <a:cs typeface="Nunito ExtraBold"/>
                <a:sym typeface="Nunito ExtraBold"/>
              </a:rPr>
              <a:t>A mayor gasto o consumo, se tiende a una mayor aceptación de la oferta.</a:t>
            </a:r>
            <a:endParaRPr sz="1200">
              <a:solidFill>
                <a:srgbClr val="413C3C"/>
              </a:solidFill>
              <a:latin typeface="Nunito ExtraBold"/>
              <a:ea typeface="Nunito ExtraBold"/>
              <a:cs typeface="Nunito ExtraBold"/>
              <a:sym typeface="Nunito ExtraBold"/>
            </a:endParaRPr>
          </a:p>
          <a:p>
            <a:pPr indent="-276225" lvl="0" marL="457200" rtl="0" algn="just">
              <a:spcBef>
                <a:spcPts val="0"/>
              </a:spcBef>
              <a:spcAft>
                <a:spcPts val="0"/>
              </a:spcAft>
              <a:buClr>
                <a:srgbClr val="413C3C"/>
              </a:buClr>
              <a:buSzPct val="100000"/>
              <a:buFont typeface="Nunito ExtraBold"/>
              <a:buChar char="❏"/>
            </a:pPr>
            <a:r>
              <a:rPr lang="es" sz="1200">
                <a:solidFill>
                  <a:srgbClr val="413C3C"/>
                </a:solidFill>
                <a:latin typeface="Nunito ExtraBold"/>
                <a:ea typeface="Nunito ExtraBold"/>
                <a:cs typeface="Nunito ExtraBold"/>
                <a:sym typeface="Nunito ExtraBold"/>
              </a:rPr>
              <a:t>Las correlaciones más marcadas se dan entre: el nivel de Ingresos y el consumo de los diferentes productos ( sobre todo Vinos y Carnes). Hijos pequeños y consumo de productos: la tendencia es a mayor cantidad de hijos pequeños en casa, menor consumo de productos. Respecto a los hijos adolescentes en casa, se repite la tendencia de los hijos pequeños, salvo en productos : Vinos y Gold, dónde no hay correlación y el consumo es igual que en los clientes que no tienen hijos.</a:t>
            </a:r>
            <a:endParaRPr sz="1200">
              <a:solidFill>
                <a:srgbClr val="413C3C"/>
              </a:solidFill>
              <a:latin typeface="Nunito ExtraBold"/>
              <a:ea typeface="Nunito ExtraBold"/>
              <a:cs typeface="Nunito ExtraBold"/>
              <a:sym typeface="Nunito ExtraBold"/>
            </a:endParaRPr>
          </a:p>
          <a:p>
            <a:pPr indent="0" lvl="0" marL="1371600" rtl="0" algn="just">
              <a:spcBef>
                <a:spcPts val="1200"/>
              </a:spcBef>
              <a:spcAft>
                <a:spcPts val="0"/>
              </a:spcAft>
              <a:buNone/>
            </a:pPr>
            <a:r>
              <a:t/>
            </a:r>
            <a:endParaRPr sz="1200">
              <a:solidFill>
                <a:srgbClr val="413C3C"/>
              </a:solidFill>
              <a:latin typeface="Nunito ExtraBold"/>
              <a:ea typeface="Nunito ExtraBold"/>
              <a:cs typeface="Nunito ExtraBold"/>
              <a:sym typeface="Nunito ExtraBold"/>
            </a:endParaRPr>
          </a:p>
          <a:p>
            <a:pPr indent="0" lvl="0" marL="1371600" rtl="0" algn="just">
              <a:spcBef>
                <a:spcPts val="1200"/>
              </a:spcBef>
              <a:spcAft>
                <a:spcPts val="1200"/>
              </a:spcAft>
              <a:buNone/>
            </a:pPr>
            <a:r>
              <a:t/>
            </a:r>
            <a:endParaRPr sz="1200">
              <a:solidFill>
                <a:srgbClr val="413C3C"/>
              </a:solidFill>
              <a:latin typeface="Nunito ExtraBold"/>
              <a:ea typeface="Nunito ExtraBold"/>
              <a:cs typeface="Nunito ExtraBold"/>
              <a:sym typeface="Nunito ExtraBold"/>
            </a:endParaRPr>
          </a:p>
        </p:txBody>
      </p:sp>
      <p:sp>
        <p:nvSpPr>
          <p:cNvPr id="254" name="Google Shape;254;p26"/>
          <p:cNvSpPr txBox="1"/>
          <p:nvPr/>
        </p:nvSpPr>
        <p:spPr>
          <a:xfrm>
            <a:off x="0" y="0"/>
            <a:ext cx="89343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Insights y Conclusiones preliminares</a:t>
            </a:r>
            <a:endParaRPr sz="1820">
              <a:solidFill>
                <a:schemeClr val="dk1"/>
              </a:solidFill>
              <a:latin typeface="Nunito Black"/>
              <a:ea typeface="Nunito Black"/>
              <a:cs typeface="Nunito Black"/>
              <a:sym typeface="Nunito Black"/>
            </a:endParaRPr>
          </a:p>
        </p:txBody>
      </p:sp>
      <p:cxnSp>
        <p:nvCxnSpPr>
          <p:cNvPr id="255" name="Google Shape;255;p26"/>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pic>
        <p:nvPicPr>
          <p:cNvPr id="256" name="Google Shape;256;p26"/>
          <p:cNvPicPr preferRelativeResize="0"/>
          <p:nvPr/>
        </p:nvPicPr>
        <p:blipFill>
          <a:blip r:embed="rId3">
            <a:alphaModFix/>
          </a:blip>
          <a:stretch>
            <a:fillRect/>
          </a:stretch>
        </p:blipFill>
        <p:spPr>
          <a:xfrm>
            <a:off x="320250" y="6150"/>
            <a:ext cx="398850" cy="39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idx="1" type="body"/>
          </p:nvPr>
        </p:nvSpPr>
        <p:spPr>
          <a:xfrm>
            <a:off x="655800" y="741000"/>
            <a:ext cx="7342500" cy="3798000"/>
          </a:xfrm>
          <a:prstGeom prst="rect">
            <a:avLst/>
          </a:prstGeom>
        </p:spPr>
        <p:txBody>
          <a:bodyPr anchorCtr="0" anchor="t" bIns="91425" lIns="91425" spcFirstLastPara="1" rIns="91425" wrap="square" tIns="91425">
            <a:normAutofit fontScale="25000" lnSpcReduction="20000"/>
          </a:bodyPr>
          <a:lstStyle/>
          <a:p>
            <a:pPr indent="-298938" lvl="0" marL="457200" rtl="0" algn="l">
              <a:lnSpc>
                <a:spcPct val="90000"/>
              </a:lnSpc>
              <a:spcBef>
                <a:spcPts val="0"/>
              </a:spcBef>
              <a:spcAft>
                <a:spcPts val="0"/>
              </a:spcAft>
              <a:buClr>
                <a:schemeClr val="dk1"/>
              </a:buClr>
              <a:buSzPct val="100000"/>
              <a:buFont typeface="Nunito ExtraBold"/>
              <a:buChar char="❏"/>
            </a:pPr>
            <a:r>
              <a:rPr lang="es" sz="4430">
                <a:solidFill>
                  <a:schemeClr val="dk1"/>
                </a:solidFill>
                <a:latin typeface="Nunito ExtraBold"/>
                <a:ea typeface="Nunito ExtraBold"/>
                <a:cs typeface="Nunito ExtraBold"/>
                <a:sym typeface="Nunito ExtraBold"/>
              </a:rPr>
              <a:t>Selección del algoritmo</a:t>
            </a:r>
            <a:endParaRPr sz="4430">
              <a:solidFill>
                <a:schemeClr val="dk1"/>
              </a:solidFill>
              <a:latin typeface="Nunito ExtraBold"/>
              <a:ea typeface="Nunito ExtraBold"/>
              <a:cs typeface="Nunito ExtraBold"/>
              <a:sym typeface="Nunito ExtraBold"/>
            </a:endParaRPr>
          </a:p>
          <a:p>
            <a:pPr indent="0" lvl="0" marL="457200" rtl="0" algn="l">
              <a:lnSpc>
                <a:spcPct val="90000"/>
              </a:lnSpc>
              <a:spcBef>
                <a:spcPts val="0"/>
              </a:spcBef>
              <a:spcAft>
                <a:spcPts val="0"/>
              </a:spcAft>
              <a:buNone/>
            </a:pPr>
            <a:r>
              <a:t/>
            </a:r>
            <a:endParaRPr sz="4430">
              <a:solidFill>
                <a:schemeClr val="dk1"/>
              </a:solidFill>
              <a:latin typeface="Nunito ExtraBold"/>
              <a:ea typeface="Nunito ExtraBold"/>
              <a:cs typeface="Nunito ExtraBold"/>
              <a:sym typeface="Nunito ExtraBold"/>
            </a:endParaRPr>
          </a:p>
          <a:p>
            <a:pPr indent="-292100" lvl="0" marL="457200" rtl="0" algn="l">
              <a:spcBef>
                <a:spcPts val="0"/>
              </a:spcBef>
              <a:spcAft>
                <a:spcPts val="0"/>
              </a:spcAft>
              <a:buSzPct val="100000"/>
              <a:buFont typeface="Nunito ExtraBold"/>
              <a:buChar char="●"/>
            </a:pPr>
            <a:r>
              <a:rPr lang="es" sz="4000">
                <a:latin typeface="Nunito ExtraBold"/>
                <a:ea typeface="Nunito ExtraBold"/>
                <a:cs typeface="Nunito ExtraBold"/>
                <a:sym typeface="Nunito ExtraBold"/>
              </a:rPr>
              <a:t>Considerando que tenemos definida la variable : aceptación / no aceptación de oferta, se seleccionará un algoritmo de Machine Learning  de Aprendizaje Supervisado, para lograr predecir, de la mejor manera posible, qué segmento de clientes aceptará esta nueva oferta.</a:t>
            </a:r>
            <a:endParaRPr sz="4000">
              <a:latin typeface="Nunito ExtraBold"/>
              <a:ea typeface="Nunito ExtraBold"/>
              <a:cs typeface="Nunito ExtraBold"/>
              <a:sym typeface="Nunito ExtraBold"/>
            </a:endParaRPr>
          </a:p>
          <a:p>
            <a:pPr indent="0" lvl="0" marL="0" rtl="0" algn="l">
              <a:spcBef>
                <a:spcPts val="1200"/>
              </a:spcBef>
              <a:spcAft>
                <a:spcPts val="0"/>
              </a:spcAft>
              <a:buNone/>
            </a:pPr>
            <a:r>
              <a:rPr lang="es" sz="4000">
                <a:latin typeface="Nunito ExtraBold"/>
                <a:ea typeface="Nunito ExtraBold"/>
                <a:cs typeface="Nunito ExtraBold"/>
                <a:sym typeface="Nunito ExtraBold"/>
              </a:rPr>
              <a:t>          Trabajaremos con los siguientes Modelos :</a:t>
            </a:r>
            <a:endParaRPr sz="4000">
              <a:latin typeface="Nunito ExtraBold"/>
              <a:ea typeface="Nunito ExtraBold"/>
              <a:cs typeface="Nunito ExtraBold"/>
              <a:sym typeface="Nunito ExtraBold"/>
            </a:endParaRPr>
          </a:p>
          <a:p>
            <a:pPr indent="0" lvl="0" marL="0" rtl="0" algn="l">
              <a:spcBef>
                <a:spcPts val="1200"/>
              </a:spcBef>
              <a:spcAft>
                <a:spcPts val="0"/>
              </a:spcAft>
              <a:buNone/>
            </a:pPr>
            <a:r>
              <a:rPr lang="es" sz="4000">
                <a:latin typeface="Nunito ExtraBold"/>
                <a:ea typeface="Nunito ExtraBold"/>
                <a:cs typeface="Nunito ExtraBold"/>
                <a:sym typeface="Nunito ExtraBold"/>
              </a:rPr>
              <a:t>   </a:t>
            </a:r>
            <a:endParaRPr sz="4000">
              <a:latin typeface="Nunito ExtraBold"/>
              <a:ea typeface="Nunito ExtraBold"/>
              <a:cs typeface="Nunito ExtraBold"/>
              <a:sym typeface="Nunito ExtraBold"/>
            </a:endParaRPr>
          </a:p>
          <a:p>
            <a:pPr indent="0" lvl="0" marL="0" rtl="0" algn="l">
              <a:spcBef>
                <a:spcPts val="1200"/>
              </a:spcBef>
              <a:spcAft>
                <a:spcPts val="0"/>
              </a:spcAft>
              <a:buNone/>
            </a:pPr>
            <a:r>
              <a:rPr lang="es" sz="4000">
                <a:latin typeface="Nunito ExtraBold"/>
                <a:ea typeface="Nunito ExtraBold"/>
                <a:cs typeface="Nunito ExtraBold"/>
                <a:sym typeface="Nunito ExtraBold"/>
              </a:rPr>
              <a:t>         Decision Tree Classifier                                 Random Forest Classifier                          Logistic Regresion</a:t>
            </a:r>
            <a:endParaRPr sz="4000">
              <a:latin typeface="Nunito ExtraBold"/>
              <a:ea typeface="Nunito ExtraBold"/>
              <a:cs typeface="Nunito ExtraBold"/>
              <a:sym typeface="Nunito ExtraBold"/>
            </a:endParaRPr>
          </a:p>
          <a:p>
            <a:pPr indent="0" lvl="0" marL="0" rtl="0" algn="l">
              <a:spcBef>
                <a:spcPts val="1200"/>
              </a:spcBef>
              <a:spcAft>
                <a:spcPts val="0"/>
              </a:spcAft>
              <a:buNone/>
            </a:pPr>
            <a:r>
              <a:t/>
            </a:r>
            <a:endParaRPr sz="4000">
              <a:latin typeface="Nunito ExtraBold"/>
              <a:ea typeface="Nunito ExtraBold"/>
              <a:cs typeface="Nunito ExtraBold"/>
              <a:sym typeface="Nunito ExtraBold"/>
            </a:endParaRPr>
          </a:p>
          <a:p>
            <a:pPr indent="0" lvl="0" marL="0" rtl="0" algn="l">
              <a:spcBef>
                <a:spcPts val="1200"/>
              </a:spcBef>
              <a:spcAft>
                <a:spcPts val="0"/>
              </a:spcAft>
              <a:buNone/>
            </a:pPr>
            <a:r>
              <a:t/>
            </a:r>
            <a:endParaRPr sz="4000">
              <a:latin typeface="Nunito ExtraBold"/>
              <a:ea typeface="Nunito ExtraBold"/>
              <a:cs typeface="Nunito ExtraBold"/>
              <a:sym typeface="Nunito ExtraBold"/>
            </a:endParaRPr>
          </a:p>
          <a:p>
            <a:pPr indent="0" lvl="0" marL="0" rtl="0" algn="l">
              <a:spcBef>
                <a:spcPts val="1200"/>
              </a:spcBef>
              <a:spcAft>
                <a:spcPts val="0"/>
              </a:spcAft>
              <a:buNone/>
            </a:pPr>
            <a:r>
              <a:t/>
            </a:r>
            <a:endParaRPr sz="4000">
              <a:latin typeface="Nunito ExtraBold"/>
              <a:ea typeface="Nunito ExtraBold"/>
              <a:cs typeface="Nunito ExtraBold"/>
              <a:sym typeface="Nunito ExtraBold"/>
            </a:endParaRPr>
          </a:p>
          <a:p>
            <a:pPr indent="0" lvl="0" marL="0" rtl="0" algn="l">
              <a:spcBef>
                <a:spcPts val="1200"/>
              </a:spcBef>
              <a:spcAft>
                <a:spcPts val="0"/>
              </a:spcAft>
              <a:buNone/>
            </a:pPr>
            <a:r>
              <a:t/>
            </a:r>
            <a:endParaRPr sz="4000">
              <a:latin typeface="Nunito ExtraBold"/>
              <a:ea typeface="Nunito ExtraBold"/>
              <a:cs typeface="Nunito ExtraBold"/>
              <a:sym typeface="Nunito ExtraBold"/>
            </a:endParaRPr>
          </a:p>
          <a:p>
            <a:pPr indent="0" lvl="0" marL="0" rtl="0" algn="l">
              <a:spcBef>
                <a:spcPts val="1200"/>
              </a:spcBef>
              <a:spcAft>
                <a:spcPts val="0"/>
              </a:spcAft>
              <a:buNone/>
            </a:pPr>
            <a:r>
              <a:t/>
            </a:r>
            <a:endParaRPr sz="4000">
              <a:latin typeface="Nunito ExtraBold"/>
              <a:ea typeface="Nunito ExtraBold"/>
              <a:cs typeface="Nunito ExtraBold"/>
              <a:sym typeface="Nunito ExtraBold"/>
            </a:endParaRPr>
          </a:p>
          <a:p>
            <a:pPr indent="0" lvl="0" marL="457200" rtl="0" algn="just">
              <a:lnSpc>
                <a:spcPct val="95000"/>
              </a:lnSpc>
              <a:spcBef>
                <a:spcPts val="1200"/>
              </a:spcBef>
              <a:spcAft>
                <a:spcPts val="0"/>
              </a:spcAft>
              <a:buNone/>
            </a:pPr>
            <a:r>
              <a:t/>
            </a:r>
            <a:endParaRPr sz="4150">
              <a:latin typeface="Nunito ExtraBold"/>
              <a:ea typeface="Nunito ExtraBold"/>
              <a:cs typeface="Nunito ExtraBold"/>
              <a:sym typeface="Nunito ExtraBold"/>
            </a:endParaRPr>
          </a:p>
          <a:p>
            <a:pPr indent="0" lvl="0" marL="0" rtl="0" algn="just">
              <a:lnSpc>
                <a:spcPct val="95000"/>
              </a:lnSpc>
              <a:spcBef>
                <a:spcPts val="0"/>
              </a:spcBef>
              <a:spcAft>
                <a:spcPts val="0"/>
              </a:spcAft>
              <a:buNone/>
            </a:pPr>
            <a:r>
              <a:t/>
            </a:r>
            <a:endParaRPr b="1" sz="4150">
              <a:latin typeface="Nunito"/>
              <a:ea typeface="Nunito"/>
              <a:cs typeface="Nunito"/>
              <a:sym typeface="Nunito"/>
            </a:endParaRPr>
          </a:p>
          <a:p>
            <a:pPr indent="0" lvl="0" marL="0" rtl="0" algn="l">
              <a:spcBef>
                <a:spcPts val="0"/>
              </a:spcBef>
              <a:spcAft>
                <a:spcPts val="0"/>
              </a:spcAft>
              <a:buNone/>
            </a:pPr>
            <a:r>
              <a:t/>
            </a:r>
            <a:endParaRPr sz="3800">
              <a:latin typeface="Nunito ExtraBold"/>
              <a:ea typeface="Nunito ExtraBold"/>
              <a:cs typeface="Nunito ExtraBold"/>
              <a:sym typeface="Nunito ExtraBold"/>
            </a:endParaRPr>
          </a:p>
          <a:p>
            <a:pPr indent="0" lvl="0" marL="0" rtl="0" algn="l">
              <a:spcBef>
                <a:spcPts val="1200"/>
              </a:spcBef>
              <a:spcAft>
                <a:spcPts val="0"/>
              </a:spcAft>
              <a:buClr>
                <a:schemeClr val="dk1"/>
              </a:buClr>
              <a:buSzPct val="28947"/>
              <a:buFont typeface="Arial"/>
              <a:buNone/>
            </a:pPr>
            <a:r>
              <a:t/>
            </a:r>
            <a:endParaRPr sz="3800">
              <a:latin typeface="Nunito ExtraBold"/>
              <a:ea typeface="Nunito ExtraBold"/>
              <a:cs typeface="Nunito ExtraBold"/>
              <a:sym typeface="Nunito ExtraBold"/>
            </a:endParaRPr>
          </a:p>
          <a:p>
            <a:pPr indent="0" lvl="0" marL="0" rtl="0" algn="l">
              <a:spcBef>
                <a:spcPts val="1200"/>
              </a:spcBef>
              <a:spcAft>
                <a:spcPts val="1200"/>
              </a:spcAft>
              <a:buNone/>
            </a:pPr>
            <a:r>
              <a:t/>
            </a:r>
            <a:endParaRPr/>
          </a:p>
        </p:txBody>
      </p:sp>
      <p:sp>
        <p:nvSpPr>
          <p:cNvPr id="262" name="Google Shape;262;p27"/>
          <p:cNvSpPr txBox="1"/>
          <p:nvPr/>
        </p:nvSpPr>
        <p:spPr>
          <a:xfrm>
            <a:off x="0" y="0"/>
            <a:ext cx="89343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Selección de modelos de Machine Learning</a:t>
            </a:r>
            <a:endParaRPr sz="1820">
              <a:solidFill>
                <a:schemeClr val="dk1"/>
              </a:solidFill>
              <a:latin typeface="Nunito Black"/>
              <a:ea typeface="Nunito Black"/>
              <a:cs typeface="Nunito Black"/>
              <a:sym typeface="Nunito Black"/>
            </a:endParaRPr>
          </a:p>
        </p:txBody>
      </p:sp>
      <p:cxnSp>
        <p:nvCxnSpPr>
          <p:cNvPr id="263" name="Google Shape;263;p27"/>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pic>
        <p:nvPicPr>
          <p:cNvPr id="264" name="Google Shape;264;p27"/>
          <p:cNvPicPr preferRelativeResize="0"/>
          <p:nvPr/>
        </p:nvPicPr>
        <p:blipFill>
          <a:blip r:embed="rId3">
            <a:alphaModFix/>
          </a:blip>
          <a:stretch>
            <a:fillRect/>
          </a:stretch>
        </p:blipFill>
        <p:spPr>
          <a:xfrm>
            <a:off x="3367437" y="2737500"/>
            <a:ext cx="2118953" cy="1145825"/>
          </a:xfrm>
          <a:prstGeom prst="rect">
            <a:avLst/>
          </a:prstGeom>
          <a:noFill/>
          <a:ln>
            <a:noFill/>
          </a:ln>
        </p:spPr>
      </p:pic>
      <p:pic>
        <p:nvPicPr>
          <p:cNvPr id="265" name="Google Shape;265;p27"/>
          <p:cNvPicPr preferRelativeResize="0"/>
          <p:nvPr/>
        </p:nvPicPr>
        <p:blipFill>
          <a:blip r:embed="rId4">
            <a:alphaModFix/>
          </a:blip>
          <a:stretch>
            <a:fillRect/>
          </a:stretch>
        </p:blipFill>
        <p:spPr>
          <a:xfrm>
            <a:off x="981350" y="2827508"/>
            <a:ext cx="1903000" cy="1055817"/>
          </a:xfrm>
          <a:prstGeom prst="rect">
            <a:avLst/>
          </a:prstGeom>
          <a:noFill/>
          <a:ln>
            <a:noFill/>
          </a:ln>
        </p:spPr>
      </p:pic>
      <p:pic>
        <p:nvPicPr>
          <p:cNvPr id="266" name="Google Shape;266;p27"/>
          <p:cNvPicPr preferRelativeResize="0"/>
          <p:nvPr/>
        </p:nvPicPr>
        <p:blipFill>
          <a:blip r:embed="rId5">
            <a:alphaModFix/>
          </a:blip>
          <a:stretch>
            <a:fillRect/>
          </a:stretch>
        </p:blipFill>
        <p:spPr>
          <a:xfrm>
            <a:off x="5969475" y="2737500"/>
            <a:ext cx="2028825" cy="1145825"/>
          </a:xfrm>
          <a:prstGeom prst="rect">
            <a:avLst/>
          </a:prstGeom>
          <a:noFill/>
          <a:ln>
            <a:noFill/>
          </a:ln>
        </p:spPr>
      </p:pic>
      <p:pic>
        <p:nvPicPr>
          <p:cNvPr id="267" name="Google Shape;267;p27"/>
          <p:cNvPicPr preferRelativeResize="0"/>
          <p:nvPr/>
        </p:nvPicPr>
        <p:blipFill>
          <a:blip r:embed="rId6">
            <a:alphaModFix/>
          </a:blip>
          <a:stretch>
            <a:fillRect/>
          </a:stretch>
        </p:blipFill>
        <p:spPr>
          <a:xfrm>
            <a:off x="260700" y="34875"/>
            <a:ext cx="394950" cy="39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nvSpPr>
        <p:spPr>
          <a:xfrm>
            <a:off x="0" y="0"/>
            <a:ext cx="89343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Selección de modelos de Machine Learning</a:t>
            </a:r>
            <a:endParaRPr sz="1820">
              <a:solidFill>
                <a:schemeClr val="dk1"/>
              </a:solidFill>
              <a:latin typeface="Nunito Black"/>
              <a:ea typeface="Nunito Black"/>
              <a:cs typeface="Nunito Black"/>
              <a:sym typeface="Nunito Black"/>
            </a:endParaRPr>
          </a:p>
        </p:txBody>
      </p:sp>
      <p:pic>
        <p:nvPicPr>
          <p:cNvPr id="273" name="Google Shape;273;p28"/>
          <p:cNvPicPr preferRelativeResize="0"/>
          <p:nvPr/>
        </p:nvPicPr>
        <p:blipFill>
          <a:blip r:embed="rId3">
            <a:alphaModFix/>
          </a:blip>
          <a:stretch>
            <a:fillRect/>
          </a:stretch>
        </p:blipFill>
        <p:spPr>
          <a:xfrm>
            <a:off x="260700" y="34875"/>
            <a:ext cx="394950" cy="394950"/>
          </a:xfrm>
          <a:prstGeom prst="rect">
            <a:avLst/>
          </a:prstGeom>
          <a:noFill/>
          <a:ln>
            <a:noFill/>
          </a:ln>
        </p:spPr>
      </p:pic>
      <p:cxnSp>
        <p:nvCxnSpPr>
          <p:cNvPr id="274" name="Google Shape;274;p28"/>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sp>
        <p:nvSpPr>
          <p:cNvPr id="275" name="Google Shape;275;p28"/>
          <p:cNvSpPr txBox="1"/>
          <p:nvPr/>
        </p:nvSpPr>
        <p:spPr>
          <a:xfrm>
            <a:off x="480825" y="597400"/>
            <a:ext cx="7953900" cy="40365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Clr>
                <a:srgbClr val="000000"/>
              </a:buClr>
              <a:buSzPts val="1100"/>
              <a:buFont typeface="Nunito ExtraBold"/>
              <a:buChar char="❏"/>
            </a:pPr>
            <a:r>
              <a:rPr lang="es" sz="1100">
                <a:latin typeface="Nunito ExtraBold"/>
                <a:ea typeface="Nunito ExtraBold"/>
                <a:cs typeface="Nunito ExtraBold"/>
                <a:sym typeface="Nunito ExtraBold"/>
              </a:rPr>
              <a:t>Ingeniería de atributos</a:t>
            </a:r>
            <a:endParaRPr sz="1100">
              <a:latin typeface="Nunito ExtraBold"/>
              <a:ea typeface="Nunito ExtraBold"/>
              <a:cs typeface="Nunito ExtraBold"/>
              <a:sym typeface="Nunito ExtraBold"/>
            </a:endParaRPr>
          </a:p>
          <a:p>
            <a:pPr indent="0" lvl="0" marL="457200" rtl="0" algn="just">
              <a:lnSpc>
                <a:spcPct val="115000"/>
              </a:lnSpc>
              <a:spcBef>
                <a:spcPts val="1200"/>
              </a:spcBef>
              <a:spcAft>
                <a:spcPts val="0"/>
              </a:spcAft>
              <a:buNone/>
            </a:pPr>
            <a:r>
              <a:rPr lang="es" sz="900">
                <a:solidFill>
                  <a:srgbClr val="434343"/>
                </a:solidFill>
                <a:latin typeface="Nunito ExtraBold"/>
                <a:ea typeface="Nunito ExtraBold"/>
                <a:cs typeface="Nunito ExtraBold"/>
                <a:sym typeface="Nunito ExtraBold"/>
              </a:rPr>
              <a:t>Previamente al entrenamiento y testeo de los modelos de ML , se realizaron algunos procesos sobre los atributos : </a:t>
            </a:r>
            <a:endParaRPr sz="900">
              <a:solidFill>
                <a:srgbClr val="434343"/>
              </a:solidFill>
              <a:latin typeface="Nunito ExtraBold"/>
              <a:ea typeface="Nunito ExtraBold"/>
              <a:cs typeface="Nunito ExtraBold"/>
              <a:sym typeface="Nunito ExtraBold"/>
            </a:endParaRPr>
          </a:p>
          <a:p>
            <a:pPr indent="-285750" lvl="0" marL="457200" rtl="0" algn="just">
              <a:lnSpc>
                <a:spcPct val="115000"/>
              </a:lnSpc>
              <a:spcBef>
                <a:spcPts val="1200"/>
              </a:spcBef>
              <a:spcAft>
                <a:spcPts val="0"/>
              </a:spcAft>
              <a:buClr>
                <a:srgbClr val="434343"/>
              </a:buClr>
              <a:buSzPts val="900"/>
              <a:buFont typeface="Nunito ExtraBold"/>
              <a:buChar char="●"/>
            </a:pPr>
            <a:r>
              <a:rPr lang="es" sz="900">
                <a:solidFill>
                  <a:srgbClr val="434343"/>
                </a:solidFill>
                <a:latin typeface="Nunito ExtraBold"/>
                <a:ea typeface="Nunito ExtraBold"/>
                <a:cs typeface="Nunito ExtraBold"/>
                <a:sym typeface="Nunito ExtraBold"/>
              </a:rPr>
              <a:t>Creación de una nueva columna Age (Edad) a partir de la variable Year_Birth.</a:t>
            </a:r>
            <a:endParaRPr sz="900">
              <a:solidFill>
                <a:srgbClr val="434343"/>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434343"/>
              </a:buClr>
              <a:buSzPts val="900"/>
              <a:buFont typeface="Nunito ExtraBold"/>
              <a:buChar char="●"/>
            </a:pPr>
            <a:r>
              <a:rPr lang="es" sz="900">
                <a:solidFill>
                  <a:srgbClr val="434343"/>
                </a:solidFill>
                <a:latin typeface="Nunito ExtraBold"/>
                <a:ea typeface="Nunito ExtraBold"/>
                <a:cs typeface="Nunito ExtraBold"/>
                <a:sym typeface="Nunito ExtraBold"/>
              </a:rPr>
              <a:t>Eliminación de valores outliers en las variables Age e Income.</a:t>
            </a:r>
            <a:endParaRPr sz="900">
              <a:solidFill>
                <a:srgbClr val="434343"/>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434343"/>
              </a:buClr>
              <a:buSzPts val="900"/>
              <a:buFont typeface="Nunito ExtraBold"/>
              <a:buChar char="●"/>
            </a:pPr>
            <a:r>
              <a:rPr lang="es" sz="900">
                <a:solidFill>
                  <a:srgbClr val="434343"/>
                </a:solidFill>
                <a:latin typeface="Nunito ExtraBold"/>
                <a:ea typeface="Nunito ExtraBold"/>
                <a:cs typeface="Nunito ExtraBold"/>
                <a:sym typeface="Nunito ExtraBold"/>
              </a:rPr>
              <a:t>Agrupación de categorías por similitud en la variable Marital_ Status.</a:t>
            </a:r>
            <a:endParaRPr sz="900">
              <a:solidFill>
                <a:srgbClr val="434343"/>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434343"/>
              </a:buClr>
              <a:buSzPts val="900"/>
              <a:buFont typeface="Nunito ExtraBold"/>
              <a:buChar char="●"/>
            </a:pPr>
            <a:r>
              <a:rPr lang="es" sz="900">
                <a:solidFill>
                  <a:srgbClr val="434343"/>
                </a:solidFill>
                <a:latin typeface="Nunito ExtraBold"/>
                <a:ea typeface="Nunito ExtraBold"/>
                <a:cs typeface="Nunito ExtraBold"/>
                <a:sym typeface="Nunito ExtraBold"/>
              </a:rPr>
              <a:t>Considerando que el Dataset no cuenta con gran cantidad de atributos, para iniciar el entrenamiento se seleccionaron la mayoría de las variables, eliminando sólo las columnas Id, Year_Birth y Dt_Customer.</a:t>
            </a:r>
            <a:endParaRPr sz="900">
              <a:solidFill>
                <a:srgbClr val="434343"/>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434343"/>
              </a:buClr>
              <a:buSzPts val="900"/>
              <a:buFont typeface="Nunito ExtraBold"/>
              <a:buChar char="●"/>
            </a:pPr>
            <a:r>
              <a:rPr lang="es" sz="900">
                <a:solidFill>
                  <a:srgbClr val="434343"/>
                </a:solidFill>
                <a:latin typeface="Nunito ExtraBold"/>
                <a:ea typeface="Nunito ExtraBold"/>
                <a:cs typeface="Nunito ExtraBold"/>
                <a:sym typeface="Nunito ExtraBold"/>
              </a:rPr>
              <a:t>Se aplicó el método Label Encoder para la codificación de las variables object: Education y Marital Status.</a:t>
            </a:r>
            <a:endParaRPr sz="900">
              <a:solidFill>
                <a:srgbClr val="434343"/>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434343"/>
              </a:buClr>
              <a:buSzPts val="900"/>
              <a:buFont typeface="Nunito ExtraBold"/>
              <a:buChar char="●"/>
            </a:pPr>
            <a:r>
              <a:rPr lang="es" sz="900">
                <a:solidFill>
                  <a:srgbClr val="434343"/>
                </a:solidFill>
                <a:latin typeface="Nunito ExtraBold"/>
                <a:ea typeface="Nunito ExtraBold"/>
                <a:cs typeface="Nunito ExtraBold"/>
                <a:sym typeface="Nunito ExtraBold"/>
              </a:rPr>
              <a:t>Se estandarizaron los datos con el método Standard Scaler</a:t>
            </a:r>
            <a:endParaRPr sz="900">
              <a:solidFill>
                <a:srgbClr val="434343"/>
              </a:solidFill>
              <a:latin typeface="Nunito ExtraBold"/>
              <a:ea typeface="Nunito ExtraBold"/>
              <a:cs typeface="Nunito ExtraBold"/>
              <a:sym typeface="Nunito ExtraBold"/>
            </a:endParaRPr>
          </a:p>
          <a:p>
            <a:pPr indent="0" lvl="0" marL="914400" rtl="0" algn="just">
              <a:lnSpc>
                <a:spcPct val="115000"/>
              </a:lnSpc>
              <a:spcBef>
                <a:spcPts val="1200"/>
              </a:spcBef>
              <a:spcAft>
                <a:spcPts val="0"/>
              </a:spcAft>
              <a:buNone/>
            </a:pPr>
            <a:r>
              <a:t/>
            </a:r>
            <a:endParaRPr sz="900">
              <a:solidFill>
                <a:srgbClr val="434343"/>
              </a:solidFill>
              <a:latin typeface="Nunito ExtraBold"/>
              <a:ea typeface="Nunito ExtraBold"/>
              <a:cs typeface="Nunito ExtraBold"/>
              <a:sym typeface="Nunito ExtraBold"/>
            </a:endParaRPr>
          </a:p>
          <a:p>
            <a:pPr indent="-292100" lvl="0" marL="457200" rtl="0" algn="just">
              <a:lnSpc>
                <a:spcPct val="115000"/>
              </a:lnSpc>
              <a:spcBef>
                <a:spcPts val="1200"/>
              </a:spcBef>
              <a:spcAft>
                <a:spcPts val="0"/>
              </a:spcAft>
              <a:buClr>
                <a:srgbClr val="434343"/>
              </a:buClr>
              <a:buSzPts val="1000"/>
              <a:buFont typeface="Nunito ExtraBold"/>
              <a:buChar char="❏"/>
            </a:pPr>
            <a:r>
              <a:rPr lang="es" sz="1100">
                <a:solidFill>
                  <a:schemeClr val="dk1"/>
                </a:solidFill>
                <a:latin typeface="Nunito ExtraBold"/>
                <a:ea typeface="Nunito ExtraBold"/>
                <a:cs typeface="Nunito ExtraBold"/>
                <a:sym typeface="Nunito ExtraBold"/>
              </a:rPr>
              <a:t>Entrenamiento y testeo</a:t>
            </a:r>
            <a:endParaRPr sz="1100">
              <a:solidFill>
                <a:schemeClr val="dk1"/>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373131"/>
              </a:buClr>
              <a:buSzPts val="900"/>
              <a:buFont typeface="Nunito ExtraBold"/>
              <a:buChar char="●"/>
            </a:pPr>
            <a:r>
              <a:rPr lang="es" sz="900">
                <a:solidFill>
                  <a:srgbClr val="373131"/>
                </a:solidFill>
                <a:latin typeface="Nunito ExtraBold"/>
                <a:ea typeface="Nunito ExtraBold"/>
                <a:cs typeface="Nunito ExtraBold"/>
                <a:sym typeface="Nunito ExtraBold"/>
              </a:rPr>
              <a:t>Utilizamos un **muestreo estratificado** (RepeatedStratifiedKFold) , asegurando la división aleatoria de los datos y manteniendo la misma distribución de clases desequilibrada para cada subconjunto. La versión modificada de K-Fold Cross Validation, es decir, la validación cruzada estratificada de K-Fold, requiere la distribución de clases coincidente con el conjunto de datos de entrenamiento completo en cada división.</a:t>
            </a:r>
            <a:endParaRPr sz="900">
              <a:solidFill>
                <a:srgbClr val="373131"/>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373131"/>
              </a:buClr>
              <a:buSzPts val="900"/>
              <a:buFont typeface="Nunito ExtraBold"/>
              <a:buChar char="●"/>
            </a:pPr>
            <a:r>
              <a:rPr lang="es" sz="900">
                <a:solidFill>
                  <a:srgbClr val="373131"/>
                </a:solidFill>
                <a:latin typeface="Nunito ExtraBold"/>
                <a:ea typeface="Nunito ExtraBold"/>
                <a:cs typeface="Nunito ExtraBold"/>
                <a:sym typeface="Nunito ExtraBold"/>
              </a:rPr>
              <a:t>Considerando el desbalance de la variable target y el bajo rendimiento que muestran los modelos al testear en la clase minoritaria 1, es decir Aceptación de la oferta, aplicamos el método SMOTE (técnica de sobremuestreo de minorías sintéticas) para balancear la variable target</a:t>
            </a:r>
            <a:endParaRPr sz="900">
              <a:solidFill>
                <a:srgbClr val="373131"/>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373131"/>
              </a:buClr>
              <a:buSzPts val="900"/>
              <a:buFont typeface="Nunito ExtraBold"/>
              <a:buChar char="●"/>
            </a:pPr>
            <a:r>
              <a:rPr lang="es" sz="900">
                <a:solidFill>
                  <a:srgbClr val="373131"/>
                </a:solidFill>
                <a:latin typeface="Nunito ExtraBold"/>
                <a:ea typeface="Nunito ExtraBold"/>
                <a:cs typeface="Nunito ExtraBold"/>
                <a:sym typeface="Nunito ExtraBold"/>
              </a:rPr>
              <a:t>Por último, aplicamos una optimización de hiper-parámetros aplicando los procesos de Random Search y Grid Search para mejorar el rendimiento de los modelos.</a:t>
            </a:r>
            <a:endParaRPr sz="900">
              <a:solidFill>
                <a:srgbClr val="373131"/>
              </a:solidFill>
              <a:latin typeface="Nunito ExtraBold"/>
              <a:ea typeface="Nunito ExtraBold"/>
              <a:cs typeface="Nunito ExtraBold"/>
              <a:sym typeface="Nunito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nvSpPr>
        <p:spPr>
          <a:xfrm>
            <a:off x="0" y="0"/>
            <a:ext cx="89343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Selección de modelos de Machine Learning</a:t>
            </a:r>
            <a:endParaRPr sz="1820">
              <a:solidFill>
                <a:schemeClr val="dk1"/>
              </a:solidFill>
              <a:latin typeface="Nunito Black"/>
              <a:ea typeface="Nunito Black"/>
              <a:cs typeface="Nunito Black"/>
              <a:sym typeface="Nunito Black"/>
            </a:endParaRPr>
          </a:p>
        </p:txBody>
      </p:sp>
      <p:pic>
        <p:nvPicPr>
          <p:cNvPr id="281" name="Google Shape;281;p29"/>
          <p:cNvPicPr preferRelativeResize="0"/>
          <p:nvPr/>
        </p:nvPicPr>
        <p:blipFill>
          <a:blip r:embed="rId3">
            <a:alphaModFix/>
          </a:blip>
          <a:stretch>
            <a:fillRect/>
          </a:stretch>
        </p:blipFill>
        <p:spPr>
          <a:xfrm>
            <a:off x="260700" y="34875"/>
            <a:ext cx="394950" cy="394950"/>
          </a:xfrm>
          <a:prstGeom prst="rect">
            <a:avLst/>
          </a:prstGeom>
          <a:noFill/>
          <a:ln>
            <a:noFill/>
          </a:ln>
        </p:spPr>
      </p:pic>
      <p:cxnSp>
        <p:nvCxnSpPr>
          <p:cNvPr id="282" name="Google Shape;282;p29"/>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sp>
        <p:nvSpPr>
          <p:cNvPr id="283" name="Google Shape;283;p29"/>
          <p:cNvSpPr txBox="1"/>
          <p:nvPr/>
        </p:nvSpPr>
        <p:spPr>
          <a:xfrm>
            <a:off x="352425" y="611975"/>
            <a:ext cx="8530800" cy="34194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Clr>
                <a:schemeClr val="dk1"/>
              </a:buClr>
              <a:buSzPts val="1100"/>
              <a:buFont typeface="Nunito ExtraBold"/>
              <a:buChar char="❏"/>
            </a:pPr>
            <a:r>
              <a:rPr lang="es" sz="1100">
                <a:solidFill>
                  <a:schemeClr val="dk1"/>
                </a:solidFill>
                <a:latin typeface="Nunito ExtraBold"/>
                <a:ea typeface="Nunito ExtraBold"/>
                <a:cs typeface="Nunito ExtraBold"/>
                <a:sym typeface="Nunito ExtraBold"/>
              </a:rPr>
              <a:t>Aplicación de métricas para validación de los diferentes modelos:</a:t>
            </a:r>
            <a:endParaRPr sz="1100">
              <a:solidFill>
                <a:schemeClr val="dk1"/>
              </a:solidFill>
              <a:latin typeface="Nunito ExtraBold"/>
              <a:ea typeface="Nunito ExtraBold"/>
              <a:cs typeface="Nunito ExtraBold"/>
              <a:sym typeface="Nunito ExtraBold"/>
            </a:endParaRPr>
          </a:p>
          <a:p>
            <a:pPr indent="0" lvl="0" marL="457200" rtl="0" algn="just">
              <a:lnSpc>
                <a:spcPct val="115000"/>
              </a:lnSpc>
              <a:spcBef>
                <a:spcPts val="1200"/>
              </a:spcBef>
              <a:spcAft>
                <a:spcPts val="0"/>
              </a:spcAft>
              <a:buNone/>
            </a:pPr>
            <a:r>
              <a:rPr lang="es" sz="1100">
                <a:solidFill>
                  <a:schemeClr val="dk1"/>
                </a:solidFill>
                <a:latin typeface="Nunito ExtraBold"/>
                <a:ea typeface="Nunito ExtraBold"/>
                <a:cs typeface="Nunito ExtraBold"/>
                <a:sym typeface="Nunito ExtraBold"/>
              </a:rPr>
              <a:t>Hemos considerado las siguientes métricas :</a:t>
            </a:r>
            <a:endParaRPr sz="1100">
              <a:solidFill>
                <a:schemeClr val="dk1"/>
              </a:solidFill>
              <a:latin typeface="Nunito ExtraBold"/>
              <a:ea typeface="Nunito ExtraBold"/>
              <a:cs typeface="Nunito ExtraBold"/>
              <a:sym typeface="Nunito ExtraBold"/>
            </a:endParaRPr>
          </a:p>
          <a:p>
            <a:pPr indent="-285750" lvl="0" marL="457200" rtl="0" algn="just">
              <a:lnSpc>
                <a:spcPct val="115000"/>
              </a:lnSpc>
              <a:spcBef>
                <a:spcPts val="1200"/>
              </a:spcBef>
              <a:spcAft>
                <a:spcPts val="0"/>
              </a:spcAft>
              <a:buClr>
                <a:srgbClr val="413C3C"/>
              </a:buClr>
              <a:buSzPts val="900"/>
              <a:buFont typeface="Nunito ExtraBold"/>
              <a:buChar char="●"/>
            </a:pPr>
            <a:r>
              <a:rPr lang="es" sz="900">
                <a:solidFill>
                  <a:srgbClr val="413C3C"/>
                </a:solidFill>
                <a:latin typeface="Nunito ExtraBold"/>
                <a:ea typeface="Nunito ExtraBold"/>
                <a:cs typeface="Nunito ExtraBold"/>
                <a:sym typeface="Nunito ExtraBold"/>
              </a:rPr>
              <a:t>Precisión: La precisión es la proporción de predicciones positivas correctas (verdaderos positivos) sobre el total de predicciones positivas (verdaderos positivos + falsos positivos). </a:t>
            </a:r>
            <a:endParaRPr sz="900">
              <a:solidFill>
                <a:srgbClr val="413C3C"/>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413C3C"/>
              </a:buClr>
              <a:buSzPts val="900"/>
              <a:buFont typeface="Nunito ExtraBold"/>
              <a:buChar char="●"/>
            </a:pPr>
            <a:r>
              <a:rPr lang="es" sz="900">
                <a:solidFill>
                  <a:srgbClr val="413C3C"/>
                </a:solidFill>
                <a:latin typeface="Nunito ExtraBold"/>
                <a:ea typeface="Nunito ExtraBold"/>
                <a:cs typeface="Nunito ExtraBold"/>
                <a:sym typeface="Nunito ExtraBold"/>
              </a:rPr>
              <a:t>Recall: El recall es la proporción de instancias positivas correctamente clasificadas (verdaderos positivos) sobre el total de instancias positivas (verdaderos positivos + falsos negativos). </a:t>
            </a:r>
            <a:endParaRPr sz="900">
              <a:solidFill>
                <a:srgbClr val="413C3C"/>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413C3C"/>
              </a:buClr>
              <a:buSzPts val="900"/>
              <a:buFont typeface="Nunito ExtraBold"/>
              <a:buChar char="●"/>
            </a:pPr>
            <a:r>
              <a:rPr lang="es" sz="900">
                <a:solidFill>
                  <a:srgbClr val="413C3C"/>
                </a:solidFill>
                <a:latin typeface="Nunito ExtraBold"/>
                <a:ea typeface="Nunito ExtraBold"/>
                <a:cs typeface="Nunito ExtraBold"/>
                <a:sym typeface="Nunito ExtraBold"/>
              </a:rPr>
              <a:t>F1-score: El F1-score es una medida que combina la precisión y el recall en un solo valor, proporcionando una métrica global del rendimiento del modelo. Es útil cuando hay un desequilibrio en las clases. </a:t>
            </a:r>
            <a:endParaRPr sz="900">
              <a:solidFill>
                <a:srgbClr val="413C3C"/>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413C3C"/>
              </a:buClr>
              <a:buSzPts val="900"/>
              <a:buFont typeface="Nunito ExtraBold"/>
              <a:buChar char="●"/>
            </a:pPr>
            <a:r>
              <a:rPr lang="es" sz="900">
                <a:solidFill>
                  <a:srgbClr val="413C3C"/>
                </a:solidFill>
                <a:latin typeface="Nunito ExtraBold"/>
                <a:ea typeface="Nunito ExtraBold"/>
                <a:cs typeface="Nunito ExtraBold"/>
                <a:sym typeface="Nunito ExtraBold"/>
              </a:rPr>
              <a:t>Accuracy (exactitud) que muestra la proporción de predicciones correctas sobre el total de instancias. En este caso, el accuracy es del 99%, lo cual indica que el modelo tiene un rendimiento general muy bueno en la clasificación.</a:t>
            </a:r>
            <a:endParaRPr sz="900">
              <a:solidFill>
                <a:srgbClr val="413C3C"/>
              </a:solidFill>
              <a:latin typeface="Nunito ExtraBold"/>
              <a:ea typeface="Nunito ExtraBold"/>
              <a:cs typeface="Nunito ExtraBold"/>
              <a:sym typeface="Nunito ExtraBold"/>
            </a:endParaRPr>
          </a:p>
          <a:p>
            <a:pPr indent="0" lvl="0" marL="0" rtl="0" algn="just">
              <a:lnSpc>
                <a:spcPct val="115000"/>
              </a:lnSpc>
              <a:spcBef>
                <a:spcPts val="1200"/>
              </a:spcBef>
              <a:spcAft>
                <a:spcPts val="0"/>
              </a:spcAft>
              <a:buNone/>
            </a:pPr>
            <a:r>
              <a:rPr lang="es" sz="900">
                <a:solidFill>
                  <a:srgbClr val="413C3C"/>
                </a:solidFill>
                <a:latin typeface="Nunito ExtraBold"/>
                <a:ea typeface="Nunito ExtraBold"/>
                <a:cs typeface="Nunito ExtraBold"/>
                <a:sym typeface="Nunito ExtraBold"/>
              </a:rPr>
              <a:t>  Los resultados obtenidos se muestran en el siguiente cuadro comparativo:</a:t>
            </a:r>
            <a:endParaRPr sz="900">
              <a:solidFill>
                <a:srgbClr val="413C3C"/>
              </a:solidFill>
              <a:latin typeface="Nunito ExtraBold"/>
              <a:ea typeface="Nunito ExtraBold"/>
              <a:cs typeface="Nunito ExtraBold"/>
              <a:sym typeface="Nunito ExtraBold"/>
            </a:endParaRPr>
          </a:p>
          <a:p>
            <a:pPr indent="0" lvl="0" marL="0" rtl="0" algn="just">
              <a:lnSpc>
                <a:spcPct val="115000"/>
              </a:lnSpc>
              <a:spcBef>
                <a:spcPts val="1200"/>
              </a:spcBef>
              <a:spcAft>
                <a:spcPts val="0"/>
              </a:spcAft>
              <a:buClr>
                <a:schemeClr val="dk1"/>
              </a:buClr>
              <a:buSzPts val="1100"/>
              <a:buFont typeface="Arial"/>
              <a:buNone/>
            </a:pPr>
            <a:r>
              <a:t/>
            </a:r>
            <a:endParaRPr sz="900">
              <a:solidFill>
                <a:schemeClr val="dk1"/>
              </a:solidFill>
              <a:latin typeface="Nunito ExtraBold"/>
              <a:ea typeface="Nunito ExtraBold"/>
              <a:cs typeface="Nunito ExtraBold"/>
              <a:sym typeface="Nunito ExtraBold"/>
            </a:endParaRPr>
          </a:p>
          <a:p>
            <a:pPr indent="0" lvl="0" marL="0" rtl="0" algn="just">
              <a:lnSpc>
                <a:spcPct val="115000"/>
              </a:lnSpc>
              <a:spcBef>
                <a:spcPts val="1200"/>
              </a:spcBef>
              <a:spcAft>
                <a:spcPts val="0"/>
              </a:spcAft>
              <a:buClr>
                <a:schemeClr val="dk1"/>
              </a:buClr>
              <a:buSzPts val="1100"/>
              <a:buFont typeface="Arial"/>
              <a:buNone/>
            </a:pPr>
            <a:r>
              <a:t/>
            </a:r>
            <a:endParaRPr sz="900">
              <a:solidFill>
                <a:schemeClr val="dk1"/>
              </a:solidFill>
              <a:latin typeface="Nunito ExtraBold"/>
              <a:ea typeface="Nunito ExtraBold"/>
              <a:cs typeface="Nunito ExtraBold"/>
              <a:sym typeface="Nunito ExtraBold"/>
            </a:endParaRPr>
          </a:p>
          <a:p>
            <a:pPr indent="0" lvl="0" marL="0" rtl="0" algn="just">
              <a:lnSpc>
                <a:spcPct val="115000"/>
              </a:lnSpc>
              <a:spcBef>
                <a:spcPts val="1200"/>
              </a:spcBef>
              <a:spcAft>
                <a:spcPts val="1200"/>
              </a:spcAft>
              <a:buNone/>
            </a:pPr>
            <a:r>
              <a:t/>
            </a:r>
            <a:endParaRPr sz="1100">
              <a:solidFill>
                <a:schemeClr val="dk1"/>
              </a:solidFill>
              <a:latin typeface="Nunito ExtraBold"/>
              <a:ea typeface="Nunito ExtraBold"/>
              <a:cs typeface="Nunito ExtraBold"/>
              <a:sym typeface="Nunito ExtraBold"/>
            </a:endParaRPr>
          </a:p>
        </p:txBody>
      </p:sp>
      <p:pic>
        <p:nvPicPr>
          <p:cNvPr id="284" name="Google Shape;284;p29"/>
          <p:cNvPicPr preferRelativeResize="0"/>
          <p:nvPr/>
        </p:nvPicPr>
        <p:blipFill>
          <a:blip r:embed="rId4">
            <a:alphaModFix/>
          </a:blip>
          <a:stretch>
            <a:fillRect/>
          </a:stretch>
        </p:blipFill>
        <p:spPr>
          <a:xfrm>
            <a:off x="732588" y="3177124"/>
            <a:ext cx="7678825" cy="1646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nvSpPr>
        <p:spPr>
          <a:xfrm>
            <a:off x="0" y="0"/>
            <a:ext cx="89343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Selección de modelos de Machine Learning</a:t>
            </a:r>
            <a:endParaRPr sz="1820">
              <a:solidFill>
                <a:schemeClr val="dk1"/>
              </a:solidFill>
              <a:latin typeface="Nunito Black"/>
              <a:ea typeface="Nunito Black"/>
              <a:cs typeface="Nunito Black"/>
              <a:sym typeface="Nunito Black"/>
            </a:endParaRPr>
          </a:p>
        </p:txBody>
      </p:sp>
      <p:pic>
        <p:nvPicPr>
          <p:cNvPr id="290" name="Google Shape;290;p30"/>
          <p:cNvPicPr preferRelativeResize="0"/>
          <p:nvPr/>
        </p:nvPicPr>
        <p:blipFill>
          <a:blip r:embed="rId3">
            <a:alphaModFix/>
          </a:blip>
          <a:stretch>
            <a:fillRect/>
          </a:stretch>
        </p:blipFill>
        <p:spPr>
          <a:xfrm>
            <a:off x="260700" y="34875"/>
            <a:ext cx="394950" cy="394950"/>
          </a:xfrm>
          <a:prstGeom prst="rect">
            <a:avLst/>
          </a:prstGeom>
          <a:noFill/>
          <a:ln>
            <a:noFill/>
          </a:ln>
        </p:spPr>
      </p:pic>
      <p:cxnSp>
        <p:nvCxnSpPr>
          <p:cNvPr id="291" name="Google Shape;291;p30"/>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sp>
        <p:nvSpPr>
          <p:cNvPr id="292" name="Google Shape;292;p30"/>
          <p:cNvSpPr txBox="1"/>
          <p:nvPr/>
        </p:nvSpPr>
        <p:spPr>
          <a:xfrm>
            <a:off x="74100" y="699400"/>
            <a:ext cx="8786100" cy="43146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Clr>
                <a:schemeClr val="dk1"/>
              </a:buClr>
              <a:buSzPts val="1100"/>
              <a:buFont typeface="Nunito ExtraBold"/>
              <a:buChar char="❏"/>
            </a:pPr>
            <a:r>
              <a:rPr lang="es" sz="1100">
                <a:solidFill>
                  <a:schemeClr val="dk1"/>
                </a:solidFill>
                <a:latin typeface="Nunito ExtraBold"/>
                <a:ea typeface="Nunito ExtraBold"/>
                <a:cs typeface="Nunito ExtraBold"/>
                <a:sym typeface="Nunito ExtraBold"/>
              </a:rPr>
              <a:t>Conclusiones finales  </a:t>
            </a:r>
            <a:endParaRPr sz="1100">
              <a:solidFill>
                <a:schemeClr val="dk1"/>
              </a:solidFill>
              <a:latin typeface="Nunito ExtraBold"/>
              <a:ea typeface="Nunito ExtraBold"/>
              <a:cs typeface="Nunito ExtraBold"/>
              <a:sym typeface="Nunito ExtraBold"/>
            </a:endParaRPr>
          </a:p>
          <a:p>
            <a:pPr indent="-285750" lvl="0" marL="457200" rtl="0" algn="just">
              <a:lnSpc>
                <a:spcPct val="115000"/>
              </a:lnSpc>
              <a:spcBef>
                <a:spcPts val="0"/>
              </a:spcBef>
              <a:spcAft>
                <a:spcPts val="0"/>
              </a:spcAft>
              <a:buClr>
                <a:srgbClr val="413C3C"/>
              </a:buClr>
              <a:buSzPts val="900"/>
              <a:buFont typeface="Nunito ExtraBold"/>
              <a:buChar char="●"/>
            </a:pPr>
            <a:r>
              <a:rPr lang="es" sz="900">
                <a:solidFill>
                  <a:srgbClr val="413C3C"/>
                </a:solidFill>
                <a:latin typeface="Nunito ExtraBold"/>
                <a:ea typeface="Nunito ExtraBold"/>
                <a:cs typeface="Nunito ExtraBold"/>
                <a:sym typeface="Nunito ExtraBold"/>
              </a:rPr>
              <a:t>Si bien no contamos con una gran cantidad de datos en el Dataset inicial, podemos concluir que la Tienda podría mejorar sus propuestas de ofertas a través de la web, que es el segundo canal con mayores compras. También focalizarse en los clientes que realizan consumos asiduamente y recientemente, tal como lo muestra la variable Recency ( días desde las últimas compras) que es el atributo con mayor </a:t>
            </a:r>
            <a:r>
              <a:rPr lang="es" sz="900">
                <a:solidFill>
                  <a:srgbClr val="413C3C"/>
                </a:solidFill>
                <a:latin typeface="Nunito ExtraBold"/>
                <a:ea typeface="Nunito ExtraBold"/>
                <a:cs typeface="Nunito ExtraBold"/>
                <a:sym typeface="Nunito ExtraBold"/>
              </a:rPr>
              <a:t>importancia</a:t>
            </a:r>
            <a:r>
              <a:rPr lang="es" sz="900">
                <a:solidFill>
                  <a:srgbClr val="413C3C"/>
                </a:solidFill>
                <a:latin typeface="Nunito ExtraBold"/>
                <a:ea typeface="Nunito ExtraBold"/>
                <a:cs typeface="Nunito ExtraBold"/>
                <a:sym typeface="Nunito ExtraBold"/>
              </a:rPr>
              <a:t> para el modelo elegido y c</a:t>
            </a:r>
            <a:r>
              <a:rPr lang="es" sz="900">
                <a:solidFill>
                  <a:srgbClr val="413C3C"/>
                </a:solidFill>
                <a:latin typeface="Nunito ExtraBold"/>
                <a:ea typeface="Nunito ExtraBold"/>
                <a:cs typeface="Nunito ExtraBold"/>
                <a:sym typeface="Nunito ExtraBold"/>
              </a:rPr>
              <a:t>onsiderar.  Podría proponer ofertas atractivas en los productos de mayor consumo: que son los productos cárnicos, vinos y gold y mejorar la presentación por catálogo para promocionar las ofertas.</a:t>
            </a:r>
            <a:endParaRPr sz="900">
              <a:solidFill>
                <a:srgbClr val="413C3C"/>
              </a:solidFill>
              <a:latin typeface="Nunito ExtraBold"/>
              <a:ea typeface="Nunito ExtraBold"/>
              <a:cs typeface="Nunito ExtraBold"/>
              <a:sym typeface="Nunito ExtraBold"/>
            </a:endParaRPr>
          </a:p>
          <a:p>
            <a:pPr indent="0" lvl="0" marL="457200" rtl="0" algn="just">
              <a:lnSpc>
                <a:spcPct val="115000"/>
              </a:lnSpc>
              <a:spcBef>
                <a:spcPts val="1200"/>
              </a:spcBef>
              <a:spcAft>
                <a:spcPts val="0"/>
              </a:spcAft>
              <a:buNone/>
            </a:pPr>
            <a:r>
              <a:t/>
            </a:r>
            <a:endParaRPr sz="900">
              <a:solidFill>
                <a:srgbClr val="413C3C"/>
              </a:solidFill>
              <a:latin typeface="Nunito ExtraBold"/>
              <a:ea typeface="Nunito ExtraBold"/>
              <a:cs typeface="Nunito ExtraBold"/>
              <a:sym typeface="Nunito ExtraBold"/>
            </a:endParaRPr>
          </a:p>
          <a:p>
            <a:pPr indent="-285750" lvl="0" marL="457200" rtl="0" algn="just">
              <a:lnSpc>
                <a:spcPct val="115000"/>
              </a:lnSpc>
              <a:spcBef>
                <a:spcPts val="1200"/>
              </a:spcBef>
              <a:spcAft>
                <a:spcPts val="0"/>
              </a:spcAft>
              <a:buClr>
                <a:srgbClr val="413C3C"/>
              </a:buClr>
              <a:buSzPts val="900"/>
              <a:buFont typeface="Nunito ExtraBold"/>
              <a:buChar char="●"/>
            </a:pPr>
            <a:r>
              <a:rPr lang="es" sz="900">
                <a:solidFill>
                  <a:srgbClr val="413C3C"/>
                </a:solidFill>
                <a:latin typeface="Nunito ExtraBold"/>
                <a:ea typeface="Nunito ExtraBold"/>
                <a:cs typeface="Nunito ExtraBold"/>
                <a:sym typeface="Nunito ExtraBold"/>
              </a:rPr>
              <a:t>Respecto a los Modelos de ML, si bien los tres modelos han tenido un buen rendimiento, de acuerdo a las métricas de evaluación, podemos concluir que la mejor performance la obtiene el RANDOM FOREST CLASSIFIER ,  con la técnica SMOTE aplicada y los hiper- parámetros optimizados con Random-Search.</a:t>
            </a:r>
            <a:endParaRPr sz="900">
              <a:solidFill>
                <a:srgbClr val="413C3C"/>
              </a:solidFill>
              <a:latin typeface="Nunito ExtraBold"/>
              <a:ea typeface="Nunito ExtraBold"/>
              <a:cs typeface="Nunito ExtraBold"/>
              <a:sym typeface="Nunito ExtraBold"/>
            </a:endParaRPr>
          </a:p>
          <a:p>
            <a:pPr indent="-285750" lvl="0" marL="457200" rtl="0" algn="just">
              <a:lnSpc>
                <a:spcPct val="150000"/>
              </a:lnSpc>
              <a:spcBef>
                <a:spcPts val="0"/>
              </a:spcBef>
              <a:spcAft>
                <a:spcPts val="0"/>
              </a:spcAft>
              <a:buClr>
                <a:srgbClr val="413C3C"/>
              </a:buClr>
              <a:buSzPts val="900"/>
              <a:buFont typeface="Nunito ExtraBold"/>
              <a:buChar char="●"/>
            </a:pPr>
            <a:r>
              <a:rPr lang="es" sz="900" u="sng">
                <a:solidFill>
                  <a:srgbClr val="413C3C"/>
                </a:solidFill>
                <a:latin typeface="Nunito ExtraBold"/>
                <a:ea typeface="Nunito ExtraBold"/>
                <a:cs typeface="Nunito ExtraBold"/>
                <a:sym typeface="Nunito ExtraBold"/>
              </a:rPr>
              <a:t>Precisión:</a:t>
            </a:r>
            <a:r>
              <a:rPr lang="es" sz="900">
                <a:solidFill>
                  <a:srgbClr val="413C3C"/>
                </a:solidFill>
                <a:latin typeface="Nunito ExtraBold"/>
                <a:ea typeface="Nunito ExtraBold"/>
                <a:cs typeface="Nunito ExtraBold"/>
                <a:sym typeface="Nunito ExtraBold"/>
              </a:rPr>
              <a:t> En este caso, la precisión para la clase 0 es de 99% y para la clase 1 es del 89%. Esto indica que el modelo tiene una alta precisión en predecir ambas clases.</a:t>
            </a:r>
            <a:endParaRPr sz="900">
              <a:solidFill>
                <a:srgbClr val="413C3C"/>
              </a:solidFill>
              <a:latin typeface="Nunito ExtraBold"/>
              <a:ea typeface="Nunito ExtraBold"/>
              <a:cs typeface="Nunito ExtraBold"/>
              <a:sym typeface="Nunito ExtraBold"/>
            </a:endParaRPr>
          </a:p>
          <a:p>
            <a:pPr indent="-285750" lvl="0" marL="457200" rtl="0" algn="just">
              <a:lnSpc>
                <a:spcPct val="150000"/>
              </a:lnSpc>
              <a:spcBef>
                <a:spcPts val="0"/>
              </a:spcBef>
              <a:spcAft>
                <a:spcPts val="0"/>
              </a:spcAft>
              <a:buClr>
                <a:srgbClr val="413C3C"/>
              </a:buClr>
              <a:buSzPts val="900"/>
              <a:buFont typeface="Nunito ExtraBold"/>
              <a:buChar char="●"/>
            </a:pPr>
            <a:r>
              <a:rPr lang="es" sz="900" u="sng">
                <a:solidFill>
                  <a:srgbClr val="413C3C"/>
                </a:solidFill>
                <a:latin typeface="Nunito ExtraBold"/>
                <a:ea typeface="Nunito ExtraBold"/>
                <a:cs typeface="Nunito ExtraBold"/>
                <a:sym typeface="Nunito ExtraBold"/>
              </a:rPr>
              <a:t>Recall</a:t>
            </a:r>
            <a:r>
              <a:rPr lang="es" sz="900">
                <a:solidFill>
                  <a:srgbClr val="413C3C"/>
                </a:solidFill>
                <a:latin typeface="Nunito ExtraBold"/>
                <a:ea typeface="Nunito ExtraBold"/>
                <a:cs typeface="Nunito ExtraBold"/>
                <a:sym typeface="Nunito ExtraBold"/>
              </a:rPr>
              <a:t>: Aquí, el recall para la clase 0 es del 98%, lo cual indica que el modelo tiene una alta capacidad para detectar instancias de la clase 0 (no aceptación de la oferta). Y el recall para la clase 1 es del 97%, lo cual sugiere que el modelo tiene una gran capacidad para minimizar los falsos negativos, es decir, detecta muy bien a las personas que sí van a aceptar la oferta, y no las predice erróneamente. **Este item es muy importante para este caso de uso, ya que se busca minimizar el costo de llamar a todos los clientes, pero al mismo tiempo, no dejar a ningún cliente que va a aceptar la oferta sin contactar.**</a:t>
            </a:r>
            <a:endParaRPr sz="900">
              <a:solidFill>
                <a:srgbClr val="413C3C"/>
              </a:solidFill>
              <a:latin typeface="Nunito ExtraBold"/>
              <a:ea typeface="Nunito ExtraBold"/>
              <a:cs typeface="Nunito ExtraBold"/>
              <a:sym typeface="Nunito ExtraBold"/>
            </a:endParaRPr>
          </a:p>
          <a:p>
            <a:pPr indent="-285750" lvl="0" marL="457200" rtl="0" algn="just">
              <a:lnSpc>
                <a:spcPct val="150000"/>
              </a:lnSpc>
              <a:spcBef>
                <a:spcPts val="0"/>
              </a:spcBef>
              <a:spcAft>
                <a:spcPts val="0"/>
              </a:spcAft>
              <a:buClr>
                <a:srgbClr val="413C3C"/>
              </a:buClr>
              <a:buSzPts val="900"/>
              <a:buFont typeface="Nunito ExtraBold"/>
              <a:buChar char="●"/>
            </a:pPr>
            <a:r>
              <a:rPr lang="es" sz="900" u="sng">
                <a:solidFill>
                  <a:srgbClr val="413C3C"/>
                </a:solidFill>
                <a:latin typeface="Nunito ExtraBold"/>
                <a:ea typeface="Nunito ExtraBold"/>
                <a:cs typeface="Nunito ExtraBold"/>
                <a:sym typeface="Nunito ExtraBold"/>
              </a:rPr>
              <a:t>F1-score:</a:t>
            </a:r>
            <a:r>
              <a:rPr lang="es" sz="900">
                <a:solidFill>
                  <a:srgbClr val="413C3C"/>
                </a:solidFill>
                <a:latin typeface="Nunito ExtraBold"/>
                <a:ea typeface="Nunito ExtraBold"/>
                <a:cs typeface="Nunito ExtraBold"/>
                <a:sym typeface="Nunito ExtraBold"/>
              </a:rPr>
              <a:t> El F1-score para la clase 0 es del 99%, indicando un buen equilibrio entre precisión y recall, al igual que para la clase 1 con un 93%.</a:t>
            </a:r>
            <a:endParaRPr sz="900">
              <a:solidFill>
                <a:srgbClr val="413C3C"/>
              </a:solidFill>
              <a:latin typeface="Nunito ExtraBold"/>
              <a:ea typeface="Nunito ExtraBold"/>
              <a:cs typeface="Nunito ExtraBold"/>
              <a:sym typeface="Nunito ExtraBold"/>
            </a:endParaRPr>
          </a:p>
          <a:p>
            <a:pPr indent="-285750" lvl="0" marL="457200" rtl="0" algn="just">
              <a:lnSpc>
                <a:spcPct val="150000"/>
              </a:lnSpc>
              <a:spcBef>
                <a:spcPts val="0"/>
              </a:spcBef>
              <a:spcAft>
                <a:spcPts val="0"/>
              </a:spcAft>
              <a:buClr>
                <a:srgbClr val="413C3C"/>
              </a:buClr>
              <a:buSzPts val="900"/>
              <a:buFont typeface="Nunito ExtraBold"/>
              <a:buChar char="●"/>
            </a:pPr>
            <a:r>
              <a:rPr lang="es" sz="900" u="sng">
                <a:solidFill>
                  <a:srgbClr val="413C3C"/>
                </a:solidFill>
                <a:latin typeface="Nunito ExtraBold"/>
                <a:ea typeface="Nunito ExtraBold"/>
                <a:cs typeface="Nunito ExtraBold"/>
                <a:sym typeface="Nunito ExtraBold"/>
              </a:rPr>
              <a:t>Accuracy</a:t>
            </a:r>
            <a:r>
              <a:rPr lang="es" sz="900">
                <a:solidFill>
                  <a:srgbClr val="413C3C"/>
                </a:solidFill>
                <a:latin typeface="Nunito ExtraBold"/>
                <a:ea typeface="Nunito ExtraBold"/>
                <a:cs typeface="Nunito ExtraBold"/>
                <a:sym typeface="Nunito ExtraBold"/>
              </a:rPr>
              <a:t> :  En este caso, el accuracy es del 98%, lo cual indica que el modelo tiene un rendimiento general muy bueno en la clasificación.</a:t>
            </a:r>
            <a:endParaRPr sz="900">
              <a:solidFill>
                <a:srgbClr val="413C3C"/>
              </a:solidFill>
              <a:latin typeface="Nunito ExtraBold"/>
              <a:ea typeface="Nunito ExtraBold"/>
              <a:cs typeface="Nunito ExtraBold"/>
              <a:sym typeface="Nunito ExtraBold"/>
            </a:endParaRPr>
          </a:p>
          <a:p>
            <a:pPr indent="0" lvl="0" marL="0" rtl="0" algn="just">
              <a:lnSpc>
                <a:spcPct val="115000"/>
              </a:lnSpc>
              <a:spcBef>
                <a:spcPts val="1200"/>
              </a:spcBef>
              <a:spcAft>
                <a:spcPts val="1200"/>
              </a:spcAft>
              <a:buNone/>
            </a:pPr>
            <a:r>
              <a:rPr lang="es" sz="1100">
                <a:solidFill>
                  <a:schemeClr val="dk1"/>
                </a:solidFill>
                <a:latin typeface="Nunito ExtraBold"/>
                <a:ea typeface="Nunito ExtraBold"/>
                <a:cs typeface="Nunito ExtraBold"/>
                <a:sym typeface="Nunito ExtraBold"/>
              </a:rPr>
              <a:t>  </a:t>
            </a:r>
            <a:endParaRPr sz="900">
              <a:solidFill>
                <a:srgbClr val="434343"/>
              </a:solidFill>
              <a:latin typeface="Nunito ExtraBold"/>
              <a:ea typeface="Nunito ExtraBold"/>
              <a:cs typeface="Nunito ExtraBold"/>
              <a:sym typeface="Nunito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32700" y="347200"/>
            <a:ext cx="8589600" cy="5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120">
                <a:highlight>
                  <a:srgbClr val="EAD1DC"/>
                </a:highlight>
                <a:latin typeface="Nunito ExtraBold"/>
                <a:ea typeface="Nunito ExtraBold"/>
                <a:cs typeface="Nunito ExtraBold"/>
                <a:sym typeface="Nunito ExtraBold"/>
              </a:rPr>
              <a:t>Temario de contenidos</a:t>
            </a:r>
            <a:endParaRPr sz="2120">
              <a:highlight>
                <a:srgbClr val="EAD1DC"/>
              </a:highlight>
              <a:latin typeface="Nunito ExtraBold"/>
              <a:ea typeface="Nunito ExtraBold"/>
              <a:cs typeface="Nunito ExtraBold"/>
              <a:sym typeface="Nunito ExtraBold"/>
            </a:endParaRPr>
          </a:p>
        </p:txBody>
      </p:sp>
      <p:sp>
        <p:nvSpPr>
          <p:cNvPr id="62" name="Google Shape;62;p14"/>
          <p:cNvSpPr txBox="1"/>
          <p:nvPr>
            <p:ph idx="1" type="body"/>
          </p:nvPr>
        </p:nvSpPr>
        <p:spPr>
          <a:xfrm>
            <a:off x="278825" y="977275"/>
            <a:ext cx="8520600" cy="39621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t/>
            </a:r>
            <a:endParaRPr sz="6000">
              <a:solidFill>
                <a:schemeClr val="accent5"/>
              </a:solidFill>
              <a:latin typeface="Nunito Black"/>
              <a:ea typeface="Nunito Black"/>
              <a:cs typeface="Nunito Black"/>
              <a:sym typeface="Nunito Black"/>
            </a:endParaRPr>
          </a:p>
          <a:p>
            <a:pPr indent="0" lvl="0" marL="0" rtl="0" algn="l">
              <a:lnSpc>
                <a:spcPct val="150000"/>
              </a:lnSpc>
              <a:spcBef>
                <a:spcPts val="1200"/>
              </a:spcBef>
              <a:spcAft>
                <a:spcPts val="0"/>
              </a:spcAft>
              <a:buNone/>
            </a:pPr>
            <a:r>
              <a:rPr lang="es" sz="6000">
                <a:solidFill>
                  <a:schemeClr val="accent5"/>
                </a:solidFill>
                <a:latin typeface="Nunito Black"/>
                <a:ea typeface="Nunito Black"/>
                <a:cs typeface="Nunito Black"/>
                <a:sym typeface="Nunito Black"/>
              </a:rPr>
              <a:t>1</a:t>
            </a:r>
            <a:r>
              <a:rPr b="1" lang="es" sz="6000">
                <a:solidFill>
                  <a:schemeClr val="accent5"/>
                </a:solidFill>
                <a:latin typeface="Nunito"/>
                <a:ea typeface="Nunito"/>
                <a:cs typeface="Nunito"/>
                <a:sym typeface="Nunito"/>
              </a:rPr>
              <a:t>.</a:t>
            </a:r>
            <a:r>
              <a:rPr b="1" lang="es" sz="5600">
                <a:solidFill>
                  <a:srgbClr val="373131"/>
                </a:solidFill>
                <a:latin typeface="Nunito"/>
                <a:ea typeface="Nunito"/>
                <a:cs typeface="Nunito"/>
                <a:sym typeface="Nunito"/>
              </a:rPr>
              <a:t> </a:t>
            </a:r>
            <a:r>
              <a:rPr b="1" lang="es" sz="6000">
                <a:solidFill>
                  <a:srgbClr val="373131"/>
                </a:solidFill>
                <a:latin typeface="Nunito"/>
                <a:ea typeface="Nunito"/>
                <a:cs typeface="Nunito"/>
                <a:sym typeface="Nunito"/>
              </a:rPr>
              <a:t>Contexto y Alcances</a:t>
            </a:r>
            <a:endParaRPr b="1" sz="6000">
              <a:solidFill>
                <a:srgbClr val="373131"/>
              </a:solidFill>
              <a:latin typeface="Nunito"/>
              <a:ea typeface="Nunito"/>
              <a:cs typeface="Nunito"/>
              <a:sym typeface="Nunito"/>
            </a:endParaRPr>
          </a:p>
          <a:p>
            <a:pPr indent="0" lvl="0" marL="0" rtl="0" algn="l">
              <a:lnSpc>
                <a:spcPct val="150000"/>
              </a:lnSpc>
              <a:spcBef>
                <a:spcPts val="1200"/>
              </a:spcBef>
              <a:spcAft>
                <a:spcPts val="0"/>
              </a:spcAft>
              <a:buNone/>
            </a:pPr>
            <a:r>
              <a:rPr lang="es" sz="6000">
                <a:solidFill>
                  <a:schemeClr val="accent5"/>
                </a:solidFill>
                <a:latin typeface="Nunito Black"/>
                <a:ea typeface="Nunito Black"/>
                <a:cs typeface="Nunito Black"/>
                <a:sym typeface="Nunito Black"/>
              </a:rPr>
              <a:t>2</a:t>
            </a:r>
            <a:r>
              <a:rPr b="1" lang="es" sz="5600">
                <a:solidFill>
                  <a:schemeClr val="accent5"/>
                </a:solidFill>
                <a:latin typeface="Nunito"/>
                <a:ea typeface="Nunito"/>
                <a:cs typeface="Nunito"/>
                <a:sym typeface="Nunito"/>
              </a:rPr>
              <a:t>.</a:t>
            </a:r>
            <a:r>
              <a:rPr b="1" lang="es" sz="5600">
                <a:solidFill>
                  <a:schemeClr val="dk1"/>
                </a:solidFill>
                <a:latin typeface="Nunito"/>
                <a:ea typeface="Nunito"/>
                <a:cs typeface="Nunito"/>
                <a:sym typeface="Nunito"/>
              </a:rPr>
              <a:t> </a:t>
            </a:r>
            <a:r>
              <a:rPr b="1" lang="es" sz="6000">
                <a:solidFill>
                  <a:srgbClr val="373131"/>
                </a:solidFill>
                <a:latin typeface="Nunito"/>
                <a:ea typeface="Nunito"/>
                <a:cs typeface="Nunito"/>
                <a:sym typeface="Nunito"/>
              </a:rPr>
              <a:t>Preguntas de Interés</a:t>
            </a:r>
            <a:endParaRPr b="1" sz="6000">
              <a:solidFill>
                <a:srgbClr val="373131"/>
              </a:solidFill>
              <a:latin typeface="Nunito"/>
              <a:ea typeface="Nunito"/>
              <a:cs typeface="Nunito"/>
              <a:sym typeface="Nunito"/>
            </a:endParaRPr>
          </a:p>
          <a:p>
            <a:pPr indent="0" lvl="0" marL="0" rtl="0" algn="l">
              <a:lnSpc>
                <a:spcPct val="150000"/>
              </a:lnSpc>
              <a:spcBef>
                <a:spcPts val="0"/>
              </a:spcBef>
              <a:spcAft>
                <a:spcPts val="0"/>
              </a:spcAft>
              <a:buNone/>
            </a:pPr>
            <a:r>
              <a:t/>
            </a:r>
            <a:endParaRPr b="1" sz="6000">
              <a:solidFill>
                <a:srgbClr val="373131"/>
              </a:solidFill>
              <a:latin typeface="Nunito"/>
              <a:ea typeface="Nunito"/>
              <a:cs typeface="Nunito"/>
              <a:sym typeface="Nunito"/>
            </a:endParaRPr>
          </a:p>
          <a:p>
            <a:pPr indent="0" lvl="0" marL="0" rtl="0" algn="l">
              <a:lnSpc>
                <a:spcPct val="150000"/>
              </a:lnSpc>
              <a:spcBef>
                <a:spcPts val="0"/>
              </a:spcBef>
              <a:spcAft>
                <a:spcPts val="0"/>
              </a:spcAft>
              <a:buNone/>
            </a:pPr>
            <a:r>
              <a:rPr lang="es" sz="6000">
                <a:solidFill>
                  <a:schemeClr val="accent5"/>
                </a:solidFill>
                <a:latin typeface="Nunito Black"/>
                <a:ea typeface="Nunito Black"/>
                <a:cs typeface="Nunito Black"/>
                <a:sym typeface="Nunito Black"/>
              </a:rPr>
              <a:t>3</a:t>
            </a:r>
            <a:r>
              <a:rPr b="1" lang="es" sz="5600">
                <a:solidFill>
                  <a:schemeClr val="accent5"/>
                </a:solidFill>
                <a:latin typeface="Nunito"/>
                <a:ea typeface="Nunito"/>
                <a:cs typeface="Nunito"/>
                <a:sym typeface="Nunito"/>
              </a:rPr>
              <a:t>.</a:t>
            </a:r>
            <a:r>
              <a:rPr b="1" lang="es" sz="5600">
                <a:solidFill>
                  <a:srgbClr val="373131"/>
                </a:solidFill>
                <a:latin typeface="Nunito"/>
                <a:ea typeface="Nunito"/>
                <a:cs typeface="Nunito"/>
                <a:sym typeface="Nunito"/>
              </a:rPr>
              <a:t> </a:t>
            </a:r>
            <a:r>
              <a:rPr b="1" lang="es" sz="6000">
                <a:solidFill>
                  <a:srgbClr val="373131"/>
                </a:solidFill>
                <a:latin typeface="Nunito"/>
                <a:ea typeface="Nunito"/>
                <a:cs typeface="Nunito"/>
                <a:sym typeface="Nunito"/>
              </a:rPr>
              <a:t>Información de los datos</a:t>
            </a:r>
            <a:endParaRPr b="1" sz="6000">
              <a:solidFill>
                <a:srgbClr val="373131"/>
              </a:solidFill>
              <a:latin typeface="Nunito"/>
              <a:ea typeface="Nunito"/>
              <a:cs typeface="Nunito"/>
              <a:sym typeface="Nunito"/>
            </a:endParaRPr>
          </a:p>
          <a:p>
            <a:pPr indent="0" lvl="0" marL="0" rtl="0" algn="l">
              <a:lnSpc>
                <a:spcPct val="150000"/>
              </a:lnSpc>
              <a:spcBef>
                <a:spcPts val="1200"/>
              </a:spcBef>
              <a:spcAft>
                <a:spcPts val="0"/>
              </a:spcAft>
              <a:buNone/>
            </a:pPr>
            <a:r>
              <a:rPr lang="es" sz="6000">
                <a:solidFill>
                  <a:schemeClr val="accent5"/>
                </a:solidFill>
                <a:latin typeface="Nunito Black"/>
                <a:ea typeface="Nunito Black"/>
                <a:cs typeface="Nunito Black"/>
                <a:sym typeface="Nunito Black"/>
              </a:rPr>
              <a:t>4.</a:t>
            </a:r>
            <a:r>
              <a:rPr b="1" lang="es" sz="6000">
                <a:solidFill>
                  <a:schemeClr val="accent5"/>
                </a:solidFill>
                <a:latin typeface="Nunito"/>
                <a:ea typeface="Nunito"/>
                <a:cs typeface="Nunito"/>
                <a:sym typeface="Nunito"/>
              </a:rPr>
              <a:t> </a:t>
            </a:r>
            <a:r>
              <a:rPr b="1" lang="es" sz="6000">
                <a:solidFill>
                  <a:srgbClr val="373131"/>
                </a:solidFill>
                <a:latin typeface="Nunito"/>
                <a:ea typeface="Nunito"/>
                <a:cs typeface="Nunito"/>
                <a:sym typeface="Nunito"/>
              </a:rPr>
              <a:t>Análisis  Exploratorio</a:t>
            </a:r>
            <a:endParaRPr b="1" sz="6000">
              <a:solidFill>
                <a:srgbClr val="373131"/>
              </a:solidFill>
              <a:latin typeface="Nunito"/>
              <a:ea typeface="Nunito"/>
              <a:cs typeface="Nunito"/>
              <a:sym typeface="Nunito"/>
            </a:endParaRPr>
          </a:p>
          <a:p>
            <a:pPr indent="0" lvl="0" marL="0" rtl="0" algn="l">
              <a:lnSpc>
                <a:spcPct val="150000"/>
              </a:lnSpc>
              <a:spcBef>
                <a:spcPts val="1200"/>
              </a:spcBef>
              <a:spcAft>
                <a:spcPts val="0"/>
              </a:spcAft>
              <a:buNone/>
            </a:pPr>
            <a:r>
              <a:rPr lang="es" sz="5800">
                <a:solidFill>
                  <a:schemeClr val="accent5"/>
                </a:solidFill>
                <a:latin typeface="Nunito Black"/>
                <a:ea typeface="Nunito Black"/>
                <a:cs typeface="Nunito Black"/>
                <a:sym typeface="Nunito Black"/>
              </a:rPr>
              <a:t>5. </a:t>
            </a:r>
            <a:r>
              <a:rPr b="1" lang="es" sz="6200">
                <a:solidFill>
                  <a:srgbClr val="373131"/>
                </a:solidFill>
                <a:latin typeface="Nunito"/>
                <a:ea typeface="Nunito"/>
                <a:cs typeface="Nunito"/>
                <a:sym typeface="Nunito"/>
              </a:rPr>
              <a:t>Insights y conclusiones preliminares </a:t>
            </a:r>
            <a:endParaRPr b="1" sz="6200">
              <a:solidFill>
                <a:srgbClr val="373131"/>
              </a:solidFill>
              <a:latin typeface="Nunito"/>
              <a:ea typeface="Nunito"/>
              <a:cs typeface="Nunito"/>
              <a:sym typeface="Nunito"/>
            </a:endParaRPr>
          </a:p>
          <a:p>
            <a:pPr indent="0" lvl="0" marL="0" rtl="0" algn="l">
              <a:lnSpc>
                <a:spcPct val="150000"/>
              </a:lnSpc>
              <a:spcBef>
                <a:spcPts val="1200"/>
              </a:spcBef>
              <a:spcAft>
                <a:spcPts val="0"/>
              </a:spcAft>
              <a:buNone/>
            </a:pPr>
            <a:r>
              <a:rPr lang="es" sz="5800">
                <a:solidFill>
                  <a:schemeClr val="accent5"/>
                </a:solidFill>
                <a:latin typeface="Nunito Black"/>
                <a:ea typeface="Nunito Black"/>
                <a:cs typeface="Nunito Black"/>
                <a:sym typeface="Nunito Black"/>
              </a:rPr>
              <a:t>6</a:t>
            </a:r>
            <a:r>
              <a:rPr lang="es" sz="5800">
                <a:solidFill>
                  <a:schemeClr val="accent5"/>
                </a:solidFill>
                <a:latin typeface="Nunito Black"/>
                <a:ea typeface="Nunito Black"/>
                <a:cs typeface="Nunito Black"/>
                <a:sym typeface="Nunito Black"/>
              </a:rPr>
              <a:t>. </a:t>
            </a:r>
            <a:r>
              <a:rPr b="1" lang="es" sz="6200">
                <a:solidFill>
                  <a:srgbClr val="373131"/>
                </a:solidFill>
                <a:latin typeface="Nunito"/>
                <a:ea typeface="Nunito"/>
                <a:cs typeface="Nunito"/>
                <a:sym typeface="Nunito"/>
              </a:rPr>
              <a:t>Selección de Modelos de Machine Learning</a:t>
            </a:r>
            <a:endParaRPr b="1" sz="6200">
              <a:solidFill>
                <a:srgbClr val="373131"/>
              </a:solidFill>
              <a:latin typeface="Nunito"/>
              <a:ea typeface="Nunito"/>
              <a:cs typeface="Nunito"/>
              <a:sym typeface="Nunito"/>
            </a:endParaRPr>
          </a:p>
          <a:p>
            <a:pPr indent="0" lvl="0" marL="0" rtl="0" algn="l">
              <a:lnSpc>
                <a:spcPct val="150000"/>
              </a:lnSpc>
              <a:spcBef>
                <a:spcPts val="1200"/>
              </a:spcBef>
              <a:spcAft>
                <a:spcPts val="0"/>
              </a:spcAft>
              <a:buNone/>
            </a:pPr>
            <a:r>
              <a:rPr lang="es" sz="5800">
                <a:solidFill>
                  <a:schemeClr val="accent5"/>
                </a:solidFill>
                <a:latin typeface="Nunito Black"/>
                <a:ea typeface="Nunito Black"/>
                <a:cs typeface="Nunito Black"/>
                <a:sym typeface="Nunito Black"/>
              </a:rPr>
              <a:t>7. </a:t>
            </a:r>
            <a:r>
              <a:rPr b="1" lang="es" sz="6200">
                <a:solidFill>
                  <a:srgbClr val="373131"/>
                </a:solidFill>
                <a:latin typeface="Nunito"/>
                <a:ea typeface="Nunito"/>
                <a:cs typeface="Nunito"/>
                <a:sym typeface="Nunito"/>
              </a:rPr>
              <a:t>Conclusiones finales</a:t>
            </a:r>
            <a:endParaRPr b="1" sz="6200">
              <a:solidFill>
                <a:srgbClr val="373131"/>
              </a:solidFill>
              <a:latin typeface="Nunito"/>
              <a:ea typeface="Nunito"/>
              <a:cs typeface="Nunito"/>
              <a:sym typeface="Nunito"/>
            </a:endParaRPr>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rPr lang="es" sz="5400"/>
              <a:t>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rPr lang="es" sz="5400"/>
              <a:t>   </a:t>
            </a:r>
            <a:endParaRPr sz="5400"/>
          </a:p>
          <a:p>
            <a:pPr indent="0" lvl="0" marL="0" rtl="0" algn="l">
              <a:spcBef>
                <a:spcPts val="1200"/>
              </a:spcBef>
              <a:spcAft>
                <a:spcPts val="0"/>
              </a:spcAft>
              <a:buNone/>
            </a:pPr>
            <a:r>
              <a:rPr lang="es" sz="5400"/>
              <a:t>  </a:t>
            </a:r>
            <a:endParaRPr sz="5400"/>
          </a:p>
          <a:p>
            <a:pPr indent="0" lvl="0" marL="0" rtl="0" algn="l">
              <a:spcBef>
                <a:spcPts val="1200"/>
              </a:spcBef>
              <a:spcAft>
                <a:spcPts val="0"/>
              </a:spcAft>
              <a:buNone/>
            </a:pPr>
            <a:r>
              <a:rPr lang="es" sz="5400"/>
              <a:t>   </a:t>
            </a:r>
            <a:endParaRPr sz="5400"/>
          </a:p>
          <a:p>
            <a:pPr indent="0" lvl="0" marL="0" rtl="0" algn="l">
              <a:spcBef>
                <a:spcPts val="1200"/>
              </a:spcBef>
              <a:spcAft>
                <a:spcPts val="0"/>
              </a:spcAft>
              <a:buNone/>
            </a:pPr>
            <a:r>
              <a:rPr lang="es" sz="5400"/>
              <a:t>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sz="54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cxnSp>
        <p:nvCxnSpPr>
          <p:cNvPr id="63" name="Google Shape;63;p14"/>
          <p:cNvCxnSpPr/>
          <p:nvPr/>
        </p:nvCxnSpPr>
        <p:spPr>
          <a:xfrm>
            <a:off x="244325" y="977275"/>
            <a:ext cx="8589600" cy="12900"/>
          </a:xfrm>
          <a:prstGeom prst="straightConnector1">
            <a:avLst/>
          </a:prstGeom>
          <a:noFill/>
          <a:ln cap="flat" cmpd="sng" w="9525">
            <a:solidFill>
              <a:srgbClr val="666666"/>
            </a:solidFill>
            <a:prstDash val="solid"/>
            <a:round/>
            <a:headEnd len="med" w="med" type="oval"/>
            <a:tailEnd len="med" w="med" type="none"/>
          </a:ln>
        </p:spPr>
      </p:cxnSp>
      <p:pic>
        <p:nvPicPr>
          <p:cNvPr id="64" name="Google Shape;64;p14"/>
          <p:cNvPicPr preferRelativeResize="0"/>
          <p:nvPr/>
        </p:nvPicPr>
        <p:blipFill>
          <a:blip r:embed="rId3">
            <a:alphaModFix/>
          </a:blip>
          <a:stretch>
            <a:fillRect/>
          </a:stretch>
        </p:blipFill>
        <p:spPr>
          <a:xfrm>
            <a:off x="5472375" y="1272850"/>
            <a:ext cx="2841424" cy="2597801"/>
          </a:xfrm>
          <a:prstGeom prst="rect">
            <a:avLst/>
          </a:prstGeom>
          <a:noFill/>
          <a:ln>
            <a:noFill/>
          </a:ln>
        </p:spPr>
      </p:pic>
      <p:pic>
        <p:nvPicPr>
          <p:cNvPr id="65" name="Google Shape;65;p14"/>
          <p:cNvPicPr preferRelativeResize="0"/>
          <p:nvPr/>
        </p:nvPicPr>
        <p:blipFill>
          <a:blip r:embed="rId4">
            <a:alphaModFix/>
          </a:blip>
          <a:stretch>
            <a:fillRect/>
          </a:stretch>
        </p:blipFill>
        <p:spPr>
          <a:xfrm>
            <a:off x="3510950" y="335500"/>
            <a:ext cx="525000" cy="52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75000" y="179950"/>
            <a:ext cx="8457300" cy="52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990"/>
              <a:buFont typeface="Arial"/>
              <a:buNone/>
            </a:pPr>
            <a:r>
              <a:rPr lang="es" sz="2220">
                <a:solidFill>
                  <a:srgbClr val="373131"/>
                </a:solidFill>
                <a:highlight>
                  <a:srgbClr val="EAD1DC"/>
                </a:highlight>
                <a:latin typeface="Nunito ExtraBold"/>
                <a:ea typeface="Nunito ExtraBold"/>
                <a:cs typeface="Nunito ExtraBold"/>
                <a:sym typeface="Nunito ExtraBold"/>
              </a:rPr>
              <a:t>Contexto</a:t>
            </a:r>
            <a:endParaRPr sz="100">
              <a:solidFill>
                <a:srgbClr val="373131"/>
              </a:solidFill>
              <a:highlight>
                <a:srgbClr val="EAD1DC"/>
              </a:highlight>
              <a:latin typeface="Nunito ExtraBold"/>
              <a:ea typeface="Nunito ExtraBold"/>
              <a:cs typeface="Nunito ExtraBold"/>
              <a:sym typeface="Nunito ExtraBold"/>
            </a:endParaRPr>
          </a:p>
        </p:txBody>
      </p:sp>
      <p:sp>
        <p:nvSpPr>
          <p:cNvPr id="71" name="Google Shape;71;p15"/>
          <p:cNvSpPr txBox="1"/>
          <p:nvPr>
            <p:ph idx="1" type="body"/>
          </p:nvPr>
        </p:nvSpPr>
        <p:spPr>
          <a:xfrm>
            <a:off x="385950" y="809800"/>
            <a:ext cx="7619700" cy="27006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b="1" lang="es" sz="3525">
                <a:latin typeface="Nunito"/>
                <a:ea typeface="Nunito"/>
                <a:cs typeface="Nunito"/>
                <a:sym typeface="Nunito"/>
              </a:rPr>
              <a:t>Una </a:t>
            </a:r>
            <a:r>
              <a:rPr b="1" lang="es" sz="3525">
                <a:latin typeface="Nunito"/>
                <a:ea typeface="Nunito"/>
                <a:cs typeface="Nunito"/>
                <a:sym typeface="Nunito"/>
              </a:rPr>
              <a:t> Tienda  grande de venta </a:t>
            </a:r>
            <a:r>
              <a:rPr b="1" lang="es" sz="3525">
                <a:latin typeface="Nunito"/>
                <a:ea typeface="Nunito"/>
                <a:cs typeface="Nunito"/>
                <a:sym typeface="Nunito"/>
              </a:rPr>
              <a:t>minorista</a:t>
            </a:r>
            <a:r>
              <a:rPr b="1" lang="es" sz="3525">
                <a:latin typeface="Nunito"/>
                <a:ea typeface="Nunito"/>
                <a:cs typeface="Nunito"/>
                <a:sym typeface="Nunito"/>
              </a:rPr>
              <a:t> de alimentos y bebidas, está planeando una campaña de ventas de fin de año. </a:t>
            </a:r>
            <a:endParaRPr b="1" sz="3525">
              <a:latin typeface="Nunito"/>
              <a:ea typeface="Nunito"/>
              <a:cs typeface="Nunito"/>
              <a:sym typeface="Nunito"/>
            </a:endParaRPr>
          </a:p>
          <a:p>
            <a:pPr indent="0" lvl="0" marL="0" rtl="0" algn="just">
              <a:spcBef>
                <a:spcPts val="1200"/>
              </a:spcBef>
              <a:spcAft>
                <a:spcPts val="0"/>
              </a:spcAft>
              <a:buNone/>
            </a:pPr>
            <a:r>
              <a:rPr b="1" lang="es" sz="3525">
                <a:latin typeface="Nunito"/>
                <a:ea typeface="Nunito"/>
                <a:cs typeface="Nunito"/>
                <a:sym typeface="Nunito"/>
              </a:rPr>
              <a:t>Esta campaña consiste en lanzar una nueva oferta: una membresía dorada </a:t>
            </a:r>
            <a:r>
              <a:rPr b="1" lang="es" sz="3525">
                <a:latin typeface="Nunito"/>
                <a:ea typeface="Nunito"/>
                <a:cs typeface="Nunito"/>
                <a:sym typeface="Nunito"/>
              </a:rPr>
              <a:t>por sólo usd 499,</a:t>
            </a:r>
            <a:r>
              <a:rPr b="1" lang="es" sz="3525">
                <a:latin typeface="Nunito"/>
                <a:ea typeface="Nunito"/>
                <a:cs typeface="Nunito"/>
                <a:sym typeface="Nunito"/>
              </a:rPr>
              <a:t> que otorga un 20% de descuento en todas las compras, Esa misma </a:t>
            </a:r>
            <a:r>
              <a:rPr b="1" lang="es" sz="3525">
                <a:latin typeface="Nunito"/>
                <a:ea typeface="Nunito"/>
                <a:cs typeface="Nunito"/>
                <a:sym typeface="Nunito"/>
              </a:rPr>
              <a:t>membresía</a:t>
            </a:r>
            <a:r>
              <a:rPr b="1" lang="es" sz="3525">
                <a:latin typeface="Nunito"/>
                <a:ea typeface="Nunito"/>
                <a:cs typeface="Nunito"/>
                <a:sym typeface="Nunito"/>
              </a:rPr>
              <a:t>, habitualmente durante otros días, tiene un precio de usd 999.</a:t>
            </a:r>
            <a:endParaRPr b="1" sz="3525">
              <a:latin typeface="Nunito"/>
              <a:ea typeface="Nunito"/>
              <a:cs typeface="Nunito"/>
              <a:sym typeface="Nunito"/>
            </a:endParaRPr>
          </a:p>
          <a:p>
            <a:pPr indent="0" lvl="0" marL="0" rtl="0" algn="just">
              <a:spcBef>
                <a:spcPts val="1200"/>
              </a:spcBef>
              <a:spcAft>
                <a:spcPts val="0"/>
              </a:spcAft>
              <a:buNone/>
            </a:pPr>
            <a:r>
              <a:rPr b="1" lang="es" sz="3525">
                <a:latin typeface="Nunito"/>
                <a:ea typeface="Nunito"/>
                <a:cs typeface="Nunito"/>
                <a:sym typeface="Nunito"/>
              </a:rPr>
              <a:t>Esta campaña sería válida sólo para clientes existentes, y se está planificando realizarla a través de llamados </a:t>
            </a:r>
            <a:r>
              <a:rPr b="1" lang="es" sz="3525">
                <a:latin typeface="Nunito"/>
                <a:ea typeface="Nunito"/>
                <a:cs typeface="Nunito"/>
                <a:sym typeface="Nunito"/>
              </a:rPr>
              <a:t>telefónicos</a:t>
            </a:r>
            <a:r>
              <a:rPr b="1" lang="es" sz="3525">
                <a:latin typeface="Nunito"/>
                <a:ea typeface="Nunito"/>
                <a:cs typeface="Nunito"/>
                <a:sym typeface="Nunito"/>
              </a:rPr>
              <a:t> a ellos.</a:t>
            </a:r>
            <a:endParaRPr b="1" sz="3525">
              <a:latin typeface="Nunito"/>
              <a:ea typeface="Nunito"/>
              <a:cs typeface="Nunito"/>
              <a:sym typeface="Nunito"/>
            </a:endParaRPr>
          </a:p>
          <a:p>
            <a:pPr indent="0" lvl="0" marL="0" rtl="0" algn="just">
              <a:spcBef>
                <a:spcPts val="1200"/>
              </a:spcBef>
              <a:spcAft>
                <a:spcPts val="0"/>
              </a:spcAft>
              <a:buNone/>
            </a:pPr>
            <a:r>
              <a:rPr b="1" lang="es" sz="3525">
                <a:latin typeface="Nunito"/>
                <a:ea typeface="Nunito"/>
                <a:cs typeface="Nunito"/>
                <a:sym typeface="Nunito"/>
              </a:rPr>
              <a:t>La Gerencia General considera que la mejor manera de reducir el costo de la campaña es hacer un modelo predictivo que clasifique a los clientes que podrían comprar la oferta.</a:t>
            </a:r>
            <a:endParaRPr b="1" sz="3525">
              <a:latin typeface="Nunito"/>
              <a:ea typeface="Nunito"/>
              <a:cs typeface="Nunito"/>
              <a:sym typeface="Nunito"/>
            </a:endParaRPr>
          </a:p>
          <a:p>
            <a:pPr indent="0" lvl="0" marL="0" rtl="0" algn="just">
              <a:spcBef>
                <a:spcPts val="1200"/>
              </a:spcBef>
              <a:spcAft>
                <a:spcPts val="0"/>
              </a:spcAft>
              <a:buNone/>
            </a:pPr>
            <a:r>
              <a:rPr b="1" lang="es" sz="3525">
                <a:latin typeface="Nunito"/>
                <a:ea typeface="Nunito"/>
                <a:cs typeface="Nunito"/>
                <a:sym typeface="Nunito"/>
              </a:rPr>
              <a:t>Definición del objetivo: se le ha encargado al Departamento de Marketing que trabaje en conjunto con los profesionales indicados, para  predecir la probabilidad de que el cliente dé una respuesta positiva e identificar los diferentes factores que afectan la respuesta del cliente.</a:t>
            </a:r>
            <a:endParaRPr b="1" sz="3525">
              <a:latin typeface="Nunito"/>
              <a:ea typeface="Nunito"/>
              <a:cs typeface="Nunito"/>
              <a:sym typeface="Nunito"/>
            </a:endParaRPr>
          </a:p>
          <a:p>
            <a:pPr indent="0" lvl="0" marL="0" rtl="0" algn="just">
              <a:spcBef>
                <a:spcPts val="1200"/>
              </a:spcBef>
              <a:spcAft>
                <a:spcPts val="0"/>
              </a:spcAft>
              <a:buNone/>
            </a:pPr>
            <a:r>
              <a:rPr b="1" lang="es" sz="3525">
                <a:latin typeface="Nunito"/>
                <a:ea typeface="Nunito"/>
                <a:cs typeface="Nunito"/>
                <a:sym typeface="Nunito"/>
              </a:rPr>
              <a:t>Problema Comercial : se analizarán los datos proporcionados para identificar estos factores y luego construir un modelo de predicción para ver la probabilidad de que el cliente dé una respuesta positiva.</a:t>
            </a:r>
            <a:endParaRPr b="1" sz="3525">
              <a:latin typeface="Nunito"/>
              <a:ea typeface="Nunito"/>
              <a:cs typeface="Nunito"/>
              <a:sym typeface="Nunito"/>
            </a:endParaRPr>
          </a:p>
          <a:p>
            <a:pPr indent="0" lvl="0" marL="0" rtl="0" algn="just">
              <a:spcBef>
                <a:spcPts val="1200"/>
              </a:spcBef>
              <a:spcAft>
                <a:spcPts val="0"/>
              </a:spcAft>
              <a:buNone/>
            </a:pPr>
            <a:r>
              <a:rPr b="1" lang="es" sz="3525">
                <a:latin typeface="Nunito"/>
                <a:ea typeface="Nunito"/>
                <a:cs typeface="Nunito"/>
                <a:sym typeface="Nunito"/>
              </a:rPr>
              <a:t>Contexto analítico: se utilizarán los datos en un archivo CSV  (ubicado en un repositorio de Github) con los detalles de los clientes existentes inscriptos en la Tienda desde 2012 al 2014 inclusive.L</a:t>
            </a:r>
            <a:r>
              <a:rPr b="1" lang="es" sz="3525">
                <a:latin typeface="Nunito"/>
                <a:ea typeface="Nunito"/>
                <a:cs typeface="Nunito"/>
                <a:sym typeface="Nunito"/>
              </a:rPr>
              <a:t>os datos del Dataset fueron recopilados durante la campaña del año pasado.</a:t>
            </a:r>
            <a:endParaRPr b="1" sz="3525">
              <a:latin typeface="Nunito"/>
              <a:ea typeface="Nunito"/>
              <a:cs typeface="Nunito"/>
              <a:sym typeface="Nunito"/>
            </a:endParaRPr>
          </a:p>
          <a:p>
            <a:pPr indent="0" lvl="0" marL="0" rtl="0" algn="l">
              <a:spcBef>
                <a:spcPts val="1200"/>
              </a:spcBef>
              <a:spcAft>
                <a:spcPts val="0"/>
              </a:spcAft>
              <a:buClr>
                <a:schemeClr val="dk1"/>
              </a:buClr>
              <a:buSzPts val="275"/>
              <a:buFont typeface="Arial"/>
              <a:buNone/>
            </a:pPr>
            <a:r>
              <a:rPr lang="es" sz="8800">
                <a:solidFill>
                  <a:schemeClr val="dk1"/>
                </a:solidFill>
                <a:highlight>
                  <a:srgbClr val="EAD1DC"/>
                </a:highlight>
                <a:latin typeface="Nunito ExtraBold"/>
                <a:ea typeface="Nunito ExtraBold"/>
                <a:cs typeface="Nunito ExtraBold"/>
                <a:sym typeface="Nunito ExtraBold"/>
              </a:rPr>
              <a:t>Audiencia  </a:t>
            </a:r>
            <a:endParaRPr sz="2325">
              <a:solidFill>
                <a:schemeClr val="dk1"/>
              </a:solidFill>
              <a:latin typeface="Nunito ExtraBold"/>
              <a:ea typeface="Nunito ExtraBold"/>
              <a:cs typeface="Nunito ExtraBold"/>
              <a:sym typeface="Nunito ExtraBold"/>
            </a:endParaRPr>
          </a:p>
          <a:p>
            <a:pPr indent="0" lvl="0" marL="0" rtl="0" algn="l">
              <a:spcBef>
                <a:spcPts val="1200"/>
              </a:spcBef>
              <a:spcAft>
                <a:spcPts val="0"/>
              </a:spcAft>
              <a:buClr>
                <a:schemeClr val="dk1"/>
              </a:buClr>
              <a:buSzPts val="247"/>
              <a:buFont typeface="Arial"/>
              <a:buNone/>
            </a:pPr>
            <a:r>
              <a:t/>
            </a:r>
            <a:endParaRPr sz="10400">
              <a:solidFill>
                <a:srgbClr val="373131"/>
              </a:solidFill>
              <a:latin typeface="Oswald Medium"/>
              <a:ea typeface="Oswald Medium"/>
              <a:cs typeface="Oswald Medium"/>
              <a:sym typeface="Oswald Medium"/>
            </a:endParaRPr>
          </a:p>
          <a:p>
            <a:pPr indent="0" lvl="0" marL="0" rtl="0" algn="l">
              <a:spcBef>
                <a:spcPts val="1200"/>
              </a:spcBef>
              <a:spcAft>
                <a:spcPts val="0"/>
              </a:spcAft>
              <a:buNone/>
            </a:pPr>
            <a:r>
              <a:t/>
            </a:r>
            <a:endParaRPr b="1" sz="4325">
              <a:latin typeface="Oswald"/>
              <a:ea typeface="Oswald"/>
              <a:cs typeface="Oswald"/>
              <a:sym typeface="Oswald"/>
            </a:endParaRPr>
          </a:p>
          <a:p>
            <a:pPr indent="0" lvl="0" marL="0" rtl="0" algn="l">
              <a:spcBef>
                <a:spcPts val="1200"/>
              </a:spcBef>
              <a:spcAft>
                <a:spcPts val="0"/>
              </a:spcAft>
              <a:buNone/>
            </a:pPr>
            <a:r>
              <a:t/>
            </a:r>
            <a:endParaRPr sz="4325">
              <a:latin typeface="Oswald Medium"/>
              <a:ea typeface="Oswald Medium"/>
              <a:cs typeface="Oswald Medium"/>
              <a:sym typeface="Oswald Medium"/>
            </a:endParaRPr>
          </a:p>
          <a:p>
            <a:pPr indent="0" lvl="0" marL="0" rtl="0" algn="l">
              <a:spcBef>
                <a:spcPts val="1200"/>
              </a:spcBef>
              <a:spcAft>
                <a:spcPts val="0"/>
              </a:spcAft>
              <a:buNone/>
            </a:pPr>
            <a:r>
              <a:t/>
            </a:r>
            <a:endParaRPr sz="4325">
              <a:latin typeface="Oswald Medium"/>
              <a:ea typeface="Oswald Medium"/>
              <a:cs typeface="Oswald Medium"/>
              <a:sym typeface="Oswald Medium"/>
            </a:endParaRPr>
          </a:p>
          <a:p>
            <a:pPr indent="0" lvl="0" marL="0" rtl="0" algn="l">
              <a:spcBef>
                <a:spcPts val="1200"/>
              </a:spcBef>
              <a:spcAft>
                <a:spcPts val="1200"/>
              </a:spcAft>
              <a:buNone/>
            </a:pPr>
            <a:r>
              <a:t/>
            </a:r>
            <a:endParaRPr/>
          </a:p>
        </p:txBody>
      </p:sp>
      <p:cxnSp>
        <p:nvCxnSpPr>
          <p:cNvPr id="72" name="Google Shape;72;p15"/>
          <p:cNvCxnSpPr/>
          <p:nvPr/>
        </p:nvCxnSpPr>
        <p:spPr>
          <a:xfrm>
            <a:off x="290100" y="738013"/>
            <a:ext cx="8563800" cy="38700"/>
          </a:xfrm>
          <a:prstGeom prst="straightConnector1">
            <a:avLst/>
          </a:prstGeom>
          <a:noFill/>
          <a:ln cap="flat" cmpd="sng" w="9525">
            <a:solidFill>
              <a:srgbClr val="666666"/>
            </a:solidFill>
            <a:prstDash val="solid"/>
            <a:round/>
            <a:headEnd len="med" w="med" type="oval"/>
            <a:tailEnd len="med" w="med" type="none"/>
          </a:ln>
        </p:spPr>
      </p:cxnSp>
      <p:cxnSp>
        <p:nvCxnSpPr>
          <p:cNvPr id="73" name="Google Shape;73;p15"/>
          <p:cNvCxnSpPr/>
          <p:nvPr/>
        </p:nvCxnSpPr>
        <p:spPr>
          <a:xfrm>
            <a:off x="260700" y="3905875"/>
            <a:ext cx="8622600" cy="0"/>
          </a:xfrm>
          <a:prstGeom prst="straightConnector1">
            <a:avLst/>
          </a:prstGeom>
          <a:noFill/>
          <a:ln cap="flat" cmpd="sng" w="9525">
            <a:solidFill>
              <a:srgbClr val="666666"/>
            </a:solidFill>
            <a:prstDash val="solid"/>
            <a:round/>
            <a:headEnd len="med" w="med" type="oval"/>
            <a:tailEnd len="med" w="med" type="none"/>
          </a:ln>
        </p:spPr>
      </p:cxnSp>
      <p:sp>
        <p:nvSpPr>
          <p:cNvPr id="74" name="Google Shape;74;p15"/>
          <p:cNvSpPr txBox="1"/>
          <p:nvPr/>
        </p:nvSpPr>
        <p:spPr>
          <a:xfrm>
            <a:off x="385950" y="3969450"/>
            <a:ext cx="8478900" cy="3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s" sz="900">
                <a:solidFill>
                  <a:schemeClr val="dk2"/>
                </a:solidFill>
                <a:latin typeface="Nunito"/>
                <a:ea typeface="Nunito"/>
                <a:cs typeface="Nunito"/>
                <a:sym typeface="Nunito"/>
              </a:rPr>
              <a:t>Este análisis está dirigido a la Gerencia del Departamento de Marketing  y a la Gerencia General de la Tienda.</a:t>
            </a:r>
            <a:endParaRPr b="1" sz="900">
              <a:latin typeface="Nunito"/>
              <a:ea typeface="Nunito"/>
              <a:cs typeface="Nunito"/>
              <a:sym typeface="Nunito"/>
            </a:endParaRPr>
          </a:p>
        </p:txBody>
      </p:sp>
      <p:pic>
        <p:nvPicPr>
          <p:cNvPr id="75" name="Google Shape;75;p15"/>
          <p:cNvPicPr preferRelativeResize="0"/>
          <p:nvPr/>
        </p:nvPicPr>
        <p:blipFill>
          <a:blip r:embed="rId3">
            <a:alphaModFix/>
          </a:blip>
          <a:stretch>
            <a:fillRect/>
          </a:stretch>
        </p:blipFill>
        <p:spPr>
          <a:xfrm>
            <a:off x="1786450" y="179950"/>
            <a:ext cx="525000" cy="525000"/>
          </a:xfrm>
          <a:prstGeom prst="rect">
            <a:avLst/>
          </a:prstGeom>
          <a:noFill/>
          <a:ln>
            <a:noFill/>
          </a:ln>
        </p:spPr>
      </p:pic>
      <p:pic>
        <p:nvPicPr>
          <p:cNvPr id="76" name="Google Shape;76;p15"/>
          <p:cNvPicPr preferRelativeResize="0"/>
          <p:nvPr/>
        </p:nvPicPr>
        <p:blipFill>
          <a:blip r:embed="rId3">
            <a:alphaModFix/>
          </a:blip>
          <a:stretch>
            <a:fillRect/>
          </a:stretch>
        </p:blipFill>
        <p:spPr>
          <a:xfrm>
            <a:off x="1938850" y="3380875"/>
            <a:ext cx="525000" cy="5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891"/>
              <a:buFont typeface="Arial"/>
              <a:buNone/>
            </a:pPr>
            <a:r>
              <a:rPr lang="es" sz="2158">
                <a:highlight>
                  <a:srgbClr val="EAD1DC"/>
                </a:highlight>
                <a:latin typeface="Nunito ExtraBold"/>
                <a:ea typeface="Nunito ExtraBold"/>
                <a:cs typeface="Nunito ExtraBold"/>
                <a:sym typeface="Nunito ExtraBold"/>
              </a:rPr>
              <a:t>Preguntas a responder</a:t>
            </a:r>
            <a:endParaRPr sz="2320">
              <a:latin typeface="Nunito ExtraBold"/>
              <a:ea typeface="Nunito ExtraBold"/>
              <a:cs typeface="Nunito ExtraBold"/>
              <a:sym typeface="Nunito ExtraBold"/>
            </a:endParaRPr>
          </a:p>
        </p:txBody>
      </p:sp>
      <p:sp>
        <p:nvSpPr>
          <p:cNvPr id="82" name="Google Shape;82;p16"/>
          <p:cNvSpPr txBox="1"/>
          <p:nvPr>
            <p:ph idx="1" type="body"/>
          </p:nvPr>
        </p:nvSpPr>
        <p:spPr>
          <a:xfrm>
            <a:off x="311700" y="1152475"/>
            <a:ext cx="7977300" cy="3416400"/>
          </a:xfrm>
          <a:prstGeom prst="rect">
            <a:avLst/>
          </a:prstGeom>
        </p:spPr>
        <p:txBody>
          <a:bodyPr anchorCtr="0" anchor="t" bIns="91425" lIns="91425" spcFirstLastPara="1" rIns="91425" wrap="square" tIns="91425">
            <a:normAutofit fontScale="47500" lnSpcReduction="20000"/>
          </a:bodyPr>
          <a:lstStyle/>
          <a:p>
            <a:pPr indent="-289242" lvl="0" marL="457200" rtl="0" algn="just">
              <a:spcBef>
                <a:spcPts val="0"/>
              </a:spcBef>
              <a:spcAft>
                <a:spcPts val="0"/>
              </a:spcAft>
              <a:buClr>
                <a:srgbClr val="413C3C"/>
              </a:buClr>
              <a:buSzPct val="100000"/>
              <a:buFont typeface="Nunito"/>
              <a:buChar char="➔"/>
            </a:pPr>
            <a:r>
              <a:rPr b="1" lang="es" sz="2010">
                <a:solidFill>
                  <a:srgbClr val="413C3C"/>
                </a:solidFill>
                <a:latin typeface="Nunito"/>
                <a:ea typeface="Nunito"/>
                <a:cs typeface="Nunito"/>
                <a:sym typeface="Nunito"/>
              </a:rPr>
              <a:t>¿Cuál es el segmento de clientes existentes con mayor probabilidad de aceptar la oferta de la Campaña de la Tienda?</a:t>
            </a:r>
            <a:endParaRPr b="1" sz="2010">
              <a:solidFill>
                <a:srgbClr val="413C3C"/>
              </a:solidFill>
              <a:latin typeface="Nunito"/>
              <a:ea typeface="Nunito"/>
              <a:cs typeface="Nunito"/>
              <a:sym typeface="Nunito"/>
            </a:endParaRPr>
          </a:p>
          <a:p>
            <a:pPr indent="0" lvl="0" marL="457200" rtl="0" algn="just">
              <a:spcBef>
                <a:spcPts val="1200"/>
              </a:spcBef>
              <a:spcAft>
                <a:spcPts val="0"/>
              </a:spcAft>
              <a:buNone/>
            </a:pPr>
            <a:r>
              <a:t/>
            </a:r>
            <a:endParaRPr>
              <a:solidFill>
                <a:srgbClr val="413C3C"/>
              </a:solidFill>
              <a:latin typeface="Oswald SemiBold"/>
              <a:ea typeface="Oswald SemiBold"/>
              <a:cs typeface="Oswald SemiBold"/>
              <a:sym typeface="Oswald SemiBold"/>
            </a:endParaRPr>
          </a:p>
          <a:p>
            <a:pPr indent="-287487" lvl="1" marL="914400" rtl="0" algn="just">
              <a:lnSpc>
                <a:spcPct val="200000"/>
              </a:lnSpc>
              <a:spcBef>
                <a:spcPts val="1200"/>
              </a:spcBef>
              <a:spcAft>
                <a:spcPts val="0"/>
              </a:spcAft>
              <a:buClr>
                <a:srgbClr val="373131"/>
              </a:buClr>
              <a:buSzPct val="100000"/>
              <a:buFont typeface="Nunito"/>
              <a:buChar char="◆"/>
            </a:pPr>
            <a:r>
              <a:rPr b="1" lang="es" sz="1952">
                <a:solidFill>
                  <a:srgbClr val="373131"/>
                </a:solidFill>
                <a:latin typeface="Nunito"/>
                <a:ea typeface="Nunito"/>
                <a:cs typeface="Nunito"/>
                <a:sym typeface="Nunito"/>
              </a:rPr>
              <a:t>¿Cuál es el porcentaje de clientes que han aceptado ofertas de campañas anteriores?</a:t>
            </a:r>
            <a:endParaRPr b="1" sz="1952">
              <a:solidFill>
                <a:srgbClr val="373131"/>
              </a:solidFill>
              <a:latin typeface="Nunito"/>
              <a:ea typeface="Nunito"/>
              <a:cs typeface="Nunito"/>
              <a:sym typeface="Nunito"/>
            </a:endParaRPr>
          </a:p>
          <a:p>
            <a:pPr indent="-287487" lvl="1" marL="914400" rtl="0" algn="just">
              <a:lnSpc>
                <a:spcPct val="200000"/>
              </a:lnSpc>
              <a:spcBef>
                <a:spcPts val="0"/>
              </a:spcBef>
              <a:spcAft>
                <a:spcPts val="0"/>
              </a:spcAft>
              <a:buClr>
                <a:srgbClr val="373131"/>
              </a:buClr>
              <a:buSzPct val="100000"/>
              <a:buFont typeface="Nunito"/>
              <a:buChar char="◆"/>
            </a:pPr>
            <a:r>
              <a:rPr b="1" lang="es" sz="1952">
                <a:solidFill>
                  <a:srgbClr val="373131"/>
                </a:solidFill>
                <a:latin typeface="Nunito"/>
                <a:ea typeface="Nunito"/>
                <a:cs typeface="Nunito"/>
                <a:sym typeface="Nunito"/>
              </a:rPr>
              <a:t>¿Cuáles son las variables demográficas de los clientes y qué relación tienen con su respuesta a ofertas anteriores?</a:t>
            </a:r>
            <a:endParaRPr b="1" sz="1952">
              <a:solidFill>
                <a:srgbClr val="373131"/>
              </a:solidFill>
              <a:latin typeface="Nunito"/>
              <a:ea typeface="Nunito"/>
              <a:cs typeface="Nunito"/>
              <a:sym typeface="Nunito"/>
            </a:endParaRPr>
          </a:p>
          <a:p>
            <a:pPr indent="-287487" lvl="1" marL="914400" rtl="0" algn="just">
              <a:lnSpc>
                <a:spcPct val="200000"/>
              </a:lnSpc>
              <a:spcBef>
                <a:spcPts val="0"/>
              </a:spcBef>
              <a:spcAft>
                <a:spcPts val="0"/>
              </a:spcAft>
              <a:buClr>
                <a:srgbClr val="373131"/>
              </a:buClr>
              <a:buSzPct val="100000"/>
              <a:buFont typeface="Nunito"/>
              <a:buChar char="◆"/>
            </a:pPr>
            <a:r>
              <a:rPr b="1" lang="es" sz="1952">
                <a:solidFill>
                  <a:srgbClr val="373131"/>
                </a:solidFill>
                <a:latin typeface="Nunito"/>
                <a:ea typeface="Nunito"/>
                <a:cs typeface="Nunito"/>
                <a:sym typeface="Nunito"/>
              </a:rPr>
              <a:t>¿Cuáles son los canales de compra más elegidos por los clientes?</a:t>
            </a:r>
            <a:endParaRPr b="1" sz="1952">
              <a:solidFill>
                <a:srgbClr val="373131"/>
              </a:solidFill>
              <a:latin typeface="Nunito"/>
              <a:ea typeface="Nunito"/>
              <a:cs typeface="Nunito"/>
              <a:sym typeface="Nunito"/>
            </a:endParaRPr>
          </a:p>
          <a:p>
            <a:pPr indent="-287487" lvl="1" marL="914400" rtl="0" algn="just">
              <a:lnSpc>
                <a:spcPct val="200000"/>
              </a:lnSpc>
              <a:spcBef>
                <a:spcPts val="0"/>
              </a:spcBef>
              <a:spcAft>
                <a:spcPts val="0"/>
              </a:spcAft>
              <a:buClr>
                <a:srgbClr val="373131"/>
              </a:buClr>
              <a:buSzPct val="100000"/>
              <a:buFont typeface="Nunito"/>
              <a:buChar char="◆"/>
            </a:pPr>
            <a:r>
              <a:rPr b="1" lang="es" sz="1952">
                <a:solidFill>
                  <a:srgbClr val="373131"/>
                </a:solidFill>
                <a:latin typeface="Nunito"/>
                <a:ea typeface="Nunito"/>
                <a:cs typeface="Nunito"/>
                <a:sym typeface="Nunito"/>
              </a:rPr>
              <a:t>¿Cuáles son los tipos de productos de mayor consumo?</a:t>
            </a:r>
            <a:endParaRPr b="1" sz="1952">
              <a:solidFill>
                <a:srgbClr val="373131"/>
              </a:solidFill>
              <a:latin typeface="Nunito"/>
              <a:ea typeface="Nunito"/>
              <a:cs typeface="Nunito"/>
              <a:sym typeface="Nunito"/>
            </a:endParaRPr>
          </a:p>
          <a:p>
            <a:pPr indent="-287487" lvl="1" marL="914400" rtl="0" algn="just">
              <a:lnSpc>
                <a:spcPct val="200000"/>
              </a:lnSpc>
              <a:spcBef>
                <a:spcPts val="0"/>
              </a:spcBef>
              <a:spcAft>
                <a:spcPts val="0"/>
              </a:spcAft>
              <a:buClr>
                <a:srgbClr val="373131"/>
              </a:buClr>
              <a:buSzPct val="100000"/>
              <a:buFont typeface="Nunito"/>
              <a:buChar char="◆"/>
            </a:pPr>
            <a:r>
              <a:rPr b="1" lang="es" sz="1952">
                <a:solidFill>
                  <a:srgbClr val="373131"/>
                </a:solidFill>
                <a:latin typeface="Nunito"/>
                <a:ea typeface="Nunito"/>
                <a:cs typeface="Nunito"/>
                <a:sym typeface="Nunito"/>
              </a:rPr>
              <a:t>¿Cuál es el comportamiento digital de los clientes?</a:t>
            </a:r>
            <a:endParaRPr b="1" sz="1952">
              <a:solidFill>
                <a:srgbClr val="373131"/>
              </a:solidFill>
              <a:latin typeface="Nunito"/>
              <a:ea typeface="Nunito"/>
              <a:cs typeface="Nunito"/>
              <a:sym typeface="Nunito"/>
            </a:endParaRPr>
          </a:p>
          <a:p>
            <a:pPr indent="-287487" lvl="1" marL="914400" rtl="0" algn="just">
              <a:lnSpc>
                <a:spcPct val="200000"/>
              </a:lnSpc>
              <a:spcBef>
                <a:spcPts val="0"/>
              </a:spcBef>
              <a:spcAft>
                <a:spcPts val="0"/>
              </a:spcAft>
              <a:buClr>
                <a:srgbClr val="373131"/>
              </a:buClr>
              <a:buSzPct val="100000"/>
              <a:buFont typeface="Nunito"/>
              <a:buChar char="◆"/>
            </a:pPr>
            <a:r>
              <a:rPr b="1" lang="es" sz="1952">
                <a:solidFill>
                  <a:srgbClr val="373131"/>
                </a:solidFill>
                <a:latin typeface="Nunito"/>
                <a:ea typeface="Nunito"/>
                <a:cs typeface="Nunito"/>
                <a:sym typeface="Nunito"/>
              </a:rPr>
              <a:t>¿Qué correlación tienen estas variables de compras y productos con la aceptación de ofertas ?</a:t>
            </a:r>
            <a:endParaRPr b="1" sz="1952">
              <a:solidFill>
                <a:srgbClr val="373131"/>
              </a:solidFill>
              <a:latin typeface="Nunito"/>
              <a:ea typeface="Nunito"/>
              <a:cs typeface="Nunito"/>
              <a:sym typeface="Nunito"/>
            </a:endParaRPr>
          </a:p>
          <a:p>
            <a:pPr indent="-287487" lvl="1" marL="914400" rtl="0" algn="just">
              <a:lnSpc>
                <a:spcPct val="200000"/>
              </a:lnSpc>
              <a:spcBef>
                <a:spcPts val="0"/>
              </a:spcBef>
              <a:spcAft>
                <a:spcPts val="0"/>
              </a:spcAft>
              <a:buClr>
                <a:srgbClr val="373131"/>
              </a:buClr>
              <a:buSzPct val="100000"/>
              <a:buFont typeface="Nunito"/>
              <a:buChar char="◆"/>
            </a:pPr>
            <a:r>
              <a:rPr b="1" lang="es" sz="1952">
                <a:solidFill>
                  <a:srgbClr val="373131"/>
                </a:solidFill>
                <a:latin typeface="Nunito"/>
                <a:ea typeface="Nunito"/>
                <a:cs typeface="Nunito"/>
                <a:sym typeface="Nunito"/>
              </a:rPr>
              <a:t>¿Cuáles son las variables más importantes a tener en cuenta para detectar el segmento de clientes que más </a:t>
            </a:r>
            <a:r>
              <a:rPr b="1" lang="es" sz="1952">
                <a:solidFill>
                  <a:srgbClr val="373131"/>
                </a:solidFill>
                <a:latin typeface="Nunito"/>
                <a:ea typeface="Nunito"/>
                <a:cs typeface="Nunito"/>
                <a:sym typeface="Nunito"/>
              </a:rPr>
              <a:t>probablemente</a:t>
            </a:r>
            <a:r>
              <a:rPr b="1" lang="es" sz="1952">
                <a:solidFill>
                  <a:srgbClr val="373131"/>
                </a:solidFill>
                <a:latin typeface="Nunito"/>
                <a:ea typeface="Nunito"/>
                <a:cs typeface="Nunito"/>
                <a:sym typeface="Nunito"/>
              </a:rPr>
              <a:t>  aceptará la oferta a lanzar en esta campaña de fin de año?</a:t>
            </a:r>
            <a:endParaRPr b="1" sz="1952">
              <a:solidFill>
                <a:srgbClr val="373131"/>
              </a:solidFill>
              <a:latin typeface="Nunito"/>
              <a:ea typeface="Nunito"/>
              <a:cs typeface="Nunito"/>
              <a:sym typeface="Nunito"/>
            </a:endParaRPr>
          </a:p>
          <a:p>
            <a:pPr indent="0" lvl="0" marL="457200" rtl="0" algn="l">
              <a:spcBef>
                <a:spcPts val="1200"/>
              </a:spcBef>
              <a:spcAft>
                <a:spcPts val="0"/>
              </a:spcAft>
              <a:buNone/>
            </a:pPr>
            <a:r>
              <a:t/>
            </a:r>
            <a:endParaRPr b="1">
              <a:solidFill>
                <a:srgbClr val="413C3C"/>
              </a:solidFill>
              <a:latin typeface="Nunito"/>
              <a:ea typeface="Nunito"/>
              <a:cs typeface="Nunito"/>
              <a:sym typeface="Nunito"/>
            </a:endParaRPr>
          </a:p>
          <a:p>
            <a:pPr indent="0" lvl="0" marL="457200" rtl="0" algn="l">
              <a:spcBef>
                <a:spcPts val="1200"/>
              </a:spcBef>
              <a:spcAft>
                <a:spcPts val="1200"/>
              </a:spcAft>
              <a:buNone/>
            </a:pPr>
            <a:r>
              <a:t/>
            </a:r>
            <a:endParaRPr>
              <a:solidFill>
                <a:srgbClr val="413C3C"/>
              </a:solidFill>
              <a:latin typeface="Oswald SemiBold"/>
              <a:ea typeface="Oswald SemiBold"/>
              <a:cs typeface="Oswald SemiBold"/>
              <a:sym typeface="Oswald SemiBold"/>
            </a:endParaRPr>
          </a:p>
        </p:txBody>
      </p:sp>
      <p:cxnSp>
        <p:nvCxnSpPr>
          <p:cNvPr id="83" name="Google Shape;83;p16"/>
          <p:cNvCxnSpPr/>
          <p:nvPr/>
        </p:nvCxnSpPr>
        <p:spPr>
          <a:xfrm>
            <a:off x="260700" y="1017725"/>
            <a:ext cx="8622600" cy="0"/>
          </a:xfrm>
          <a:prstGeom prst="straightConnector1">
            <a:avLst/>
          </a:prstGeom>
          <a:noFill/>
          <a:ln cap="flat" cmpd="sng" w="9525">
            <a:solidFill>
              <a:srgbClr val="666666"/>
            </a:solidFill>
            <a:prstDash val="solid"/>
            <a:round/>
            <a:headEnd len="med" w="med" type="oval"/>
            <a:tailEnd len="med" w="med" type="none"/>
          </a:ln>
        </p:spPr>
      </p:cxnSp>
      <p:pic>
        <p:nvPicPr>
          <p:cNvPr id="84" name="Google Shape;84;p16"/>
          <p:cNvPicPr preferRelativeResize="0"/>
          <p:nvPr/>
        </p:nvPicPr>
        <p:blipFill>
          <a:blip r:embed="rId3">
            <a:alphaModFix/>
          </a:blip>
          <a:stretch>
            <a:fillRect/>
          </a:stretch>
        </p:blipFill>
        <p:spPr>
          <a:xfrm>
            <a:off x="3493975" y="445025"/>
            <a:ext cx="542000" cy="54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20875" y="-22250"/>
            <a:ext cx="8520600" cy="431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9009"/>
              <a:buNone/>
            </a:pPr>
            <a:r>
              <a:rPr lang="es" sz="2020">
                <a:latin typeface="Nunito ExtraBold"/>
                <a:ea typeface="Nunito ExtraBold"/>
                <a:cs typeface="Nunito ExtraBold"/>
                <a:sym typeface="Nunito ExtraBold"/>
              </a:rPr>
              <a:t>Resumen info de datos</a:t>
            </a:r>
            <a:endParaRPr sz="2020">
              <a:latin typeface="Nunito ExtraBold"/>
              <a:ea typeface="Nunito ExtraBold"/>
              <a:cs typeface="Nunito ExtraBold"/>
              <a:sym typeface="Nunito ExtraBold"/>
            </a:endParaRPr>
          </a:p>
        </p:txBody>
      </p:sp>
      <p:pic>
        <p:nvPicPr>
          <p:cNvPr id="90" name="Google Shape;90;p17"/>
          <p:cNvPicPr preferRelativeResize="0"/>
          <p:nvPr/>
        </p:nvPicPr>
        <p:blipFill>
          <a:blip r:embed="rId3">
            <a:alphaModFix/>
          </a:blip>
          <a:stretch>
            <a:fillRect/>
          </a:stretch>
        </p:blipFill>
        <p:spPr>
          <a:xfrm>
            <a:off x="607850" y="556713"/>
            <a:ext cx="1065000" cy="731393"/>
          </a:xfrm>
          <a:prstGeom prst="rect">
            <a:avLst/>
          </a:prstGeom>
          <a:noFill/>
          <a:ln>
            <a:noFill/>
          </a:ln>
        </p:spPr>
      </p:pic>
      <p:sp>
        <p:nvSpPr>
          <p:cNvPr id="91" name="Google Shape;91;p17"/>
          <p:cNvSpPr txBox="1"/>
          <p:nvPr/>
        </p:nvSpPr>
        <p:spPr>
          <a:xfrm>
            <a:off x="542775" y="1448088"/>
            <a:ext cx="914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Nunito Black"/>
                <a:ea typeface="Nunito Black"/>
                <a:cs typeface="Nunito Black"/>
                <a:sym typeface="Nunito Black"/>
              </a:rPr>
              <a:t>2058 clientes</a:t>
            </a:r>
            <a:endParaRPr sz="1100">
              <a:latin typeface="Nunito Black"/>
              <a:ea typeface="Nunito Black"/>
              <a:cs typeface="Nunito Black"/>
              <a:sym typeface="Nunito Black"/>
            </a:endParaRPr>
          </a:p>
        </p:txBody>
      </p:sp>
      <p:sp>
        <p:nvSpPr>
          <p:cNvPr id="92" name="Google Shape;92;p17"/>
          <p:cNvSpPr txBox="1"/>
          <p:nvPr/>
        </p:nvSpPr>
        <p:spPr>
          <a:xfrm>
            <a:off x="467625" y="2180775"/>
            <a:ext cx="370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000">
                <a:latin typeface="Nunito"/>
                <a:ea typeface="Nunito"/>
                <a:cs typeface="Nunito"/>
                <a:sym typeface="Nunito"/>
              </a:rPr>
              <a:t>% de clientes que aceptaron/rechazaron oferta anterior</a:t>
            </a:r>
            <a:endParaRPr b="1" sz="1000">
              <a:latin typeface="Nunito"/>
              <a:ea typeface="Nunito"/>
              <a:cs typeface="Nunito"/>
              <a:sym typeface="Nunito"/>
            </a:endParaRPr>
          </a:p>
        </p:txBody>
      </p:sp>
      <p:sp>
        <p:nvSpPr>
          <p:cNvPr id="93" name="Google Shape;93;p17"/>
          <p:cNvSpPr/>
          <p:nvPr/>
        </p:nvSpPr>
        <p:spPr>
          <a:xfrm>
            <a:off x="467625" y="1482425"/>
            <a:ext cx="1065000" cy="504000"/>
          </a:xfrm>
          <a:prstGeom prst="roundRect">
            <a:avLst>
              <a:gd fmla="val 1615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latin typeface="Nunito Black"/>
              <a:ea typeface="Nunito Black"/>
              <a:cs typeface="Nunito Black"/>
              <a:sym typeface="Nunito Black"/>
            </a:endParaRPr>
          </a:p>
        </p:txBody>
      </p:sp>
      <p:pic>
        <p:nvPicPr>
          <p:cNvPr id="94" name="Google Shape;94;p17"/>
          <p:cNvPicPr preferRelativeResize="0"/>
          <p:nvPr/>
        </p:nvPicPr>
        <p:blipFill>
          <a:blip r:embed="rId4">
            <a:alphaModFix/>
          </a:blip>
          <a:stretch>
            <a:fillRect/>
          </a:stretch>
        </p:blipFill>
        <p:spPr>
          <a:xfrm>
            <a:off x="2284062" y="597687"/>
            <a:ext cx="794080" cy="731399"/>
          </a:xfrm>
          <a:prstGeom prst="rect">
            <a:avLst/>
          </a:prstGeom>
          <a:noFill/>
          <a:ln>
            <a:noFill/>
          </a:ln>
        </p:spPr>
      </p:pic>
      <p:sp>
        <p:nvSpPr>
          <p:cNvPr id="95" name="Google Shape;95;p17"/>
          <p:cNvSpPr/>
          <p:nvPr/>
        </p:nvSpPr>
        <p:spPr>
          <a:xfrm>
            <a:off x="2036025" y="1502913"/>
            <a:ext cx="1139700" cy="504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nvSpPr>
        <p:spPr>
          <a:xfrm>
            <a:off x="2067750" y="1524075"/>
            <a:ext cx="122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latin typeface="Nunito Black"/>
                <a:ea typeface="Nunito Black"/>
                <a:cs typeface="Nunito Black"/>
                <a:sym typeface="Nunito Black"/>
              </a:rPr>
              <a:t>54 años</a:t>
            </a:r>
            <a:endParaRPr sz="900">
              <a:latin typeface="Nunito Black"/>
              <a:ea typeface="Nunito Black"/>
              <a:cs typeface="Nunito Black"/>
              <a:sym typeface="Nunito Black"/>
            </a:endParaRPr>
          </a:p>
          <a:p>
            <a:pPr indent="0" lvl="0" marL="0" rtl="0" algn="l">
              <a:spcBef>
                <a:spcPts val="0"/>
              </a:spcBef>
              <a:spcAft>
                <a:spcPts val="0"/>
              </a:spcAft>
              <a:buNone/>
            </a:pPr>
            <a:r>
              <a:rPr lang="es" sz="900">
                <a:latin typeface="Nunito Black"/>
                <a:ea typeface="Nunito Black"/>
                <a:cs typeface="Nunito Black"/>
                <a:sym typeface="Nunito Black"/>
              </a:rPr>
              <a:t>Edad promedio</a:t>
            </a:r>
            <a:endParaRPr sz="900">
              <a:latin typeface="Nunito Black"/>
              <a:ea typeface="Nunito Black"/>
              <a:cs typeface="Nunito Black"/>
              <a:sym typeface="Nunito Black"/>
            </a:endParaRPr>
          </a:p>
        </p:txBody>
      </p:sp>
      <p:pic>
        <p:nvPicPr>
          <p:cNvPr id="97" name="Google Shape;97;p17"/>
          <p:cNvPicPr preferRelativeResize="0"/>
          <p:nvPr/>
        </p:nvPicPr>
        <p:blipFill>
          <a:blip r:embed="rId5">
            <a:alphaModFix/>
          </a:blip>
          <a:stretch>
            <a:fillRect/>
          </a:stretch>
        </p:blipFill>
        <p:spPr>
          <a:xfrm>
            <a:off x="4905825" y="2020800"/>
            <a:ext cx="3493150" cy="2769925"/>
          </a:xfrm>
          <a:prstGeom prst="rect">
            <a:avLst/>
          </a:prstGeom>
          <a:noFill/>
          <a:ln>
            <a:noFill/>
          </a:ln>
        </p:spPr>
      </p:pic>
      <p:sp>
        <p:nvSpPr>
          <p:cNvPr id="98" name="Google Shape;98;p17"/>
          <p:cNvSpPr/>
          <p:nvPr/>
        </p:nvSpPr>
        <p:spPr>
          <a:xfrm>
            <a:off x="3558525" y="1527550"/>
            <a:ext cx="1347300" cy="504000"/>
          </a:xfrm>
          <a:prstGeom prst="roundRect">
            <a:avLst>
              <a:gd fmla="val 1615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99" name="Google Shape;99;p17"/>
          <p:cNvSpPr/>
          <p:nvPr/>
        </p:nvSpPr>
        <p:spPr>
          <a:xfrm>
            <a:off x="5784188" y="1239100"/>
            <a:ext cx="948600" cy="461700"/>
          </a:xfrm>
          <a:prstGeom prst="roundRect">
            <a:avLst>
              <a:gd fmla="val 1615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00" name="Google Shape;100;p17"/>
          <p:cNvSpPr/>
          <p:nvPr/>
        </p:nvSpPr>
        <p:spPr>
          <a:xfrm>
            <a:off x="7464775" y="1239100"/>
            <a:ext cx="948600" cy="461700"/>
          </a:xfrm>
          <a:prstGeom prst="roundRect">
            <a:avLst>
              <a:gd fmla="val 1615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101" name="Google Shape;101;p17"/>
          <p:cNvSpPr txBox="1"/>
          <p:nvPr/>
        </p:nvSpPr>
        <p:spPr>
          <a:xfrm>
            <a:off x="3679125" y="1543550"/>
            <a:ext cx="106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800">
                <a:latin typeface="Nunito Black"/>
                <a:ea typeface="Nunito Black"/>
                <a:cs typeface="Nunito Black"/>
                <a:sym typeface="Nunito Black"/>
              </a:rPr>
              <a:t>52.348 usd </a:t>
            </a:r>
            <a:endParaRPr sz="800">
              <a:latin typeface="Nunito Black"/>
              <a:ea typeface="Nunito Black"/>
              <a:cs typeface="Nunito Black"/>
              <a:sym typeface="Nunito Black"/>
            </a:endParaRPr>
          </a:p>
          <a:p>
            <a:pPr indent="0" lvl="0" marL="0" rtl="0" algn="ctr">
              <a:spcBef>
                <a:spcPts val="0"/>
              </a:spcBef>
              <a:spcAft>
                <a:spcPts val="0"/>
              </a:spcAft>
              <a:buNone/>
            </a:pPr>
            <a:r>
              <a:rPr lang="es" sz="800">
                <a:latin typeface="Nunito Black"/>
                <a:ea typeface="Nunito Black"/>
                <a:cs typeface="Nunito Black"/>
                <a:sym typeface="Nunito Black"/>
              </a:rPr>
              <a:t>Ingreso anual promedio</a:t>
            </a:r>
            <a:endParaRPr sz="800">
              <a:latin typeface="Nunito Black"/>
              <a:ea typeface="Nunito Black"/>
              <a:cs typeface="Nunito Black"/>
              <a:sym typeface="Nunito Black"/>
            </a:endParaRPr>
          </a:p>
        </p:txBody>
      </p:sp>
      <p:pic>
        <p:nvPicPr>
          <p:cNvPr id="102" name="Google Shape;102;p17"/>
          <p:cNvPicPr preferRelativeResize="0"/>
          <p:nvPr/>
        </p:nvPicPr>
        <p:blipFill>
          <a:blip r:embed="rId6">
            <a:alphaModFix/>
          </a:blip>
          <a:stretch>
            <a:fillRect/>
          </a:stretch>
        </p:blipFill>
        <p:spPr>
          <a:xfrm>
            <a:off x="3689350" y="680863"/>
            <a:ext cx="948560" cy="574675"/>
          </a:xfrm>
          <a:prstGeom prst="rect">
            <a:avLst/>
          </a:prstGeom>
          <a:noFill/>
          <a:ln>
            <a:noFill/>
          </a:ln>
        </p:spPr>
      </p:pic>
      <p:sp>
        <p:nvSpPr>
          <p:cNvPr id="103" name="Google Shape;103;p17"/>
          <p:cNvSpPr txBox="1"/>
          <p:nvPr/>
        </p:nvSpPr>
        <p:spPr>
          <a:xfrm>
            <a:off x="5903449" y="1254399"/>
            <a:ext cx="91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Nunito Black"/>
                <a:ea typeface="Nunito Black"/>
                <a:cs typeface="Nunito Black"/>
                <a:sym typeface="Nunito Black"/>
              </a:rPr>
              <a:t>44.6% con niños</a:t>
            </a:r>
            <a:endParaRPr sz="800">
              <a:latin typeface="Nunito Black"/>
              <a:ea typeface="Nunito Black"/>
              <a:cs typeface="Nunito Black"/>
              <a:sym typeface="Nunito Black"/>
            </a:endParaRPr>
          </a:p>
        </p:txBody>
      </p:sp>
      <p:sp>
        <p:nvSpPr>
          <p:cNvPr id="104" name="Google Shape;104;p17"/>
          <p:cNvSpPr txBox="1"/>
          <p:nvPr/>
        </p:nvSpPr>
        <p:spPr>
          <a:xfrm>
            <a:off x="7611175" y="1254398"/>
            <a:ext cx="91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Nunito Black"/>
                <a:ea typeface="Nunito Black"/>
                <a:cs typeface="Nunito Black"/>
                <a:sym typeface="Nunito Black"/>
              </a:rPr>
              <a:t>51% con adolescentes</a:t>
            </a:r>
            <a:endParaRPr sz="800">
              <a:latin typeface="Nunito Black"/>
              <a:ea typeface="Nunito Black"/>
              <a:cs typeface="Nunito Black"/>
              <a:sym typeface="Nunito Black"/>
            </a:endParaRPr>
          </a:p>
        </p:txBody>
      </p:sp>
      <p:sp>
        <p:nvSpPr>
          <p:cNvPr id="105" name="Google Shape;105;p17"/>
          <p:cNvSpPr txBox="1"/>
          <p:nvPr/>
        </p:nvSpPr>
        <p:spPr>
          <a:xfrm>
            <a:off x="6444875" y="408850"/>
            <a:ext cx="1226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latin typeface="Nunito Black"/>
                <a:ea typeface="Nunito Black"/>
                <a:cs typeface="Nunito Black"/>
                <a:sym typeface="Nunito Black"/>
              </a:rPr>
              <a:t>Clientes con hijos</a:t>
            </a:r>
            <a:endParaRPr sz="900">
              <a:latin typeface="Nunito Black"/>
              <a:ea typeface="Nunito Black"/>
              <a:cs typeface="Nunito Black"/>
              <a:sym typeface="Nunito Black"/>
            </a:endParaRPr>
          </a:p>
        </p:txBody>
      </p:sp>
      <p:pic>
        <p:nvPicPr>
          <p:cNvPr id="106" name="Google Shape;106;p17"/>
          <p:cNvPicPr preferRelativeResize="0"/>
          <p:nvPr/>
        </p:nvPicPr>
        <p:blipFill>
          <a:blip r:embed="rId7">
            <a:alphaModFix/>
          </a:blip>
          <a:stretch>
            <a:fillRect/>
          </a:stretch>
        </p:blipFill>
        <p:spPr>
          <a:xfrm>
            <a:off x="5899175" y="729162"/>
            <a:ext cx="718648" cy="455796"/>
          </a:xfrm>
          <a:prstGeom prst="rect">
            <a:avLst/>
          </a:prstGeom>
          <a:noFill/>
          <a:ln>
            <a:noFill/>
          </a:ln>
        </p:spPr>
      </p:pic>
      <p:pic>
        <p:nvPicPr>
          <p:cNvPr id="107" name="Google Shape;107;p17"/>
          <p:cNvPicPr preferRelativeResize="0"/>
          <p:nvPr/>
        </p:nvPicPr>
        <p:blipFill>
          <a:blip r:embed="rId8">
            <a:alphaModFix/>
          </a:blip>
          <a:stretch>
            <a:fillRect/>
          </a:stretch>
        </p:blipFill>
        <p:spPr>
          <a:xfrm flipH="1">
            <a:off x="7531675" y="729150"/>
            <a:ext cx="718650" cy="455800"/>
          </a:xfrm>
          <a:prstGeom prst="rect">
            <a:avLst/>
          </a:prstGeom>
          <a:noFill/>
          <a:ln>
            <a:noFill/>
          </a:ln>
        </p:spPr>
      </p:pic>
      <p:cxnSp>
        <p:nvCxnSpPr>
          <p:cNvPr id="108" name="Google Shape;108;p17"/>
          <p:cNvCxnSpPr/>
          <p:nvPr/>
        </p:nvCxnSpPr>
        <p:spPr>
          <a:xfrm>
            <a:off x="260700" y="444025"/>
            <a:ext cx="8622600" cy="0"/>
          </a:xfrm>
          <a:prstGeom prst="straightConnector1">
            <a:avLst/>
          </a:prstGeom>
          <a:noFill/>
          <a:ln cap="flat" cmpd="sng" w="9525">
            <a:solidFill>
              <a:srgbClr val="666666"/>
            </a:solidFill>
            <a:prstDash val="solid"/>
            <a:round/>
            <a:headEnd len="med" w="med" type="oval"/>
            <a:tailEnd len="med" w="med" type="none"/>
          </a:ln>
        </p:spPr>
      </p:cxnSp>
      <p:pic>
        <p:nvPicPr>
          <p:cNvPr id="109" name="Google Shape;109;p17"/>
          <p:cNvPicPr preferRelativeResize="0"/>
          <p:nvPr/>
        </p:nvPicPr>
        <p:blipFill>
          <a:blip r:embed="rId9">
            <a:alphaModFix/>
          </a:blip>
          <a:stretch>
            <a:fillRect/>
          </a:stretch>
        </p:blipFill>
        <p:spPr>
          <a:xfrm>
            <a:off x="925238" y="2519475"/>
            <a:ext cx="2663029" cy="2319225"/>
          </a:xfrm>
          <a:prstGeom prst="rect">
            <a:avLst/>
          </a:prstGeom>
          <a:noFill/>
          <a:ln>
            <a:noFill/>
          </a:ln>
        </p:spPr>
      </p:pic>
      <p:pic>
        <p:nvPicPr>
          <p:cNvPr id="110" name="Google Shape;110;p17"/>
          <p:cNvPicPr preferRelativeResize="0"/>
          <p:nvPr/>
        </p:nvPicPr>
        <p:blipFill>
          <a:blip r:embed="rId10">
            <a:alphaModFix/>
          </a:blip>
          <a:stretch>
            <a:fillRect/>
          </a:stretch>
        </p:blipFill>
        <p:spPr>
          <a:xfrm flipH="1">
            <a:off x="260700" y="42850"/>
            <a:ext cx="347150" cy="34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0"/>
            <a:ext cx="8520600" cy="390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9009"/>
              <a:buFont typeface="Arial"/>
              <a:buNone/>
            </a:pPr>
            <a:r>
              <a:rPr lang="es" sz="2020">
                <a:latin typeface="Nunito ExtraBold"/>
                <a:ea typeface="Nunito ExtraBold"/>
                <a:cs typeface="Nunito ExtraBold"/>
                <a:sym typeface="Nunito ExtraBold"/>
              </a:rPr>
              <a:t>Resumen info de datos</a:t>
            </a:r>
            <a:endParaRPr/>
          </a:p>
        </p:txBody>
      </p:sp>
      <p:pic>
        <p:nvPicPr>
          <p:cNvPr id="116" name="Google Shape;116;p18"/>
          <p:cNvPicPr preferRelativeResize="0"/>
          <p:nvPr/>
        </p:nvPicPr>
        <p:blipFill>
          <a:blip r:embed="rId3">
            <a:alphaModFix/>
          </a:blip>
          <a:stretch>
            <a:fillRect/>
          </a:stretch>
        </p:blipFill>
        <p:spPr>
          <a:xfrm>
            <a:off x="4133224" y="873850"/>
            <a:ext cx="4236775" cy="3395800"/>
          </a:xfrm>
          <a:prstGeom prst="rect">
            <a:avLst/>
          </a:prstGeom>
          <a:noFill/>
          <a:ln>
            <a:noFill/>
          </a:ln>
        </p:spPr>
      </p:pic>
      <p:pic>
        <p:nvPicPr>
          <p:cNvPr id="117" name="Google Shape;117;p18"/>
          <p:cNvPicPr preferRelativeResize="0"/>
          <p:nvPr/>
        </p:nvPicPr>
        <p:blipFill>
          <a:blip r:embed="rId4">
            <a:alphaModFix/>
          </a:blip>
          <a:stretch>
            <a:fillRect/>
          </a:stretch>
        </p:blipFill>
        <p:spPr>
          <a:xfrm>
            <a:off x="5280575" y="2181750"/>
            <a:ext cx="477450" cy="390001"/>
          </a:xfrm>
          <a:prstGeom prst="rect">
            <a:avLst/>
          </a:prstGeom>
          <a:noFill/>
          <a:ln>
            <a:noFill/>
          </a:ln>
        </p:spPr>
      </p:pic>
      <p:pic>
        <p:nvPicPr>
          <p:cNvPr id="118" name="Google Shape;118;p18"/>
          <p:cNvPicPr preferRelativeResize="0"/>
          <p:nvPr/>
        </p:nvPicPr>
        <p:blipFill>
          <a:blip r:embed="rId5">
            <a:alphaModFix/>
          </a:blip>
          <a:stretch>
            <a:fillRect/>
          </a:stretch>
        </p:blipFill>
        <p:spPr>
          <a:xfrm>
            <a:off x="4676915" y="3269425"/>
            <a:ext cx="477450" cy="347156"/>
          </a:xfrm>
          <a:prstGeom prst="rect">
            <a:avLst/>
          </a:prstGeom>
          <a:noFill/>
          <a:ln>
            <a:noFill/>
          </a:ln>
        </p:spPr>
      </p:pic>
      <p:pic>
        <p:nvPicPr>
          <p:cNvPr id="119" name="Google Shape;119;p18"/>
          <p:cNvPicPr preferRelativeResize="0"/>
          <p:nvPr/>
        </p:nvPicPr>
        <p:blipFill>
          <a:blip r:embed="rId6">
            <a:alphaModFix/>
          </a:blip>
          <a:stretch>
            <a:fillRect/>
          </a:stretch>
        </p:blipFill>
        <p:spPr>
          <a:xfrm>
            <a:off x="5860850" y="3275668"/>
            <a:ext cx="545875" cy="334657"/>
          </a:xfrm>
          <a:prstGeom prst="rect">
            <a:avLst/>
          </a:prstGeom>
          <a:noFill/>
          <a:ln>
            <a:noFill/>
          </a:ln>
        </p:spPr>
      </p:pic>
      <p:pic>
        <p:nvPicPr>
          <p:cNvPr id="120" name="Google Shape;120;p18"/>
          <p:cNvPicPr preferRelativeResize="0"/>
          <p:nvPr/>
        </p:nvPicPr>
        <p:blipFill>
          <a:blip r:embed="rId7">
            <a:alphaModFix/>
          </a:blip>
          <a:stretch>
            <a:fillRect/>
          </a:stretch>
        </p:blipFill>
        <p:spPr>
          <a:xfrm>
            <a:off x="7135725" y="1650523"/>
            <a:ext cx="435900" cy="653850"/>
          </a:xfrm>
          <a:prstGeom prst="rect">
            <a:avLst/>
          </a:prstGeom>
          <a:noFill/>
          <a:ln>
            <a:noFill/>
          </a:ln>
        </p:spPr>
      </p:pic>
      <p:pic>
        <p:nvPicPr>
          <p:cNvPr id="121" name="Google Shape;121;p18"/>
          <p:cNvPicPr preferRelativeResize="0"/>
          <p:nvPr/>
        </p:nvPicPr>
        <p:blipFill>
          <a:blip r:embed="rId8">
            <a:alphaModFix/>
          </a:blip>
          <a:stretch>
            <a:fillRect/>
          </a:stretch>
        </p:blipFill>
        <p:spPr>
          <a:xfrm>
            <a:off x="6558150" y="3075800"/>
            <a:ext cx="327700" cy="463074"/>
          </a:xfrm>
          <a:prstGeom prst="rect">
            <a:avLst/>
          </a:prstGeom>
          <a:noFill/>
          <a:ln>
            <a:noFill/>
          </a:ln>
        </p:spPr>
      </p:pic>
      <p:pic>
        <p:nvPicPr>
          <p:cNvPr id="122" name="Google Shape;122;p18"/>
          <p:cNvPicPr preferRelativeResize="0"/>
          <p:nvPr/>
        </p:nvPicPr>
        <p:blipFill>
          <a:blip r:embed="rId9">
            <a:alphaModFix/>
          </a:blip>
          <a:stretch>
            <a:fillRect/>
          </a:stretch>
        </p:blipFill>
        <p:spPr>
          <a:xfrm>
            <a:off x="7841609" y="3211463"/>
            <a:ext cx="327691" cy="463075"/>
          </a:xfrm>
          <a:prstGeom prst="rect">
            <a:avLst/>
          </a:prstGeom>
          <a:noFill/>
          <a:ln>
            <a:noFill/>
          </a:ln>
        </p:spPr>
      </p:pic>
      <p:pic>
        <p:nvPicPr>
          <p:cNvPr id="123" name="Google Shape;123;p18"/>
          <p:cNvPicPr preferRelativeResize="0"/>
          <p:nvPr/>
        </p:nvPicPr>
        <p:blipFill>
          <a:blip r:embed="rId10">
            <a:alphaModFix/>
          </a:blip>
          <a:stretch>
            <a:fillRect/>
          </a:stretch>
        </p:blipFill>
        <p:spPr>
          <a:xfrm>
            <a:off x="738650" y="1968525"/>
            <a:ext cx="2846699" cy="2265306"/>
          </a:xfrm>
          <a:prstGeom prst="rect">
            <a:avLst/>
          </a:prstGeom>
          <a:noFill/>
          <a:ln>
            <a:noFill/>
          </a:ln>
        </p:spPr>
      </p:pic>
      <p:sp>
        <p:nvSpPr>
          <p:cNvPr id="124" name="Google Shape;124;p18"/>
          <p:cNvSpPr txBox="1"/>
          <p:nvPr/>
        </p:nvSpPr>
        <p:spPr>
          <a:xfrm>
            <a:off x="887150" y="929213"/>
            <a:ext cx="284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Nunito Black"/>
                <a:ea typeface="Nunito Black"/>
                <a:cs typeface="Nunito Black"/>
                <a:sym typeface="Nunito Black"/>
              </a:rPr>
              <a:t>Cantidad de clientes inscriptos a la Tienda por año</a:t>
            </a:r>
            <a:endParaRPr sz="1200">
              <a:latin typeface="Nunito Black"/>
              <a:ea typeface="Nunito Black"/>
              <a:cs typeface="Nunito Black"/>
              <a:sym typeface="Nunito Black"/>
            </a:endParaRPr>
          </a:p>
        </p:txBody>
      </p:sp>
      <p:cxnSp>
        <p:nvCxnSpPr>
          <p:cNvPr id="125" name="Google Shape;125;p18"/>
          <p:cNvCxnSpPr/>
          <p:nvPr/>
        </p:nvCxnSpPr>
        <p:spPr>
          <a:xfrm>
            <a:off x="260700" y="444025"/>
            <a:ext cx="8622600" cy="0"/>
          </a:xfrm>
          <a:prstGeom prst="straightConnector1">
            <a:avLst/>
          </a:prstGeom>
          <a:noFill/>
          <a:ln cap="flat" cmpd="sng" w="9525">
            <a:solidFill>
              <a:srgbClr val="666666"/>
            </a:solidFill>
            <a:prstDash val="solid"/>
            <a:round/>
            <a:headEnd len="med" w="med" type="oval"/>
            <a:tailEnd len="med" w="med" type="none"/>
          </a:ln>
        </p:spPr>
      </p:cxnSp>
      <p:pic>
        <p:nvPicPr>
          <p:cNvPr id="126" name="Google Shape;126;p18"/>
          <p:cNvPicPr preferRelativeResize="0"/>
          <p:nvPr/>
        </p:nvPicPr>
        <p:blipFill>
          <a:blip r:embed="rId11">
            <a:alphaModFix/>
          </a:blip>
          <a:stretch>
            <a:fillRect/>
          </a:stretch>
        </p:blipFill>
        <p:spPr>
          <a:xfrm flipH="1">
            <a:off x="260700" y="42850"/>
            <a:ext cx="347150" cy="347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16550"/>
            <a:ext cx="8520600" cy="40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891"/>
              <a:buNone/>
            </a:pPr>
            <a:r>
              <a:rPr lang="es" sz="1837">
                <a:latin typeface="Nunito Black"/>
                <a:ea typeface="Nunito Black"/>
                <a:cs typeface="Nunito Black"/>
                <a:sym typeface="Nunito Black"/>
              </a:rPr>
              <a:t>Análisis exploratorio</a:t>
            </a:r>
            <a:endParaRPr sz="1837">
              <a:latin typeface="Nunito Black"/>
              <a:ea typeface="Nunito Black"/>
              <a:cs typeface="Nunito Black"/>
              <a:sym typeface="Nunito Black"/>
            </a:endParaRPr>
          </a:p>
        </p:txBody>
      </p:sp>
      <p:cxnSp>
        <p:nvCxnSpPr>
          <p:cNvPr id="132" name="Google Shape;132;p19"/>
          <p:cNvCxnSpPr/>
          <p:nvPr/>
        </p:nvCxnSpPr>
        <p:spPr>
          <a:xfrm>
            <a:off x="260700" y="437825"/>
            <a:ext cx="8622600" cy="0"/>
          </a:xfrm>
          <a:prstGeom prst="straightConnector1">
            <a:avLst/>
          </a:prstGeom>
          <a:noFill/>
          <a:ln cap="flat" cmpd="sng" w="9525">
            <a:solidFill>
              <a:srgbClr val="666666"/>
            </a:solidFill>
            <a:prstDash val="solid"/>
            <a:round/>
            <a:headEnd len="med" w="med" type="oval"/>
            <a:tailEnd len="med" w="med" type="none"/>
          </a:ln>
        </p:spPr>
      </p:cxnSp>
      <p:pic>
        <p:nvPicPr>
          <p:cNvPr id="133" name="Google Shape;133;p19"/>
          <p:cNvPicPr preferRelativeResize="0"/>
          <p:nvPr/>
        </p:nvPicPr>
        <p:blipFill>
          <a:blip r:embed="rId3">
            <a:alphaModFix/>
          </a:blip>
          <a:stretch>
            <a:fillRect/>
          </a:stretch>
        </p:blipFill>
        <p:spPr>
          <a:xfrm>
            <a:off x="311700" y="2951338"/>
            <a:ext cx="3456526" cy="1934175"/>
          </a:xfrm>
          <a:prstGeom prst="rect">
            <a:avLst/>
          </a:prstGeom>
          <a:noFill/>
          <a:ln>
            <a:noFill/>
          </a:ln>
        </p:spPr>
      </p:pic>
      <p:sp>
        <p:nvSpPr>
          <p:cNvPr id="134" name="Google Shape;134;p19"/>
          <p:cNvSpPr txBox="1"/>
          <p:nvPr/>
        </p:nvSpPr>
        <p:spPr>
          <a:xfrm>
            <a:off x="311700" y="691900"/>
            <a:ext cx="82575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Nunito"/>
                <a:ea typeface="Nunito"/>
                <a:cs typeface="Nunito"/>
                <a:sym typeface="Nunito"/>
              </a:rPr>
              <a:t>Qué nos indican los datos demográficos de los clientes?</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a:p>
            <a:pPr indent="-292100" lvl="0" marL="457200" rtl="0" algn="just">
              <a:spcBef>
                <a:spcPts val="0"/>
              </a:spcBef>
              <a:spcAft>
                <a:spcPts val="0"/>
              </a:spcAft>
              <a:buSzPts val="1000"/>
              <a:buFont typeface="Nunito"/>
              <a:buChar char="➔"/>
            </a:pPr>
            <a:r>
              <a:rPr b="1" lang="es" sz="1000">
                <a:latin typeface="Nunito"/>
                <a:ea typeface="Nunito"/>
                <a:cs typeface="Nunito"/>
                <a:sym typeface="Nunito"/>
              </a:rPr>
              <a:t>E</a:t>
            </a:r>
            <a:r>
              <a:rPr b="1" lang="es" sz="900">
                <a:latin typeface="Nunito"/>
                <a:ea typeface="Nunito"/>
                <a:cs typeface="Nunito"/>
                <a:sym typeface="Nunito"/>
              </a:rPr>
              <a:t>ste análisis muestra que aproximadamente el 50% de los clientes tienen nivel de Graduados ( que sería un paralelo de Nivel Secundario), y luego otro 35% aprox, de clientes tienen nivel de Doctorado o Master.</a:t>
            </a:r>
            <a:endParaRPr b="1" sz="900">
              <a:latin typeface="Nunito"/>
              <a:ea typeface="Nunito"/>
              <a:cs typeface="Nunito"/>
              <a:sym typeface="Nunito"/>
            </a:endParaRPr>
          </a:p>
          <a:p>
            <a:pPr indent="0" lvl="0" marL="457200" rtl="0" algn="just">
              <a:spcBef>
                <a:spcPts val="0"/>
              </a:spcBef>
              <a:spcAft>
                <a:spcPts val="0"/>
              </a:spcAft>
              <a:buNone/>
            </a:pPr>
            <a:r>
              <a:t/>
            </a:r>
            <a:endParaRPr b="1" sz="900">
              <a:latin typeface="Nunito"/>
              <a:ea typeface="Nunito"/>
              <a:cs typeface="Nunito"/>
              <a:sym typeface="Nunito"/>
            </a:endParaRPr>
          </a:p>
          <a:p>
            <a:pPr indent="-285750" lvl="0" marL="457200" rtl="0" algn="just">
              <a:spcBef>
                <a:spcPts val="0"/>
              </a:spcBef>
              <a:spcAft>
                <a:spcPts val="0"/>
              </a:spcAft>
              <a:buSzPts val="900"/>
              <a:buFont typeface="Nunito"/>
              <a:buChar char="➔"/>
            </a:pPr>
            <a:r>
              <a:rPr b="1" lang="es" sz="900">
                <a:latin typeface="Nunito"/>
                <a:ea typeface="Nunito"/>
                <a:cs typeface="Nunito"/>
                <a:sym typeface="Nunito"/>
              </a:rPr>
              <a:t>Respecto al nivel de Educación y la respuesta positiva a la oferta, tal como se ve en el gráfico bivariado, no se observa una correlación entre ambas variables, es decir, el nivel de Educación del cliente no tendría una influencia directa al momento de decidir si acepta la oferta o no.</a:t>
            </a:r>
            <a:endParaRPr b="1" sz="900">
              <a:latin typeface="Nunito"/>
              <a:ea typeface="Nunito"/>
              <a:cs typeface="Nunito"/>
              <a:sym typeface="Nunito"/>
            </a:endParaRPr>
          </a:p>
          <a:p>
            <a:pPr indent="0" lvl="0" marL="457200" rtl="0" algn="just">
              <a:spcBef>
                <a:spcPts val="0"/>
              </a:spcBef>
              <a:spcAft>
                <a:spcPts val="0"/>
              </a:spcAft>
              <a:buNone/>
            </a:pPr>
            <a:r>
              <a:t/>
            </a:r>
            <a:endParaRPr b="1" sz="900">
              <a:latin typeface="Nunito"/>
              <a:ea typeface="Nunito"/>
              <a:cs typeface="Nunito"/>
              <a:sym typeface="Nunito"/>
            </a:endParaRPr>
          </a:p>
          <a:p>
            <a:pPr indent="0" lvl="0" marL="457200" rtl="0" algn="just">
              <a:spcBef>
                <a:spcPts val="0"/>
              </a:spcBef>
              <a:spcAft>
                <a:spcPts val="0"/>
              </a:spcAft>
              <a:buNone/>
            </a:pPr>
            <a:r>
              <a:t/>
            </a:r>
            <a:endParaRPr b="1" sz="900">
              <a:latin typeface="Nunito"/>
              <a:ea typeface="Nunito"/>
              <a:cs typeface="Nunito"/>
              <a:sym typeface="Nunito"/>
            </a:endParaRPr>
          </a:p>
          <a:p>
            <a:pPr indent="-285750" lvl="0" marL="457200" rtl="0" algn="just">
              <a:spcBef>
                <a:spcPts val="0"/>
              </a:spcBef>
              <a:spcAft>
                <a:spcPts val="0"/>
              </a:spcAft>
              <a:buSzPts val="900"/>
              <a:buFont typeface="Nunito"/>
              <a:buChar char="➔"/>
            </a:pPr>
            <a:r>
              <a:rPr b="1" lang="es" sz="900">
                <a:latin typeface="Nunito"/>
                <a:ea typeface="Nunito"/>
                <a:cs typeface="Nunito"/>
                <a:sym typeface="Nunito"/>
              </a:rPr>
              <a:t>Más del 50% de los clientes están casados o en pareja. Parecería que no hay una relación lineal entre el Estado Civil y respuesta positiva. Sí se podría mencionar, en un primer análisis, que los Single o Divorced, en proporción, tienen mayor aceptación de la oferta.</a:t>
            </a:r>
            <a:endParaRPr b="1" sz="900">
              <a:latin typeface="Nunito"/>
              <a:ea typeface="Nunito"/>
              <a:cs typeface="Nunito"/>
              <a:sym typeface="Nunito"/>
            </a:endParaRPr>
          </a:p>
          <a:p>
            <a:pPr indent="0" lvl="0" marL="457200" rtl="0" algn="l">
              <a:spcBef>
                <a:spcPts val="0"/>
              </a:spcBef>
              <a:spcAft>
                <a:spcPts val="0"/>
              </a:spcAft>
              <a:buNone/>
            </a:pPr>
            <a:r>
              <a:t/>
            </a:r>
            <a:endParaRPr b="1" sz="1000">
              <a:latin typeface="Nunito"/>
              <a:ea typeface="Nunito"/>
              <a:cs typeface="Nunito"/>
              <a:sym typeface="Nunito"/>
            </a:endParaRPr>
          </a:p>
          <a:p>
            <a:pPr indent="0" lvl="0" marL="0" rtl="0" algn="l">
              <a:spcBef>
                <a:spcPts val="0"/>
              </a:spcBef>
              <a:spcAft>
                <a:spcPts val="0"/>
              </a:spcAft>
              <a:buNone/>
            </a:pPr>
            <a:r>
              <a:t/>
            </a:r>
            <a:endParaRPr b="1" sz="1000">
              <a:latin typeface="Nunito"/>
              <a:ea typeface="Nunito"/>
              <a:cs typeface="Nunito"/>
              <a:sym typeface="Nunito"/>
            </a:endParaRPr>
          </a:p>
          <a:p>
            <a:pPr indent="0" lvl="0" marL="0" rtl="0" algn="ctr">
              <a:spcBef>
                <a:spcPts val="0"/>
              </a:spcBef>
              <a:spcAft>
                <a:spcPts val="0"/>
              </a:spcAft>
              <a:buNone/>
            </a:pPr>
            <a:r>
              <a:t/>
            </a:r>
            <a:endParaRPr sz="900">
              <a:latin typeface="Nunito ExtraBold"/>
              <a:ea typeface="Nunito ExtraBold"/>
              <a:cs typeface="Nunito ExtraBold"/>
              <a:sym typeface="Nunito ExtraBold"/>
            </a:endParaRPr>
          </a:p>
          <a:p>
            <a:pPr indent="0" lvl="0" marL="0" rtl="0" algn="l">
              <a:spcBef>
                <a:spcPts val="0"/>
              </a:spcBef>
              <a:spcAft>
                <a:spcPts val="0"/>
              </a:spcAft>
              <a:buNone/>
            </a:pPr>
            <a:r>
              <a:t/>
            </a:r>
            <a:endParaRPr b="1" sz="1000">
              <a:latin typeface="Nunito"/>
              <a:ea typeface="Nunito"/>
              <a:cs typeface="Nunito"/>
              <a:sym typeface="Nunito"/>
            </a:endParaRPr>
          </a:p>
          <a:p>
            <a:pPr indent="0" lvl="0" marL="0" rtl="0" algn="l">
              <a:spcBef>
                <a:spcPts val="0"/>
              </a:spcBef>
              <a:spcAft>
                <a:spcPts val="0"/>
              </a:spcAft>
              <a:buNone/>
            </a:pPr>
            <a:r>
              <a:t/>
            </a:r>
            <a:endParaRPr b="1" sz="1000">
              <a:latin typeface="Nunito"/>
              <a:ea typeface="Nunito"/>
              <a:cs typeface="Nunito"/>
              <a:sym typeface="Nunito"/>
            </a:endParaRPr>
          </a:p>
          <a:p>
            <a:pPr indent="0" lvl="0" marL="0" rtl="0" algn="l">
              <a:spcBef>
                <a:spcPts val="0"/>
              </a:spcBef>
              <a:spcAft>
                <a:spcPts val="0"/>
              </a:spcAft>
              <a:buNone/>
            </a:pPr>
            <a:r>
              <a:t/>
            </a:r>
            <a:endParaRPr b="1" sz="1000">
              <a:latin typeface="Nunito"/>
              <a:ea typeface="Nunito"/>
              <a:cs typeface="Nunito"/>
              <a:sym typeface="Nunito"/>
            </a:endParaRPr>
          </a:p>
          <a:p>
            <a:pPr indent="0" lvl="0" marL="0" rtl="0" algn="l">
              <a:spcBef>
                <a:spcPts val="0"/>
              </a:spcBef>
              <a:spcAft>
                <a:spcPts val="0"/>
              </a:spcAft>
              <a:buNone/>
            </a:pPr>
            <a:r>
              <a:t/>
            </a:r>
            <a:endParaRPr b="1" sz="1000">
              <a:latin typeface="Nunito"/>
              <a:ea typeface="Nunito"/>
              <a:cs typeface="Nunito"/>
              <a:sym typeface="Nunito"/>
            </a:endParaRPr>
          </a:p>
        </p:txBody>
      </p:sp>
      <p:sp>
        <p:nvSpPr>
          <p:cNvPr id="135" name="Google Shape;135;p19"/>
          <p:cNvSpPr txBox="1"/>
          <p:nvPr/>
        </p:nvSpPr>
        <p:spPr>
          <a:xfrm>
            <a:off x="381475" y="4825150"/>
            <a:ext cx="7577100" cy="323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Font typeface="Nunito ExtraBold"/>
              <a:buChar char="●"/>
            </a:pPr>
            <a:r>
              <a:rPr lang="es" sz="900">
                <a:latin typeface="Nunito ExtraBold"/>
                <a:ea typeface="Nunito ExtraBold"/>
                <a:cs typeface="Nunito ExtraBold"/>
                <a:sym typeface="Nunito ExtraBold"/>
              </a:rPr>
              <a:t>1= aceptación de oferta   0= rechazo de oferta</a:t>
            </a:r>
            <a:endParaRPr sz="900">
              <a:latin typeface="Nunito ExtraBold"/>
              <a:ea typeface="Nunito ExtraBold"/>
              <a:cs typeface="Nunito ExtraBold"/>
              <a:sym typeface="Nunito ExtraBold"/>
            </a:endParaRPr>
          </a:p>
        </p:txBody>
      </p:sp>
      <p:pic>
        <p:nvPicPr>
          <p:cNvPr id="136" name="Google Shape;136;p19"/>
          <p:cNvPicPr preferRelativeResize="0"/>
          <p:nvPr/>
        </p:nvPicPr>
        <p:blipFill>
          <a:blip r:embed="rId4">
            <a:alphaModFix/>
          </a:blip>
          <a:stretch>
            <a:fillRect/>
          </a:stretch>
        </p:blipFill>
        <p:spPr>
          <a:xfrm>
            <a:off x="4693450" y="2828925"/>
            <a:ext cx="3683099" cy="2147400"/>
          </a:xfrm>
          <a:prstGeom prst="rect">
            <a:avLst/>
          </a:prstGeom>
          <a:noFill/>
          <a:ln>
            <a:noFill/>
          </a:ln>
        </p:spPr>
      </p:pic>
      <p:sp>
        <p:nvSpPr>
          <p:cNvPr id="137" name="Google Shape;137;p19"/>
          <p:cNvSpPr txBox="1"/>
          <p:nvPr/>
        </p:nvSpPr>
        <p:spPr>
          <a:xfrm>
            <a:off x="831263" y="2828925"/>
            <a:ext cx="2417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900">
                <a:latin typeface="Nunito ExtraBold"/>
                <a:ea typeface="Nunito ExtraBold"/>
                <a:cs typeface="Nunito ExtraBold"/>
                <a:sym typeface="Nunito ExtraBold"/>
              </a:rPr>
              <a:t>Nivel de Educación y Respuesta</a:t>
            </a:r>
            <a:endParaRPr sz="900">
              <a:latin typeface="Nunito ExtraBold"/>
              <a:ea typeface="Nunito ExtraBold"/>
              <a:cs typeface="Nunito ExtraBold"/>
              <a:sym typeface="Nunito ExtraBold"/>
            </a:endParaRPr>
          </a:p>
        </p:txBody>
      </p:sp>
      <p:sp>
        <p:nvSpPr>
          <p:cNvPr id="138" name="Google Shape;138;p19"/>
          <p:cNvSpPr txBox="1"/>
          <p:nvPr/>
        </p:nvSpPr>
        <p:spPr>
          <a:xfrm>
            <a:off x="4989200" y="2744925"/>
            <a:ext cx="3117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900">
                <a:latin typeface="Nunito ExtraBold"/>
                <a:ea typeface="Nunito ExtraBold"/>
                <a:cs typeface="Nunito ExtraBold"/>
                <a:sym typeface="Nunito ExtraBold"/>
              </a:rPr>
              <a:t>Estado Civil y Respuesta </a:t>
            </a:r>
            <a:endParaRPr sz="900">
              <a:latin typeface="Nunito ExtraBold"/>
              <a:ea typeface="Nunito ExtraBold"/>
              <a:cs typeface="Nunito ExtraBold"/>
              <a:sym typeface="Nunito ExtraBold"/>
            </a:endParaRPr>
          </a:p>
        </p:txBody>
      </p:sp>
      <p:pic>
        <p:nvPicPr>
          <p:cNvPr id="139" name="Google Shape;139;p19"/>
          <p:cNvPicPr preferRelativeResize="0"/>
          <p:nvPr/>
        </p:nvPicPr>
        <p:blipFill>
          <a:blip r:embed="rId5">
            <a:alphaModFix/>
          </a:blip>
          <a:stretch>
            <a:fillRect/>
          </a:stretch>
        </p:blipFill>
        <p:spPr>
          <a:xfrm>
            <a:off x="311700" y="43037"/>
            <a:ext cx="354125" cy="35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cxnSp>
        <p:nvCxnSpPr>
          <p:cNvPr id="144" name="Google Shape;144;p20"/>
          <p:cNvCxnSpPr/>
          <p:nvPr/>
        </p:nvCxnSpPr>
        <p:spPr>
          <a:xfrm>
            <a:off x="311700" y="452550"/>
            <a:ext cx="8622600" cy="0"/>
          </a:xfrm>
          <a:prstGeom prst="straightConnector1">
            <a:avLst/>
          </a:prstGeom>
          <a:noFill/>
          <a:ln cap="flat" cmpd="sng" w="9525">
            <a:solidFill>
              <a:srgbClr val="666666"/>
            </a:solidFill>
            <a:prstDash val="solid"/>
            <a:round/>
            <a:headEnd len="med" w="med" type="oval"/>
            <a:tailEnd len="med" w="med" type="none"/>
          </a:ln>
        </p:spPr>
      </p:cxnSp>
      <p:pic>
        <p:nvPicPr>
          <p:cNvPr id="145" name="Google Shape;145;p20"/>
          <p:cNvPicPr preferRelativeResize="0"/>
          <p:nvPr/>
        </p:nvPicPr>
        <p:blipFill>
          <a:blip r:embed="rId3">
            <a:alphaModFix/>
          </a:blip>
          <a:stretch>
            <a:fillRect/>
          </a:stretch>
        </p:blipFill>
        <p:spPr>
          <a:xfrm>
            <a:off x="627475" y="2879050"/>
            <a:ext cx="2897999" cy="1771051"/>
          </a:xfrm>
          <a:prstGeom prst="rect">
            <a:avLst/>
          </a:prstGeom>
          <a:noFill/>
          <a:ln>
            <a:noFill/>
          </a:ln>
        </p:spPr>
      </p:pic>
      <p:sp>
        <p:nvSpPr>
          <p:cNvPr id="146" name="Google Shape;146;p20"/>
          <p:cNvSpPr txBox="1"/>
          <p:nvPr/>
        </p:nvSpPr>
        <p:spPr>
          <a:xfrm>
            <a:off x="188500" y="617888"/>
            <a:ext cx="4462200" cy="18777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Font typeface="Nunito"/>
              <a:buChar char="➔"/>
            </a:pPr>
            <a:r>
              <a:rPr b="1" lang="es" sz="1000">
                <a:latin typeface="Nunito"/>
                <a:ea typeface="Nunito"/>
                <a:cs typeface="Nunito"/>
                <a:sym typeface="Nunito"/>
              </a:rPr>
              <a:t>E</a:t>
            </a:r>
            <a:r>
              <a:rPr lang="es" sz="1000">
                <a:latin typeface="Nunito Black"/>
                <a:ea typeface="Nunito Black"/>
                <a:cs typeface="Nunito Black"/>
                <a:sym typeface="Nunito Black"/>
              </a:rPr>
              <a:t>l ingreso</a:t>
            </a:r>
            <a:r>
              <a:rPr b="1" lang="es" sz="1000">
                <a:latin typeface="Nunito"/>
                <a:ea typeface="Nunito"/>
                <a:cs typeface="Nunito"/>
                <a:sym typeface="Nunito"/>
              </a:rPr>
              <a:t> de los clientes </a:t>
            </a:r>
            <a:r>
              <a:rPr b="1" lang="es" sz="1000">
                <a:latin typeface="Nunito"/>
                <a:ea typeface="Nunito"/>
                <a:cs typeface="Nunito"/>
                <a:sym typeface="Nunito"/>
              </a:rPr>
              <a:t>varía</a:t>
            </a:r>
            <a:r>
              <a:rPr b="1" lang="es" sz="1000">
                <a:latin typeface="Nunito"/>
                <a:ea typeface="Nunito"/>
                <a:cs typeface="Nunito"/>
                <a:sym typeface="Nunito"/>
              </a:rPr>
              <a:t> en el rango de 0 a 100.000 Usd, con mayor concentración entre 50.000 y 60.000.</a:t>
            </a:r>
            <a:endParaRPr b="1" sz="1000">
              <a:latin typeface="Nunito"/>
              <a:ea typeface="Nunito"/>
              <a:cs typeface="Nunito"/>
              <a:sym typeface="Nunito"/>
            </a:endParaRPr>
          </a:p>
          <a:p>
            <a:pPr indent="0" lvl="0" marL="914400" rtl="0" algn="just">
              <a:spcBef>
                <a:spcPts val="0"/>
              </a:spcBef>
              <a:spcAft>
                <a:spcPts val="0"/>
              </a:spcAft>
              <a:buNone/>
            </a:pPr>
            <a:r>
              <a:t/>
            </a:r>
            <a:endParaRPr b="1" sz="1000">
              <a:latin typeface="Nunito"/>
              <a:ea typeface="Nunito"/>
              <a:cs typeface="Nunito"/>
              <a:sym typeface="Nunito"/>
            </a:endParaRPr>
          </a:p>
          <a:p>
            <a:pPr indent="-292100" lvl="0" marL="457200" rtl="0" algn="just">
              <a:spcBef>
                <a:spcPts val="0"/>
              </a:spcBef>
              <a:spcAft>
                <a:spcPts val="0"/>
              </a:spcAft>
              <a:buSzPts val="1000"/>
              <a:buFont typeface="Nunito"/>
              <a:buChar char="➔"/>
            </a:pPr>
            <a:r>
              <a:rPr b="1" lang="es" sz="1000">
                <a:latin typeface="Nunito"/>
                <a:ea typeface="Nunito"/>
                <a:cs typeface="Nunito"/>
                <a:sym typeface="Nunito"/>
              </a:rPr>
              <a:t>Si comparamos los ingresos de los clientes que aceptaron la oferta vs los que rechazaron la oferta anterior, podemos ver que el nivel de ingresos tiende a valores mayores entre los que Sí aceptaron la oferta.</a:t>
            </a:r>
            <a:endParaRPr b="1" sz="1000">
              <a:latin typeface="Nunito"/>
              <a:ea typeface="Nunito"/>
              <a:cs typeface="Nunito"/>
              <a:sym typeface="Nunito"/>
            </a:endParaRPr>
          </a:p>
          <a:p>
            <a:pPr indent="0" lvl="0" marL="914400" rtl="0" algn="just">
              <a:spcBef>
                <a:spcPts val="0"/>
              </a:spcBef>
              <a:spcAft>
                <a:spcPts val="0"/>
              </a:spcAft>
              <a:buNone/>
            </a:pPr>
            <a:r>
              <a:t/>
            </a:r>
            <a:endParaRPr b="1" sz="1000">
              <a:latin typeface="Nunito"/>
              <a:ea typeface="Nunito"/>
              <a:cs typeface="Nunito"/>
              <a:sym typeface="Nunito"/>
            </a:endParaRPr>
          </a:p>
          <a:p>
            <a:pPr indent="-292100" lvl="0" marL="457200" rtl="0" algn="just">
              <a:spcBef>
                <a:spcPts val="0"/>
              </a:spcBef>
              <a:spcAft>
                <a:spcPts val="0"/>
              </a:spcAft>
              <a:buSzPts val="1000"/>
              <a:buFont typeface="Nunito"/>
              <a:buChar char="➔"/>
            </a:pPr>
            <a:r>
              <a:rPr b="1" lang="es" sz="1000">
                <a:latin typeface="Nunito"/>
                <a:ea typeface="Nunito"/>
                <a:cs typeface="Nunito"/>
                <a:sym typeface="Nunito"/>
              </a:rPr>
              <a:t>Si relacionamos el nivel de ingresos con el estado civil de los clientes, observamos que, en general, todos los estados civiles tienen un rango promedio similar de ingresos.</a:t>
            </a:r>
            <a:endParaRPr/>
          </a:p>
        </p:txBody>
      </p:sp>
      <p:sp>
        <p:nvSpPr>
          <p:cNvPr id="147" name="Google Shape;147;p20"/>
          <p:cNvSpPr txBox="1"/>
          <p:nvPr/>
        </p:nvSpPr>
        <p:spPr>
          <a:xfrm>
            <a:off x="1260025" y="2496375"/>
            <a:ext cx="1632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900">
                <a:latin typeface="Nunito Black"/>
                <a:ea typeface="Nunito Black"/>
                <a:cs typeface="Nunito Black"/>
                <a:sym typeface="Nunito Black"/>
              </a:rPr>
              <a:t>Distribución del Ingreso</a:t>
            </a:r>
            <a:endParaRPr sz="900">
              <a:latin typeface="Nunito Black"/>
              <a:ea typeface="Nunito Black"/>
              <a:cs typeface="Nunito Black"/>
              <a:sym typeface="Nunito Black"/>
            </a:endParaRPr>
          </a:p>
        </p:txBody>
      </p:sp>
      <p:sp>
        <p:nvSpPr>
          <p:cNvPr id="148" name="Google Shape;148;p20"/>
          <p:cNvSpPr txBox="1"/>
          <p:nvPr/>
        </p:nvSpPr>
        <p:spPr>
          <a:xfrm>
            <a:off x="5374050" y="2737675"/>
            <a:ext cx="2741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900">
                <a:latin typeface="Nunito Black"/>
                <a:ea typeface="Nunito Black"/>
                <a:cs typeface="Nunito Black"/>
                <a:sym typeface="Nunito Black"/>
              </a:rPr>
              <a:t>Análisis de Ingresos y Estado Civil</a:t>
            </a:r>
            <a:endParaRPr sz="900">
              <a:latin typeface="Nunito Black"/>
              <a:ea typeface="Nunito Black"/>
              <a:cs typeface="Nunito Black"/>
              <a:sym typeface="Nunito Black"/>
            </a:endParaRPr>
          </a:p>
        </p:txBody>
      </p:sp>
      <p:sp>
        <p:nvSpPr>
          <p:cNvPr id="149" name="Google Shape;149;p20"/>
          <p:cNvSpPr txBox="1"/>
          <p:nvPr/>
        </p:nvSpPr>
        <p:spPr>
          <a:xfrm>
            <a:off x="6267775" y="2341500"/>
            <a:ext cx="603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800">
                <a:latin typeface="Nunito"/>
                <a:ea typeface="Nunito"/>
                <a:cs typeface="Nunito"/>
                <a:sym typeface="Nunito"/>
              </a:rPr>
              <a:t>Rechazo</a:t>
            </a:r>
            <a:endParaRPr b="1" sz="800">
              <a:latin typeface="Nunito"/>
              <a:ea typeface="Nunito"/>
              <a:cs typeface="Nunito"/>
              <a:sym typeface="Nunito"/>
            </a:endParaRPr>
          </a:p>
        </p:txBody>
      </p:sp>
      <p:sp>
        <p:nvSpPr>
          <p:cNvPr id="150" name="Google Shape;150;p20"/>
          <p:cNvSpPr txBox="1"/>
          <p:nvPr/>
        </p:nvSpPr>
        <p:spPr>
          <a:xfrm>
            <a:off x="7405650" y="2341500"/>
            <a:ext cx="709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800">
                <a:latin typeface="Nunito"/>
                <a:ea typeface="Nunito"/>
                <a:cs typeface="Nunito"/>
                <a:sym typeface="Nunito"/>
              </a:rPr>
              <a:t>Aceptación</a:t>
            </a:r>
            <a:endParaRPr b="1" sz="800">
              <a:latin typeface="Nunito"/>
              <a:ea typeface="Nunito"/>
              <a:cs typeface="Nunito"/>
              <a:sym typeface="Nunito"/>
            </a:endParaRPr>
          </a:p>
        </p:txBody>
      </p:sp>
      <p:sp>
        <p:nvSpPr>
          <p:cNvPr id="151" name="Google Shape;151;p20"/>
          <p:cNvSpPr txBox="1"/>
          <p:nvPr/>
        </p:nvSpPr>
        <p:spPr>
          <a:xfrm>
            <a:off x="0" y="0"/>
            <a:ext cx="89343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Análisis exploratorio</a:t>
            </a:r>
            <a:endParaRPr sz="1820">
              <a:solidFill>
                <a:schemeClr val="dk1"/>
              </a:solidFill>
              <a:latin typeface="Nunito Black"/>
              <a:ea typeface="Nunito Black"/>
              <a:cs typeface="Nunito Black"/>
              <a:sym typeface="Nunito Black"/>
            </a:endParaRPr>
          </a:p>
        </p:txBody>
      </p:sp>
      <p:sp>
        <p:nvSpPr>
          <p:cNvPr id="152" name="Google Shape;152;p20"/>
          <p:cNvSpPr txBox="1"/>
          <p:nvPr/>
        </p:nvSpPr>
        <p:spPr>
          <a:xfrm>
            <a:off x="5759775" y="746000"/>
            <a:ext cx="261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a:latin typeface="Nunito Black"/>
                <a:ea typeface="Nunito Black"/>
                <a:cs typeface="Nunito Black"/>
                <a:sym typeface="Nunito Black"/>
              </a:rPr>
              <a:t>Análisis de Ingreso y respuesta a la oferta</a:t>
            </a:r>
            <a:endParaRPr sz="900">
              <a:latin typeface="Nunito Black"/>
              <a:ea typeface="Nunito Black"/>
              <a:cs typeface="Nunito Black"/>
              <a:sym typeface="Nunito Black"/>
            </a:endParaRPr>
          </a:p>
        </p:txBody>
      </p:sp>
      <p:pic>
        <p:nvPicPr>
          <p:cNvPr id="153" name="Google Shape;153;p20"/>
          <p:cNvPicPr preferRelativeResize="0"/>
          <p:nvPr/>
        </p:nvPicPr>
        <p:blipFill>
          <a:blip r:embed="rId4">
            <a:alphaModFix/>
          </a:blip>
          <a:stretch>
            <a:fillRect/>
          </a:stretch>
        </p:blipFill>
        <p:spPr>
          <a:xfrm>
            <a:off x="311700" y="43037"/>
            <a:ext cx="354125" cy="354125"/>
          </a:xfrm>
          <a:prstGeom prst="rect">
            <a:avLst/>
          </a:prstGeom>
          <a:noFill/>
          <a:ln>
            <a:noFill/>
          </a:ln>
        </p:spPr>
      </p:pic>
      <p:pic>
        <p:nvPicPr>
          <p:cNvPr id="154" name="Google Shape;154;p20"/>
          <p:cNvPicPr preferRelativeResize="0"/>
          <p:nvPr/>
        </p:nvPicPr>
        <p:blipFill>
          <a:blip r:embed="rId5">
            <a:alphaModFix/>
          </a:blip>
          <a:stretch>
            <a:fillRect/>
          </a:stretch>
        </p:blipFill>
        <p:spPr>
          <a:xfrm>
            <a:off x="5564550" y="1069100"/>
            <a:ext cx="2741100" cy="1323702"/>
          </a:xfrm>
          <a:prstGeom prst="rect">
            <a:avLst/>
          </a:prstGeom>
          <a:noFill/>
          <a:ln>
            <a:noFill/>
          </a:ln>
        </p:spPr>
      </p:pic>
      <p:pic>
        <p:nvPicPr>
          <p:cNvPr id="155" name="Google Shape;155;p20"/>
          <p:cNvPicPr preferRelativeResize="0"/>
          <p:nvPr/>
        </p:nvPicPr>
        <p:blipFill>
          <a:blip r:embed="rId6">
            <a:alphaModFix/>
          </a:blip>
          <a:stretch>
            <a:fillRect/>
          </a:stretch>
        </p:blipFill>
        <p:spPr>
          <a:xfrm>
            <a:off x="4965700" y="2997200"/>
            <a:ext cx="3350224" cy="1790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1"/>
          <p:cNvPicPr preferRelativeResize="0"/>
          <p:nvPr/>
        </p:nvPicPr>
        <p:blipFill>
          <a:blip r:embed="rId3">
            <a:alphaModFix/>
          </a:blip>
          <a:stretch>
            <a:fillRect/>
          </a:stretch>
        </p:blipFill>
        <p:spPr>
          <a:xfrm>
            <a:off x="792424" y="2714875"/>
            <a:ext cx="1817464" cy="1769750"/>
          </a:xfrm>
          <a:prstGeom prst="rect">
            <a:avLst/>
          </a:prstGeom>
          <a:noFill/>
          <a:ln>
            <a:noFill/>
          </a:ln>
        </p:spPr>
      </p:pic>
      <p:sp>
        <p:nvSpPr>
          <p:cNvPr id="161" name="Google Shape;161;p21"/>
          <p:cNvSpPr txBox="1"/>
          <p:nvPr/>
        </p:nvSpPr>
        <p:spPr>
          <a:xfrm>
            <a:off x="0" y="0"/>
            <a:ext cx="8934300" cy="464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20">
                <a:solidFill>
                  <a:schemeClr val="dk1"/>
                </a:solidFill>
                <a:latin typeface="Nunito Black"/>
                <a:ea typeface="Nunito Black"/>
                <a:cs typeface="Nunito Black"/>
                <a:sym typeface="Nunito Black"/>
              </a:rPr>
              <a:t>Análisis exploratorio</a:t>
            </a:r>
            <a:endParaRPr sz="1820">
              <a:solidFill>
                <a:schemeClr val="dk1"/>
              </a:solidFill>
              <a:latin typeface="Nunito Black"/>
              <a:ea typeface="Nunito Black"/>
              <a:cs typeface="Nunito Black"/>
              <a:sym typeface="Nunito Black"/>
            </a:endParaRPr>
          </a:p>
        </p:txBody>
      </p:sp>
      <p:pic>
        <p:nvPicPr>
          <p:cNvPr id="162" name="Google Shape;162;p21"/>
          <p:cNvPicPr preferRelativeResize="0"/>
          <p:nvPr/>
        </p:nvPicPr>
        <p:blipFill>
          <a:blip r:embed="rId4">
            <a:alphaModFix/>
          </a:blip>
          <a:stretch>
            <a:fillRect/>
          </a:stretch>
        </p:blipFill>
        <p:spPr>
          <a:xfrm>
            <a:off x="3751900" y="1891275"/>
            <a:ext cx="5182399" cy="2936500"/>
          </a:xfrm>
          <a:prstGeom prst="rect">
            <a:avLst/>
          </a:prstGeom>
          <a:noFill/>
          <a:ln>
            <a:noFill/>
          </a:ln>
        </p:spPr>
      </p:pic>
      <p:cxnSp>
        <p:nvCxnSpPr>
          <p:cNvPr id="163" name="Google Shape;163;p21"/>
          <p:cNvCxnSpPr/>
          <p:nvPr/>
        </p:nvCxnSpPr>
        <p:spPr>
          <a:xfrm>
            <a:off x="260700" y="464700"/>
            <a:ext cx="8622600" cy="0"/>
          </a:xfrm>
          <a:prstGeom prst="straightConnector1">
            <a:avLst/>
          </a:prstGeom>
          <a:noFill/>
          <a:ln cap="flat" cmpd="sng" w="9525">
            <a:solidFill>
              <a:srgbClr val="666666"/>
            </a:solidFill>
            <a:prstDash val="solid"/>
            <a:round/>
            <a:headEnd len="med" w="med" type="oval"/>
            <a:tailEnd len="med" w="med" type="none"/>
          </a:ln>
        </p:spPr>
      </p:cxnSp>
      <p:sp>
        <p:nvSpPr>
          <p:cNvPr id="164" name="Google Shape;164;p21"/>
          <p:cNvSpPr txBox="1"/>
          <p:nvPr/>
        </p:nvSpPr>
        <p:spPr>
          <a:xfrm>
            <a:off x="484338" y="2369350"/>
            <a:ext cx="2433600" cy="21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000">
                <a:latin typeface="Nunito Black"/>
                <a:ea typeface="Nunito Black"/>
                <a:cs typeface="Nunito Black"/>
                <a:sym typeface="Nunito Black"/>
              </a:rPr>
              <a:t>% compras por canal</a:t>
            </a:r>
            <a:endParaRPr sz="1000">
              <a:latin typeface="Nunito Black"/>
              <a:ea typeface="Nunito Black"/>
              <a:cs typeface="Nunito Black"/>
              <a:sym typeface="Nunito Black"/>
            </a:endParaRPr>
          </a:p>
        </p:txBody>
      </p:sp>
      <p:sp>
        <p:nvSpPr>
          <p:cNvPr id="165" name="Google Shape;165;p21"/>
          <p:cNvSpPr txBox="1"/>
          <p:nvPr/>
        </p:nvSpPr>
        <p:spPr>
          <a:xfrm>
            <a:off x="2473100" y="4827775"/>
            <a:ext cx="669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6" name="Google Shape;166;p21"/>
          <p:cNvSpPr txBox="1"/>
          <p:nvPr/>
        </p:nvSpPr>
        <p:spPr>
          <a:xfrm>
            <a:off x="2209975" y="4484625"/>
            <a:ext cx="111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Nunito ExtraBold"/>
                <a:ea typeface="Nunito ExtraBold"/>
                <a:cs typeface="Nunito ExtraBold"/>
                <a:sym typeface="Nunito ExtraBold"/>
              </a:rPr>
              <a:t>Store Purchases</a:t>
            </a:r>
            <a:endParaRPr sz="800">
              <a:latin typeface="Nunito ExtraBold"/>
              <a:ea typeface="Nunito ExtraBold"/>
              <a:cs typeface="Nunito ExtraBold"/>
              <a:sym typeface="Nunito ExtraBold"/>
            </a:endParaRPr>
          </a:p>
        </p:txBody>
      </p:sp>
      <p:sp>
        <p:nvSpPr>
          <p:cNvPr id="167" name="Google Shape;167;p21"/>
          <p:cNvSpPr txBox="1"/>
          <p:nvPr/>
        </p:nvSpPr>
        <p:spPr>
          <a:xfrm>
            <a:off x="105250" y="4139500"/>
            <a:ext cx="78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900">
                <a:latin typeface="Nunito"/>
                <a:ea typeface="Nunito"/>
                <a:cs typeface="Nunito"/>
                <a:sym typeface="Nunito"/>
              </a:rPr>
              <a:t>Catalog Purchases</a:t>
            </a:r>
            <a:endParaRPr b="1" sz="900">
              <a:latin typeface="Nunito"/>
              <a:ea typeface="Nunito"/>
              <a:cs typeface="Nunito"/>
              <a:sym typeface="Nunito"/>
            </a:endParaRPr>
          </a:p>
        </p:txBody>
      </p:sp>
      <p:sp>
        <p:nvSpPr>
          <p:cNvPr id="168" name="Google Shape;168;p21"/>
          <p:cNvSpPr txBox="1"/>
          <p:nvPr/>
        </p:nvSpPr>
        <p:spPr>
          <a:xfrm>
            <a:off x="105250" y="2814475"/>
            <a:ext cx="933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Nunito ExtraBold"/>
                <a:ea typeface="Nunito ExtraBold"/>
                <a:cs typeface="Nunito ExtraBold"/>
                <a:sym typeface="Nunito ExtraBold"/>
              </a:rPr>
              <a:t>Web Purchases</a:t>
            </a:r>
            <a:endParaRPr sz="800">
              <a:latin typeface="Nunito ExtraBold"/>
              <a:ea typeface="Nunito ExtraBold"/>
              <a:cs typeface="Nunito ExtraBold"/>
              <a:sym typeface="Nunito ExtraBold"/>
            </a:endParaRPr>
          </a:p>
        </p:txBody>
      </p:sp>
      <p:sp>
        <p:nvSpPr>
          <p:cNvPr id="169" name="Google Shape;169;p21"/>
          <p:cNvSpPr txBox="1"/>
          <p:nvPr/>
        </p:nvSpPr>
        <p:spPr>
          <a:xfrm>
            <a:off x="2473100" y="3122275"/>
            <a:ext cx="933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latin typeface="Nunito ExtraBold"/>
                <a:ea typeface="Nunito ExtraBold"/>
                <a:cs typeface="Nunito ExtraBold"/>
                <a:sym typeface="Nunito ExtraBold"/>
              </a:rPr>
              <a:t>Deal Purchases</a:t>
            </a:r>
            <a:endParaRPr sz="800">
              <a:latin typeface="Nunito ExtraBold"/>
              <a:ea typeface="Nunito ExtraBold"/>
              <a:cs typeface="Nunito ExtraBold"/>
              <a:sym typeface="Nunito ExtraBold"/>
            </a:endParaRPr>
          </a:p>
        </p:txBody>
      </p:sp>
      <p:sp>
        <p:nvSpPr>
          <p:cNvPr id="170" name="Google Shape;170;p21"/>
          <p:cNvSpPr txBox="1"/>
          <p:nvPr/>
        </p:nvSpPr>
        <p:spPr>
          <a:xfrm>
            <a:off x="4226550" y="1688450"/>
            <a:ext cx="459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000">
                <a:latin typeface="Nunito ExtraBold"/>
                <a:ea typeface="Nunito ExtraBold"/>
                <a:cs typeface="Nunito ExtraBold"/>
                <a:sym typeface="Nunito ExtraBold"/>
              </a:rPr>
              <a:t>Análisis de compras por canales y respuesta</a:t>
            </a:r>
            <a:endParaRPr sz="1000">
              <a:latin typeface="Nunito ExtraBold"/>
              <a:ea typeface="Nunito ExtraBold"/>
              <a:cs typeface="Nunito ExtraBold"/>
              <a:sym typeface="Nunito ExtraBold"/>
            </a:endParaRPr>
          </a:p>
        </p:txBody>
      </p:sp>
      <p:sp>
        <p:nvSpPr>
          <p:cNvPr id="171" name="Google Shape;171;p21"/>
          <p:cNvSpPr txBox="1"/>
          <p:nvPr/>
        </p:nvSpPr>
        <p:spPr>
          <a:xfrm>
            <a:off x="420950" y="723500"/>
            <a:ext cx="8169000" cy="877200"/>
          </a:xfrm>
          <a:prstGeom prst="rect">
            <a:avLst/>
          </a:prstGeom>
          <a:noFill/>
          <a:ln>
            <a:noFill/>
          </a:ln>
        </p:spPr>
        <p:txBody>
          <a:bodyPr anchorCtr="0" anchor="t" bIns="91425" lIns="91425" spcFirstLastPara="1" rIns="91425" wrap="square" tIns="91425">
            <a:spAutoFit/>
          </a:bodyPr>
          <a:lstStyle/>
          <a:p>
            <a:pPr indent="-285750" lvl="0" marL="457200" rtl="0" algn="just">
              <a:spcBef>
                <a:spcPts val="0"/>
              </a:spcBef>
              <a:spcAft>
                <a:spcPts val="0"/>
              </a:spcAft>
              <a:buSzPts val="900"/>
              <a:buChar char="➔"/>
            </a:pPr>
            <a:r>
              <a:rPr b="1" lang="es" sz="900">
                <a:latin typeface="Nunito"/>
                <a:ea typeface="Nunito"/>
                <a:cs typeface="Nunito"/>
                <a:sym typeface="Nunito"/>
              </a:rPr>
              <a:t>Los </a:t>
            </a:r>
            <a:r>
              <a:rPr lang="es" sz="900">
                <a:latin typeface="Nunito Black"/>
                <a:ea typeface="Nunito Black"/>
                <a:cs typeface="Nunito Black"/>
                <a:sym typeface="Nunito Black"/>
              </a:rPr>
              <a:t>canales de compra </a:t>
            </a:r>
            <a:r>
              <a:rPr b="1" lang="es" sz="900">
                <a:latin typeface="Nunito"/>
                <a:ea typeface="Nunito"/>
                <a:cs typeface="Nunito"/>
                <a:sym typeface="Nunito"/>
              </a:rPr>
              <a:t>más elegidos por los clientes son: directamente  en la Tienda y a </a:t>
            </a:r>
            <a:r>
              <a:rPr b="1" lang="es" sz="900">
                <a:latin typeface="Nunito"/>
                <a:ea typeface="Nunito"/>
                <a:cs typeface="Nunito"/>
                <a:sym typeface="Nunito"/>
              </a:rPr>
              <a:t>través</a:t>
            </a:r>
            <a:r>
              <a:rPr b="1" lang="es" sz="900">
                <a:latin typeface="Nunito"/>
                <a:ea typeface="Nunito"/>
                <a:cs typeface="Nunito"/>
                <a:sym typeface="Nunito"/>
              </a:rPr>
              <a:t> de la web de la Tienda.</a:t>
            </a:r>
            <a:endParaRPr b="1" sz="900">
              <a:latin typeface="Nunito"/>
              <a:ea typeface="Nunito"/>
              <a:cs typeface="Nunito"/>
              <a:sym typeface="Nunito"/>
            </a:endParaRPr>
          </a:p>
          <a:p>
            <a:pPr indent="0" lvl="0" marL="457200" rtl="0" algn="just">
              <a:spcBef>
                <a:spcPts val="0"/>
              </a:spcBef>
              <a:spcAft>
                <a:spcPts val="0"/>
              </a:spcAft>
              <a:buNone/>
            </a:pPr>
            <a:r>
              <a:t/>
            </a:r>
            <a:endParaRPr b="1" sz="900">
              <a:latin typeface="Nunito"/>
              <a:ea typeface="Nunito"/>
              <a:cs typeface="Nunito"/>
              <a:sym typeface="Nunito"/>
            </a:endParaRPr>
          </a:p>
          <a:p>
            <a:pPr indent="-285750" lvl="0" marL="457200" rtl="0" algn="just">
              <a:spcBef>
                <a:spcPts val="0"/>
              </a:spcBef>
              <a:spcAft>
                <a:spcPts val="0"/>
              </a:spcAft>
              <a:buSzPts val="900"/>
              <a:buFont typeface="Nunito"/>
              <a:buChar char="➔"/>
            </a:pPr>
            <a:r>
              <a:rPr b="1" lang="es" sz="900">
                <a:latin typeface="Nunito"/>
                <a:ea typeface="Nunito"/>
                <a:cs typeface="Nunito"/>
                <a:sym typeface="Nunito"/>
              </a:rPr>
              <a:t>Respecto a los canales de compra elegidos por los clientes y la aceptación de la oferta, de acuerdo al gráfico, no se detecta una correlación directa (</a:t>
            </a:r>
            <a:r>
              <a:rPr b="1" lang="es" sz="900">
                <a:latin typeface="Nunito"/>
                <a:ea typeface="Nunito"/>
                <a:cs typeface="Nunito"/>
                <a:sym typeface="Nunito"/>
              </a:rPr>
              <a:t>positiva</a:t>
            </a:r>
            <a:r>
              <a:rPr b="1" lang="es" sz="900">
                <a:latin typeface="Nunito"/>
                <a:ea typeface="Nunito"/>
                <a:cs typeface="Nunito"/>
                <a:sym typeface="Nunito"/>
              </a:rPr>
              <a:t> o negativa), es decir , </a:t>
            </a:r>
            <a:r>
              <a:rPr lang="es" sz="900">
                <a:latin typeface="Nunito Black"/>
                <a:ea typeface="Nunito Black"/>
                <a:cs typeface="Nunito Black"/>
                <a:sym typeface="Nunito Black"/>
              </a:rPr>
              <a:t>no se observa</a:t>
            </a:r>
            <a:r>
              <a:rPr b="1" lang="es" sz="900">
                <a:latin typeface="Nunito"/>
                <a:ea typeface="Nunito"/>
                <a:cs typeface="Nunito"/>
                <a:sym typeface="Nunito"/>
              </a:rPr>
              <a:t> que a mayor o menor cantidad de </a:t>
            </a:r>
            <a:r>
              <a:rPr b="1" lang="es" sz="900">
                <a:latin typeface="Nunito"/>
                <a:ea typeface="Nunito"/>
                <a:cs typeface="Nunito"/>
                <a:sym typeface="Nunito"/>
              </a:rPr>
              <a:t>compras </a:t>
            </a:r>
            <a:r>
              <a:rPr b="1" lang="es" sz="900">
                <a:latin typeface="Nunito"/>
                <a:ea typeface="Nunito"/>
                <a:cs typeface="Nunito"/>
                <a:sym typeface="Nunito"/>
              </a:rPr>
              <a:t> por un canal determinado , necesariamente aumenten o disminuyan las respuesta positivas a la </a:t>
            </a:r>
            <a:r>
              <a:rPr b="1" lang="es" sz="900">
                <a:latin typeface="Nunito"/>
                <a:ea typeface="Nunito"/>
                <a:cs typeface="Nunito"/>
                <a:sym typeface="Nunito"/>
              </a:rPr>
              <a:t>oferta</a:t>
            </a:r>
            <a:r>
              <a:rPr b="1" lang="es" sz="900">
                <a:latin typeface="Nunito"/>
                <a:ea typeface="Nunito"/>
                <a:cs typeface="Nunito"/>
                <a:sym typeface="Nunito"/>
              </a:rPr>
              <a:t>.</a:t>
            </a:r>
            <a:endParaRPr b="1" sz="900">
              <a:latin typeface="Nunito"/>
              <a:ea typeface="Nunito"/>
              <a:cs typeface="Nunito"/>
              <a:sym typeface="Nunito"/>
            </a:endParaRPr>
          </a:p>
        </p:txBody>
      </p:sp>
      <p:sp>
        <p:nvSpPr>
          <p:cNvPr id="172" name="Google Shape;172;p21"/>
          <p:cNvSpPr txBox="1"/>
          <p:nvPr/>
        </p:nvSpPr>
        <p:spPr>
          <a:xfrm>
            <a:off x="4838550" y="4858525"/>
            <a:ext cx="3486000" cy="3231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Clr>
                <a:schemeClr val="dk1"/>
              </a:buClr>
              <a:buSzPts val="900"/>
              <a:buFont typeface="Nunito ExtraBold"/>
              <a:buChar char="●"/>
            </a:pPr>
            <a:r>
              <a:rPr lang="es" sz="900">
                <a:solidFill>
                  <a:schemeClr val="dk1"/>
                </a:solidFill>
                <a:latin typeface="Nunito ExtraBold"/>
                <a:ea typeface="Nunito ExtraBold"/>
                <a:cs typeface="Nunito ExtraBold"/>
                <a:sym typeface="Nunito ExtraBold"/>
              </a:rPr>
              <a:t>1= aceptación de oferta   0= rechazo de oferta</a:t>
            </a:r>
            <a:endParaRPr sz="1300"/>
          </a:p>
        </p:txBody>
      </p:sp>
      <p:pic>
        <p:nvPicPr>
          <p:cNvPr id="173" name="Google Shape;173;p21"/>
          <p:cNvPicPr preferRelativeResize="0"/>
          <p:nvPr/>
        </p:nvPicPr>
        <p:blipFill>
          <a:blip r:embed="rId5">
            <a:alphaModFix/>
          </a:blip>
          <a:stretch>
            <a:fillRect/>
          </a:stretch>
        </p:blipFill>
        <p:spPr>
          <a:xfrm>
            <a:off x="311700" y="43037"/>
            <a:ext cx="354125" cy="35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