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8" r:id="rId3"/>
    <p:sldId id="257" r:id="rId4"/>
    <p:sldId id="259" r:id="rId5"/>
    <p:sldId id="260" r:id="rId6"/>
    <p:sldId id="261" r:id="rId7"/>
    <p:sldId id="262"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27"/>
    <p:restoredTop sz="94259"/>
  </p:normalViewPr>
  <p:slideViewPr>
    <p:cSldViewPr snapToGrid="0" snapToObjects="1">
      <p:cViewPr varScale="1">
        <p:scale>
          <a:sx n="144" d="100"/>
          <a:sy n="144" d="100"/>
        </p:scale>
        <p:origin x="111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004C89C-F152-0A4E-A471-9E48833CB1CC}" type="datetimeFigureOut">
              <a:rPr lang="en-US" smtClean="0"/>
              <a:t>10/30/21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259BC-DB43-4C49-96FC-E6DEABA79D83}" type="slidenum">
              <a:rPr lang="en-US" smtClean="0"/>
              <a:t>‹#›</a:t>
            </a:fld>
            <a:endParaRPr lang="en-US"/>
          </a:p>
        </p:txBody>
      </p:sp>
    </p:spTree>
    <p:extLst>
      <p:ext uri="{BB962C8B-B14F-4D97-AF65-F5344CB8AC3E}">
        <p14:creationId xmlns:p14="http://schemas.microsoft.com/office/powerpoint/2010/main" val="2622325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004C89C-F152-0A4E-A471-9E48833CB1CC}" type="datetimeFigureOut">
              <a:rPr lang="en-US" smtClean="0"/>
              <a:t>10/30/21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259BC-DB43-4C49-96FC-E6DEABA79D83}" type="slidenum">
              <a:rPr lang="en-US" smtClean="0"/>
              <a:t>‹#›</a:t>
            </a:fld>
            <a:endParaRPr lang="en-US"/>
          </a:p>
        </p:txBody>
      </p:sp>
    </p:spTree>
    <p:extLst>
      <p:ext uri="{BB962C8B-B14F-4D97-AF65-F5344CB8AC3E}">
        <p14:creationId xmlns:p14="http://schemas.microsoft.com/office/powerpoint/2010/main" val="1273994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004C89C-F152-0A4E-A471-9E48833CB1CC}" type="datetimeFigureOut">
              <a:rPr lang="en-US" smtClean="0"/>
              <a:t>10/30/21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259BC-DB43-4C49-96FC-E6DEABA79D8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200009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004C89C-F152-0A4E-A471-9E48833CB1CC}" type="datetimeFigureOut">
              <a:rPr lang="en-US" smtClean="0"/>
              <a:t>10/30/21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259BC-DB43-4C49-96FC-E6DEABA79D83}" type="slidenum">
              <a:rPr lang="en-US" smtClean="0"/>
              <a:t>‹#›</a:t>
            </a:fld>
            <a:endParaRPr lang="en-US"/>
          </a:p>
        </p:txBody>
      </p:sp>
    </p:spTree>
    <p:extLst>
      <p:ext uri="{BB962C8B-B14F-4D97-AF65-F5344CB8AC3E}">
        <p14:creationId xmlns:p14="http://schemas.microsoft.com/office/powerpoint/2010/main" val="716556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004C89C-F152-0A4E-A471-9E48833CB1CC}" type="datetimeFigureOut">
              <a:rPr lang="en-US" smtClean="0"/>
              <a:t>10/30/21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259BC-DB43-4C49-96FC-E6DEABA79D8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4255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004C89C-F152-0A4E-A471-9E48833CB1CC}" type="datetimeFigureOut">
              <a:rPr lang="en-US" smtClean="0"/>
              <a:t>10/30/21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259BC-DB43-4C49-96FC-E6DEABA79D83}" type="slidenum">
              <a:rPr lang="en-US" smtClean="0"/>
              <a:t>‹#›</a:t>
            </a:fld>
            <a:endParaRPr lang="en-US"/>
          </a:p>
        </p:txBody>
      </p:sp>
    </p:spTree>
    <p:extLst>
      <p:ext uri="{BB962C8B-B14F-4D97-AF65-F5344CB8AC3E}">
        <p14:creationId xmlns:p14="http://schemas.microsoft.com/office/powerpoint/2010/main" val="16522847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004C89C-F152-0A4E-A471-9E48833CB1CC}" type="datetimeFigureOut">
              <a:rPr lang="en-US" smtClean="0"/>
              <a:t>10/30/21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259BC-DB43-4C49-96FC-E6DEABA79D83}" type="slidenum">
              <a:rPr lang="en-US" smtClean="0"/>
              <a:t>‹#›</a:t>
            </a:fld>
            <a:endParaRPr lang="en-US"/>
          </a:p>
        </p:txBody>
      </p:sp>
    </p:spTree>
    <p:extLst>
      <p:ext uri="{BB962C8B-B14F-4D97-AF65-F5344CB8AC3E}">
        <p14:creationId xmlns:p14="http://schemas.microsoft.com/office/powerpoint/2010/main" val="1048635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004C89C-F152-0A4E-A471-9E48833CB1CC}" type="datetimeFigureOut">
              <a:rPr lang="en-US" smtClean="0"/>
              <a:t>10/30/21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259BC-DB43-4C49-96FC-E6DEABA79D83}" type="slidenum">
              <a:rPr lang="en-US" smtClean="0"/>
              <a:t>‹#›</a:t>
            </a:fld>
            <a:endParaRPr lang="en-US"/>
          </a:p>
        </p:txBody>
      </p:sp>
    </p:spTree>
    <p:extLst>
      <p:ext uri="{BB962C8B-B14F-4D97-AF65-F5344CB8AC3E}">
        <p14:creationId xmlns:p14="http://schemas.microsoft.com/office/powerpoint/2010/main" val="1102136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004C89C-F152-0A4E-A471-9E48833CB1CC}" type="datetimeFigureOut">
              <a:rPr lang="en-US" smtClean="0"/>
              <a:t>10/30/21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259BC-DB43-4C49-96FC-E6DEABA79D83}" type="slidenum">
              <a:rPr lang="en-US" smtClean="0"/>
              <a:t>‹#›</a:t>
            </a:fld>
            <a:endParaRPr lang="en-US"/>
          </a:p>
        </p:txBody>
      </p:sp>
    </p:spTree>
    <p:extLst>
      <p:ext uri="{BB962C8B-B14F-4D97-AF65-F5344CB8AC3E}">
        <p14:creationId xmlns:p14="http://schemas.microsoft.com/office/powerpoint/2010/main" val="1371471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004C89C-F152-0A4E-A471-9E48833CB1CC}" type="datetimeFigureOut">
              <a:rPr lang="en-US" smtClean="0"/>
              <a:t>10/30/21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259BC-DB43-4C49-96FC-E6DEABA79D83}" type="slidenum">
              <a:rPr lang="en-US" smtClean="0"/>
              <a:t>‹#›</a:t>
            </a:fld>
            <a:endParaRPr lang="en-US"/>
          </a:p>
        </p:txBody>
      </p:sp>
    </p:spTree>
    <p:extLst>
      <p:ext uri="{BB962C8B-B14F-4D97-AF65-F5344CB8AC3E}">
        <p14:creationId xmlns:p14="http://schemas.microsoft.com/office/powerpoint/2010/main" val="2955949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004C89C-F152-0A4E-A471-9E48833CB1CC}" type="datetimeFigureOut">
              <a:rPr lang="en-US" smtClean="0"/>
              <a:t>10/30/21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259BC-DB43-4C49-96FC-E6DEABA79D83}" type="slidenum">
              <a:rPr lang="en-US" smtClean="0"/>
              <a:t>‹#›</a:t>
            </a:fld>
            <a:endParaRPr lang="en-US"/>
          </a:p>
        </p:txBody>
      </p:sp>
    </p:spTree>
    <p:extLst>
      <p:ext uri="{BB962C8B-B14F-4D97-AF65-F5344CB8AC3E}">
        <p14:creationId xmlns:p14="http://schemas.microsoft.com/office/powerpoint/2010/main" val="2147784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004C89C-F152-0A4E-A471-9E48833CB1CC}" type="datetimeFigureOut">
              <a:rPr lang="en-US" smtClean="0"/>
              <a:t>10/30/21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8259BC-DB43-4C49-96FC-E6DEABA79D83}" type="slidenum">
              <a:rPr lang="en-US" smtClean="0"/>
              <a:t>‹#›</a:t>
            </a:fld>
            <a:endParaRPr lang="en-US"/>
          </a:p>
        </p:txBody>
      </p:sp>
    </p:spTree>
    <p:extLst>
      <p:ext uri="{BB962C8B-B14F-4D97-AF65-F5344CB8AC3E}">
        <p14:creationId xmlns:p14="http://schemas.microsoft.com/office/powerpoint/2010/main" val="1173852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004C89C-F152-0A4E-A471-9E48833CB1CC}" type="datetimeFigureOut">
              <a:rPr lang="en-US" smtClean="0"/>
              <a:t>10/30/21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8259BC-DB43-4C49-96FC-E6DEABA79D83}" type="slidenum">
              <a:rPr lang="en-US" smtClean="0"/>
              <a:t>‹#›</a:t>
            </a:fld>
            <a:endParaRPr lang="en-US"/>
          </a:p>
        </p:txBody>
      </p:sp>
    </p:spTree>
    <p:extLst>
      <p:ext uri="{BB962C8B-B14F-4D97-AF65-F5344CB8AC3E}">
        <p14:creationId xmlns:p14="http://schemas.microsoft.com/office/powerpoint/2010/main" val="1369057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04C89C-F152-0A4E-A471-9E48833CB1CC}" type="datetimeFigureOut">
              <a:rPr lang="en-US" smtClean="0"/>
              <a:t>10/30/21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8259BC-DB43-4C49-96FC-E6DEABA79D83}" type="slidenum">
              <a:rPr lang="en-US" smtClean="0"/>
              <a:t>‹#›</a:t>
            </a:fld>
            <a:endParaRPr lang="en-US"/>
          </a:p>
        </p:txBody>
      </p:sp>
    </p:spTree>
    <p:extLst>
      <p:ext uri="{BB962C8B-B14F-4D97-AF65-F5344CB8AC3E}">
        <p14:creationId xmlns:p14="http://schemas.microsoft.com/office/powerpoint/2010/main" val="2496096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004C89C-F152-0A4E-A471-9E48833CB1CC}" type="datetimeFigureOut">
              <a:rPr lang="en-US" smtClean="0"/>
              <a:t>10/30/21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259BC-DB43-4C49-96FC-E6DEABA79D83}" type="slidenum">
              <a:rPr lang="en-US" smtClean="0"/>
              <a:t>‹#›</a:t>
            </a:fld>
            <a:endParaRPr lang="en-US"/>
          </a:p>
        </p:txBody>
      </p:sp>
    </p:spTree>
    <p:extLst>
      <p:ext uri="{BB962C8B-B14F-4D97-AF65-F5344CB8AC3E}">
        <p14:creationId xmlns:p14="http://schemas.microsoft.com/office/powerpoint/2010/main" val="688675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004C89C-F152-0A4E-A471-9E48833CB1CC}" type="datetimeFigureOut">
              <a:rPr lang="en-US" smtClean="0"/>
              <a:t>10/30/21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259BC-DB43-4C49-96FC-E6DEABA79D83}" type="slidenum">
              <a:rPr lang="en-US" smtClean="0"/>
              <a:t>‹#›</a:t>
            </a:fld>
            <a:endParaRPr lang="en-US"/>
          </a:p>
        </p:txBody>
      </p:sp>
    </p:spTree>
    <p:extLst>
      <p:ext uri="{BB962C8B-B14F-4D97-AF65-F5344CB8AC3E}">
        <p14:creationId xmlns:p14="http://schemas.microsoft.com/office/powerpoint/2010/main" val="4242335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004C89C-F152-0A4E-A471-9E48833CB1CC}" type="datetimeFigureOut">
              <a:rPr lang="en-US" smtClean="0"/>
              <a:t>10/30/21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38259BC-DB43-4C49-96FC-E6DEABA79D83}" type="slidenum">
              <a:rPr lang="en-US" smtClean="0"/>
              <a:t>‹#›</a:t>
            </a:fld>
            <a:endParaRPr lang="en-US"/>
          </a:p>
        </p:txBody>
      </p:sp>
    </p:spTree>
    <p:extLst>
      <p:ext uri="{BB962C8B-B14F-4D97-AF65-F5344CB8AC3E}">
        <p14:creationId xmlns:p14="http://schemas.microsoft.com/office/powerpoint/2010/main" val="7966758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D7E5A-8EBC-AE43-A89D-FC645A7DE741}"/>
              </a:ext>
            </a:extLst>
          </p:cNvPr>
          <p:cNvSpPr>
            <a:spLocks noGrp="1"/>
          </p:cNvSpPr>
          <p:nvPr>
            <p:ph type="ctrTitle"/>
          </p:nvPr>
        </p:nvSpPr>
        <p:spPr/>
        <p:txBody>
          <a:bodyPr/>
          <a:lstStyle/>
          <a:p>
            <a:r>
              <a:rPr lang="en-US" dirty="0"/>
              <a:t>Heart Disease Prediction</a:t>
            </a:r>
          </a:p>
        </p:txBody>
      </p:sp>
      <p:sp>
        <p:nvSpPr>
          <p:cNvPr id="3" name="Subtitle 2">
            <a:extLst>
              <a:ext uri="{FF2B5EF4-FFF2-40B4-BE49-F238E27FC236}">
                <a16:creationId xmlns:a16="http://schemas.microsoft.com/office/drawing/2014/main" id="{8EF8C641-624F-9A40-BDCC-1FC7F6FC4391}"/>
              </a:ext>
            </a:extLst>
          </p:cNvPr>
          <p:cNvSpPr>
            <a:spLocks noGrp="1"/>
          </p:cNvSpPr>
          <p:nvPr>
            <p:ph type="subTitle" idx="1"/>
          </p:nvPr>
        </p:nvSpPr>
        <p:spPr/>
        <p:txBody>
          <a:bodyPr/>
          <a:lstStyle/>
          <a:p>
            <a:r>
              <a:rPr lang="en-US" dirty="0"/>
              <a:t>Relationship between Cholesterols and Age in Heart Disease Patients</a:t>
            </a:r>
          </a:p>
        </p:txBody>
      </p:sp>
    </p:spTree>
    <p:extLst>
      <p:ext uri="{BB962C8B-B14F-4D97-AF65-F5344CB8AC3E}">
        <p14:creationId xmlns:p14="http://schemas.microsoft.com/office/powerpoint/2010/main" val="1776569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0FCA8-B64C-BE46-8E91-CA5595ADF0DF}"/>
              </a:ext>
            </a:extLst>
          </p:cNvPr>
          <p:cNvSpPr>
            <a:spLocks noGrp="1"/>
          </p:cNvSpPr>
          <p:nvPr>
            <p:ph type="title"/>
          </p:nvPr>
        </p:nvSpPr>
        <p:spPr>
          <a:xfrm>
            <a:off x="677334" y="462643"/>
            <a:ext cx="8596668" cy="1320800"/>
          </a:xfrm>
        </p:spPr>
        <p:txBody>
          <a:bodyPr/>
          <a:lstStyle/>
          <a:p>
            <a:r>
              <a:rPr lang="en-US" dirty="0"/>
              <a:t>Findings</a:t>
            </a:r>
          </a:p>
        </p:txBody>
      </p:sp>
      <p:sp>
        <p:nvSpPr>
          <p:cNvPr id="3" name="Content Placeholder 2">
            <a:extLst>
              <a:ext uri="{FF2B5EF4-FFF2-40B4-BE49-F238E27FC236}">
                <a16:creationId xmlns:a16="http://schemas.microsoft.com/office/drawing/2014/main" id="{FFB1A8D6-B0B8-9B48-89B2-BE4137AF5C27}"/>
              </a:ext>
            </a:extLst>
          </p:cNvPr>
          <p:cNvSpPr>
            <a:spLocks noGrp="1"/>
          </p:cNvSpPr>
          <p:nvPr>
            <p:ph idx="1"/>
          </p:nvPr>
        </p:nvSpPr>
        <p:spPr>
          <a:xfrm>
            <a:off x="677334" y="1306286"/>
            <a:ext cx="10666941" cy="4826849"/>
          </a:xfrm>
        </p:spPr>
        <p:txBody>
          <a:bodyPr>
            <a:normAutofit lnSpcReduction="10000"/>
          </a:bodyPr>
          <a:lstStyle/>
          <a:p>
            <a:r>
              <a:rPr lang="en-US" dirty="0"/>
              <a:t>Conclusion based on hypothesis: Older age groups will have </a:t>
            </a:r>
            <a:r>
              <a:rPr lang="en-US" b="1" dirty="0"/>
              <a:t>higher level </a:t>
            </a:r>
            <a:r>
              <a:rPr lang="en-US" dirty="0"/>
              <a:t>of cholesterol as young age groups </a:t>
            </a:r>
          </a:p>
          <a:p>
            <a:r>
              <a:rPr lang="en-US" dirty="0"/>
              <a:t>Data size </a:t>
            </a:r>
            <a:r>
              <a:rPr lang="en-US" dirty="0">
                <a:highlight>
                  <a:srgbClr val="FFFF00"/>
                </a:highlight>
              </a:rPr>
              <a:t>is not large enough </a:t>
            </a:r>
            <a:r>
              <a:rPr lang="en-US" dirty="0"/>
              <a:t>to determine the relationship of age and cholesterol (&gt;1000 rows)</a:t>
            </a:r>
          </a:p>
          <a:p>
            <a:r>
              <a:rPr lang="en-US" dirty="0">
                <a:highlight>
                  <a:srgbClr val="FFFF00"/>
                </a:highlight>
              </a:rPr>
              <a:t>Not enough sample size </a:t>
            </a:r>
            <a:r>
              <a:rPr lang="en-US" dirty="0"/>
              <a:t>to analyze the hypothesis better (less than 100 samples for less than age 45 has heart disease ==1)</a:t>
            </a:r>
          </a:p>
          <a:p>
            <a:r>
              <a:rPr lang="en-US" dirty="0"/>
              <a:t>Gender may also play a part in possibility of having heart disease: Male have higher chances of heart disease (based on bar chart). Further analysis have to be done to verify the relationship between gender and cholesterol level</a:t>
            </a:r>
          </a:p>
          <a:p>
            <a:r>
              <a:rPr lang="en-US" dirty="0"/>
              <a:t>Cholesterol can be categorized into 2 different kinds (which is not differentiated in the dataset):</a:t>
            </a:r>
          </a:p>
          <a:p>
            <a:pPr marL="898525" indent="-228600">
              <a:buFont typeface="Courier New" panose="02070309020205020404" pitchFamily="49" charset="0"/>
              <a:buChar char="o"/>
            </a:pPr>
            <a:r>
              <a:rPr lang="en-US" dirty="0"/>
              <a:t>	</a:t>
            </a:r>
            <a:r>
              <a:rPr lang="en-US" sz="1200" dirty="0"/>
              <a:t> </a:t>
            </a:r>
            <a:r>
              <a:rPr lang="en-US" sz="1500" dirty="0"/>
              <a:t>LDL (low-density lipoprotein), sometimes called “bad” cholesterol, makes up most of your body’s cholesterol. High levels of LDL cholesterol raise your risk for heart disease and stroke.*</a:t>
            </a:r>
          </a:p>
          <a:p>
            <a:pPr marL="898525" indent="-228600">
              <a:buFont typeface="Courier New" panose="02070309020205020404" pitchFamily="49" charset="0"/>
              <a:buChar char="o"/>
            </a:pPr>
            <a:r>
              <a:rPr lang="en-US" sz="1500" dirty="0"/>
              <a:t>HDL (high-density lipoprotein), or “good” cholesterol, absorbs cholesterol and carries it back to the liver. The liver then flushes it from the body. High levels of HDL cholesterol can lower your risk for heart disease and stroke.*</a:t>
            </a:r>
          </a:p>
          <a:p>
            <a:r>
              <a:rPr lang="en-US" dirty="0"/>
              <a:t>Heart Disease can be </a:t>
            </a:r>
            <a:r>
              <a:rPr lang="en-US" dirty="0">
                <a:highlight>
                  <a:srgbClr val="FFFF00"/>
                </a:highlight>
              </a:rPr>
              <a:t>caused by other factors </a:t>
            </a:r>
            <a:r>
              <a:rPr lang="en-US" dirty="0"/>
              <a:t>such as unhealthy diet, physical inactivity, tobacco use and harmful use of alcohol** (which is not covered in the data set).</a:t>
            </a:r>
          </a:p>
        </p:txBody>
      </p:sp>
      <p:sp>
        <p:nvSpPr>
          <p:cNvPr id="7" name="TextBox 6">
            <a:extLst>
              <a:ext uri="{FF2B5EF4-FFF2-40B4-BE49-F238E27FC236}">
                <a16:creationId xmlns:a16="http://schemas.microsoft.com/office/drawing/2014/main" id="{24549B90-FD90-C54F-8C97-3A6FB831DF9F}"/>
              </a:ext>
            </a:extLst>
          </p:cNvPr>
          <p:cNvSpPr txBox="1"/>
          <p:nvPr/>
        </p:nvSpPr>
        <p:spPr>
          <a:xfrm>
            <a:off x="6463695" y="6133135"/>
            <a:ext cx="5620614" cy="553998"/>
          </a:xfrm>
          <a:prstGeom prst="rect">
            <a:avLst/>
          </a:prstGeom>
          <a:noFill/>
        </p:spPr>
        <p:txBody>
          <a:bodyPr wrap="square">
            <a:spAutoFit/>
          </a:bodyPr>
          <a:lstStyle/>
          <a:p>
            <a:r>
              <a:rPr lang="en-US" sz="1000" dirty="0"/>
              <a:t>*Source: https://</a:t>
            </a:r>
            <a:r>
              <a:rPr lang="en-US" sz="1000" dirty="0" err="1"/>
              <a:t>www.cdc.gov</a:t>
            </a:r>
            <a:r>
              <a:rPr lang="en-US" sz="1000" dirty="0"/>
              <a:t>/cholesterol/</a:t>
            </a:r>
            <a:r>
              <a:rPr lang="en-US" sz="1000" dirty="0" err="1"/>
              <a:t>ldl_hdl.htm</a:t>
            </a:r>
            <a:endParaRPr lang="en-US" sz="1000" dirty="0"/>
          </a:p>
          <a:p>
            <a:endParaRPr lang="en-US" sz="1000" dirty="0"/>
          </a:p>
          <a:p>
            <a:r>
              <a:rPr lang="en-US" sz="1000" dirty="0"/>
              <a:t>**Source: https://</a:t>
            </a:r>
            <a:r>
              <a:rPr lang="en-US" sz="1000" dirty="0" err="1"/>
              <a:t>www.who.int</a:t>
            </a:r>
            <a:r>
              <a:rPr lang="en-US" sz="1000" dirty="0"/>
              <a:t>/news-room/fact-sheets/detail/cardiovascular-diseases-(</a:t>
            </a:r>
            <a:r>
              <a:rPr lang="en-US" sz="1000" dirty="0" err="1"/>
              <a:t>cvds</a:t>
            </a:r>
            <a:r>
              <a:rPr lang="en-US" sz="1000" dirty="0"/>
              <a:t>)</a:t>
            </a:r>
          </a:p>
        </p:txBody>
      </p:sp>
    </p:spTree>
    <p:extLst>
      <p:ext uri="{BB962C8B-B14F-4D97-AF65-F5344CB8AC3E}">
        <p14:creationId xmlns:p14="http://schemas.microsoft.com/office/powerpoint/2010/main" val="460505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0FA9F-189D-2C4B-ABD0-4B518E3FC4D1}"/>
              </a:ext>
            </a:extLst>
          </p:cNvPr>
          <p:cNvSpPr>
            <a:spLocks noGrp="1"/>
          </p:cNvSpPr>
          <p:nvPr>
            <p:ph type="title"/>
          </p:nvPr>
        </p:nvSpPr>
        <p:spPr>
          <a:xfrm>
            <a:off x="4624866" y="2973659"/>
            <a:ext cx="2623427" cy="683941"/>
          </a:xfrm>
        </p:spPr>
        <p:txBody>
          <a:bodyPr/>
          <a:lstStyle/>
          <a:p>
            <a:r>
              <a:rPr lang="en-US" dirty="0"/>
              <a:t>Thank You</a:t>
            </a:r>
          </a:p>
        </p:txBody>
      </p:sp>
    </p:spTree>
    <p:extLst>
      <p:ext uri="{BB962C8B-B14F-4D97-AF65-F5344CB8AC3E}">
        <p14:creationId xmlns:p14="http://schemas.microsoft.com/office/powerpoint/2010/main" val="4137899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01536-2662-E148-8023-2D39173F9269}"/>
              </a:ext>
            </a:extLst>
          </p:cNvPr>
          <p:cNvSpPr>
            <a:spLocks noGrp="1"/>
          </p:cNvSpPr>
          <p:nvPr>
            <p:ph type="title"/>
          </p:nvPr>
        </p:nvSpPr>
        <p:spPr>
          <a:xfrm>
            <a:off x="677334" y="609600"/>
            <a:ext cx="8596668" cy="959319"/>
          </a:xfrm>
        </p:spPr>
        <p:txBody>
          <a:bodyPr/>
          <a:lstStyle/>
          <a:p>
            <a:r>
              <a:rPr lang="en-US" dirty="0"/>
              <a:t>Background</a:t>
            </a:r>
          </a:p>
        </p:txBody>
      </p:sp>
      <p:sp>
        <p:nvSpPr>
          <p:cNvPr id="4" name="Content Placeholder 2">
            <a:extLst>
              <a:ext uri="{FF2B5EF4-FFF2-40B4-BE49-F238E27FC236}">
                <a16:creationId xmlns:a16="http://schemas.microsoft.com/office/drawing/2014/main" id="{0BB7D732-0232-EA43-A1E4-4B68D1EE83AD}"/>
              </a:ext>
            </a:extLst>
          </p:cNvPr>
          <p:cNvSpPr txBox="1">
            <a:spLocks/>
          </p:cNvSpPr>
          <p:nvPr/>
        </p:nvSpPr>
        <p:spPr>
          <a:xfrm>
            <a:off x="677334" y="1850535"/>
            <a:ext cx="10214784" cy="1860081"/>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fontAlgn="base"/>
            <a:r>
              <a:rPr lang="en-SG" dirty="0"/>
              <a:t>Cholesterol in the blood builds up in the walls of your arteries, causing a process called atherosclerosis, a form of heart disease. </a:t>
            </a:r>
            <a:r>
              <a:rPr lang="en-SG" dirty="0">
                <a:highlight>
                  <a:srgbClr val="FFFF00"/>
                </a:highlight>
              </a:rPr>
              <a:t>The arteries become narrowed and blood flow to the heart muscle is slowed down or blocked.</a:t>
            </a:r>
            <a:r>
              <a:rPr lang="en-SG" dirty="0"/>
              <a:t> The blood carries oxygen to the heart, and if there is insufficient blood and oxygen reaching your heart, you may suffer chest pain (angina). If the blood supply to a portion of the heart is completely cut off by a blockage, the result is a heart attack.</a:t>
            </a:r>
          </a:p>
          <a:p>
            <a:pPr marL="0" indent="0" algn="r" fontAlgn="base">
              <a:buNone/>
            </a:pPr>
            <a:r>
              <a:rPr lang="en-SG" sz="1300" b="1" dirty="0"/>
              <a:t>Extracted from: https://</a:t>
            </a:r>
            <a:r>
              <a:rPr lang="en-SG" sz="1300" b="1" dirty="0" err="1"/>
              <a:t>www.webmd.com</a:t>
            </a:r>
            <a:r>
              <a:rPr lang="en-SG" sz="1300" b="1" dirty="0"/>
              <a:t>/heart-disease/guide/heart-disease-lower-cholesterol-risk</a:t>
            </a:r>
          </a:p>
          <a:p>
            <a:pPr marL="0" indent="0" fontAlgn="base">
              <a:buFont typeface="Wingdings 3" charset="2"/>
              <a:buNone/>
            </a:pPr>
            <a:endParaRPr lang="en-SG" b="1" dirty="0"/>
          </a:p>
          <a:p>
            <a:pPr marL="0" indent="0">
              <a:buFont typeface="Wingdings 3" charset="2"/>
              <a:buNone/>
            </a:pPr>
            <a:endParaRPr lang="en-US" b="1" dirty="0"/>
          </a:p>
        </p:txBody>
      </p:sp>
      <p:sp>
        <p:nvSpPr>
          <p:cNvPr id="5" name="Title 1">
            <a:extLst>
              <a:ext uri="{FF2B5EF4-FFF2-40B4-BE49-F238E27FC236}">
                <a16:creationId xmlns:a16="http://schemas.microsoft.com/office/drawing/2014/main" id="{35590BB2-0A74-5F4F-9B99-F2B6B3A3C0FE}"/>
              </a:ext>
            </a:extLst>
          </p:cNvPr>
          <p:cNvSpPr txBox="1">
            <a:spLocks/>
          </p:cNvSpPr>
          <p:nvPr/>
        </p:nvSpPr>
        <p:spPr>
          <a:xfrm>
            <a:off x="677334" y="1287302"/>
            <a:ext cx="8596668" cy="56323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500" dirty="0"/>
              <a:t>How is Cholesterol linked to Heart Disease?</a:t>
            </a:r>
          </a:p>
        </p:txBody>
      </p:sp>
      <p:sp>
        <p:nvSpPr>
          <p:cNvPr id="10" name="Content Placeholder 2">
            <a:extLst>
              <a:ext uri="{FF2B5EF4-FFF2-40B4-BE49-F238E27FC236}">
                <a16:creationId xmlns:a16="http://schemas.microsoft.com/office/drawing/2014/main" id="{0E0763E2-B297-9F41-8B69-D442F667145B}"/>
              </a:ext>
            </a:extLst>
          </p:cNvPr>
          <p:cNvSpPr txBox="1">
            <a:spLocks/>
          </p:cNvSpPr>
          <p:nvPr/>
        </p:nvSpPr>
        <p:spPr>
          <a:xfrm>
            <a:off x="677334" y="3710618"/>
            <a:ext cx="10214784" cy="2537782"/>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fontAlgn="base"/>
            <a:r>
              <a:rPr lang="en-SG" dirty="0">
                <a:highlight>
                  <a:srgbClr val="FFFF00"/>
                </a:highlight>
              </a:rPr>
              <a:t>Cholesterol levels tend to increase with age</a:t>
            </a:r>
            <a:r>
              <a:rPr lang="en-SG" dirty="0"/>
              <a:t>. Doctors recommend taking steps earlier in life to prevent dangerously high levels of cholesterol developing as a person ages. Years of unmanaged cholesterol can be much trickier to treat.</a:t>
            </a:r>
          </a:p>
          <a:p>
            <a:pPr fontAlgn="base"/>
            <a:r>
              <a:rPr lang="en-SG" dirty="0"/>
              <a:t>Total cholesterol levels less than 200 milligrams per </a:t>
            </a:r>
            <a:r>
              <a:rPr lang="en-SG" dirty="0" err="1"/>
              <a:t>deciliter</a:t>
            </a:r>
            <a:r>
              <a:rPr lang="en-SG" dirty="0"/>
              <a:t> (mg/dL) are considered desirable for adults. </a:t>
            </a:r>
            <a:r>
              <a:rPr lang="en-SG" dirty="0">
                <a:highlight>
                  <a:srgbClr val="FFFF00"/>
                </a:highlight>
              </a:rPr>
              <a:t>A reading between 200 and 239 mg/dL is considered borderline high and a reading of 240 mg/dL and above is considered high.</a:t>
            </a:r>
          </a:p>
          <a:p>
            <a:pPr marL="0" indent="0" fontAlgn="base">
              <a:buNone/>
            </a:pPr>
            <a:endParaRPr lang="en-SG" dirty="0"/>
          </a:p>
          <a:p>
            <a:pPr marL="0" indent="0" algn="r" fontAlgn="base">
              <a:buNone/>
            </a:pPr>
            <a:r>
              <a:rPr lang="en-SG" sz="1300" b="1" dirty="0"/>
              <a:t>					Extracted from: https://</a:t>
            </a:r>
            <a:r>
              <a:rPr lang="en-SG" sz="1300" b="1" dirty="0" err="1"/>
              <a:t>www.medicalnewstoday.com</a:t>
            </a:r>
            <a:r>
              <a:rPr lang="en-SG" sz="1300" b="1" dirty="0"/>
              <a:t>/articles/315900#recommended-levels</a:t>
            </a:r>
          </a:p>
          <a:p>
            <a:pPr marL="0" indent="0" fontAlgn="base">
              <a:buFont typeface="Wingdings 3" charset="2"/>
              <a:buNone/>
            </a:pPr>
            <a:endParaRPr lang="en-SG" b="1" dirty="0"/>
          </a:p>
          <a:p>
            <a:pPr marL="0" indent="0">
              <a:buFont typeface="Wingdings 3" charset="2"/>
              <a:buNone/>
            </a:pPr>
            <a:endParaRPr lang="en-US" b="1" dirty="0"/>
          </a:p>
        </p:txBody>
      </p:sp>
    </p:spTree>
    <p:extLst>
      <p:ext uri="{BB962C8B-B14F-4D97-AF65-F5344CB8AC3E}">
        <p14:creationId xmlns:p14="http://schemas.microsoft.com/office/powerpoint/2010/main" val="41953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B0EA8-328C-9140-B2AA-6FF1A8DF6005}"/>
              </a:ext>
            </a:extLst>
          </p:cNvPr>
          <p:cNvSpPr>
            <a:spLocks noGrp="1"/>
          </p:cNvSpPr>
          <p:nvPr>
            <p:ph type="title"/>
          </p:nvPr>
        </p:nvSpPr>
        <p:spPr/>
        <p:txBody>
          <a:bodyPr/>
          <a:lstStyle/>
          <a:p>
            <a:r>
              <a:rPr lang="en-US" dirty="0"/>
              <a:t>Dataset Background	</a:t>
            </a:r>
          </a:p>
        </p:txBody>
      </p:sp>
      <p:sp>
        <p:nvSpPr>
          <p:cNvPr id="3" name="Content Placeholder 2">
            <a:extLst>
              <a:ext uri="{FF2B5EF4-FFF2-40B4-BE49-F238E27FC236}">
                <a16:creationId xmlns:a16="http://schemas.microsoft.com/office/drawing/2014/main" id="{5997B827-5364-E14E-A7D0-B7B33D828EBA}"/>
              </a:ext>
            </a:extLst>
          </p:cNvPr>
          <p:cNvSpPr>
            <a:spLocks noGrp="1"/>
          </p:cNvSpPr>
          <p:nvPr>
            <p:ph idx="1"/>
          </p:nvPr>
        </p:nvSpPr>
        <p:spPr>
          <a:xfrm>
            <a:off x="677334" y="1385455"/>
            <a:ext cx="11182972" cy="5167745"/>
          </a:xfrm>
        </p:spPr>
        <p:txBody>
          <a:bodyPr>
            <a:normAutofit fontScale="92500" lnSpcReduction="20000"/>
          </a:bodyPr>
          <a:lstStyle/>
          <a:p>
            <a:pPr fontAlgn="base"/>
            <a:r>
              <a:rPr lang="en-SG" dirty="0"/>
              <a:t>This dataset was created by combining different datasets already available independently but not combined before. In this dataset, 5 heart datasets are combined over 11 common features which makes it the largest heart disease dataset available so far for research purposes.</a:t>
            </a:r>
          </a:p>
          <a:p>
            <a:pPr fontAlgn="base">
              <a:buFont typeface="Wingdings 3" pitchFamily="2" charset="2"/>
              <a:buChar char=""/>
            </a:pPr>
            <a:r>
              <a:rPr lang="en-SG" dirty="0"/>
              <a:t>The five datasets used for its curation are:</a:t>
            </a:r>
          </a:p>
          <a:p>
            <a:pPr marL="979488" indent="-261938" fontAlgn="base">
              <a:buFont typeface="Arial" panose="020B0604020202020204" pitchFamily="34" charset="0"/>
              <a:buChar char="•"/>
            </a:pPr>
            <a:r>
              <a:rPr lang="en-SG" dirty="0"/>
              <a:t>Cleveland: 303 observations</a:t>
            </a:r>
          </a:p>
          <a:p>
            <a:pPr marL="979488" indent="-261938" fontAlgn="base">
              <a:buFont typeface="Arial" panose="020B0604020202020204" pitchFamily="34" charset="0"/>
              <a:buChar char="•"/>
            </a:pPr>
            <a:r>
              <a:rPr lang="en-SG" dirty="0"/>
              <a:t>Hungarian: 294 observations</a:t>
            </a:r>
          </a:p>
          <a:p>
            <a:pPr marL="979488" indent="-261938" fontAlgn="base">
              <a:buFont typeface="Arial" panose="020B0604020202020204" pitchFamily="34" charset="0"/>
              <a:buChar char="•"/>
            </a:pPr>
            <a:r>
              <a:rPr lang="en-SG" dirty="0"/>
              <a:t>Switzerland: 123 observations</a:t>
            </a:r>
          </a:p>
          <a:p>
            <a:pPr marL="979488" indent="-261938" fontAlgn="base">
              <a:buFont typeface="Arial" panose="020B0604020202020204" pitchFamily="34" charset="0"/>
              <a:buChar char="•"/>
            </a:pPr>
            <a:r>
              <a:rPr lang="en-SG" dirty="0"/>
              <a:t>Long Beach VA: 200 observations</a:t>
            </a:r>
          </a:p>
          <a:p>
            <a:pPr marL="979488" indent="-261938" fontAlgn="base">
              <a:buFont typeface="Arial" panose="020B0604020202020204" pitchFamily="34" charset="0"/>
              <a:buChar char="•"/>
            </a:pPr>
            <a:r>
              <a:rPr lang="en-SG" dirty="0" err="1"/>
              <a:t>Stalog</a:t>
            </a:r>
            <a:r>
              <a:rPr lang="en-SG" dirty="0"/>
              <a:t> (Heart) Data Set: 270 observations</a:t>
            </a:r>
          </a:p>
          <a:p>
            <a:pPr marL="0" indent="0" fontAlgn="base">
              <a:buNone/>
            </a:pPr>
            <a:endParaRPr lang="en-SG" dirty="0"/>
          </a:p>
          <a:p>
            <a:pPr marL="0" indent="0" fontAlgn="base">
              <a:buNone/>
            </a:pPr>
            <a:r>
              <a:rPr lang="en-SG" dirty="0"/>
              <a:t>Total: 1190 observations</a:t>
            </a:r>
          </a:p>
          <a:p>
            <a:pPr marL="0" indent="0" fontAlgn="base">
              <a:buNone/>
            </a:pPr>
            <a:br>
              <a:rPr lang="en-SG" dirty="0"/>
            </a:br>
            <a:r>
              <a:rPr lang="en-SG" dirty="0"/>
              <a:t>Duplicated: 272 observations</a:t>
            </a:r>
          </a:p>
          <a:p>
            <a:pPr marL="0" indent="0" fontAlgn="base">
              <a:buNone/>
            </a:pPr>
            <a:endParaRPr lang="en-SG" dirty="0"/>
          </a:p>
          <a:p>
            <a:pPr marL="0" indent="0" fontAlgn="base">
              <a:buNone/>
            </a:pPr>
            <a:r>
              <a:rPr lang="en-SG" sz="1900" dirty="0"/>
              <a:t>Final dataset: </a:t>
            </a:r>
            <a:r>
              <a:rPr lang="en-SG" sz="1900" dirty="0">
                <a:highlight>
                  <a:srgbClr val="FFFF00"/>
                </a:highlight>
              </a:rPr>
              <a:t>918 observations</a:t>
            </a:r>
          </a:p>
          <a:p>
            <a:pPr marL="0" indent="0" algn="r" fontAlgn="base">
              <a:buNone/>
            </a:pPr>
            <a:r>
              <a:rPr lang="en-SG" sz="1400" dirty="0"/>
              <a:t>Source: https://</a:t>
            </a:r>
            <a:r>
              <a:rPr lang="en-SG" sz="1400" dirty="0" err="1"/>
              <a:t>www.kaggle.com</a:t>
            </a:r>
            <a:r>
              <a:rPr lang="en-SG" sz="1400" dirty="0"/>
              <a:t>/</a:t>
            </a:r>
            <a:r>
              <a:rPr lang="en-SG" sz="1400" dirty="0" err="1"/>
              <a:t>fedesoriano</a:t>
            </a:r>
            <a:r>
              <a:rPr lang="en-SG" sz="1400" dirty="0"/>
              <a:t>/heart-failure-prediction</a:t>
            </a:r>
          </a:p>
          <a:p>
            <a:endParaRPr lang="en-US" dirty="0"/>
          </a:p>
        </p:txBody>
      </p:sp>
    </p:spTree>
    <p:extLst>
      <p:ext uri="{BB962C8B-B14F-4D97-AF65-F5344CB8AC3E}">
        <p14:creationId xmlns:p14="http://schemas.microsoft.com/office/powerpoint/2010/main" val="4285982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999D3-CBC4-AC4E-A591-B887114449E7}"/>
              </a:ext>
            </a:extLst>
          </p:cNvPr>
          <p:cNvSpPr>
            <a:spLocks noGrp="1"/>
          </p:cNvSpPr>
          <p:nvPr>
            <p:ph type="title"/>
          </p:nvPr>
        </p:nvSpPr>
        <p:spPr>
          <a:xfrm>
            <a:off x="815109" y="568036"/>
            <a:ext cx="10087648" cy="803564"/>
          </a:xfrm>
        </p:spPr>
        <p:txBody>
          <a:bodyPr/>
          <a:lstStyle/>
          <a:p>
            <a:r>
              <a:rPr lang="en-US" dirty="0"/>
              <a:t>Relationship between Gender &amp; Heart Disease</a:t>
            </a:r>
          </a:p>
        </p:txBody>
      </p:sp>
      <p:pic>
        <p:nvPicPr>
          <p:cNvPr id="5" name="Picture 4">
            <a:extLst>
              <a:ext uri="{FF2B5EF4-FFF2-40B4-BE49-F238E27FC236}">
                <a16:creationId xmlns:a16="http://schemas.microsoft.com/office/drawing/2014/main" id="{29D2E60B-C522-D34A-9ECA-4EE97C76F4FE}"/>
              </a:ext>
            </a:extLst>
          </p:cNvPr>
          <p:cNvPicPr>
            <a:picLocks noChangeAspect="1"/>
          </p:cNvPicPr>
          <p:nvPr/>
        </p:nvPicPr>
        <p:blipFill>
          <a:blip r:embed="rId2"/>
          <a:stretch>
            <a:fillRect/>
          </a:stretch>
        </p:blipFill>
        <p:spPr>
          <a:xfrm>
            <a:off x="574963" y="1371600"/>
            <a:ext cx="10312400" cy="4381500"/>
          </a:xfrm>
          <a:prstGeom prst="rect">
            <a:avLst/>
          </a:prstGeom>
        </p:spPr>
      </p:pic>
      <p:sp>
        <p:nvSpPr>
          <p:cNvPr id="6" name="Content Placeholder 2">
            <a:extLst>
              <a:ext uri="{FF2B5EF4-FFF2-40B4-BE49-F238E27FC236}">
                <a16:creationId xmlns:a16="http://schemas.microsoft.com/office/drawing/2014/main" id="{D20F00A8-F578-C144-9540-F15CD3D06F81}"/>
              </a:ext>
            </a:extLst>
          </p:cNvPr>
          <p:cNvSpPr>
            <a:spLocks noGrp="1"/>
          </p:cNvSpPr>
          <p:nvPr>
            <p:ph idx="1"/>
          </p:nvPr>
        </p:nvSpPr>
        <p:spPr>
          <a:xfrm>
            <a:off x="2167467" y="5846618"/>
            <a:ext cx="7857066" cy="443346"/>
          </a:xfrm>
        </p:spPr>
        <p:txBody>
          <a:bodyPr>
            <a:normAutofit fontScale="92500"/>
          </a:bodyPr>
          <a:lstStyle/>
          <a:p>
            <a:pPr fontAlgn="base"/>
            <a:r>
              <a:rPr lang="en-SG" b="1" dirty="0"/>
              <a:t>Male tend to have higher chance of getting Heart Disease than Female</a:t>
            </a:r>
            <a:endParaRPr lang="en-SG" sz="1400" b="1" dirty="0"/>
          </a:p>
          <a:p>
            <a:endParaRPr lang="en-US" dirty="0"/>
          </a:p>
        </p:txBody>
      </p:sp>
    </p:spTree>
    <p:extLst>
      <p:ext uri="{BB962C8B-B14F-4D97-AF65-F5344CB8AC3E}">
        <p14:creationId xmlns:p14="http://schemas.microsoft.com/office/powerpoint/2010/main" val="2317320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ED4F16-7E93-6C46-8ACF-175E270396C8}"/>
              </a:ext>
            </a:extLst>
          </p:cNvPr>
          <p:cNvPicPr>
            <a:picLocks noChangeAspect="1"/>
          </p:cNvPicPr>
          <p:nvPr/>
        </p:nvPicPr>
        <p:blipFill rotWithShape="1">
          <a:blip r:embed="rId2"/>
          <a:srcRect r="2041"/>
          <a:stretch/>
        </p:blipFill>
        <p:spPr>
          <a:xfrm>
            <a:off x="568885" y="1741054"/>
            <a:ext cx="9992435" cy="4255513"/>
          </a:xfrm>
          <a:prstGeom prst="rect">
            <a:avLst/>
          </a:prstGeom>
        </p:spPr>
      </p:pic>
      <p:sp>
        <p:nvSpPr>
          <p:cNvPr id="2" name="Title 1">
            <a:extLst>
              <a:ext uri="{FF2B5EF4-FFF2-40B4-BE49-F238E27FC236}">
                <a16:creationId xmlns:a16="http://schemas.microsoft.com/office/drawing/2014/main" id="{C779E6C0-442E-6449-867B-BD8151203839}"/>
              </a:ext>
            </a:extLst>
          </p:cNvPr>
          <p:cNvSpPr>
            <a:spLocks noGrp="1"/>
          </p:cNvSpPr>
          <p:nvPr>
            <p:ph type="title"/>
          </p:nvPr>
        </p:nvSpPr>
        <p:spPr>
          <a:xfrm>
            <a:off x="660401" y="389466"/>
            <a:ext cx="10701866" cy="1320800"/>
          </a:xfrm>
        </p:spPr>
        <p:txBody>
          <a:bodyPr/>
          <a:lstStyle/>
          <a:p>
            <a:r>
              <a:rPr lang="en-US" dirty="0"/>
              <a:t>Relationship between Types of Chest Pain &amp; </a:t>
            </a:r>
            <a:br>
              <a:rPr lang="en-US" dirty="0"/>
            </a:br>
            <a:r>
              <a:rPr lang="en-US" dirty="0"/>
              <a:t>Heart Disease</a:t>
            </a:r>
          </a:p>
        </p:txBody>
      </p:sp>
      <p:sp>
        <p:nvSpPr>
          <p:cNvPr id="3" name="Content Placeholder 2">
            <a:extLst>
              <a:ext uri="{FF2B5EF4-FFF2-40B4-BE49-F238E27FC236}">
                <a16:creationId xmlns:a16="http://schemas.microsoft.com/office/drawing/2014/main" id="{3CD6C36D-325F-D24F-BDBC-63677BF5D574}"/>
              </a:ext>
            </a:extLst>
          </p:cNvPr>
          <p:cNvSpPr>
            <a:spLocks noGrp="1"/>
          </p:cNvSpPr>
          <p:nvPr>
            <p:ph idx="1"/>
          </p:nvPr>
        </p:nvSpPr>
        <p:spPr>
          <a:xfrm>
            <a:off x="10288210" y="5619255"/>
            <a:ext cx="1903790" cy="1084966"/>
          </a:xfrm>
        </p:spPr>
        <p:txBody>
          <a:bodyPr>
            <a:normAutofit/>
          </a:bodyPr>
          <a:lstStyle/>
          <a:p>
            <a:r>
              <a:rPr lang="en-US" sz="1000" dirty="0"/>
              <a:t>ASY: Asymptomatic</a:t>
            </a:r>
          </a:p>
          <a:p>
            <a:r>
              <a:rPr lang="en-US" sz="1000" dirty="0"/>
              <a:t>ATA: Atypical Angina</a:t>
            </a:r>
          </a:p>
          <a:p>
            <a:r>
              <a:rPr lang="en-US" sz="1000" dirty="0"/>
              <a:t>NAP: Non-Anginal Pain</a:t>
            </a:r>
          </a:p>
          <a:p>
            <a:r>
              <a:rPr lang="en-US" sz="1000" dirty="0"/>
              <a:t>TA: Typical Angina</a:t>
            </a:r>
          </a:p>
        </p:txBody>
      </p:sp>
      <p:sp>
        <p:nvSpPr>
          <p:cNvPr id="6" name="Content Placeholder 2">
            <a:extLst>
              <a:ext uri="{FF2B5EF4-FFF2-40B4-BE49-F238E27FC236}">
                <a16:creationId xmlns:a16="http://schemas.microsoft.com/office/drawing/2014/main" id="{641DAEA8-F0FD-844D-8F4B-79D139F98777}"/>
              </a:ext>
            </a:extLst>
          </p:cNvPr>
          <p:cNvSpPr txBox="1">
            <a:spLocks/>
          </p:cNvSpPr>
          <p:nvPr/>
        </p:nvSpPr>
        <p:spPr>
          <a:xfrm>
            <a:off x="1052287" y="6128721"/>
            <a:ext cx="7857066" cy="44334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fontAlgn="base"/>
            <a:r>
              <a:rPr lang="en-SG" sz="1400" b="1" dirty="0"/>
              <a:t>More than 50% of the Heart Disease Patient have Asymptomatic Chest Pain </a:t>
            </a:r>
          </a:p>
          <a:p>
            <a:endParaRPr lang="en-US" dirty="0"/>
          </a:p>
        </p:txBody>
      </p:sp>
    </p:spTree>
    <p:extLst>
      <p:ext uri="{BB962C8B-B14F-4D97-AF65-F5344CB8AC3E}">
        <p14:creationId xmlns:p14="http://schemas.microsoft.com/office/powerpoint/2010/main" val="2067295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E7179-68D4-3D41-85E6-93293933FAA3}"/>
              </a:ext>
            </a:extLst>
          </p:cNvPr>
          <p:cNvSpPr>
            <a:spLocks noGrp="1"/>
          </p:cNvSpPr>
          <p:nvPr>
            <p:ph type="title"/>
          </p:nvPr>
        </p:nvSpPr>
        <p:spPr>
          <a:xfrm>
            <a:off x="677334" y="539947"/>
            <a:ext cx="9736666" cy="897467"/>
          </a:xfrm>
        </p:spPr>
        <p:txBody>
          <a:bodyPr>
            <a:normAutofit/>
          </a:bodyPr>
          <a:lstStyle/>
          <a:p>
            <a:r>
              <a:rPr lang="en-US" dirty="0"/>
              <a:t>Relationship between Age &amp; Heart Disease</a:t>
            </a:r>
          </a:p>
        </p:txBody>
      </p:sp>
      <p:sp>
        <p:nvSpPr>
          <p:cNvPr id="3" name="Content Placeholder 2">
            <a:extLst>
              <a:ext uri="{FF2B5EF4-FFF2-40B4-BE49-F238E27FC236}">
                <a16:creationId xmlns:a16="http://schemas.microsoft.com/office/drawing/2014/main" id="{3F530BE3-AC91-CB4F-BA47-A39A92DDF21A}"/>
              </a:ext>
            </a:extLst>
          </p:cNvPr>
          <p:cNvSpPr>
            <a:spLocks noGrp="1"/>
          </p:cNvSpPr>
          <p:nvPr>
            <p:ph idx="1"/>
          </p:nvPr>
        </p:nvSpPr>
        <p:spPr>
          <a:xfrm>
            <a:off x="677334" y="5815598"/>
            <a:ext cx="9460300" cy="844353"/>
          </a:xfrm>
        </p:spPr>
        <p:txBody>
          <a:bodyPr>
            <a:normAutofit fontScale="92500" lnSpcReduction="20000"/>
          </a:bodyPr>
          <a:lstStyle/>
          <a:p>
            <a:r>
              <a:rPr lang="en-US" b="1" dirty="0"/>
              <a:t>Above age 45 will have about 50% chances of getting heart disease and the probability will increase as age increases above 46</a:t>
            </a:r>
          </a:p>
          <a:p>
            <a:r>
              <a:rPr lang="en-US" b="1" dirty="0"/>
              <a:t>Below age 30 will have lower chances of getting heart disease.</a:t>
            </a:r>
          </a:p>
        </p:txBody>
      </p:sp>
      <p:pic>
        <p:nvPicPr>
          <p:cNvPr id="8" name="Picture 7">
            <a:extLst>
              <a:ext uri="{FF2B5EF4-FFF2-40B4-BE49-F238E27FC236}">
                <a16:creationId xmlns:a16="http://schemas.microsoft.com/office/drawing/2014/main" id="{F0A7AFF3-1E79-4745-B60C-6B409BF65965}"/>
              </a:ext>
            </a:extLst>
          </p:cNvPr>
          <p:cNvPicPr>
            <a:picLocks noChangeAspect="1"/>
          </p:cNvPicPr>
          <p:nvPr/>
        </p:nvPicPr>
        <p:blipFill rotWithShape="1">
          <a:blip r:embed="rId2"/>
          <a:srcRect r="2482"/>
          <a:stretch/>
        </p:blipFill>
        <p:spPr>
          <a:xfrm>
            <a:off x="389467" y="1384300"/>
            <a:ext cx="10024534" cy="4329630"/>
          </a:xfrm>
          <a:prstGeom prst="rect">
            <a:avLst/>
          </a:prstGeom>
        </p:spPr>
      </p:pic>
      <p:sp>
        <p:nvSpPr>
          <p:cNvPr id="6" name="Content Placeholder 2">
            <a:extLst>
              <a:ext uri="{FF2B5EF4-FFF2-40B4-BE49-F238E27FC236}">
                <a16:creationId xmlns:a16="http://schemas.microsoft.com/office/drawing/2014/main" id="{D3C9C670-49C5-6848-9B22-AD0DF2DC87FD}"/>
              </a:ext>
            </a:extLst>
          </p:cNvPr>
          <p:cNvSpPr txBox="1">
            <a:spLocks/>
          </p:cNvSpPr>
          <p:nvPr/>
        </p:nvSpPr>
        <p:spPr>
          <a:xfrm>
            <a:off x="10414000" y="4976362"/>
            <a:ext cx="2066749" cy="178525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179388" indent="-179388"/>
            <a:r>
              <a:rPr lang="en-US" sz="1000" dirty="0"/>
              <a:t>1: Age 30 and below</a:t>
            </a:r>
          </a:p>
          <a:p>
            <a:pPr marL="179388" indent="-179388"/>
            <a:r>
              <a:rPr lang="en-US" sz="1000" dirty="0"/>
              <a:t>2: Between age 31 -35</a:t>
            </a:r>
          </a:p>
          <a:p>
            <a:pPr marL="179388" indent="-179388"/>
            <a:r>
              <a:rPr lang="en-US" sz="1000" dirty="0"/>
              <a:t>3: Between age 36 - 45</a:t>
            </a:r>
          </a:p>
          <a:p>
            <a:pPr marL="179388" indent="-179388"/>
            <a:r>
              <a:rPr lang="en-US" sz="1000" dirty="0"/>
              <a:t>4: Between age 46 -55</a:t>
            </a:r>
          </a:p>
          <a:p>
            <a:pPr marL="179388" indent="-179388"/>
            <a:r>
              <a:rPr lang="en-US" sz="1000" dirty="0"/>
              <a:t>5: Between age 56-60</a:t>
            </a:r>
          </a:p>
          <a:p>
            <a:pPr marL="179388" indent="-179388"/>
            <a:r>
              <a:rPr lang="en-US" sz="1000" dirty="0"/>
              <a:t>6: Age 61 and above</a:t>
            </a:r>
          </a:p>
        </p:txBody>
      </p:sp>
    </p:spTree>
    <p:extLst>
      <p:ext uri="{BB962C8B-B14F-4D97-AF65-F5344CB8AC3E}">
        <p14:creationId xmlns:p14="http://schemas.microsoft.com/office/powerpoint/2010/main" val="2527501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3DA05F-9E1C-D64E-8E97-3F65BF2693F5}"/>
              </a:ext>
            </a:extLst>
          </p:cNvPr>
          <p:cNvPicPr>
            <a:picLocks noChangeAspect="1"/>
          </p:cNvPicPr>
          <p:nvPr/>
        </p:nvPicPr>
        <p:blipFill rotWithShape="1">
          <a:blip r:embed="rId2"/>
          <a:srcRect r="1659"/>
          <a:stretch/>
        </p:blipFill>
        <p:spPr>
          <a:xfrm>
            <a:off x="241905" y="1709058"/>
            <a:ext cx="10341186" cy="4394200"/>
          </a:xfrm>
          <a:prstGeom prst="rect">
            <a:avLst/>
          </a:prstGeom>
        </p:spPr>
      </p:pic>
      <p:sp>
        <p:nvSpPr>
          <p:cNvPr id="2" name="Title 1">
            <a:extLst>
              <a:ext uri="{FF2B5EF4-FFF2-40B4-BE49-F238E27FC236}">
                <a16:creationId xmlns:a16="http://schemas.microsoft.com/office/drawing/2014/main" id="{266F41D3-AAF1-EF4B-A0EB-2F2ADD9D540F}"/>
              </a:ext>
            </a:extLst>
          </p:cNvPr>
          <p:cNvSpPr>
            <a:spLocks noGrp="1"/>
          </p:cNvSpPr>
          <p:nvPr>
            <p:ph type="title"/>
          </p:nvPr>
        </p:nvSpPr>
        <p:spPr>
          <a:xfrm>
            <a:off x="677334" y="388258"/>
            <a:ext cx="10106780" cy="1320800"/>
          </a:xfrm>
        </p:spPr>
        <p:txBody>
          <a:bodyPr/>
          <a:lstStyle/>
          <a:p>
            <a:r>
              <a:rPr lang="en-US" dirty="0"/>
              <a:t>Relationship between Cholesterol Level &amp; Heart Disease</a:t>
            </a:r>
          </a:p>
        </p:txBody>
      </p:sp>
      <p:sp>
        <p:nvSpPr>
          <p:cNvPr id="3" name="Content Placeholder 2">
            <a:extLst>
              <a:ext uri="{FF2B5EF4-FFF2-40B4-BE49-F238E27FC236}">
                <a16:creationId xmlns:a16="http://schemas.microsoft.com/office/drawing/2014/main" id="{A0502D81-A9DB-E142-BD64-428E0A8F7F69}"/>
              </a:ext>
            </a:extLst>
          </p:cNvPr>
          <p:cNvSpPr>
            <a:spLocks noGrp="1"/>
          </p:cNvSpPr>
          <p:nvPr>
            <p:ph idx="1"/>
          </p:nvPr>
        </p:nvSpPr>
        <p:spPr>
          <a:xfrm>
            <a:off x="10348687" y="5196114"/>
            <a:ext cx="1843314" cy="1509488"/>
          </a:xfrm>
        </p:spPr>
        <p:txBody>
          <a:bodyPr>
            <a:normAutofit lnSpcReduction="10000"/>
          </a:bodyPr>
          <a:lstStyle/>
          <a:p>
            <a:pPr marL="179388" indent="-179388"/>
            <a:r>
              <a:rPr lang="en-US" sz="1000" dirty="0"/>
              <a:t>1: 100 and below</a:t>
            </a:r>
          </a:p>
          <a:p>
            <a:pPr marL="179388" indent="-179388"/>
            <a:r>
              <a:rPr lang="en-US" sz="1000" dirty="0"/>
              <a:t>2: Between 100-239 </a:t>
            </a:r>
          </a:p>
          <a:p>
            <a:pPr marL="179388" indent="-179388"/>
            <a:r>
              <a:rPr lang="en-US" sz="1000" dirty="0"/>
              <a:t>3: Between 240-400 </a:t>
            </a:r>
          </a:p>
          <a:p>
            <a:pPr marL="179388" indent="-179388"/>
            <a:r>
              <a:rPr lang="en-US" sz="1000" dirty="0"/>
              <a:t>4: Above 401 </a:t>
            </a:r>
          </a:p>
          <a:p>
            <a:pPr marL="0" indent="0">
              <a:buNone/>
            </a:pPr>
            <a:r>
              <a:rPr lang="en-US" sz="1000" dirty="0"/>
              <a:t>Level indicated are in (mm/dl) </a:t>
            </a:r>
          </a:p>
          <a:p>
            <a:endParaRPr lang="en-US" dirty="0"/>
          </a:p>
        </p:txBody>
      </p:sp>
      <p:sp>
        <p:nvSpPr>
          <p:cNvPr id="6" name="Content Placeholder 2">
            <a:extLst>
              <a:ext uri="{FF2B5EF4-FFF2-40B4-BE49-F238E27FC236}">
                <a16:creationId xmlns:a16="http://schemas.microsoft.com/office/drawing/2014/main" id="{6E62494F-3E35-5A44-BB6C-7E598569B350}"/>
              </a:ext>
            </a:extLst>
          </p:cNvPr>
          <p:cNvSpPr txBox="1">
            <a:spLocks/>
          </p:cNvSpPr>
          <p:nvPr/>
        </p:nvSpPr>
        <p:spPr>
          <a:xfrm>
            <a:off x="1052287" y="6128721"/>
            <a:ext cx="7857066" cy="443346"/>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fontAlgn="base"/>
            <a:r>
              <a:rPr lang="en-SG" sz="1400" b="1" dirty="0"/>
              <a:t>More than 50% of the Heart Disease Patient have cholesterol level at 240mm/dl or higher.</a:t>
            </a:r>
          </a:p>
          <a:p>
            <a:endParaRPr lang="en-US" dirty="0"/>
          </a:p>
        </p:txBody>
      </p:sp>
    </p:spTree>
    <p:extLst>
      <p:ext uri="{BB962C8B-B14F-4D97-AF65-F5344CB8AC3E}">
        <p14:creationId xmlns:p14="http://schemas.microsoft.com/office/powerpoint/2010/main" val="2410394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D0E2E-557B-334E-ADE5-0FAAA134578B}"/>
              </a:ext>
            </a:extLst>
          </p:cNvPr>
          <p:cNvSpPr>
            <a:spLocks noGrp="1"/>
          </p:cNvSpPr>
          <p:nvPr>
            <p:ph type="title"/>
          </p:nvPr>
        </p:nvSpPr>
        <p:spPr>
          <a:xfrm>
            <a:off x="575907" y="551475"/>
            <a:ext cx="8596668" cy="660399"/>
          </a:xfrm>
        </p:spPr>
        <p:txBody>
          <a:bodyPr/>
          <a:lstStyle/>
          <a:p>
            <a:r>
              <a:rPr lang="en-US" dirty="0"/>
              <a:t>Heatmap- Correlation</a:t>
            </a:r>
          </a:p>
        </p:txBody>
      </p:sp>
      <p:pic>
        <p:nvPicPr>
          <p:cNvPr id="6" name="Picture 5">
            <a:extLst>
              <a:ext uri="{FF2B5EF4-FFF2-40B4-BE49-F238E27FC236}">
                <a16:creationId xmlns:a16="http://schemas.microsoft.com/office/drawing/2014/main" id="{373FBE26-F7F7-BB4C-834C-08378CFA5723}"/>
              </a:ext>
            </a:extLst>
          </p:cNvPr>
          <p:cNvPicPr>
            <a:picLocks noChangeAspect="1"/>
          </p:cNvPicPr>
          <p:nvPr/>
        </p:nvPicPr>
        <p:blipFill>
          <a:blip r:embed="rId2"/>
          <a:stretch>
            <a:fillRect/>
          </a:stretch>
        </p:blipFill>
        <p:spPr>
          <a:xfrm>
            <a:off x="2336769" y="1333622"/>
            <a:ext cx="6835806" cy="5046997"/>
          </a:xfrm>
          <a:prstGeom prst="rect">
            <a:avLst/>
          </a:prstGeom>
        </p:spPr>
      </p:pic>
      <p:sp>
        <p:nvSpPr>
          <p:cNvPr id="3" name="Rectangle 2">
            <a:extLst>
              <a:ext uri="{FF2B5EF4-FFF2-40B4-BE49-F238E27FC236}">
                <a16:creationId xmlns:a16="http://schemas.microsoft.com/office/drawing/2014/main" id="{30F911C3-DBC8-A747-9E68-F753FE45B0F5}"/>
              </a:ext>
            </a:extLst>
          </p:cNvPr>
          <p:cNvSpPr/>
          <p:nvPr/>
        </p:nvSpPr>
        <p:spPr>
          <a:xfrm>
            <a:off x="5220069" y="1970843"/>
            <a:ext cx="674704" cy="598052"/>
          </a:xfrm>
          <a:prstGeom prst="rect">
            <a:avLst/>
          </a:prstGeom>
          <a:noFill/>
          <a:ln w="1079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9690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394A7-0FDB-034B-8F52-1D792FCBD865}"/>
              </a:ext>
            </a:extLst>
          </p:cNvPr>
          <p:cNvSpPr>
            <a:spLocks noGrp="1"/>
          </p:cNvSpPr>
          <p:nvPr>
            <p:ph type="title"/>
          </p:nvPr>
        </p:nvSpPr>
        <p:spPr/>
        <p:txBody>
          <a:bodyPr/>
          <a:lstStyle/>
          <a:p>
            <a:r>
              <a:rPr lang="en-US" dirty="0"/>
              <a:t>Hypothesis</a:t>
            </a:r>
            <a:br>
              <a:rPr lang="en-US" dirty="0"/>
            </a:br>
            <a:endParaRPr lang="en-US" dirty="0"/>
          </a:p>
        </p:txBody>
      </p:sp>
      <p:sp>
        <p:nvSpPr>
          <p:cNvPr id="3" name="Content Placeholder 2">
            <a:extLst>
              <a:ext uri="{FF2B5EF4-FFF2-40B4-BE49-F238E27FC236}">
                <a16:creationId xmlns:a16="http://schemas.microsoft.com/office/drawing/2014/main" id="{9656C799-88FC-9345-9BE4-CC59EA89AC2F}"/>
              </a:ext>
            </a:extLst>
          </p:cNvPr>
          <p:cNvSpPr>
            <a:spLocks noGrp="1"/>
          </p:cNvSpPr>
          <p:nvPr>
            <p:ph idx="1"/>
          </p:nvPr>
        </p:nvSpPr>
        <p:spPr>
          <a:xfrm>
            <a:off x="677334" y="1603376"/>
            <a:ext cx="10938404" cy="1096961"/>
          </a:xfrm>
        </p:spPr>
        <p:txBody>
          <a:bodyPr/>
          <a:lstStyle/>
          <a:p>
            <a:r>
              <a:rPr lang="en-US" dirty="0"/>
              <a:t>'H0': 'Older age groups will have </a:t>
            </a:r>
            <a:r>
              <a:rPr lang="en-US" b="1" dirty="0"/>
              <a:t>similar level </a:t>
            </a:r>
            <a:r>
              <a:rPr lang="en-US" dirty="0"/>
              <a:t>of cholesterol as young age groups. (LH - SH = 0)',</a:t>
            </a:r>
          </a:p>
          <a:p>
            <a:r>
              <a:rPr lang="en-US" dirty="0"/>
              <a:t>'H1': 'Older age groups will have </a:t>
            </a:r>
            <a:r>
              <a:rPr lang="en-US" b="1" dirty="0"/>
              <a:t>higher level of </a:t>
            </a:r>
            <a:r>
              <a:rPr lang="en-US" dirty="0"/>
              <a:t>cholesterol than young age. (LH - SH &gt; 0)'</a:t>
            </a:r>
          </a:p>
          <a:p>
            <a:endParaRPr lang="en-US" dirty="0"/>
          </a:p>
        </p:txBody>
      </p:sp>
      <p:sp>
        <p:nvSpPr>
          <p:cNvPr id="4" name="Content Placeholder 2">
            <a:extLst>
              <a:ext uri="{FF2B5EF4-FFF2-40B4-BE49-F238E27FC236}">
                <a16:creationId xmlns:a16="http://schemas.microsoft.com/office/drawing/2014/main" id="{D5B91838-225C-A148-8BA1-F2F468268745}"/>
              </a:ext>
            </a:extLst>
          </p:cNvPr>
          <p:cNvSpPr txBox="1">
            <a:spLocks/>
          </p:cNvSpPr>
          <p:nvPr/>
        </p:nvSpPr>
        <p:spPr>
          <a:xfrm>
            <a:off x="2020359" y="3021018"/>
            <a:ext cx="4594753" cy="1096961"/>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Random Sample Size = 100</a:t>
            </a:r>
          </a:p>
          <a:p>
            <a:r>
              <a:rPr lang="en-US" dirty="0"/>
              <a:t>Older age groups = Age above 45</a:t>
            </a:r>
          </a:p>
          <a:p>
            <a:r>
              <a:rPr lang="en-US" dirty="0"/>
              <a:t>Young age group = Age 45 and below</a:t>
            </a:r>
          </a:p>
          <a:p>
            <a:endParaRPr lang="en-US" dirty="0"/>
          </a:p>
        </p:txBody>
      </p:sp>
      <p:sp>
        <p:nvSpPr>
          <p:cNvPr id="5" name="Content Placeholder 2">
            <a:extLst>
              <a:ext uri="{FF2B5EF4-FFF2-40B4-BE49-F238E27FC236}">
                <a16:creationId xmlns:a16="http://schemas.microsoft.com/office/drawing/2014/main" id="{133C9427-4652-A14C-BE46-0B34A6D655A5}"/>
              </a:ext>
            </a:extLst>
          </p:cNvPr>
          <p:cNvSpPr txBox="1">
            <a:spLocks/>
          </p:cNvSpPr>
          <p:nvPr/>
        </p:nvSpPr>
        <p:spPr>
          <a:xfrm>
            <a:off x="677334" y="4706143"/>
            <a:ext cx="10195454" cy="1096961"/>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Conclusion: Fail to reject the H0 when the null hypothesis is false</a:t>
            </a:r>
          </a:p>
          <a:p>
            <a:pPr marL="0" indent="0">
              <a:buNone/>
            </a:pPr>
            <a:endParaRPr lang="en-US" dirty="0"/>
          </a:p>
          <a:p>
            <a:pPr marL="0" indent="0">
              <a:buNone/>
            </a:pPr>
            <a:r>
              <a:rPr lang="en-US" dirty="0"/>
              <a:t>Older age groups will have </a:t>
            </a:r>
            <a:r>
              <a:rPr lang="en-US" b="1" dirty="0"/>
              <a:t>higher level </a:t>
            </a:r>
            <a:r>
              <a:rPr lang="en-US" dirty="0"/>
              <a:t>of cholesterol as young age groups </a:t>
            </a:r>
          </a:p>
          <a:p>
            <a:endParaRPr lang="en-US" dirty="0"/>
          </a:p>
        </p:txBody>
      </p:sp>
    </p:spTree>
    <p:extLst>
      <p:ext uri="{BB962C8B-B14F-4D97-AF65-F5344CB8AC3E}">
        <p14:creationId xmlns:p14="http://schemas.microsoft.com/office/powerpoint/2010/main" val="1107114141"/>
      </p:ext>
    </p:extLst>
  </p:cSld>
  <p:clrMapOvr>
    <a:masterClrMapping/>
  </p:clrMapOvr>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{7133A179-6DAC-FE41-ABCD-0686743FFE1F}tf10001060_mac</Template>
  <TotalTime>472</TotalTime>
  <Words>907</Words>
  <Application>Microsoft Macintosh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Courier New</vt:lpstr>
      <vt:lpstr>Trebuchet MS</vt:lpstr>
      <vt:lpstr>Wingdings 3</vt:lpstr>
      <vt:lpstr>Facet</vt:lpstr>
      <vt:lpstr>Heart Disease Prediction</vt:lpstr>
      <vt:lpstr>Background</vt:lpstr>
      <vt:lpstr>Dataset Background </vt:lpstr>
      <vt:lpstr>Relationship between Gender &amp; Heart Disease</vt:lpstr>
      <vt:lpstr>Relationship between Types of Chest Pain &amp;  Heart Disease</vt:lpstr>
      <vt:lpstr>Relationship between Age &amp; Heart Disease</vt:lpstr>
      <vt:lpstr>Relationship between Cholesterol Level &amp; Heart Disease</vt:lpstr>
      <vt:lpstr>Heatmap- Correlation</vt:lpstr>
      <vt:lpstr>Hypothesis </vt:lpstr>
      <vt:lpstr>Findings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dc:title>
  <dc:creator>Microsoft Office User</dc:creator>
  <cp:lastModifiedBy>Microsoft Office User</cp:lastModifiedBy>
  <cp:revision>12</cp:revision>
  <dcterms:created xsi:type="dcterms:W3CDTF">2021-10-21T12:41:27Z</dcterms:created>
  <dcterms:modified xsi:type="dcterms:W3CDTF">2021-10-30T06:48:33Z</dcterms:modified>
</cp:coreProperties>
</file>