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4" r:id="rId2"/>
    <p:sldId id="340" r:id="rId3"/>
    <p:sldId id="341" r:id="rId4"/>
    <p:sldId id="343" r:id="rId5"/>
  </p:sldIdLst>
  <p:sldSz cx="9144000" cy="6858000" type="screen4x3"/>
  <p:notesSz cx="7099300" cy="10234613"/>
  <p:defaultTextStyle>
    <a:defPPr>
      <a:defRPr lang="de-DE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F9FF"/>
    <a:srgbClr val="CCFF99"/>
    <a:srgbClr val="CBCBFF"/>
    <a:srgbClr val="E7E7FF"/>
    <a:srgbClr val="FFFFFF"/>
    <a:srgbClr val="99FF33"/>
    <a:srgbClr val="CCECFF"/>
    <a:srgbClr val="A7DD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2" autoAdjust="0"/>
    <p:restoredTop sz="92917" autoAdjust="0"/>
  </p:normalViewPr>
  <p:slideViewPr>
    <p:cSldViewPr>
      <p:cViewPr varScale="1">
        <p:scale>
          <a:sx n="100" d="100"/>
          <a:sy n="100" d="100"/>
        </p:scale>
        <p:origin x="9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5011DB0A-35F7-4C70-9C39-5BA1F9892E46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79A57F05-1CBF-4D97-85D5-A078E516F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12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2BDAB341-0CA9-48AD-9C78-56AE963F8F09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19" rIns="99039" bIns="4951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39" tIns="49519" rIns="99039" bIns="4951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B27BD733-400F-4986-A333-9D4F48089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2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89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062" indent="-179062">
              <a:buFont typeface="Arial" charset="0"/>
              <a:buChar char="•"/>
            </a:pPr>
            <a:r>
              <a:rPr lang="de-DE"/>
              <a:t>Modell gilt auch für Papier</a:t>
            </a:r>
          </a:p>
          <a:p>
            <a:pPr marL="179062" indent="-179062">
              <a:buFont typeface="Arial" charset="0"/>
              <a:buChar char="•"/>
            </a:pPr>
            <a:r>
              <a:rPr lang="de-DE"/>
              <a:t>Lehrkräfte-Portal(e): Web-Anwendungen schon zu Papier-Zeiten!</a:t>
            </a:r>
          </a:p>
          <a:p>
            <a:pPr marL="179062" indent="-179062">
              <a:buFont typeface="Arial" charset="0"/>
              <a:buChar char="•"/>
            </a:pPr>
            <a:r>
              <a:rPr lang="de-DE"/>
              <a:t>VERA-Online bedeutet also einen Medienwechsel (a) für die Aufgaben und (b) für die Testdurchführung</a:t>
            </a:r>
          </a:p>
          <a:p>
            <a:pPr marL="179062" indent="-179062">
              <a:buFont typeface="Arial" charset="0"/>
              <a:buChar char="•"/>
            </a:pPr>
            <a:r>
              <a:rPr lang="de-DE"/>
              <a:t>IQB benötigt alle Elemente des Modells neu als Web-Anwendungen, Länder brauchen nur Testdurchführung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3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062" indent="-179062">
              <a:buFont typeface="Arial" charset="0"/>
              <a:buChar char="•"/>
            </a:pPr>
            <a:r>
              <a:rPr lang="de-DE"/>
              <a:t>Pseudostandard</a:t>
            </a:r>
            <a:r>
              <a:rPr lang="de-DE" baseline="0"/>
              <a:t> QTI deshalb, weil verschiedene Einrichtungen/Firmen eigene Erweiterungen nach Bedarf definiert haben und somit eine Vielfalt von spezifischen Derivaten geschaffen haben, die dann die Austauschbarkeit (also die Grundidee des Standards) verhindern (TAO, Koblenz/Landau)</a:t>
            </a:r>
          </a:p>
          <a:p>
            <a:pPr marL="179062" indent="-179062">
              <a:buFont typeface="Arial" charset="0"/>
              <a:buChar char="•"/>
            </a:pPr>
            <a:r>
              <a:rPr lang="de-DE"/>
              <a:t>Modularität: Die (verschiedenen) Programmierer von Testsystem und Player müssen nur die Schnittstelle einhalten und brauchen sonst nicht miteinander zu reden.</a:t>
            </a:r>
          </a:p>
          <a:p>
            <a:pPr marL="179062" indent="-179062">
              <a:buFont typeface="Arial" charset="0"/>
              <a:buChar char="•"/>
            </a:pPr>
            <a:r>
              <a:rPr lang="de-DE"/>
              <a:t>Agilität, weil man mit verschiedenen Playerversionen experimentieren kann, ohne das Testsystem zu verändern</a:t>
            </a:r>
          </a:p>
          <a:p>
            <a:pPr marL="179062" indent="-179062">
              <a:buFont typeface="Arial" charset="0"/>
              <a:buChar char="•"/>
            </a:pPr>
            <a:r>
              <a:rPr lang="de-DE"/>
              <a:t>Nachhaltig, weil Aufgabe von 2019 den</a:t>
            </a:r>
            <a:r>
              <a:rPr lang="de-DE" baseline="0"/>
              <a:t> Player von 2019 braucht, den es lange geben kann, selbst wenn 2025 andere coole Player angesagt sind; im klassischen Modell könnten Aufgaben verschiedener Herkunft nicht nebeneinander laufen</a:t>
            </a:r>
          </a:p>
          <a:p>
            <a:pPr marL="179062" indent="-179062">
              <a:buFont typeface="Arial" charset="0"/>
              <a:buChar char="•"/>
            </a:pPr>
            <a:r>
              <a:rPr lang="de-DE" baseline="0"/>
              <a:t>Anschlussfähigkeit: IQB produziert Aufgaben und liefert passende Player, Länder entwickeln und betreiben Testsystem – Abstimmung nur zur Schnittstelle zwischen Testsystem und Player nötig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22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062" indent="-179062">
              <a:buFont typeface="Arial" charset="0"/>
              <a:buChar char="•"/>
            </a:pPr>
            <a:endParaRPr lang="de-DE"/>
          </a:p>
          <a:p>
            <a:pPr marL="179062" indent="-179062">
              <a:buFont typeface="Arial" charset="0"/>
              <a:buChar char="•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BD733-400F-4986-A333-9D4F480899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22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tiff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>
          <a:xfrm>
            <a:off x="5003800" y="4652963"/>
            <a:ext cx="4032250" cy="20891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1425802" cy="698388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781669" y="1239143"/>
            <a:ext cx="244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spc="0" baseline="0">
                <a:latin typeface="Euphemia" pitchFamily="34" charset="0"/>
              </a:rPr>
              <a:t>Institut zur Qualitätsentwicklung</a:t>
            </a:r>
            <a:br>
              <a:rPr lang="de-DE" sz="1200" spc="0" baseline="0">
                <a:latin typeface="Euphemia" pitchFamily="34" charset="0"/>
              </a:rPr>
            </a:br>
            <a:r>
              <a:rPr lang="de-DE" sz="1200" spc="0" baseline="0">
                <a:latin typeface="Euphemia" pitchFamily="34" charset="0"/>
              </a:rPr>
              <a:t>im Bildungswesen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764" r="-3764" b="-3764"/>
          <a:stretch/>
        </p:blipFill>
        <p:spPr>
          <a:xfrm>
            <a:off x="899592" y="5122435"/>
            <a:ext cx="956530" cy="9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\\Fortknox\print\1. Kunden\IQB\IQB_0357_004_Powerpoint\Vorlage_fuer_pc\Powerpoint_iqb_dt\images\balken_weiss_schatten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128792" cy="1008112"/>
          </a:xfrm>
        </p:spPr>
        <p:txBody>
          <a:bodyPr/>
          <a:lstStyle>
            <a:lvl1pPr algn="l">
              <a:defRPr sz="28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7552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1520" y="6248400"/>
            <a:ext cx="6696744" cy="457200"/>
          </a:xfrm>
        </p:spPr>
        <p:txBody>
          <a:bodyPr/>
          <a:lstStyle>
            <a:lvl1pPr algn="l">
              <a:defRPr baseline="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380312" y="6248400"/>
            <a:ext cx="1440160" cy="45720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fld id="{E8E2A969-A59B-4E08-AD03-FAEB910F24E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32656"/>
            <a:ext cx="864096" cy="4232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764" r="-3764" b="-3764"/>
          <a:stretch/>
        </p:blipFill>
        <p:spPr>
          <a:xfrm>
            <a:off x="8532440" y="260648"/>
            <a:ext cx="540568" cy="5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>
          <a:xfrm>
            <a:off x="4211960" y="742710"/>
            <a:ext cx="4032250" cy="208915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6" y="4000804"/>
            <a:ext cx="1425802" cy="698388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781669" y="23488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804248" y="4221088"/>
            <a:ext cx="208823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889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Telefon</a:t>
            </a:r>
            <a:r>
              <a:rPr lang="de-DE" sz="1000" dirty="0">
                <a:solidFill>
                  <a:srgbClr val="666666"/>
                </a:solidFill>
                <a:latin typeface="+mn-lt"/>
                <a:cs typeface="Arial" charset="0"/>
              </a:rPr>
              <a:t> 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de-DE" sz="1000">
                <a:solidFill>
                  <a:schemeClr val="tx2"/>
                </a:solidFill>
                <a:latin typeface="+mn-lt"/>
                <a:cs typeface="Arial" charset="0"/>
              </a:rPr>
              <a:t>+49[30]2093-46560</a:t>
            </a:r>
            <a:endParaRPr lang="de-DE" sz="1000" dirty="0">
              <a:solidFill>
                <a:schemeClr val="tx2"/>
              </a:solidFill>
              <a:latin typeface="+mn-lt"/>
              <a:cs typeface="Arial" charset="0"/>
            </a:endParaRPr>
          </a:p>
          <a:p>
            <a:pPr>
              <a:lnSpc>
                <a:spcPts val="1800"/>
              </a:lnSpc>
            </a:pPr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Telefax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Arial" charset="0"/>
              </a:rPr>
              <a:t>   </a:t>
            </a:r>
            <a:r>
              <a:rPr lang="de-DE" sz="1000">
                <a:solidFill>
                  <a:schemeClr val="tx2"/>
                </a:solidFill>
                <a:latin typeface="+mn-lt"/>
                <a:cs typeface="Arial" charset="0"/>
              </a:rPr>
              <a:t>+49[30]2093-46599</a:t>
            </a:r>
            <a:br>
              <a:rPr lang="de-DE" sz="1000">
                <a:solidFill>
                  <a:schemeClr val="tx2"/>
                </a:solidFill>
                <a:latin typeface="+mn-lt"/>
                <a:cs typeface="Arial" charset="0"/>
              </a:rPr>
            </a:b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mechtel@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iqb.hu-berlin</a:t>
            </a: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.de</a:t>
            </a:r>
            <a:b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</a:b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www</a:t>
            </a:r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.IQB.hu-berlin.de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eaLnBrk="0" hangingPunct="0"/>
            <a:endParaRPr lang="de-DE" sz="1050" b="1" dirty="0">
              <a:solidFill>
                <a:srgbClr val="999999"/>
              </a:solidFill>
              <a:latin typeface="+mn-lt"/>
              <a:cs typeface="Arial" charset="0"/>
            </a:endParaRPr>
          </a:p>
          <a:p>
            <a:pPr eaLnBrk="0" hangingPunct="0"/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P</a:t>
            </a:r>
            <a:r>
              <a:rPr lang="en-US" sz="1000" b="1" dirty="0" err="1">
                <a:solidFill>
                  <a:srgbClr val="999999"/>
                </a:solidFill>
                <a:latin typeface="+mn-lt"/>
                <a:cs typeface="Arial" charset="0"/>
              </a:rPr>
              <a:t>ostadresse</a:t>
            </a:r>
            <a:endParaRPr lang="de-DE" sz="1000" b="1" dirty="0">
              <a:solidFill>
                <a:srgbClr val="999999"/>
              </a:solidFill>
              <a:latin typeface="+mn-lt"/>
              <a:cs typeface="Arial" charset="0"/>
            </a:endParaRP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Humboldt-Universität zu Berlin</a:t>
            </a: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Unter den Linden 6</a:t>
            </a: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10099 Berlin</a:t>
            </a:r>
          </a:p>
          <a:p>
            <a:pPr eaLnBrk="0" hangingPunct="0"/>
            <a:endParaRPr lang="de-DE" sz="10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eaLnBrk="0" hangingPunct="0"/>
            <a:endParaRPr lang="de-DE" sz="10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eaLnBrk="0" hangingPunct="0"/>
            <a:r>
              <a:rPr lang="de-DE" sz="1000" b="1" dirty="0">
                <a:solidFill>
                  <a:srgbClr val="999999"/>
                </a:solidFill>
                <a:latin typeface="+mn-lt"/>
                <a:cs typeface="Arial" charset="0"/>
              </a:rPr>
              <a:t>Sitz</a:t>
            </a: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Luisenstraße 56, </a:t>
            </a:r>
            <a:r>
              <a:rPr lang="de-DE" sz="1000">
                <a:solidFill>
                  <a:schemeClr val="tx2"/>
                </a:solidFill>
                <a:latin typeface="+mn-lt"/>
                <a:cs typeface="Times New Roman" pitchFamily="18" charset="0"/>
              </a:rPr>
              <a:t>Raum </a:t>
            </a:r>
            <a:r>
              <a:rPr lang="de-DE" sz="900">
                <a:solidFill>
                  <a:schemeClr val="tx2"/>
                </a:solidFill>
                <a:latin typeface="+mn-lt"/>
                <a:cs typeface="Times New Roman" pitchFamily="18" charset="0"/>
              </a:rPr>
              <a:t>134</a:t>
            </a:r>
            <a:endParaRPr lang="de-DE" sz="10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eaLnBrk="0" hangingPunct="0"/>
            <a:r>
              <a:rPr lang="de-DE" sz="1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10117 Berlin</a:t>
            </a:r>
          </a:p>
        </p:txBody>
      </p:sp>
      <p:pic>
        <p:nvPicPr>
          <p:cNvPr id="8" name="Picture 10" descr="\\Fortknox\print\1. Kunden\IQB\IQB_0357_004_Powerpoint\Vorlage_fuer_pc\Powerpoint_iqb_dt\images\hukombi_bbw_rgb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3" y="5161756"/>
            <a:ext cx="28956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323528" y="4699192"/>
            <a:ext cx="221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spc="0" baseline="0">
                <a:latin typeface="+mn-lt"/>
              </a:rPr>
              <a:t>Institut zur Qualitätsentwicklung</a:t>
            </a:r>
            <a:br>
              <a:rPr lang="de-DE" sz="1200" spc="0" baseline="0">
                <a:latin typeface="+mn-lt"/>
              </a:rPr>
            </a:br>
            <a:r>
              <a:rPr lang="de-DE" sz="1200" spc="0" baseline="0">
                <a:latin typeface="+mn-lt"/>
              </a:rPr>
              <a:t>im Bildungswesen</a:t>
            </a:r>
          </a:p>
        </p:txBody>
      </p:sp>
    </p:spTree>
    <p:extLst>
      <p:ext uri="{BB962C8B-B14F-4D97-AF65-F5344CB8AC3E}">
        <p14:creationId xmlns:p14="http://schemas.microsoft.com/office/powerpoint/2010/main" val="1196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A959FEA-E939-43F3-84A6-CAD0FA9005A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549C21-DF85-4634-8AEB-C9F35081BB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5536" y="332656"/>
            <a:ext cx="8424936" cy="3672408"/>
          </a:xfrm>
        </p:spPr>
        <p:txBody>
          <a:bodyPr/>
          <a:lstStyle/>
          <a:p>
            <a:pPr marL="0" indent="0" algn="ctr">
              <a:buNone/>
            </a:pPr>
            <a:r>
              <a:rPr lang="de-DE" sz="6000"/>
              <a:t>Verona Interfaces</a:t>
            </a:r>
          </a:p>
          <a:p>
            <a:pPr marL="0" indent="0" algn="ctr">
              <a:buNone/>
            </a:pPr>
            <a:r>
              <a:rPr lang="de-DE" sz="6000">
                <a:solidFill>
                  <a:schemeClr val="accent2"/>
                </a:solidFill>
              </a:rPr>
              <a:t>1. Einführung</a:t>
            </a:r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r>
              <a:rPr lang="de-DE"/>
              <a:t>Martin Mechtel</a:t>
            </a:r>
          </a:p>
          <a:p>
            <a:pPr marL="0" indent="0" algn="ctr">
              <a:buNone/>
            </a:pPr>
            <a:r>
              <a:rPr lang="de-DE" sz="2000"/>
              <a:t>14.4.2020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5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hteck 140">
            <a:extLst>
              <a:ext uri="{FF2B5EF4-FFF2-40B4-BE49-F238E27FC236}">
                <a16:creationId xmlns:a16="http://schemas.microsoft.com/office/drawing/2014/main" id="{FA6CC5A5-A8F0-4175-AAAE-5E753F293A7E}"/>
              </a:ext>
            </a:extLst>
          </p:cNvPr>
          <p:cNvSpPr/>
          <p:nvPr/>
        </p:nvSpPr>
        <p:spPr bwMode="auto">
          <a:xfrm>
            <a:off x="3203852" y="1340768"/>
            <a:ext cx="5472604" cy="3354879"/>
          </a:xfrm>
          <a:prstGeom prst="rect">
            <a:avLst/>
          </a:prstGeom>
          <a:solidFill>
            <a:srgbClr val="EFF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de-DE" sz="1800">
                <a:latin typeface="+mn-lt"/>
              </a:rPr>
              <a:t>Lehrkräfte-Portal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VERA-Durchführung: </a:t>
            </a:r>
            <a:br>
              <a:rPr lang="de-DE">
                <a:solidFill>
                  <a:srgbClr val="800000"/>
                </a:solidFill>
              </a:rPr>
            </a:br>
            <a:r>
              <a:rPr lang="de-DE">
                <a:solidFill>
                  <a:srgbClr val="800000"/>
                </a:solidFill>
              </a:rPr>
              <a:t>Allgemeines Modell</a:t>
            </a:r>
            <a:endParaRPr lang="de-DE" dirty="0">
              <a:solidFill>
                <a:srgbClr val="800000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39552" y="2168615"/>
            <a:ext cx="2196232" cy="15484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>
                <a:latin typeface="+mn-lt"/>
              </a:rPr>
              <a:t>Testdurchführung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EF946DD5-8D26-4595-A8B1-ED8BD49871A2}"/>
              </a:ext>
            </a:extLst>
          </p:cNvPr>
          <p:cNvGrpSpPr/>
          <p:nvPr/>
        </p:nvGrpSpPr>
        <p:grpSpPr>
          <a:xfrm>
            <a:off x="2735784" y="1817732"/>
            <a:ext cx="2769252" cy="1422377"/>
            <a:chOff x="5858837" y="1907185"/>
            <a:chExt cx="2769252" cy="1422377"/>
          </a:xfrm>
        </p:grpSpPr>
        <p:sp>
          <p:nvSpPr>
            <p:cNvPr id="21" name="Rechteck 20"/>
            <p:cNvSpPr/>
            <p:nvPr/>
          </p:nvSpPr>
          <p:spPr bwMode="auto">
            <a:xfrm>
              <a:off x="6611865" y="1907185"/>
              <a:ext cx="2016224" cy="5390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>
                  <a:latin typeface="+mn-lt"/>
                </a:rPr>
                <a:t>Testdefinition</a:t>
              </a: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6611865" y="2609482"/>
              <a:ext cx="2016224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>
                  <a:latin typeface="+mn-lt"/>
                </a:rPr>
                <a:t>Management der Testpersonen</a:t>
              </a:r>
            </a:p>
          </p:txBody>
        </p:sp>
        <p:cxnSp>
          <p:nvCxnSpPr>
            <p:cNvPr id="31" name="Gerade Verbindung mit Pfeil 30"/>
            <p:cNvCxnSpPr>
              <a:cxnSpLocks/>
              <a:stCxn id="21" idx="1"/>
            </p:cNvCxnSpPr>
            <p:nvPr/>
          </p:nvCxnSpPr>
          <p:spPr bwMode="auto">
            <a:xfrm flipH="1">
              <a:off x="5858837" y="2176691"/>
              <a:ext cx="753028" cy="432791"/>
            </a:xfrm>
            <a:prstGeom prst="straightConnector1">
              <a:avLst/>
            </a:prstGeom>
            <a:solidFill>
              <a:srgbClr val="E7E7FF"/>
            </a:solidFill>
            <a:ln w="38100">
              <a:headEnd type="none" w="med" len="med"/>
              <a:tailEnd type="arrow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cxnSpLocks/>
              <a:stCxn id="24" idx="1"/>
              <a:endCxn id="8" idx="3"/>
            </p:cNvCxnSpPr>
            <p:nvPr/>
          </p:nvCxnSpPr>
          <p:spPr bwMode="auto">
            <a:xfrm flipH="1">
              <a:off x="5858837" y="2969522"/>
              <a:ext cx="753028" cy="62755"/>
            </a:xfrm>
            <a:prstGeom prst="straightConnector1">
              <a:avLst/>
            </a:prstGeom>
            <a:solidFill>
              <a:srgbClr val="E7E7FF"/>
            </a:solidFill>
            <a:ln w="38100">
              <a:headEnd type="none" w="med" len="med"/>
              <a:tailEnd type="arrow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6F205B01-D432-4BA3-BCD4-414E175412DD}"/>
              </a:ext>
            </a:extLst>
          </p:cNvPr>
          <p:cNvGrpSpPr/>
          <p:nvPr/>
        </p:nvGrpSpPr>
        <p:grpSpPr>
          <a:xfrm>
            <a:off x="2735784" y="3429000"/>
            <a:ext cx="5742644" cy="2850823"/>
            <a:chOff x="2735784" y="3429000"/>
            <a:chExt cx="5742644" cy="2850823"/>
          </a:xfrm>
        </p:grpSpPr>
        <p:cxnSp>
          <p:nvCxnSpPr>
            <p:cNvPr id="36" name="Gerade Verbindung mit Pfeil 35"/>
            <p:cNvCxnSpPr>
              <a:cxnSpLocks/>
              <a:endCxn id="29" idx="1"/>
            </p:cNvCxnSpPr>
            <p:nvPr/>
          </p:nvCxnSpPr>
          <p:spPr bwMode="auto">
            <a:xfrm>
              <a:off x="2735784" y="3429000"/>
              <a:ext cx="753028" cy="504056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cxnSpLocks/>
              <a:stCxn id="29" idx="2"/>
              <a:endCxn id="46" idx="1"/>
            </p:cNvCxnSpPr>
            <p:nvPr/>
          </p:nvCxnSpPr>
          <p:spPr bwMode="auto">
            <a:xfrm>
              <a:off x="4492577" y="4437112"/>
              <a:ext cx="1789619" cy="1309158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Rechteck 28"/>
            <p:cNvSpPr/>
            <p:nvPr/>
          </p:nvSpPr>
          <p:spPr bwMode="auto">
            <a:xfrm>
              <a:off x="3488812" y="3429000"/>
              <a:ext cx="2007530" cy="10081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>
                  <a:latin typeface="+mn-lt"/>
                </a:rPr>
                <a:t>Eingabe der Antworten bzw.</a:t>
              </a:r>
            </a:p>
            <a:p>
              <a:pPr algn="ctr"/>
              <a:r>
                <a:rPr lang="de-DE" sz="1800">
                  <a:latin typeface="+mn-lt"/>
                </a:rPr>
                <a:t>Kodierung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539CC01-C91F-4DFC-8BAB-AE16E412019D}"/>
                </a:ext>
              </a:extLst>
            </p:cNvPr>
            <p:cNvSpPr/>
            <p:nvPr/>
          </p:nvSpPr>
          <p:spPr bwMode="auto">
            <a:xfrm>
              <a:off x="6282196" y="5212717"/>
              <a:ext cx="2196232" cy="106710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>
                  <a:latin typeface="+mn-lt"/>
                </a:rPr>
                <a:t>Datenanalyse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9B64204F-B21E-436B-BD28-8271352D93C4}"/>
              </a:ext>
            </a:extLst>
          </p:cNvPr>
          <p:cNvGrpSpPr/>
          <p:nvPr/>
        </p:nvGrpSpPr>
        <p:grpSpPr>
          <a:xfrm>
            <a:off x="6282196" y="2168614"/>
            <a:ext cx="2196232" cy="3044103"/>
            <a:chOff x="767776" y="2146293"/>
            <a:chExt cx="2196232" cy="3044103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F410FD7-DD5B-4898-956D-7BD8AECF4002}"/>
                </a:ext>
              </a:extLst>
            </p:cNvPr>
            <p:cNvSpPr/>
            <p:nvPr/>
          </p:nvSpPr>
          <p:spPr bwMode="auto">
            <a:xfrm>
              <a:off x="767776" y="2146293"/>
              <a:ext cx="2196232" cy="15484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>
                  <a:latin typeface="+mn-lt"/>
                </a:rPr>
                <a:t>Bericht/ Rückmeldung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8B56E5CC-4672-470B-B920-7C6001C88C98}"/>
                </a:ext>
              </a:extLst>
            </p:cNvPr>
            <p:cNvCxnSpPr>
              <a:cxnSpLocks/>
              <a:stCxn id="46" idx="0"/>
              <a:endCxn id="55" idx="2"/>
            </p:cNvCxnSpPr>
            <p:nvPr/>
          </p:nvCxnSpPr>
          <p:spPr bwMode="auto">
            <a:xfrm flipV="1">
              <a:off x="1865892" y="3694710"/>
              <a:ext cx="0" cy="1495686"/>
            </a:xfrm>
            <a:prstGeom prst="straightConnector1">
              <a:avLst/>
            </a:prstGeom>
            <a:solidFill>
              <a:schemeClr val="bg1"/>
            </a:solidFill>
            <a:ln w="38100">
              <a:headEnd type="none" w="med" len="med"/>
              <a:tailEnd type="arrow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2B2B9BF6-9201-4729-8506-C2FEB22EFB74}"/>
              </a:ext>
            </a:extLst>
          </p:cNvPr>
          <p:cNvGrpSpPr/>
          <p:nvPr/>
        </p:nvGrpSpPr>
        <p:grpSpPr>
          <a:xfrm>
            <a:off x="539552" y="3717032"/>
            <a:ext cx="3611018" cy="2583924"/>
            <a:chOff x="539552" y="3717032"/>
            <a:chExt cx="3611018" cy="2583924"/>
          </a:xfrm>
        </p:grpSpPr>
        <p:sp>
          <p:nvSpPr>
            <p:cNvPr id="182" name="Pfeil: gebogen 181">
              <a:extLst>
                <a:ext uri="{FF2B5EF4-FFF2-40B4-BE49-F238E27FC236}">
                  <a16:creationId xmlns:a16="http://schemas.microsoft.com/office/drawing/2014/main" id="{76797E86-D31F-40AE-827B-53469D2196C3}"/>
                </a:ext>
              </a:extLst>
            </p:cNvPr>
            <p:cNvSpPr/>
            <p:nvPr/>
          </p:nvSpPr>
          <p:spPr bwMode="auto">
            <a:xfrm>
              <a:off x="2498493" y="5079945"/>
              <a:ext cx="1080287" cy="1019287"/>
            </a:xfrm>
            <a:prstGeom prst="circularArrow">
              <a:avLst>
                <a:gd name="adj1" fmla="val 3336"/>
                <a:gd name="adj2" fmla="val 975295"/>
                <a:gd name="adj3" fmla="val 20696513"/>
                <a:gd name="adj4" fmla="val 13031329"/>
                <a:gd name="adj5" fmla="val 12499"/>
              </a:avLst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noFill/>
                <a:effectLst/>
                <a:latin typeface="Times New Roman" pitchFamily="18" charset="0"/>
              </a:endParaRPr>
            </a:p>
          </p:txBody>
        </p:sp>
        <p:sp>
          <p:nvSpPr>
            <p:cNvPr id="22" name="Rechteck 21"/>
            <p:cNvSpPr/>
            <p:nvPr/>
          </p:nvSpPr>
          <p:spPr bwMode="auto">
            <a:xfrm>
              <a:off x="539552" y="5212717"/>
              <a:ext cx="2196232" cy="106710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>
                  <a:latin typeface="+mn-lt"/>
                </a:rPr>
                <a:t>Aufgaben</a:t>
              </a:r>
            </a:p>
            <a:p>
              <a:pPr algn="ctr"/>
              <a:r>
                <a:rPr lang="de-DE" sz="1800">
                  <a:latin typeface="+mn-lt"/>
                </a:rPr>
                <a:t>/Module</a:t>
              </a:r>
            </a:p>
          </p:txBody>
        </p:sp>
        <p:cxnSp>
          <p:nvCxnSpPr>
            <p:cNvPr id="12" name="Gerade Verbindung mit Pfeil 11"/>
            <p:cNvCxnSpPr>
              <a:cxnSpLocks/>
              <a:stCxn id="22" idx="0"/>
              <a:endCxn id="8" idx="2"/>
            </p:cNvCxnSpPr>
            <p:nvPr/>
          </p:nvCxnSpPr>
          <p:spPr bwMode="auto">
            <a:xfrm flipV="1">
              <a:off x="1637668" y="3717032"/>
              <a:ext cx="0" cy="1495685"/>
            </a:xfrm>
            <a:prstGeom prst="straightConnector1">
              <a:avLst/>
            </a:prstGeom>
            <a:solidFill>
              <a:srgbClr val="E7E7FF"/>
            </a:solidFill>
            <a:ln w="38100">
              <a:headEnd type="none" w="med" len="med"/>
              <a:tailEnd type="arrow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B77BE340-CFC0-4FE8-8656-DB6E657D7C67}"/>
                </a:ext>
              </a:extLst>
            </p:cNvPr>
            <p:cNvSpPr/>
            <p:nvPr/>
          </p:nvSpPr>
          <p:spPr bwMode="auto">
            <a:xfrm>
              <a:off x="2771800" y="5543822"/>
              <a:ext cx="1378770" cy="3600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>
                  <a:latin typeface="+mn-lt"/>
                </a:rPr>
                <a:t>Review</a:t>
              </a:r>
            </a:p>
          </p:txBody>
        </p:sp>
        <p:sp>
          <p:nvSpPr>
            <p:cNvPr id="183" name="Pfeil: gebogen 182">
              <a:extLst>
                <a:ext uri="{FF2B5EF4-FFF2-40B4-BE49-F238E27FC236}">
                  <a16:creationId xmlns:a16="http://schemas.microsoft.com/office/drawing/2014/main" id="{877A0FE8-C35D-4AE0-93EB-DCB48B0DEBB4}"/>
                </a:ext>
              </a:extLst>
            </p:cNvPr>
            <p:cNvSpPr/>
            <p:nvPr/>
          </p:nvSpPr>
          <p:spPr bwMode="auto">
            <a:xfrm rot="9082390">
              <a:off x="2521481" y="5281669"/>
              <a:ext cx="1080287" cy="1019287"/>
            </a:xfrm>
            <a:prstGeom prst="circularArrow">
              <a:avLst>
                <a:gd name="adj1" fmla="val 3336"/>
                <a:gd name="adj2" fmla="val 975295"/>
                <a:gd name="adj3" fmla="val 20696513"/>
                <a:gd name="adj4" fmla="val 13031329"/>
                <a:gd name="adj5" fmla="val 12499"/>
              </a:avLst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noFill/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EC1C7E7E-9FA6-4A97-B93F-25CDF0506C38}"/>
              </a:ext>
            </a:extLst>
          </p:cNvPr>
          <p:cNvGrpSpPr/>
          <p:nvPr/>
        </p:nvGrpSpPr>
        <p:grpSpPr>
          <a:xfrm>
            <a:off x="1839695" y="2332288"/>
            <a:ext cx="640970" cy="3391555"/>
            <a:chOff x="1839695" y="2344857"/>
            <a:chExt cx="640970" cy="3391555"/>
          </a:xfrm>
        </p:grpSpPr>
        <p:sp>
          <p:nvSpPr>
            <p:cNvPr id="175" name="Textfeld 174">
              <a:extLst>
                <a:ext uri="{FF2B5EF4-FFF2-40B4-BE49-F238E27FC236}">
                  <a16:creationId xmlns:a16="http://schemas.microsoft.com/office/drawing/2014/main" id="{06143BE4-9C35-45D6-B469-797C99335918}"/>
                </a:ext>
              </a:extLst>
            </p:cNvPr>
            <p:cNvSpPr txBox="1"/>
            <p:nvPr/>
          </p:nvSpPr>
          <p:spPr>
            <a:xfrm>
              <a:off x="2090815" y="515163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i="1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FCB04A7A-0FE3-4274-A896-4CD5673C3528}"/>
                </a:ext>
              </a:extLst>
            </p:cNvPr>
            <p:cNvSpPr txBox="1"/>
            <p:nvPr/>
          </p:nvSpPr>
          <p:spPr>
            <a:xfrm>
              <a:off x="1839695" y="234485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i="1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2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1764546" y="1628800"/>
            <a:ext cx="7036538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DE" sz="1800" i="0" u="none" strike="noStrike" cap="none" normalizeH="0" baseline="0">
                <a:ln>
                  <a:noFill/>
                </a:ln>
                <a:effectLst/>
                <a:latin typeface="+mn-lt"/>
              </a:rPr>
              <a:t>Login, Aufgabe laden, Antworten/Log</a:t>
            </a:r>
            <a:r>
              <a:rPr kumimoji="0" lang="de-DE" sz="1800" i="0" u="none" strike="noStrike" cap="none" normalizeH="0">
                <a:ln>
                  <a:noFill/>
                </a:ln>
                <a:effectLst/>
                <a:latin typeface="+mn-lt"/>
              </a:rPr>
              <a:t> speichern</a:t>
            </a:r>
          </a:p>
          <a:p>
            <a:pPr algn="ctr"/>
            <a:r>
              <a:rPr lang="de-DE" sz="1400">
                <a:latin typeface="+mn-lt"/>
              </a:rPr>
              <a:t>anzeigen/abspielen (Player) integriert für alle Aufgaben</a:t>
            </a:r>
            <a:endParaRPr kumimoji="0" lang="de-DE" sz="140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43" name="Titel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128792" cy="1008112"/>
          </a:xfrm>
        </p:spPr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Modularisierung des Testcenters: </a:t>
            </a:r>
            <a:br>
              <a:rPr lang="de-DE">
                <a:solidFill>
                  <a:srgbClr val="800000"/>
                </a:solidFill>
              </a:rPr>
            </a:br>
            <a:r>
              <a:rPr lang="de-DE">
                <a:solidFill>
                  <a:srgbClr val="800000"/>
                </a:solidFill>
              </a:rPr>
              <a:t>Player</a:t>
            </a:r>
            <a:endParaRPr lang="de-DE" dirty="0">
              <a:solidFill>
                <a:srgbClr val="800000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 bwMode="auto">
          <a:xfrm>
            <a:off x="1782723" y="1412776"/>
            <a:ext cx="7020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feld 29"/>
          <p:cNvSpPr txBox="1"/>
          <p:nvPr/>
        </p:nvSpPr>
        <p:spPr>
          <a:xfrm>
            <a:off x="4415820" y="980728"/>
            <a:ext cx="11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>
                <a:latin typeface="+mn-lt"/>
              </a:rPr>
              <a:t>Testablauf</a:t>
            </a:r>
          </a:p>
        </p:txBody>
      </p:sp>
      <p:cxnSp>
        <p:nvCxnSpPr>
          <p:cNvPr id="39" name="Gerade Verbindung mit Pfeil 38"/>
          <p:cNvCxnSpPr/>
          <p:nvPr/>
        </p:nvCxnSpPr>
        <p:spPr bwMode="auto">
          <a:xfrm flipV="1">
            <a:off x="2681616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/>
          <p:nvPr/>
        </p:nvCxnSpPr>
        <p:spPr bwMode="auto">
          <a:xfrm flipV="1">
            <a:off x="3257680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/>
          <p:cNvCxnSpPr/>
          <p:nvPr/>
        </p:nvCxnSpPr>
        <p:spPr bwMode="auto">
          <a:xfrm flipV="1">
            <a:off x="3833744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 Verbindung mit Pfeil 64"/>
          <p:cNvCxnSpPr/>
          <p:nvPr/>
        </p:nvCxnSpPr>
        <p:spPr bwMode="auto">
          <a:xfrm flipV="1">
            <a:off x="4409808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mit Pfeil 65"/>
          <p:cNvCxnSpPr/>
          <p:nvPr/>
        </p:nvCxnSpPr>
        <p:spPr bwMode="auto">
          <a:xfrm flipV="1">
            <a:off x="4985872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Gerade Verbindung mit Pfeil 67"/>
          <p:cNvCxnSpPr/>
          <p:nvPr/>
        </p:nvCxnSpPr>
        <p:spPr bwMode="auto">
          <a:xfrm flipV="1">
            <a:off x="5561936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mit Pfeil 68"/>
          <p:cNvCxnSpPr/>
          <p:nvPr/>
        </p:nvCxnSpPr>
        <p:spPr bwMode="auto">
          <a:xfrm flipV="1">
            <a:off x="6138000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Gerade Verbindung mit Pfeil 69"/>
          <p:cNvCxnSpPr/>
          <p:nvPr/>
        </p:nvCxnSpPr>
        <p:spPr bwMode="auto">
          <a:xfrm flipV="1">
            <a:off x="6714064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Gerade Verbindung mit Pfeil 70"/>
          <p:cNvCxnSpPr/>
          <p:nvPr/>
        </p:nvCxnSpPr>
        <p:spPr bwMode="auto">
          <a:xfrm flipV="1">
            <a:off x="7290128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Gerade Verbindung mit Pfeil 71"/>
          <p:cNvCxnSpPr/>
          <p:nvPr/>
        </p:nvCxnSpPr>
        <p:spPr bwMode="auto">
          <a:xfrm flipV="1">
            <a:off x="7866192" y="220486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feld 98"/>
          <p:cNvSpPr txBox="1"/>
          <p:nvPr/>
        </p:nvSpPr>
        <p:spPr>
          <a:xfrm>
            <a:off x="179512" y="1630541"/>
            <a:ext cx="133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>
                <a:latin typeface="+mn-lt"/>
              </a:rPr>
              <a:t>Klassisch:</a:t>
            </a:r>
          </a:p>
          <a:p>
            <a:pPr algn="l"/>
            <a:r>
              <a:rPr lang="de-DE" sz="1800">
                <a:latin typeface="+mn-lt"/>
              </a:rPr>
              <a:t>Integriert</a:t>
            </a:r>
          </a:p>
        </p:txBody>
      </p:sp>
      <p:sp>
        <p:nvSpPr>
          <p:cNvPr id="4" name="Abgerundetes Rechteck 3"/>
          <p:cNvSpPr/>
          <p:nvPr/>
        </p:nvSpPr>
        <p:spPr bwMode="auto">
          <a:xfrm>
            <a:off x="2319054" y="2563046"/>
            <a:ext cx="5907528" cy="440268"/>
          </a:xfrm>
          <a:prstGeom prst="roundRect">
            <a:avLst>
              <a:gd name="adj" fmla="val 1009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latin typeface="+mn-lt"/>
              </a:rPr>
              <a:t>spezifisches Aufgabenformat für den gesamten Test gleich</a:t>
            </a: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01" name="Inhaltsplatzhalter 2"/>
          <p:cNvSpPr>
            <a:spLocks noGrp="1"/>
          </p:cNvSpPr>
          <p:nvPr>
            <p:ph idx="1"/>
          </p:nvPr>
        </p:nvSpPr>
        <p:spPr>
          <a:xfrm>
            <a:off x="932070" y="4797152"/>
            <a:ext cx="7890238" cy="330553"/>
          </a:xfrm>
        </p:spPr>
        <p:txBody>
          <a:bodyPr/>
          <a:lstStyle/>
          <a:p>
            <a:r>
              <a:rPr lang="de-DE" sz="1600"/>
              <a:t>Zwischen Testsystem und Player ist die Schnittstelle standardisiert.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581617" y="1299240"/>
            <a:ext cx="5401386" cy="217028"/>
            <a:chOff x="2581617" y="1988840"/>
            <a:chExt cx="5401386" cy="217028"/>
          </a:xfrm>
        </p:grpSpPr>
        <p:sp>
          <p:nvSpPr>
            <p:cNvPr id="52" name="Ellipse 51"/>
            <p:cNvSpPr/>
            <p:nvPr/>
          </p:nvSpPr>
          <p:spPr bwMode="auto">
            <a:xfrm>
              <a:off x="2581617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102" name="Ellipse 101"/>
            <p:cNvSpPr/>
            <p:nvPr/>
          </p:nvSpPr>
          <p:spPr bwMode="auto">
            <a:xfrm>
              <a:off x="3155510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2</a:t>
              </a:r>
            </a:p>
          </p:txBody>
        </p:sp>
        <p:sp>
          <p:nvSpPr>
            <p:cNvPr id="103" name="Ellipse 102"/>
            <p:cNvSpPr/>
            <p:nvPr/>
          </p:nvSpPr>
          <p:spPr bwMode="auto">
            <a:xfrm>
              <a:off x="3729403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3</a:t>
              </a:r>
            </a:p>
          </p:txBody>
        </p:sp>
        <p:sp>
          <p:nvSpPr>
            <p:cNvPr id="104" name="Ellipse 103"/>
            <p:cNvSpPr/>
            <p:nvPr/>
          </p:nvSpPr>
          <p:spPr bwMode="auto">
            <a:xfrm>
              <a:off x="4303296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105" name="Ellipse 104"/>
            <p:cNvSpPr/>
            <p:nvPr/>
          </p:nvSpPr>
          <p:spPr bwMode="auto">
            <a:xfrm>
              <a:off x="4877189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106" name="Ellipse 105"/>
            <p:cNvSpPr/>
            <p:nvPr/>
          </p:nvSpPr>
          <p:spPr bwMode="auto">
            <a:xfrm>
              <a:off x="5451082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  <p:sp>
          <p:nvSpPr>
            <p:cNvPr id="107" name="Ellipse 106"/>
            <p:cNvSpPr/>
            <p:nvPr/>
          </p:nvSpPr>
          <p:spPr bwMode="auto">
            <a:xfrm>
              <a:off x="6024975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7</a:t>
              </a:r>
            </a:p>
          </p:txBody>
        </p:sp>
        <p:sp>
          <p:nvSpPr>
            <p:cNvPr id="108" name="Ellipse 107"/>
            <p:cNvSpPr/>
            <p:nvPr/>
          </p:nvSpPr>
          <p:spPr bwMode="auto">
            <a:xfrm>
              <a:off x="6598868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8</a:t>
              </a:r>
            </a:p>
          </p:txBody>
        </p:sp>
        <p:sp>
          <p:nvSpPr>
            <p:cNvPr id="109" name="Ellipse 108"/>
            <p:cNvSpPr/>
            <p:nvPr/>
          </p:nvSpPr>
          <p:spPr bwMode="auto">
            <a:xfrm>
              <a:off x="7172761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9</a:t>
              </a:r>
            </a:p>
          </p:txBody>
        </p:sp>
        <p:sp>
          <p:nvSpPr>
            <p:cNvPr id="110" name="Ellipse 109"/>
            <p:cNvSpPr/>
            <p:nvPr/>
          </p:nvSpPr>
          <p:spPr bwMode="auto">
            <a:xfrm>
              <a:off x="7746654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10</a:t>
              </a:r>
            </a:p>
          </p:txBody>
        </p:sp>
      </p:grpSp>
      <p:sp>
        <p:nvSpPr>
          <p:cNvPr id="49" name="Abgerundetes Rechteck 48"/>
          <p:cNvSpPr/>
          <p:nvPr/>
        </p:nvSpPr>
        <p:spPr bwMode="auto">
          <a:xfrm>
            <a:off x="2998313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570034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4141755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5" name="Abgerundetes Rechteck 54"/>
          <p:cNvSpPr/>
          <p:nvPr/>
        </p:nvSpPr>
        <p:spPr bwMode="auto">
          <a:xfrm>
            <a:off x="4713476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285197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5856918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6428639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7000360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7572081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2420429" y="2414920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179512" y="3212976"/>
            <a:ext cx="8621572" cy="1401356"/>
            <a:chOff x="179512" y="3445604"/>
            <a:chExt cx="8621572" cy="1401356"/>
          </a:xfrm>
        </p:grpSpPr>
        <p:sp>
          <p:nvSpPr>
            <p:cNvPr id="100" name="Textfeld 99"/>
            <p:cNvSpPr txBox="1"/>
            <p:nvPr/>
          </p:nvSpPr>
          <p:spPr>
            <a:xfrm>
              <a:off x="179512" y="3584974"/>
              <a:ext cx="1470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800">
                  <a:latin typeface="+mn-lt"/>
                </a:rPr>
                <a:t>Verona: Modular</a:t>
              </a:r>
            </a:p>
          </p:txBody>
        </p:sp>
        <p:sp>
          <p:nvSpPr>
            <p:cNvPr id="67" name="Rechteck 66"/>
            <p:cNvSpPr/>
            <p:nvPr/>
          </p:nvSpPr>
          <p:spPr bwMode="auto">
            <a:xfrm>
              <a:off x="1764546" y="3445604"/>
              <a:ext cx="7036538" cy="4154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de-DE" sz="180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Login, Aufgabe laden, Antworten/Log</a:t>
              </a:r>
              <a:r>
                <a:rPr kumimoji="0" lang="de-DE" sz="1800" i="0" u="none" strike="noStrike" cap="none" normalizeH="0">
                  <a:ln>
                    <a:noFill/>
                  </a:ln>
                  <a:effectLst/>
                  <a:latin typeface="+mn-lt"/>
                </a:rPr>
                <a:t> speichern</a:t>
              </a:r>
              <a:endParaRPr kumimoji="0" lang="de-DE" sz="1800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cxnSp>
          <p:nvCxnSpPr>
            <p:cNvPr id="80" name="Gerade Verbindung mit Pfeil 79"/>
            <p:cNvCxnSpPr/>
            <p:nvPr/>
          </p:nvCxnSpPr>
          <p:spPr bwMode="auto">
            <a:xfrm flipV="1">
              <a:off x="2681616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mit Pfeil 82"/>
            <p:cNvCxnSpPr/>
            <p:nvPr/>
          </p:nvCxnSpPr>
          <p:spPr bwMode="auto">
            <a:xfrm flipV="1">
              <a:off x="3257680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mit Pfeil 84"/>
            <p:cNvCxnSpPr/>
            <p:nvPr/>
          </p:nvCxnSpPr>
          <p:spPr bwMode="auto">
            <a:xfrm flipV="1">
              <a:off x="3833744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mit Pfeil 85"/>
            <p:cNvCxnSpPr/>
            <p:nvPr/>
          </p:nvCxnSpPr>
          <p:spPr bwMode="auto">
            <a:xfrm flipV="1">
              <a:off x="4409808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mit Pfeil 88"/>
            <p:cNvCxnSpPr/>
            <p:nvPr/>
          </p:nvCxnSpPr>
          <p:spPr bwMode="auto">
            <a:xfrm flipV="1">
              <a:off x="4985872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/>
            <p:nvPr/>
          </p:nvCxnSpPr>
          <p:spPr bwMode="auto">
            <a:xfrm flipV="1">
              <a:off x="5561936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mit Pfeil 92"/>
            <p:cNvCxnSpPr/>
            <p:nvPr/>
          </p:nvCxnSpPr>
          <p:spPr bwMode="auto">
            <a:xfrm flipV="1">
              <a:off x="6138000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mit Pfeil 93"/>
            <p:cNvCxnSpPr/>
            <p:nvPr/>
          </p:nvCxnSpPr>
          <p:spPr bwMode="auto">
            <a:xfrm flipV="1">
              <a:off x="6714064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mit Pfeil 95"/>
            <p:cNvCxnSpPr/>
            <p:nvPr/>
          </p:nvCxnSpPr>
          <p:spPr bwMode="auto">
            <a:xfrm flipV="1">
              <a:off x="7290128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Gerade Verbindung mit Pfeil 110"/>
            <p:cNvCxnSpPr/>
            <p:nvPr/>
          </p:nvCxnSpPr>
          <p:spPr bwMode="auto">
            <a:xfrm flipV="1">
              <a:off x="7866192" y="4048510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Abgerundetes Rechteck 111"/>
            <p:cNvSpPr/>
            <p:nvPr/>
          </p:nvSpPr>
          <p:spPr bwMode="auto">
            <a:xfrm>
              <a:off x="1782723" y="4406692"/>
              <a:ext cx="7018361" cy="440268"/>
            </a:xfrm>
            <a:prstGeom prst="roundRect">
              <a:avLst>
                <a:gd name="adj" fmla="val 1009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b="1">
                  <a:latin typeface="+mn-lt"/>
                </a:rPr>
                <a:t>für verschiedene Aufgabenformate A, B, C werden bestimmte Player geladen</a:t>
              </a: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13" name="Abgerundetes Rechteck 112"/>
            <p:cNvSpPr/>
            <p:nvPr/>
          </p:nvSpPr>
          <p:spPr bwMode="auto">
            <a:xfrm>
              <a:off x="2998313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14" name="Abgerundetes Rechteck 113"/>
            <p:cNvSpPr/>
            <p:nvPr/>
          </p:nvSpPr>
          <p:spPr bwMode="auto">
            <a:xfrm>
              <a:off x="3570034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15" name="Abgerundetes Rechteck 114"/>
            <p:cNvSpPr/>
            <p:nvPr/>
          </p:nvSpPr>
          <p:spPr bwMode="auto">
            <a:xfrm>
              <a:off x="4141755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16" name="Abgerundetes Rechteck 115"/>
            <p:cNvSpPr/>
            <p:nvPr/>
          </p:nvSpPr>
          <p:spPr bwMode="auto">
            <a:xfrm>
              <a:off x="4713476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17" name="Abgerundetes Rechteck 116"/>
            <p:cNvSpPr/>
            <p:nvPr/>
          </p:nvSpPr>
          <p:spPr bwMode="auto">
            <a:xfrm>
              <a:off x="5285197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18" name="Abgerundetes Rechteck 117"/>
            <p:cNvSpPr/>
            <p:nvPr/>
          </p:nvSpPr>
          <p:spPr bwMode="auto">
            <a:xfrm>
              <a:off x="5856918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rgbClr val="99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19" name="Abgerundetes Rechteck 118"/>
            <p:cNvSpPr/>
            <p:nvPr/>
          </p:nvSpPr>
          <p:spPr bwMode="auto">
            <a:xfrm>
              <a:off x="6428639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rgbClr val="99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20" name="Abgerundetes Rechteck 119"/>
            <p:cNvSpPr/>
            <p:nvPr/>
          </p:nvSpPr>
          <p:spPr bwMode="auto">
            <a:xfrm>
              <a:off x="7000360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rgbClr val="99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21" name="Abgerundetes Rechteck 120"/>
            <p:cNvSpPr/>
            <p:nvPr/>
          </p:nvSpPr>
          <p:spPr bwMode="auto">
            <a:xfrm>
              <a:off x="7572081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rgbClr val="99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22" name="Abgerundetes Rechteck 121"/>
            <p:cNvSpPr/>
            <p:nvPr/>
          </p:nvSpPr>
          <p:spPr bwMode="auto">
            <a:xfrm>
              <a:off x="2420429" y="4258566"/>
              <a:ext cx="555085" cy="220134"/>
            </a:xfrm>
            <a:prstGeom prst="roundRect">
              <a:avLst>
                <a:gd name="adj" fmla="val 10090"/>
              </a:avLst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1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23" name="Abgerundetes Rechteck 122"/>
            <p:cNvSpPr/>
            <p:nvPr/>
          </p:nvSpPr>
          <p:spPr bwMode="auto">
            <a:xfrm>
              <a:off x="2420428" y="3789100"/>
              <a:ext cx="1704691" cy="220134"/>
            </a:xfrm>
            <a:prstGeom prst="roundRect">
              <a:avLst>
                <a:gd name="adj" fmla="val 10090"/>
              </a:avLst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Player</a:t>
              </a:r>
              <a:r>
                <a:rPr kumimoji="0" lang="de-DE" sz="1600" i="0" u="none" strike="noStrike" cap="none" normalizeH="0">
                  <a:ln>
                    <a:noFill/>
                  </a:ln>
                  <a:effectLst/>
                  <a:latin typeface="+mn-lt"/>
                </a:rPr>
                <a:t> A</a:t>
              </a:r>
              <a:endParaRPr kumimoji="0" lang="de-DE" sz="1600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24" name="Abgerundetes Rechteck 123"/>
            <p:cNvSpPr/>
            <p:nvPr/>
          </p:nvSpPr>
          <p:spPr bwMode="auto">
            <a:xfrm>
              <a:off x="4141755" y="3789070"/>
              <a:ext cx="1698527" cy="220134"/>
            </a:xfrm>
            <a:prstGeom prst="roundRect">
              <a:avLst>
                <a:gd name="adj" fmla="val 1009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Player</a:t>
              </a:r>
              <a:r>
                <a:rPr kumimoji="0" lang="de-DE" sz="1600" i="0" u="none" strike="noStrike" cap="none" normalizeH="0">
                  <a:ln>
                    <a:noFill/>
                  </a:ln>
                  <a:effectLst/>
                  <a:latin typeface="+mn-lt"/>
                </a:rPr>
                <a:t> B</a:t>
              </a:r>
              <a:endParaRPr kumimoji="0" lang="de-DE" sz="1600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25" name="Abgerundetes Rechteck 124"/>
            <p:cNvSpPr/>
            <p:nvPr/>
          </p:nvSpPr>
          <p:spPr bwMode="auto">
            <a:xfrm>
              <a:off x="5856918" y="3789040"/>
              <a:ext cx="2270248" cy="220134"/>
            </a:xfrm>
            <a:prstGeom prst="roundRect">
              <a:avLst>
                <a:gd name="adj" fmla="val 10090"/>
              </a:avLst>
            </a:prstGeom>
            <a:solidFill>
              <a:srgbClr val="99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i="0" u="none" strike="noStrike" cap="none" normalizeH="0" baseline="0">
                  <a:ln>
                    <a:noFill/>
                  </a:ln>
                  <a:effectLst/>
                  <a:latin typeface="+mn-lt"/>
                </a:rPr>
                <a:t>Player</a:t>
              </a:r>
              <a:r>
                <a:rPr kumimoji="0" lang="de-DE" sz="1600" i="0" u="none" strike="noStrike" cap="none" normalizeH="0">
                  <a:ln>
                    <a:noFill/>
                  </a:ln>
                  <a:effectLst/>
                  <a:latin typeface="+mn-lt"/>
                </a:rPr>
                <a:t> C</a:t>
              </a:r>
              <a:endParaRPr kumimoji="0" lang="de-DE" sz="1600" i="0" u="none" strike="noStrike" cap="none" normalizeH="0" baseline="0">
                <a:ln>
                  <a:noFill/>
                </a:ln>
                <a:effectLst/>
                <a:latin typeface="+mn-lt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2124DD8-1126-46B7-8C9B-73E8D941D2F3}"/>
              </a:ext>
            </a:extLst>
          </p:cNvPr>
          <p:cNvGrpSpPr/>
          <p:nvPr/>
        </p:nvGrpSpPr>
        <p:grpSpPr>
          <a:xfrm>
            <a:off x="2780540" y="3556412"/>
            <a:ext cx="4680324" cy="0"/>
            <a:chOff x="2780540" y="3556412"/>
            <a:chExt cx="4680324" cy="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05446DE6-28B5-4749-AD5D-BC1C802E22ED}"/>
                </a:ext>
              </a:extLst>
            </p:cNvPr>
            <p:cNvCxnSpPr/>
            <p:nvPr/>
          </p:nvCxnSpPr>
          <p:spPr bwMode="auto">
            <a:xfrm>
              <a:off x="2780540" y="3556412"/>
              <a:ext cx="954280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62E9C664-73CD-4041-8BCD-8D1F9BFBA23B}"/>
                </a:ext>
              </a:extLst>
            </p:cNvPr>
            <p:cNvCxnSpPr/>
            <p:nvPr/>
          </p:nvCxnSpPr>
          <p:spPr bwMode="auto">
            <a:xfrm>
              <a:off x="4508732" y="3556412"/>
              <a:ext cx="954280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D194BFE1-17C1-4FD5-8863-FCB6ACD01DE5}"/>
                </a:ext>
              </a:extLst>
            </p:cNvPr>
            <p:cNvCxnSpPr/>
            <p:nvPr/>
          </p:nvCxnSpPr>
          <p:spPr bwMode="auto">
            <a:xfrm>
              <a:off x="6506584" y="3556412"/>
              <a:ext cx="954280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7" name="Inhaltsplatzhalter 2">
            <a:extLst>
              <a:ext uri="{FF2B5EF4-FFF2-40B4-BE49-F238E27FC236}">
                <a16:creationId xmlns:a16="http://schemas.microsoft.com/office/drawing/2014/main" id="{DE8B0568-400A-4774-9D4D-DEDB1C877775}"/>
              </a:ext>
            </a:extLst>
          </p:cNvPr>
          <p:cNvSpPr txBox="1">
            <a:spLocks/>
          </p:cNvSpPr>
          <p:nvPr/>
        </p:nvSpPr>
        <p:spPr bwMode="auto">
          <a:xfrm>
            <a:off x="930234" y="5166484"/>
            <a:ext cx="7890238" cy="150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kern="0"/>
              <a:t>Für besondere Tests können besondere Testsysteme entwickelt werden (Zeitsteuerung, Login über externe Dienste, Speicherung verschlüsselt usw.) </a:t>
            </a:r>
            <a:r>
              <a:rPr lang="de-DE" sz="1600" kern="0">
                <a:sym typeface="Wingdings" panose="05000000000000000000" pitchFamily="2" charset="2"/>
              </a:rPr>
              <a:t></a:t>
            </a:r>
            <a:r>
              <a:rPr lang="de-DE" sz="1600" kern="0"/>
              <a:t> Aufgaben unverändert!</a:t>
            </a:r>
          </a:p>
          <a:p>
            <a:r>
              <a:rPr lang="de-DE" sz="1600" kern="0"/>
              <a:t>Für besondere Itemformate können besondere Player entwickelt werden </a:t>
            </a:r>
            <a:r>
              <a:rPr lang="de-DE" sz="1600" kern="0">
                <a:sym typeface="Wingdings" panose="05000000000000000000" pitchFamily="2" charset="2"/>
              </a:rPr>
              <a:t> andere Aufgaben unverändert, Testsystem unverändert</a:t>
            </a:r>
          </a:p>
          <a:p>
            <a:r>
              <a:rPr lang="de-DE" sz="1600" kern="0">
                <a:sym typeface="Wingdings" panose="05000000000000000000" pitchFamily="2" charset="2"/>
              </a:rPr>
              <a:t>Perfekt für VERA: Aufgabenentwicklung und –pilotierung getrennt von Durchführung</a:t>
            </a:r>
            <a:endParaRPr lang="de-DE" sz="1600" kern="0"/>
          </a:p>
        </p:txBody>
      </p:sp>
    </p:spTree>
    <p:extLst>
      <p:ext uri="{BB962C8B-B14F-4D97-AF65-F5344CB8AC3E}">
        <p14:creationId xmlns:p14="http://schemas.microsoft.com/office/powerpoint/2010/main" val="887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uild="allAtOnce"/>
      <p:bldP spid="7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 bwMode="auto">
          <a:xfrm>
            <a:off x="1184752" y="1836604"/>
            <a:ext cx="6552728" cy="3024336"/>
          </a:xfrm>
          <a:prstGeom prst="roundRect">
            <a:avLst>
              <a:gd name="adj" fmla="val 3941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Modulpaket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5154486" y="2268652"/>
            <a:ext cx="2438978" cy="720080"/>
          </a:xfrm>
          <a:prstGeom prst="roundRect">
            <a:avLst>
              <a:gd name="adj" fmla="val 1009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Aufgaben ausführen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Player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 bwMode="auto">
          <a:xfrm>
            <a:off x="6373975" y="2988732"/>
            <a:ext cx="0" cy="100794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hdaten2"/>
          <p:cNvSpPr txBox="1"/>
          <p:nvPr/>
        </p:nvSpPr>
        <p:spPr>
          <a:xfrm>
            <a:off x="5790392" y="3187390"/>
            <a:ext cx="1167166" cy="584775"/>
          </a:xfrm>
          <a:prstGeom prst="rect">
            <a:avLst/>
          </a:prstGeom>
          <a:solidFill>
            <a:srgbClr val="D9D9D9">
              <a:alpha val="85098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Antworten</a:t>
            </a:r>
          </a:p>
          <a:p>
            <a:pPr algn="ctr"/>
            <a:r>
              <a:rPr lang="de-DE" sz="16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Rohformat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ADB187C-DAF4-4F58-966A-080D141A889E}"/>
              </a:ext>
            </a:extLst>
          </p:cNvPr>
          <p:cNvGrpSpPr/>
          <p:nvPr/>
        </p:nvGrpSpPr>
        <p:grpSpPr>
          <a:xfrm>
            <a:off x="1328769" y="2988732"/>
            <a:ext cx="3825717" cy="1728027"/>
            <a:chOff x="1328769" y="2988732"/>
            <a:chExt cx="3825717" cy="1728027"/>
          </a:xfrm>
        </p:grpSpPr>
        <p:cxnSp>
          <p:nvCxnSpPr>
            <p:cNvPr id="16" name="Gerade Verbindung mit Pfeil 15"/>
            <p:cNvCxnSpPr>
              <a:cxnSpLocks/>
              <a:stCxn id="7" idx="3"/>
              <a:endCxn id="6" idx="1"/>
            </p:cNvCxnSpPr>
            <p:nvPr/>
          </p:nvCxnSpPr>
          <p:spPr bwMode="auto">
            <a:xfrm>
              <a:off x="3921056" y="4356719"/>
              <a:ext cx="123343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3975150" y="4064331"/>
              <a:ext cx="102889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Antwort-Schema</a:t>
              </a: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1328769" y="3996679"/>
              <a:ext cx="2592287" cy="720080"/>
            </a:xfrm>
            <a:prstGeom prst="roundRect">
              <a:avLst>
                <a:gd name="adj" fmla="val 1009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Antwortverarbeitung planen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Response Scheme</a:t>
              </a:r>
              <a:endParaRPr kumimoji="0" lang="de-DE" sz="1600" b="1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cxnSp>
          <p:nvCxnSpPr>
            <p:cNvPr id="13" name="Gerade Verbindung mit Pfeil 12"/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2624912" y="2988732"/>
              <a:ext cx="1" cy="1007947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2033809" y="3200317"/>
              <a:ext cx="1098021" cy="584775"/>
            </a:xfrm>
            <a:prstGeom prst="rect">
              <a:avLst/>
            </a:prstGeom>
            <a:solidFill>
              <a:srgbClr val="D9D9D9">
                <a:alpha val="85098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Aufgaben-Definition</a:t>
              </a:r>
            </a:p>
          </p:txBody>
        </p:sp>
      </p:grpSp>
      <p:cxnSp>
        <p:nvCxnSpPr>
          <p:cNvPr id="9" name="Gerade Verbindung mit Pfeil 8"/>
          <p:cNvCxnSpPr>
            <a:cxnSpLocks/>
            <a:stCxn id="4" idx="3"/>
            <a:endCxn id="5" idx="1"/>
          </p:cNvCxnSpPr>
          <p:nvPr/>
        </p:nvCxnSpPr>
        <p:spPr bwMode="auto">
          <a:xfrm>
            <a:off x="3921055" y="2628692"/>
            <a:ext cx="1233431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978204" y="2331949"/>
            <a:ext cx="109320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Aufgaben-Definition</a:t>
            </a:r>
          </a:p>
        </p:txBody>
      </p:sp>
      <p:sp>
        <p:nvSpPr>
          <p:cNvPr id="4" name="Abgerundetes Rechteck 3"/>
          <p:cNvSpPr/>
          <p:nvPr/>
        </p:nvSpPr>
        <p:spPr bwMode="auto">
          <a:xfrm>
            <a:off x="1328768" y="2268652"/>
            <a:ext cx="2592287" cy="720080"/>
          </a:xfrm>
          <a:prstGeom prst="roundRect">
            <a:avLst>
              <a:gd name="adj" fmla="val 1009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Aufgaben gestalten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Authoring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C264A4F-CE92-4A26-BF8D-E555F7CD98A4}"/>
              </a:ext>
            </a:extLst>
          </p:cNvPr>
          <p:cNvGrpSpPr/>
          <p:nvPr/>
        </p:nvGrpSpPr>
        <p:grpSpPr>
          <a:xfrm>
            <a:off x="5154486" y="3996679"/>
            <a:ext cx="2438978" cy="1891405"/>
            <a:chOff x="5154486" y="3996679"/>
            <a:chExt cx="2438978" cy="1891405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154486" y="3996679"/>
              <a:ext cx="2438978" cy="720080"/>
            </a:xfrm>
            <a:prstGeom prst="roundRect">
              <a:avLst>
                <a:gd name="adj" fmla="val 1009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Antworten</a:t>
              </a:r>
              <a:r>
                <a:rPr kumimoji="0" lang="de-DE" sz="1600" b="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verarbeiten</a:t>
              </a: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Response Converter</a:t>
              </a:r>
              <a:endParaRPr kumimoji="0" lang="de-DE" sz="1600" b="1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cxnSp>
          <p:nvCxnSpPr>
            <p:cNvPr id="24" name="Gerade Verbindung mit Pfeil 23"/>
            <p:cNvCxnSpPr>
              <a:stCxn id="6" idx="2"/>
            </p:cNvCxnSpPr>
            <p:nvPr/>
          </p:nvCxnSpPr>
          <p:spPr bwMode="auto">
            <a:xfrm>
              <a:off x="6373975" y="4716759"/>
              <a:ext cx="0" cy="576229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5515877" y="5303309"/>
              <a:ext cx="15779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Primärdaten unkodiert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37343" y="1202400"/>
            <a:ext cx="5147652" cy="3154319"/>
            <a:chOff x="337343" y="1202400"/>
            <a:chExt cx="5147652" cy="3154319"/>
          </a:xfrm>
        </p:grpSpPr>
        <p:cxnSp>
          <p:nvCxnSpPr>
            <p:cNvPr id="61" name="Gewinkelte Verbindung 60"/>
            <p:cNvCxnSpPr>
              <a:cxnSpLocks/>
              <a:endCxn id="7" idx="1"/>
            </p:cNvCxnSpPr>
            <p:nvPr/>
          </p:nvCxnSpPr>
          <p:spPr bwMode="auto">
            <a:xfrm rot="16200000" flipH="1">
              <a:off x="-396517" y="2631433"/>
              <a:ext cx="2730490" cy="72008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ItemDB-Item-Player"/>
            <p:cNvCxnSpPr/>
            <p:nvPr/>
          </p:nvCxnSpPr>
          <p:spPr bwMode="auto">
            <a:xfrm>
              <a:off x="2123728" y="1418424"/>
              <a:ext cx="3361267" cy="85844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winkelte Verbindung 59"/>
            <p:cNvCxnSpPr>
              <a:cxnSpLocks/>
              <a:endCxn id="4" idx="1"/>
            </p:cNvCxnSpPr>
            <p:nvPr/>
          </p:nvCxnSpPr>
          <p:spPr bwMode="auto">
            <a:xfrm rot="16200000" flipH="1">
              <a:off x="503499" y="1803423"/>
              <a:ext cx="1002464" cy="648074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hteck 40"/>
            <p:cNvSpPr/>
            <p:nvPr/>
          </p:nvSpPr>
          <p:spPr bwMode="auto">
            <a:xfrm>
              <a:off x="337343" y="1202400"/>
              <a:ext cx="2606229" cy="432048"/>
            </a:xfrm>
            <a:prstGeom prst="rect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Teststudio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150472" y="4724979"/>
            <a:ext cx="4285624" cy="1161004"/>
            <a:chOff x="1150472" y="4724979"/>
            <a:chExt cx="4285624" cy="1161004"/>
          </a:xfrm>
        </p:grpSpPr>
        <p:cxnSp>
          <p:nvCxnSpPr>
            <p:cNvPr id="37" name="Feedback"/>
            <p:cNvCxnSpPr/>
            <p:nvPr/>
          </p:nvCxnSpPr>
          <p:spPr bwMode="auto">
            <a:xfrm flipH="1" flipV="1">
              <a:off x="3131840" y="4724979"/>
              <a:ext cx="450698" cy="55758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 bwMode="auto">
            <a:xfrm flipH="1">
              <a:off x="2479121" y="5445224"/>
              <a:ext cx="295697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1150472" y="5301208"/>
              <a:ext cx="12961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Primärdaten kodiert</a:t>
              </a:r>
            </a:p>
          </p:txBody>
        </p:sp>
        <p:sp>
          <p:nvSpPr>
            <p:cNvPr id="31" name="Rechteck 30"/>
            <p:cNvSpPr/>
            <p:nvPr/>
          </p:nvSpPr>
          <p:spPr bwMode="auto">
            <a:xfrm>
              <a:off x="3283080" y="5229200"/>
              <a:ext cx="1597738" cy="432048"/>
            </a:xfrm>
            <a:prstGeom prst="rect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Kodieren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2" name="Gerade Verbindung mit Pfeil 31"/>
            <p:cNvCxnSpPr/>
            <p:nvPr/>
          </p:nvCxnSpPr>
          <p:spPr bwMode="auto">
            <a:xfrm flipH="1">
              <a:off x="2479123" y="5733256"/>
              <a:ext cx="2956973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itel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128792" cy="1008112"/>
          </a:xfrm>
        </p:spPr>
        <p:txBody>
          <a:bodyPr/>
          <a:lstStyle/>
          <a:p>
            <a:r>
              <a:rPr lang="de-DE">
                <a:solidFill>
                  <a:srgbClr val="800000"/>
                </a:solidFill>
              </a:rPr>
              <a:t>Modularisierung der Programmierung: </a:t>
            </a:r>
            <a:br>
              <a:rPr lang="de-DE">
                <a:solidFill>
                  <a:srgbClr val="800000"/>
                </a:solidFill>
              </a:rPr>
            </a:br>
            <a:r>
              <a:rPr lang="de-DE">
                <a:solidFill>
                  <a:srgbClr val="800000"/>
                </a:solidFill>
              </a:rPr>
              <a:t>Verona Interfaces</a:t>
            </a:r>
            <a:endParaRPr lang="de-DE" dirty="0">
              <a:solidFill>
                <a:srgbClr val="800000"/>
              </a:solidFill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5658652" y="1202400"/>
            <a:ext cx="1001580" cy="1060441"/>
            <a:chOff x="5658652" y="1216431"/>
            <a:chExt cx="1001580" cy="1060441"/>
          </a:xfrm>
        </p:grpSpPr>
        <p:cxnSp>
          <p:nvCxnSpPr>
            <p:cNvPr id="12" name="Gerade Verbindung 11"/>
            <p:cNvCxnSpPr/>
            <p:nvPr/>
          </p:nvCxnSpPr>
          <p:spPr bwMode="auto">
            <a:xfrm>
              <a:off x="6159442" y="1477586"/>
              <a:ext cx="0" cy="7992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Rechteck 45"/>
            <p:cNvSpPr/>
            <p:nvPr/>
          </p:nvSpPr>
          <p:spPr bwMode="auto">
            <a:xfrm>
              <a:off x="5658652" y="1216431"/>
              <a:ext cx="1001580" cy="432048"/>
            </a:xfrm>
            <a:prstGeom prst="rect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Demo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876257" y="1202400"/>
            <a:ext cx="2015324" cy="3084883"/>
            <a:chOff x="6876257" y="1202400"/>
            <a:chExt cx="2015324" cy="3084883"/>
          </a:xfrm>
        </p:grpSpPr>
        <p:cxnSp>
          <p:nvCxnSpPr>
            <p:cNvPr id="96" name="Testcenter-Antwort-Konverter"/>
            <p:cNvCxnSpPr/>
            <p:nvPr/>
          </p:nvCxnSpPr>
          <p:spPr bwMode="auto">
            <a:xfrm rot="5400000">
              <a:off x="6341920" y="2739201"/>
              <a:ext cx="2730491" cy="3656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winkelte Verbindung 66"/>
            <p:cNvCxnSpPr/>
            <p:nvPr/>
          </p:nvCxnSpPr>
          <p:spPr bwMode="auto">
            <a:xfrm rot="10800000" flipV="1">
              <a:off x="6876257" y="1418424"/>
              <a:ext cx="516193" cy="85844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Rechteck 39"/>
            <p:cNvSpPr/>
            <p:nvPr/>
          </p:nvSpPr>
          <p:spPr bwMode="auto">
            <a:xfrm>
              <a:off x="7119734" y="1202400"/>
              <a:ext cx="1771847" cy="432048"/>
            </a:xfrm>
            <a:prstGeom prst="rect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Testcenter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4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</p:bldLst>
  </p:timing>
</p:sld>
</file>

<file path=ppt/theme/theme1.xml><?xml version="1.0" encoding="utf-8"?>
<a:theme xmlns:a="http://schemas.openxmlformats.org/drawingml/2006/main" name="iqb_standard">
  <a:themeElements>
    <a:clrScheme name="Standard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iqb_standard</Template>
  <TotalTime>0</TotalTime>
  <Words>400</Words>
  <Application>Microsoft Office PowerPoint</Application>
  <PresentationFormat>Bildschirmpräsentation (4:3)</PresentationFormat>
  <Paragraphs>80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Euphemia</vt:lpstr>
      <vt:lpstr>Times New Roman</vt:lpstr>
      <vt:lpstr>Wingdings</vt:lpstr>
      <vt:lpstr>iqb_standard</vt:lpstr>
      <vt:lpstr>PowerPoint-Präsentation</vt:lpstr>
      <vt:lpstr>VERA-Durchführung:  Allgemeines Modell</vt:lpstr>
      <vt:lpstr>Modularisierung des Testcenters:  Player</vt:lpstr>
      <vt:lpstr>Modularisierung der Programmierung:  Verona Interfaces</vt:lpstr>
    </vt:vector>
  </TitlesOfParts>
  <Company>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Mechtel</dc:creator>
  <cp:lastModifiedBy>Martin Mechtel</cp:lastModifiedBy>
  <cp:revision>434</cp:revision>
  <cp:lastPrinted>2020-03-25T12:32:44Z</cp:lastPrinted>
  <dcterms:created xsi:type="dcterms:W3CDTF">2016-06-27T07:25:03Z</dcterms:created>
  <dcterms:modified xsi:type="dcterms:W3CDTF">2020-04-14T07:48:42Z</dcterms:modified>
</cp:coreProperties>
</file>