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Average Crime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41-437E-BA73-9DC354540653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41-437E-BA73-9DC354540653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41-437E-BA73-9DC354540653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41-437E-BA73-9DC354540653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41-437E-BA73-9DC3545406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Sheet1!$C$2:$C$12</c:f>
              <c:numCache>
                <c:formatCode>0.0</c:formatCode>
                <c:ptCount val="11"/>
                <c:pt idx="0">
                  <c:v>84.016666666666666</c:v>
                </c:pt>
                <c:pt idx="1">
                  <c:v>52.350833333333334</c:v>
                </c:pt>
                <c:pt idx="2">
                  <c:v>46.256666666666668</c:v>
                </c:pt>
                <c:pt idx="3">
                  <c:v>44.337689442684919</c:v>
                </c:pt>
                <c:pt idx="4">
                  <c:v>43.857500000000002</c:v>
                </c:pt>
                <c:pt idx="5">
                  <c:v>42.395000000000003</c:v>
                </c:pt>
                <c:pt idx="6">
                  <c:v>39.090000000000003</c:v>
                </c:pt>
                <c:pt idx="7">
                  <c:v>39.061666666666667</c:v>
                </c:pt>
                <c:pt idx="8">
                  <c:v>31.984999999999999</c:v>
                </c:pt>
                <c:pt idx="9">
                  <c:v>30.316666666666666</c:v>
                </c:pt>
                <c:pt idx="10">
                  <c:v>16.883333333333336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41-437E-BA73-9DC354540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753572568"/>
        <c:axId val="753578144"/>
      </c:barChart>
      <c:catAx>
        <c:axId val="753572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578144"/>
        <c:crosses val="autoZero"/>
        <c:auto val="1"/>
        <c:lblAlgn val="ctr"/>
        <c:lblOffset val="100"/>
        <c:noMultiLvlLbl val="0"/>
      </c:catAx>
      <c:valAx>
        <c:axId val="7535781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753572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Sheet1!$B$17</c:f>
              <c:strCache>
                <c:ptCount val="1"/>
                <c:pt idx="0">
                  <c:v>Births per Woman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921-401F-ABC4-7E77DDD038D0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21-401F-ABC4-7E77DDD038D0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921-401F-ABC4-7E77DDD038D0}"/>
              </c:ext>
            </c:extLst>
          </c:dPt>
          <c:dPt>
            <c:idx val="7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921-401F-ABC4-7E77DDD038D0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921-401F-ABC4-7E77DDD038D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Sheet1!$A$18:$A$28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Avg</c:v>
                </c:pt>
                <c:pt idx="4">
                  <c:v>50th Percentile</c:v>
                </c:pt>
                <c:pt idx="5">
                  <c:v>Denmark</c:v>
                </c:pt>
                <c:pt idx="6">
                  <c:v>Norway</c:v>
                </c:pt>
                <c:pt idx="7">
                  <c:v>Switzerland</c:v>
                </c:pt>
                <c:pt idx="8">
                  <c:v>25th Percentile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Sheet1!$B$18:$B$28</c:f>
              <c:numCache>
                <c:formatCode>0.00</c:formatCode>
                <c:ptCount val="11"/>
                <c:pt idx="0">
                  <c:v>7.0039999999999996</c:v>
                </c:pt>
                <c:pt idx="1">
                  <c:v>3.1700000000000004</c:v>
                </c:pt>
                <c:pt idx="2">
                  <c:v>1.796</c:v>
                </c:pt>
                <c:pt idx="3">
                  <c:v>2.5946293706293706</c:v>
                </c:pt>
                <c:pt idx="4">
                  <c:v>2.08</c:v>
                </c:pt>
                <c:pt idx="5">
                  <c:v>1.752</c:v>
                </c:pt>
                <c:pt idx="6">
                  <c:v>1.81</c:v>
                </c:pt>
                <c:pt idx="7">
                  <c:v>1.516</c:v>
                </c:pt>
                <c:pt idx="8">
                  <c:v>1.65</c:v>
                </c:pt>
                <c:pt idx="9">
                  <c:v>1.6199999999999999</c:v>
                </c:pt>
                <c:pt idx="10">
                  <c:v>1.0759999999999998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21-401F-ABC4-7E77DDD038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08776"/>
        <c:axId val="861810088"/>
      </c:barChart>
      <c:catAx>
        <c:axId val="861808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10088"/>
        <c:crosses val="autoZero"/>
        <c:auto val="1"/>
        <c:lblAlgn val="ctr"/>
        <c:lblOffset val="100"/>
        <c:noMultiLvlLbl val="0"/>
      </c:catAx>
      <c:valAx>
        <c:axId val="861810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861808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Freedom Index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Freedom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C6D-461A-A60A-B2BD2CE08732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C6D-461A-A60A-B2BD2CE08732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C6D-461A-A60A-B2BD2CE08732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6D-461A-A60A-B2BD2CE08732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C6D-461A-A60A-B2BD2CE0873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Sheet1!$A$32:$A$42</c:f>
              <c:strCache>
                <c:ptCount val="11"/>
                <c:pt idx="0">
                  <c:v>Max</c:v>
                </c:pt>
                <c:pt idx="1">
                  <c:v>Switzerland</c:v>
                </c:pt>
                <c:pt idx="2">
                  <c:v>Denmark</c:v>
                </c:pt>
                <c:pt idx="3">
                  <c:v>Finland</c:v>
                </c:pt>
                <c:pt idx="4">
                  <c:v>Norway</c:v>
                </c:pt>
                <c:pt idx="5">
                  <c:v>Iceland</c:v>
                </c:pt>
                <c:pt idx="6">
                  <c:v>75th Percentile</c:v>
                </c:pt>
                <c:pt idx="7">
                  <c:v>Avg</c:v>
                </c:pt>
                <c:pt idx="8">
                  <c:v>50th Percentile</c:v>
                </c:pt>
                <c:pt idx="9">
                  <c:v>25th Percentile</c:v>
                </c:pt>
                <c:pt idx="10">
                  <c:v>Min</c:v>
                </c:pt>
              </c:strCache>
            </c:strRef>
          </c:cat>
          <c:val>
            <c:numRef>
              <c:f>Sheet1!$B$32:$B$42</c:f>
              <c:numCache>
                <c:formatCode>0.0</c:formatCode>
                <c:ptCount val="11"/>
                <c:pt idx="0">
                  <c:v>8.8800000000000008</c:v>
                </c:pt>
                <c:pt idx="1">
                  <c:v>8.82</c:v>
                </c:pt>
                <c:pt idx="2">
                  <c:v>8.56</c:v>
                </c:pt>
                <c:pt idx="3">
                  <c:v>8.5299999999999994</c:v>
                </c:pt>
                <c:pt idx="4">
                  <c:v>8.44</c:v>
                </c:pt>
                <c:pt idx="5">
                  <c:v>8.41</c:v>
                </c:pt>
                <c:pt idx="6">
                  <c:v>7.8949999999999996</c:v>
                </c:pt>
                <c:pt idx="7">
                  <c:v>6.9020000000000001</c:v>
                </c:pt>
                <c:pt idx="8">
                  <c:v>6.83</c:v>
                </c:pt>
                <c:pt idx="9">
                  <c:v>6.2050000000000001</c:v>
                </c:pt>
                <c:pt idx="10">
                  <c:v>3.79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6D-461A-A60A-B2BD2CE08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435100504"/>
        <c:axId val="435105424"/>
      </c:barChart>
      <c:catAx>
        <c:axId val="435100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105424"/>
        <c:crosses val="autoZero"/>
        <c:auto val="1"/>
        <c:lblAlgn val="ctr"/>
        <c:lblOffset val="100"/>
        <c:noMultiLvlLbl val="0"/>
      </c:catAx>
      <c:valAx>
        <c:axId val="435105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crossAx val="435100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Rainfall Index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EB3-43CA-9E15-B561527C5D81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EB3-43CA-9E15-B561527C5D81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EB3-43CA-9E15-B561527C5D81}"/>
              </c:ext>
            </c:extLst>
          </c:dPt>
          <c:dPt>
            <c:idx val="8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EB3-43CA-9E15-B561527C5D81}"/>
              </c:ext>
            </c:extLst>
          </c:dPt>
          <c:dPt>
            <c:idx val="9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EB3-43CA-9E15-B561527C5D8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Sheet1!$A$48:$A$58</c:f>
              <c:strCache>
                <c:ptCount val="11"/>
                <c:pt idx="0">
                  <c:v>Max</c:v>
                </c:pt>
                <c:pt idx="1">
                  <c:v>75th Percentile</c:v>
                </c:pt>
                <c:pt idx="2">
                  <c:v>Finland</c:v>
                </c:pt>
                <c:pt idx="3">
                  <c:v>Denmark</c:v>
                </c:pt>
                <c:pt idx="4">
                  <c:v>50th Percentile</c:v>
                </c:pt>
                <c:pt idx="5">
                  <c:v>Avg</c:v>
                </c:pt>
                <c:pt idx="6">
                  <c:v>Norway</c:v>
                </c:pt>
                <c:pt idx="7">
                  <c:v>25th Percentile</c:v>
                </c:pt>
                <c:pt idx="8">
                  <c:v>Switzerland</c:v>
                </c:pt>
                <c:pt idx="9">
                  <c:v>Iceland</c:v>
                </c:pt>
                <c:pt idx="10">
                  <c:v>Min</c:v>
                </c:pt>
              </c:strCache>
            </c:strRef>
          </c:cat>
          <c:val>
            <c:numRef>
              <c:f>Sheet1!$B$48:$B$58</c:f>
              <c:numCache>
                <c:formatCode>0</c:formatCode>
                <c:ptCount val="11"/>
                <c:pt idx="0">
                  <c:v>186</c:v>
                </c:pt>
                <c:pt idx="1">
                  <c:v>139.5</c:v>
                </c:pt>
                <c:pt idx="2">
                  <c:v>139</c:v>
                </c:pt>
                <c:pt idx="3">
                  <c:v>110</c:v>
                </c:pt>
                <c:pt idx="4">
                  <c:v>99</c:v>
                </c:pt>
                <c:pt idx="5">
                  <c:v>97.227586206896547</c:v>
                </c:pt>
                <c:pt idx="6">
                  <c:v>63</c:v>
                </c:pt>
                <c:pt idx="7">
                  <c:v>54.5</c:v>
                </c:pt>
                <c:pt idx="8">
                  <c:v>54</c:v>
                </c:pt>
                <c:pt idx="9">
                  <c:v>34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B3-43CA-9E15-B561527C5D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861824520"/>
        <c:axId val="861823536"/>
      </c:barChart>
      <c:catAx>
        <c:axId val="861824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823536"/>
        <c:crosses val="autoZero"/>
        <c:auto val="1"/>
        <c:lblAlgn val="ctr"/>
        <c:lblOffset val="100"/>
        <c:noMultiLvlLbl val="0"/>
      </c:catAx>
      <c:valAx>
        <c:axId val="8618235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861824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235E-2173-4451-AFEA-04661386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9488D-A935-46F9-B93E-259BB5216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4D026-6639-4178-B99D-BE4F2DE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0814-D6BC-406C-B92E-2F5E87AC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7224-4E75-4C79-AD6C-5090F788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E639-5B95-48EE-86F6-217D165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923D1-6CB2-4CE8-A989-612136A33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98AD-C1DF-4928-9E62-932EB2D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5513-EBA6-4C0C-907E-7F299033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4D07B-35A7-4807-96D4-3D4AD131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6DF62-2BDA-4EEE-A56B-BE734053F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18178-A764-4990-81BA-48B05CE87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2A06C-8AEF-46FB-9038-42CB8B90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C3F90-E3FA-4363-8E55-E8B3E6A4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75F6-14F1-4016-927D-691D2877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675E-CD7A-4EDE-ADEF-F6DD2F7F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0108A-290A-4C70-9DD3-907248E3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3120A-F714-4BCF-A272-CD3C30E2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6577-A4A1-44BF-A104-7D5853F2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5D9D-CEFE-4F3D-8F5E-AB1B7014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105F-B297-4A1E-95CF-9CCF479B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906A7-7157-42D5-9FAC-478C16B3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6139-AC9A-478B-899C-0A1097CA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C796-D0AE-4111-99D2-16B0991B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FE678-96E7-4A05-A842-4C66C5FB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0F11-6CBF-48FD-AAC4-77834F82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E76B-C060-4B14-9BCF-35E404C91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5A3A5-4B16-4DF4-94FD-B931BEC0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15A5-E802-4890-A9FA-486D20C5A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BE48F-4C9A-4784-8265-50FA59FC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62418-DB36-4BDD-89CD-74A2462E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6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4EF9-E639-4A1D-8007-06694DA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6C5A9-27F2-46B1-91FC-7FB3D1F77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734F-B134-4594-8319-E35E6036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FDBE7-C2FE-44F6-BF7C-4FB1D6D50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EDE96-9EFE-4618-8AAB-D0F7F1F1A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4422-1C1F-4E83-A144-BA65E62B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75EC7-618A-40C3-82AC-333FC546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54D59-348C-4016-8740-D1AD9026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8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DDBC-62FB-439B-BFF1-D2FFD5B7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DAE8B-0388-46EC-A31F-AF768182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72AA5-D75F-4F8E-807B-80F33824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35C40-F434-47C1-9E3A-79E6BD31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E32BF-2C53-4103-945A-5F019349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EE19C-2EDA-4824-81DB-70E41DA0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1392F-15BE-4A95-A27E-27F74652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8-0099-41A4-BABA-31B215D7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3D253-CB55-48F6-BD76-E1B8188E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45E99-B14A-41B2-BE15-F12EF526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605F-729F-4462-AF56-8EF0B578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3685-3054-4DBA-AECC-021A6D19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B1CA-FB85-4A6B-854A-1575C245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75D2-41A2-4D7E-AA63-9ADAEFC9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F5065-5C15-4D22-8F36-638B80EA4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3C83-FAB3-4ED2-B809-F5AAB400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1EFF9-4654-4FAA-9A60-5D5B2D28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DE3CC-4DB6-4D92-B152-A41731FF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A2D76-3B62-4F35-9FCE-B4AD9A2A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8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4B853-C50F-4582-8039-D231A888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70C1-0C92-4692-B4FA-1A85BB57B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C3BF-4C59-45E5-A1BC-120C9BBE7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A482-AB3F-4E2D-AA6F-6BE7705D6DF6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BA5A-ED41-488C-896D-BDFC0C3E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67DE3-CA1F-4765-9D88-CE69CE869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4A9E0-2E2D-4656-85A9-130FE2C31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D4C117-28FA-4329-B1CC-9C064EAC8F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3355196"/>
              </p:ext>
            </p:extLst>
          </p:nvPr>
        </p:nvGraphicFramePr>
        <p:xfrm>
          <a:off x="79248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D22E7B9-07F1-47E5-B519-097DB1811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376050"/>
              </p:ext>
            </p:extLst>
          </p:nvPr>
        </p:nvGraphicFramePr>
        <p:xfrm>
          <a:off x="792480" y="35610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8545D30-62D8-4506-811C-31E5C44028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190649"/>
              </p:ext>
            </p:extLst>
          </p:nvPr>
        </p:nvGraphicFramePr>
        <p:xfrm>
          <a:off x="6827520" y="68580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73E663-C549-440D-8F93-B936D6CD25DB}"/>
              </a:ext>
            </a:extLst>
          </p:cNvPr>
          <p:cNvSpPr txBox="1"/>
          <p:nvPr/>
        </p:nvSpPr>
        <p:spPr>
          <a:xfrm>
            <a:off x="254000" y="178415"/>
            <a:ext cx="7231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Top 5 Countries by 2019 Happiness Index vs. Key Metrics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266801-8ABF-4F07-BDF1-0C7A2AB4FD78}"/>
              </a:ext>
            </a:extLst>
          </p:cNvPr>
          <p:cNvCxnSpPr/>
          <p:nvPr/>
        </p:nvCxnSpPr>
        <p:spPr>
          <a:xfrm>
            <a:off x="50800" y="640080"/>
            <a:ext cx="12110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837282-FC5E-420A-8352-5A2A6493A803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C56DEE6-E982-48BF-8DC3-35A3185314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0550"/>
              </p:ext>
            </p:extLst>
          </p:nvPr>
        </p:nvGraphicFramePr>
        <p:xfrm>
          <a:off x="6827520" y="3713480"/>
          <a:ext cx="4592320" cy="2250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13C655-53E0-459D-9423-F79ED01F30DC}"/>
              </a:ext>
            </a:extLst>
          </p:cNvPr>
          <p:cNvCxnSpPr/>
          <p:nvPr/>
        </p:nvCxnSpPr>
        <p:spPr>
          <a:xfrm>
            <a:off x="6096000" y="853440"/>
            <a:ext cx="0" cy="581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B4592F-9E4B-4CFC-B5B3-88313F50B368}"/>
              </a:ext>
            </a:extLst>
          </p:cNvPr>
          <p:cNvSpPr txBox="1"/>
          <p:nvPr/>
        </p:nvSpPr>
        <p:spPr>
          <a:xfrm>
            <a:off x="1589351" y="2987032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44195-34EB-4484-BF82-FA713E8D4502}"/>
              </a:ext>
            </a:extLst>
          </p:cNvPr>
          <p:cNvSpPr txBox="1"/>
          <p:nvPr/>
        </p:nvSpPr>
        <p:spPr>
          <a:xfrm>
            <a:off x="7612112" y="2987032"/>
            <a:ext cx="302313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5 countries rank above the 75</a:t>
            </a:r>
            <a:r>
              <a:rPr lang="en-US" sz="1200" baseline="30000" dirty="0"/>
              <a:t>th</a:t>
            </a:r>
            <a:r>
              <a:rPr lang="en-US" sz="1200" dirty="0"/>
              <a:t> percentile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4188A0-C7C6-4A26-8488-E0227A091A60}"/>
              </a:ext>
            </a:extLst>
          </p:cNvPr>
          <p:cNvSpPr txBox="1"/>
          <p:nvPr/>
        </p:nvSpPr>
        <p:spPr>
          <a:xfrm>
            <a:off x="1581311" y="5952417"/>
            <a:ext cx="2998578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All but Finland rank 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1DDEF4-7641-409A-AA3F-57824CED39F3}"/>
              </a:ext>
            </a:extLst>
          </p:cNvPr>
          <p:cNvSpPr txBox="1"/>
          <p:nvPr/>
        </p:nvSpPr>
        <p:spPr>
          <a:xfrm>
            <a:off x="6950936" y="5952417"/>
            <a:ext cx="4345485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The 5 Countries are widely spread above/below the 50</a:t>
            </a:r>
            <a:r>
              <a:rPr lang="en-US" sz="1200" baseline="30000" dirty="0"/>
              <a:t>th</a:t>
            </a:r>
            <a:r>
              <a:rPr lang="en-US" sz="1200" dirty="0"/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17511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4</cp:revision>
  <dcterms:created xsi:type="dcterms:W3CDTF">2020-07-14T00:58:22Z</dcterms:created>
  <dcterms:modified xsi:type="dcterms:W3CDTF">2020-07-14T01:53:25Z</dcterms:modified>
</cp:coreProperties>
</file>