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71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868093547248862E-2"/>
          <c:y val="5.0925925925925923E-2"/>
          <c:w val="0.96718414134446351"/>
          <c:h val="0.594186716243802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Summary!$B$1</c:f>
              <c:strCache>
                <c:ptCount val="1"/>
                <c:pt idx="0">
                  <c:v>Average Happiness Index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Summary!$A$2:$A$153</c:f>
              <c:strCache>
                <c:ptCount val="152"/>
                <c:pt idx="0">
                  <c:v>Burundi</c:v>
                </c:pt>
                <c:pt idx="1">
                  <c:v>Central African Republic</c:v>
                </c:pt>
                <c:pt idx="2">
                  <c:v>Syria</c:v>
                </c:pt>
                <c:pt idx="3">
                  <c:v>Rwanda</c:v>
                </c:pt>
                <c:pt idx="4">
                  <c:v>Tanzania</c:v>
                </c:pt>
                <c:pt idx="5">
                  <c:v>Afghanistan</c:v>
                </c:pt>
                <c:pt idx="6">
                  <c:v>Togo</c:v>
                </c:pt>
                <c:pt idx="7">
                  <c:v>Yemen</c:v>
                </c:pt>
                <c:pt idx="8">
                  <c:v>Madagascar</c:v>
                </c:pt>
                <c:pt idx="9">
                  <c:v>Botswana</c:v>
                </c:pt>
                <c:pt idx="10">
                  <c:v>Liberia</c:v>
                </c:pt>
                <c:pt idx="11">
                  <c:v>Angola</c:v>
                </c:pt>
                <c:pt idx="12">
                  <c:v>Guinea</c:v>
                </c:pt>
                <c:pt idx="13">
                  <c:v>Haiti</c:v>
                </c:pt>
                <c:pt idx="14">
                  <c:v>Malawi</c:v>
                </c:pt>
                <c:pt idx="15">
                  <c:v>Benin</c:v>
                </c:pt>
                <c:pt idx="16">
                  <c:v>Chad</c:v>
                </c:pt>
                <c:pt idx="17">
                  <c:v>Zimbabwe</c:v>
                </c:pt>
                <c:pt idx="18">
                  <c:v>Uganda</c:v>
                </c:pt>
                <c:pt idx="19">
                  <c:v>Burkina Faso</c:v>
                </c:pt>
                <c:pt idx="20">
                  <c:v>Niger</c:v>
                </c:pt>
                <c:pt idx="21">
                  <c:v>Lesotho</c:v>
                </c:pt>
                <c:pt idx="22">
                  <c:v>Sudan</c:v>
                </c:pt>
                <c:pt idx="23">
                  <c:v>Cambodia</c:v>
                </c:pt>
                <c:pt idx="24">
                  <c:v>Mali</c:v>
                </c:pt>
                <c:pt idx="25">
                  <c:v>Ivory Coast</c:v>
                </c:pt>
                <c:pt idx="26">
                  <c:v>India</c:v>
                </c:pt>
                <c:pt idx="27">
                  <c:v>Congo (Kinshasa)</c:v>
                </c:pt>
                <c:pt idx="28">
                  <c:v>Ukraine</c:v>
                </c:pt>
                <c:pt idx="29">
                  <c:v>Georgia</c:v>
                </c:pt>
                <c:pt idx="30">
                  <c:v>Mauritania</c:v>
                </c:pt>
                <c:pt idx="31">
                  <c:v>Congo (Brazzaville)</c:v>
                </c:pt>
                <c:pt idx="32">
                  <c:v>Myanmar</c:v>
                </c:pt>
                <c:pt idx="33">
                  <c:v>Egypt</c:v>
                </c:pt>
                <c:pt idx="34">
                  <c:v>Sri Lanka</c:v>
                </c:pt>
                <c:pt idx="35">
                  <c:v>Armenia</c:v>
                </c:pt>
                <c:pt idx="36">
                  <c:v>Senegal</c:v>
                </c:pt>
                <c:pt idx="37">
                  <c:v>Gabon</c:v>
                </c:pt>
                <c:pt idx="38">
                  <c:v>Ethiopia</c:v>
                </c:pt>
                <c:pt idx="39">
                  <c:v>Kenya</c:v>
                </c:pt>
                <c:pt idx="40">
                  <c:v>Iraq</c:v>
                </c:pt>
                <c:pt idx="41">
                  <c:v>Ghana</c:v>
                </c:pt>
                <c:pt idx="42">
                  <c:v>Sierra Leone</c:v>
                </c:pt>
                <c:pt idx="43">
                  <c:v>Bangladesh</c:v>
                </c:pt>
                <c:pt idx="44">
                  <c:v>Zambia</c:v>
                </c:pt>
                <c:pt idx="45">
                  <c:v>Bulgaria</c:v>
                </c:pt>
                <c:pt idx="46">
                  <c:v>Mozambique</c:v>
                </c:pt>
                <c:pt idx="47">
                  <c:v>South Africa</c:v>
                </c:pt>
                <c:pt idx="48">
                  <c:v>Iran</c:v>
                </c:pt>
                <c:pt idx="49">
                  <c:v>Cameroon</c:v>
                </c:pt>
                <c:pt idx="50">
                  <c:v>Albania</c:v>
                </c:pt>
                <c:pt idx="51">
                  <c:v>Tunisia</c:v>
                </c:pt>
                <c:pt idx="52">
                  <c:v>Palestinian Territories</c:v>
                </c:pt>
                <c:pt idx="53">
                  <c:v>Laos</c:v>
                </c:pt>
                <c:pt idx="54">
                  <c:v>Nepal</c:v>
                </c:pt>
                <c:pt idx="55">
                  <c:v>Mongolia</c:v>
                </c:pt>
                <c:pt idx="56">
                  <c:v>Tajikistan</c:v>
                </c:pt>
                <c:pt idx="57">
                  <c:v>Bhutan</c:v>
                </c:pt>
                <c:pt idx="58">
                  <c:v>Nigeria</c:v>
                </c:pt>
                <c:pt idx="59">
                  <c:v>Macedonia</c:v>
                </c:pt>
                <c:pt idx="60">
                  <c:v>Lebanon</c:v>
                </c:pt>
                <c:pt idx="61">
                  <c:v>Greece</c:v>
                </c:pt>
                <c:pt idx="62">
                  <c:v>Vietnam</c:v>
                </c:pt>
                <c:pt idx="63">
                  <c:v>Bosnia and Herzegovina</c:v>
                </c:pt>
                <c:pt idx="64">
                  <c:v>Morocco</c:v>
                </c:pt>
                <c:pt idx="65">
                  <c:v>Kyrgyzstan</c:v>
                </c:pt>
                <c:pt idx="66">
                  <c:v>Jordan</c:v>
                </c:pt>
                <c:pt idx="67">
                  <c:v>Dominican Republic</c:v>
                </c:pt>
                <c:pt idx="68">
                  <c:v>China</c:v>
                </c:pt>
                <c:pt idx="69">
                  <c:v>Azerbaijan</c:v>
                </c:pt>
                <c:pt idx="70">
                  <c:v>Honduras</c:v>
                </c:pt>
                <c:pt idx="71">
                  <c:v>Indonesia</c:v>
                </c:pt>
                <c:pt idx="72">
                  <c:v>Montenegro</c:v>
                </c:pt>
                <c:pt idx="73">
                  <c:v>Portugal</c:v>
                </c:pt>
                <c:pt idx="74">
                  <c:v>Hungary</c:v>
                </c:pt>
                <c:pt idx="75">
                  <c:v>Serbia</c:v>
                </c:pt>
                <c:pt idx="76">
                  <c:v>Pakistan</c:v>
                </c:pt>
                <c:pt idx="77">
                  <c:v>Philippines</c:v>
                </c:pt>
                <c:pt idx="78">
                  <c:v>Turkey</c:v>
                </c:pt>
                <c:pt idx="79">
                  <c:v>Hong Kong</c:v>
                </c:pt>
                <c:pt idx="80">
                  <c:v>Croatia</c:v>
                </c:pt>
                <c:pt idx="81">
                  <c:v>Kosovo</c:v>
                </c:pt>
                <c:pt idx="82">
                  <c:v>Venezuela</c:v>
                </c:pt>
                <c:pt idx="83">
                  <c:v>Turkmenistan</c:v>
                </c:pt>
                <c:pt idx="84">
                  <c:v>Libya</c:v>
                </c:pt>
                <c:pt idx="85">
                  <c:v>Belarus</c:v>
                </c:pt>
                <c:pt idx="86">
                  <c:v>Estonia</c:v>
                </c:pt>
                <c:pt idx="87">
                  <c:v>Jamaica</c:v>
                </c:pt>
                <c:pt idx="88">
                  <c:v>Paraguay</c:v>
                </c:pt>
                <c:pt idx="89">
                  <c:v>Algeria</c:v>
                </c:pt>
                <c:pt idx="90">
                  <c:v>Latvia</c:v>
                </c:pt>
                <c:pt idx="91">
                  <c:v>Romania</c:v>
                </c:pt>
                <c:pt idx="92">
                  <c:v>Mauritius</c:v>
                </c:pt>
                <c:pt idx="93">
                  <c:v>Peru</c:v>
                </c:pt>
                <c:pt idx="94">
                  <c:v>Cyprus</c:v>
                </c:pt>
                <c:pt idx="95">
                  <c:v>Moldova</c:v>
                </c:pt>
                <c:pt idx="96">
                  <c:v>Russia</c:v>
                </c:pt>
                <c:pt idx="97">
                  <c:v>North Cyprus</c:v>
                </c:pt>
                <c:pt idx="98">
                  <c:v>Bolivia</c:v>
                </c:pt>
                <c:pt idx="99">
                  <c:v>Kazakhstan</c:v>
                </c:pt>
                <c:pt idx="100">
                  <c:v>South Korea</c:v>
                </c:pt>
                <c:pt idx="101">
                  <c:v>Slovenia</c:v>
                </c:pt>
                <c:pt idx="102">
                  <c:v>Malaysia</c:v>
                </c:pt>
                <c:pt idx="103">
                  <c:v>Japan</c:v>
                </c:pt>
                <c:pt idx="104">
                  <c:v>Lithuania</c:v>
                </c:pt>
                <c:pt idx="105">
                  <c:v>Poland</c:v>
                </c:pt>
                <c:pt idx="106">
                  <c:v>Ecuador</c:v>
                </c:pt>
                <c:pt idx="107">
                  <c:v>Italy</c:v>
                </c:pt>
                <c:pt idx="108">
                  <c:v>Nicaragua</c:v>
                </c:pt>
                <c:pt idx="109">
                  <c:v>Uzbekistan</c:v>
                </c:pt>
                <c:pt idx="110">
                  <c:v>Slovakia</c:v>
                </c:pt>
                <c:pt idx="111">
                  <c:v>Bahrain</c:v>
                </c:pt>
                <c:pt idx="112">
                  <c:v>El Salvador</c:v>
                </c:pt>
                <c:pt idx="113">
                  <c:v>Kuwait</c:v>
                </c:pt>
                <c:pt idx="114">
                  <c:v>Trinidad and Tobago</c:v>
                </c:pt>
                <c:pt idx="115">
                  <c:v>Thailand</c:v>
                </c:pt>
                <c:pt idx="116">
                  <c:v>Colombia</c:v>
                </c:pt>
                <c:pt idx="117">
                  <c:v>Guatemala</c:v>
                </c:pt>
                <c:pt idx="118">
                  <c:v>Spain</c:v>
                </c:pt>
                <c:pt idx="119">
                  <c:v>Saudi Arabia</c:v>
                </c:pt>
                <c:pt idx="120">
                  <c:v>Taiwan</c:v>
                </c:pt>
                <c:pt idx="121">
                  <c:v>Qatar</c:v>
                </c:pt>
                <c:pt idx="122">
                  <c:v>Uruguay</c:v>
                </c:pt>
                <c:pt idx="123">
                  <c:v>Argentina</c:v>
                </c:pt>
                <c:pt idx="124">
                  <c:v>France</c:v>
                </c:pt>
                <c:pt idx="125">
                  <c:v>Malta</c:v>
                </c:pt>
                <c:pt idx="126">
                  <c:v>Panama</c:v>
                </c:pt>
                <c:pt idx="127">
                  <c:v>Singapore</c:v>
                </c:pt>
                <c:pt idx="128">
                  <c:v>Chile</c:v>
                </c:pt>
                <c:pt idx="129">
                  <c:v>Czech Republic</c:v>
                </c:pt>
                <c:pt idx="130">
                  <c:v>Brazil</c:v>
                </c:pt>
                <c:pt idx="131">
                  <c:v>Mexico</c:v>
                </c:pt>
                <c:pt idx="132">
                  <c:v>United Arab Emirates</c:v>
                </c:pt>
                <c:pt idx="133">
                  <c:v>United Kingdom</c:v>
                </c:pt>
                <c:pt idx="134">
                  <c:v>Belgium</c:v>
                </c:pt>
                <c:pt idx="135">
                  <c:v>Germany</c:v>
                </c:pt>
                <c:pt idx="136">
                  <c:v>Luxembourg</c:v>
                </c:pt>
                <c:pt idx="137">
                  <c:v>Ireland</c:v>
                </c:pt>
                <c:pt idx="138">
                  <c:v>United States</c:v>
                </c:pt>
                <c:pt idx="139">
                  <c:v>Costa Rica</c:v>
                </c:pt>
                <c:pt idx="140">
                  <c:v>Austria</c:v>
                </c:pt>
                <c:pt idx="141">
                  <c:v>Israel</c:v>
                </c:pt>
                <c:pt idx="142">
                  <c:v>Australia</c:v>
                </c:pt>
                <c:pt idx="143">
                  <c:v>New Zealand</c:v>
                </c:pt>
                <c:pt idx="144">
                  <c:v>Sweden</c:v>
                </c:pt>
                <c:pt idx="145">
                  <c:v>Canada</c:v>
                </c:pt>
                <c:pt idx="146">
                  <c:v>Netherlands</c:v>
                </c:pt>
                <c:pt idx="147">
                  <c:v>Iceland</c:v>
                </c:pt>
                <c:pt idx="148">
                  <c:v>Switzerland</c:v>
                </c:pt>
                <c:pt idx="149">
                  <c:v>Finland</c:v>
                </c:pt>
                <c:pt idx="150">
                  <c:v>Norway</c:v>
                </c:pt>
                <c:pt idx="151">
                  <c:v>Denmark</c:v>
                </c:pt>
              </c:strCache>
            </c:strRef>
          </c:cat>
          <c:val>
            <c:numRef>
              <c:f>Summary!$B$2:$B$153</c:f>
              <c:numCache>
                <c:formatCode>0.00</c:formatCode>
                <c:ptCount val="152"/>
                <c:pt idx="0">
                  <c:v>3.0789999941999997</c:v>
                </c:pt>
                <c:pt idx="1">
                  <c:v>3.211253347026124</c:v>
                </c:pt>
                <c:pt idx="2">
                  <c:v>3.2921999785999958</c:v>
                </c:pt>
                <c:pt idx="3">
                  <c:v>3.438599991199998</c:v>
                </c:pt>
                <c:pt idx="4">
                  <c:v>3.4659999953999998</c:v>
                </c:pt>
                <c:pt idx="5">
                  <c:v>3.512799981999998</c:v>
                </c:pt>
                <c:pt idx="6">
                  <c:v>3.5441999771999981</c:v>
                </c:pt>
                <c:pt idx="7">
                  <c:v>3.6257999869999979</c:v>
                </c:pt>
                <c:pt idx="8">
                  <c:v>3.7454000105999983</c:v>
                </c:pt>
                <c:pt idx="9">
                  <c:v>3.8300000063999979</c:v>
                </c:pt>
                <c:pt idx="10">
                  <c:v>3.839199998399998</c:v>
                </c:pt>
                <c:pt idx="11">
                  <c:v>3.8453455736260196</c:v>
                </c:pt>
                <c:pt idx="12">
                  <c:v>3.8535999937999961</c:v>
                </c:pt>
                <c:pt idx="13">
                  <c:v>3.8655999852000003</c:v>
                </c:pt>
                <c:pt idx="14">
                  <c:v>3.8830000057999983</c:v>
                </c:pt>
                <c:pt idx="15">
                  <c:v>3.901000013</c:v>
                </c:pt>
                <c:pt idx="16">
                  <c:v>4.0034000217999974</c:v>
                </c:pt>
                <c:pt idx="17">
                  <c:v>4.0065999999999979</c:v>
                </c:pt>
                <c:pt idx="18">
                  <c:v>4.0201999701999993</c:v>
                </c:pt>
                <c:pt idx="19">
                  <c:v>4.0738000129999961</c:v>
                </c:pt>
                <c:pt idx="20">
                  <c:v>4.1045999756000002</c:v>
                </c:pt>
                <c:pt idx="21">
                  <c:v>4.1826902272001991</c:v>
                </c:pt>
                <c:pt idx="22">
                  <c:v>4.2018374489022001</c:v>
                </c:pt>
                <c:pt idx="23">
                  <c:v>4.2054000441999992</c:v>
                </c:pt>
                <c:pt idx="24">
                  <c:v>4.2190000114000004</c:v>
                </c:pt>
                <c:pt idx="25">
                  <c:v>4.2731999655999999</c:v>
                </c:pt>
                <c:pt idx="26">
                  <c:v>4.2978000114000006</c:v>
                </c:pt>
                <c:pt idx="27">
                  <c:v>4.298719801554503</c:v>
                </c:pt>
                <c:pt idx="28">
                  <c:v>4.3072000389999996</c:v>
                </c:pt>
                <c:pt idx="29">
                  <c:v>4.3387999550000007</c:v>
                </c:pt>
                <c:pt idx="30">
                  <c:v>4.3549999634000001</c:v>
                </c:pt>
                <c:pt idx="31">
                  <c:v>4.3577596068317082</c:v>
                </c:pt>
                <c:pt idx="32">
                  <c:v>4.3726500224552076</c:v>
                </c:pt>
                <c:pt idx="33">
                  <c:v>4.3752000268</c:v>
                </c:pt>
                <c:pt idx="34">
                  <c:v>4.3926000113999999</c:v>
                </c:pt>
                <c:pt idx="35">
                  <c:v>4.3931999855999999</c:v>
                </c:pt>
                <c:pt idx="36">
                  <c:v>4.3939999693999985</c:v>
                </c:pt>
                <c:pt idx="37">
                  <c:v>4.407800030599998</c:v>
                </c:pt>
                <c:pt idx="38">
                  <c:v>4.4232000076000002</c:v>
                </c:pt>
                <c:pt idx="39">
                  <c:v>4.4493999945999985</c:v>
                </c:pt>
                <c:pt idx="40">
                  <c:v>4.5284000433999996</c:v>
                </c:pt>
                <c:pt idx="41">
                  <c:v>4.5363999772000003</c:v>
                </c:pt>
                <c:pt idx="42">
                  <c:v>4.5592000221999998</c:v>
                </c:pt>
                <c:pt idx="43">
                  <c:v>4.5801999603999999</c:v>
                </c:pt>
                <c:pt idx="44">
                  <c:v>4.5843999877999995</c:v>
                </c:pt>
                <c:pt idx="45">
                  <c:v>4.6186000449999991</c:v>
                </c:pt>
                <c:pt idx="46">
                  <c:v>4.6487268001163287</c:v>
                </c:pt>
                <c:pt idx="47">
                  <c:v>4.6751999991999957</c:v>
                </c:pt>
                <c:pt idx="48">
                  <c:v>4.6891999823999999</c:v>
                </c:pt>
                <c:pt idx="49">
                  <c:v>4.6958000344000004</c:v>
                </c:pt>
                <c:pt idx="50">
                  <c:v>4.7126000105999983</c:v>
                </c:pt>
                <c:pt idx="51">
                  <c:v>4.7283999655999995</c:v>
                </c:pt>
                <c:pt idx="52">
                  <c:v>4.7474052074879989</c:v>
                </c:pt>
                <c:pt idx="53">
                  <c:v>4.8053751514359213</c:v>
                </c:pt>
                <c:pt idx="54">
                  <c:v>4.8123999785999976</c:v>
                </c:pt>
                <c:pt idx="55">
                  <c:v>5.0291999848</c:v>
                </c:pt>
                <c:pt idx="56">
                  <c:v>5.0977999777999994</c:v>
                </c:pt>
                <c:pt idx="57">
                  <c:v>5.1248000311999977</c:v>
                </c:pt>
                <c:pt idx="58">
                  <c:v>5.1273999764000004</c:v>
                </c:pt>
                <c:pt idx="59">
                  <c:v>5.1436960556664184</c:v>
                </c:pt>
                <c:pt idx="60">
                  <c:v>5.1495999809999979</c:v>
                </c:pt>
                <c:pt idx="61">
                  <c:v>5.1524000473999978</c:v>
                </c:pt>
                <c:pt idx="62">
                  <c:v>5.1545999763999992</c:v>
                </c:pt>
                <c:pt idx="63">
                  <c:v>5.1618000319999968</c:v>
                </c:pt>
                <c:pt idx="64">
                  <c:v>5.1722000267999979</c:v>
                </c:pt>
                <c:pt idx="65">
                  <c:v>5.1734000373999995</c:v>
                </c:pt>
                <c:pt idx="66">
                  <c:v>5.1795999932000001</c:v>
                </c:pt>
                <c:pt idx="67">
                  <c:v>5.1994000037999974</c:v>
                </c:pt>
                <c:pt idx="68">
                  <c:v>5.2189999525999999</c:v>
                </c:pt>
                <c:pt idx="69">
                  <c:v>5.2292000411999986</c:v>
                </c:pt>
                <c:pt idx="70">
                  <c:v>5.2408000466000004</c:v>
                </c:pt>
                <c:pt idx="71">
                  <c:v>5.2520000167999985</c:v>
                </c:pt>
                <c:pt idx="72">
                  <c:v>5.2919999977999996</c:v>
                </c:pt>
                <c:pt idx="73">
                  <c:v>5.3046000343999982</c:v>
                </c:pt>
                <c:pt idx="74">
                  <c:v>5.3293999763999977</c:v>
                </c:pt>
                <c:pt idx="75">
                  <c:v>5.3391999961999987</c:v>
                </c:pt>
                <c:pt idx="76">
                  <c:v>5.3440000106000003</c:v>
                </c:pt>
                <c:pt idx="77">
                  <c:v>5.3873999656000002</c:v>
                </c:pt>
                <c:pt idx="78">
                  <c:v>5.4153999999999964</c:v>
                </c:pt>
                <c:pt idx="79">
                  <c:v>5.4477997872581163</c:v>
                </c:pt>
                <c:pt idx="80">
                  <c:v>5.4586000441999953</c:v>
                </c:pt>
                <c:pt idx="81">
                  <c:v>5.5222796605086089</c:v>
                </c:pt>
                <c:pt idx="82">
                  <c:v>5.5313999999999997</c:v>
                </c:pt>
                <c:pt idx="83">
                  <c:v>5.5822000053999954</c:v>
                </c:pt>
                <c:pt idx="84">
                  <c:v>5.5970000189999993</c:v>
                </c:pt>
                <c:pt idx="85">
                  <c:v>5.5979999533999978</c:v>
                </c:pt>
                <c:pt idx="86">
                  <c:v>5.6378000121999978</c:v>
                </c:pt>
                <c:pt idx="87">
                  <c:v>5.6619999739999995</c:v>
                </c:pt>
                <c:pt idx="88">
                  <c:v>5.6666000061999942</c:v>
                </c:pt>
                <c:pt idx="89">
                  <c:v>5.6676000434000002</c:v>
                </c:pt>
                <c:pt idx="90">
                  <c:v>5.6761999809999999</c:v>
                </c:pt>
                <c:pt idx="91">
                  <c:v>5.6983999617999981</c:v>
                </c:pt>
                <c:pt idx="92">
                  <c:v>5.7066000373999994</c:v>
                </c:pt>
                <c:pt idx="93">
                  <c:v>5.7284000305999943</c:v>
                </c:pt>
                <c:pt idx="94">
                  <c:v>5.7327999625999979</c:v>
                </c:pt>
                <c:pt idx="95">
                  <c:v>5.7585999641999983</c:v>
                </c:pt>
                <c:pt idx="96">
                  <c:v>5.7985999641999992</c:v>
                </c:pt>
                <c:pt idx="97">
                  <c:v>5.8025601527476436</c:v>
                </c:pt>
                <c:pt idx="98">
                  <c:v>5.8131999907999994</c:v>
                </c:pt>
                <c:pt idx="99">
                  <c:v>5.8383999534000006</c:v>
                </c:pt>
                <c:pt idx="100">
                  <c:v>5.8853999641999994</c:v>
                </c:pt>
                <c:pt idx="101">
                  <c:v>5.8879999793999955</c:v>
                </c:pt>
                <c:pt idx="102">
                  <c:v>5.9040000221999973</c:v>
                </c:pt>
                <c:pt idx="103">
                  <c:v>5.9258000152000001</c:v>
                </c:pt>
                <c:pt idx="104">
                  <c:v>5.9297999899999976</c:v>
                </c:pt>
                <c:pt idx="105">
                  <c:v>5.9808000099999985</c:v>
                </c:pt>
                <c:pt idx="106">
                  <c:v>5.9919999794000001</c:v>
                </c:pt>
                <c:pt idx="107">
                  <c:v>6.0224000449999977</c:v>
                </c:pt>
                <c:pt idx="108">
                  <c:v>6.0274000197999973</c:v>
                </c:pt>
                <c:pt idx="109">
                  <c:v>6.0462000389999959</c:v>
                </c:pt>
                <c:pt idx="110">
                  <c:v>6.1084000099999942</c:v>
                </c:pt>
                <c:pt idx="111">
                  <c:v>6.1137999786000012</c:v>
                </c:pt>
                <c:pt idx="112">
                  <c:v>6.1241999565999983</c:v>
                </c:pt>
                <c:pt idx="113">
                  <c:v>6.1486000037999959</c:v>
                </c:pt>
                <c:pt idx="114">
                  <c:v>6.1739983414338884</c:v>
                </c:pt>
                <c:pt idx="115">
                  <c:v>6.2865999571999982</c:v>
                </c:pt>
                <c:pt idx="116">
                  <c:v>6.3399999747999987</c:v>
                </c:pt>
                <c:pt idx="117">
                  <c:v>6.3437999991999972</c:v>
                </c:pt>
                <c:pt idx="118">
                  <c:v>6.3513999755999979</c:v>
                </c:pt>
                <c:pt idx="119">
                  <c:v>6.3759999726000007</c:v>
                </c:pt>
                <c:pt idx="120">
                  <c:v>6.3960300142375957</c:v>
                </c:pt>
                <c:pt idx="121">
                  <c:v>6.4218000000000002</c:v>
                </c:pt>
                <c:pt idx="122">
                  <c:v>6.4311999991999986</c:v>
                </c:pt>
                <c:pt idx="123">
                  <c:v>6.4593999954000001</c:v>
                </c:pt>
                <c:pt idx="124">
                  <c:v>6.5151999824000004</c:v>
                </c:pt>
                <c:pt idx="125">
                  <c:v>6.5339999899999981</c:v>
                </c:pt>
                <c:pt idx="126">
                  <c:v>6.5380000281999999</c:v>
                </c:pt>
                <c:pt idx="127">
                  <c:v>6.5428000053999984</c:v>
                </c:pt>
                <c:pt idx="128">
                  <c:v>6.5893999899999995</c:v>
                </c:pt>
                <c:pt idx="129">
                  <c:v>6.654600041200001</c:v>
                </c:pt>
                <c:pt idx="130">
                  <c:v>6.6578000457999993</c:v>
                </c:pt>
                <c:pt idx="131">
                  <c:v>6.7252000137999985</c:v>
                </c:pt>
                <c:pt idx="132">
                  <c:v>6.7441999525999989</c:v>
                </c:pt>
                <c:pt idx="133">
                  <c:v>6.9100000449999985</c:v>
                </c:pt>
                <c:pt idx="134">
                  <c:v>6.921399958799995</c:v>
                </c:pt>
                <c:pt idx="135">
                  <c:v>6.9290000428000003</c:v>
                </c:pt>
                <c:pt idx="136">
                  <c:v>6.9359999832000003</c:v>
                </c:pt>
                <c:pt idx="137">
                  <c:v>6.9644000473999998</c:v>
                </c:pt>
                <c:pt idx="138">
                  <c:v>6.9988000061999998</c:v>
                </c:pt>
                <c:pt idx="139">
                  <c:v>7.1261999991999998</c:v>
                </c:pt>
                <c:pt idx="140">
                  <c:v>7.1420000083999984</c:v>
                </c:pt>
                <c:pt idx="141">
                  <c:v>7.1421999641999978</c:v>
                </c:pt>
                <c:pt idx="142">
                  <c:v>7.2761999839999998</c:v>
                </c:pt>
                <c:pt idx="143">
                  <c:v>7.3130000260000001</c:v>
                </c:pt>
                <c:pt idx="144">
                  <c:v>7.319199983999999</c:v>
                </c:pt>
                <c:pt idx="145">
                  <c:v>7.350599996999998</c:v>
                </c:pt>
                <c:pt idx="146">
                  <c:v>7.4045999709999943</c:v>
                </c:pt>
                <c:pt idx="147">
                  <c:v>7.5110000374000006</c:v>
                </c:pt>
                <c:pt idx="148">
                  <c:v>7.5113999915999985</c:v>
                </c:pt>
                <c:pt idx="149">
                  <c:v>7.5377999725999967</c:v>
                </c:pt>
                <c:pt idx="150">
                  <c:v>7.5410000357999936</c:v>
                </c:pt>
                <c:pt idx="151">
                  <c:v>7.5459999671999993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B9-4F3B-8DC0-B8A339E3E4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5703792"/>
        <c:axId val="705221128"/>
      </c:barChart>
      <c:catAx>
        <c:axId val="72570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>
                <a:alpha val="99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221128"/>
        <c:crosses val="autoZero"/>
        <c:auto val="1"/>
        <c:lblAlgn val="ctr"/>
        <c:lblOffset val="100"/>
        <c:noMultiLvlLbl val="0"/>
      </c:catAx>
      <c:valAx>
        <c:axId val="705221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5703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Average Crime Index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41-437E-BA73-9DC354540653}"/>
              </c:ext>
            </c:extLst>
          </c:dPt>
          <c:dPt>
            <c:idx val="5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41-437E-BA73-9DC354540653}"/>
              </c:ext>
            </c:extLst>
          </c:dPt>
          <c:dPt>
            <c:idx val="6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41-437E-BA73-9DC354540653}"/>
              </c:ext>
            </c:extLst>
          </c:dPt>
          <c:dPt>
            <c:idx val="7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41-437E-BA73-9DC354540653}"/>
              </c:ext>
            </c:extLst>
          </c:dPt>
          <c:dPt>
            <c:idx val="9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B41-437E-BA73-9DC35454065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Max</c:v>
                </c:pt>
                <c:pt idx="1">
                  <c:v>75th Percentile</c:v>
                </c:pt>
                <c:pt idx="2">
                  <c:v>Finland</c:v>
                </c:pt>
                <c:pt idx="3">
                  <c:v>Avg</c:v>
                </c:pt>
                <c:pt idx="4">
                  <c:v>50th Percentile</c:v>
                </c:pt>
                <c:pt idx="5">
                  <c:v>Denmark</c:v>
                </c:pt>
                <c:pt idx="6">
                  <c:v>Norway</c:v>
                </c:pt>
                <c:pt idx="7">
                  <c:v>Switzerland</c:v>
                </c:pt>
                <c:pt idx="8">
                  <c:v>25th Percentile</c:v>
                </c:pt>
                <c:pt idx="9">
                  <c:v>Iceland</c:v>
                </c:pt>
                <c:pt idx="10">
                  <c:v>Min</c:v>
                </c:pt>
              </c:strCache>
            </c:strRef>
          </c:cat>
          <c:val>
            <c:numRef>
              <c:f>Sheet1!$C$2:$C$12</c:f>
              <c:numCache>
                <c:formatCode>0.0</c:formatCode>
                <c:ptCount val="11"/>
                <c:pt idx="0">
                  <c:v>84.016666666666666</c:v>
                </c:pt>
                <c:pt idx="1">
                  <c:v>52.350833333333334</c:v>
                </c:pt>
                <c:pt idx="2">
                  <c:v>46.256666666666668</c:v>
                </c:pt>
                <c:pt idx="3">
                  <c:v>44.337689442684919</c:v>
                </c:pt>
                <c:pt idx="4">
                  <c:v>43.857500000000002</c:v>
                </c:pt>
                <c:pt idx="5">
                  <c:v>42.395000000000003</c:v>
                </c:pt>
                <c:pt idx="6">
                  <c:v>39.090000000000003</c:v>
                </c:pt>
                <c:pt idx="7">
                  <c:v>39.061666666666667</c:v>
                </c:pt>
                <c:pt idx="8">
                  <c:v>31.984999999999999</c:v>
                </c:pt>
                <c:pt idx="9">
                  <c:v>30.316666666666666</c:v>
                </c:pt>
                <c:pt idx="10">
                  <c:v>16.883333333333336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B41-437E-BA73-9DC3545406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753572568"/>
        <c:axId val="753578144"/>
      </c:barChart>
      <c:catAx>
        <c:axId val="753572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578144"/>
        <c:crosses val="autoZero"/>
        <c:auto val="1"/>
        <c:lblAlgn val="ctr"/>
        <c:lblOffset val="100"/>
        <c:noMultiLvlLbl val="0"/>
      </c:catAx>
      <c:valAx>
        <c:axId val="7535781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crossAx val="753572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Sheet1!$B$17</c:f>
              <c:strCache>
                <c:ptCount val="1"/>
                <c:pt idx="0">
                  <c:v>Births per Woman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921-401F-ABC4-7E77DDD038D0}"/>
              </c:ext>
            </c:extLst>
          </c:dPt>
          <c:dPt>
            <c:idx val="5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921-401F-ABC4-7E77DDD038D0}"/>
              </c:ext>
            </c:extLst>
          </c:dPt>
          <c:dPt>
            <c:idx val="6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921-401F-ABC4-7E77DDD038D0}"/>
              </c:ext>
            </c:extLst>
          </c:dPt>
          <c:dPt>
            <c:idx val="7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921-401F-ABC4-7E77DDD038D0}"/>
              </c:ext>
            </c:extLst>
          </c:dPt>
          <c:dPt>
            <c:idx val="9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921-401F-ABC4-7E77DDD038D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Sheet1!$A$18:$A$28</c:f>
              <c:strCache>
                <c:ptCount val="11"/>
                <c:pt idx="0">
                  <c:v>Max</c:v>
                </c:pt>
                <c:pt idx="1">
                  <c:v>75th Percentile</c:v>
                </c:pt>
                <c:pt idx="2">
                  <c:v>Finland</c:v>
                </c:pt>
                <c:pt idx="3">
                  <c:v>Avg</c:v>
                </c:pt>
                <c:pt idx="4">
                  <c:v>50th Percentile</c:v>
                </c:pt>
                <c:pt idx="5">
                  <c:v>Denmark</c:v>
                </c:pt>
                <c:pt idx="6">
                  <c:v>Norway</c:v>
                </c:pt>
                <c:pt idx="7">
                  <c:v>Switzerland</c:v>
                </c:pt>
                <c:pt idx="8">
                  <c:v>25th Percentile</c:v>
                </c:pt>
                <c:pt idx="9">
                  <c:v>Iceland</c:v>
                </c:pt>
                <c:pt idx="10">
                  <c:v>Min</c:v>
                </c:pt>
              </c:strCache>
            </c:strRef>
          </c:cat>
          <c:val>
            <c:numRef>
              <c:f>Sheet1!$B$18:$B$28</c:f>
              <c:numCache>
                <c:formatCode>0.00</c:formatCode>
                <c:ptCount val="11"/>
                <c:pt idx="0">
                  <c:v>7.0039999999999996</c:v>
                </c:pt>
                <c:pt idx="1">
                  <c:v>3.1700000000000004</c:v>
                </c:pt>
                <c:pt idx="2">
                  <c:v>1.796</c:v>
                </c:pt>
                <c:pt idx="3">
                  <c:v>2.5946293706293706</c:v>
                </c:pt>
                <c:pt idx="4">
                  <c:v>2.08</c:v>
                </c:pt>
                <c:pt idx="5">
                  <c:v>1.752</c:v>
                </c:pt>
                <c:pt idx="6">
                  <c:v>1.81</c:v>
                </c:pt>
                <c:pt idx="7">
                  <c:v>1.516</c:v>
                </c:pt>
                <c:pt idx="8">
                  <c:v>1.65</c:v>
                </c:pt>
                <c:pt idx="9">
                  <c:v>1.6199999999999999</c:v>
                </c:pt>
                <c:pt idx="10">
                  <c:v>1.0759999999999998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921-401F-ABC4-7E77DDD038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861808776"/>
        <c:axId val="861810088"/>
      </c:barChart>
      <c:catAx>
        <c:axId val="861808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1810088"/>
        <c:crosses val="autoZero"/>
        <c:auto val="1"/>
        <c:lblAlgn val="ctr"/>
        <c:lblOffset val="100"/>
        <c:noMultiLvlLbl val="0"/>
      </c:catAx>
      <c:valAx>
        <c:axId val="8618100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crossAx val="861808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Freedom Index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Sheet1!$B$31</c:f>
              <c:strCache>
                <c:ptCount val="1"/>
                <c:pt idx="0">
                  <c:v>Freedom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C6D-461A-A60A-B2BD2CE08732}"/>
              </c:ext>
            </c:extLst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C6D-461A-A60A-B2BD2CE08732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C6D-461A-A60A-B2BD2CE08732}"/>
              </c:ext>
            </c:extLst>
          </c:dPt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C6D-461A-A60A-B2BD2CE08732}"/>
              </c:ext>
            </c:extLst>
          </c:dPt>
          <c:dPt>
            <c:idx val="5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C6D-461A-A60A-B2BD2CE0873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Sheet1!$A$32:$A$42</c:f>
              <c:strCache>
                <c:ptCount val="11"/>
                <c:pt idx="0">
                  <c:v>Max</c:v>
                </c:pt>
                <c:pt idx="1">
                  <c:v>Switzerland</c:v>
                </c:pt>
                <c:pt idx="2">
                  <c:v>Denmark</c:v>
                </c:pt>
                <c:pt idx="3">
                  <c:v>Finland</c:v>
                </c:pt>
                <c:pt idx="4">
                  <c:v>Norway</c:v>
                </c:pt>
                <c:pt idx="5">
                  <c:v>Iceland</c:v>
                </c:pt>
                <c:pt idx="6">
                  <c:v>75th Percentile</c:v>
                </c:pt>
                <c:pt idx="7">
                  <c:v>Avg</c:v>
                </c:pt>
                <c:pt idx="8">
                  <c:v>50th Percentile</c:v>
                </c:pt>
                <c:pt idx="9">
                  <c:v>25th Percentile</c:v>
                </c:pt>
                <c:pt idx="10">
                  <c:v>Min</c:v>
                </c:pt>
              </c:strCache>
            </c:strRef>
          </c:cat>
          <c:val>
            <c:numRef>
              <c:f>Sheet1!$B$32:$B$42</c:f>
              <c:numCache>
                <c:formatCode>0.0</c:formatCode>
                <c:ptCount val="11"/>
                <c:pt idx="0">
                  <c:v>8.8800000000000008</c:v>
                </c:pt>
                <c:pt idx="1">
                  <c:v>8.82</c:v>
                </c:pt>
                <c:pt idx="2">
                  <c:v>8.56</c:v>
                </c:pt>
                <c:pt idx="3">
                  <c:v>8.5299999999999994</c:v>
                </c:pt>
                <c:pt idx="4">
                  <c:v>8.44</c:v>
                </c:pt>
                <c:pt idx="5">
                  <c:v>8.41</c:v>
                </c:pt>
                <c:pt idx="6">
                  <c:v>7.8949999999999996</c:v>
                </c:pt>
                <c:pt idx="7">
                  <c:v>6.9020000000000001</c:v>
                </c:pt>
                <c:pt idx="8">
                  <c:v>6.83</c:v>
                </c:pt>
                <c:pt idx="9">
                  <c:v>6.2050000000000001</c:v>
                </c:pt>
                <c:pt idx="10">
                  <c:v>3.79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C6D-461A-A60A-B2BD2CE087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435100504"/>
        <c:axId val="435105424"/>
      </c:barChart>
      <c:catAx>
        <c:axId val="435100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105424"/>
        <c:crosses val="autoZero"/>
        <c:auto val="1"/>
        <c:lblAlgn val="ctr"/>
        <c:lblOffset val="100"/>
        <c:noMultiLvlLbl val="0"/>
      </c:catAx>
      <c:valAx>
        <c:axId val="4351054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crossAx val="435100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Sheet1!$B$47</c:f>
              <c:strCache>
                <c:ptCount val="1"/>
                <c:pt idx="0">
                  <c:v>Rainfall Index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EB3-43CA-9E15-B561527C5D81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EB3-43CA-9E15-B561527C5D81}"/>
              </c:ext>
            </c:extLst>
          </c:dPt>
          <c:dPt>
            <c:idx val="6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EB3-43CA-9E15-B561527C5D81}"/>
              </c:ext>
            </c:extLst>
          </c:dPt>
          <c:dPt>
            <c:idx val="8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EB3-43CA-9E15-B561527C5D81}"/>
              </c:ext>
            </c:extLst>
          </c:dPt>
          <c:dPt>
            <c:idx val="9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EB3-43CA-9E15-B561527C5D8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Sheet1!$A$48:$A$58</c:f>
              <c:strCache>
                <c:ptCount val="11"/>
                <c:pt idx="0">
                  <c:v>Max</c:v>
                </c:pt>
                <c:pt idx="1">
                  <c:v>75th Percentile</c:v>
                </c:pt>
                <c:pt idx="2">
                  <c:v>Finland</c:v>
                </c:pt>
                <c:pt idx="3">
                  <c:v>Denmark</c:v>
                </c:pt>
                <c:pt idx="4">
                  <c:v>50th Percentile</c:v>
                </c:pt>
                <c:pt idx="5">
                  <c:v>Avg</c:v>
                </c:pt>
                <c:pt idx="6">
                  <c:v>Norway</c:v>
                </c:pt>
                <c:pt idx="7">
                  <c:v>25th Percentile</c:v>
                </c:pt>
                <c:pt idx="8">
                  <c:v>Switzerland</c:v>
                </c:pt>
                <c:pt idx="9">
                  <c:v>Iceland</c:v>
                </c:pt>
                <c:pt idx="10">
                  <c:v>Min</c:v>
                </c:pt>
              </c:strCache>
            </c:strRef>
          </c:cat>
          <c:val>
            <c:numRef>
              <c:f>Sheet1!$B$48:$B$58</c:f>
              <c:numCache>
                <c:formatCode>0</c:formatCode>
                <c:ptCount val="11"/>
                <c:pt idx="0">
                  <c:v>186</c:v>
                </c:pt>
                <c:pt idx="1">
                  <c:v>139.5</c:v>
                </c:pt>
                <c:pt idx="2">
                  <c:v>139</c:v>
                </c:pt>
                <c:pt idx="3">
                  <c:v>110</c:v>
                </c:pt>
                <c:pt idx="4">
                  <c:v>99</c:v>
                </c:pt>
                <c:pt idx="5">
                  <c:v>97.227586206896547</c:v>
                </c:pt>
                <c:pt idx="6">
                  <c:v>63</c:v>
                </c:pt>
                <c:pt idx="7">
                  <c:v>54.5</c:v>
                </c:pt>
                <c:pt idx="8">
                  <c:v>54</c:v>
                </c:pt>
                <c:pt idx="9">
                  <c:v>34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EB3-43CA-9E15-B561527C5D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861824520"/>
        <c:axId val="861823536"/>
      </c:barChart>
      <c:catAx>
        <c:axId val="861824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1823536"/>
        <c:crosses val="autoZero"/>
        <c:auto val="1"/>
        <c:lblAlgn val="ctr"/>
        <c:lblOffset val="100"/>
        <c:noMultiLvlLbl val="0"/>
      </c:catAx>
      <c:valAx>
        <c:axId val="86182353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861824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plotArea>
      <cx:plotAreaRegion/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A07B4-AA48-479F-8A9A-6BD9A7B35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72200-07FD-4C16-A79E-FB31EBA5D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C8DBF-8A77-45B8-84BD-3B4635BE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505-7E54-46AC-856F-F51246C0135C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6D9CC-2321-47E1-B05A-1A80C14C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8AA2A-2D4A-4E3E-8C46-759B5056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0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75E3E-7821-46FD-B369-5FA3668D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42B24-2367-4E08-8069-A2C14E5F2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257B9-4F16-441B-8D97-8A2716A8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505-7E54-46AC-856F-F51246C0135C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8E0E4-F085-4E1F-BF28-C1FAE699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CB190-47F6-4C42-A3FA-005DB0F7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1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E6E96E-2BFB-412C-A629-E8D9FB58F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81850-BC20-4209-989A-0DE6A2AB7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046B4-C3CE-4576-AF40-05B3A446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505-7E54-46AC-856F-F51246C0135C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3282F-BA18-46E6-9225-17FDF13A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C8DB7-0D2E-49EB-BC5D-FE3C1F4D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8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EA72-A45E-443C-9832-85FA5AA4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F90A-28F1-487E-B662-3F76C19EF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85D58-4693-4DA7-BFF3-C19D571C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505-7E54-46AC-856F-F51246C0135C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6A163-6E3D-462F-994C-0E113B26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97F3E-2CFE-4895-A924-A63780CB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0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BB85-DA31-4084-81E0-53389A4A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EB1C4-A952-41F6-8C4E-65157B6C8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384DB-0975-4710-A88D-6DBC92D1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505-7E54-46AC-856F-F51246C0135C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DFCE-C7C2-4DDD-863C-31ACBD97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EEDB2-3A2F-4B57-B2AA-0FDFC211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0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CE55A-CFC7-4D5A-BA98-4FBFEDF9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E3181-9F15-4AE2-ADC8-A6234DDA0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BEBB-E591-4E7B-9F25-5EDF1C8AE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C10FC-098C-40C0-BE2F-DDE227B4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505-7E54-46AC-856F-F51246C0135C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BD5BE-B98B-425C-BFC2-284F997A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0A9D2-1A5A-48E0-A72F-1B3E8023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6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1AF2-9E0D-441D-BDCD-1C8B6537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4D2FC-E5DB-4F89-9A7E-710CA6947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37ACA-82BD-45F5-A688-842FDE76D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F6933-328B-4033-8EC4-BE2535ED6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6E692-F2AA-4DE7-BA63-F78F2CF0E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A3056-63CA-44F7-9A3A-6773D78D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505-7E54-46AC-856F-F51246C0135C}" type="datetimeFigureOut">
              <a:rPr lang="en-US" smtClean="0"/>
              <a:t>7/14/20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ADD4BB-F006-4847-8EBC-68C4D44C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13D24-DF67-401B-AAEA-50886CB8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6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0520-53FF-4991-8133-561FB89D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9537B-9CE6-4248-9A14-543E588A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505-7E54-46AC-856F-F51246C0135C}" type="datetimeFigureOut">
              <a:rPr lang="en-US" smtClean="0"/>
              <a:t>7/14/20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05F67-C81A-4CB7-A271-D29EA567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ECDAB-02C0-4A6C-BEAA-D1D666DE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6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FA4B93-43E9-448C-8E0A-042CD608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505-7E54-46AC-856F-F51246C0135C}" type="datetimeFigureOut">
              <a:rPr lang="en-US" smtClean="0"/>
              <a:t>7/14/20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2AE7A6-E814-4C56-A49F-ACBE6518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C8929-47C0-4028-95B1-7289A6A4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9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7390-8366-4A73-A2C2-A39B39112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2F306-9022-4731-888A-F1711392F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D7F2D-6CC4-4231-B4AF-22D201AF0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CE130-2800-43A3-B39E-8E805257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505-7E54-46AC-856F-F51246C0135C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77D2E-060F-4819-BE95-09EB935D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893B2-2EF2-438F-AB68-B54E1970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4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86A3-AF6B-431A-BA1B-B2394D1D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B4592-3AF6-46AD-B6D1-4A10596ED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76155-A56F-4CC1-BB0D-6CDBF8040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C849F-AD3A-4FBD-8B0C-E4FE19B5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505-7E54-46AC-856F-F51246C0135C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74F70-2F52-4B04-8F69-19B112B0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31831-EEA7-4D5D-B12B-BB701AB3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2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B03A95-6CAC-44F3-80BC-3C5D9E76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17941-CDD9-43F7-9BEA-6165899D5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6B536-1C19-4D44-9C15-8CD89126F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DD505-7E54-46AC-856F-F51246C0135C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69F4C-63A7-44B2-A54B-FBD1A86D5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210AC-7215-4CAC-9319-5A0254CFA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3C3B-BDC6-804A-99FE-10AA30F4E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Happiness Index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A9C73-D12D-744E-AEAC-00AA072802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Jayvis</a:t>
            </a:r>
            <a:r>
              <a:rPr lang="en-US" dirty="0"/>
              <a:t> Hanna, Jeremy Hartnett, Ralph </a:t>
            </a:r>
            <a:r>
              <a:rPr lang="en-US" dirty="0" err="1"/>
              <a:t>Baroud</a:t>
            </a:r>
            <a:r>
              <a:rPr lang="en-US" dirty="0"/>
              <a:t>, Sean </a:t>
            </a:r>
            <a:r>
              <a:rPr lang="en-US" dirty="0" err="1"/>
              <a:t>Jokhai</a:t>
            </a:r>
            <a:r>
              <a:rPr lang="en-US" dirty="0"/>
              <a:t>, Veronica Valencia</a:t>
            </a:r>
          </a:p>
        </p:txBody>
      </p:sp>
    </p:spTree>
    <p:extLst>
      <p:ext uri="{BB962C8B-B14F-4D97-AF65-F5344CB8AC3E}">
        <p14:creationId xmlns:p14="http://schemas.microsoft.com/office/powerpoint/2010/main" val="197136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DDD9-A9B7-7D4F-A24F-601B7DE7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899664-E8D8-344D-B01D-111D8E202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196" y="1027906"/>
            <a:ext cx="4270993" cy="56626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22A9A8-0B09-9146-8D7E-D9FCD303173E}"/>
              </a:ext>
            </a:extLst>
          </p:cNvPr>
          <p:cNvSpPr txBox="1"/>
          <p:nvPr/>
        </p:nvSpPr>
        <p:spPr>
          <a:xfrm>
            <a:off x="1064029" y="1690688"/>
            <a:ext cx="384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2019 Happiness Index Data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Country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Happiness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Crime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Days of Sunshine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Birth of Woman 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Innovation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38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old Comedy And Tragedy Theater Masks - Vsual">
            <a:extLst>
              <a:ext uri="{FF2B5EF4-FFF2-40B4-BE49-F238E27FC236}">
                <a16:creationId xmlns:a16="http://schemas.microsoft.com/office/drawing/2014/main" id="{EFB9CCA2-8956-40ED-81E0-D8EA6E198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553" y="1170080"/>
            <a:ext cx="5234131" cy="348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1BD6CA-EAB4-45BD-AE36-C9A04990C4DE}"/>
              </a:ext>
            </a:extLst>
          </p:cNvPr>
          <p:cNvSpPr/>
          <p:nvPr/>
        </p:nvSpPr>
        <p:spPr>
          <a:xfrm>
            <a:off x="536777" y="107773"/>
            <a:ext cx="111794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World Happiness Index:  Top 10 Low &amp; High Avg Scores 2015-2019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25CC48-75ED-4FB5-8FD9-A4D1659E6B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35283" y="1240382"/>
          <a:ext cx="2921877" cy="3483610"/>
        </p:xfrm>
        <a:graphic>
          <a:graphicData uri="http://schemas.openxmlformats.org/drawingml/2006/table">
            <a:tbl>
              <a:tblPr/>
              <a:tblGrid>
                <a:gridCol w="1725325">
                  <a:extLst>
                    <a:ext uri="{9D8B030D-6E8A-4147-A177-3AD203B41FA5}">
                      <a16:colId xmlns:a16="http://schemas.microsoft.com/office/drawing/2014/main" val="677032538"/>
                    </a:ext>
                  </a:extLst>
                </a:gridCol>
                <a:gridCol w="1196552">
                  <a:extLst>
                    <a:ext uri="{9D8B030D-6E8A-4147-A177-3AD203B41FA5}">
                      <a16:colId xmlns:a16="http://schemas.microsoft.com/office/drawing/2014/main" val="313710898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8859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Denmark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0634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Norway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976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Finland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1810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Switzerland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7429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Iceland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4992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Netherlands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713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Canada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9628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Sweden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949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Zealand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76477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Australia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1656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C647B37-211F-4971-B193-276F7779AC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7840" y="1290907"/>
          <a:ext cx="2921877" cy="3483610"/>
        </p:xfrm>
        <a:graphic>
          <a:graphicData uri="http://schemas.openxmlformats.org/drawingml/2006/table">
            <a:tbl>
              <a:tblPr/>
              <a:tblGrid>
                <a:gridCol w="2006672">
                  <a:extLst>
                    <a:ext uri="{9D8B030D-6E8A-4147-A177-3AD203B41FA5}">
                      <a16:colId xmlns:a16="http://schemas.microsoft.com/office/drawing/2014/main" val="677032538"/>
                    </a:ext>
                  </a:extLst>
                </a:gridCol>
                <a:gridCol w="915205">
                  <a:extLst>
                    <a:ext uri="{9D8B030D-6E8A-4147-A177-3AD203B41FA5}">
                      <a16:colId xmlns:a16="http://schemas.microsoft.com/office/drawing/2014/main" val="3137108985"/>
                    </a:ext>
                  </a:extLst>
                </a:gridCol>
              </a:tblGrid>
              <a:tr h="25821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2E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2E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885964"/>
                  </a:ext>
                </a:extLst>
              </a:tr>
              <a:tr h="1756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Burundi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0634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Cent. Afr. Republic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976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Syria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1810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Rwanda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7429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Tanzania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4992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Afghanistan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713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Togo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9628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Yemen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949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Madagascar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76477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Botswana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1656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81EEAC3C-101E-4D2E-B567-2FE21D24C9EA}"/>
                  </a:ext>
                </a:extLst>
              </p:cNvPr>
              <p:cNvGraphicFramePr/>
              <p:nvPr>
                <p:extLst/>
              </p:nvPr>
            </p:nvGraphicFramePr>
            <p:xfrm>
              <a:off x="497840" y="4226683"/>
              <a:ext cx="11541759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81EEAC3C-101E-4D2E-B567-2FE21D24C9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840" y="4226683"/>
                <a:ext cx="11541759" cy="27432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B5249A1-66A1-472F-9636-F1B5DB803F1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94642" y="4643120"/>
          <a:ext cx="11663678" cy="2373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9AA33E3-C40B-487B-8051-2B8435E9BDF3}"/>
              </a:ext>
            </a:extLst>
          </p:cNvPr>
          <p:cNvSpPr txBox="1"/>
          <p:nvPr/>
        </p:nvSpPr>
        <p:spPr>
          <a:xfrm flipH="1">
            <a:off x="1681479" y="778717"/>
            <a:ext cx="1275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Lowest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90A76C-563E-483A-9F51-AF0B683D8BE7}"/>
              </a:ext>
            </a:extLst>
          </p:cNvPr>
          <p:cNvSpPr txBox="1"/>
          <p:nvPr/>
        </p:nvSpPr>
        <p:spPr>
          <a:xfrm flipH="1">
            <a:off x="9507220" y="778717"/>
            <a:ext cx="1275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Highest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A17E43-3757-497D-A2E5-1433FD922747}"/>
              </a:ext>
            </a:extLst>
          </p:cNvPr>
          <p:cNvSpPr/>
          <p:nvPr/>
        </p:nvSpPr>
        <p:spPr>
          <a:xfrm>
            <a:off x="497840" y="5372876"/>
            <a:ext cx="1342823" cy="12130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2EAC8A-88CB-4DC2-99EA-A138FA8B0B41}"/>
              </a:ext>
            </a:extLst>
          </p:cNvPr>
          <p:cNvSpPr/>
          <p:nvPr/>
        </p:nvSpPr>
        <p:spPr>
          <a:xfrm>
            <a:off x="10505777" y="4805679"/>
            <a:ext cx="1342823" cy="174915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2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4D4C117-28FA-4329-B1CC-9C064EAC8F8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92480" y="685800"/>
          <a:ext cx="4592320" cy="225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D22E7B9-07F1-47E5-B519-097DB181122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92480" y="3561080"/>
          <a:ext cx="4592320" cy="225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8545D30-62D8-4506-811C-31E5C440285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827520" y="685800"/>
          <a:ext cx="4592320" cy="225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C73E663-C549-440D-8F93-B936D6CD25DB}"/>
              </a:ext>
            </a:extLst>
          </p:cNvPr>
          <p:cNvSpPr txBox="1"/>
          <p:nvPr/>
        </p:nvSpPr>
        <p:spPr>
          <a:xfrm>
            <a:off x="254000" y="178415"/>
            <a:ext cx="7231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Top 5 Countries by 2019 Happiness Index vs. Key Metrics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266801-8ABF-4F07-BDF1-0C7A2AB4FD78}"/>
              </a:ext>
            </a:extLst>
          </p:cNvPr>
          <p:cNvCxnSpPr/>
          <p:nvPr/>
        </p:nvCxnSpPr>
        <p:spPr>
          <a:xfrm>
            <a:off x="50800" y="640080"/>
            <a:ext cx="12110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837282-FC5E-420A-8352-5A2A6493A803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C56DEE6-E982-48BF-8DC3-35A3185314D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827520" y="3713480"/>
          <a:ext cx="4592320" cy="225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13C655-53E0-459D-9423-F79ED01F30DC}"/>
              </a:ext>
            </a:extLst>
          </p:cNvPr>
          <p:cNvCxnSpPr/>
          <p:nvPr/>
        </p:nvCxnSpPr>
        <p:spPr>
          <a:xfrm>
            <a:off x="6096000" y="853440"/>
            <a:ext cx="0" cy="581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B4592F-9E4B-4CFC-B5B3-88313F50B368}"/>
              </a:ext>
            </a:extLst>
          </p:cNvPr>
          <p:cNvSpPr txBox="1"/>
          <p:nvPr/>
        </p:nvSpPr>
        <p:spPr>
          <a:xfrm>
            <a:off x="1589351" y="2987032"/>
            <a:ext cx="2998578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All but Finland rank below the 50</a:t>
            </a:r>
            <a:r>
              <a:rPr lang="en-US" sz="1200" baseline="30000" dirty="0"/>
              <a:t>th</a:t>
            </a:r>
            <a:r>
              <a:rPr lang="en-US" sz="1200" dirty="0"/>
              <a:t> percentile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344195-34EB-4484-BF82-FA713E8D4502}"/>
              </a:ext>
            </a:extLst>
          </p:cNvPr>
          <p:cNvSpPr txBox="1"/>
          <p:nvPr/>
        </p:nvSpPr>
        <p:spPr>
          <a:xfrm>
            <a:off x="7612112" y="2987032"/>
            <a:ext cx="302313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All 5 countries rank above the 75</a:t>
            </a:r>
            <a:r>
              <a:rPr lang="en-US" sz="1200" baseline="30000" dirty="0"/>
              <a:t>th</a:t>
            </a:r>
            <a:r>
              <a:rPr lang="en-US" sz="1200" dirty="0"/>
              <a:t> percentile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4188A0-C7C6-4A26-8488-E0227A091A60}"/>
              </a:ext>
            </a:extLst>
          </p:cNvPr>
          <p:cNvSpPr txBox="1"/>
          <p:nvPr/>
        </p:nvSpPr>
        <p:spPr>
          <a:xfrm>
            <a:off x="1581311" y="5952417"/>
            <a:ext cx="2998578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All but Finland rank below the 50</a:t>
            </a:r>
            <a:r>
              <a:rPr lang="en-US" sz="1200" baseline="30000" dirty="0"/>
              <a:t>th</a:t>
            </a:r>
            <a:r>
              <a:rPr lang="en-US" sz="1200" dirty="0"/>
              <a:t> percentile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1DDEF4-7641-409A-AA3F-57824CED39F3}"/>
              </a:ext>
            </a:extLst>
          </p:cNvPr>
          <p:cNvSpPr txBox="1"/>
          <p:nvPr/>
        </p:nvSpPr>
        <p:spPr>
          <a:xfrm>
            <a:off x="6950936" y="5952417"/>
            <a:ext cx="4345485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The 5 Countries are widely spread above/below the 50</a:t>
            </a:r>
            <a:r>
              <a:rPr lang="en-US" sz="1200" baseline="30000" dirty="0"/>
              <a:t>th</a:t>
            </a:r>
            <a:r>
              <a:rPr lang="en-US" sz="1200" dirty="0"/>
              <a:t> Percentile</a:t>
            </a:r>
          </a:p>
        </p:txBody>
      </p:sp>
    </p:spTree>
    <p:extLst>
      <p:ext uri="{BB962C8B-B14F-4D97-AF65-F5344CB8AC3E}">
        <p14:creationId xmlns:p14="http://schemas.microsoft.com/office/powerpoint/2010/main" val="412594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E7456F1-A79B-4060-96F1-288DAE4CF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546" y="240314"/>
            <a:ext cx="6890107" cy="562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324BAC-F4A6-40D2-A19A-75FDC512DADF}"/>
              </a:ext>
            </a:extLst>
          </p:cNvPr>
          <p:cNvSpPr txBox="1"/>
          <p:nvPr/>
        </p:nvSpPr>
        <p:spPr>
          <a:xfrm>
            <a:off x="254000" y="178415"/>
            <a:ext cx="8294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Regression Analysis:  Freedom Index vs. Average Happiness Index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4C2DC4-1900-493D-8173-6807CE8EE70A}"/>
              </a:ext>
            </a:extLst>
          </p:cNvPr>
          <p:cNvCxnSpPr/>
          <p:nvPr/>
        </p:nvCxnSpPr>
        <p:spPr>
          <a:xfrm>
            <a:off x="50800" y="640080"/>
            <a:ext cx="12110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9903E2-7BDC-4FAC-B675-02C84B5834AA}"/>
              </a:ext>
            </a:extLst>
          </p:cNvPr>
          <p:cNvSpPr txBox="1"/>
          <p:nvPr/>
        </p:nvSpPr>
        <p:spPr>
          <a:xfrm>
            <a:off x="3701293" y="6156021"/>
            <a:ext cx="476239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Happiness and Freedom are Related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176D6C-666C-4A08-BBD1-F324ADDAD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560" y="4154107"/>
            <a:ext cx="2886254" cy="4924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The r-squared is: 0.6511029465923641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75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172</Words>
  <Application>Microsoft Macintosh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Wingdings</vt:lpstr>
      <vt:lpstr>Office Theme</vt:lpstr>
      <vt:lpstr>The Happiness Index </vt:lpstr>
      <vt:lpstr>Data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Veronica Valencia</cp:lastModifiedBy>
  <cp:revision>4</cp:revision>
  <dcterms:created xsi:type="dcterms:W3CDTF">2020-07-14T01:53:53Z</dcterms:created>
  <dcterms:modified xsi:type="dcterms:W3CDTF">2020-07-14T22:59:26Z</dcterms:modified>
</cp:coreProperties>
</file>