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4"/>
  </p:notesMasterIdLst>
  <p:sldIdLst>
    <p:sldId id="256" r:id="rId5"/>
    <p:sldId id="257" r:id="rId6"/>
    <p:sldId id="265" r:id="rId7"/>
    <p:sldId id="258" r:id="rId8"/>
    <p:sldId id="271" r:id="rId9"/>
    <p:sldId id="276" r:id="rId10"/>
    <p:sldId id="277" r:id="rId11"/>
    <p:sldId id="279" r:id="rId12"/>
    <p:sldId id="278" r:id="rId13"/>
    <p:sldId id="280" r:id="rId14"/>
    <p:sldId id="259" r:id="rId15"/>
    <p:sldId id="288" r:id="rId16"/>
    <p:sldId id="289" r:id="rId17"/>
    <p:sldId id="266" r:id="rId18"/>
    <p:sldId id="287" r:id="rId19"/>
    <p:sldId id="286" r:id="rId20"/>
    <p:sldId id="261" r:id="rId21"/>
    <p:sldId id="282" r:id="rId22"/>
    <p:sldId id="264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FC3B6-822B-4453-8C26-47B87C45BCE8}" v="7" dt="2025-01-08T19:23:26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0798E-32D5-41BF-93CF-78DD1BB5FC79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F0E0B-E669-4939-9ED3-FEAFC50E9E5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22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156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Additionally, </a:t>
            </a:r>
            <a:r>
              <a:rPr lang="en-US" sz="12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attributes were normalized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standardize their ranges, as the boxplots already have revealed, ensuring consistency.</a:t>
            </a:r>
            <a:endParaRPr lang="es-E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3892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03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4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talk about the following topics: Introduction, Data preparation, Model training and evaluating with Altair Studio and Python,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Comparison and Combination of Models and finally, Statistical Analysis and Conclusions.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62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used in this study originates from a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Mayo Clinic research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includes data from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418 patients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20 clinical features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contains the following attributes: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(unique),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polynominal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target label; values: D [death], C [censored], CL [liver transplant and many other physiological parameters. Missing values are represented as "NA" and then transformed into interrogation question marks. Also, the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attribute was excluded from further analysis as it provides no predictive value.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48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has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moderate/poor quality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with 418 unique instances but significantly missing data affecting 142 rows (~34%, a significant proportion). Six instances with extensive missing data were excluded. As you may see the data is divided into two groups due to the difference in data related to the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Drug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attribute: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 participants (312 patients):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These patients were part of a randomized controlled clinical trial, and their clinical data was collected in more detail, having 10 more features than non-trial group. 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Non-trial participants (100 patients):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Limited data availability, with many clinical attributes missing due to the lack of trial protocols. 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35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separation allows for more appropriate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of missing values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trial group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missing values were imputed using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mean value for each attribute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ensuring consistency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without introducing bias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non-trial group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attributes with no observed values such as the ones in the trial-group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were removed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the rest imputed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the mean value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Regarding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OUTLIERS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 obvious outliers were detected only some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extreme values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like high cholesterol (1775 mg/dL) and alkaline phosphatase (13862.4 IU/L) but there are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considered errors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just severe state of the disease.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509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both the trial and non-trial groups,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moderate correlations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were found around 0.5 (represented with colors near to red) between various attributes such as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Hepatomegaly-Stage for the trial group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Albumin-</a:t>
            </a:r>
            <a:r>
              <a:rPr lang="en-US" sz="1800" kern="100" err="1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N_day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the non-trial.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Additionally, scatterplots indicate non-linear relationships.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28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exhibits varying </a:t>
            </a:r>
            <a:r>
              <a:rPr lang="en-US" sz="1800" b="1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normality distribution</a:t>
            </a:r>
            <a:r>
              <a:rPr lang="en-US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across groups. In the trial group, attributes like Age and Albumin are approximately normal, while others, like Bilirubin and Prothrombin, show right-skewness, indicating abnormal distributions. The non-trial group has more deviations from normality, and class imbalances in attributes like Status and Sex may impact analysis. That is the reason why afterwards we will apply a logarithm transformation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89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both the non-trial and trial groups, the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condition m</a:t>
            </a:r>
            <a:r>
              <a:rPr lang="en-US" sz="1800" kern="10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≫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n^2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not satisfied, indicating the need for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selection (dimensionality reduction).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Reducing the number of attributes will improve computational efficiency and model interpretability. Finally, after applying all these weights operator and forward selection, we conclude to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exclude </a:t>
            </a:r>
            <a:r>
              <a:rPr lang="en-US" sz="1800" b="1" kern="100" err="1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N_Days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(survival):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both groups because it is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directly correlated with Status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predictions redundant. And also,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Sex: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trial group due to </a:t>
            </a:r>
            <a:r>
              <a:rPr lang="en-US" sz="1800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 predictive relevance and class imbalance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Excluding these less relevant features ensures both groups satisfy now the condition, reducing the risk of overfitting and improving model reliability.</a:t>
            </a:r>
            <a:endParaRPr lang="es-E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007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mentioned earlier, a </a:t>
            </a:r>
            <a:r>
              <a:rPr lang="en-US" sz="1800" b="1" kern="10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logarithmic transformation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was applied to long-tailed histograms to reduce skewness and compress extreme values. 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F0E0B-E669-4939-9ED3-FEAFC50E9E5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DC52C-3D82-440A-A2D4-F6ABA1161E3A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91F9-3826-4795-8669-C9CAA6749664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510D-AB70-4703-918D-C04E2AAE3F52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09D5-A3E1-4B86-8BA7-9FE2876D9946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55A93-CF72-4AEA-809B-F5B2C271AAD2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572E9-CF79-4B9A-955E-E26DE270789B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706845E4-8BC0-4288-9DB5-24AED123CC4A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801E-09C8-4E3E-B52D-317993E665C0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50D4-F79C-42A3-BDEE-FAEFF4C6C57E}" type="datetime1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1C3A-9589-4DC8-9BFD-0A112D9D897D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28DCE-DF60-4BC8-A86F-C698FF75AE9F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D450E-9207-48CC-9BA0-965FA0D75842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6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9015F1-DB9D-EE8B-F4F0-82E7A6F4F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/>
              <a:t>Cirrhosis patient survival prediction data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3F328-5735-0B7A-A123-98574E1C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GB" noProof="0"/>
              <a:t>Verónica </a:t>
            </a:r>
            <a:r>
              <a:rPr lang="en-GB" noProof="0" err="1"/>
              <a:t>Gamo</a:t>
            </a:r>
            <a:r>
              <a:rPr lang="en-GB" noProof="0"/>
              <a:t>, Andrea Pradas and Jaime Martín</a:t>
            </a:r>
          </a:p>
        </p:txBody>
      </p:sp>
      <p:pic>
        <p:nvPicPr>
          <p:cNvPr id="4" name="Picture 3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B5123EB4-8D6C-D843-727A-72AF9527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75" b="44048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3501E3-E834-B7B9-C727-7AC7592C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92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81FE1-2F72-6833-55FD-2546C959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0B8D1CD-9124-08A8-6254-1F96376A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1BFB6DBF-0267-02C4-DC93-576709AE7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03" y="2582847"/>
            <a:ext cx="5362364" cy="3016156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9623E1-8B59-1C66-8C5B-75DA4DBDC1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7" y="2669596"/>
            <a:ext cx="5052061" cy="28417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ABC04A-B508-1A3E-430A-7D90D26AED5D}"/>
              </a:ext>
            </a:extLst>
          </p:cNvPr>
          <p:cNvSpPr txBox="1"/>
          <p:nvPr/>
        </p:nvSpPr>
        <p:spPr>
          <a:xfrm>
            <a:off x="860637" y="230026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Non-normalized: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4926D2-71AE-B8D1-DCC4-108E124035EB}"/>
              </a:ext>
            </a:extLst>
          </p:cNvPr>
          <p:cNvSpPr txBox="1"/>
          <p:nvPr/>
        </p:nvSpPr>
        <p:spPr>
          <a:xfrm>
            <a:off x="5912698" y="2300264"/>
            <a:ext cx="2091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noProof="0"/>
              <a:t>Normalized: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5D0801D-7AB4-DF36-C6FC-D8FD7CA6D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5763" y="463784"/>
            <a:ext cx="1484728" cy="15021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C47C05-FDF8-7162-FC1F-48567F5BA27B}"/>
              </a:ext>
            </a:extLst>
          </p:cNvPr>
          <p:cNvSpPr txBox="1"/>
          <p:nvPr/>
        </p:nvSpPr>
        <p:spPr>
          <a:xfrm>
            <a:off x="671509" y="88726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FEATURE TRANSFORMATION</a:t>
            </a:r>
            <a:r>
              <a:rPr lang="en-GB" b="1" noProof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051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16C67-9D1E-93A5-9496-6DE5245A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854226B-B745-6005-F09A-36976BE9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Model training and evaluation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79FC058-8E12-7209-3D09-71AD8911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BF45B8-0D9B-BBA1-2850-F273BEB08323}"/>
              </a:ext>
            </a:extLst>
          </p:cNvPr>
          <p:cNvSpPr txBox="1"/>
          <p:nvPr/>
        </p:nvSpPr>
        <p:spPr>
          <a:xfrm>
            <a:off x="1039421" y="2744996"/>
            <a:ext cx="2760133" cy="253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Decision tree</a:t>
            </a:r>
            <a:endParaRPr lang="es-ES" sz="1800">
              <a:effectLst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Rule-based model</a:t>
            </a:r>
            <a:endParaRPr lang="es-ES" sz="1800">
              <a:effectLst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Naive Bayes</a:t>
            </a:r>
            <a:endParaRPr lang="es-ES" sz="1800">
              <a:effectLst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Bayesian network</a:t>
            </a:r>
            <a:endParaRPr lang="es-ES" sz="1800">
              <a:effectLst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Neural networks</a:t>
            </a:r>
            <a:endParaRPr lang="es-ES" sz="1800">
              <a:effectLst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Deep learning</a:t>
            </a:r>
            <a:endParaRPr lang="es-ES" sz="1800">
              <a:effectLst/>
              <a:ea typeface="HGGothicE" panose="020B0909000000000000" pitchFamily="49" charset="-128"/>
              <a:cs typeface="Majalla UI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01734E7-0AA2-4615-3044-6AFDE163F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448"/>
              </p:ext>
            </p:extLst>
          </p:nvPr>
        </p:nvGraphicFramePr>
        <p:xfrm>
          <a:off x="5251678" y="3125803"/>
          <a:ext cx="6249244" cy="1774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2311">
                  <a:extLst>
                    <a:ext uri="{9D8B030D-6E8A-4147-A177-3AD203B41FA5}">
                      <a16:colId xmlns:a16="http://schemas.microsoft.com/office/drawing/2014/main" val="79499204"/>
                    </a:ext>
                  </a:extLst>
                </a:gridCol>
                <a:gridCol w="1562311">
                  <a:extLst>
                    <a:ext uri="{9D8B030D-6E8A-4147-A177-3AD203B41FA5}">
                      <a16:colId xmlns:a16="http://schemas.microsoft.com/office/drawing/2014/main" val="3717227758"/>
                    </a:ext>
                  </a:extLst>
                </a:gridCol>
                <a:gridCol w="1562311">
                  <a:extLst>
                    <a:ext uri="{9D8B030D-6E8A-4147-A177-3AD203B41FA5}">
                      <a16:colId xmlns:a16="http://schemas.microsoft.com/office/drawing/2014/main" val="657369662"/>
                    </a:ext>
                  </a:extLst>
                </a:gridCol>
                <a:gridCol w="1562311">
                  <a:extLst>
                    <a:ext uri="{9D8B030D-6E8A-4147-A177-3AD203B41FA5}">
                      <a16:colId xmlns:a16="http://schemas.microsoft.com/office/drawing/2014/main" val="1832453975"/>
                    </a:ext>
                  </a:extLst>
                </a:gridCol>
              </a:tblGrid>
              <a:tr h="4790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Predicted \ Actual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D (Death)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 (Censored)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CL (Liver Transplant)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002497"/>
                  </a:ext>
                </a:extLst>
              </a:tr>
              <a:tr h="4084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D (Death)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1055"/>
                  </a:ext>
                </a:extLst>
              </a:tr>
              <a:tr h="4084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 (Censored)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10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8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9576803"/>
                  </a:ext>
                </a:extLst>
              </a:tr>
              <a:tr h="4790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CL (Liver Transplant)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15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5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0</a:t>
                      </a:r>
                      <a:endParaRPr lang="es-ES" sz="11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120529"/>
                  </a:ext>
                </a:extLst>
              </a:tr>
            </a:tbl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0696312A-B379-7A37-0682-A4575D28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726" y="544169"/>
            <a:ext cx="1335049" cy="18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9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B118-E811-A3BB-A8D6-42A5E03A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AB1EB9-BDDA-8045-F7BB-D5E79EA6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442A60-7D9A-BF8E-DCF7-77FBF03C2E98}"/>
              </a:ext>
            </a:extLst>
          </p:cNvPr>
          <p:cNvSpPr txBox="1"/>
          <p:nvPr/>
        </p:nvSpPr>
        <p:spPr>
          <a:xfrm>
            <a:off x="741382" y="89640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CONCLUSIONS:</a:t>
            </a:r>
            <a:endParaRPr lang="en-GB" b="1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29E7D5-CFE6-9510-44FE-30663F10B402}"/>
              </a:ext>
            </a:extLst>
          </p:cNvPr>
          <p:cNvSpPr txBox="1"/>
          <p:nvPr/>
        </p:nvSpPr>
        <p:spPr>
          <a:xfrm>
            <a:off x="741382" y="1490767"/>
            <a:ext cx="32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T</a:t>
            </a:r>
            <a:r>
              <a:rPr lang="en-GB"/>
              <a:t>rained based on </a:t>
            </a:r>
            <a:r>
              <a:rPr lang="en-GB" b="1">
                <a:highlight>
                  <a:srgbClr val="E1A6CD"/>
                </a:highlight>
              </a:rPr>
              <a:t>ACCURACY</a:t>
            </a:r>
            <a:r>
              <a:rPr lang="en-GB" noProof="0"/>
              <a:t>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6161970-770F-FC7F-51B0-576136BAB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02546"/>
              </p:ext>
            </p:extLst>
          </p:nvPr>
        </p:nvGraphicFramePr>
        <p:xfrm>
          <a:off x="1330268" y="1946205"/>
          <a:ext cx="9531464" cy="4321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6780">
                  <a:extLst>
                    <a:ext uri="{9D8B030D-6E8A-4147-A177-3AD203B41FA5}">
                      <a16:colId xmlns:a16="http://schemas.microsoft.com/office/drawing/2014/main" val="632570925"/>
                    </a:ext>
                  </a:extLst>
                </a:gridCol>
                <a:gridCol w="3176780">
                  <a:extLst>
                    <a:ext uri="{9D8B030D-6E8A-4147-A177-3AD203B41FA5}">
                      <a16:colId xmlns:a16="http://schemas.microsoft.com/office/drawing/2014/main" val="1178672158"/>
                    </a:ext>
                  </a:extLst>
                </a:gridCol>
                <a:gridCol w="3177904">
                  <a:extLst>
                    <a:ext uri="{9D8B030D-6E8A-4147-A177-3AD203B41FA5}">
                      <a16:colId xmlns:a16="http://schemas.microsoft.com/office/drawing/2014/main" val="2701933849"/>
                    </a:ext>
                  </a:extLst>
                </a:gridCol>
              </a:tblGrid>
              <a:tr h="336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Model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Accuracy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Cost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381691639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Decision tree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60.00% ± 10.54%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3.450 ± 0.669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764118230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Decision tree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68.62% ± 6.32%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2.682 ± 0.704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659586865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Rule-based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67.00% ± 8.23%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2.77 ± 0.713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2950791540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Rule-based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67.65% ± 9.39%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2.655 ± 0.766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831274425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Naive Bayes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67.00% ± 9.49%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2.770 ± 0.759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003881585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Naive Bayes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73.38% ± 8.80%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2.269 ± 0.807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2825896636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Bayesian network (non- 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63.00% ± 14.18%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2.990 ± 1.129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4176399330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Bayesian network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74.03% ± 3.58%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2.203 ± 0.461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529409659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Neural network (non- 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66.00% ± 11.74%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2.670 ± 1.012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888997220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Neural network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72.40% ± 7.28%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2.224 ± 0.630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553404291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2-layer neural network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64.00% ± 5.16%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3.430 ± 0.600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181110158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2-layer neural network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74.71% ± 8.53%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1.974 ± 0.654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231373475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Deep learning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66.00% ± 12.65%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2.670 ± 0.996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802937843"/>
                  </a:ext>
                </a:extLst>
              </a:tr>
              <a:tr h="284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Deep learning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69.86% ± 11.06%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2.315 ± 0.999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976550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09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7A8A-1630-96D7-13A9-73E23013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116B13-CC82-ABC8-AFA4-FEA1E8F9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CA9C25-EA76-8AB2-543F-DC72D3C156EE}"/>
              </a:ext>
            </a:extLst>
          </p:cNvPr>
          <p:cNvSpPr txBox="1"/>
          <p:nvPr/>
        </p:nvSpPr>
        <p:spPr>
          <a:xfrm>
            <a:off x="741382" y="89640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CONCLUSIONS:</a:t>
            </a:r>
            <a:endParaRPr lang="en-GB" b="1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0D19EE-8752-08DD-3B9D-B184F6872925}"/>
              </a:ext>
            </a:extLst>
          </p:cNvPr>
          <p:cNvSpPr txBox="1"/>
          <p:nvPr/>
        </p:nvSpPr>
        <p:spPr>
          <a:xfrm>
            <a:off x="741382" y="1431183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T</a:t>
            </a:r>
            <a:r>
              <a:rPr lang="en-GB"/>
              <a:t>rained based on </a:t>
            </a:r>
            <a:r>
              <a:rPr lang="en-GB" b="1">
                <a:highlight>
                  <a:srgbClr val="E1A6CD"/>
                </a:highlight>
              </a:rPr>
              <a:t>COST</a:t>
            </a:r>
            <a:r>
              <a:rPr lang="en-GB" noProof="0"/>
              <a:t>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B71600E-802B-1C14-2385-C234EDAF2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20199"/>
              </p:ext>
            </p:extLst>
          </p:nvPr>
        </p:nvGraphicFramePr>
        <p:xfrm>
          <a:off x="1353312" y="1965958"/>
          <a:ext cx="9650337" cy="4343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6779">
                  <a:extLst>
                    <a:ext uri="{9D8B030D-6E8A-4147-A177-3AD203B41FA5}">
                      <a16:colId xmlns:a16="http://schemas.microsoft.com/office/drawing/2014/main" val="1368933440"/>
                    </a:ext>
                  </a:extLst>
                </a:gridCol>
                <a:gridCol w="3216779">
                  <a:extLst>
                    <a:ext uri="{9D8B030D-6E8A-4147-A177-3AD203B41FA5}">
                      <a16:colId xmlns:a16="http://schemas.microsoft.com/office/drawing/2014/main" val="2225649256"/>
                    </a:ext>
                  </a:extLst>
                </a:gridCol>
                <a:gridCol w="3216779">
                  <a:extLst>
                    <a:ext uri="{9D8B030D-6E8A-4147-A177-3AD203B41FA5}">
                      <a16:colId xmlns:a16="http://schemas.microsoft.com/office/drawing/2014/main" val="2318573329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Model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Accuracy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Cost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53731719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Decision tree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60.00% ± 16.33%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2.870 ± 1.127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076774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Decision tree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71.45% ± 6.06%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2.044 ± 0.506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93311088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Rule-based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67.00% ± 14.94%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2.440 ± 1.069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70854077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Rule-based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72.72% ± 6.70%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1.999 ± 0.476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08982048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Naive Bayes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67.00% ± 15.67%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2.440 ± 1.178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92895628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Naive Bayes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75.01% ± 9.55%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1.948 ± 0.635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40303862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Bayesian network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70.00% ± 14.14%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2.190 ± 1.141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3383324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Bayesian network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73.34% ± 8.19%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1.198 ± 0.576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51656536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Neural network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70.00% ± 13.33%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2.220 ± 0.993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63176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Neural network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74.02% ± 5.82%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1.892 ± 0.450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34947298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2-layer neural network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72.00% ± 10.33%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2.140 ± 0.871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304868620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2-layer neural network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74.31% ± 7.25%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1.932 ± 0.418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4932782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Deep learning (non-trial)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70.00% ± 18.86%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2.120 ± 1.346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95702154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Deep learning (trial)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74.68% ± 8.10%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700">
                          <a:effectLst/>
                        </a:rPr>
                        <a:t>1.814 ± 0.591</a:t>
                      </a:r>
                      <a:endParaRPr lang="es-ES" sz="6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37736" marR="37736" marT="0" marB="0" anchor="ctr"/>
                </a:tc>
                <a:extLst>
                  <a:ext uri="{0D108BD9-81ED-4DB2-BD59-A6C34878D82A}">
                    <a16:rowId xmlns:a16="http://schemas.microsoft.com/office/drawing/2014/main" val="16760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41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C3D6B-0D64-0843-37B3-44229566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46EF54-CC4A-3736-2D61-ECD00A6F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/>
              <a:t>Model training and evaluating with Python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CC6C554-26DF-5C00-741B-A99341E3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27A47D3-A089-E10A-B166-F3BA7848C99A}"/>
              </a:ext>
            </a:extLst>
          </p:cNvPr>
          <p:cNvSpPr txBox="1"/>
          <p:nvPr/>
        </p:nvSpPr>
        <p:spPr>
          <a:xfrm>
            <a:off x="1292353" y="2431742"/>
            <a:ext cx="3433572" cy="1772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TRIAL</a:t>
            </a:r>
            <a:r>
              <a:rPr lang="en-GB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</a:t>
            </a:r>
            <a:r>
              <a:rPr lang="en-GB" sz="1800">
                <a:effectLst/>
                <a:highlight>
                  <a:srgbClr val="E1A6CD"/>
                </a:highlight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10-fold</a:t>
            </a:r>
            <a:r>
              <a:rPr lang="en-GB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cross-validation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i="1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max_depth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5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i="1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min_samples_leaf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2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i="1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min_samples_split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141DF4-C514-E770-DCD8-65345090EB74}"/>
              </a:ext>
            </a:extLst>
          </p:cNvPr>
          <p:cNvSpPr txBox="1"/>
          <p:nvPr/>
        </p:nvSpPr>
        <p:spPr>
          <a:xfrm>
            <a:off x="6505956" y="2311196"/>
            <a:ext cx="3726179" cy="201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ES" sz="1800" b="1" i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NON-TRIAL</a:t>
            </a:r>
            <a:r>
              <a:rPr lang="es-ES" sz="1800" i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</a:t>
            </a:r>
            <a:r>
              <a:rPr lang="en-GB" sz="1800">
                <a:effectLst/>
                <a:highlight>
                  <a:srgbClr val="E1A6CD"/>
                </a:highlight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6-fold</a:t>
            </a:r>
            <a:r>
              <a:rPr lang="en-GB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cross-validation </a:t>
            </a:r>
            <a:endParaRPr lang="es-ES" sz="1800" i="1">
              <a:effectLst/>
              <a:latin typeface="Gill Sans MT" panose="020B0502020104020203" pitchFamily="34" charset="0"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i="1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max_depth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5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i="1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min_samples_leaf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2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800" i="1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min_samples_split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360152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2E01F-8D98-5F1D-89B0-A924DEA7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8173BBE-983D-DD9D-905E-985F2BCF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BCD6833-A67E-B340-0F02-726454463C3E}"/>
              </a:ext>
            </a:extLst>
          </p:cNvPr>
          <p:cNvSpPr txBox="1"/>
          <p:nvPr/>
        </p:nvSpPr>
        <p:spPr>
          <a:xfrm>
            <a:off x="741382" y="89640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CONCLUSIONS:</a:t>
            </a:r>
            <a:endParaRPr lang="en-GB" b="1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E5CF48-DBF7-F9A8-19A3-84CF0DD193D6}"/>
              </a:ext>
            </a:extLst>
          </p:cNvPr>
          <p:cNvSpPr txBox="1"/>
          <p:nvPr/>
        </p:nvSpPr>
        <p:spPr>
          <a:xfrm>
            <a:off x="741382" y="1490767"/>
            <a:ext cx="321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T</a:t>
            </a:r>
            <a:r>
              <a:rPr lang="en-GB"/>
              <a:t>rained based on </a:t>
            </a:r>
            <a:r>
              <a:rPr lang="en-GB" b="1">
                <a:highlight>
                  <a:srgbClr val="E1A6CD"/>
                </a:highlight>
              </a:rPr>
              <a:t>ACCURACY</a:t>
            </a:r>
            <a:r>
              <a:rPr lang="en-GB" noProof="0"/>
              <a:t>: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432F2E3-75CF-710A-7F39-386C858B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26049"/>
              </p:ext>
            </p:extLst>
          </p:nvPr>
        </p:nvGraphicFramePr>
        <p:xfrm>
          <a:off x="4252584" y="1490767"/>
          <a:ext cx="6573912" cy="4635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1304">
                  <a:extLst>
                    <a:ext uri="{9D8B030D-6E8A-4147-A177-3AD203B41FA5}">
                      <a16:colId xmlns:a16="http://schemas.microsoft.com/office/drawing/2014/main" val="4255968177"/>
                    </a:ext>
                  </a:extLst>
                </a:gridCol>
                <a:gridCol w="2191304">
                  <a:extLst>
                    <a:ext uri="{9D8B030D-6E8A-4147-A177-3AD203B41FA5}">
                      <a16:colId xmlns:a16="http://schemas.microsoft.com/office/drawing/2014/main" val="2103711519"/>
                    </a:ext>
                  </a:extLst>
                </a:gridCol>
                <a:gridCol w="2191304">
                  <a:extLst>
                    <a:ext uri="{9D8B030D-6E8A-4147-A177-3AD203B41FA5}">
                      <a16:colId xmlns:a16="http://schemas.microsoft.com/office/drawing/2014/main" val="1858578915"/>
                    </a:ext>
                  </a:extLst>
                </a:gridCol>
              </a:tblGrid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Model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Accuracy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Cost per instance 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1884843240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Decision tree (non-trial)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68.99% ± 7.512%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2.59 ± 0.75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1024143926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Decision tree (trial)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73.33% ± 7.154%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2.26 ± 0.57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2012008157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Naive Bayes (non-trial)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67.95% ± 7.707%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2.75 ± 0.88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571784254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Naive Bayes (trial)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71.47% ± 5.438%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2.68 ± 0.44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3784166509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Neural network (non-trial)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69.05% ± 10.685%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2.55 ± 1.03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849608946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Neural network (trial)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68.27% ± 6.452%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2.53 ± 0.47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3550362350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2-layer neural network (non-trial)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69.05% ± 10.685%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2.5 ± 0.94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3925259725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2-layer neural network (trial)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69.54% ± 7.487%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2.43 ± 0.60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2991651629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Deep learning (non-trial)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48.89% ± 9.98%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3.29 ± 0.80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1061576035"/>
                  </a:ext>
                </a:extLst>
              </a:tr>
              <a:tr h="421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Deep learning (trial)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73.08% ± 8.87%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>
                          <a:effectLst/>
                        </a:rPr>
                        <a:t>1.945 ± 0.768</a:t>
                      </a:r>
                      <a:endParaRPr lang="es-ES" sz="8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51458" marR="51458" marT="0" marB="0" anchor="ctr"/>
                </a:tc>
                <a:extLst>
                  <a:ext uri="{0D108BD9-81ED-4DB2-BD59-A6C34878D82A}">
                    <a16:rowId xmlns:a16="http://schemas.microsoft.com/office/drawing/2014/main" val="363592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4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63764-3B4B-C441-42EA-8BD15AAC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9D36E1-FDAC-C6AD-315E-9D251F1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76824FE-99EF-28E6-B120-E6ADBA9FA58F}"/>
              </a:ext>
            </a:extLst>
          </p:cNvPr>
          <p:cNvSpPr txBox="1"/>
          <p:nvPr/>
        </p:nvSpPr>
        <p:spPr>
          <a:xfrm>
            <a:off x="741382" y="896407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CONCLUSIONS:</a:t>
            </a:r>
            <a:endParaRPr lang="en-GB" b="1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1D526F-2EDB-6B5F-E4E1-844BDC567846}"/>
              </a:ext>
            </a:extLst>
          </p:cNvPr>
          <p:cNvSpPr txBox="1"/>
          <p:nvPr/>
        </p:nvSpPr>
        <p:spPr>
          <a:xfrm>
            <a:off x="741382" y="1491064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T</a:t>
            </a:r>
            <a:r>
              <a:rPr lang="en-GB"/>
              <a:t>rained based on </a:t>
            </a:r>
            <a:r>
              <a:rPr lang="en-GB" b="1">
                <a:highlight>
                  <a:srgbClr val="E1A6CD"/>
                </a:highlight>
              </a:rPr>
              <a:t>COST</a:t>
            </a:r>
            <a:r>
              <a:rPr lang="en-GB" noProof="0"/>
              <a:t>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1267FAB-D345-5E64-101A-24BF1B9E9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81930"/>
              </p:ext>
            </p:extLst>
          </p:nvPr>
        </p:nvGraphicFramePr>
        <p:xfrm>
          <a:off x="4059471" y="1490768"/>
          <a:ext cx="6730449" cy="4588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483">
                  <a:extLst>
                    <a:ext uri="{9D8B030D-6E8A-4147-A177-3AD203B41FA5}">
                      <a16:colId xmlns:a16="http://schemas.microsoft.com/office/drawing/2014/main" val="2266181556"/>
                    </a:ext>
                  </a:extLst>
                </a:gridCol>
                <a:gridCol w="2243483">
                  <a:extLst>
                    <a:ext uri="{9D8B030D-6E8A-4147-A177-3AD203B41FA5}">
                      <a16:colId xmlns:a16="http://schemas.microsoft.com/office/drawing/2014/main" val="3238327436"/>
                    </a:ext>
                  </a:extLst>
                </a:gridCol>
                <a:gridCol w="2243483">
                  <a:extLst>
                    <a:ext uri="{9D8B030D-6E8A-4147-A177-3AD203B41FA5}">
                      <a16:colId xmlns:a16="http://schemas.microsoft.com/office/drawing/2014/main" val="1435648455"/>
                    </a:ext>
                  </a:extLst>
                </a:gridCol>
              </a:tblGrid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Model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Accuracy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Cost per instance 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593418298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Decision tree (non-trial)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55.75% ± 15.66%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3.16 ± 1.15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1124042668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Decision tree (trial)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70.50% ± 6.44%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2.33 ± 0.59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596988235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Naive Bayes (non-trial)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65.99% ± 4.37%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2.80± 0.58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1721715939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Naive Bayes (trial)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70.82 % ± 7.06%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2.58 ± 0.53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2730084153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Neural network (non-trial)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66.17 % ± 8.98%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2.70 ± 0.80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4037526935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Neural network (trial)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69.24% ± 7.67%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2.42 ± 0.53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2863731507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2-layer neural network (non-trial)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65.01% ± 11.30%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2.83 ± 1.04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125090820"/>
                  </a:ext>
                </a:extLst>
              </a:tr>
              <a:tr h="509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2-layer neural network (trial)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71.81 % ± 8.84%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2.23 ± 0.62</a:t>
                      </a:r>
                      <a:endParaRPr lang="es-ES" sz="1000">
                        <a:effectLst/>
                        <a:latin typeface="Gill Sans MT" panose="020B0502020104020203" pitchFamily="34" charset="0"/>
                        <a:ea typeface="HGGothicE" panose="020B0909000000000000" pitchFamily="49" charset="-128"/>
                        <a:cs typeface="Majalla UI"/>
                      </a:endParaRPr>
                    </a:p>
                  </a:txBody>
                  <a:tcPr marL="62893" marR="62893" marT="0" marB="0" anchor="ctr"/>
                </a:tc>
                <a:extLst>
                  <a:ext uri="{0D108BD9-81ED-4DB2-BD59-A6C34878D82A}">
                    <a16:rowId xmlns:a16="http://schemas.microsoft.com/office/drawing/2014/main" val="294721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234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4" name="Right Triangle 106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66" name="Rectangle 106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06222836-EDA3-4230-9DAC-ED116DCB5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A345135-0A54-4744-92A7-4A008D25E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63731570-8EB2-4A06-803A-52C4280E4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73BB6D80-519A-4BA2-AF1A-7ED78E87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A2F88C35-D28D-44FE-AC35-939BB17B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3DCA0562-C5EA-4F6E-836A-B42675B63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F75BFD87-D844-4D54-82EE-0FCA17930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14E1AF07-0225-45CC-B2D1-4F65D6051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F040857E-6A4A-4377-A884-76097516C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F99F8870-2B5D-4D35-8E5E-6FFBC85C7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6FB0504A-C469-4B6D-8C1A-FFB002BD5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BB42A07F-4188-409B-9289-E285B7EE6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8D6ABE05-0EC9-464B-89E9-3BC7A89FA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8D805D00-7C89-42D8-B064-1F729C63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3017D292-F986-4503-BF76-4A2411B84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CFE9223D-F7ED-43E1-955A-3F3B2861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57803FBB-A4C0-4AE0-A2D6-29021EBF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F37EB43B-DE93-4BC3-9D6A-4888521D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2D549063-5CF9-411C-AB9D-CD7B6874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EE59B4A1-9D41-4E00-BA2A-769FD2D19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B8C8D81C-5882-4974-9714-FC00978E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409B1539-2111-41F8-8BAA-954EFBC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95B0E3ED-8DE6-40C2-821A-0DC995DF0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41D0B86D-8D94-48FF-9571-AAB711707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13D501DC-25BA-41D8-8B7F-DA488A3BA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3E8B16DB-7C8E-44FD-BDCF-809019BE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75DDD5CE-2000-4D59-98B8-B5DF55638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4A03A664-496B-4A9D-AED7-ED5409225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059656DC-5901-447B-AB68-34B325CC4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1E5409AA-E13F-4069-9A83-06581169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FA4B8594-E276-4A82-8CBB-21010350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A49AB50F-FD66-4545-BFC8-3E8589359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1" name="Right Triangle 1100">
            <a:extLst>
              <a:ext uri="{FF2B5EF4-FFF2-40B4-BE49-F238E27FC236}">
                <a16:creationId xmlns:a16="http://schemas.microsoft.com/office/drawing/2014/main" id="{B2145925-93A7-43A2-9666-BD9E782B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D3BEB-89C2-2102-5F10-B2EDC72A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010149"/>
            <a:ext cx="4927427" cy="2418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noProof="0"/>
              <a:t>Comparison Altair Studio vs Python</a:t>
            </a:r>
          </a:p>
        </p:txBody>
      </p:sp>
      <p:sp useBgFill="1">
        <p:nvSpPr>
          <p:cNvPr id="1103" name="Freeform: Shape 1102">
            <a:extLst>
              <a:ext uri="{FF2B5EF4-FFF2-40B4-BE49-F238E27FC236}">
                <a16:creationId xmlns:a16="http://schemas.microsoft.com/office/drawing/2014/main" id="{DC4B089A-D5C8-4CF7-AFF9-EA4CCE28D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C50802-44B2-4ADD-51F6-31D032D8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16" y="714592"/>
            <a:ext cx="2631961" cy="2631961"/>
          </a:xfrm>
          <a:prstGeom prst="rect">
            <a:avLst/>
          </a:prstGeom>
        </p:spPr>
      </p:pic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DB74F120-65E3-EF30-F2BC-3EE0DD6C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429" y="3511441"/>
            <a:ext cx="4211137" cy="263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67C711-7D79-076B-1FAB-370B01A2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2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D9F7E-1141-B960-CA58-5D730FB5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Right Triangle 27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8" name="Rectangle 277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3707398-9855-4B67-B02F-A07EE321C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868A842-769E-4804-B79A-B101FE870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DCEF53A-F0A9-4318-AAF5-B42022B1A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AC07835B-3140-4591-BB80-932082F1F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8DBA7CF2-D646-452D-9C72-D75AC9B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BA89A9F-6151-4644-BBEA-B0FF09633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BBC8F94-61BA-4223-B4DD-014EDD471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3BFAD44-B9D1-47E0-AC83-50BE30CD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253F074-8A3F-486F-A9E0-47AEF8AF3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EC3CD2A-A7D2-432B-A98A-7A747672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A358A3F-668C-49A6-B6F6-7F8C43256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1A18941-EEC7-4457-9ED8-B04B4117C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ED3A468-ECC9-4D1B-A03B-3D707182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4C7FABD6-26A0-4B08-8AD5-18E98096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44C5959-64A1-4E1D-B8CD-8D983858F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8D714A9-4910-4F9A-B60E-31DDEEC63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27864BD-D6CB-4D48-9116-DCEC3CB98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5E176FE-ABB3-4CEF-AF75-FDF0144A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96DEE6F3-ED33-4D69-A285-54515D1D2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7FDDB16-1923-4F52-B517-BF94DC7A8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21EC301-C54D-487A-ACA5-B677574DE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0C9BC338-1750-4A7D-8CDB-C1CD03521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26D07B2-8001-4151-A9B5-E02EA0E2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B469045-A0A1-465D-B1CB-C502968B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8114C4AF-C5F3-4F11-8D51-C4B81DE4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25C7FC0-ABE4-46F8-B2F2-1D73645C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5E1C093-ABA9-48B0-9C4C-8F0CD3C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3CE45A52-EE1F-4305-8AFD-168FDAD3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0408F76-ED43-4CB1-B0A0-81C31F62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50E1814-9700-4338-992F-B3C9BE5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EC0547B-1F9F-4F43-BA14-0A40D9945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B6878C1-122B-4C74-BCCD-E240BA39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Right Triangle 312">
            <a:extLst>
              <a:ext uri="{FF2B5EF4-FFF2-40B4-BE49-F238E27FC236}">
                <a16:creationId xmlns:a16="http://schemas.microsoft.com/office/drawing/2014/main" id="{543B647B-173D-45B0-B125-E9B26CF56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4B7ADC-30B8-7870-C2AA-CC0DEBA5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37" y="3968780"/>
            <a:ext cx="10790959" cy="2172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noProof="0"/>
              <a:t>Combination of Models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0435FD-1E52-86B8-D992-524E1783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3856" y="569312"/>
            <a:ext cx="8261930" cy="384179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29707C-4420-54A7-DD28-8C742311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501441E-C596-BFD9-BCFA-3BA452C4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8" y="2268617"/>
            <a:ext cx="3745875" cy="94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8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ight Triangle 12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4" name="Rectangle 12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5" name="Group 12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2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Right Triangle 15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275BB4-7E5C-1105-CFB8-09ED3F0C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Statistical Analysis and Final Conclusions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F17B0D-82E5-98C0-60C8-FD6FBD8C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27" y="714591"/>
            <a:ext cx="1199005" cy="542050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F3053D-4A98-3B6C-50BC-982ED24E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03CA26-E655-5B8C-A5D0-06C4A2242FFB}"/>
              </a:ext>
            </a:extLst>
          </p:cNvPr>
          <p:cNvSpPr txBox="1"/>
          <p:nvPr/>
        </p:nvSpPr>
        <p:spPr>
          <a:xfrm>
            <a:off x="729170" y="3638703"/>
            <a:ext cx="6861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P-values for trial models are statistically significant (p &lt; 0.05)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17EA7-5417-9C78-CB6B-C61C701E4BA3}"/>
              </a:ext>
            </a:extLst>
          </p:cNvPr>
          <p:cNvSpPr txBox="1"/>
          <p:nvPr/>
        </p:nvSpPr>
        <p:spPr>
          <a:xfrm>
            <a:off x="729170" y="4306277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Combined models offer a balance of cost and accuracy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01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71FB36F-536A-1DC5-59DB-5975D45B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INDEX</a:t>
            </a:r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63A58199-DB53-1064-940F-F5B18A18ACCA}"/>
              </a:ext>
            </a:extLst>
          </p:cNvPr>
          <p:cNvSpPr/>
          <p:nvPr/>
        </p:nvSpPr>
        <p:spPr>
          <a:xfrm>
            <a:off x="4629072" y="2806801"/>
            <a:ext cx="2933856" cy="956882"/>
          </a:xfrm>
          <a:prstGeom prst="flowChartAlternateProcess">
            <a:avLst/>
          </a:prstGeom>
          <a:solidFill>
            <a:srgbClr val="E1A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/>
              <a:t>Data preparation</a:t>
            </a:r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30826F07-B8AB-E46F-E28C-707C07F80B40}"/>
              </a:ext>
            </a:extLst>
          </p:cNvPr>
          <p:cNvSpPr/>
          <p:nvPr/>
        </p:nvSpPr>
        <p:spPr>
          <a:xfrm>
            <a:off x="8567066" y="2806801"/>
            <a:ext cx="2933856" cy="956882"/>
          </a:xfrm>
          <a:prstGeom prst="flowChartAlternateProcess">
            <a:avLst/>
          </a:prstGeom>
          <a:solidFill>
            <a:srgbClr val="E1A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noProof="0"/>
              <a:t>Model training + evaluation in Altair and Python</a:t>
            </a:r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A6AEB94-A60D-F4D3-75B6-C026EF9B1424}"/>
              </a:ext>
            </a:extLst>
          </p:cNvPr>
          <p:cNvSpPr/>
          <p:nvPr/>
        </p:nvSpPr>
        <p:spPr>
          <a:xfrm>
            <a:off x="8567066" y="4446350"/>
            <a:ext cx="2933856" cy="956882"/>
          </a:xfrm>
          <a:prstGeom prst="flowChartAlternateProcess">
            <a:avLst/>
          </a:prstGeom>
          <a:solidFill>
            <a:srgbClr val="E1A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Statistical Analysis and Final Conclusions</a:t>
            </a:r>
            <a:endParaRPr lang="es-ES" sz="2000" b="1"/>
          </a:p>
        </p:txBody>
      </p:sp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2053C6C7-6776-D99D-0B2D-F7FAD6296CBB}"/>
              </a:ext>
            </a:extLst>
          </p:cNvPr>
          <p:cNvSpPr/>
          <p:nvPr/>
        </p:nvSpPr>
        <p:spPr>
          <a:xfrm>
            <a:off x="691078" y="4561936"/>
            <a:ext cx="2933856" cy="956882"/>
          </a:xfrm>
          <a:prstGeom prst="flowChartAlternateProcess">
            <a:avLst/>
          </a:prstGeom>
          <a:solidFill>
            <a:srgbClr val="E1A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/>
              <a:t>Comparison Altair Studio vs Python</a:t>
            </a:r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B6431BEA-3551-D8C0-68FC-D7331B831E35}"/>
              </a:ext>
            </a:extLst>
          </p:cNvPr>
          <p:cNvSpPr/>
          <p:nvPr/>
        </p:nvSpPr>
        <p:spPr>
          <a:xfrm>
            <a:off x="691078" y="2806801"/>
            <a:ext cx="2933856" cy="956882"/>
          </a:xfrm>
          <a:prstGeom prst="flowChartAlternateProcess">
            <a:avLst/>
          </a:prstGeom>
          <a:solidFill>
            <a:srgbClr val="E1A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/>
              <a:t>Introduction</a:t>
            </a:r>
          </a:p>
        </p:txBody>
      </p:sp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7468D0FE-72D5-B3F4-F751-F02CBCD6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2" name="Diagrama de flujo: proceso alternativo 1">
            <a:extLst>
              <a:ext uri="{FF2B5EF4-FFF2-40B4-BE49-F238E27FC236}">
                <a16:creationId xmlns:a16="http://schemas.microsoft.com/office/drawing/2014/main" id="{BFA5B861-99D2-B264-B208-8074209755A5}"/>
              </a:ext>
            </a:extLst>
          </p:cNvPr>
          <p:cNvSpPr/>
          <p:nvPr/>
        </p:nvSpPr>
        <p:spPr>
          <a:xfrm>
            <a:off x="4629072" y="4561936"/>
            <a:ext cx="2933856" cy="956882"/>
          </a:xfrm>
          <a:prstGeom prst="flowChartAlternateProcess">
            <a:avLst/>
          </a:prstGeom>
          <a:solidFill>
            <a:srgbClr val="E1A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noProof="0"/>
              <a:t>Combination of Models</a:t>
            </a:r>
          </a:p>
        </p:txBody>
      </p:sp>
    </p:spTree>
    <p:extLst>
      <p:ext uri="{BB962C8B-B14F-4D97-AF65-F5344CB8AC3E}">
        <p14:creationId xmlns:p14="http://schemas.microsoft.com/office/powerpoint/2010/main" val="396003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0B48B-0362-EA33-AD7F-D22F15BA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Introduction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F933C1C-1B44-BEBE-FB25-BC843084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F660D0-2801-8ED2-4AAB-D4D24B539A8E}"/>
              </a:ext>
            </a:extLst>
          </p:cNvPr>
          <p:cNvSpPr txBox="1"/>
          <p:nvPr/>
        </p:nvSpPr>
        <p:spPr>
          <a:xfrm>
            <a:off x="1027454" y="2354344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/>
              <a:t>418 patients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983E2A-6E03-C8CE-B646-6AC5DDA427E2}"/>
              </a:ext>
            </a:extLst>
          </p:cNvPr>
          <p:cNvSpPr txBox="1"/>
          <p:nvPr/>
        </p:nvSpPr>
        <p:spPr>
          <a:xfrm>
            <a:off x="1022128" y="288333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/>
              <a:t>20 clinical features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4A9AAF6-CFA4-8B7C-29FA-1E06B367BA4B}"/>
              </a:ext>
            </a:extLst>
          </p:cNvPr>
          <p:cNvSpPr txBox="1"/>
          <p:nvPr/>
        </p:nvSpPr>
        <p:spPr>
          <a:xfrm>
            <a:off x="1022128" y="3429000"/>
            <a:ext cx="352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ea typeface="HGGothicE" panose="020B0909000000000000" pitchFamily="49" charset="-128"/>
                <a:cs typeface="Majalla UI"/>
              </a:rPr>
              <a:t>H</a:t>
            </a:r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andling the missing values: NA</a:t>
            </a:r>
          </a:p>
          <a:p>
            <a:r>
              <a:rPr lang="en-GB" sz="1800">
                <a:effectLst/>
                <a:ea typeface="HGGothicE" panose="020B0909000000000000" pitchFamily="49" charset="-128"/>
                <a:cs typeface="Majalla UI"/>
              </a:rPr>
              <a:t>"Declare Missing Values" 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AAB7DD-B527-2439-B431-92AB248374B8}"/>
              </a:ext>
            </a:extLst>
          </p:cNvPr>
          <p:cNvSpPr txBox="1"/>
          <p:nvPr/>
        </p:nvSpPr>
        <p:spPr>
          <a:xfrm>
            <a:off x="8337877" y="2124134"/>
            <a:ext cx="31630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noProof="0">
                <a:sym typeface="Wingdings" panose="05000000000000000000" pitchFamily="2" charset="2"/>
              </a:rPr>
              <a:t>Bilirubin  real</a:t>
            </a:r>
          </a:p>
          <a:p>
            <a:pPr algn="just"/>
            <a:r>
              <a:rPr lang="en-GB">
                <a:sym typeface="Wingdings" panose="05000000000000000000" pitchFamily="2" charset="2"/>
              </a:rPr>
              <a:t>Cholesterol  integer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Albumin  real</a:t>
            </a:r>
          </a:p>
          <a:p>
            <a:pPr algn="just"/>
            <a:r>
              <a:rPr lang="en-GB">
                <a:sym typeface="Wingdings" panose="05000000000000000000" pitchFamily="2" charset="2"/>
              </a:rPr>
              <a:t>Copper  integer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A</a:t>
            </a:r>
            <a:r>
              <a:rPr lang="en-GB" err="1">
                <a:sym typeface="Wingdings" panose="05000000000000000000" pitchFamily="2" charset="2"/>
              </a:rPr>
              <a:t>lk_Phos</a:t>
            </a:r>
            <a:r>
              <a:rPr lang="en-GB">
                <a:sym typeface="Wingdings" panose="05000000000000000000" pitchFamily="2" charset="2"/>
              </a:rPr>
              <a:t>  real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SGOT  real</a:t>
            </a:r>
          </a:p>
          <a:p>
            <a:pPr algn="just"/>
            <a:r>
              <a:rPr lang="en-GB">
                <a:sym typeface="Wingdings" panose="05000000000000000000" pitchFamily="2" charset="2"/>
              </a:rPr>
              <a:t>Triglycerides  integer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Platelets  integer</a:t>
            </a:r>
          </a:p>
          <a:p>
            <a:pPr algn="just"/>
            <a:r>
              <a:rPr lang="en-GB">
                <a:sym typeface="Wingdings" panose="05000000000000000000" pitchFamily="2" charset="2"/>
              </a:rPr>
              <a:t>Prothrombin  real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Stage  </a:t>
            </a:r>
            <a:r>
              <a:rPr lang="en-GB" noProof="0" err="1">
                <a:sym typeface="Wingdings" panose="05000000000000000000" pitchFamily="2" charset="2"/>
              </a:rPr>
              <a:t>polynominal</a:t>
            </a:r>
            <a:r>
              <a:rPr lang="en-GB" noProof="0">
                <a:sym typeface="Wingdings" panose="05000000000000000000" pitchFamily="2" charset="2"/>
              </a:rPr>
              <a:t> (label)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16409A-18EB-1AAA-30E1-101410CCDFF3}"/>
              </a:ext>
            </a:extLst>
          </p:cNvPr>
          <p:cNvSpPr txBox="1"/>
          <p:nvPr/>
        </p:nvSpPr>
        <p:spPr>
          <a:xfrm>
            <a:off x="5413074" y="2124134"/>
            <a:ext cx="29248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noProof="0"/>
              <a:t>ID </a:t>
            </a:r>
            <a:r>
              <a:rPr lang="en-GB" noProof="0">
                <a:sym typeface="Wingdings" panose="05000000000000000000" pitchFamily="2" charset="2"/>
              </a:rPr>
              <a:t> integer (id)</a:t>
            </a:r>
          </a:p>
          <a:p>
            <a:pPr algn="just"/>
            <a:r>
              <a:rPr lang="en-GB" err="1">
                <a:sym typeface="Wingdings" panose="05000000000000000000" pitchFamily="2" charset="2"/>
              </a:rPr>
              <a:t>N_Days</a:t>
            </a:r>
            <a:r>
              <a:rPr lang="en-GB">
                <a:sym typeface="Wingdings" panose="05000000000000000000" pitchFamily="2" charset="2"/>
              </a:rPr>
              <a:t>  integer</a:t>
            </a:r>
          </a:p>
          <a:p>
            <a:pPr algn="just"/>
            <a:r>
              <a:rPr lang="en-GB" b="1" noProof="0">
                <a:highlight>
                  <a:srgbClr val="E1A6CD"/>
                </a:highlight>
                <a:sym typeface="Wingdings" panose="05000000000000000000" pitchFamily="2" charset="2"/>
              </a:rPr>
              <a:t>Status </a:t>
            </a:r>
            <a:r>
              <a:rPr lang="en-GB" b="1">
                <a:highlight>
                  <a:srgbClr val="E1A6CD"/>
                </a:highlight>
                <a:sym typeface="Wingdings" panose="05000000000000000000" pitchFamily="2" charset="2"/>
              </a:rPr>
              <a:t> </a:t>
            </a:r>
            <a:r>
              <a:rPr lang="en-GB" b="1" err="1">
                <a:highlight>
                  <a:srgbClr val="E1A6CD"/>
                </a:highlight>
                <a:sym typeface="Wingdings" panose="05000000000000000000" pitchFamily="2" charset="2"/>
              </a:rPr>
              <a:t>polynominal</a:t>
            </a:r>
            <a:endParaRPr lang="en-GB" b="1">
              <a:highlight>
                <a:srgbClr val="E1A6CD"/>
              </a:highlight>
              <a:sym typeface="Wingdings" panose="05000000000000000000" pitchFamily="2" charset="2"/>
            </a:endParaRP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Drug  nominal</a:t>
            </a:r>
          </a:p>
          <a:p>
            <a:pPr algn="just"/>
            <a:r>
              <a:rPr lang="en-GB">
                <a:sym typeface="Wingdings" panose="05000000000000000000" pitchFamily="2" charset="2"/>
              </a:rPr>
              <a:t>Age  integer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Sex  binominal</a:t>
            </a:r>
          </a:p>
          <a:p>
            <a:pPr algn="just"/>
            <a:r>
              <a:rPr lang="en-GB">
                <a:sym typeface="Wingdings" panose="05000000000000000000" pitchFamily="2" charset="2"/>
              </a:rPr>
              <a:t>Ascites  nominal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H</a:t>
            </a:r>
            <a:r>
              <a:rPr lang="en-GB" err="1">
                <a:sym typeface="Wingdings" panose="05000000000000000000" pitchFamily="2" charset="2"/>
              </a:rPr>
              <a:t>epatomegaly</a:t>
            </a:r>
            <a:r>
              <a:rPr lang="en-GB">
                <a:sym typeface="Wingdings" panose="05000000000000000000" pitchFamily="2" charset="2"/>
              </a:rPr>
              <a:t>  nominal</a:t>
            </a:r>
          </a:p>
          <a:p>
            <a:pPr algn="just"/>
            <a:r>
              <a:rPr lang="en-GB" noProof="0">
                <a:sym typeface="Wingdings" panose="05000000000000000000" pitchFamily="2" charset="2"/>
              </a:rPr>
              <a:t>Spiders  nominal</a:t>
            </a:r>
          </a:p>
          <a:p>
            <a:pPr algn="just"/>
            <a:r>
              <a:rPr lang="en-GB" err="1">
                <a:sym typeface="Wingdings" panose="05000000000000000000" pitchFamily="2" charset="2"/>
              </a:rPr>
              <a:t>Edema</a:t>
            </a:r>
            <a:r>
              <a:rPr lang="en-GB">
                <a:sym typeface="Wingdings" panose="05000000000000000000" pitchFamily="2" charset="2"/>
              </a:rPr>
              <a:t>  </a:t>
            </a:r>
            <a:r>
              <a:rPr lang="en-GB" err="1">
                <a:sym typeface="Wingdings" panose="05000000000000000000" pitchFamily="2" charset="2"/>
              </a:rPr>
              <a:t>polynominal</a:t>
            </a:r>
            <a:endParaRPr lang="en-GB">
              <a:sym typeface="Wingdings" panose="05000000000000000000" pitchFamily="2" charset="2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109D1A2-7089-755B-E1F1-746371FD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312"/>
          <a:stretch/>
        </p:blipFill>
        <p:spPr>
          <a:xfrm>
            <a:off x="3169500" y="5064526"/>
            <a:ext cx="5544331" cy="13622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137721B-2E6D-8DE6-EF7D-1413F5E03486}"/>
              </a:ext>
            </a:extLst>
          </p:cNvPr>
          <p:cNvSpPr txBox="1"/>
          <p:nvPr/>
        </p:nvSpPr>
        <p:spPr>
          <a:xfrm>
            <a:off x="1022128" y="424669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ea typeface="HGGothicE" panose="020B0909000000000000" pitchFamily="49" charset="-128"/>
                <a:cs typeface="Majalla UI"/>
              </a:rPr>
              <a:t>Remove ID attribute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55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8BC7DC-6F8E-488F-007B-4B39B779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Data preparation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DE600E-5E7B-C1BF-4724-5E3EF8F6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4</a:t>
            </a:fld>
            <a:endParaRPr lang="en-GB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2008A1-7348-E44B-DB46-2F713DE5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75" y="3218491"/>
            <a:ext cx="11202449" cy="27008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F9802AF-8798-C55A-B0C6-3C1DB394451C}"/>
              </a:ext>
            </a:extLst>
          </p:cNvPr>
          <p:cNvSpPr txBox="1"/>
          <p:nvPr/>
        </p:nvSpPr>
        <p:spPr>
          <a:xfrm>
            <a:off x="691078" y="2849159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DATA QUALITY:</a:t>
            </a:r>
            <a:endParaRPr lang="en-GB" b="1" noProof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5C3596-4EB3-D794-49CC-E58A2804B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308" y="938709"/>
            <a:ext cx="1611916" cy="15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CD8B970-0C8A-B206-36E3-B3EDBADE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7DD5A6-F5A3-29CD-6271-B1DE5607F30E}"/>
              </a:ext>
            </a:extLst>
          </p:cNvPr>
          <p:cNvSpPr txBox="1"/>
          <p:nvPr/>
        </p:nvSpPr>
        <p:spPr>
          <a:xfrm>
            <a:off x="754380" y="134906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Handling missing values: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328B15-C85E-5E31-D367-8D1A0FEB5FB3}"/>
              </a:ext>
            </a:extLst>
          </p:cNvPr>
          <p:cNvSpPr txBox="1"/>
          <p:nvPr/>
        </p:nvSpPr>
        <p:spPr>
          <a:xfrm>
            <a:off x="6961857" y="143153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Outliers</a:t>
            </a:r>
            <a:r>
              <a:rPr lang="en-GB" noProof="0"/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3B9D1F-DDB5-A049-ECF1-FD9A63268F9E}"/>
              </a:ext>
            </a:extLst>
          </p:cNvPr>
          <p:cNvSpPr txBox="1"/>
          <p:nvPr/>
        </p:nvSpPr>
        <p:spPr>
          <a:xfrm>
            <a:off x="754380" y="2270827"/>
            <a:ext cx="3936492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err="1">
                <a:effectLst/>
                <a:highlight>
                  <a:srgbClr val="E1A6CD"/>
                </a:highlight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Replace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</a:t>
            </a:r>
            <a:r>
              <a:rPr lang="es-ES" sz="1800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by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</a:t>
            </a:r>
            <a:r>
              <a:rPr lang="es-ES" sz="1800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the</a:t>
            </a:r>
            <a:r>
              <a:rPr lang="es-ES" sz="1800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mean </a:t>
            </a:r>
            <a:r>
              <a:rPr lang="es-ES" sz="1800" err="1">
                <a:effectLst/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value</a:t>
            </a:r>
            <a:endParaRPr lang="es-ES" sz="1800">
              <a:effectLst/>
              <a:latin typeface="Gill Sans MT" panose="020B0502020104020203" pitchFamily="34" charset="0"/>
              <a:ea typeface="HGGothicE" panose="020B0909000000000000" pitchFamily="49" charset="-128"/>
              <a:cs typeface="Majalla UI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err="1">
                <a:highlight>
                  <a:srgbClr val="E1A6CD"/>
                </a:highlight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Remove</a:t>
            </a:r>
            <a:r>
              <a:rPr lang="es-ES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</a:t>
            </a:r>
            <a:r>
              <a:rPr lang="es-ES" err="1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them</a:t>
            </a:r>
            <a:r>
              <a:rPr lang="es-ES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</a:t>
            </a:r>
            <a:r>
              <a:rPr lang="es-ES" err="1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from</a:t>
            </a:r>
            <a:r>
              <a:rPr lang="es-ES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</a:t>
            </a:r>
            <a:r>
              <a:rPr lang="es-ES" err="1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the</a:t>
            </a:r>
            <a:r>
              <a:rPr lang="es-ES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 </a:t>
            </a:r>
            <a:r>
              <a:rPr lang="es-ES" err="1">
                <a:latin typeface="Gill Sans MT" panose="020B0502020104020203" pitchFamily="34" charset="0"/>
                <a:ea typeface="HGGothicE" panose="020B0909000000000000" pitchFamily="49" charset="-128"/>
                <a:cs typeface="Majalla UI"/>
              </a:rPr>
              <a:t>dataset</a:t>
            </a:r>
            <a:endParaRPr lang="es-ES" sz="1800">
              <a:effectLst/>
              <a:latin typeface="Gill Sans MT" panose="020B0502020104020203" pitchFamily="34" charset="0"/>
              <a:ea typeface="HGGothicE" panose="020B0909000000000000" pitchFamily="49" charset="-128"/>
              <a:cs typeface="Majalla UI"/>
            </a:endParaRPr>
          </a:p>
        </p:txBody>
      </p:sp>
      <p:pic>
        <p:nvPicPr>
          <p:cNvPr id="10" name="Imagen 9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5FF01AD-DB81-A263-F33A-FD7ABDE6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03" y="2271002"/>
            <a:ext cx="5139797" cy="34886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E4EE3-D58D-11E7-3616-781D67864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93" y="4149905"/>
            <a:ext cx="3610479" cy="167663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8B82909-175E-D20D-E24C-43D5129BB37A}"/>
              </a:ext>
            </a:extLst>
          </p:cNvPr>
          <p:cNvSpPr txBox="1"/>
          <p:nvPr/>
        </p:nvSpPr>
        <p:spPr>
          <a:xfrm>
            <a:off x="646518" y="846795"/>
            <a:ext cx="1761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DATA QUALITY:</a:t>
            </a:r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196148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C8B39-DE92-D099-A439-305EA762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6EF158-89A9-EB5D-14AB-E7296BDA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5EF037-61C5-EC2B-F5EC-7A4E1C25864B}"/>
              </a:ext>
            </a:extLst>
          </p:cNvPr>
          <p:cNvSpPr txBox="1"/>
          <p:nvPr/>
        </p:nvSpPr>
        <p:spPr>
          <a:xfrm>
            <a:off x="672768" y="860756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noProof="0"/>
              <a:t>DATA EXPLORATION: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3988FF-4F90-2160-BA56-C55D8163BD5B}"/>
              </a:ext>
            </a:extLst>
          </p:cNvPr>
          <p:cNvSpPr txBox="1"/>
          <p:nvPr/>
        </p:nvSpPr>
        <p:spPr>
          <a:xfrm>
            <a:off x="672768" y="135805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Correlation:</a:t>
            </a:r>
          </a:p>
        </p:txBody>
      </p:sp>
      <p:pic>
        <p:nvPicPr>
          <p:cNvPr id="2" name="Imagen 1" descr="Gráfico&#10;&#10;Descripción generada automáticamente con confianza baja">
            <a:extLst>
              <a:ext uri="{FF2B5EF4-FFF2-40B4-BE49-F238E27FC236}">
                <a16:creationId xmlns:a16="http://schemas.microsoft.com/office/drawing/2014/main" id="{651AE825-7353-5A18-7517-8F0416223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35" y="2224693"/>
            <a:ext cx="6413500" cy="3607048"/>
          </a:xfrm>
          <a:prstGeom prst="rect">
            <a:avLst/>
          </a:prstGeom>
        </p:spPr>
      </p:pic>
      <p:pic>
        <p:nvPicPr>
          <p:cNvPr id="6" name="Imagen 5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9E7BC2E-C71F-7F8A-2ADC-69551BA7E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134" y="2554893"/>
            <a:ext cx="4278647" cy="240657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F788C40-4AD9-E934-A106-4B31417DEF0E}"/>
              </a:ext>
            </a:extLst>
          </p:cNvPr>
          <p:cNvSpPr txBox="1"/>
          <p:nvPr/>
        </p:nvSpPr>
        <p:spPr>
          <a:xfrm>
            <a:off x="1063283" y="1855361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Trial group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6E59B0-8CC5-C826-696D-AFDF7F3EBEC6}"/>
              </a:ext>
            </a:extLst>
          </p:cNvPr>
          <p:cNvSpPr txBox="1"/>
          <p:nvPr/>
        </p:nvSpPr>
        <p:spPr>
          <a:xfrm>
            <a:off x="7476783" y="1855361"/>
            <a:ext cx="189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Non-trial group</a:t>
            </a:r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E12316A-5238-A57C-C7AA-FDD97ED2A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3492" y="367955"/>
            <a:ext cx="189574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5F6192-652A-89E4-FC8B-D0D53C4F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AEBEE3-5B14-22A7-63BD-534144E093D1}"/>
              </a:ext>
            </a:extLst>
          </p:cNvPr>
          <p:cNvSpPr txBox="1"/>
          <p:nvPr/>
        </p:nvSpPr>
        <p:spPr>
          <a:xfrm>
            <a:off x="668191" y="836463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Prob. distribution: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603246D-6338-9A28-6B17-C4C0B57130CB}"/>
              </a:ext>
            </a:extLst>
          </p:cNvPr>
          <p:cNvGrpSpPr/>
          <p:nvPr/>
        </p:nvGrpSpPr>
        <p:grpSpPr>
          <a:xfrm>
            <a:off x="857392" y="1763486"/>
            <a:ext cx="4465722" cy="4452384"/>
            <a:chOff x="-20089" y="10592"/>
            <a:chExt cx="2560955" cy="2953588"/>
          </a:xfrm>
        </p:grpSpPr>
        <p:pic>
          <p:nvPicPr>
            <p:cNvPr id="5" name="Imagen 4" descr="Gráfico, Histograma&#10;&#10;Descripción generada automáticamente">
              <a:extLst>
                <a:ext uri="{FF2B5EF4-FFF2-40B4-BE49-F238E27FC236}">
                  <a16:creationId xmlns:a16="http://schemas.microsoft.com/office/drawing/2014/main" id="{06490CA1-CFB8-1317-CAA2-9ACD25D6A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592"/>
              <a:ext cx="2474595" cy="1391920"/>
            </a:xfrm>
            <a:prstGeom prst="rect">
              <a:avLst/>
            </a:prstGeom>
          </p:spPr>
        </p:pic>
        <p:pic>
          <p:nvPicPr>
            <p:cNvPr id="6" name="Imagen 5" descr="Gráfico&#10;&#10;Descripción generada automáticamente">
              <a:extLst>
                <a:ext uri="{FF2B5EF4-FFF2-40B4-BE49-F238E27FC236}">
                  <a16:creationId xmlns:a16="http://schemas.microsoft.com/office/drawing/2014/main" id="{1ADE3487-101C-7585-3A5D-4D232A99B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089" y="1524000"/>
              <a:ext cx="2560955" cy="1440180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C06AC47-650A-2DBB-462F-30A623D92A65}"/>
              </a:ext>
            </a:extLst>
          </p:cNvPr>
          <p:cNvGrpSpPr/>
          <p:nvPr/>
        </p:nvGrpSpPr>
        <p:grpSpPr>
          <a:xfrm>
            <a:off x="6806195" y="1513637"/>
            <a:ext cx="4493382" cy="4696195"/>
            <a:chOff x="-51487" y="123451"/>
            <a:chExt cx="2869542" cy="3234703"/>
          </a:xfrm>
        </p:grpSpPr>
        <p:pic>
          <p:nvPicPr>
            <p:cNvPr id="8" name="Imagen 7" descr="Escala de tiempo&#10;&#10;Descripción generada automáticamente con confianza media">
              <a:extLst>
                <a:ext uri="{FF2B5EF4-FFF2-40B4-BE49-F238E27FC236}">
                  <a16:creationId xmlns:a16="http://schemas.microsoft.com/office/drawing/2014/main" id="{E502781F-D78F-BA4F-CB0F-CBE25BCE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4" y="123451"/>
              <a:ext cx="2818369" cy="1585517"/>
            </a:xfrm>
            <a:prstGeom prst="rect">
              <a:avLst/>
            </a:prstGeom>
          </p:spPr>
        </p:pic>
        <p:pic>
          <p:nvPicPr>
            <p:cNvPr id="9" name="Imagen 8" descr="Interfaz de usuario gráfica, Aplicación, Tabla&#10;&#10;Descripción generada automáticamente">
              <a:extLst>
                <a:ext uri="{FF2B5EF4-FFF2-40B4-BE49-F238E27FC236}">
                  <a16:creationId xmlns:a16="http://schemas.microsoft.com/office/drawing/2014/main" id="{16F8B807-27D5-E859-4C14-37203EC6A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1487" y="1807435"/>
              <a:ext cx="2755707" cy="1550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25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A937F-464D-54A9-6080-A42F7EBF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7CE5D3-02DF-4108-6270-B890236C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A42CB2-E4CE-703F-F96E-B660C874B3CE}"/>
              </a:ext>
            </a:extLst>
          </p:cNvPr>
          <p:cNvSpPr txBox="1"/>
          <p:nvPr/>
        </p:nvSpPr>
        <p:spPr>
          <a:xfrm>
            <a:off x="712654" y="878796"/>
            <a:ext cx="24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noProof="0"/>
              <a:t>FEATURE SELECTION: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138FC40-31FF-3822-1707-B815CEFCA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21140"/>
              </p:ext>
            </p:extLst>
          </p:nvPr>
        </p:nvGraphicFramePr>
        <p:xfrm>
          <a:off x="1461007" y="1939734"/>
          <a:ext cx="9269985" cy="2978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995">
                  <a:extLst>
                    <a:ext uri="{9D8B030D-6E8A-4147-A177-3AD203B41FA5}">
                      <a16:colId xmlns:a16="http://schemas.microsoft.com/office/drawing/2014/main" val="1840400508"/>
                    </a:ext>
                  </a:extLst>
                </a:gridCol>
                <a:gridCol w="3089995">
                  <a:extLst>
                    <a:ext uri="{9D8B030D-6E8A-4147-A177-3AD203B41FA5}">
                      <a16:colId xmlns:a16="http://schemas.microsoft.com/office/drawing/2014/main" val="3918909003"/>
                    </a:ext>
                  </a:extLst>
                </a:gridCol>
                <a:gridCol w="3089995">
                  <a:extLst>
                    <a:ext uri="{9D8B030D-6E8A-4147-A177-3AD203B41FA5}">
                      <a16:colId xmlns:a16="http://schemas.microsoft.com/office/drawing/2014/main" val="260757755"/>
                    </a:ext>
                  </a:extLst>
                </a:gridCol>
              </a:tblGrid>
              <a:tr h="42459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Non-trial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08574"/>
                  </a:ext>
                </a:extLst>
              </a:tr>
              <a:tr h="424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Weight by information gain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N_days</a:t>
                      </a: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N_days</a:t>
                      </a:r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29611"/>
                  </a:ext>
                </a:extLst>
              </a:tr>
              <a:tr h="424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Weight by information gain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Triglycerides</a:t>
                      </a: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Bilirubin</a:t>
                      </a:r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974212"/>
                  </a:ext>
                </a:extLst>
              </a:tr>
              <a:tr h="424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Weight by </a:t>
                      </a:r>
                      <a:r>
                        <a:rPr lang="en-GB"/>
                        <a:t>chi squared 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N_days</a:t>
                      </a: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N_days</a:t>
                      </a:r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44125"/>
                  </a:ext>
                </a:extLst>
              </a:tr>
              <a:tr h="424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/>
                        <a:t>Weight by relief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Hepatomegaly</a:t>
                      </a:r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Bilirubin</a:t>
                      </a:r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1383"/>
                  </a:ext>
                </a:extLst>
              </a:tr>
              <a:tr h="424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Forward selection</a:t>
                      </a:r>
                      <a:endParaRPr lang="en-GB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err="1"/>
                        <a:t>N_days</a:t>
                      </a:r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09658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FDCCEE3-2BA8-CF5C-A1C3-1F167154E003}"/>
              </a:ext>
            </a:extLst>
          </p:cNvPr>
          <p:cNvSpPr txBox="1"/>
          <p:nvPr/>
        </p:nvSpPr>
        <p:spPr>
          <a:xfrm>
            <a:off x="3543063" y="5237726"/>
            <a:ext cx="510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>
                <a:highlight>
                  <a:srgbClr val="E1A6CD"/>
                </a:highlight>
              </a:rPr>
              <a:t>Exclude </a:t>
            </a:r>
            <a:r>
              <a:rPr lang="en-GB" b="1" noProof="0" err="1">
                <a:highlight>
                  <a:srgbClr val="E1A6CD"/>
                </a:highlight>
              </a:rPr>
              <a:t>N_days</a:t>
            </a:r>
            <a:r>
              <a:rPr lang="en-GB" b="1" noProof="0">
                <a:highlight>
                  <a:srgbClr val="E1A6CD"/>
                </a:highlight>
              </a:rPr>
              <a:t> </a:t>
            </a:r>
            <a:r>
              <a:rPr lang="en-GB" noProof="0">
                <a:highlight>
                  <a:srgbClr val="E1A6CD"/>
                </a:highlight>
              </a:rPr>
              <a:t>(non-trial), </a:t>
            </a:r>
            <a:r>
              <a:rPr lang="en-GB" b="1" noProof="0" err="1">
                <a:highlight>
                  <a:srgbClr val="E1A6CD"/>
                </a:highlight>
              </a:rPr>
              <a:t>N_days</a:t>
            </a:r>
            <a:r>
              <a:rPr lang="en-GB" b="1" noProof="0">
                <a:highlight>
                  <a:srgbClr val="E1A6CD"/>
                </a:highlight>
              </a:rPr>
              <a:t> </a:t>
            </a:r>
            <a:r>
              <a:rPr lang="en-GB" noProof="0">
                <a:highlight>
                  <a:srgbClr val="E1A6CD"/>
                </a:highlight>
              </a:rPr>
              <a:t>+ </a:t>
            </a:r>
            <a:r>
              <a:rPr lang="en-GB" b="1" noProof="0">
                <a:highlight>
                  <a:srgbClr val="E1A6CD"/>
                </a:highlight>
              </a:rPr>
              <a:t>Sex</a:t>
            </a:r>
            <a:r>
              <a:rPr lang="en-GB" noProof="0">
                <a:highlight>
                  <a:srgbClr val="E1A6CD"/>
                </a:highlight>
              </a:rPr>
              <a:t> (trial)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B5F8B5-A9EB-15E4-08DD-5BF62380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385" y="503023"/>
            <a:ext cx="2476961" cy="1171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2B0DEA7-0545-0CCC-1FB4-2187E82EF0EA}"/>
                  </a:ext>
                </a:extLst>
              </p:cNvPr>
              <p:cNvSpPr txBox="1"/>
              <p:nvPr/>
            </p:nvSpPr>
            <p:spPr>
              <a:xfrm>
                <a:off x="1461007" y="1409265"/>
                <a:ext cx="10927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800">
                    <a:effectLst/>
                    <a:latin typeface="Gill Sans MT" panose="020B0502020104020203" pitchFamily="34" charset="0"/>
                    <a:ea typeface="HGGothicE" panose="020B0909000000000000" pitchFamily="49" charset="-128"/>
                    <a:cs typeface="Majalla UI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Majalla UI"/>
                      </a:rPr>
                      <m:t>𝑚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HGGothicE" panose="020B0909000000000000" pitchFamily="49" charset="-128"/>
                        <a:cs typeface="Majalla UI"/>
                      </a:rPr>
                      <m:t>≫</m:t>
                    </m:r>
                    <m:sSup>
                      <m:sSupPr>
                        <m:ctrlPr>
                          <a:rPr lang="es-ES" i="1"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Majalla UI"/>
                          </a:rPr>
                          <m:t>𝑛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HGGothicE" panose="020B0909000000000000" pitchFamily="49" charset="-128"/>
                            <a:cs typeface="Majalla U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>
                    <a:effectLst/>
                    <a:latin typeface="Gill Sans MT" panose="020B0502020104020203" pitchFamily="34" charset="0"/>
                    <a:ea typeface="HGGothicE" panose="020B0909000000000000" pitchFamily="49" charset="-128"/>
                    <a:cs typeface="Majalla UI"/>
                  </a:rPr>
                  <a:t> </a:t>
                </a:r>
                <a:endParaRPr lang="es-E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2B0DEA7-0545-0CCC-1FB4-2187E82E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007" y="1409265"/>
                <a:ext cx="10927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43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E08B-7BF8-5984-CB3B-C31A6D63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2149458-5243-675F-1463-82E636A1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86C38B-DAC2-52FC-21FC-D7557777734F}"/>
              </a:ext>
            </a:extLst>
          </p:cNvPr>
          <p:cNvSpPr txBox="1"/>
          <p:nvPr/>
        </p:nvSpPr>
        <p:spPr>
          <a:xfrm>
            <a:off x="644936" y="1421261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noProof="0"/>
              <a:t>After logarithm transformation:</a:t>
            </a:r>
          </a:p>
        </p:txBody>
      </p:sp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2E837F74-8035-F0A2-E4F8-1BF936C269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0" y="1790593"/>
            <a:ext cx="7091579" cy="39883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E93165-1A71-1E32-A708-18745591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20" y="868734"/>
            <a:ext cx="1571844" cy="11050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C9268E-677D-A860-D3D3-727317A67E6A}"/>
              </a:ext>
            </a:extLst>
          </p:cNvPr>
          <p:cNvSpPr txBox="1"/>
          <p:nvPr/>
        </p:nvSpPr>
        <p:spPr>
          <a:xfrm>
            <a:off x="671509" y="887263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FEATURE TRANSFORMATION</a:t>
            </a:r>
            <a:r>
              <a:rPr lang="en-GB" b="1" noProof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775075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LeftStep">
      <a:dk1>
        <a:srgbClr val="000000"/>
      </a:dk1>
      <a:lt1>
        <a:srgbClr val="FFFFFF"/>
      </a:lt1>
      <a:dk2>
        <a:srgbClr val="1A212F"/>
      </a:dk2>
      <a:lt2>
        <a:srgbClr val="F0F3F1"/>
      </a:lt2>
      <a:accent1>
        <a:srgbClr val="C34D9B"/>
      </a:accent1>
      <a:accent2>
        <a:srgbClr val="A93BB1"/>
      </a:accent2>
      <a:accent3>
        <a:srgbClr val="894DC3"/>
      </a:accent3>
      <a:accent4>
        <a:srgbClr val="4A3FB3"/>
      </a:accent4>
      <a:accent5>
        <a:srgbClr val="4D73C3"/>
      </a:accent5>
      <a:accent6>
        <a:srgbClr val="3B93B1"/>
      </a:accent6>
      <a:hlink>
        <a:srgbClr val="349D58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CE3BD3BD6E0C4C9762278BB0DF607B" ma:contentTypeVersion="17" ma:contentTypeDescription="Crear nuevo documento." ma:contentTypeScope="" ma:versionID="db222e96951afc23ec432b7e861a038c">
  <xsd:schema xmlns:xsd="http://www.w3.org/2001/XMLSchema" xmlns:xs="http://www.w3.org/2001/XMLSchema" xmlns:p="http://schemas.microsoft.com/office/2006/metadata/properties" xmlns:ns3="6940eef6-fc62-4b65-9bd8-c66fd5d892a7" xmlns:ns4="b93fd186-45b2-483c-a5e2-2f5c4e9c14cf" targetNamespace="http://schemas.microsoft.com/office/2006/metadata/properties" ma:root="true" ma:fieldsID="72b6812822f539327f88d3a99d7d851f" ns3:_="" ns4:_="">
    <xsd:import namespace="6940eef6-fc62-4b65-9bd8-c66fd5d892a7"/>
    <xsd:import namespace="b93fd186-45b2-483c-a5e2-2f5c4e9c14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0eef6-fc62-4b65-9bd8-c66fd5d892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fd186-45b2-483c-a5e2-2f5c4e9c14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40eef6-fc62-4b65-9bd8-c66fd5d892a7" xsi:nil="true"/>
  </documentManagement>
</p:properties>
</file>

<file path=customXml/itemProps1.xml><?xml version="1.0" encoding="utf-8"?>
<ds:datastoreItem xmlns:ds="http://schemas.openxmlformats.org/officeDocument/2006/customXml" ds:itemID="{C2155EA8-BA65-4ADF-897E-0B87217814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3C15F6-C264-4ACA-97F9-2B7C53BEA198}">
  <ds:schemaRefs>
    <ds:schemaRef ds:uri="6940eef6-fc62-4b65-9bd8-c66fd5d892a7"/>
    <ds:schemaRef ds:uri="b93fd186-45b2-483c-a5e2-2f5c4e9c14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EE51E4-1DA9-4FAB-A6FC-00C61C4B6A9C}">
  <ds:schemaRefs>
    <ds:schemaRef ds:uri="http://www.w3.org/XML/1998/namespace"/>
    <ds:schemaRef ds:uri="6940eef6-fc62-4b65-9bd8-c66fd5d892a7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93fd186-45b2-483c-a5e2-2f5c4e9c14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1692</Words>
  <Application>Microsoft Office PowerPoint</Application>
  <PresentationFormat>Panorámica</PresentationFormat>
  <Paragraphs>312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HGGothicE</vt:lpstr>
      <vt:lpstr>Aptos</vt:lpstr>
      <vt:lpstr>Arial</vt:lpstr>
      <vt:lpstr>Cambria Math</vt:lpstr>
      <vt:lpstr>Gill Sans MT</vt:lpstr>
      <vt:lpstr>Grandview</vt:lpstr>
      <vt:lpstr>Symbol</vt:lpstr>
      <vt:lpstr>Wingdings</vt:lpstr>
      <vt:lpstr>CosineVTI</vt:lpstr>
      <vt:lpstr>Cirrhosis patient survival prediction data analysis</vt:lpstr>
      <vt:lpstr>INDEX</vt:lpstr>
      <vt:lpstr>Introduction</vt:lpstr>
      <vt:lpstr>Data preparation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 training and evaluation</vt:lpstr>
      <vt:lpstr>Presentación de PowerPoint</vt:lpstr>
      <vt:lpstr>Presentación de PowerPoint</vt:lpstr>
      <vt:lpstr>Model training and evaluating with Python</vt:lpstr>
      <vt:lpstr>Presentación de PowerPoint</vt:lpstr>
      <vt:lpstr>Presentación de PowerPoint</vt:lpstr>
      <vt:lpstr>Comparison Altair Studio vs Python</vt:lpstr>
      <vt:lpstr>Combination of Models</vt:lpstr>
      <vt:lpstr>Statistical Analysis and Final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Pradas Agujetas</dc:creator>
  <cp:lastModifiedBy>Veronica Gamo Parejo</cp:lastModifiedBy>
  <cp:revision>8</cp:revision>
  <dcterms:created xsi:type="dcterms:W3CDTF">2024-12-29T15:01:11Z</dcterms:created>
  <dcterms:modified xsi:type="dcterms:W3CDTF">2025-01-08T19:29:38Z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0x0101002ACE3BD3BD6E0C4C9762278BB0DF607B</vt:lpwstr>
  </property>
</Properties>
</file>