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Rajdhani" charset="0"/>
      <p:regular r:id="rId27"/>
      <p:bold r:id="rId28"/>
    </p:embeddedFont>
    <p:embeddedFont>
      <p:font typeface="Open Sans" charset="0"/>
      <p:regular r:id="rId29"/>
      <p:bold r:id="rId30"/>
      <p:italic r:id="rId31"/>
      <p:boldItalic r:id="rId32"/>
    </p:embeddedFont>
    <p:embeddedFont>
      <p:font typeface="Roboto"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68178D50-9FE1-41C9-9FAC-42EF075238AF}">
  <a:tblStyle styleId="{68178D50-9FE1-41C9-9FAC-42EF075238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8" d="100"/>
          <a:sy n="98" d="100"/>
        </p:scale>
        <p:origin x="-576" y="-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eb3107ed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eb3107ed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b1fdcf20d3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1fdcf20d3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c65a5591a5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nvGraphicFramePr>
        <p:xfrm>
          <a:off x="952500" y="1809750"/>
          <a:ext cx="7239000" cy="1584840"/>
        </p:xfrm>
        <a:graphic>
          <a:graphicData uri="http://schemas.openxmlformats.org/drawingml/2006/table">
            <a:tbl>
              <a:tblPr>
                <a:noFill/>
                <a:tableStyleId>{68178D50-9FE1-41C9-9FAC-42EF075238AF}</a:tableStyleId>
              </a:tblPr>
              <a:tblGrid>
                <a:gridCol w="2013425">
                  <a:extLst>
                    <a:ext uri="{9D8B030D-6E8A-4147-A177-3AD203B41FA5}">
                      <a16:colId xmlns="" xmlns:a16="http://schemas.microsoft.com/office/drawing/2014/main" val="20000"/>
                    </a:ext>
                  </a:extLst>
                </a:gridCol>
                <a:gridCol w="5225575">
                  <a:extLst>
                    <a:ext uri="{9D8B030D-6E8A-4147-A177-3AD203B41FA5}">
                      <a16:colId xmlns=""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200">
                          <a:solidFill>
                            <a:schemeClr val="dk1"/>
                          </a:solidFill>
                          <a:highlight>
                            <a:srgbClr val="F5F5F5"/>
                          </a:highlight>
                          <a:latin typeface="Roboto"/>
                          <a:ea typeface="Roboto"/>
                          <a:cs typeface="Roboto"/>
                          <a:sym typeface="Roboto"/>
                        </a:rPr>
                        <a:t>H310M-E </a:t>
                      </a:r>
                      <a:endParaRPr>
                        <a:latin typeface="Open Sans"/>
                        <a:ea typeface="Open Sans"/>
                        <a:cs typeface="Open Sans"/>
                        <a:sym typeface="Open Sans"/>
                      </a:endParaRPr>
                    </a:p>
                  </a:txBody>
                  <a:tcPr marL="91425" marR="91425" marT="91425" marB="91425"/>
                </a:tc>
                <a:extLst>
                  <a:ext uri="{0D108BD9-81ED-4DB2-BD59-A6C34878D82A}">
                    <a16:rowId xmlns=""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8GB 1x8GB HyperX HX424C15FB3/8</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Seagate Barracuda ST1000DM010 1TB</a:t>
                      </a:r>
                      <a:endParaRPr>
                        <a:latin typeface="Open Sans"/>
                        <a:ea typeface="Open Sans"/>
                        <a:cs typeface="Open Sans"/>
                        <a:sym typeface="Open Sans"/>
                      </a:endParaRPr>
                    </a:p>
                  </a:txBody>
                  <a:tcPr marL="91425" marR="91425" marT="91425" marB="91425"/>
                </a:tc>
                <a:extLst>
                  <a:ext uri="{0D108BD9-81ED-4DB2-BD59-A6C34878D82A}">
                    <a16:rowId xmlns=""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63" name="Google Shape;163;p39"/>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64" name="Google Shape;164;p39"/>
          <p:cNvGraphicFramePr/>
          <p:nvPr>
            <p:extLst>
              <p:ext uri="{D42A27DB-BD31-4B8C-83A1-F6EECF244321}">
                <p14:modId xmlns="" xmlns:p14="http://schemas.microsoft.com/office/powerpoint/2010/main" val="2272415225"/>
              </p:ext>
            </p:extLst>
          </p:nvPr>
        </p:nvGraphicFramePr>
        <p:xfrm>
          <a:off x="952500" y="1809750"/>
          <a:ext cx="7239000" cy="2011560"/>
        </p:xfrm>
        <a:graphic>
          <a:graphicData uri="http://schemas.openxmlformats.org/drawingml/2006/table">
            <a:tbl>
              <a:tblPr>
                <a:noFill/>
                <a:tableStyleId>{68178D50-9FE1-41C9-9FAC-42EF075238AF}</a:tableStyleId>
              </a:tblPr>
              <a:tblGrid>
                <a:gridCol w="2004025">
                  <a:extLst>
                    <a:ext uri="{9D8B030D-6E8A-4147-A177-3AD203B41FA5}">
                      <a16:colId xmlns="" xmlns:a16="http://schemas.microsoft.com/office/drawing/2014/main" val="20000"/>
                    </a:ext>
                  </a:extLst>
                </a:gridCol>
                <a:gridCol w="5234975">
                  <a:extLst>
                    <a:ext uri="{9D8B030D-6E8A-4147-A177-3AD203B41FA5}">
                      <a16:colId xmlns=""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Ryzen 3 2200g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AR" dirty="0" smtClean="0">
                          <a:latin typeface="Open Sans"/>
                          <a:ea typeface="Open Sans"/>
                          <a:cs typeface="Open Sans"/>
                          <a:sym typeface="Open Sans"/>
                        </a:rPr>
                        <a:t>Gigabyte B450 DS3H</a:t>
                      </a:r>
                      <a:endParaRPr dirty="0">
                        <a:latin typeface="Open Sans"/>
                        <a:ea typeface="Open Sans"/>
                        <a:cs typeface="Open Sans"/>
                        <a:sym typeface="Open Sans"/>
                      </a:endParaRPr>
                    </a:p>
                  </a:txBody>
                  <a:tcPr marL="91425" marR="91425" marT="91425" marB="91425"/>
                </a:tc>
                <a:extLst>
                  <a:ext uri="{0D108BD9-81ED-4DB2-BD59-A6C34878D82A}">
                    <a16:rowId xmlns=""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err="1" smtClean="0">
                          <a:latin typeface="Open Sans"/>
                          <a:ea typeface="Open Sans"/>
                          <a:cs typeface="Open Sans"/>
                          <a:sym typeface="Open Sans"/>
                        </a:rPr>
                        <a:t>Triden</a:t>
                      </a:r>
                      <a:r>
                        <a:rPr lang="es-AR" dirty="0" smtClean="0">
                          <a:latin typeface="Open Sans"/>
                          <a:ea typeface="Open Sans"/>
                          <a:cs typeface="Open Sans"/>
                          <a:sym typeface="Open Sans"/>
                        </a:rPr>
                        <a:t> ZRGB (</a:t>
                      </a:r>
                      <a:r>
                        <a:rPr lang="es-AR" dirty="0" err="1" smtClean="0">
                          <a:latin typeface="Open Sans"/>
                          <a:ea typeface="Open Sans"/>
                          <a:cs typeface="Open Sans"/>
                          <a:sym typeface="Open Sans"/>
                        </a:rPr>
                        <a:t>for</a:t>
                      </a:r>
                      <a:r>
                        <a:rPr lang="es-AR" dirty="0" smtClean="0">
                          <a:latin typeface="Open Sans"/>
                          <a:ea typeface="Open Sans"/>
                          <a:cs typeface="Open Sans"/>
                          <a:sym typeface="Open Sans"/>
                        </a:rPr>
                        <a:t> AMD) DDR4 – 2933Mhz 16Gb (x28Gb)</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AR" dirty="0" smtClean="0">
                          <a:latin typeface="Open Sans"/>
                          <a:ea typeface="Open Sans"/>
                          <a:cs typeface="Open Sans"/>
                          <a:sym typeface="Open Sans"/>
                        </a:rPr>
                        <a:t>SEAGATE</a:t>
                      </a:r>
                    </a:p>
                    <a:p>
                      <a:pPr marL="0" lvl="0" indent="0" algn="l" rtl="0">
                        <a:spcBef>
                          <a:spcPts val="0"/>
                        </a:spcBef>
                        <a:spcAft>
                          <a:spcPts val="0"/>
                        </a:spcAft>
                        <a:buNone/>
                      </a:pPr>
                      <a:r>
                        <a:rPr lang="es-AR" dirty="0" smtClean="0">
                          <a:latin typeface="Open Sans"/>
                          <a:ea typeface="Open Sans"/>
                          <a:cs typeface="Open Sans"/>
                          <a:sym typeface="Open Sans"/>
                        </a:rPr>
                        <a:t>Barracuda</a:t>
                      </a:r>
                    </a:p>
                    <a:p>
                      <a:pPr marL="0" lvl="0" indent="0" algn="l" rtl="0">
                        <a:spcBef>
                          <a:spcPts val="0"/>
                        </a:spcBef>
                        <a:spcAft>
                          <a:spcPts val="0"/>
                        </a:spcAft>
                        <a:buNone/>
                      </a:pPr>
                      <a:r>
                        <a:rPr lang="es-AR" dirty="0" smtClean="0">
                          <a:latin typeface="Open Sans"/>
                          <a:ea typeface="Open Sans"/>
                          <a:cs typeface="Open Sans"/>
                          <a:sym typeface="Open Sans"/>
                        </a:rPr>
                        <a:t>1Tb</a:t>
                      </a:r>
                      <a:endParaRPr dirty="0">
                        <a:latin typeface="Open Sans"/>
                        <a:ea typeface="Open Sans"/>
                        <a:cs typeface="Open Sans"/>
                        <a:sym typeface="Open Sans"/>
                      </a:endParaRPr>
                    </a:p>
                  </a:txBody>
                  <a:tcPr marL="91425" marR="91425" marT="91425" marB="91425"/>
                </a:tc>
                <a:extLst>
                  <a:ext uri="{0D108BD9-81ED-4DB2-BD59-A6C34878D82A}">
                    <a16:rowId xmlns=""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70" name="Google Shape;170;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1" name="Google Shape;171;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2" name="Google Shape;172;p40"/>
          <p:cNvGraphicFramePr/>
          <p:nvPr>
            <p:extLst>
              <p:ext uri="{D42A27DB-BD31-4B8C-83A1-F6EECF244321}">
                <p14:modId xmlns="" xmlns:p14="http://schemas.microsoft.com/office/powerpoint/2010/main" val="449893822"/>
              </p:ext>
            </p:extLst>
          </p:nvPr>
        </p:nvGraphicFramePr>
        <p:xfrm>
          <a:off x="952500" y="2114550"/>
          <a:ext cx="7239000" cy="1584840"/>
        </p:xfrm>
        <a:graphic>
          <a:graphicData uri="http://schemas.openxmlformats.org/drawingml/2006/table">
            <a:tbl>
              <a:tblPr>
                <a:noFill/>
                <a:tableStyleId>{68178D50-9FE1-41C9-9FAC-42EF075238AF}</a:tableStyleId>
              </a:tblPr>
              <a:tblGrid>
                <a:gridCol w="1938175">
                  <a:extLst>
                    <a:ext uri="{9D8B030D-6E8A-4147-A177-3AD203B41FA5}">
                      <a16:colId xmlns="" xmlns:a16="http://schemas.microsoft.com/office/drawing/2014/main" val="20000"/>
                    </a:ext>
                  </a:extLst>
                </a:gridCol>
                <a:gridCol w="5300825">
                  <a:extLst>
                    <a:ext uri="{9D8B030D-6E8A-4147-A177-3AD203B41FA5}">
                      <a16:colId xmlns=""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smtClean="0">
                          <a:latin typeface="Open Sans"/>
                          <a:ea typeface="Open Sans"/>
                          <a:cs typeface="Open Sans"/>
                          <a:sym typeface="Open Sans"/>
                        </a:rPr>
                        <a:t>Pentium Gold G5400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AR" dirty="0" smtClean="0">
                          <a:latin typeface="Open Sans"/>
                          <a:ea typeface="Open Sans"/>
                          <a:cs typeface="Open Sans"/>
                          <a:sym typeface="Open Sans"/>
                        </a:rPr>
                        <a:t>MPG</a:t>
                      </a:r>
                      <a:r>
                        <a:rPr lang="es-AR" baseline="0" dirty="0" smtClean="0">
                          <a:latin typeface="Open Sans"/>
                          <a:ea typeface="Open Sans"/>
                          <a:cs typeface="Open Sans"/>
                          <a:sym typeface="Open Sans"/>
                        </a:rPr>
                        <a:t> Z390I </a:t>
                      </a:r>
                      <a:r>
                        <a:rPr lang="es-AR" baseline="0" dirty="0" err="1" smtClean="0">
                          <a:latin typeface="Open Sans"/>
                          <a:ea typeface="Open Sans"/>
                          <a:cs typeface="Open Sans"/>
                          <a:sym typeface="Open Sans"/>
                        </a:rPr>
                        <a:t>Gaming</a:t>
                      </a:r>
                      <a:r>
                        <a:rPr lang="es-AR" baseline="0" dirty="0" smtClean="0">
                          <a:latin typeface="Open Sans"/>
                          <a:ea typeface="Open Sans"/>
                          <a:cs typeface="Open Sans"/>
                          <a:sym typeface="Open Sans"/>
                        </a:rPr>
                        <a:t> </a:t>
                      </a:r>
                      <a:r>
                        <a:rPr lang="es-AR" baseline="0" dirty="0" err="1" smtClean="0">
                          <a:latin typeface="Open Sans"/>
                          <a:ea typeface="Open Sans"/>
                          <a:cs typeface="Open Sans"/>
                          <a:sym typeface="Open Sans"/>
                        </a:rPr>
                        <a:t>Edge</a:t>
                      </a:r>
                      <a:r>
                        <a:rPr lang="es-AR" baseline="0" dirty="0" smtClean="0">
                          <a:latin typeface="Open Sans"/>
                          <a:ea typeface="Open Sans"/>
                          <a:cs typeface="Open Sans"/>
                          <a:sym typeface="Open Sans"/>
                        </a:rPr>
                        <a:t> AC</a:t>
                      </a:r>
                      <a:endParaRPr dirty="0">
                        <a:latin typeface="Open Sans"/>
                        <a:ea typeface="Open Sans"/>
                        <a:cs typeface="Open Sans"/>
                        <a:sym typeface="Open Sans"/>
                      </a:endParaRPr>
                    </a:p>
                  </a:txBody>
                  <a:tcPr marL="91425" marR="91425" marT="91425" marB="91425"/>
                </a:tc>
                <a:extLst>
                  <a:ext uri="{0D108BD9-81ED-4DB2-BD59-A6C34878D82A}">
                    <a16:rowId xmlns=""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smtClean="0">
                          <a:latin typeface="Open Sans"/>
                          <a:ea typeface="Open Sans"/>
                          <a:cs typeface="Open Sans"/>
                          <a:sym typeface="Open Sans"/>
                        </a:rPr>
                        <a:t>Crucial </a:t>
                      </a:r>
                      <a:r>
                        <a:rPr lang="es-AR" dirty="0" err="1" smtClean="0">
                          <a:latin typeface="Open Sans"/>
                          <a:ea typeface="Open Sans"/>
                          <a:cs typeface="Open Sans"/>
                          <a:sym typeface="Open Sans"/>
                        </a:rPr>
                        <a:t>Ballistix</a:t>
                      </a:r>
                      <a:r>
                        <a:rPr lang="es-AR" baseline="0" dirty="0" smtClean="0">
                          <a:latin typeface="Open Sans"/>
                          <a:ea typeface="Open Sans"/>
                          <a:cs typeface="Open Sans"/>
                          <a:sym typeface="Open Sans"/>
                        </a:rPr>
                        <a:t> MAX RGB 16Gb Kit (2x8Gb) DDR4 - 4400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AR" dirty="0" smtClean="0">
                          <a:latin typeface="Open Sans"/>
                          <a:ea typeface="Open Sans"/>
                          <a:cs typeface="Open Sans"/>
                          <a:sym typeface="Open Sans"/>
                        </a:rPr>
                        <a:t>Disco SSD 250GB</a:t>
                      </a:r>
                      <a:r>
                        <a:rPr lang="es-AR" baseline="0" dirty="0" smtClean="0">
                          <a:latin typeface="Open Sans"/>
                          <a:ea typeface="Open Sans"/>
                          <a:cs typeface="Open Sans"/>
                          <a:sym typeface="Open Sans"/>
                        </a:rPr>
                        <a:t> CS9000 SATA-II 6Gb/s 2.5</a:t>
                      </a:r>
                      <a:endParaRPr dirty="0">
                        <a:latin typeface="Open Sans"/>
                        <a:ea typeface="Open Sans"/>
                        <a:cs typeface="Open Sans"/>
                        <a:sym typeface="Open Sans"/>
                      </a:endParaRPr>
                    </a:p>
                  </a:txBody>
                  <a:tcPr marL="91425" marR="91425" marT="91425" marB="91425"/>
                </a:tc>
                <a:extLst>
                  <a:ext uri="{0D108BD9-81ED-4DB2-BD59-A6C34878D82A}">
                    <a16:rowId xmlns="" xmlns:a16="http://schemas.microsoft.com/office/drawing/2014/main" val="10003"/>
                  </a:ext>
                </a:extLst>
              </a:tr>
            </a:tbl>
          </a:graphicData>
        </a:graphic>
      </p:graphicFrame>
      <p:sp>
        <p:nvSpPr>
          <p:cNvPr id="173" name="Google Shape;173;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9" name="Google Shape;179;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80" name="Google Shape;180;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6" name="Google Shape;186;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7" name="Google Shape;187;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8" name="Google Shape;188;p42"/>
          <p:cNvGraphicFramePr/>
          <p:nvPr>
            <p:extLst>
              <p:ext uri="{D42A27DB-BD31-4B8C-83A1-F6EECF244321}">
                <p14:modId xmlns="" xmlns:p14="http://schemas.microsoft.com/office/powerpoint/2010/main" val="3597111614"/>
              </p:ext>
            </p:extLst>
          </p:nvPr>
        </p:nvGraphicFramePr>
        <p:xfrm>
          <a:off x="952500" y="1809750"/>
          <a:ext cx="7239000" cy="2194410"/>
        </p:xfrm>
        <a:graphic>
          <a:graphicData uri="http://schemas.openxmlformats.org/drawingml/2006/table">
            <a:tbl>
              <a:tblPr>
                <a:noFill/>
                <a:tableStyleId>{68178D50-9FE1-41C9-9FAC-42EF075238AF}</a:tableStyleId>
              </a:tblPr>
              <a:tblGrid>
                <a:gridCol w="2051050">
                  <a:extLst>
                    <a:ext uri="{9D8B030D-6E8A-4147-A177-3AD203B41FA5}">
                      <a16:colId xmlns="" xmlns:a16="http://schemas.microsoft.com/office/drawing/2014/main" val="20000"/>
                    </a:ext>
                  </a:extLst>
                </a:gridCol>
                <a:gridCol w="5187950">
                  <a:extLst>
                    <a:ext uri="{9D8B030D-6E8A-4147-A177-3AD203B41FA5}">
                      <a16:colId xmlns=""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it-IT" dirty="0" smtClean="0">
                          <a:latin typeface="Open Sans"/>
                          <a:ea typeface="Open Sans"/>
                          <a:cs typeface="Open Sans"/>
                          <a:sym typeface="Open Sans"/>
                        </a:rPr>
                        <a:t>Intel Core i7-5820K 6-Core 3.3GHz</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AR" dirty="0" smtClean="0">
                          <a:latin typeface="Open Sans"/>
                          <a:ea typeface="Open Sans"/>
                          <a:cs typeface="Open Sans"/>
                          <a:sym typeface="Open Sans"/>
                        </a:rPr>
                        <a:t>ASUS Prime B365M-A</a:t>
                      </a:r>
                      <a:endParaRPr dirty="0">
                        <a:latin typeface="Open Sans"/>
                        <a:ea typeface="Open Sans"/>
                        <a:cs typeface="Open Sans"/>
                        <a:sym typeface="Open Sans"/>
                      </a:endParaRPr>
                    </a:p>
                  </a:txBody>
                  <a:tcPr marL="91425" marR="91425" marT="91425" marB="91425"/>
                </a:tc>
                <a:extLst>
                  <a:ext uri="{0D108BD9-81ED-4DB2-BD59-A6C34878D82A}">
                    <a16:rowId xmlns=""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smtClean="0">
                          <a:latin typeface="Open Sans"/>
                          <a:ea typeface="Open Sans"/>
                          <a:cs typeface="Open Sans"/>
                          <a:sym typeface="Open Sans"/>
                        </a:rPr>
                        <a:t>DDR4 2666Mhz 32Gb</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AR" dirty="0" smtClean="0">
                          <a:latin typeface="Open Sans"/>
                          <a:ea typeface="Open Sans"/>
                          <a:cs typeface="Open Sans"/>
                          <a:sym typeface="Open Sans"/>
                        </a:rPr>
                        <a:t>SATA 1Tb</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4" name="Google Shape;194;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5" name="Google Shape;195;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6" name="Google Shape;196;p43"/>
          <p:cNvGraphicFramePr/>
          <p:nvPr>
            <p:extLst>
              <p:ext uri="{D42A27DB-BD31-4B8C-83A1-F6EECF244321}">
                <p14:modId xmlns="" xmlns:p14="http://schemas.microsoft.com/office/powerpoint/2010/main" val="2224509321"/>
              </p:ext>
            </p:extLst>
          </p:nvPr>
        </p:nvGraphicFramePr>
        <p:xfrm>
          <a:off x="952500" y="1809750"/>
          <a:ext cx="7239000" cy="2194410"/>
        </p:xfrm>
        <a:graphic>
          <a:graphicData uri="http://schemas.openxmlformats.org/drawingml/2006/table">
            <a:tbl>
              <a:tblPr>
                <a:noFill/>
                <a:tableStyleId>{68178D50-9FE1-41C9-9FAC-42EF075238AF}</a:tableStyleId>
              </a:tblPr>
              <a:tblGrid>
                <a:gridCol w="1891200">
                  <a:extLst>
                    <a:ext uri="{9D8B030D-6E8A-4147-A177-3AD203B41FA5}">
                      <a16:colId xmlns="" xmlns:a16="http://schemas.microsoft.com/office/drawing/2014/main" val="20000"/>
                    </a:ext>
                  </a:extLst>
                </a:gridCol>
                <a:gridCol w="5347800">
                  <a:extLst>
                    <a:ext uri="{9D8B030D-6E8A-4147-A177-3AD203B41FA5}">
                      <a16:colId xmlns=""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smtClean="0">
                          <a:latin typeface="Open Sans"/>
                          <a:ea typeface="Open Sans"/>
                          <a:cs typeface="Open Sans"/>
                          <a:sym typeface="Open Sans"/>
                        </a:rPr>
                        <a:t> AMD </a:t>
                      </a:r>
                      <a:r>
                        <a:rPr lang="es-AR" dirty="0" err="1" smtClean="0">
                          <a:latin typeface="Open Sans"/>
                          <a:ea typeface="Open Sans"/>
                          <a:cs typeface="Open Sans"/>
                          <a:sym typeface="Open Sans"/>
                        </a:rPr>
                        <a:t>Ryzen</a:t>
                      </a:r>
                      <a:r>
                        <a:rPr lang="es-AR" dirty="0" smtClean="0">
                          <a:latin typeface="Open Sans"/>
                          <a:ea typeface="Open Sans"/>
                          <a:cs typeface="Open Sans"/>
                          <a:sym typeface="Open Sans"/>
                        </a:rPr>
                        <a:t> 5 2600 de Segunda Generación, 3.4 GHz</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 </a:t>
                      </a:r>
                      <a:r>
                        <a:rPr lang="es" dirty="0" smtClean="0">
                          <a:latin typeface="Open Sans"/>
                          <a:ea typeface="Open Sans"/>
                          <a:cs typeface="Open Sans"/>
                          <a:sym typeface="Open Sans"/>
                        </a:rPr>
                        <a:t> A320M Asrock</a:t>
                      </a:r>
                      <a:endParaRPr dirty="0">
                        <a:latin typeface="Open Sans"/>
                        <a:ea typeface="Open Sans"/>
                        <a:cs typeface="Open Sans"/>
                        <a:sym typeface="Open Sans"/>
                      </a:endParaRPr>
                    </a:p>
                  </a:txBody>
                  <a:tcPr marL="91425" marR="91425" marT="91425" marB="91425"/>
                </a:tc>
                <a:extLst>
                  <a:ext uri="{0D108BD9-81ED-4DB2-BD59-A6C34878D82A}">
                    <a16:rowId xmlns=""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sz="1400" b="0" i="0" u="none" strike="noStrike" cap="none" dirty="0" smtClean="0">
                          <a:solidFill>
                            <a:srgbClr val="000000"/>
                          </a:solidFill>
                          <a:effectLst/>
                          <a:latin typeface="Arial"/>
                          <a:ea typeface="Arial"/>
                          <a:cs typeface="Arial"/>
                          <a:sym typeface="Arial"/>
                        </a:rPr>
                        <a:t>Kit de Memorias </a:t>
                      </a:r>
                      <a:r>
                        <a:rPr lang="es-AR" sz="1400" b="0" i="0" u="none" strike="noStrike" cap="none" dirty="0" err="1" smtClean="0">
                          <a:solidFill>
                            <a:srgbClr val="000000"/>
                          </a:solidFill>
                          <a:effectLst/>
                          <a:latin typeface="Arial"/>
                          <a:ea typeface="Arial"/>
                          <a:cs typeface="Arial"/>
                          <a:sym typeface="Arial"/>
                        </a:rPr>
                        <a:t>Corsair</a:t>
                      </a:r>
                      <a:r>
                        <a:rPr lang="es-AR" sz="1400" b="0" i="0" u="none" strike="noStrike" cap="none" dirty="0" smtClean="0">
                          <a:solidFill>
                            <a:srgbClr val="000000"/>
                          </a:solidFill>
                          <a:effectLst/>
                          <a:latin typeface="Arial"/>
                          <a:ea typeface="Arial"/>
                          <a:cs typeface="Arial"/>
                          <a:sym typeface="Arial"/>
                        </a:rPr>
                        <a:t> </a:t>
                      </a:r>
                      <a:r>
                        <a:rPr lang="es-AR" sz="1400" b="0" i="0" u="none" strike="noStrike" cap="none" dirty="0" err="1" smtClean="0">
                          <a:solidFill>
                            <a:srgbClr val="000000"/>
                          </a:solidFill>
                          <a:effectLst/>
                          <a:latin typeface="Arial"/>
                          <a:ea typeface="Arial"/>
                          <a:cs typeface="Arial"/>
                          <a:sym typeface="Arial"/>
                        </a:rPr>
                        <a:t>Vengeance</a:t>
                      </a:r>
                      <a:r>
                        <a:rPr lang="es-AR" sz="1400" b="0" i="0" u="none" strike="noStrike" cap="none" dirty="0" smtClean="0">
                          <a:solidFill>
                            <a:srgbClr val="000000"/>
                          </a:solidFill>
                          <a:effectLst/>
                          <a:latin typeface="Arial"/>
                          <a:ea typeface="Arial"/>
                          <a:cs typeface="Arial"/>
                          <a:sym typeface="Arial"/>
                        </a:rPr>
                        <a:t> LPX DDR4 PC4-25600 (3200MHz), CL16, 16 GB (2x8GB).</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AR" sz="1400" b="0" i="0" u="none" strike="noStrike" cap="none" dirty="0" smtClean="0">
                          <a:solidFill>
                            <a:srgbClr val="000000"/>
                          </a:solidFill>
                          <a:effectLst/>
                          <a:latin typeface="Arial"/>
                          <a:ea typeface="Arial"/>
                          <a:cs typeface="Arial"/>
                          <a:sym typeface="Arial"/>
                        </a:rPr>
                        <a:t>Disco Duro Hitachi </a:t>
                      </a:r>
                      <a:r>
                        <a:rPr lang="es-AR" sz="1400" b="0" i="0" u="none" strike="noStrike" cap="none" dirty="0" err="1" smtClean="0">
                          <a:solidFill>
                            <a:srgbClr val="000000"/>
                          </a:solidFill>
                          <a:effectLst/>
                          <a:latin typeface="Arial"/>
                          <a:ea typeface="Arial"/>
                          <a:cs typeface="Arial"/>
                          <a:sym typeface="Arial"/>
                        </a:rPr>
                        <a:t>Ultrastar</a:t>
                      </a:r>
                      <a:r>
                        <a:rPr lang="es-AR" sz="1400" b="0" i="0" u="none" strike="noStrike" cap="none" dirty="0" smtClean="0">
                          <a:solidFill>
                            <a:srgbClr val="000000"/>
                          </a:solidFill>
                          <a:effectLst/>
                          <a:latin typeface="Arial"/>
                          <a:ea typeface="Arial"/>
                          <a:cs typeface="Arial"/>
                          <a:sym typeface="Arial"/>
                        </a:rPr>
                        <a:t> 1TB, 7200 RPM, SATA, New </a:t>
                      </a:r>
                      <a:r>
                        <a:rPr lang="es-AR" sz="1400" b="0" i="0" u="none" strike="noStrike" cap="none" dirty="0" err="1" smtClean="0">
                          <a:solidFill>
                            <a:srgbClr val="000000"/>
                          </a:solidFill>
                          <a:effectLst/>
                          <a:latin typeface="Arial"/>
                          <a:ea typeface="Arial"/>
                          <a:cs typeface="Arial"/>
                          <a:sym typeface="Arial"/>
                        </a:rPr>
                        <a:t>Pull</a:t>
                      </a:r>
                      <a:r>
                        <a:rPr lang="es-AR" sz="1400" b="0" i="0" u="none" strike="noStrike" cap="none" dirty="0" smtClean="0">
                          <a:solidFill>
                            <a:srgbClr val="000000"/>
                          </a:solidFill>
                          <a:effectLst/>
                          <a:latin typeface="Arial"/>
                          <a:ea typeface="Arial"/>
                          <a:cs typeface="Arial"/>
                          <a:sym typeface="Arial"/>
                        </a:rPr>
                        <a:t>.</a:t>
                      </a:r>
                      <a:endParaRPr dirty="0">
                        <a:latin typeface="Open Sans"/>
                        <a:ea typeface="Open Sans"/>
                        <a:cs typeface="Open Sans"/>
                        <a:sym typeface="Open Sans"/>
                      </a:endParaRPr>
                    </a:p>
                  </a:txBody>
                  <a:tcPr marL="91425" marR="91425" marT="91425" marB="91425"/>
                </a:tc>
                <a:extLst>
                  <a:ext uri="{0D108BD9-81ED-4DB2-BD59-A6C34878D82A}">
                    <a16:rowId xmlns=""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sz="1400" b="0" i="0" u="none" strike="noStrike" cap="none" dirty="0" smtClean="0">
                          <a:solidFill>
                            <a:srgbClr val="000000"/>
                          </a:solidFill>
                          <a:effectLst/>
                          <a:latin typeface="Arial"/>
                          <a:ea typeface="Arial"/>
                          <a:cs typeface="Arial"/>
                          <a:sym typeface="Arial"/>
                        </a:rPr>
                        <a:t> AMD </a:t>
                      </a:r>
                      <a:r>
                        <a:rPr lang="es-AR" sz="1400" b="0" i="0" u="none" strike="noStrike" cap="none" dirty="0" err="1" smtClean="0">
                          <a:solidFill>
                            <a:srgbClr val="000000"/>
                          </a:solidFill>
                          <a:effectLst/>
                          <a:latin typeface="Arial"/>
                          <a:ea typeface="Arial"/>
                          <a:cs typeface="Arial"/>
                          <a:sym typeface="Arial"/>
                        </a:rPr>
                        <a:t>Ryzen</a:t>
                      </a:r>
                      <a:r>
                        <a:rPr lang="es-AR" sz="1400" b="0" i="0" u="none" strike="noStrike" cap="none" dirty="0" smtClean="0">
                          <a:solidFill>
                            <a:srgbClr val="000000"/>
                          </a:solidFill>
                          <a:effectLst/>
                          <a:latin typeface="Arial"/>
                          <a:ea typeface="Arial"/>
                          <a:cs typeface="Arial"/>
                          <a:sym typeface="Arial"/>
                        </a:rPr>
                        <a:t> 5 2600 de Segunda Generación, 3.4 GHz</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2" name="Google Shape;202;p44"/>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03" name="Google Shape;203;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4" name="Google Shape;204;p44"/>
          <p:cNvGraphicFramePr/>
          <p:nvPr/>
        </p:nvGraphicFramePr>
        <p:xfrm>
          <a:off x="952500" y="2114550"/>
          <a:ext cx="7239000" cy="1981050"/>
        </p:xfrm>
        <a:graphic>
          <a:graphicData uri="http://schemas.openxmlformats.org/drawingml/2006/table">
            <a:tbl>
              <a:tblPr>
                <a:noFill/>
                <a:tableStyleId>{68178D50-9FE1-41C9-9FAC-42EF075238AF}</a:tableStyleId>
              </a:tblPr>
              <a:tblGrid>
                <a:gridCol w="1900600">
                  <a:extLst>
                    <a:ext uri="{9D8B030D-6E8A-4147-A177-3AD203B41FA5}">
                      <a16:colId xmlns="" xmlns:a16="http://schemas.microsoft.com/office/drawing/2014/main" val="20000"/>
                    </a:ext>
                  </a:extLst>
                </a:gridCol>
                <a:gridCol w="5338400">
                  <a:extLst>
                    <a:ext uri="{9D8B030D-6E8A-4147-A177-3AD203B41FA5}">
                      <a16:colId xmlns=""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sz="1400" b="0" i="0" u="none" strike="noStrike" cap="none" dirty="0" err="1" smtClean="0">
                          <a:solidFill>
                            <a:srgbClr val="000000"/>
                          </a:solidFill>
                          <a:latin typeface="Arial"/>
                          <a:ea typeface="Arial"/>
                          <a:cs typeface="Arial"/>
                          <a:sym typeface="Arial"/>
                        </a:rPr>
                        <a:t>Athlon</a:t>
                      </a:r>
                      <a:r>
                        <a:rPr lang="es-AR" sz="1400" b="0" i="0" u="none" strike="noStrike" cap="none" dirty="0" smtClean="0">
                          <a:solidFill>
                            <a:srgbClr val="000000"/>
                          </a:solidFill>
                          <a:latin typeface="Arial"/>
                          <a:ea typeface="Arial"/>
                          <a:cs typeface="Arial"/>
                          <a:sym typeface="Arial"/>
                        </a:rPr>
                        <a:t> II X2 ADX215OCK22GQ</a:t>
                      </a:r>
                      <a:endParaRPr b="0"/>
                    </a:p>
                  </a:txBody>
                  <a:tcPr marL="91425" marR="91425" marT="91425" marB="91425">
                    <a:solidFill>
                      <a:srgbClr val="EFEFEF"/>
                    </a:solidFill>
                  </a:tcPr>
                </a:tc>
                <a:extLst>
                  <a:ext uri="{0D108BD9-81ED-4DB2-BD59-A6C34878D82A}">
                    <a16:rowId xmlns=""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sz="1400" b="0" i="0" u="none" strike="noStrike" cap="none" dirty="0" err="1" smtClean="0">
                          <a:solidFill>
                            <a:srgbClr val="000000"/>
                          </a:solidFill>
                          <a:latin typeface="Arial"/>
                          <a:ea typeface="Arial"/>
                          <a:cs typeface="Arial"/>
                          <a:sym typeface="Arial"/>
                        </a:rPr>
                        <a:t>asrock</a:t>
                      </a:r>
                      <a:r>
                        <a:rPr lang="es-AR" sz="1400" b="0" i="0" u="none" strike="noStrike" cap="none" dirty="0" smtClean="0">
                          <a:solidFill>
                            <a:srgbClr val="000000"/>
                          </a:solidFill>
                          <a:latin typeface="Arial"/>
                          <a:ea typeface="Arial"/>
                          <a:cs typeface="Arial"/>
                          <a:sym typeface="Arial"/>
                        </a:rPr>
                        <a:t> 890fx deluxe5</a:t>
                      </a:r>
                      <a:endParaRPr b="0"/>
                    </a:p>
                  </a:txBody>
                  <a:tcPr marL="91425" marR="91425" marT="91425" marB="91425">
                    <a:solidFill>
                      <a:schemeClr val="lt1"/>
                    </a:solidFill>
                  </a:tcPr>
                </a:tc>
                <a:extLst>
                  <a:ext uri="{0D108BD9-81ED-4DB2-BD59-A6C34878D82A}">
                    <a16:rowId xmlns=""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sz="1400" b="0" i="0" u="none" strike="noStrike" cap="none" dirty="0" smtClean="0">
                          <a:solidFill>
                            <a:srgbClr val="000000"/>
                          </a:solidFill>
                          <a:latin typeface="Arial"/>
                          <a:ea typeface="Arial"/>
                          <a:cs typeface="Arial"/>
                          <a:sym typeface="Arial"/>
                        </a:rPr>
                        <a:t>Kingston KVR1333D3N9/2G </a:t>
                      </a:r>
                      <a:endParaRPr b="0"/>
                    </a:p>
                  </a:txBody>
                  <a:tcPr marL="91425" marR="91425" marT="91425" marB="91425">
                    <a:solidFill>
                      <a:srgbClr val="EFEFEF"/>
                    </a:solidFill>
                  </a:tcPr>
                </a:tc>
                <a:extLst>
                  <a:ext uri="{0D108BD9-81ED-4DB2-BD59-A6C34878D82A}">
                    <a16:rowId xmlns=""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sz="1400" b="0" i="0" u="none" strike="noStrike" cap="none" dirty="0" err="1" smtClean="0">
                          <a:solidFill>
                            <a:srgbClr val="000000"/>
                          </a:solidFill>
                          <a:latin typeface="Arial"/>
                          <a:ea typeface="Arial"/>
                          <a:cs typeface="Arial"/>
                          <a:sym typeface="Arial"/>
                        </a:rPr>
                        <a:t>Ssd</a:t>
                      </a:r>
                      <a:r>
                        <a:rPr lang="es-AR" sz="1400" b="0" i="0" u="none" strike="noStrike" cap="none" dirty="0" smtClean="0">
                          <a:solidFill>
                            <a:srgbClr val="000000"/>
                          </a:solidFill>
                          <a:latin typeface="Arial"/>
                          <a:ea typeface="Arial"/>
                          <a:cs typeface="Arial"/>
                          <a:sym typeface="Arial"/>
                        </a:rPr>
                        <a:t> 480gb 2.5 Sata3</a:t>
                      </a:r>
                      <a:endParaRPr b="0"/>
                    </a:p>
                  </a:txBody>
                  <a:tcPr marL="91425" marR="91425" marT="91425" marB="91425">
                    <a:solidFill>
                      <a:schemeClr val="lt1"/>
                    </a:solidFill>
                  </a:tcPr>
                </a:tc>
                <a:extLst>
                  <a:ext uri="{0D108BD9-81ED-4DB2-BD59-A6C34878D82A}">
                    <a16:rowId xmlns=""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rtl="0"/>
                      <a:r>
                        <a:rPr lang="es-AR" sz="1400" b="0" i="0" u="none" strike="noStrike" cap="none" dirty="0" err="1" smtClean="0">
                          <a:solidFill>
                            <a:srgbClr val="000000"/>
                          </a:solidFill>
                          <a:latin typeface="Arial"/>
                          <a:ea typeface="Arial"/>
                          <a:cs typeface="Arial"/>
                          <a:sym typeface="Arial"/>
                        </a:rPr>
                        <a:t>Nvidia</a:t>
                      </a:r>
                      <a:r>
                        <a:rPr lang="es-AR" sz="1400" b="0" i="0" u="none" strike="noStrike" cap="none" dirty="0" smtClean="0">
                          <a:solidFill>
                            <a:srgbClr val="000000"/>
                          </a:solidFill>
                          <a:latin typeface="Arial"/>
                          <a:ea typeface="Arial"/>
                          <a:cs typeface="Arial"/>
                          <a:sym typeface="Arial"/>
                        </a:rPr>
                        <a:t> </a:t>
                      </a:r>
                      <a:r>
                        <a:rPr lang="es-AR" sz="1400" b="0" i="0" u="none" strike="noStrike" cap="none" dirty="0" err="1" smtClean="0">
                          <a:solidFill>
                            <a:srgbClr val="000000"/>
                          </a:solidFill>
                          <a:latin typeface="Arial"/>
                          <a:ea typeface="Arial"/>
                          <a:cs typeface="Arial"/>
                          <a:sym typeface="Arial"/>
                        </a:rPr>
                        <a:t>GeForce</a:t>
                      </a:r>
                      <a:r>
                        <a:rPr lang="es-AR" sz="1400" b="0" i="0" u="none" strike="noStrike" cap="none" dirty="0" smtClean="0">
                          <a:solidFill>
                            <a:srgbClr val="000000"/>
                          </a:solidFill>
                          <a:latin typeface="Arial"/>
                          <a:ea typeface="Arial"/>
                          <a:cs typeface="Arial"/>
                          <a:sym typeface="Arial"/>
                        </a:rPr>
                        <a:t> GT 1030 DDR4</a:t>
                      </a:r>
                      <a:endParaRPr b="0"/>
                    </a:p>
                  </a:txBody>
                  <a:tcPr marL="91425" marR="91425" marT="91425" marB="91425">
                    <a:solidFill>
                      <a:srgbClr val="EFEFEF"/>
                    </a:solidFill>
                  </a:tcPr>
                </a:tc>
                <a:extLst>
                  <a:ext uri="{0D108BD9-81ED-4DB2-BD59-A6C34878D82A}">
                    <a16:rowId xmlns="" xmlns:a16="http://schemas.microsoft.com/office/drawing/2014/main" val="10004"/>
                  </a:ext>
                </a:extLst>
              </a:tr>
            </a:tbl>
          </a:graphicData>
        </a:graphic>
      </p:graphicFrame>
      <p:sp>
        <p:nvSpPr>
          <p:cNvPr id="205" name="Google Shape;205;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11" name="Google Shape;211;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2" name="Google Shape;212;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8" name="Google Shape;218;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9" name="Google Shape;219;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0" name="Google Shape;220;p46"/>
          <p:cNvGraphicFramePr/>
          <p:nvPr>
            <p:extLst>
              <p:ext uri="{D42A27DB-BD31-4B8C-83A1-F6EECF244321}">
                <p14:modId xmlns="" xmlns:p14="http://schemas.microsoft.com/office/powerpoint/2010/main" val="2110880181"/>
              </p:ext>
            </p:extLst>
          </p:nvPr>
        </p:nvGraphicFramePr>
        <p:xfrm>
          <a:off x="952500" y="1809750"/>
          <a:ext cx="7239000" cy="2194410"/>
        </p:xfrm>
        <a:graphic>
          <a:graphicData uri="http://schemas.openxmlformats.org/drawingml/2006/table">
            <a:tbl>
              <a:tblPr>
                <a:noFill/>
                <a:tableStyleId>{68178D50-9FE1-41C9-9FAC-42EF075238AF}</a:tableStyleId>
              </a:tblPr>
              <a:tblGrid>
                <a:gridCol w="2051025">
                  <a:extLst>
                    <a:ext uri="{9D8B030D-6E8A-4147-A177-3AD203B41FA5}">
                      <a16:colId xmlns="" xmlns:a16="http://schemas.microsoft.com/office/drawing/2014/main" val="20000"/>
                    </a:ext>
                  </a:extLst>
                </a:gridCol>
                <a:gridCol w="5187975">
                  <a:extLst>
                    <a:ext uri="{9D8B030D-6E8A-4147-A177-3AD203B41FA5}">
                      <a16:colId xmlns=""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i7-10700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dirty="0" smtClean="0">
                          <a:latin typeface="Open Sans"/>
                          <a:ea typeface="Open Sans"/>
                          <a:cs typeface="Open Sans"/>
                          <a:sym typeface="Open Sans"/>
                        </a:rPr>
                        <a:t>AS MSI</a:t>
                      </a:r>
                      <a:r>
                        <a:rPr lang="es-AR" baseline="0" dirty="0" smtClean="0">
                          <a:latin typeface="Open Sans"/>
                          <a:ea typeface="Open Sans"/>
                          <a:cs typeface="Open Sans"/>
                          <a:sym typeface="Open Sans"/>
                        </a:rPr>
                        <a:t> MEG Z490</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smtClean="0">
                          <a:latin typeface="Open Sans"/>
                          <a:ea typeface="Open Sans"/>
                          <a:cs typeface="Open Sans"/>
                          <a:sym typeface="Open Sans"/>
                        </a:rPr>
                        <a:t>F4-3600C18D-16GTZR</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dirty="0" err="1" smtClean="0">
                          <a:latin typeface="Open Sans"/>
                          <a:ea typeface="Open Sans"/>
                          <a:cs typeface="Open Sans"/>
                          <a:sym typeface="Open Sans"/>
                        </a:rPr>
                        <a:t>Corsair</a:t>
                      </a:r>
                      <a:r>
                        <a:rPr lang="es-AR" baseline="0" dirty="0" smtClean="0">
                          <a:latin typeface="Open Sans"/>
                          <a:ea typeface="Open Sans"/>
                          <a:cs typeface="Open Sans"/>
                          <a:sym typeface="Open Sans"/>
                        </a:rPr>
                        <a:t> MP400</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smtClean="0">
                          <a:latin typeface="Open Sans"/>
                          <a:ea typeface="Open Sans"/>
                          <a:cs typeface="Open Sans"/>
                          <a:sym typeface="Open Sans"/>
                        </a:rPr>
                        <a:t>NVIDIA</a:t>
                      </a:r>
                      <a:r>
                        <a:rPr lang="es-AR" baseline="0" dirty="0" smtClean="0">
                          <a:latin typeface="Open Sans"/>
                          <a:ea typeface="Open Sans"/>
                          <a:cs typeface="Open Sans"/>
                          <a:sym typeface="Open Sans"/>
                        </a:rPr>
                        <a:t> </a:t>
                      </a:r>
                      <a:r>
                        <a:rPr lang="es-AR" baseline="0" dirty="0" err="1" smtClean="0">
                          <a:latin typeface="Open Sans"/>
                          <a:ea typeface="Open Sans"/>
                          <a:cs typeface="Open Sans"/>
                          <a:sym typeface="Open Sans"/>
                        </a:rPr>
                        <a:t>GeForce</a:t>
                      </a:r>
                      <a:r>
                        <a:rPr lang="es-AR" baseline="0" dirty="0" smtClean="0">
                          <a:latin typeface="Open Sans"/>
                          <a:ea typeface="Open Sans"/>
                          <a:cs typeface="Open Sans"/>
                          <a:sym typeface="Open Sans"/>
                        </a:rPr>
                        <a:t> RTX 2080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6" name="Google Shape;226;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7" name="Google Shape;227;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8" name="Google Shape;228;p47"/>
          <p:cNvGraphicFramePr/>
          <p:nvPr/>
        </p:nvGraphicFramePr>
        <p:xfrm>
          <a:off x="952500" y="1809750"/>
          <a:ext cx="7239000" cy="2194410"/>
        </p:xfrm>
        <a:graphic>
          <a:graphicData uri="http://schemas.openxmlformats.org/drawingml/2006/table">
            <a:tbl>
              <a:tblPr>
                <a:noFill/>
                <a:tableStyleId>{68178D50-9FE1-41C9-9FAC-42EF075238AF}</a:tableStyleId>
              </a:tblPr>
              <a:tblGrid>
                <a:gridCol w="1919400">
                  <a:extLst>
                    <a:ext uri="{9D8B030D-6E8A-4147-A177-3AD203B41FA5}">
                      <a16:colId xmlns="" xmlns:a16="http://schemas.microsoft.com/office/drawing/2014/main" val="20000"/>
                    </a:ext>
                  </a:extLst>
                </a:gridCol>
                <a:gridCol w="5319600">
                  <a:extLst>
                    <a:ext uri="{9D8B030D-6E8A-4147-A177-3AD203B41FA5}">
                      <a16:colId xmlns=""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Amd Ryzen 7 3800xt</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sz="1400" b="0" i="0" u="none" strike="noStrike" cap="none" dirty="0" smtClean="0">
                          <a:solidFill>
                            <a:srgbClr val="000000"/>
                          </a:solidFill>
                          <a:latin typeface="Arial"/>
                          <a:ea typeface="Arial"/>
                          <a:cs typeface="Arial"/>
                          <a:sym typeface="Arial"/>
                        </a:rPr>
                        <a:t>ASUS ROG </a:t>
                      </a:r>
                      <a:r>
                        <a:rPr lang="es-AR" sz="1400" b="0" i="0" u="none" strike="noStrike" cap="none" dirty="0" err="1" smtClean="0">
                          <a:solidFill>
                            <a:srgbClr val="000000"/>
                          </a:solidFill>
                          <a:latin typeface="Arial"/>
                          <a:ea typeface="Arial"/>
                          <a:cs typeface="Arial"/>
                          <a:sym typeface="Arial"/>
                        </a:rPr>
                        <a:t>Strix</a:t>
                      </a:r>
                      <a:r>
                        <a:rPr lang="es-AR" sz="1400" b="0" i="0" u="none" strike="noStrike" cap="none" dirty="0" smtClean="0">
                          <a:solidFill>
                            <a:srgbClr val="000000"/>
                          </a:solidFill>
                          <a:latin typeface="Arial"/>
                          <a:ea typeface="Arial"/>
                          <a:cs typeface="Arial"/>
                          <a:sym typeface="Arial"/>
                        </a:rPr>
                        <a:t> B450-I</a:t>
                      </a:r>
                      <a:endParaRPr b="0"/>
                    </a:p>
                  </a:txBody>
                  <a:tcPr marL="91425" marR="91425" marT="91425" marB="91425">
                    <a:solidFill>
                      <a:schemeClr val="lt1"/>
                    </a:solidFill>
                  </a:tcPr>
                </a:tc>
                <a:extLst>
                  <a:ext uri="{0D108BD9-81ED-4DB2-BD59-A6C34878D82A}">
                    <a16:rowId xmlns=""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400" b="0" i="0" u="none" strike="noStrike" cap="none" dirty="0" smtClean="0">
                          <a:solidFill>
                            <a:srgbClr val="000000"/>
                          </a:solidFill>
                          <a:latin typeface="Arial"/>
                          <a:ea typeface="Arial"/>
                          <a:cs typeface="Arial"/>
                          <a:sym typeface="Arial"/>
                        </a:rPr>
                        <a:t>16gb </a:t>
                      </a:r>
                      <a:r>
                        <a:rPr lang="es-AR" sz="1400" b="0" i="0" u="none" strike="noStrike" cap="none" dirty="0" err="1" smtClean="0">
                          <a:solidFill>
                            <a:srgbClr val="000000"/>
                          </a:solidFill>
                          <a:latin typeface="Arial"/>
                          <a:ea typeface="Arial"/>
                          <a:cs typeface="Arial"/>
                          <a:sym typeface="Arial"/>
                        </a:rPr>
                        <a:t>G.skill</a:t>
                      </a:r>
                      <a:r>
                        <a:rPr lang="es-AR" sz="1400" b="0" i="0" u="none" strike="noStrike" cap="none" dirty="0" smtClean="0">
                          <a:solidFill>
                            <a:srgbClr val="000000"/>
                          </a:solidFill>
                          <a:latin typeface="Arial"/>
                          <a:ea typeface="Arial"/>
                          <a:cs typeface="Arial"/>
                          <a:sym typeface="Arial"/>
                        </a:rPr>
                        <a:t> Ddr4 </a:t>
                      </a:r>
                      <a:r>
                        <a:rPr lang="es-AR" sz="1400" b="0" i="0" u="none" strike="noStrike" cap="none" dirty="0" err="1" smtClean="0">
                          <a:solidFill>
                            <a:srgbClr val="000000"/>
                          </a:solidFill>
                          <a:latin typeface="Arial"/>
                          <a:ea typeface="Arial"/>
                          <a:cs typeface="Arial"/>
                          <a:sym typeface="Arial"/>
                        </a:rPr>
                        <a:t>Tridentz</a:t>
                      </a:r>
                      <a:r>
                        <a:rPr lang="es-AR" sz="1400" b="0" i="0" u="none" strike="noStrike" cap="none" dirty="0" smtClean="0">
                          <a:solidFill>
                            <a:srgbClr val="000000"/>
                          </a:solidFill>
                          <a:latin typeface="Arial"/>
                          <a:ea typeface="Arial"/>
                          <a:cs typeface="Arial"/>
                          <a:sym typeface="Arial"/>
                        </a:rPr>
                        <a:t> </a:t>
                      </a:r>
                      <a:r>
                        <a:rPr lang="es-AR" sz="1400" b="0" i="0" u="none" strike="noStrike" cap="none" dirty="0" err="1" smtClean="0">
                          <a:solidFill>
                            <a:srgbClr val="000000"/>
                          </a:solidFill>
                          <a:latin typeface="Arial"/>
                          <a:ea typeface="Arial"/>
                          <a:cs typeface="Arial"/>
                          <a:sym typeface="Arial"/>
                        </a:rPr>
                        <a:t>Rgb</a:t>
                      </a:r>
                      <a:r>
                        <a:rPr lang="es-AR" sz="1400" b="0" i="0" u="none" strike="noStrike" cap="none" dirty="0" smtClean="0">
                          <a:solidFill>
                            <a:srgbClr val="000000"/>
                          </a:solidFill>
                          <a:latin typeface="Arial"/>
                          <a:ea typeface="Arial"/>
                          <a:cs typeface="Arial"/>
                          <a:sym typeface="Arial"/>
                        </a:rPr>
                        <a:t> 4400mhz Pc4-35200 Cl18 1.4v</a:t>
                      </a:r>
                    </a:p>
                    <a:p>
                      <a:pPr marL="0" lvl="0" indent="0" algn="l" rtl="0">
                        <a:spcBef>
                          <a:spcPts val="0"/>
                        </a:spcBef>
                        <a:spcAft>
                          <a:spcPts val="0"/>
                        </a:spcAft>
                        <a:buNone/>
                      </a:pPr>
                      <a:endParaRPr/>
                    </a:p>
                  </a:txBody>
                  <a:tcPr marL="91425" marR="91425" marT="91425" marB="91425">
                    <a:solidFill>
                      <a:srgbClr val="EFEFEF"/>
                    </a:solidFill>
                  </a:tcPr>
                </a:tc>
                <a:extLst>
                  <a:ext uri="{0D108BD9-81ED-4DB2-BD59-A6C34878D82A}">
                    <a16:rowId xmlns=""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sz="1400" b="0" i="0" u="none" strike="noStrike" cap="none" dirty="0" err="1" smtClean="0">
                          <a:solidFill>
                            <a:srgbClr val="000000"/>
                          </a:solidFill>
                          <a:latin typeface="Arial"/>
                          <a:ea typeface="Arial"/>
                          <a:cs typeface="Arial"/>
                          <a:sym typeface="Arial"/>
                        </a:rPr>
                        <a:t>Corsair</a:t>
                      </a:r>
                      <a:r>
                        <a:rPr lang="es-AR" sz="1400" b="0" i="0" u="none" strike="noStrike" cap="none" dirty="0" smtClean="0">
                          <a:solidFill>
                            <a:srgbClr val="000000"/>
                          </a:solidFill>
                          <a:latin typeface="Arial"/>
                          <a:ea typeface="Arial"/>
                          <a:cs typeface="Arial"/>
                          <a:sym typeface="Arial"/>
                        </a:rPr>
                        <a:t> </a:t>
                      </a:r>
                      <a:r>
                        <a:rPr lang="es-AR" sz="1400" b="0" i="0" u="none" strike="noStrike" cap="none" dirty="0" err="1" smtClean="0">
                          <a:solidFill>
                            <a:srgbClr val="000000"/>
                          </a:solidFill>
                          <a:latin typeface="Arial"/>
                          <a:ea typeface="Arial"/>
                          <a:cs typeface="Arial"/>
                          <a:sym typeface="Arial"/>
                        </a:rPr>
                        <a:t>Force</a:t>
                      </a:r>
                      <a:r>
                        <a:rPr lang="es-AR" sz="1400" b="0" i="0" u="none" strike="noStrike" cap="none" smtClean="0">
                          <a:solidFill>
                            <a:srgbClr val="000000"/>
                          </a:solidFill>
                          <a:latin typeface="Arial"/>
                          <a:ea typeface="Arial"/>
                          <a:cs typeface="Arial"/>
                          <a:sym typeface="Arial"/>
                        </a:rPr>
                        <a:t> Series MP510</a:t>
                      </a:r>
                      <a:endParaRPr/>
                    </a:p>
                  </a:txBody>
                  <a:tcPr marL="91425" marR="91425" marT="91425" marB="91425">
                    <a:solidFill>
                      <a:schemeClr val="lt1"/>
                    </a:solidFill>
                  </a:tcPr>
                </a:tc>
                <a:extLst>
                  <a:ext uri="{0D108BD9-81ED-4DB2-BD59-A6C34878D82A}">
                    <a16:rowId xmlns=""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sz="1400" b="0" i="0" u="none" strike="noStrike" cap="none" dirty="0" smtClean="0">
                          <a:solidFill>
                            <a:srgbClr val="000000"/>
                          </a:solidFill>
                          <a:latin typeface="Arial"/>
                          <a:ea typeface="Arial"/>
                          <a:cs typeface="Arial"/>
                          <a:sym typeface="Arial"/>
                        </a:rPr>
                        <a:t>NVIDIA</a:t>
                      </a:r>
                      <a:r>
                        <a:rPr lang="es-AR" sz="1400" b="0" i="0" u="none" strike="noStrike" cap="none" baseline="0" dirty="0" smtClean="0">
                          <a:solidFill>
                            <a:srgbClr val="000000"/>
                          </a:solidFill>
                          <a:latin typeface="Arial"/>
                          <a:ea typeface="Arial"/>
                          <a:cs typeface="Arial"/>
                          <a:sym typeface="Arial"/>
                        </a:rPr>
                        <a:t> </a:t>
                      </a:r>
                      <a:r>
                        <a:rPr lang="es-AR" sz="1400" b="0" i="0" u="none" strike="noStrike" cap="none" dirty="0" err="1" smtClean="0">
                          <a:solidFill>
                            <a:srgbClr val="000000"/>
                          </a:solidFill>
                          <a:latin typeface="Arial"/>
                          <a:ea typeface="Arial"/>
                          <a:cs typeface="Arial"/>
                          <a:sym typeface="Arial"/>
                        </a:rPr>
                        <a:t>GeForce</a:t>
                      </a:r>
                      <a:r>
                        <a:rPr lang="es-AR" sz="1400" b="0" i="0" u="none" strike="noStrike" cap="none" dirty="0" smtClean="0">
                          <a:solidFill>
                            <a:srgbClr val="000000"/>
                          </a:solidFill>
                          <a:latin typeface="Arial"/>
                          <a:ea typeface="Arial"/>
                          <a:cs typeface="Arial"/>
                          <a:sym typeface="Arial"/>
                        </a:rPr>
                        <a:t> RTX 3060</a:t>
                      </a:r>
                      <a:endParaRPr/>
                    </a:p>
                  </a:txBody>
                  <a:tcPr marL="91425" marR="91425" marT="91425" marB="91425">
                    <a:solidFill>
                      <a:srgbClr val="EFEFEF"/>
                    </a:solidFill>
                  </a:tcPr>
                </a:tc>
                <a:extLst>
                  <a:ext uri="{0D108BD9-81ED-4DB2-BD59-A6C34878D82A}">
                    <a16:rowId xmlns=""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4" name="Google Shape;234;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5" name="Google Shape;235;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6" name="Google Shape;236;p48"/>
          <p:cNvGraphicFramePr/>
          <p:nvPr>
            <p:extLst>
              <p:ext uri="{D42A27DB-BD31-4B8C-83A1-F6EECF244321}">
                <p14:modId xmlns="" xmlns:p14="http://schemas.microsoft.com/office/powerpoint/2010/main" val="3263927475"/>
              </p:ext>
            </p:extLst>
          </p:nvPr>
        </p:nvGraphicFramePr>
        <p:xfrm>
          <a:off x="952500" y="2114550"/>
          <a:ext cx="7239000" cy="1981050"/>
        </p:xfrm>
        <a:graphic>
          <a:graphicData uri="http://schemas.openxmlformats.org/drawingml/2006/table">
            <a:tbl>
              <a:tblPr>
                <a:noFill/>
                <a:tableStyleId>{68178D50-9FE1-41C9-9FAC-42EF075238AF}</a:tableStyleId>
              </a:tblPr>
              <a:tblGrid>
                <a:gridCol w="1947600">
                  <a:extLst>
                    <a:ext uri="{9D8B030D-6E8A-4147-A177-3AD203B41FA5}">
                      <a16:colId xmlns="" xmlns:a16="http://schemas.microsoft.com/office/drawing/2014/main" val="20000"/>
                    </a:ext>
                  </a:extLst>
                </a:gridCol>
                <a:gridCol w="5291400">
                  <a:extLst>
                    <a:ext uri="{9D8B030D-6E8A-4147-A177-3AD203B41FA5}">
                      <a16:colId xmlns=""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smtClean="0">
                          <a:latin typeface="Open Sans"/>
                          <a:ea typeface="Open Sans"/>
                          <a:cs typeface="Open Sans"/>
                          <a:sym typeface="Open Sans"/>
                        </a:rPr>
                        <a:t>Core</a:t>
                      </a:r>
                      <a:r>
                        <a:rPr lang="es-AR" baseline="0" dirty="0" smtClean="0">
                          <a:latin typeface="Open Sans"/>
                          <a:ea typeface="Open Sans"/>
                          <a:cs typeface="Open Sans"/>
                          <a:sym typeface="Open Sans"/>
                        </a:rPr>
                        <a:t> I9-10980XE</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dirty="0" smtClean="0">
                          <a:latin typeface="Open Sans"/>
                          <a:ea typeface="Open Sans"/>
                          <a:cs typeface="Open Sans"/>
                          <a:sym typeface="Open Sans"/>
                        </a:rPr>
                        <a:t>B550I AORUS</a:t>
                      </a:r>
                      <a:r>
                        <a:rPr lang="es-AR" baseline="0" dirty="0" smtClean="0">
                          <a:latin typeface="Open Sans"/>
                          <a:ea typeface="Open Sans"/>
                          <a:cs typeface="Open Sans"/>
                          <a:sym typeface="Open Sans"/>
                        </a:rPr>
                        <a:t> PRO AX</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smtClean="0">
                          <a:latin typeface="Open Sans"/>
                          <a:ea typeface="Open Sans"/>
                          <a:cs typeface="Open Sans"/>
                          <a:sym typeface="Open Sans"/>
                        </a:rPr>
                        <a:t>F4</a:t>
                      </a:r>
                      <a:r>
                        <a:rPr lang="es-AR" baseline="0" dirty="0" smtClean="0">
                          <a:latin typeface="Open Sans"/>
                          <a:ea typeface="Open Sans"/>
                          <a:cs typeface="Open Sans"/>
                          <a:sym typeface="Open Sans"/>
                        </a:rPr>
                        <a:t> 3600C18D-32GTZR</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dirty="0" smtClean="0">
                          <a:latin typeface="Open Sans"/>
                          <a:ea typeface="Open Sans"/>
                          <a:cs typeface="Open Sans"/>
                          <a:sym typeface="Open Sans"/>
                        </a:rPr>
                        <a:t>MP400 8Tb </a:t>
                      </a:r>
                      <a:r>
                        <a:rPr lang="es-AR" dirty="0" err="1" smtClean="0">
                          <a:latin typeface="Open Sans"/>
                          <a:ea typeface="Open Sans"/>
                          <a:cs typeface="Open Sans"/>
                          <a:sym typeface="Open Sans"/>
                        </a:rPr>
                        <a:t>NVMe</a:t>
                      </a:r>
                      <a:r>
                        <a:rPr lang="es-AR" dirty="0" smtClean="0">
                          <a:latin typeface="Open Sans"/>
                          <a:ea typeface="Open Sans"/>
                          <a:cs typeface="Open Sans"/>
                          <a:sym typeface="Open Sans"/>
                        </a:rPr>
                        <a:t> </a:t>
                      </a:r>
                      <a:r>
                        <a:rPr lang="es-AR" dirty="0" err="1" smtClean="0">
                          <a:latin typeface="Open Sans"/>
                          <a:ea typeface="Open Sans"/>
                          <a:cs typeface="Open Sans"/>
                          <a:sym typeface="Open Sans"/>
                        </a:rPr>
                        <a:t>PCIe</a:t>
                      </a:r>
                      <a:r>
                        <a:rPr lang="es-AR" dirty="0" smtClean="0">
                          <a:latin typeface="Open Sans"/>
                          <a:ea typeface="Open Sans"/>
                          <a:cs typeface="Open Sans"/>
                          <a:sym typeface="Open Sans"/>
                        </a:rPr>
                        <a:t> M.2 SSD</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err="1" smtClean="0">
                          <a:latin typeface="Open Sans"/>
                          <a:ea typeface="Open Sans"/>
                          <a:cs typeface="Open Sans"/>
                          <a:sym typeface="Open Sans"/>
                        </a:rPr>
                        <a:t>Nvidia</a:t>
                      </a:r>
                      <a:r>
                        <a:rPr lang="es-AR" dirty="0" smtClean="0">
                          <a:latin typeface="Open Sans"/>
                          <a:ea typeface="Open Sans"/>
                          <a:cs typeface="Open Sans"/>
                          <a:sym typeface="Open Sans"/>
                        </a:rPr>
                        <a:t> </a:t>
                      </a:r>
                      <a:r>
                        <a:rPr lang="es-AR" dirty="0" err="1" smtClean="0">
                          <a:latin typeface="Open Sans"/>
                          <a:ea typeface="Open Sans"/>
                          <a:cs typeface="Open Sans"/>
                          <a:sym typeface="Open Sans"/>
                        </a:rPr>
                        <a:t>GeForce</a:t>
                      </a:r>
                      <a:r>
                        <a:rPr lang="es-AR" baseline="0" dirty="0" smtClean="0">
                          <a:latin typeface="Open Sans"/>
                          <a:ea typeface="Open Sans"/>
                          <a:cs typeface="Open Sans"/>
                          <a:sym typeface="Open Sans"/>
                        </a:rPr>
                        <a:t> RTX 3080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 xmlns:a16="http://schemas.microsoft.com/office/drawing/2014/main" val="10004"/>
                  </a:ext>
                </a:extLst>
              </a:tr>
            </a:tbl>
          </a:graphicData>
        </a:graphic>
      </p:graphicFrame>
      <p:sp>
        <p:nvSpPr>
          <p:cNvPr id="237" name="Google Shape;237;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41"/>
        <p:cNvGrpSpPr/>
        <p:nvPr/>
      </p:nvGrpSpPr>
      <p:grpSpPr>
        <a:xfrm>
          <a:off x="0" y="0"/>
          <a:ext cx="0" cy="0"/>
          <a:chOff x="0" y="0"/>
          <a:chExt cx="0" cy="0"/>
        </a:xfrm>
      </p:grpSpPr>
      <p:sp>
        <p:nvSpPr>
          <p:cNvPr id="242" name="Google Shape;242;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3" name="Google Shape;243;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4" name="Google Shape;244;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50" name="Google Shape;250;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51" name="Google Shape;251;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2" name="Google Shape;252;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3" name="Google Shape;253;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744</Words>
  <Application>Microsoft Office PowerPoint</Application>
  <PresentationFormat>Presentación en pantalla (16:9)</PresentationFormat>
  <Paragraphs>142</Paragraphs>
  <Slides>23</Slides>
  <Notes>23</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23</vt:i4>
      </vt:variant>
    </vt:vector>
  </HeadingPairs>
  <TitlesOfParts>
    <vt:vector size="29" baseType="lpstr">
      <vt:lpstr>Arial</vt:lpstr>
      <vt:lpstr>Rajdhani</vt:lpstr>
      <vt:lpstr>Open Sans</vt:lpstr>
      <vt:lpstr>Roboto</vt:lpstr>
      <vt:lpstr>Simple Light</vt:lpstr>
      <vt:lpstr>Simple Light</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Usuario de Windows</cp:lastModifiedBy>
  <cp:revision>7</cp:revision>
  <dcterms:modified xsi:type="dcterms:W3CDTF">2021-06-18T03:35:41Z</dcterms:modified>
</cp:coreProperties>
</file>