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4" r:id="rId9"/>
    <p:sldId id="267" r:id="rId10"/>
    <p:sldId id="265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/>
      <dgm:spPr/>
      <dgm:t>
        <a:bodyPr/>
        <a:lstStyle/>
        <a:p>
          <a:r>
            <a:rPr lang="ru-RU" dirty="0"/>
            <a:t>  Цель работы заключается в разработке системы учета и анализа данных о продаже цветов и букетов, система будет предназначена для автоматизации процессов учета и анализа продаж в цветочном бизнесе. 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/>
            <a:t>создать диаграмму вариантов использования</a:t>
          </a:r>
          <a:r>
            <a:rPr lang="en-US" dirty="0"/>
            <a:t>;</a:t>
          </a:r>
          <a:endParaRPr lang="ru-RU" dirty="0"/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917E6E2B-5B91-4433-9652-10ADC35CCD22}">
      <dgm:prSet/>
      <dgm:spPr/>
      <dgm:t>
        <a:bodyPr/>
        <a:lstStyle/>
        <a:p>
          <a:r>
            <a:rPr lang="ru-RU" dirty="0"/>
            <a:t> Процесс учета и анализа продаж в цветочном бизнесе.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4A83135B-3F66-4ABF-8FA0-039D6FECB30D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создать ER-диаграмму по заданию;</a:t>
          </a:r>
        </a:p>
      </dgm:t>
    </dgm:pt>
    <dgm:pt modelId="{9A979F6C-7D60-401A-A0D5-83B8513AC178}" type="parTrans" cxnId="{42F6C9CE-FCF3-41EE-9FDC-F2BB45AAD4C5}">
      <dgm:prSet/>
      <dgm:spPr/>
      <dgm:t>
        <a:bodyPr/>
        <a:lstStyle/>
        <a:p>
          <a:endParaRPr lang="ru-RU"/>
        </a:p>
      </dgm:t>
    </dgm:pt>
    <dgm:pt modelId="{96C5B8A1-8C98-4203-892C-2A6BCB78200B}" type="sibTrans" cxnId="{42F6C9CE-FCF3-41EE-9FDC-F2BB45AAD4C5}">
      <dgm:prSet/>
      <dgm:spPr/>
      <dgm:t>
        <a:bodyPr/>
        <a:lstStyle/>
        <a:p>
          <a:endParaRPr lang="ru-RU"/>
        </a:p>
      </dgm:t>
    </dgm:pt>
    <dgm:pt modelId="{0BBB3764-A617-486B-B8F7-1F80DD8FC5C7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создать базу данных по ER-диаграмме;</a:t>
          </a:r>
        </a:p>
      </dgm:t>
    </dgm:pt>
    <dgm:pt modelId="{ABC93DA9-DE44-4B69-A283-1B2728571A06}" type="parTrans" cxnId="{78EC64D6-F824-48E1-8977-578F3A95FCA7}">
      <dgm:prSet/>
      <dgm:spPr/>
      <dgm:t>
        <a:bodyPr/>
        <a:lstStyle/>
        <a:p>
          <a:endParaRPr lang="ru-RU"/>
        </a:p>
      </dgm:t>
    </dgm:pt>
    <dgm:pt modelId="{C5B3A7CC-1AC7-4632-B7BB-0EC637A03A8D}" type="sibTrans" cxnId="{78EC64D6-F824-48E1-8977-578F3A95FCA7}">
      <dgm:prSet/>
      <dgm:spPr/>
      <dgm:t>
        <a:bodyPr/>
        <a:lstStyle/>
        <a:p>
          <a:endParaRPr lang="ru-RU"/>
        </a:p>
      </dgm:t>
    </dgm:pt>
    <dgm:pt modelId="{51C1167A-B105-4E7F-A7F8-A9027376F37D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заполнить базу данных тестовыми данными;</a:t>
          </a:r>
        </a:p>
      </dgm:t>
    </dgm:pt>
    <dgm:pt modelId="{338C622D-47E0-4555-B391-037A060DAF74}" type="parTrans" cxnId="{5F5624E7-BFA2-4A24-AF69-239D623E344B}">
      <dgm:prSet/>
      <dgm:spPr/>
      <dgm:t>
        <a:bodyPr/>
        <a:lstStyle/>
        <a:p>
          <a:endParaRPr lang="ru-RU"/>
        </a:p>
      </dgm:t>
    </dgm:pt>
    <dgm:pt modelId="{72D95E44-270F-4485-BCDC-AE776B97512B}" type="sibTrans" cxnId="{5F5624E7-BFA2-4A24-AF69-239D623E344B}">
      <dgm:prSet/>
      <dgm:spPr/>
      <dgm:t>
        <a:bodyPr/>
        <a:lstStyle/>
        <a:p>
          <a:endParaRPr lang="ru-RU"/>
        </a:p>
      </dgm:t>
    </dgm:pt>
    <dgm:pt modelId="{22331EEA-2637-4979-BC4C-A27E2630DBAB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создать авторизацию;</a:t>
          </a:r>
        </a:p>
      </dgm:t>
    </dgm:pt>
    <dgm:pt modelId="{A7900B23-13BF-44D7-BFA0-DA751940A3A3}" type="parTrans" cxnId="{AAFBFA08-44FC-4051-8B5A-A2541A3042C8}">
      <dgm:prSet/>
      <dgm:spPr/>
      <dgm:t>
        <a:bodyPr/>
        <a:lstStyle/>
        <a:p>
          <a:endParaRPr lang="ru-RU"/>
        </a:p>
      </dgm:t>
    </dgm:pt>
    <dgm:pt modelId="{2ED31B08-1675-42EC-9270-97F1394A8C97}" type="sibTrans" cxnId="{AAFBFA08-44FC-4051-8B5A-A2541A3042C8}">
      <dgm:prSet/>
      <dgm:spPr/>
      <dgm:t>
        <a:bodyPr/>
        <a:lstStyle/>
        <a:p>
          <a:endParaRPr lang="ru-RU"/>
        </a:p>
      </dgm:t>
    </dgm:pt>
    <dgm:pt modelId="{BA6E3BFA-480E-460B-AA52-F3BAC4969FAA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разработать формы для автоматизированного заполнения данными БД;</a:t>
          </a:r>
        </a:p>
      </dgm:t>
    </dgm:pt>
    <dgm:pt modelId="{199FF932-4CDA-46D4-88E6-C75803132614}" type="parTrans" cxnId="{1FEB480D-07BB-4625-A962-A233A949CB0E}">
      <dgm:prSet/>
      <dgm:spPr/>
      <dgm:t>
        <a:bodyPr/>
        <a:lstStyle/>
        <a:p>
          <a:endParaRPr lang="ru-RU"/>
        </a:p>
      </dgm:t>
    </dgm:pt>
    <dgm:pt modelId="{B1A6EC34-88B1-4B13-A820-CFCD86B74FB5}" type="sibTrans" cxnId="{1FEB480D-07BB-4625-A962-A233A949CB0E}">
      <dgm:prSet/>
      <dgm:spPr/>
      <dgm:t>
        <a:bodyPr/>
        <a:lstStyle/>
        <a:p>
          <a:endParaRPr lang="ru-RU"/>
        </a:p>
      </dgm:t>
    </dgm:pt>
    <dgm:pt modelId="{0E070525-312F-4607-BEEB-37B5F9A3B0AD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подключить формы к базе данных;</a:t>
          </a:r>
        </a:p>
      </dgm:t>
    </dgm:pt>
    <dgm:pt modelId="{ECBE884A-471C-43BE-B095-DB5973A0DDFD}" type="parTrans" cxnId="{A2041413-22B4-4B52-8B80-07B1574CB23E}">
      <dgm:prSet/>
      <dgm:spPr/>
      <dgm:t>
        <a:bodyPr/>
        <a:lstStyle/>
        <a:p>
          <a:endParaRPr lang="ru-RU"/>
        </a:p>
      </dgm:t>
    </dgm:pt>
    <dgm:pt modelId="{B6AF1CC9-7834-4122-8C34-043060795550}" type="sibTrans" cxnId="{A2041413-22B4-4B52-8B80-07B1574CB23E}">
      <dgm:prSet/>
      <dgm:spPr/>
      <dgm:t>
        <a:bodyPr/>
        <a:lstStyle/>
        <a:p>
          <a:endParaRPr lang="ru-RU"/>
        </a:p>
      </dgm:t>
    </dgm:pt>
    <dgm:pt modelId="{DBA02E07-753A-4440-8F80-712C6ADDCDB8}">
      <dgm:prSet/>
      <dgm:spPr/>
      <dgm:t>
        <a:bodyPr/>
        <a:lstStyle/>
        <a:p>
          <a:pPr>
            <a:buSzPts val="1000"/>
            <a:buFont typeface="Arial" panose="020B0604020202020204" pitchFamily="34" charset="0"/>
            <a:buChar char="•"/>
          </a:pPr>
          <a:r>
            <a:rPr lang="ru-RU" dirty="0"/>
            <a:t>тестирование созданных форм на работоспособность.</a:t>
          </a:r>
        </a:p>
      </dgm:t>
    </dgm:pt>
    <dgm:pt modelId="{1544D17F-9A55-473D-8E8F-86A0AF125E39}" type="parTrans" cxnId="{FAAF5FC1-3735-4906-A9C7-D76566B0C641}">
      <dgm:prSet/>
      <dgm:spPr/>
      <dgm:t>
        <a:bodyPr/>
        <a:lstStyle/>
        <a:p>
          <a:endParaRPr lang="ru-RU"/>
        </a:p>
      </dgm:t>
    </dgm:pt>
    <dgm:pt modelId="{B05FAF89-CB6C-45C2-93C8-9EE61968BCF3}" type="sibTrans" cxnId="{FAAF5FC1-3735-4906-A9C7-D76566B0C641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 custScaleY="24812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 custLinFactNeighborY="82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 custLinFactNeighborX="0" custLinFactNeighborY="29907">
        <dgm:presLayoutVars>
          <dgm:bulletEnabled val="1"/>
        </dgm:presLayoutVars>
      </dgm:prSet>
      <dgm:spPr/>
    </dgm:pt>
  </dgm:ptLst>
  <dgm:cxnLst>
    <dgm:cxn modelId="{AAFBFA08-44FC-4051-8B5A-A2541A3042C8}" srcId="{98772835-917F-4C0F-AD0D-9EA496C0CE2B}" destId="{22331EEA-2637-4979-BC4C-A27E2630DBAB}" srcOrd="4" destOrd="0" parTransId="{A7900B23-13BF-44D7-BFA0-DA751940A3A3}" sibTransId="{2ED31B08-1675-42EC-9270-97F1394A8C97}"/>
    <dgm:cxn modelId="{1FEB480D-07BB-4625-A962-A233A949CB0E}" srcId="{98772835-917F-4C0F-AD0D-9EA496C0CE2B}" destId="{BA6E3BFA-480E-460B-AA52-F3BAC4969FAA}" srcOrd="5" destOrd="0" parTransId="{199FF932-4CDA-46D4-88E6-C75803132614}" sibTransId="{B1A6EC34-88B1-4B13-A820-CFCD86B74FB5}"/>
    <dgm:cxn modelId="{A2041413-22B4-4B52-8B80-07B1574CB23E}" srcId="{98772835-917F-4C0F-AD0D-9EA496C0CE2B}" destId="{0E070525-312F-4607-BEEB-37B5F9A3B0AD}" srcOrd="6" destOrd="0" parTransId="{ECBE884A-471C-43BE-B095-DB5973A0DDFD}" sibTransId="{B6AF1CC9-7834-4122-8C34-043060795550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90FA643C-8923-4970-88A1-24653A760478}" type="presOf" srcId="{4A83135B-3F66-4ABF-8FA0-039D6FECB30D}" destId="{1D05F5F5-F69A-4273-BF4B-E24DBBBC4025}" srcOrd="0" destOrd="1" presId="urn:microsoft.com/office/officeart/2005/8/layout/chevron2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33130364-8BAB-4049-89E2-9CDEF282D0F7}" type="presOf" srcId="{51C1167A-B105-4E7F-A7F8-A9027376F37D}" destId="{1D05F5F5-F69A-4273-BF4B-E24DBBBC4025}" srcOrd="0" destOrd="3" presId="urn:microsoft.com/office/officeart/2005/8/layout/chevron2"/>
    <dgm:cxn modelId="{874E3D55-E866-467E-81EC-727BC4933BC6}" type="presOf" srcId="{DBA02E07-753A-4440-8F80-712C6ADDCDB8}" destId="{1D05F5F5-F69A-4273-BF4B-E24DBBBC4025}" srcOrd="0" destOrd="7" presId="urn:microsoft.com/office/officeart/2005/8/layout/chevron2"/>
    <dgm:cxn modelId="{D41E1456-9AE9-4857-8FBC-5C67C9FA8A34}" type="presOf" srcId="{22331EEA-2637-4979-BC4C-A27E2630DBAB}" destId="{1D05F5F5-F69A-4273-BF4B-E24DBBBC4025}" srcOrd="0" destOrd="4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9F8BDB3-8BF3-4B70-AE3D-DA39D6F5E124}" type="presOf" srcId="{BA6E3BFA-480E-460B-AA52-F3BAC4969FAA}" destId="{1D05F5F5-F69A-4273-BF4B-E24DBBBC4025}" srcOrd="0" destOrd="5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FAAF5FC1-3735-4906-A9C7-D76566B0C641}" srcId="{98772835-917F-4C0F-AD0D-9EA496C0CE2B}" destId="{DBA02E07-753A-4440-8F80-712C6ADDCDB8}" srcOrd="7" destOrd="0" parTransId="{1544D17F-9A55-473D-8E8F-86A0AF125E39}" sibTransId="{B05FAF89-CB6C-45C2-93C8-9EE61968BCF3}"/>
    <dgm:cxn modelId="{E682CFC2-2A2A-47EA-A7AA-C855FF22049D}" type="presOf" srcId="{0E070525-312F-4607-BEEB-37B5F9A3B0AD}" destId="{1D05F5F5-F69A-4273-BF4B-E24DBBBC4025}" srcOrd="0" destOrd="6" presId="urn:microsoft.com/office/officeart/2005/8/layout/chevron2"/>
    <dgm:cxn modelId="{42F6C9CE-FCF3-41EE-9FDC-F2BB45AAD4C5}" srcId="{98772835-917F-4C0F-AD0D-9EA496C0CE2B}" destId="{4A83135B-3F66-4ABF-8FA0-039D6FECB30D}" srcOrd="1" destOrd="0" parTransId="{9A979F6C-7D60-401A-A0D5-83B8513AC178}" sibTransId="{96C5B8A1-8C98-4203-892C-2A6BCB78200B}"/>
    <dgm:cxn modelId="{78EC64D6-F824-48E1-8977-578F3A95FCA7}" srcId="{98772835-917F-4C0F-AD0D-9EA496C0CE2B}" destId="{0BBB3764-A617-486B-B8F7-1F80DD8FC5C7}" srcOrd="2" destOrd="0" parTransId="{ABC93DA9-DE44-4B69-A283-1B2728571A06}" sibTransId="{C5B3A7CC-1AC7-4632-B7BB-0EC637A03A8D}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5F5624E7-BFA2-4A24-AF69-239D623E344B}" srcId="{98772835-917F-4C0F-AD0D-9EA496C0CE2B}" destId="{51C1167A-B105-4E7F-A7F8-A9027376F37D}" srcOrd="3" destOrd="0" parTransId="{338C622D-47E0-4555-B391-037A060DAF74}" sibTransId="{72D95E44-270F-4485-BCDC-AE776B97512B}"/>
    <dgm:cxn modelId="{EAF745ED-08C3-46F5-82E2-D34C270525EC}" type="presOf" srcId="{0BBB3764-A617-486B-B8F7-1F80DD8FC5C7}" destId="{1D05F5F5-F69A-4273-BF4B-E24DBBBC4025}" srcOrd="0" destOrd="2" presId="urn:microsoft.com/office/officeart/2005/8/layout/chevron2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18215" y="220757"/>
          <a:ext cx="1454770" cy="10183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/>
            <a:t>Цель</a:t>
          </a:r>
        </a:p>
      </dsp:txBody>
      <dsp:txXfrm rot="-5400000">
        <a:off x="1" y="511712"/>
        <a:ext cx="1018339" cy="436431"/>
      </dsp:txXfrm>
    </dsp:sp>
    <dsp:sp modelId="{8ECAA7CB-83D7-4547-88FD-48D3C54DF609}">
      <dsp:nvSpPr>
        <dsp:cNvPr id="0" name=""/>
        <dsp:cNvSpPr/>
      </dsp:nvSpPr>
      <dsp:spPr>
        <a:xfrm rot="5400000">
          <a:off x="5784026" y="-4763144"/>
          <a:ext cx="945600" cy="10476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  Цель работы заключается в разработке системы учета и анализа данных о продаже цветов и букетов, система будет предназначена для автоматизации процессов учета и анализа продаж в цветочном бизнесе. </a:t>
          </a:r>
        </a:p>
      </dsp:txBody>
      <dsp:txXfrm rot="-5400000">
        <a:off x="1018339" y="48703"/>
        <a:ext cx="10430814" cy="853280"/>
      </dsp:txXfrm>
    </dsp:sp>
    <dsp:sp modelId="{6205A116-F027-4F87-9B77-E49F3CA95913}">
      <dsp:nvSpPr>
        <dsp:cNvPr id="0" name=""/>
        <dsp:cNvSpPr/>
      </dsp:nvSpPr>
      <dsp:spPr>
        <a:xfrm rot="5400000">
          <a:off x="-218215" y="2218286"/>
          <a:ext cx="1454770" cy="10183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/>
            <a:t>Задачи</a:t>
          </a:r>
        </a:p>
      </dsp:txBody>
      <dsp:txXfrm rot="-5400000">
        <a:off x="1" y="2509241"/>
        <a:ext cx="1018339" cy="436431"/>
      </dsp:txXfrm>
    </dsp:sp>
    <dsp:sp modelId="{1D05F5F5-F69A-4273-BF4B-E24DBBBC4025}">
      <dsp:nvSpPr>
        <dsp:cNvPr id="0" name=""/>
        <dsp:cNvSpPr/>
      </dsp:nvSpPr>
      <dsp:spPr>
        <a:xfrm rot="5400000">
          <a:off x="5083700" y="-2765616"/>
          <a:ext cx="2346253" cy="10476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1400" kern="1200" dirty="0"/>
            <a:t>создать диаграмму вариантов использования</a:t>
          </a:r>
          <a:r>
            <a:rPr lang="en-US" sz="1400" kern="1200" dirty="0"/>
            <a:t>;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создать ER-диаграмму по заданию;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создать базу данных по ER-диаграмме;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заполнить базу данных тестовыми данными;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создать авторизацию;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разработать формы для автоматизированного заполнения данными БД;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подключить формы к базе данных;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•"/>
          </a:pPr>
          <a:r>
            <a:rPr lang="ru-RU" sz="1400" kern="1200" dirty="0"/>
            <a:t>тестирование созданных форм на работоспособность.</a:t>
          </a:r>
        </a:p>
      </dsp:txBody>
      <dsp:txXfrm rot="-5400000">
        <a:off x="1018340" y="1414279"/>
        <a:ext cx="10362439" cy="2117183"/>
      </dsp:txXfrm>
    </dsp:sp>
    <dsp:sp modelId="{8CB0072C-C3CA-4878-BD3A-9E86BF9680A4}">
      <dsp:nvSpPr>
        <dsp:cNvPr id="0" name=""/>
        <dsp:cNvSpPr/>
      </dsp:nvSpPr>
      <dsp:spPr>
        <a:xfrm rot="5400000">
          <a:off x="-218215" y="3709187"/>
          <a:ext cx="1454770" cy="10183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4000142"/>
        <a:ext cx="1018339" cy="436431"/>
      </dsp:txXfrm>
    </dsp:sp>
    <dsp:sp modelId="{FC8365DA-9A04-41EF-905D-705BBFC6FE47}">
      <dsp:nvSpPr>
        <dsp:cNvPr id="0" name=""/>
        <dsp:cNvSpPr/>
      </dsp:nvSpPr>
      <dsp:spPr>
        <a:xfrm rot="5400000">
          <a:off x="5274856" y="-485286"/>
          <a:ext cx="945600" cy="9458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 Процесс учета и анализа продаж в цветочном бизнесе.</a:t>
          </a:r>
        </a:p>
      </dsp:txBody>
      <dsp:txXfrm rot="-5400000">
        <a:off x="1018339" y="3817391"/>
        <a:ext cx="9412475" cy="85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743307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учета и анализа данных о продаже цветов и букетов»</a:t>
            </a:r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638926" y="4103866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33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 С. Ермилова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В.Ю. Назаров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753385"/>
              </p:ext>
            </p:extLst>
          </p:nvPr>
        </p:nvGraphicFramePr>
        <p:xfrm>
          <a:off x="348343" y="1293905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0FCACB0D-DD1E-244B-79E4-6E86D2C43AB1}"/>
              </a:ext>
            </a:extLst>
          </p:cNvPr>
          <p:cNvSpPr/>
          <p:nvPr/>
        </p:nvSpPr>
        <p:spPr>
          <a:xfrm>
            <a:off x="475901" y="1087168"/>
            <a:ext cx="10972800" cy="741632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en-US" sz="3600" dirty="0"/>
              <a:t>ER-</a:t>
            </a:r>
            <a:r>
              <a:rPr lang="ru-RU" sz="3600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220F0-EB0A-419E-90BD-F6644B904A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543" y="2095433"/>
            <a:ext cx="8322913" cy="4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0FCACB0D-DD1E-244B-79E4-6E86D2C43AB1}"/>
              </a:ext>
            </a:extLst>
          </p:cNvPr>
          <p:cNvSpPr/>
          <p:nvPr/>
        </p:nvSpPr>
        <p:spPr>
          <a:xfrm>
            <a:off x="475901" y="1087168"/>
            <a:ext cx="10972800" cy="741632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ru-RU" sz="3600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392A20-7D00-489F-8E23-69F6628F0F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07" y="2383253"/>
            <a:ext cx="9509272" cy="347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8">
            <a:extLst>
              <a:ext uri="{FF2B5EF4-FFF2-40B4-BE49-F238E27FC236}">
                <a16:creationId xmlns:a16="http://schemas.microsoft.com/office/drawing/2014/main" id="{9C28F0BA-38E0-4FF2-9F36-30BACF319800}"/>
              </a:ext>
            </a:extLst>
          </p:cNvPr>
          <p:cNvSpPr/>
          <p:nvPr/>
        </p:nvSpPr>
        <p:spPr>
          <a:xfrm>
            <a:off x="609600" y="1058887"/>
            <a:ext cx="10972800" cy="5275925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algn="l"/>
            <a:r>
              <a:rPr lang="ru-RU" sz="3600" b="1" dirty="0">
                <a:solidFill>
                  <a:srgbClr val="374151"/>
                </a:solidFill>
                <a:latin typeface="Söhne"/>
              </a:rPr>
              <a:t>Проблема:</a:t>
            </a:r>
            <a:endParaRPr lang="ru-RU" sz="3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3600" dirty="0">
                <a:solidFill>
                  <a:srgbClr val="374151"/>
                </a:solidFill>
                <a:latin typeface="Söhne"/>
              </a:rPr>
              <a:t>Трудности с входом в систему: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600" b="0" i="0" dirty="0">
                <a:solidFill>
                  <a:srgbClr val="374151"/>
                </a:solidFill>
                <a:effectLst/>
                <a:latin typeface="Söhne"/>
              </a:rPr>
              <a:t>Отсутствие удобного механизма ввода логина и пароля из таблицы "</a:t>
            </a:r>
            <a:r>
              <a:rPr lang="ru-RU" sz="3600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r>
              <a:rPr lang="ru-RU" sz="3600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374151"/>
                </a:solidFill>
                <a:latin typeface="Söhne"/>
              </a:rPr>
              <a:t>Решение</a:t>
            </a:r>
            <a:r>
              <a:rPr lang="ru-RU" sz="3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algn="l"/>
            <a:r>
              <a:rPr lang="ru-RU" sz="3600" dirty="0">
                <a:solidFill>
                  <a:srgbClr val="374151"/>
                </a:solidFill>
                <a:latin typeface="Söhne"/>
              </a:rPr>
              <a:t>Внедрение удобного входа в систему: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600" b="0" i="0" dirty="0">
                <a:solidFill>
                  <a:srgbClr val="374151"/>
                </a:solidFill>
                <a:effectLst/>
                <a:latin typeface="Söhne"/>
              </a:rPr>
              <a:t>Создание простого и безопасного метода ввода логина и пароля из таблицы "</a:t>
            </a:r>
            <a:r>
              <a:rPr lang="ru-RU" sz="3600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r>
              <a:rPr lang="ru-RU" sz="3600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8">
            <a:extLst>
              <a:ext uri="{FF2B5EF4-FFF2-40B4-BE49-F238E27FC236}">
                <a16:creationId xmlns:a16="http://schemas.microsoft.com/office/drawing/2014/main" id="{9C28F0BA-38E0-4FF2-9F36-30BACF319800}"/>
              </a:ext>
            </a:extLst>
          </p:cNvPr>
          <p:cNvSpPr/>
          <p:nvPr/>
        </p:nvSpPr>
        <p:spPr>
          <a:xfrm>
            <a:off x="609600" y="1058887"/>
            <a:ext cx="10972800" cy="5275925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algn="l"/>
            <a:r>
              <a:rPr lang="ru-RU" sz="3200" b="1" dirty="0">
                <a:solidFill>
                  <a:srgbClr val="374151"/>
                </a:solidFill>
                <a:latin typeface="Söhne"/>
              </a:rPr>
              <a:t>Проблема:</a:t>
            </a:r>
            <a:endParaRPr lang="ru-RU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3200" dirty="0">
                <a:solidFill>
                  <a:srgbClr val="374151"/>
                </a:solidFill>
                <a:latin typeface="Söhne"/>
              </a:rPr>
              <a:t>Неудобное управление информацией о продуктах: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374151"/>
                </a:solidFill>
                <a:effectLst/>
                <a:latin typeface="Söhne"/>
              </a:rPr>
              <a:t>Отсутствие эффективного механизма чтения, добавления и удаления данных в таблице "Products".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374151"/>
                </a:solidFill>
                <a:latin typeface="Söhne"/>
              </a:rPr>
              <a:t>Решение</a:t>
            </a:r>
            <a:r>
              <a:rPr lang="ru-RU" sz="32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algn="l"/>
            <a:r>
              <a:rPr lang="ru-RU" sz="3200" dirty="0">
                <a:solidFill>
                  <a:srgbClr val="374151"/>
                </a:solidFill>
                <a:latin typeface="Söhne"/>
              </a:rPr>
              <a:t>Введение эффективного управления информацией о продуктах: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374151"/>
                </a:solidFill>
                <a:effectLst/>
                <a:latin typeface="Söhne"/>
              </a:rPr>
              <a:t>Создание простого и понятного интерфейса для чтения, добавления и удаления данных в таблице "Products".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865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3" y="3570793"/>
            <a:ext cx="959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https://github.com/veronikaaaqlde/kurs_work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201</TotalTime>
  <Words>251</Words>
  <Application>Microsoft Office PowerPoint</Application>
  <DocSecurity>0</DocSecurity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ermilovaveronika776@gmail.com</cp:lastModifiedBy>
  <cp:revision>24</cp:revision>
  <dcterms:modified xsi:type="dcterms:W3CDTF">2023-12-19T08:15:04Z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