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5" r:id="rId2"/>
    <p:sldId id="266" r:id="rId3"/>
    <p:sldId id="267" r:id="rId4"/>
    <p:sldId id="268" r:id="rId5"/>
    <p:sldId id="284" r:id="rId6"/>
    <p:sldId id="269" r:id="rId7"/>
    <p:sldId id="287" r:id="rId8"/>
    <p:sldId id="270" r:id="rId9"/>
    <p:sldId id="293" r:id="rId10"/>
    <p:sldId id="272" r:id="rId11"/>
    <p:sldId id="273" r:id="rId12"/>
    <p:sldId id="290" r:id="rId13"/>
    <p:sldId id="274" r:id="rId14"/>
    <p:sldId id="271" r:id="rId15"/>
    <p:sldId id="275" r:id="rId16"/>
    <p:sldId id="283" r:id="rId17"/>
    <p:sldId id="292" r:id="rId18"/>
    <p:sldId id="276" r:id="rId19"/>
    <p:sldId id="291" r:id="rId20"/>
    <p:sldId id="277" r:id="rId21"/>
    <p:sldId id="278" r:id="rId22"/>
    <p:sldId id="279" r:id="rId23"/>
    <p:sldId id="280" r:id="rId24"/>
    <p:sldId id="281" r:id="rId25"/>
    <p:sldId id="288" r:id="rId26"/>
    <p:sldId id="289" r:id="rId27"/>
    <p:sldId id="256" r:id="rId28"/>
    <p:sldId id="257" r:id="rId29"/>
    <p:sldId id="258" r:id="rId30"/>
    <p:sldId id="259" r:id="rId31"/>
    <p:sldId id="285" r:id="rId32"/>
    <p:sldId id="260" r:id="rId33"/>
    <p:sldId id="286" r:id="rId34"/>
    <p:sldId id="282" r:id="rId35"/>
    <p:sldId id="294" r:id="rId36"/>
    <p:sldId id="295" r:id="rId37"/>
    <p:sldId id="261" r:id="rId38"/>
    <p:sldId id="262" r:id="rId39"/>
    <p:sldId id="263" r:id="rId40"/>
    <p:sldId id="296" r:id="rId41"/>
    <p:sldId id="297" r:id="rId42"/>
    <p:sldId id="26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0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72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2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5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35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34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9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A6F518-B17B-47A9-837F-B6C74BEC1318}" type="datetimeFigureOut">
              <a:rPr lang="pl-PL" smtClean="0"/>
              <a:t>02.02.2022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258305-CFBF-47B3-8907-D78A3119E718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szczyzna.pl/stopniowanie-przymiotnikow-zasady/" TargetMode="External"/><Relationship Id="rId2" Type="http://schemas.openxmlformats.org/officeDocument/2006/relationships/hyperlink" Target="https://polszczyzna.pl/nieodmienne-czesci-mow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szczyzna.pl/czesci-zdani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0EE6BE-71A2-4C46-9A74-C46796C01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pl-PL" sz="4800" dirty="0">
                <a:solidFill>
                  <a:srgbClr val="FFFFFF"/>
                </a:solidFill>
              </a:rPr>
              <a:t>Przysłówek , proszę was , oznacza sposób , miejsce albo czas </a:t>
            </a:r>
            <a:br>
              <a:rPr lang="pl-PL" sz="4800" dirty="0">
                <a:solidFill>
                  <a:srgbClr val="FFFFFF"/>
                </a:solidFill>
              </a:rPr>
            </a:br>
            <a:endParaRPr lang="pl-PL" sz="4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pniowanie-przyslowkow">
            <a:extLst>
              <a:ext uri="{FF2B5EF4-FFF2-40B4-BE49-F238E27FC236}">
                <a16:creationId xmlns:a16="http://schemas.microsoft.com/office/drawing/2014/main" id="{C14C5796-B2BD-4BC4-9B4D-1BEA39E7FF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88" y="1413529"/>
            <a:ext cx="7510571" cy="47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32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DD3B03-6C1C-4111-82DF-FD313C64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3082"/>
            <a:ext cx="9720073" cy="6076278"/>
          </a:xfrm>
        </p:spPr>
        <p:txBody>
          <a:bodyPr/>
          <a:lstStyle/>
          <a:p>
            <a:pPr algn="l"/>
            <a:r>
              <a:rPr lang="pl-PL" sz="28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Stopniowanie</a:t>
            </a:r>
            <a:r>
              <a:rPr lang="pl-PL" sz="2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możemy przeprowadzać również w dół, by ukazać osłabienie natężenia cechy.</a:t>
            </a:r>
          </a:p>
          <a:p>
            <a:pPr algn="l"/>
            <a:r>
              <a:rPr lang="pl-PL" sz="2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Stopniowanie takie zawsze przybiera formę opisową, zaś słowem dodawanym jest „mniej”: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800" b="0" i="0" dirty="0">
                <a:solidFill>
                  <a:srgbClr val="E0A141"/>
                </a:solidFill>
                <a:effectLst/>
                <a:latin typeface="Lato" panose="020F0502020204030203" pitchFamily="34" charset="0"/>
              </a:rPr>
              <a:t>elegancko, mniej elegancko, najmniej elegancko,</a:t>
            </a:r>
            <a:endParaRPr lang="pl-PL" sz="2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800" b="0" i="0" dirty="0">
                <a:solidFill>
                  <a:srgbClr val="E0A141"/>
                </a:solidFill>
                <a:effectLst/>
                <a:latin typeface="Lato" panose="020F0502020204030203" pitchFamily="34" charset="0"/>
              </a:rPr>
              <a:t>ślisko, mniej ślisko, najmniej ślisko,</a:t>
            </a:r>
            <a:endParaRPr lang="pl-PL" sz="2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800" b="0" i="0" dirty="0">
                <a:solidFill>
                  <a:srgbClr val="E0A141"/>
                </a:solidFill>
                <a:effectLst/>
                <a:latin typeface="Lato" panose="020F0502020204030203" pitchFamily="34" charset="0"/>
              </a:rPr>
              <a:t>optymistycznie, mniej optymistycznie, najmniej optymistycznie.</a:t>
            </a:r>
            <a:endParaRPr lang="pl-PL" sz="2800" b="0" i="0" dirty="0">
              <a:solidFill>
                <a:srgbClr val="404040"/>
              </a:solidFill>
              <a:effectLst/>
              <a:latin typeface="Lora" pitchFamily="2" charset="-18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135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C1B5BC-3809-422D-B09C-ED69C01E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Zaimek przysłowny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93CF90-CFE1-48B9-9207-7D4FAF0E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Zaimek przysłowny jest nieodmienny. Występuje w funkcji przysłówka i odpowiada na jego pytania.</a:t>
            </a:r>
          </a:p>
          <a:p>
            <a:r>
              <a:rPr lang="pl-PL" b="1" dirty="0"/>
              <a:t>Tak, tu, tam, jak, wtedy, kiedy, gdzie, gdzieś ,skąd ,dokąd, którędy ,tamtędy, </a:t>
            </a:r>
          </a:p>
          <a:p>
            <a:r>
              <a:rPr lang="pl-PL" b="1" dirty="0"/>
              <a:t>Przykłady :</a:t>
            </a:r>
          </a:p>
          <a:p>
            <a:r>
              <a:rPr lang="pl-PL" dirty="0"/>
              <a:t>Nie przechodź tamtędy .( którędy ?) --------okolicznik miejsca</a:t>
            </a:r>
          </a:p>
          <a:p>
            <a:r>
              <a:rPr lang="pl-PL" dirty="0"/>
              <a:t>Zrób to tak . (jak ?)-----------------------------okolicznik sposobu</a:t>
            </a:r>
          </a:p>
          <a:p>
            <a:r>
              <a:rPr lang="pl-PL" dirty="0"/>
              <a:t>Kiedyś przyjdę do ciebie. (kiedy ?)-----------okolicznik czasu</a:t>
            </a:r>
          </a:p>
        </p:txBody>
      </p:sp>
    </p:spTree>
    <p:extLst>
      <p:ext uri="{BB962C8B-B14F-4D97-AF65-F5344CB8AC3E}">
        <p14:creationId xmlns:p14="http://schemas.microsoft.com/office/powerpoint/2010/main" val="156586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F98ED0-C529-4087-A22C-2B8B7F09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447"/>
          </a:xfrm>
        </p:spPr>
        <p:txBody>
          <a:bodyPr anchor="t">
            <a:normAutofit/>
          </a:bodyPr>
          <a:lstStyle/>
          <a:p>
            <a:r>
              <a:rPr lang="pl-PL" dirty="0"/>
              <a:t>Dodatkowe informacje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7F2E54-5821-4190-8634-F95DD544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1780989"/>
            <a:ext cx="4855585" cy="4260374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Lora" pitchFamily="2" charset="-18"/>
              </a:rPr>
              <a:t>Wyrażenie przyimkowe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Podobnie jak rzeczownik, liczebnik i zaimek, przysłówek wraz z przyimkiem tworzy tzw. wyrażenie przyimkowe. Przyimki określają zależności przestrzenne i czasowe, np. za, pod, na, obok, w, u, dla, spoza, sponad, de itp. Przykładowe wyrażenia przyimkowe z przysłówkami: 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za późno, po kryjomu, po cichu, od dawna, za wcześnie.</a:t>
            </a:r>
            <a:endParaRPr kumimoji="0" lang="pl-PL" altLang="pl-PL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effectLst/>
                <a:latin typeface="Lato" panose="020F0502020204030203" pitchFamily="34" charset="0"/>
              </a:rPr>
              <a:t>           </a:t>
            </a:r>
            <a:endParaRPr kumimoji="0" lang="pl-PL" altLang="pl-PL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Połączenie przysłówka i przyimka czyli">
            <a:extLst>
              <a:ext uri="{FF2B5EF4-FFF2-40B4-BE49-F238E27FC236}">
                <a16:creationId xmlns:a16="http://schemas.microsoft.com/office/drawing/2014/main" id="{F7083E68-032B-42E1-BA7B-5E9F9E13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73" y="1669259"/>
            <a:ext cx="5283289" cy="40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1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4ACDD6-8B4A-4674-AF63-31085A1A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7619"/>
            <a:ext cx="8596668" cy="5073743"/>
          </a:xfrm>
        </p:spPr>
        <p:txBody>
          <a:bodyPr/>
          <a:lstStyle/>
          <a:p>
            <a:pPr algn="l" fontAlgn="base"/>
            <a:r>
              <a:rPr lang="pl-PL" sz="1800" b="1" i="0" dirty="0">
                <a:solidFill>
                  <a:srgbClr val="222222"/>
                </a:solidFill>
                <a:effectLst/>
                <a:latin typeface="Playfair Display" panose="00000500000000000000" pitchFamily="2" charset="-18"/>
              </a:rPr>
              <a:t>Pisownia „nie” z przysłówkami</a:t>
            </a:r>
            <a:endParaRPr lang="pl-PL" b="0" i="0" dirty="0">
              <a:solidFill>
                <a:srgbClr val="222222"/>
              </a:solidFill>
              <a:effectLst/>
              <a:latin typeface="Playfair Display" panose="00000500000000000000" pitchFamily="2" charset="-18"/>
            </a:endParaRP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Ogólna zasada brzmi, że „nie” piszemy łącznie z przysłówkami w stopniu równym, np.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niełatwo, nierówno, niesprawiedliwie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.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 Natomiast przysłówki w stopniu wyższym i najwyższym pisze się rozłącznie, np.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nie lepiej, nie najgorzej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.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Pozostałe przysłówki nie żywią szczególnej sympatii do „nie”, dlatego piszemy: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nie tylko, nie zawsze, nie dziś, nie całkiem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itd. 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W tej kwestii nie mogło jednak zabraknąć wyjątków, np. </a:t>
            </a:r>
            <a:r>
              <a:rPr lang="pl-PL" b="1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niezbyt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 </a:t>
            </a:r>
            <a:r>
              <a:rPr lang="pl-PL" b="1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nieopodal</a:t>
            </a:r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.</a:t>
            </a:r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406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sownia nie z przysłówkami razem czy osobno">
            <a:extLst>
              <a:ext uri="{FF2B5EF4-FFF2-40B4-BE49-F238E27FC236}">
                <a16:creationId xmlns:a16="http://schemas.microsoft.com/office/drawing/2014/main" id="{3646113D-0B9F-4AFD-965F-F346B6C88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3" y="938306"/>
            <a:ext cx="8138100" cy="5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4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06B30E-158A-4956-90FC-E76D0EF7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Przysłówek w zdaniu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78D28B-CD02-4808-9037-396A2881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1106"/>
            <a:ext cx="9720073" cy="4558254"/>
          </a:xfrm>
        </p:spPr>
        <p:txBody>
          <a:bodyPr>
            <a:normAutofit/>
          </a:bodyPr>
          <a:lstStyle/>
          <a:p>
            <a:r>
              <a:rPr lang="pl-PL" sz="2800" b="1" dirty="0"/>
              <a:t>Przysłówek</a:t>
            </a:r>
            <a:r>
              <a:rPr lang="pl-PL" sz="2800" dirty="0"/>
              <a:t> w zdaniu może być </a:t>
            </a:r>
          </a:p>
          <a:p>
            <a:r>
              <a:rPr lang="pl-PL" sz="2800" dirty="0"/>
              <a:t>1) okolicznikiem , np. Dziękuję </a:t>
            </a:r>
            <a:r>
              <a:rPr lang="pl-PL" sz="2800" i="1" dirty="0"/>
              <a:t>bardzo  (</a:t>
            </a:r>
            <a:r>
              <a:rPr lang="pl-PL" sz="2800" i="1" dirty="0" err="1"/>
              <a:t>ok.stopnia</a:t>
            </a:r>
            <a:r>
              <a:rPr lang="pl-PL" sz="2800" i="1" dirty="0"/>
              <a:t> );</a:t>
            </a:r>
            <a:r>
              <a:rPr lang="pl-PL" sz="2800" dirty="0"/>
              <a:t>Mów </a:t>
            </a:r>
            <a:r>
              <a:rPr lang="pl-PL" sz="2800" i="1" dirty="0"/>
              <a:t>głośniej</a:t>
            </a:r>
            <a:r>
              <a:rPr lang="pl-PL" sz="2800" dirty="0"/>
              <a:t>( ok. sposobu); Mieszkają dość </a:t>
            </a:r>
            <a:r>
              <a:rPr lang="pl-PL" sz="2800" i="1" dirty="0"/>
              <a:t>daleko</a:t>
            </a:r>
            <a:r>
              <a:rPr lang="pl-PL" sz="2800" dirty="0"/>
              <a:t> (ok. miejsca);</a:t>
            </a:r>
          </a:p>
          <a:p>
            <a:r>
              <a:rPr lang="pl-PL" sz="2800" i="1" dirty="0"/>
              <a:t>rzadziej</a:t>
            </a:r>
          </a:p>
          <a:p>
            <a:r>
              <a:rPr lang="pl-PL" sz="2800" i="1" dirty="0"/>
              <a:t>2) </a:t>
            </a:r>
            <a:r>
              <a:rPr lang="pl-PL" sz="2800" dirty="0"/>
              <a:t>orzecznikiem, np. Było bardzo </a:t>
            </a:r>
            <a:r>
              <a:rPr lang="pl-PL" sz="2800" i="1" dirty="0"/>
              <a:t>wesoło.</a:t>
            </a:r>
          </a:p>
        </p:txBody>
      </p:sp>
    </p:spTree>
    <p:extLst>
      <p:ext uri="{BB962C8B-B14F-4D97-AF65-F5344CB8AC3E}">
        <p14:creationId xmlns:p14="http://schemas.microsoft.com/office/powerpoint/2010/main" val="320658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E446B5-C040-4A1A-B94D-EBA2FEBF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słowotwórcza przysłówków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5F67D1-8F58-4A4A-8396-38DC4D4D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Przysłówki mogą być utworzone od :</a:t>
            </a:r>
          </a:p>
          <a:p>
            <a:r>
              <a:rPr lang="pl-PL" dirty="0"/>
              <a:t>1) rzeczowników ,np. czasami, dokoła , wreszcie , z rana;</a:t>
            </a:r>
          </a:p>
          <a:p>
            <a:r>
              <a:rPr lang="pl-PL" dirty="0"/>
              <a:t>2)przymiotników , np. </a:t>
            </a:r>
            <a:r>
              <a:rPr lang="pl-PL" dirty="0" err="1"/>
              <a:t>cich</a:t>
            </a:r>
            <a:r>
              <a:rPr lang="pl-PL" dirty="0"/>
              <a:t>-o, </a:t>
            </a:r>
            <a:r>
              <a:rPr lang="pl-PL" dirty="0" err="1"/>
              <a:t>dawn</a:t>
            </a:r>
            <a:r>
              <a:rPr lang="pl-PL" dirty="0"/>
              <a:t>-o, właśni -e, </a:t>
            </a:r>
            <a:r>
              <a:rPr lang="pl-PL" dirty="0" err="1"/>
              <a:t>źl</a:t>
            </a:r>
            <a:r>
              <a:rPr lang="pl-PL" dirty="0"/>
              <a:t>-e;</a:t>
            </a:r>
          </a:p>
          <a:p>
            <a:r>
              <a:rPr lang="pl-PL" dirty="0"/>
              <a:t>3) liczebników ,np. </a:t>
            </a:r>
            <a:r>
              <a:rPr lang="pl-PL" dirty="0" err="1"/>
              <a:t>dwukrotni-e</a:t>
            </a:r>
            <a:r>
              <a:rPr lang="pl-PL" dirty="0"/>
              <a:t>, dwojak-o, dwa razy, drugi raz ;</a:t>
            </a:r>
          </a:p>
          <a:p>
            <a:r>
              <a:rPr lang="pl-PL" dirty="0"/>
              <a:t>4)zaimków ,np. jak, tako, wszelako, owszem.</a:t>
            </a:r>
          </a:p>
        </p:txBody>
      </p:sp>
    </p:spTree>
    <p:extLst>
      <p:ext uri="{BB962C8B-B14F-4D97-AF65-F5344CB8AC3E}">
        <p14:creationId xmlns:p14="http://schemas.microsoft.com/office/powerpoint/2010/main" val="279651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222CBC-6946-4A0F-A3D2-70E35D2F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8933"/>
            <a:ext cx="8596668" cy="5481562"/>
          </a:xfrm>
        </p:spPr>
        <p:txBody>
          <a:bodyPr>
            <a:normAutofit fontScale="92500"/>
          </a:bodyPr>
          <a:lstStyle/>
          <a:p>
            <a:pPr algn="l"/>
            <a:r>
              <a:rPr lang="pl-PL" b="1" i="0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Ćwiczenie 1</a:t>
            </a:r>
          </a:p>
          <a:p>
            <a:pPr algn="l"/>
            <a:r>
              <a:rPr lang="pl-PL" b="1" i="0" dirty="0">
                <a:solidFill>
                  <a:srgbClr val="1B1B1B"/>
                </a:solidFill>
                <a:effectLst/>
                <a:latin typeface="Lora" pitchFamily="2" charset="-18"/>
              </a:rPr>
              <a:t>Przeczytaj uważnie tekst. Wyszukaj i zapisz wyrazy, które odpowiadają na pytania: jak? gdzie? kiedy?</a:t>
            </a:r>
          </a:p>
          <a:p>
            <a:r>
              <a:rPr lang="pl-PL" b="0" i="1" u="sng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Owego</a:t>
            </a: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 piątku siódmego sierpnia było […] </a:t>
            </a:r>
            <a:r>
              <a:rPr lang="pl-PL" b="0" i="1" u="sng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bezwietrznie</a:t>
            </a: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 i </a:t>
            </a:r>
            <a:r>
              <a:rPr lang="pl-PL" b="0" i="1" u="sng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potwornie gorąco</a:t>
            </a: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. Nikt nie wiedział, która godzina, mieli tylko ogólne wrażenie, że jest bardzo późno.</a:t>
            </a:r>
            <a:br>
              <a:rPr lang="pl-PL" dirty="0"/>
            </a:b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Kometa zrobiła się jeszcze większa i widać było wyraźnie, że zmierza ku Dolinie Muminków. Płomienie wokół niej były białe i strasznie mocno świeciły.</a:t>
            </a:r>
            <a:br>
              <a:rPr lang="pl-PL" dirty="0"/>
            </a:b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Muminek pierwszy zszedł z drzewa. Rozejrzał się ostrożnie, węsząc na wszystkie strony. A potem zawołał:</a:t>
            </a:r>
            <a:br>
              <a:rPr lang="pl-PL" dirty="0"/>
            </a:b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– Jak tu zielono! Wszędzie są liście i kwiaty!</a:t>
            </a:r>
            <a:br>
              <a:rPr lang="pl-PL" dirty="0"/>
            </a:b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Las nie był wyjedzony i wyglądał normalnie, a nawet podobny był do lasu niedaleko ich domu.</a:t>
            </a:r>
            <a:br>
              <a:rPr lang="pl-PL" dirty="0"/>
            </a:br>
            <a:r>
              <a:rPr lang="pl-PL" b="0" i="1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Tego dnia wszystkie stworzonka, najmniejsze nawet mrówki, schowały się pod ziemię, jak tylko mogły najgłębiej, ptaki siedziały cicho w drzewach i czekały.</a:t>
            </a:r>
          </a:p>
          <a:p>
            <a:r>
              <a:rPr lang="pl-PL" dirty="0">
                <a:effectLst/>
                <a:latin typeface="Lora" pitchFamily="2" charset="-18"/>
              </a:rPr>
              <a:t>(</a:t>
            </a:r>
            <a:r>
              <a:rPr lang="pl-PL" dirty="0" err="1">
                <a:effectLst/>
                <a:latin typeface="Lora" pitchFamily="2" charset="-18"/>
              </a:rPr>
              <a:t>Tove</a:t>
            </a:r>
            <a:r>
              <a:rPr lang="pl-PL" dirty="0">
                <a:effectLst/>
                <a:latin typeface="Lora" pitchFamily="2" charset="-18"/>
              </a:rPr>
              <a:t> Jansson „Kometa nad Doliną Muminków”, tłum. Teresa Chłapowska)</a:t>
            </a:r>
            <a:br>
              <a:rPr lang="pl-PL" b="0" i="0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128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0FB5D9-B17C-4965-989E-F723693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127"/>
          </a:xfrm>
        </p:spPr>
        <p:txBody>
          <a:bodyPr/>
          <a:lstStyle/>
          <a:p>
            <a:r>
              <a:rPr lang="pl-PL" dirty="0"/>
              <a:t>Fragment tekstu ”W krainie muminków”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7E611E-617B-4AC7-B941-76F5C9F8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64343"/>
            <a:ext cx="9720073" cy="4945017"/>
          </a:xfrm>
        </p:spPr>
        <p:txBody>
          <a:bodyPr>
            <a:normAutofit fontScale="92500" lnSpcReduction="20000"/>
          </a:bodyPr>
          <a:lstStyle/>
          <a:p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ROZDZIAŁ 1 Tego samego dnia, w którym Tatuś Muminka ukończył budowę mostu na rzece, mały zwierzaczek Ryjek zrobił odkrycie. Znalazł całkiem nową ścieżkę. Ginęła w gęstym, ciemnym lesie i Ryjek długo stał, nie mogąc oderwać od niej oczu. „Trzeba o tym powiedzieć Muminkowi - pomyślał. - Będziemy musieli razem ją zbadać, bo sam nie zaryzykuję”. Położył dwie gałęzie na krzyż, żeby oznaczyć to miejsce, i popędził do domu, jak tylko mógł najszybciej. Dolina, w której mieszkali, była bardzo piękna. Pełno w niej było szczęśliwych małych stworzonek i zielonych drzew. Rzeka płynąca wśród łąk omijała zakolem niebieski dom Muminków by dalej toczyć swe wody w stronę wciąż nowych okolic, gdzie z pewnością inne małe zwierzątka zastanawiały się, skąd też ona przypływa. „Dziwna rzecz z tymi rzekami i drogami - rozmyślał Ryjek. - Widzi się je, jak pędzą w nieznane, i nagle nabiera się ochoty, żeby pobiec za nimi i zobaczyć, gdzie się kończą...”. Kiedy Ryjek dotarł do domu, zobaczył, że Muminek zawieszał huśtawkę w ogrodzie. - Hej! - powiedział Ryjek. - Odkryłem nową ciekawą ścieżkę. Wygląda niebezpiecznie. - Ale jak niebezpiecznie? - spytał Muminek. - Powiedziałbym, że niezwykle niebezpiecznie - odparł poważnie mały zwierzaczek. - W takim razie musimy wziąć ze sobą kanapki i sok - postanowił Muminek. Podszedł do okna kuchennego i powiedział: - Mamusiu, posłuchaj. My dziś będziemy jeść poza domem. - Dobrze - odpowiedziała Mama Muminka. - Nie mam nic przeciwko temu. Nakładła kanapek do koszyka stojącego koło zlewu i dołożył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0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E0FE8-450C-4DAC-B7C3-12556D78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Kilka informacji o przysłówku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8DAC96-DD77-4A01-90B4-549B9CFA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0" i="0" dirty="0">
              <a:solidFill>
                <a:srgbClr val="212121"/>
              </a:solidFill>
              <a:effectLst/>
              <a:latin typeface="PT Serif" panose="020A0603040505020204" pitchFamily="18" charset="-18"/>
            </a:endParaRPr>
          </a:p>
          <a:p>
            <a:pPr marL="0" indent="0">
              <a:buNone/>
            </a:pPr>
            <a:r>
              <a:rPr lang="pl-PL" dirty="0">
                <a:solidFill>
                  <a:srgbClr val="212121"/>
                </a:solidFill>
                <a:latin typeface="PT Serif" panose="020A0603040505020204" pitchFamily="18" charset="-18"/>
              </a:rPr>
              <a:t>      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        Przysłówek to </a:t>
            </a:r>
            <a:r>
              <a:rPr lang="pl-PL" b="1" i="0" u="none" strike="noStrike" dirty="0">
                <a:solidFill>
                  <a:srgbClr val="1682CE"/>
                </a:solidFill>
                <a:effectLst/>
                <a:latin typeface="PT Serif" panose="020A0603040505020204" pitchFamily="18" charset="-18"/>
                <a:hlinkClick r:id="rId2"/>
              </a:rPr>
              <a:t>nieodmienna część mowy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 która określa cechę, czynność lub stan. Występuje zwykle w połączeniu z </a:t>
            </a:r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czasownikiem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 (np.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biegać </a:t>
            </a:r>
            <a:r>
              <a:rPr lang="pl-PL" b="0" i="1" u="sng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szybko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 mówić </a:t>
            </a:r>
            <a:r>
              <a:rPr lang="pl-PL" b="0" i="1" u="sng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wyraźnie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), </a:t>
            </a:r>
            <a:r>
              <a:rPr lang="pl-PL" b="1" i="0" u="none" strike="noStrike" dirty="0">
                <a:solidFill>
                  <a:srgbClr val="1682CE"/>
                </a:solidFill>
                <a:effectLst/>
                <a:latin typeface="PT Serif" panose="020A0603040505020204" pitchFamily="18" charset="-18"/>
                <a:hlinkClick r:id="rId3"/>
              </a:rPr>
              <a:t>przymiotnikiem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(np. </a:t>
            </a:r>
            <a:r>
              <a:rPr lang="pl-PL" b="0" i="1" u="sng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niezwykle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przystojny, </a:t>
            </a:r>
            <a:r>
              <a:rPr lang="pl-PL" b="0" i="1" u="sng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mało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uprzejmy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) lub innym </a:t>
            </a:r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przysłówkiem 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(np. </a:t>
            </a:r>
            <a:r>
              <a:rPr lang="pl-PL" b="0" i="1" u="sng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bardzo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ładnie, </a:t>
            </a:r>
            <a:r>
              <a:rPr lang="pl-PL" b="0" i="1" u="sng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wyjątkowo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szybko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). 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Innymi słowy – określa, jak lub w jaki sposób wykonywana jest czynność, oznacza właściwości i cechy procesów, a także ich okoliczności.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 W zdaniu przysłówek </a:t>
            </a:r>
            <a:r>
              <a:rPr lang="pl-PL" b="1" i="0" u="none" strike="noStrike" dirty="0">
                <a:solidFill>
                  <a:srgbClr val="1682CE"/>
                </a:solidFill>
                <a:effectLst/>
                <a:latin typeface="PT Serif" panose="020A0603040505020204" pitchFamily="18" charset="-18"/>
                <a:hlinkClick r:id="rId4"/>
              </a:rPr>
              <a:t>najczęściej pełni funkcję okolicznika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(np.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mówić głośno, bardzo cicho, niezwykle przystojny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78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9F99A6C-DA4E-492A-97F4-142AFA8C6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02259"/>
              </p:ext>
            </p:extLst>
          </p:nvPr>
        </p:nvGraphicFramePr>
        <p:xfrm>
          <a:off x="677863" y="1049867"/>
          <a:ext cx="8596311" cy="349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76933799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1552905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920149358"/>
                    </a:ext>
                  </a:extLst>
                </a:gridCol>
              </a:tblGrid>
              <a:tr h="698621">
                <a:tc>
                  <a:txBody>
                    <a:bodyPr/>
                    <a:lstStyle/>
                    <a:p>
                      <a:r>
                        <a:rPr lang="pl-PL" dirty="0"/>
                        <a:t>Jak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Gdzie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Kiedy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5464"/>
                  </a:ext>
                </a:extLst>
              </a:tr>
              <a:tr h="698621">
                <a:tc>
                  <a:txBody>
                    <a:bodyPr/>
                    <a:lstStyle/>
                    <a:p>
                      <a:r>
                        <a:rPr lang="pl-PL" dirty="0"/>
                        <a:t>bezwietrznie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wszędzie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owego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87921"/>
                  </a:ext>
                </a:extLst>
              </a:tr>
              <a:tr h="698621">
                <a:tc>
                  <a:txBody>
                    <a:bodyPr/>
                    <a:lstStyle/>
                    <a:p>
                      <a:r>
                        <a:rPr lang="pl-PL" dirty="0"/>
                        <a:t>mocno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niedaleko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tego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83987"/>
                  </a:ext>
                </a:extLst>
              </a:tr>
              <a:tr h="698621">
                <a:tc>
                  <a:txBody>
                    <a:bodyPr/>
                    <a:lstStyle/>
                    <a:p>
                      <a:r>
                        <a:rPr lang="pl-PL" dirty="0"/>
                        <a:t>ostrożnie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62860"/>
                  </a:ext>
                </a:extLst>
              </a:tr>
              <a:tr h="698621">
                <a:tc>
                  <a:txBody>
                    <a:bodyPr/>
                    <a:lstStyle/>
                    <a:p>
                      <a:r>
                        <a:rPr lang="pl-PL" dirty="0"/>
                        <a:t>cicho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6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3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EBC345-BCEF-4EC7-A60D-7A03882F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7769"/>
            <a:ext cx="8596668" cy="5003593"/>
          </a:xfrm>
        </p:spPr>
        <p:txBody>
          <a:bodyPr/>
          <a:lstStyle/>
          <a:p>
            <a:pPr algn="l"/>
            <a:r>
              <a:rPr lang="pl-PL" b="1" i="0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Ćwiczenie 2</a:t>
            </a:r>
          </a:p>
          <a:p>
            <a:pPr algn="l"/>
            <a:r>
              <a:rPr lang="pl-PL" b="0" i="0" dirty="0">
                <a:solidFill>
                  <a:srgbClr val="1B1B1B"/>
                </a:solidFill>
                <a:effectLst/>
                <a:latin typeface="Lora" pitchFamily="2" charset="-18"/>
              </a:rPr>
              <a:t>Wybierz z tekstu „Kometa nad Doliną Muminków” cztery przysłówki, które się stopniują, i zapisz odpowiednie formy każdego stopnia.</a:t>
            </a:r>
          </a:p>
          <a:p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0C3ACB0-087D-43FD-9E83-77A10145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30457"/>
              </p:ext>
            </p:extLst>
          </p:nvPr>
        </p:nvGraphicFramePr>
        <p:xfrm>
          <a:off x="382210" y="2888343"/>
          <a:ext cx="8756953" cy="293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617">
                  <a:extLst>
                    <a:ext uri="{9D8B030D-6E8A-4147-A177-3AD203B41FA5}">
                      <a16:colId xmlns:a16="http://schemas.microsoft.com/office/drawing/2014/main" val="1825674099"/>
                    </a:ext>
                  </a:extLst>
                </a:gridCol>
                <a:gridCol w="2993168">
                  <a:extLst>
                    <a:ext uri="{9D8B030D-6E8A-4147-A177-3AD203B41FA5}">
                      <a16:colId xmlns:a16="http://schemas.microsoft.com/office/drawing/2014/main" val="2981085561"/>
                    </a:ext>
                  </a:extLst>
                </a:gridCol>
                <a:gridCol w="2993168">
                  <a:extLst>
                    <a:ext uri="{9D8B030D-6E8A-4147-A177-3AD203B41FA5}">
                      <a16:colId xmlns:a16="http://schemas.microsoft.com/office/drawing/2014/main" val="4068797037"/>
                    </a:ext>
                  </a:extLst>
                </a:gridCol>
              </a:tblGrid>
              <a:tr h="1105020">
                <a:tc>
                  <a:txBody>
                    <a:bodyPr/>
                    <a:lstStyle/>
                    <a:p>
                      <a:r>
                        <a:rPr lang="pl-PL" dirty="0"/>
                        <a:t>stopień równy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stopięń</a:t>
                      </a:r>
                      <a:r>
                        <a:rPr lang="pl-PL" dirty="0"/>
                        <a:t> wyższy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stopień najwyższy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25668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pl-PL" dirty="0"/>
                        <a:t>cicho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ciszej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najciszej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86786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pl-PL" dirty="0"/>
                        <a:t>mocno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mocniej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najmocniej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79326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pl-PL" dirty="0"/>
                        <a:t>bardzo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bardziej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najbardziej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76109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pl-PL" dirty="0"/>
                        <a:t>ostrożnie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ostrożniej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najostrożniej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46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13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37D21-20F6-4ECC-BB2C-3F1A69D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2171"/>
            <a:ext cx="8596668" cy="5359191"/>
          </a:xfrm>
        </p:spPr>
        <p:txBody>
          <a:bodyPr/>
          <a:lstStyle/>
          <a:p>
            <a:pPr algn="l"/>
            <a:r>
              <a:rPr lang="pl-PL" b="1" i="0" dirty="0">
                <a:solidFill>
                  <a:srgbClr val="1B1B1B"/>
                </a:solidFill>
                <a:effectLst/>
                <a:latin typeface="Lato" panose="020F0502020204030203" pitchFamily="34" charset="0"/>
              </a:rPr>
              <a:t>Ćwiczenie 3</a:t>
            </a:r>
          </a:p>
          <a:p>
            <a:pPr algn="l"/>
            <a:r>
              <a:rPr lang="pl-PL" b="0" i="0" dirty="0">
                <a:solidFill>
                  <a:srgbClr val="1B1B1B"/>
                </a:solidFill>
                <a:effectLst/>
                <a:latin typeface="Lora" pitchFamily="2" charset="-18"/>
              </a:rPr>
              <a:t>Do podanych przysłówków dopisz  po jednym antonimie i synonimie (wyrazie przeciwstawnym i bliskoznacznym).</a:t>
            </a:r>
          </a:p>
          <a:p>
            <a:pPr algn="l"/>
            <a:r>
              <a:rPr lang="pl-PL" b="0" i="0" dirty="0">
                <a:solidFill>
                  <a:srgbClr val="1B1B1B"/>
                </a:solidFill>
                <a:effectLst/>
                <a:latin typeface="Lora" pitchFamily="2" charset="-18"/>
              </a:rPr>
              <a:t>chłodno, mądrze, szybko, lekko, krótko, szaro, prosto, wesoło</a:t>
            </a:r>
          </a:p>
          <a:p>
            <a:pPr algn="l"/>
            <a:endParaRPr lang="pl-PL" b="0" i="0" dirty="0">
              <a:solidFill>
                <a:srgbClr val="1B1B1B"/>
              </a:solidFill>
              <a:effectLst/>
              <a:latin typeface="Lora" pitchFamily="2" charset="-18"/>
            </a:endParaRPr>
          </a:p>
          <a:p>
            <a:pPr algn="l"/>
            <a:endParaRPr lang="pl-PL" b="0" i="0" dirty="0">
              <a:solidFill>
                <a:srgbClr val="1B1B1B"/>
              </a:solidFill>
              <a:effectLst/>
              <a:latin typeface="Lora" pitchFamily="2" charset="-18"/>
            </a:endParaRPr>
          </a:p>
          <a:p>
            <a:endParaRPr lang="pl-PL" dirty="0"/>
          </a:p>
        </p:txBody>
      </p:sp>
      <p:graphicFrame>
        <p:nvGraphicFramePr>
          <p:cNvPr id="40" name="Tabela 40">
            <a:extLst>
              <a:ext uri="{FF2B5EF4-FFF2-40B4-BE49-F238E27FC236}">
                <a16:creationId xmlns:a16="http://schemas.microsoft.com/office/drawing/2014/main" id="{0FE26920-7F8A-462F-A987-EA8998893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97926"/>
              </p:ext>
            </p:extLst>
          </p:nvPr>
        </p:nvGraphicFramePr>
        <p:xfrm>
          <a:off x="333829" y="2651274"/>
          <a:ext cx="9240764" cy="40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832">
                  <a:extLst>
                    <a:ext uri="{9D8B030D-6E8A-4147-A177-3AD203B41FA5}">
                      <a16:colId xmlns:a16="http://schemas.microsoft.com/office/drawing/2014/main" val="711030067"/>
                    </a:ext>
                  </a:extLst>
                </a:gridCol>
                <a:gridCol w="2784377">
                  <a:extLst>
                    <a:ext uri="{9D8B030D-6E8A-4147-A177-3AD203B41FA5}">
                      <a16:colId xmlns:a16="http://schemas.microsoft.com/office/drawing/2014/main" val="1328959964"/>
                    </a:ext>
                  </a:extLst>
                </a:gridCol>
                <a:gridCol w="3521555">
                  <a:extLst>
                    <a:ext uri="{9D8B030D-6E8A-4147-A177-3AD203B41FA5}">
                      <a16:colId xmlns:a16="http://schemas.microsoft.com/office/drawing/2014/main" val="3338138443"/>
                    </a:ext>
                  </a:extLst>
                </a:gridCol>
              </a:tblGrid>
              <a:tr h="480786">
                <a:tc>
                  <a:txBody>
                    <a:bodyPr/>
                    <a:lstStyle/>
                    <a:p>
                      <a:endParaRPr lang="pl-PL" dirty="0"/>
                    </a:p>
                    <a:p>
                      <a:r>
                        <a:rPr lang="pl-PL" dirty="0"/>
                        <a:t>chłodno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Antonimy</a:t>
                      </a:r>
                    </a:p>
                    <a:p>
                      <a:r>
                        <a:rPr lang="pl-PL" dirty="0"/>
                        <a:t>ciepło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Synonimy</a:t>
                      </a:r>
                    </a:p>
                    <a:p>
                      <a:r>
                        <a:rPr lang="pl-PL" dirty="0"/>
                        <a:t>zimno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5192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r>
                        <a:rPr lang="pl-PL" dirty="0"/>
                        <a:t>mądrze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głupio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rozsądnie(logicznie)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42219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r>
                        <a:rPr lang="pl-PL" dirty="0"/>
                        <a:t>szybko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wolno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prędko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88442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r>
                        <a:rPr lang="pl-PL" dirty="0"/>
                        <a:t>lekko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ciężko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delikatnie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66684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r>
                        <a:rPr lang="pl-PL" dirty="0"/>
                        <a:t>krótko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długo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niedługo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37930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r>
                        <a:rPr lang="pl-PL" dirty="0"/>
                        <a:t>wesoło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smutno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radośnie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40733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r>
                        <a:rPr lang="pl-PL" dirty="0"/>
                        <a:t>prosto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kręto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swobodnie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85288"/>
                  </a:ext>
                </a:extLst>
              </a:tr>
              <a:tr h="48078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862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C3065E-85C3-4E63-82F2-AF72AEB63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9617" y="1131807"/>
            <a:ext cx="762967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Ćwiczenie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Zastąp części zdań odpowiednimi przysłówkami.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Jadł, aż mu się uszy trzęsły. – Jadł …( łapczywie)…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Śmiał się od ucha do ucha. – Śmiał się …(radośnie)….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Znali się jak łyse konie. – Znali się …(doskonale)….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Pędziła na złamanie karku. – Pędziła …(szybko )…..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Czuł się jak zbity pies. – Czuł się …(podle)….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Szła noga za nogą. – Szła ……(powoli).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Spała jak zając. – Spała ……(czujnie)…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podle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doskonale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szybko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łapczywie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powoli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czujnie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hardo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nudno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serdecznie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6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C6A92F-AD77-4013-875D-D4959DE0A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763" y="2043245"/>
            <a:ext cx="1180105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Ćwiczenie 5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W podanych przysłowiach zaznacz pomarańczowym kolorem przysłówki, a niebieskim przymiotniki.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1" i="0" u="none" strike="noStrike" cap="none" normalizeH="0" baseline="0" dirty="0">
              <a:ln>
                <a:noFill/>
              </a:ln>
              <a:solidFill>
                <a:srgbClr val="303333"/>
              </a:solidFill>
              <a:effectLst/>
              <a:latin typeface="var(--font-san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Co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var(--font-sans)"/>
              </a:rPr>
              <a:t>jawnie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 darujesz,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var(--font-sans)"/>
              </a:rPr>
              <a:t>potajemnie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 ci zwrócą.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var(--font-sans)"/>
              </a:rPr>
              <a:t>Roztropniej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 dać wełnę niż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ar(--font-sans)"/>
              </a:rPr>
              <a:t>całego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barana.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ar(--font-sans)"/>
              </a:rPr>
              <a:t>Najpiękniejszą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mową jest czyn.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Od tysiąca lękliwych wojowników lepsi dwaj, ale odważni.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Wieczór bywa mądrzejszy niż poranek.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303333"/>
                </a:solidFill>
                <a:effectLst/>
                <a:latin typeface="var(--font-sans)"/>
              </a:rPr>
              <a:t>Im pełniejszy kłos ryżu, tym niżej się schyla; pusty, im dłużej stoi , tym wyższy.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8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E95F60-E5AA-477D-9FA7-844954B8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Jeśli mamy wątpliwości 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2B89-8470-4502-8360-BBE8986F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   Czasami możecie mieć Państwo wątpliwości czy to przysłówek ,czy to przyimek ?</a:t>
            </a:r>
          </a:p>
          <a:p>
            <a:r>
              <a:rPr lang="pl-PL" dirty="0"/>
              <a:t>Niektóre wyrazy w zależności od kontekstu mogą być przyimkami albo przysłówkami  np.</a:t>
            </a:r>
          </a:p>
          <a:p>
            <a:r>
              <a:rPr lang="pl-PL" i="1" dirty="0"/>
              <a:t>Jesteśmy już blisko domu ( przyimek).</a:t>
            </a:r>
          </a:p>
          <a:p>
            <a:r>
              <a:rPr lang="pl-PL" i="1" dirty="0"/>
              <a:t>Dom jest już (gdzie ?) blisko ( przysłówek).</a:t>
            </a:r>
          </a:p>
          <a:p>
            <a:r>
              <a:rPr lang="pl-PL" i="1" dirty="0"/>
              <a:t>Jeździł dookoła ronda (przyimek ).</a:t>
            </a:r>
          </a:p>
          <a:p>
            <a:r>
              <a:rPr lang="pl-PL" i="1" dirty="0"/>
              <a:t>(gdzie ?)Dookoła panowała cisza (przysłówek).</a:t>
            </a:r>
          </a:p>
        </p:txBody>
      </p:sp>
    </p:spTree>
    <p:extLst>
      <p:ext uri="{BB962C8B-B14F-4D97-AF65-F5344CB8AC3E}">
        <p14:creationId xmlns:p14="http://schemas.microsoft.com/office/powerpoint/2010/main" val="368836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0DC18C-466C-4CBF-A084-73C25824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93448"/>
            <a:ext cx="9720073" cy="5515912"/>
          </a:xfrm>
        </p:spPr>
        <p:txBody>
          <a:bodyPr>
            <a:normAutofit/>
          </a:bodyPr>
          <a:lstStyle/>
          <a:p>
            <a:r>
              <a:rPr lang="pl-PL" sz="2800" dirty="0"/>
              <a:t>Przypominam ,że przyimek jest to wyraz nieodmienny i niesamodzielny , który wskazuje na związki zachodzące między wyrazami samodzielnymi.</a:t>
            </a:r>
          </a:p>
          <a:p>
            <a:r>
              <a:rPr lang="pl-PL" sz="2800" dirty="0"/>
              <a:t>Nazwa przyimek pochodzi od ( stać ) przy imieniu, czyli przy odmienianej przez przypadki części mowy. Owym imieniem jest najczęściej rzeczownik lub zaimek rzeczowny.</a:t>
            </a:r>
          </a:p>
        </p:txBody>
      </p:sp>
    </p:spTree>
    <p:extLst>
      <p:ext uri="{BB962C8B-B14F-4D97-AF65-F5344CB8AC3E}">
        <p14:creationId xmlns:p14="http://schemas.microsoft.com/office/powerpoint/2010/main" val="515857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C27124-978B-4AB4-B3A6-7D2590D51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Imiesłów przysłówkowy</a:t>
            </a:r>
          </a:p>
        </p:txBody>
      </p:sp>
    </p:spTree>
    <p:extLst>
      <p:ext uri="{BB962C8B-B14F-4D97-AF65-F5344CB8AC3E}">
        <p14:creationId xmlns:p14="http://schemas.microsoft.com/office/powerpoint/2010/main" val="38071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058270-44C9-42C0-ACB5-61222F62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imiesłowów</a:t>
            </a:r>
          </a:p>
        </p:txBody>
      </p:sp>
      <p:pic>
        <p:nvPicPr>
          <p:cNvPr id="1026" name="Picture 2" descr="język polski – Zdalne Nauczanie">
            <a:extLst>
              <a:ext uri="{FF2B5EF4-FFF2-40B4-BE49-F238E27FC236}">
                <a16:creationId xmlns:a16="http://schemas.microsoft.com/office/drawing/2014/main" id="{BAACFC08-E6A0-4957-AA87-C5A9678CD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930400"/>
            <a:ext cx="5234939" cy="36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88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A04D34-8417-48A7-8F9B-0CE78F93CB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5" b="58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0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EDF6A9-2D1B-4F6F-A236-EF393254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4077"/>
            <a:ext cx="9061752" cy="5117286"/>
          </a:xfrm>
        </p:spPr>
        <p:txBody>
          <a:bodyPr/>
          <a:lstStyle/>
          <a:p>
            <a:pPr algn="l" fontAlgn="base"/>
            <a:r>
              <a:rPr lang="pl-PL" sz="2000" b="1" i="0" dirty="0">
                <a:solidFill>
                  <a:srgbClr val="222222"/>
                </a:solidFill>
                <a:effectLst/>
                <a:latin typeface="Playfair Display" panose="00000500000000000000" pitchFamily="2" charset="-18"/>
              </a:rPr>
              <a:t>Rodzaje przysłówków</a:t>
            </a:r>
            <a:endParaRPr lang="pl-PL" sz="2000" b="0" i="0" dirty="0">
              <a:solidFill>
                <a:srgbClr val="222222"/>
              </a:solidFill>
              <a:effectLst/>
              <a:latin typeface="Playfair Display" panose="00000500000000000000" pitchFamily="2" charset="-18"/>
            </a:endParaRP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Biorąc pod uwagę</a:t>
            </a:r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kryterium pochodzenia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 wyróżnia się dwa rodzaje przysłówków: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pierwotne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(np. </a:t>
            </a:r>
            <a:r>
              <a:rPr lang="pl-PL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dziś, jutro, wczoraj, bardzo, nagle, ukradkiem, niechcący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oraz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pochodne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czyli utworzone od przymiotników (przysłówki odprzymiotnikowe) i rzeczowników.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Jeśli zaś chodzi o </a:t>
            </a:r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pełnione funkcje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 przysłówki można podzielić na dwie grupy: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jakościowe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(oznaczające wewnętrzne właściwości procesów, stanów, czynności lub cech, np. </a:t>
            </a:r>
            <a:r>
              <a:rPr lang="pl-PL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mówić głośno, wyglądać ładnie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695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C65614-474D-4BB2-BB1E-DE231ED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Imiesłów przysłówkowy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C486EF-18CC-4CC6-896E-ABCD0D6D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Jest to grupa imiesłowów, która , w przeciwieństwie do tych  przymiotnikowych, jest nieodmienna ( gdyż przysłówek , od którego pochodzi ich nazwa , również jest nieodmienną częścią mowy ).</a:t>
            </a:r>
          </a:p>
          <a:p>
            <a:r>
              <a:rPr lang="pl-PL" dirty="0"/>
              <a:t>Imiesłowy te pojawiają się głównie w tekstach pisanych, dużo rzadziej – w języku mówionym. Dzielą się na dwa główne typy :</a:t>
            </a:r>
          </a:p>
          <a:p>
            <a:r>
              <a:rPr lang="pl-PL" b="1" dirty="0"/>
              <a:t>Imiesłów przysłówkowy współczesny- można go rozpoznać po końcówce :</a:t>
            </a:r>
          </a:p>
          <a:p>
            <a:r>
              <a:rPr lang="pl-PL" b="1" dirty="0"/>
              <a:t>-</a:t>
            </a:r>
            <a:r>
              <a:rPr lang="pl-PL" b="1" dirty="0" err="1"/>
              <a:t>ąć</a:t>
            </a:r>
            <a:r>
              <a:rPr lang="pl-PL" b="1" dirty="0"/>
              <a:t> np. czytając, pisząc.</a:t>
            </a:r>
          </a:p>
          <a:p>
            <a:r>
              <a:rPr lang="pl-PL" b="1" dirty="0"/>
              <a:t>Używamy go w zdaniu wtedy , gdy przynajmniej dwie czynności, sytuacje lub zdarzenia dzieją się w tym samym czasie, np.</a:t>
            </a:r>
          </a:p>
          <a:p>
            <a:r>
              <a:rPr lang="pl-PL" dirty="0"/>
              <a:t>Jadąc pociągiem do pracy, czytam książkę.( w tym samym czasie, jednocześnie, czyli współcześnie- stąd nazwa tego imiesłowu- obywa się moja podróż i moje czytanie)</a:t>
            </a:r>
          </a:p>
        </p:txBody>
      </p:sp>
    </p:spTree>
    <p:extLst>
      <p:ext uri="{BB962C8B-B14F-4D97-AF65-F5344CB8AC3E}">
        <p14:creationId xmlns:p14="http://schemas.microsoft.com/office/powerpoint/2010/main" val="302216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8F72D-D40B-4FE7-A7B4-1A497556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17870"/>
          </a:xfrm>
        </p:spPr>
        <p:txBody>
          <a:bodyPr>
            <a:normAutofit fontScale="90000"/>
          </a:bodyPr>
          <a:lstStyle/>
          <a:p>
            <a:r>
              <a:rPr lang="pl-PL" dirty="0"/>
              <a:t>W zdaniu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58C888-6E4B-4E54-A5BB-807C24A9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781"/>
            <a:ext cx="8596668" cy="4570582"/>
          </a:xfrm>
        </p:spPr>
        <p:txBody>
          <a:bodyPr>
            <a:normAutofit/>
          </a:bodyPr>
          <a:lstStyle/>
          <a:p>
            <a:r>
              <a:rPr lang="pl-PL" sz="2800" dirty="0"/>
              <a:t>   Imiesłów przysłówkowy współczesny w zdaniu tworzy równoważnik zdania, zastępujący zdanie podrzędne ( czekając na przystanku = kiedy czekał na przystanku ).</a:t>
            </a:r>
          </a:p>
          <a:p>
            <a:r>
              <a:rPr lang="pl-PL" sz="2800" dirty="0"/>
              <a:t>Uwaga: Imiesłowem tym nie można zastępować zdania o innym podmiocie, np. dobrze: Kiedy szedłem przez las ( </a:t>
            </a:r>
            <a:r>
              <a:rPr lang="pl-PL" sz="3200" dirty="0"/>
              <a:t>podmiot : ja ),spadła mi czapka. ( podmiot : czapka );źle : Idąc  przez las, spadła mi czapka;</a:t>
            </a:r>
          </a:p>
        </p:txBody>
      </p:sp>
    </p:spTree>
    <p:extLst>
      <p:ext uri="{BB962C8B-B14F-4D97-AF65-F5344CB8AC3E}">
        <p14:creationId xmlns:p14="http://schemas.microsoft.com/office/powerpoint/2010/main" val="191446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2A287-93D1-4D8C-9F57-9639ED61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Imiesłów przysłówkowy uprzedni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1E9104-E77B-4EED-BCBD-6E1EEAC6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Imiesłów  przysłówkowy uprzedni : można go rozpoznać po dwóch zakończeniach : </a:t>
            </a:r>
            <a:endParaRPr lang="pl-PL" b="1" dirty="0"/>
          </a:p>
          <a:p>
            <a:r>
              <a:rPr lang="pl-PL" b="1" dirty="0"/>
              <a:t>- wszy ( niektórym kojarzy się wybitnie jednoznacznie, dlatego właśnie te imiesłowy są na ogół najlepiej pamiętane przez uczniów )</a:t>
            </a:r>
          </a:p>
          <a:p>
            <a:r>
              <a:rPr lang="pl-PL" b="1" dirty="0"/>
              <a:t>Ta końcówka występuje zawsze </a:t>
            </a:r>
            <a:r>
              <a:rPr lang="pl-PL" b="1" u="sng" dirty="0"/>
              <a:t>po samogłoskach, np.</a:t>
            </a:r>
          </a:p>
          <a:p>
            <a:r>
              <a:rPr lang="pl-PL" b="1" dirty="0"/>
              <a:t>Przeczytawszy</a:t>
            </a:r>
          </a:p>
          <a:p>
            <a:r>
              <a:rPr lang="pl-PL" b="1" dirty="0"/>
              <a:t>- </a:t>
            </a:r>
            <a:r>
              <a:rPr lang="pl-PL" b="1" dirty="0" err="1"/>
              <a:t>łszy</a:t>
            </a:r>
            <a:r>
              <a:rPr lang="pl-PL" b="1" dirty="0"/>
              <a:t>- występuje po spółgłoskach , np. przyszedłszy.</a:t>
            </a:r>
          </a:p>
          <a:p>
            <a:r>
              <a:rPr lang="pl-PL" b="1" dirty="0"/>
              <a:t>Tego typu imiesłowów używamy w zdaniu w sytuacji , gdy dana czynność została wykonana wcześniej niż wyrażona w formie osobowej.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4044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8288B7-19A8-4194-8614-1785531E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zdaniu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65B648-F780-4FC8-8217-029DB16C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Imiesłów przysłówkowy uprzedni w zdaniu tworzy równoważnik zdania zastępujący zdanie podrzędne czasowe ( najadłszy się = kiedy się najadł ).</a:t>
            </a:r>
          </a:p>
          <a:p>
            <a:r>
              <a:rPr lang="pl-PL" dirty="0"/>
              <a:t>Imiesłów ten nie może być zastępowany przez imiesłów współczesny, np.</a:t>
            </a:r>
          </a:p>
          <a:p>
            <a:r>
              <a:rPr lang="pl-PL" b="1" dirty="0"/>
              <a:t>Powrócili z wyprawy, nie poniósłszy ani jednej porażki . ( Zdanie poprawne )</a:t>
            </a:r>
          </a:p>
          <a:p>
            <a:r>
              <a:rPr lang="pl-PL" b="1" dirty="0"/>
              <a:t>(Zdanie niepoprawne)</a:t>
            </a:r>
          </a:p>
          <a:p>
            <a:r>
              <a:rPr lang="pl-PL" b="1" dirty="0"/>
              <a:t>Powrócili z wyprawy ,nie ponosząc  ani jednej porażki.</a:t>
            </a:r>
          </a:p>
        </p:txBody>
      </p:sp>
    </p:spTree>
    <p:extLst>
      <p:ext uri="{BB962C8B-B14F-4D97-AF65-F5344CB8AC3E}">
        <p14:creationId xmlns:p14="http://schemas.microsoft.com/office/powerpoint/2010/main" val="3834791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809E906A-3C70-4CF6-B9C0-D8D2BB65C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02757"/>
              </p:ext>
            </p:extLst>
          </p:nvPr>
        </p:nvGraphicFramePr>
        <p:xfrm>
          <a:off x="677863" y="807962"/>
          <a:ext cx="8596312" cy="457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0890278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0998870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0283880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047174980"/>
                    </a:ext>
                  </a:extLst>
                </a:gridCol>
              </a:tblGrid>
              <a:tr h="564072">
                <a:tc>
                  <a:txBody>
                    <a:bodyPr/>
                    <a:lstStyle/>
                    <a:p>
                      <a:r>
                        <a:rPr lang="pl-PL" dirty="0"/>
                        <a:t>Czasownik, który opisuje czynność niedokonaną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Imiesłów przysłówkowy współczesny (-</a:t>
                      </a:r>
                      <a:r>
                        <a:rPr lang="pl-PL" dirty="0" err="1"/>
                        <a:t>ąc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Czasownik , który opisuje czynność dokonaną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Imiesłów przysłówkowy uprzedni (-wszy, -</a:t>
                      </a:r>
                      <a:r>
                        <a:rPr lang="pl-PL" dirty="0" err="1"/>
                        <a:t>łszy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91916"/>
                  </a:ext>
                </a:extLst>
              </a:tr>
              <a:tr h="564072">
                <a:tc>
                  <a:txBody>
                    <a:bodyPr/>
                    <a:lstStyle/>
                    <a:p>
                      <a:r>
                        <a:rPr lang="pl-PL" dirty="0"/>
                        <a:t>piszę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pisząc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napisałem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napisawszy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63979"/>
                  </a:ext>
                </a:extLst>
              </a:tr>
              <a:tr h="564072">
                <a:tc>
                  <a:txBody>
                    <a:bodyPr/>
                    <a:lstStyle/>
                    <a:p>
                      <a:r>
                        <a:rPr lang="pl-PL" dirty="0"/>
                        <a:t>malować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malując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pomalowałem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pomalowawszy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48300"/>
                  </a:ext>
                </a:extLst>
              </a:tr>
              <a:tr h="564072">
                <a:tc>
                  <a:txBody>
                    <a:bodyPr/>
                    <a:lstStyle/>
                    <a:p>
                      <a:r>
                        <a:rPr lang="pl-PL" dirty="0"/>
                        <a:t>budować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budując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wybudowałem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wybudowawszy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83320"/>
                  </a:ext>
                </a:extLst>
              </a:tr>
              <a:tr h="564072">
                <a:tc>
                  <a:txBody>
                    <a:bodyPr/>
                    <a:lstStyle/>
                    <a:p>
                      <a:r>
                        <a:rPr lang="pl-PL" dirty="0"/>
                        <a:t>przychodzić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przychodząc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przyszedłem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przyszedłszy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76058"/>
                  </a:ext>
                </a:extLst>
              </a:tr>
              <a:tr h="564072">
                <a:tc>
                  <a:txBody>
                    <a:bodyPr/>
                    <a:lstStyle/>
                    <a:p>
                      <a:r>
                        <a:rPr lang="pl-PL" dirty="0"/>
                        <a:t>grać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grając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zagrałem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zagrawszy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8512"/>
                  </a:ext>
                </a:extLst>
              </a:tr>
              <a:tr h="564072">
                <a:tc>
                  <a:txBody>
                    <a:bodyPr/>
                    <a:lstStyle/>
                    <a:p>
                      <a:r>
                        <a:rPr lang="pl-PL"/>
                        <a:t>liczyć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licząc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policzyłem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policzywszy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867D8-B0BF-44C6-A160-05563443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12270B-FF7A-4E57-B641-996AC27D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1.Rozpoznaj typ imiesłowu.</a:t>
            </a:r>
          </a:p>
          <a:p>
            <a:r>
              <a:rPr lang="pl-PL" dirty="0"/>
              <a:t>Wczoraj siedząc na ławce w parku marzyliśmy o wakacjach .</a:t>
            </a:r>
          </a:p>
          <a:p>
            <a:r>
              <a:rPr lang="pl-PL" dirty="0"/>
              <a:t>Zatrzymawszy się na chwilę, wyczyściłem lusterko w samochodzie.</a:t>
            </a:r>
          </a:p>
          <a:p>
            <a:r>
              <a:rPr lang="pl-PL" dirty="0"/>
              <a:t>Czekając na autobus, przez chwilę rozmawiałem z kolegą.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00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28C9F-C748-42FF-B45B-0D80B961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ortograficzna dotycząca imiesłowów przysłówkowych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93B487-04DC-43D8-B7B1-0FC99C58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Zapamiętaj !</a:t>
            </a:r>
          </a:p>
          <a:p>
            <a:r>
              <a:rPr lang="pl-PL" dirty="0"/>
              <a:t>Imiesłowy przysłówkowe z przeczeniem „ nie” piszemy zawsze rozdzielnie , np. nie pisząc , nie  napisawszy.</a:t>
            </a:r>
          </a:p>
        </p:txBody>
      </p:sp>
    </p:spTree>
    <p:extLst>
      <p:ext uri="{BB962C8B-B14F-4D97-AF65-F5344CB8AC3E}">
        <p14:creationId xmlns:p14="http://schemas.microsoft.com/office/powerpoint/2010/main" val="3507661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8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6CA466-F77A-4710-BC82-6B23DCA0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Przykład dla rozjaśnienia sytuacji :</a:t>
            </a:r>
          </a:p>
        </p:txBody>
      </p:sp>
      <p:pic>
        <p:nvPicPr>
          <p:cNvPr id="5" name="Picture 4" descr="Abstrakcyjne rozmazane tło ze sklepem odzieżowym">
            <a:extLst>
              <a:ext uri="{FF2B5EF4-FFF2-40B4-BE49-F238E27FC236}">
                <a16:creationId xmlns:a16="http://schemas.microsoft.com/office/drawing/2014/main" id="{1DDA9557-B43A-4FD2-A4DA-9A125F3D0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82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F235B7-E0AD-4FA3-8D4C-A9087B16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Zrobiwszy zakupy, wróciłam do domu. ( najpierw zrobiłam zakupy, a potem z nimi wróciłam do domu- czyli coś było wcześniej, a coś później ; nie działy się te czynności w tym samym czasie ).</a:t>
            </a:r>
          </a:p>
        </p:txBody>
      </p:sp>
    </p:spTree>
    <p:extLst>
      <p:ext uri="{BB962C8B-B14F-4D97-AF65-F5344CB8AC3E}">
        <p14:creationId xmlns:p14="http://schemas.microsoft.com/office/powerpoint/2010/main" val="1431137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11FF1F-CDD7-4726-A64B-18B47AE3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Ważne 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E8F648-9A9C-4FDE-AD4B-83F8945A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podanych wyżej przykładów logicznie wynika zatem ,że :</a:t>
            </a:r>
          </a:p>
          <a:p>
            <a:r>
              <a:rPr lang="pl-PL" b="1" dirty="0"/>
              <a:t>Imiesłów przysłówkowy współczesny- możemy tworzyć tylko od czasowników niedokonanych ( bo te czynności wciąż trwają, nie zakończyły się ani nie znamy konkretnego terminu, kiedy to nastąpi ).</a:t>
            </a:r>
          </a:p>
          <a:p>
            <a:endParaRPr lang="pl-PL" b="1" dirty="0"/>
          </a:p>
          <a:p>
            <a:r>
              <a:rPr lang="pl-PL" b="1" dirty="0"/>
              <a:t>Imiesłów przysłówkowy uprzedni – możemy utworzyć wyłącznie od czasowników dokonanych , bo mówią o czynnościach, które już się zakończyły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37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5032-0C83-4E6F-AB58-08C96158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Wskazówka interpunkcyjna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AF31A6-9401-4D79-9D2A-C2F18816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w zdaniu lub równoważniku zdania występuje imiesłów przysłówkowy to zawsze stawiamy po nim przecinek np.</a:t>
            </a:r>
          </a:p>
          <a:p>
            <a:r>
              <a:rPr lang="pl-PL" dirty="0"/>
              <a:t>Idąc , rozmyślałem o podróży.</a:t>
            </a:r>
          </a:p>
          <a:p>
            <a:r>
              <a:rPr lang="pl-PL" dirty="0"/>
              <a:t>Przeczytawszy, odłożyłem książkę na półkę.</a:t>
            </a:r>
          </a:p>
        </p:txBody>
      </p:sp>
    </p:spTree>
    <p:extLst>
      <p:ext uri="{BB962C8B-B14F-4D97-AF65-F5344CB8AC3E}">
        <p14:creationId xmlns:p14="http://schemas.microsoft.com/office/powerpoint/2010/main" val="8756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1B4D59-942F-495A-9F6F-FFF833FB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oraz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okolicznościowe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(oznaczające okoliczności, czas, miejsce, np. </a:t>
            </a:r>
            <a:r>
              <a:rPr lang="pl-PL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daleko, jutro, boso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l" fontAlgn="base"/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Ze względu na znaczenie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przysłówki dzieli się na: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przysłówki sposobu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np. </a:t>
            </a:r>
            <a:r>
              <a:rPr lang="pl-PL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ukradkiem, osobno, powoli, ładnie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przysłówki miejsca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np. </a:t>
            </a:r>
            <a:r>
              <a:rPr lang="pl-PL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niedaleko, wszędzie, nigdzie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przysłówki czasu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np.</a:t>
            </a:r>
            <a:r>
              <a:rPr lang="pl-PL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dzisiaj, zawsze, nigdy</a:t>
            </a:r>
            <a: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4344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244881-AEB2-4886-A6D4-5B39A144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77257"/>
            <a:ext cx="9720073" cy="5032103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Podkreśl przysłówki w przysłowiach i powiedzeniach.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-Im dalej, tym gorzej.(...................)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-Lepiej późno niż wcale.(.................)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-To było dawno i nieprawda.(................)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-Zaraz, zaraz, ale nie wszystko naraz.(...............)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-Wszędzie dobrze, ale w domu najlepiej.(...............)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b) Zapisz w nawiasach pytania, na które odpowiadają podkreślone przysłówki.</a:t>
            </a:r>
          </a:p>
          <a:p>
            <a:pPr algn="l"/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c) Uzupełnij tabelę czterema spośród podkreślonych przysłówków.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185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846609-A25A-40D1-8738-81A8672A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0" dirty="0">
                <a:solidFill>
                  <a:srgbClr val="000000"/>
                </a:solidFill>
                <a:effectLst/>
                <a:latin typeface="ProximaNova"/>
              </a:rPr>
              <a:t>Przekształcić zdania tak, aby zastąpić wyróżnione przymiotniki utworzonymi od nich przysłówkami</a:t>
            </a:r>
          </a:p>
          <a:p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a) Na całym terenie rosła </a:t>
            </a:r>
            <a:r>
              <a:rPr lang="pl-PL" b="0" i="0" u="sng" dirty="0">
                <a:solidFill>
                  <a:srgbClr val="000000"/>
                </a:solidFill>
                <a:effectLst/>
                <a:latin typeface="ProximaNova"/>
              </a:rPr>
              <a:t>gęsta</a:t>
            </a:r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 trawa.</a:t>
            </a:r>
            <a:b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b) Opowieść leśniczego była naprawdę </a:t>
            </a:r>
            <a:r>
              <a:rPr lang="pl-PL" b="0" i="0" u="sng" dirty="0">
                <a:solidFill>
                  <a:srgbClr val="000000"/>
                </a:solidFill>
                <a:effectLst/>
                <a:latin typeface="ProximaNova"/>
              </a:rPr>
              <a:t>interesująca.</a:t>
            </a:r>
            <a:b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c) Pomaluj ścianę </a:t>
            </a:r>
            <a:r>
              <a:rPr lang="pl-PL" b="0" i="0" u="sng" dirty="0">
                <a:solidFill>
                  <a:srgbClr val="000000"/>
                </a:solidFill>
                <a:effectLst/>
                <a:latin typeface="ProximaNova"/>
              </a:rPr>
              <a:t>niebieską </a:t>
            </a:r>
            <a:r>
              <a:rPr lang="pl-PL" b="0" i="0" dirty="0">
                <a:solidFill>
                  <a:srgbClr val="000000"/>
                </a:solidFill>
                <a:effectLst/>
                <a:latin typeface="ProximaNova"/>
              </a:rPr>
              <a:t>farbą.</a:t>
            </a:r>
            <a:endParaRPr lang="pl-PL" b="1" i="0" dirty="0">
              <a:solidFill>
                <a:srgbClr val="000000"/>
              </a:solidFill>
              <a:effectLst/>
              <a:latin typeface="ProximaNova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982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F90773-15F1-4B23-8D24-48BD3F1E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42644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ED61C-DA93-4AEA-AA82-AE79C406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pytania to oczywiście </a:t>
            </a:r>
            <a:br>
              <a:rPr lang="pl-PL" dirty="0"/>
            </a:br>
            <a:r>
              <a:rPr lang="pl-PL" dirty="0"/>
              <a:t>jak ?,gdzie ?, kiedy?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664478-2A24-4A31-B3AF-E80DAC24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Niechaj zapamięta każda mądra główka , że jak ?, gdzie ?,kiedy?- to pytania przysłówka .</a:t>
            </a:r>
          </a:p>
        </p:txBody>
      </p:sp>
    </p:spTree>
    <p:extLst>
      <p:ext uri="{BB962C8B-B14F-4D97-AF65-F5344CB8AC3E}">
        <p14:creationId xmlns:p14="http://schemas.microsoft.com/office/powerpoint/2010/main" val="64277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4EC0BC-1288-4080-8D1C-215F4174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0857"/>
            <a:ext cx="8596668" cy="5170505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pl-PL" sz="2000" b="1" i="0" dirty="0">
                <a:solidFill>
                  <a:srgbClr val="222222"/>
                </a:solidFill>
                <a:effectLst/>
                <a:latin typeface="Playfair Display" panose="00000500000000000000" pitchFamily="2" charset="-18"/>
              </a:rPr>
              <a:t>Jak się tworzy przysłówki?</a:t>
            </a:r>
            <a:br>
              <a:rPr lang="pl-PL" sz="2000" b="1" i="0" dirty="0">
                <a:solidFill>
                  <a:srgbClr val="222222"/>
                </a:solidFill>
                <a:effectLst/>
                <a:latin typeface="Playfair Display" panose="00000500000000000000" pitchFamily="2" charset="-18"/>
              </a:rPr>
            </a:br>
            <a:endParaRPr lang="pl-PL" sz="2000" b="0" i="0" dirty="0">
              <a:solidFill>
                <a:srgbClr val="222222"/>
              </a:solidFill>
              <a:effectLst/>
              <a:latin typeface="Playfair Display" panose="00000500000000000000" pitchFamily="2" charset="-18"/>
            </a:endParaRP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Przysłówki tworzy się przez dodanie do przymiotników przyrostków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-e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lub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-o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 np.</a:t>
            </a:r>
          </a:p>
          <a:p>
            <a:pPr algn="l" fontAlgn="base"/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tani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tanio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  <a:b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</a:b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duży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dużo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  <a:b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</a:b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młody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młodo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  <a:b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</a:b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ładny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ładnie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  <a:b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</a:b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ciekawy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ciekawie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.</a:t>
            </a:r>
          </a:p>
          <a:p>
            <a:pPr algn="l" fontAlgn="base"/>
            <a:endParaRPr lang="pl-PL" b="0" i="0" dirty="0">
              <a:solidFill>
                <a:srgbClr val="212121"/>
              </a:solidFill>
              <a:effectLst/>
              <a:latin typeface="PT Serif" panose="020A0603040505020204" pitchFamily="18" charset="-18"/>
            </a:endParaRP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Przysłówki odrzeczownikowe to z kolei formy narzędnika liczby pojedynczej, np.</a:t>
            </a:r>
          </a:p>
          <a:p>
            <a:pPr algn="l" fontAlgn="base"/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ranek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rankiem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  <a:b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</a:b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góra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górą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  <a:b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</a:b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dół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dołem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492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1320EC-206E-48A4-A0ED-09AB1ED9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582B49-1547-45CA-A412-9435E0FBC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75553"/>
            <a:ext cx="9720073" cy="4023360"/>
          </a:xfrm>
        </p:spPr>
        <p:txBody>
          <a:bodyPr>
            <a:normAutofit/>
          </a:bodyPr>
          <a:lstStyle/>
          <a:p>
            <a:pPr lvl="1"/>
            <a:r>
              <a:rPr lang="pl-PL" sz="2800" b="1" dirty="0"/>
              <a:t>Przysłówki mogą być utworzone od :</a:t>
            </a:r>
          </a:p>
          <a:p>
            <a:r>
              <a:rPr lang="pl-PL" sz="2800" dirty="0"/>
              <a:t>1) rzeczowników , np. czasami ,dokoła ,wreszcie , z rana;</a:t>
            </a:r>
          </a:p>
          <a:p>
            <a:r>
              <a:rPr lang="pl-PL" sz="2800" dirty="0"/>
              <a:t>2) przymiotników , np. </a:t>
            </a:r>
            <a:r>
              <a:rPr lang="pl-PL" sz="2800" dirty="0" err="1"/>
              <a:t>cich</a:t>
            </a:r>
            <a:r>
              <a:rPr lang="pl-PL" sz="2800" dirty="0"/>
              <a:t>-o ,</a:t>
            </a:r>
            <a:r>
              <a:rPr lang="pl-PL" sz="2800" dirty="0" err="1"/>
              <a:t>dawn</a:t>
            </a:r>
            <a:r>
              <a:rPr lang="pl-PL" sz="2800" dirty="0"/>
              <a:t>-o ,właśni- e ,</a:t>
            </a:r>
            <a:r>
              <a:rPr lang="pl-PL" sz="2800" dirty="0" err="1"/>
              <a:t>źl</a:t>
            </a:r>
            <a:r>
              <a:rPr lang="pl-PL" sz="2800" dirty="0"/>
              <a:t>-e;</a:t>
            </a:r>
          </a:p>
          <a:p>
            <a:r>
              <a:rPr lang="pl-PL" sz="2800" dirty="0"/>
              <a:t>3) liczebników ,np. dwukrotnie ,dwojak-o , dwa razy , drugi raz ;</a:t>
            </a:r>
          </a:p>
          <a:p>
            <a:r>
              <a:rPr lang="pl-PL" sz="2800" dirty="0"/>
              <a:t>4) zaimków , np. jak ,tako ,wszelako , owszem .</a:t>
            </a:r>
          </a:p>
        </p:txBody>
      </p:sp>
    </p:spTree>
    <p:extLst>
      <p:ext uri="{BB962C8B-B14F-4D97-AF65-F5344CB8AC3E}">
        <p14:creationId xmlns:p14="http://schemas.microsoft.com/office/powerpoint/2010/main" val="70234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989D7D-639E-4076-8832-F920206F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4076"/>
            <a:ext cx="10271560" cy="593392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pl-PL" sz="1800" b="1" i="0" dirty="0">
                <a:solidFill>
                  <a:srgbClr val="222222"/>
                </a:solidFill>
                <a:effectLst/>
                <a:latin typeface="Playfair Display" panose="00000500000000000000" pitchFamily="2" charset="-18"/>
              </a:rPr>
              <a:t>Stopniowanie przysłówków</a:t>
            </a:r>
            <a:br>
              <a:rPr lang="pl-PL" sz="1800" b="1" i="0" dirty="0">
                <a:solidFill>
                  <a:srgbClr val="222222"/>
                </a:solidFill>
                <a:effectLst/>
                <a:latin typeface="Playfair Display" panose="00000500000000000000" pitchFamily="2" charset="-18"/>
              </a:rPr>
            </a:br>
            <a:endParaRPr lang="pl-PL" b="0" i="0" dirty="0">
              <a:solidFill>
                <a:srgbClr val="222222"/>
              </a:solidFill>
              <a:effectLst/>
              <a:latin typeface="Playfair Display" panose="00000500000000000000" pitchFamily="2" charset="-18"/>
            </a:endParaRP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Większość przysłówków utworzonych od przymiotników, podobnie jak przymiotniki, ulega stopniowaniu, dlatego można mówić o trzech stopniach intensywności cechy (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równy, wyższy, najwyższy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) wyrażanych przez przysłówki.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Wyróżnia się trzy rodzaje stopniowania:</a:t>
            </a:r>
          </a:p>
          <a:p>
            <a:pPr algn="l" fontAlgn="base"/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stopniowanie proste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np.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daleko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dalej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najdalej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</a:p>
          <a:p>
            <a:pPr algn="l" fontAlgn="base"/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stopniowanie opisowe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np.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starannie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bardziej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/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mniej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starannie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najbardziej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/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najmniej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starannie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,</a:t>
            </a:r>
          </a:p>
          <a:p>
            <a:pPr algn="l" fontAlgn="base"/>
            <a:endParaRPr lang="pl-PL" b="0" i="0" dirty="0">
              <a:solidFill>
                <a:srgbClr val="212121"/>
              </a:solidFill>
              <a:effectLst/>
              <a:latin typeface="PT Serif" panose="020A0603040505020204" pitchFamily="18" charset="-18"/>
            </a:endParaRPr>
          </a:p>
          <a:p>
            <a:pPr algn="l" fontAlgn="base"/>
            <a:r>
              <a:rPr lang="pl-PL" b="1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stopniowanie nieregularne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(dotyczy czterech przysłówków: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dobrze, źle, dużo, mniej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),</a:t>
            </a:r>
          </a:p>
          <a:p>
            <a:pPr algn="l" fontAlgn="base"/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np.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źle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gorzej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 – </a:t>
            </a:r>
            <a:r>
              <a:rPr lang="pl-PL" b="0" i="1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najgorzej</a:t>
            </a:r>
            <a:r>
              <a:rPr lang="pl-PL" b="0" i="0" dirty="0">
                <a:solidFill>
                  <a:srgbClr val="212121"/>
                </a:solidFill>
                <a:effectLst/>
                <a:latin typeface="PT Serif" panose="020A0603040505020204" pitchFamily="18" charset="-18"/>
              </a:rPr>
              <a:t>.</a:t>
            </a:r>
          </a:p>
          <a:p>
            <a:br>
              <a:rPr lang="pl-PL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961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816BA5-DE13-4A4F-AF80-A6C9BDB0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8971"/>
            <a:ext cx="9720073" cy="6086324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Przysłówki</a:t>
            </a:r>
            <a:r>
              <a:rPr lang="pl-PL" dirty="0"/>
              <a:t> odprzymiotnikowe stopniują się podobnie jak przymiotniki :</a:t>
            </a:r>
          </a:p>
          <a:p>
            <a:r>
              <a:rPr lang="pl-PL" dirty="0"/>
              <a:t>1) </a:t>
            </a:r>
            <a:r>
              <a:rPr lang="pl-PL" b="1" dirty="0"/>
              <a:t>regularnie</a:t>
            </a:r>
          </a:p>
          <a:p>
            <a:r>
              <a:rPr lang="pl-PL" dirty="0"/>
              <a:t>- </a:t>
            </a:r>
            <a:r>
              <a:rPr lang="pl-PL" dirty="0" err="1"/>
              <a:t>st.równy</a:t>
            </a:r>
            <a:r>
              <a:rPr lang="pl-PL" dirty="0"/>
              <a:t>:            blisko                                  ładnie</a:t>
            </a:r>
          </a:p>
          <a:p>
            <a:r>
              <a:rPr lang="pl-PL" dirty="0"/>
              <a:t>-</a:t>
            </a:r>
            <a:r>
              <a:rPr lang="pl-PL" dirty="0" err="1"/>
              <a:t>st.wyższy</a:t>
            </a:r>
            <a:r>
              <a:rPr lang="pl-PL" dirty="0"/>
              <a:t> :          bliżej                                   ładniej</a:t>
            </a:r>
          </a:p>
          <a:p>
            <a:r>
              <a:rPr lang="pl-PL" dirty="0"/>
              <a:t>-</a:t>
            </a:r>
            <a:r>
              <a:rPr lang="pl-PL" dirty="0" err="1"/>
              <a:t>st.najwyższy</a:t>
            </a:r>
            <a:r>
              <a:rPr lang="pl-PL" dirty="0"/>
              <a:t> :      najbliżej                               najładniej</a:t>
            </a:r>
          </a:p>
          <a:p>
            <a:r>
              <a:rPr lang="pl-PL" dirty="0"/>
              <a:t>2) </a:t>
            </a:r>
            <a:r>
              <a:rPr lang="pl-PL" b="1" dirty="0"/>
              <a:t>nieregularnie</a:t>
            </a:r>
            <a:r>
              <a:rPr lang="pl-PL" dirty="0"/>
              <a:t> ( zmiana jednostki leksykalnej)</a:t>
            </a:r>
          </a:p>
          <a:p>
            <a:r>
              <a:rPr lang="pl-PL" dirty="0"/>
              <a:t>-</a:t>
            </a:r>
            <a:r>
              <a:rPr lang="pl-PL" dirty="0" err="1"/>
              <a:t>st.równy</a:t>
            </a:r>
            <a:r>
              <a:rPr lang="pl-PL" dirty="0"/>
              <a:t>:            dobrze                źle                  dużo</a:t>
            </a:r>
          </a:p>
          <a:p>
            <a:r>
              <a:rPr lang="pl-PL" dirty="0"/>
              <a:t>-</a:t>
            </a:r>
            <a:r>
              <a:rPr lang="pl-PL" dirty="0" err="1"/>
              <a:t>st.wyższy</a:t>
            </a:r>
            <a:r>
              <a:rPr lang="pl-PL" dirty="0"/>
              <a:t>:           lepiej                 gorzej               więcej</a:t>
            </a:r>
          </a:p>
          <a:p>
            <a:r>
              <a:rPr lang="pl-PL" dirty="0"/>
              <a:t>-st. Najwyższy :    najlepiej            najgorzej          najwięcej</a:t>
            </a:r>
          </a:p>
          <a:p>
            <a:r>
              <a:rPr lang="pl-PL" dirty="0"/>
              <a:t>3) </a:t>
            </a:r>
            <a:r>
              <a:rPr lang="pl-PL" b="1" dirty="0"/>
              <a:t>opisowo</a:t>
            </a:r>
          </a:p>
          <a:p>
            <a:r>
              <a:rPr lang="pl-PL" dirty="0" err="1"/>
              <a:t>st.równy</a:t>
            </a:r>
            <a:r>
              <a:rPr lang="pl-PL" dirty="0"/>
              <a:t>:       gorzko</a:t>
            </a:r>
          </a:p>
          <a:p>
            <a:r>
              <a:rPr lang="pl-PL" dirty="0" err="1"/>
              <a:t>st</a:t>
            </a:r>
            <a:r>
              <a:rPr lang="pl-PL" dirty="0"/>
              <a:t> .wyższy:    bardziej gorzko</a:t>
            </a:r>
          </a:p>
          <a:p>
            <a:r>
              <a:rPr lang="pl-PL" dirty="0" err="1"/>
              <a:t>st.najwyższy</a:t>
            </a:r>
            <a:r>
              <a:rPr lang="pl-PL" dirty="0"/>
              <a:t> : najbardziej gorzko</a:t>
            </a:r>
          </a:p>
        </p:txBody>
      </p:sp>
    </p:spTree>
    <p:extLst>
      <p:ext uri="{BB962C8B-B14F-4D97-AF65-F5344CB8AC3E}">
        <p14:creationId xmlns:p14="http://schemas.microsoft.com/office/powerpoint/2010/main" val="1042219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505</TotalTime>
  <Words>2570</Words>
  <Application>Microsoft Office PowerPoint</Application>
  <PresentationFormat>Panoramiczny</PresentationFormat>
  <Paragraphs>270</Paragraphs>
  <Slides>42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54" baseType="lpstr">
      <vt:lpstr>Arial</vt:lpstr>
      <vt:lpstr>Helvetica Neue</vt:lpstr>
      <vt:lpstr>Lato</vt:lpstr>
      <vt:lpstr>Lora</vt:lpstr>
      <vt:lpstr>Playfair Display</vt:lpstr>
      <vt:lpstr>ProximaNova</vt:lpstr>
      <vt:lpstr>PT Serif</vt:lpstr>
      <vt:lpstr>Tw Cen MT</vt:lpstr>
      <vt:lpstr>Tw Cen MT Condensed</vt:lpstr>
      <vt:lpstr>var(--font-sans)</vt:lpstr>
      <vt:lpstr>Wingdings 3</vt:lpstr>
      <vt:lpstr>Integralny</vt:lpstr>
      <vt:lpstr>Przysłówek , proszę was , oznacza sposób , miejsce albo czas  </vt:lpstr>
      <vt:lpstr>Kilka informacji o przysłówku</vt:lpstr>
      <vt:lpstr>Prezentacja programu PowerPoint</vt:lpstr>
      <vt:lpstr>Prezentacja programu PowerPoint</vt:lpstr>
      <vt:lpstr>Najważniejsze pytania to oczywiście  jak ?,gdzie ?, kiedy?</vt:lpstr>
      <vt:lpstr>Prezentacja programu PowerPoint</vt:lpstr>
      <vt:lpstr> </vt:lpstr>
      <vt:lpstr>Prezentacja programu PowerPoint</vt:lpstr>
      <vt:lpstr>Prezentacja programu PowerPoint</vt:lpstr>
      <vt:lpstr>Prezentacja programu PowerPoint</vt:lpstr>
      <vt:lpstr>Prezentacja programu PowerPoint</vt:lpstr>
      <vt:lpstr>Zaimek przysłowny</vt:lpstr>
      <vt:lpstr>Dodatkowe informacje</vt:lpstr>
      <vt:lpstr>Prezentacja programu PowerPoint</vt:lpstr>
      <vt:lpstr>Prezentacja programu PowerPoint</vt:lpstr>
      <vt:lpstr>Przysłówek w zdaniu</vt:lpstr>
      <vt:lpstr>Budowa słowotwórcza przysłówków</vt:lpstr>
      <vt:lpstr>Prezentacja programu PowerPoint</vt:lpstr>
      <vt:lpstr>Fragment tekstu ”W krainie muminków”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Jeśli mamy wątpliwości .</vt:lpstr>
      <vt:lpstr>Prezentacja programu PowerPoint</vt:lpstr>
      <vt:lpstr>Imiesłów przysłówkowy</vt:lpstr>
      <vt:lpstr>Podział imiesłowów</vt:lpstr>
      <vt:lpstr>Prezentacja programu PowerPoint</vt:lpstr>
      <vt:lpstr>Imiesłów przysłówkowy</vt:lpstr>
      <vt:lpstr>W zdaniu</vt:lpstr>
      <vt:lpstr>Imiesłów przysłówkowy uprzedni</vt:lpstr>
      <vt:lpstr>W zdaniu</vt:lpstr>
      <vt:lpstr>Prezentacja programu PowerPoint</vt:lpstr>
      <vt:lpstr>Ćwiczenie</vt:lpstr>
      <vt:lpstr>Zasada ortograficzna dotycząca imiesłowów przysłówkowych</vt:lpstr>
      <vt:lpstr>Przykład dla rozjaśnienia sytuacji :</vt:lpstr>
      <vt:lpstr>Ważne !</vt:lpstr>
      <vt:lpstr>Wskazówka interpunkcyjna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Imiesłów przysłówkowy</dc:title>
  <dc:creator>Teresa Kleczek</dc:creator>
  <cp:lastModifiedBy>Teresa Kłeczek</cp:lastModifiedBy>
  <cp:revision>32</cp:revision>
  <dcterms:created xsi:type="dcterms:W3CDTF">2021-11-15T13:36:54Z</dcterms:created>
  <dcterms:modified xsi:type="dcterms:W3CDTF">2022-02-02T13:28:27Z</dcterms:modified>
</cp:coreProperties>
</file>