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81" r:id="rId25"/>
    <p:sldId id="278" r:id="rId26"/>
    <p:sldId id="279" r:id="rId27"/>
    <p:sldId id="283" r:id="rId28"/>
    <p:sldId id="284" r:id="rId29"/>
    <p:sldId id="286" r:id="rId30"/>
    <p:sldId id="287" r:id="rId31"/>
    <p:sldId id="285" r:id="rId32"/>
    <p:sldId id="289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0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4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20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01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56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77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66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15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55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0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9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38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77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7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8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9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8D0A95-FED8-46FC-B30A-369948EF2CA9}" type="datetimeFigureOut">
              <a:rPr lang="pl-PL" smtClean="0"/>
              <a:t>04.03.2022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4029C8-C2D7-4E83-9408-2D10E31C7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48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488A1-ACF5-448A-BABE-26A5A6BE0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pl-PL" sz="8800" dirty="0"/>
            </a:br>
            <a:br>
              <a:rPr lang="pl-PL" sz="8800" dirty="0"/>
            </a:br>
            <a:r>
              <a:rPr lang="pl-PL" sz="8800" dirty="0"/>
              <a:t>Kategorie </a:t>
            </a:r>
            <a:br>
              <a:rPr lang="pl-PL" sz="8800" dirty="0"/>
            </a:br>
            <a:endParaRPr lang="pl-PL" sz="8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A0F6CF-CF2E-48C1-A00A-69F64B80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>
            <a:normAutofit/>
          </a:bodyPr>
          <a:lstStyle/>
          <a:p>
            <a:r>
              <a:rPr lang="pl-PL" sz="8000" dirty="0"/>
              <a:t>słowotwórcze</a:t>
            </a:r>
          </a:p>
        </p:txBody>
      </p:sp>
    </p:spTree>
    <p:extLst>
      <p:ext uri="{BB962C8B-B14F-4D97-AF65-F5344CB8AC3E}">
        <p14:creationId xmlns:p14="http://schemas.microsoft.com/office/powerpoint/2010/main" val="284366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B13795A-7F24-4FEA-99AA-101C8C7EDA34}"/>
              </a:ext>
            </a:extLst>
          </p:cNvPr>
          <p:cNvSpPr txBox="1"/>
          <p:nvPr/>
        </p:nvSpPr>
        <p:spPr>
          <a:xfrm>
            <a:off x="309282" y="349624"/>
            <a:ext cx="113224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Derywacja wsteczna( odcięcie cząstki wyrazu podstawowego)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biegać → bieg0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ciągnąć → ciąg0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zlecieć→ zlot0</a:t>
            </a:r>
          </a:p>
          <a:p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Nazwy cech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essendi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Tę kategorię tworzą formacje , których znaczenie strukturalne można ująć w formie „bycie jakimś” ”bycie kimś (czymś)”,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Najbardziej produktywne są tutaj formanty zakończone na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-ość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stwo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Formanty te służą do tworzenia rzeczownikowych nazw cech od przymiotników. </a:t>
            </a:r>
          </a:p>
        </p:txBody>
      </p:sp>
    </p:spTree>
    <p:extLst>
      <p:ext uri="{BB962C8B-B14F-4D97-AF65-F5344CB8AC3E}">
        <p14:creationId xmlns:p14="http://schemas.microsoft.com/office/powerpoint/2010/main" val="57883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CF84383-8CED-4A15-B40A-81CD6E3D353F}"/>
              </a:ext>
            </a:extLst>
          </p:cNvPr>
          <p:cNvSpPr txBox="1"/>
          <p:nvPr/>
        </p:nvSpPr>
        <p:spPr>
          <a:xfrm>
            <a:off x="282388" y="309282"/>
            <a:ext cx="11412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pracowitym → pracowitość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mądrym→ mądrość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białym →białość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osobliwym→ osobliwość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zielonym→ zieloność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rzadkim → rzadkość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leniwym→ lenistwo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łakomym→ łakomstwo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bohaterski→ bohaterstwo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fryzjerem→ fryzjerstwo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ryzykantem → ryzykanctwo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bycie chuliganem→ chuligaństwo</a:t>
            </a:r>
          </a:p>
        </p:txBody>
      </p:sp>
    </p:spTree>
    <p:extLst>
      <p:ext uri="{BB962C8B-B14F-4D97-AF65-F5344CB8AC3E}">
        <p14:creationId xmlns:p14="http://schemas.microsoft.com/office/powerpoint/2010/main" val="279824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A56803D-F8E2-4628-B826-4E0631E64D8B}"/>
              </a:ext>
            </a:extLst>
          </p:cNvPr>
          <p:cNvSpPr txBox="1"/>
          <p:nvPr/>
        </p:nvSpPr>
        <p:spPr>
          <a:xfrm>
            <a:off x="578224" y="416859"/>
            <a:ext cx="10999693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Nazwy wykonawców czynności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agentis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 tej kategorii najbardziej produktywne są formanty: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-acz,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aczka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arz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,-ca,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iciel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yciel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arz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,-owiec,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owy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”-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ista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biegacz „ ten, kto biega”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powielacz „to, co powiela”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słuchacz „ten, kto słucha”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palacz „ten, kto pali”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odkurzacz  „to co odkurza”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trzepaczka „to, czym się trzepie”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rysownik „ten, kto rysuje”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powiększalnik „ to co powiększa”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kierownik „ ten, kto kieruje”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2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6997C43-43DA-4DC7-B52F-E56ACE05A5C7}"/>
              </a:ext>
            </a:extLst>
          </p:cNvPr>
          <p:cNvSpPr txBox="1"/>
          <p:nvPr/>
        </p:nvSpPr>
        <p:spPr>
          <a:xfrm>
            <a:off x="457200" y="275203"/>
            <a:ext cx="1133587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pisarz „ ten, kto pisze”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kreślarz „ ten, kto kreśli”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kierowca „ten, kto kieruje”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wydawca „ten, kto wydaje”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nauczyciel „ ten, kto  naucza”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dostarczyciel „ten, kto dostarcza”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naukowiec ”pracownik naukowy”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stoczniowiec ”pracownik stoczni”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przemysłowiec „ pracownik przemysłu”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piecowy „ obsługujący piece”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wagowy „obsługujący wagę”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rowerzysta „ jeżdżący na rowerze”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traktorzysta „ </a:t>
            </a:r>
            <a:r>
              <a:rPr lang="pl-PL" sz="3200">
                <a:latin typeface="Calibri" panose="020F0502020204030204" pitchFamily="34" charset="0"/>
                <a:cs typeface="Calibri" panose="020F0502020204030204" pitchFamily="34" charset="0"/>
              </a:rPr>
              <a:t>jeżdżący traktorem”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7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DE7CC5D-5DE1-4F9F-A9FA-34C8F112A116}"/>
              </a:ext>
            </a:extLst>
          </p:cNvPr>
          <p:cNvSpPr txBox="1"/>
          <p:nvPr/>
        </p:nvSpPr>
        <p:spPr>
          <a:xfrm>
            <a:off x="813410" y="-128528"/>
            <a:ext cx="110534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4.Nazwy narzędzi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instrumenti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Najczęstsze formanty: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-acz,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,--arka,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aczka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adło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spryskiwacz← spryskiwać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czerpak← czerpać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rozpyl+acz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rozpylać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opiek+acz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opiekać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pal+nik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←palić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zamraż+alnik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←zamrażać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krusz+arka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kruszyć            druk + arka ←druk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zmyw+arka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maszyna do wyrobu drutu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ładow+aczka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ładować    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trzep+aczka←trzepać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czerp+ak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czerpać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pis+ak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pisać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miesz+adło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mieszać</a:t>
            </a:r>
          </a:p>
        </p:txBody>
      </p:sp>
    </p:spTree>
    <p:extLst>
      <p:ext uri="{BB962C8B-B14F-4D97-AF65-F5344CB8AC3E}">
        <p14:creationId xmlns:p14="http://schemas.microsoft.com/office/powerpoint/2010/main" val="27819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CA262D8-3665-4F6A-86BD-1A9EECA56C36}"/>
              </a:ext>
            </a:extLst>
          </p:cNvPr>
          <p:cNvSpPr txBox="1"/>
          <p:nvPr/>
        </p:nvSpPr>
        <p:spPr>
          <a:xfrm>
            <a:off x="259016" y="457200"/>
            <a:ext cx="112820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5.Nazwy wytworów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(rezultatów) i przedmiotów czynności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patientis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obiecti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 tej kategorii najczęściej są używane dwa sufiksy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–ka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oraz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</a:t>
            </a:r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wkład+ka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„coś co jest wkładane”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wstaw+ka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„coś co jest wstawiane”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wycinan+ka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”coś co jest wycinane”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mrożon+ka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←” coś co jest mrożone”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tkan+ina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←”coś co jest tkane”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okle+ina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„ coś co jest oklejane” okleić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EC3022B-E6BB-40A4-B06B-5DAAAAA5982F}"/>
              </a:ext>
            </a:extLst>
          </p:cNvPr>
          <p:cNvSpPr txBox="1"/>
          <p:nvPr/>
        </p:nvSpPr>
        <p:spPr>
          <a:xfrm>
            <a:off x="228601" y="215153"/>
            <a:ext cx="118199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6. Nazwy nosicieli cech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attributiva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Formanty najbardziej produktywne: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-owiec,- 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-as,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arz</a:t>
            </a:r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Znaczenie strukturalne wyrazów pochodnych można ująć w formule „ten, kto jest jakiś” i „to, co jest jakieś” np.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głupi+ec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głupi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mędrz+ec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mądry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świat+owiec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←światowy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wesoł+ek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wesoły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odrzutowi+ec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odrzutowy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biur+owiec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biura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ponur+ak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ponury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ważni+ak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ważny</a:t>
            </a:r>
          </a:p>
        </p:txBody>
      </p:sp>
    </p:spTree>
    <p:extLst>
      <p:ext uri="{BB962C8B-B14F-4D97-AF65-F5344CB8AC3E}">
        <p14:creationId xmlns:p14="http://schemas.microsoft.com/office/powerpoint/2010/main" val="300213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52DC101-C5F0-4440-9F86-904A95037A3D}"/>
              </a:ext>
            </a:extLst>
          </p:cNvPr>
          <p:cNvSpPr txBox="1"/>
          <p:nvPr/>
        </p:nvSpPr>
        <p:spPr>
          <a:xfrm>
            <a:off x="430306" y="430305"/>
            <a:ext cx="112955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drewni+ak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←”coś, co jest z drewna”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waci+ak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„coś, co jest z waty”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brud+as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„ktoś, kto jest brudny”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kobieciarz← „ten, kto ma skłonności do kobiet”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szczęści+arz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„ktoś, komu sprzyja szczęście”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spryci+arz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„ktoś, kto jest sprytny”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brzuch+acz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„ktoś, kto ma duży brzuch”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brod+acz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broda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wąs+acz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wąsy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2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F3DF5B2-41C2-4FCE-86B6-70BBA4237641}"/>
              </a:ext>
            </a:extLst>
          </p:cNvPr>
          <p:cNvSpPr txBox="1"/>
          <p:nvPr/>
        </p:nvSpPr>
        <p:spPr>
          <a:xfrm>
            <a:off x="215154" y="349624"/>
            <a:ext cx="1152412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7. Nazwy miejsc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loci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Najbardziej popularne sufiksy to: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 w postaciach rozszerzonych</a:t>
            </a:r>
          </a:p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alnia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 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arnia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ownia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 oraz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isko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ysko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np.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gaz+ownia←gaz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pracow+nia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pracować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ciepł+ownia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ciepło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przychod+nia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przychodzić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porad+nia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poradzić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spaw+alnia←spawać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przymierz+alnia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przymierzać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pr+alnia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prać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spaw+alnia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spawać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0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FE9D06F-8AF6-4BF3-85D6-C563507A9893}"/>
              </a:ext>
            </a:extLst>
          </p:cNvPr>
          <p:cNvSpPr txBox="1"/>
          <p:nvPr/>
        </p:nvSpPr>
        <p:spPr>
          <a:xfrm>
            <a:off x="1089212" y="382012"/>
            <a:ext cx="77892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gaz+ownia←gaz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pal+arnia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palić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palmi+arnia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←palmy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stol+arnia←stoły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ziemniacz+ysko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ziemniaki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łow+isko←łowić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lod+owisko←lód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kąpi+elisko←kąpać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wysyp+isko→wysypać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śmiet+nik←śmieci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kur+nik←kury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dzwon+nica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dzwon</a:t>
            </a:r>
          </a:p>
        </p:txBody>
      </p:sp>
    </p:spTree>
    <p:extLst>
      <p:ext uri="{BB962C8B-B14F-4D97-AF65-F5344CB8AC3E}">
        <p14:creationId xmlns:p14="http://schemas.microsoft.com/office/powerpoint/2010/main" val="146679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D8B4951-5CA2-407E-B0EF-EBBA98EB5AAE}"/>
              </a:ext>
            </a:extLst>
          </p:cNvPr>
          <p:cNvSpPr txBox="1"/>
          <p:nvPr/>
        </p:nvSpPr>
        <p:spPr>
          <a:xfrm>
            <a:off x="147918" y="1"/>
            <a:ext cx="1187151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Nowe wyrazy tworzy się: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*przez łączenie w znaczące całości tematów wyrazów już istniejących z formantami ( przedrostkami, przyrostkami, interfiksami) na wzór innych jednostek wyrazowych przyjętych w języku, np.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ryba → rybka, rybeczka, rybak, narybek, rybołówstwo, rybny;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palić→ palacz, zapalić, rozpalić, wypalić, dopalić, spalić, zapałka, palenisko, niedopałek;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dusić grosz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dus│i│grosz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woda ciągnąć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wod│o│ciąg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9A3C872-105A-46DE-8373-9C33757EEDC2}"/>
              </a:ext>
            </a:extLst>
          </p:cNvPr>
          <p:cNvSpPr txBox="1"/>
          <p:nvPr/>
        </p:nvSpPr>
        <p:spPr>
          <a:xfrm>
            <a:off x="434789" y="389965"/>
            <a:ext cx="113224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8. Nazwy zbiorowe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colletiva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Formanty: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stwo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ctwo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),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owie</a:t>
            </a:r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mieszczań+stwo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ogół mieszczan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rycer+stwo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←ogół rycerzy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pta+ctwo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←ogół ptaków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wuj+ostwo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←wujów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profesor+ostwo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profesor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Adam+owie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Adam z żoną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Stasiowie←Staś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z żoną</a:t>
            </a:r>
          </a:p>
        </p:txBody>
      </p:sp>
    </p:spTree>
    <p:extLst>
      <p:ext uri="{BB962C8B-B14F-4D97-AF65-F5344CB8AC3E}">
        <p14:creationId xmlns:p14="http://schemas.microsoft.com/office/powerpoint/2010/main" val="420759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E8FDA1B-17B4-49EB-B5A7-17E97053144B}"/>
              </a:ext>
            </a:extLst>
          </p:cNvPr>
          <p:cNvSpPr txBox="1"/>
          <p:nvPr/>
        </p:nvSpPr>
        <p:spPr>
          <a:xfrm>
            <a:off x="403412" y="403412"/>
            <a:ext cx="1118795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9. Nazwy 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odśrodowiskowe</a:t>
            </a:r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 skład tej kategorii wchodzą nazwy mieszkańców różnych terytoriów: miast, wsi, prowincji, krajów oraz osób należących do określonego narodu. Tworzy się je od nazw miejscowych własnych.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Najbardziej wyspecjalizowane formanty to: </a:t>
            </a:r>
          </a:p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czyk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(rozszerzenia: 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ijczyk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ańczyk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anin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np. Chiny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Chiń+czyk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Japonia→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Japoń+czyk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Chile→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Chil+ijczyk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Pakistan→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Pakistań+czyk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Wiedeń→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wiedeń+czyk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Londyn→ londyńczyk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5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3D69F77-35F8-4C0D-9123-0C9A91598A30}"/>
              </a:ext>
            </a:extLst>
          </p:cNvPr>
          <p:cNvSpPr txBox="1"/>
          <p:nvPr/>
        </p:nvSpPr>
        <p:spPr>
          <a:xfrm>
            <a:off x="327211" y="268943"/>
            <a:ext cx="11537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Warszawa →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warszawi+anin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Paryż→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paryż+anin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Pomorze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Pomorz+anin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Wielkopolska→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Wielkopol+anin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Ameryka→ Amerykanin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Warszawa→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warszawi+ak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(potocznie)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krakowianin= krakowiak ( potocznie)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Litwa→ Litwin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Ukraina→ Ukrainiec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Anglia→ Anglik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Francja→ Francuz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Szwecja→ Szwed</a:t>
            </a:r>
          </a:p>
        </p:txBody>
      </p:sp>
    </p:spTree>
    <p:extLst>
      <p:ext uri="{BB962C8B-B14F-4D97-AF65-F5344CB8AC3E}">
        <p14:creationId xmlns:p14="http://schemas.microsoft.com/office/powerpoint/2010/main" val="187756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8EFEECC-B993-4C1B-9D1C-27ADCABC9C34}"/>
              </a:ext>
            </a:extLst>
          </p:cNvPr>
          <p:cNvSpPr txBox="1"/>
          <p:nvPr/>
        </p:nvSpPr>
        <p:spPr>
          <a:xfrm>
            <a:off x="551329" y="268941"/>
            <a:ext cx="111476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10.Nazwy żeńskie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pochodne od męskich (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feminativa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Do tej kategorii należą nazwy kobiet wykonawczyń czynności i zawodów, nosicielek cech, mieszkanek miejscowości, krajów itp.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Podstawowe formanty to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–ka,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yni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np. badacz→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badacz+ka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pisarz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pisar+ka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pływak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pływacz+ka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egoista→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egoist+ka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odkrywca→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odkrywcz+yni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zdobywca→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zdobywcz+yni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mistrz→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mistrz+yni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zwolennik →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zwolennicz+ka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7D1DA7D-A516-4785-8EBF-E0AA28D039C1}"/>
              </a:ext>
            </a:extLst>
          </p:cNvPr>
          <p:cNvSpPr txBox="1"/>
          <p:nvPr/>
        </p:nvSpPr>
        <p:spPr>
          <a:xfrm>
            <a:off x="13003306" y="15060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4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379BD08-1308-4935-9B51-68D5CD559E31}"/>
              </a:ext>
            </a:extLst>
          </p:cNvPr>
          <p:cNvSpPr txBox="1"/>
          <p:nvPr/>
        </p:nvSpPr>
        <p:spPr>
          <a:xfrm>
            <a:off x="605118" y="336176"/>
            <a:ext cx="1130897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czytelnik→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czytelnicz+ka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siostrzeniec→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siostrzen+ica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robotnik→ robotnica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warszawi+anin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→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warszawi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anka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strażnik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strażnicz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+ka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Od rzeczowników na –log nie tworzy się nazw żeńskich, bo wyrazy: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filolożka, psycholożka czy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filologini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psychologini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są odbierane jako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żartobliwe.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Od wyrazów oznaczających tytuły naukowe lub zawodowe nie tworzy się odpowiedników żeńskich.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Formy męskie typu </a:t>
            </a:r>
            <a:r>
              <a:rPr lang="pl-PL" sz="3200" i="1" dirty="0">
                <a:latin typeface="Calibri" panose="020F0502020204030204" pitchFamily="34" charset="0"/>
                <a:cs typeface="Calibri" panose="020F0502020204030204" pitchFamily="34" charset="0"/>
              </a:rPr>
              <a:t>profesor, doktor, dyrektor, redaktor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funkcjonują jako dwurodzajowe, np. pan profesor, pani profesor, ale w odniesieniu do kobiet pozostają nieodmienne.</a:t>
            </a:r>
          </a:p>
        </p:txBody>
      </p:sp>
    </p:spTree>
    <p:extLst>
      <p:ext uri="{BB962C8B-B14F-4D97-AF65-F5344CB8AC3E}">
        <p14:creationId xmlns:p14="http://schemas.microsoft.com/office/powerpoint/2010/main" val="275812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BD699E5B-2AE5-4E16-B5D5-941368D03164}"/>
              </a:ext>
            </a:extLst>
          </p:cNvPr>
          <p:cNvSpPr txBox="1"/>
          <p:nvPr/>
        </p:nvSpPr>
        <p:spPr>
          <a:xfrm>
            <a:off x="416859" y="349624"/>
            <a:ext cx="111745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Nazwiska kobiet: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Nowak Nowakowa Nowakówna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Kościuszko   Kościuszkowa  Kościuszkówna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Zaręba  Zarębina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Zarębianka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Kulesza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Kuleszyna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Kuleszanka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Klupa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Klupina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Klupianka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Dulęba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Dulębina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Dulębianka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profesor  profesorowa  profesorówna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aptekarz  aptekarzowa   aptekarzówna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wojewoda  wojewodzina wojewodzianka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starosta starościna starościanka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7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A58AE8F-EF7F-48DC-8117-DC2FB9FB715C}"/>
              </a:ext>
            </a:extLst>
          </p:cNvPr>
          <p:cNvSpPr txBox="1"/>
          <p:nvPr/>
        </p:nvSpPr>
        <p:spPr>
          <a:xfrm>
            <a:off x="502023" y="457201"/>
            <a:ext cx="1118795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11. Nazwy ekspresywne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expressiwa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Do kategorii tej należą zdrobnienia (nazwy deminutywne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i hipokorystyczne) oraz zgrubienia ( nazwy augmentatywne).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Cechą wspólną tych formacji wyrazowych jest zabarwienie ekspresywne. Tworzy się je po to, aby dać wyraz pozytywnemu lub negatywnemu stosunkowi do nazywanych przez nie przedmiotów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i osób.</a:t>
            </a:r>
          </a:p>
          <a:p>
            <a:r>
              <a:rPr lang="pl-PL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Zdrobnienia i zgrubienia 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wyrazy nacechowane emocjonalnie, które oddają nasz nieobojętny: ciepły, pełen sympatii, pieszczotliwy, życzliwy  bądź przeciwnie, pełen niechęci, pogardy lub ironii stosunek do rzeczy, osób, zjawisk</a:t>
            </a:r>
            <a:r>
              <a:rPr lang="pl-PL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roślin czy zwierząt.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89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4666564-914B-4387-A87E-018E8BC9925C}"/>
              </a:ext>
            </a:extLst>
          </p:cNvPr>
          <p:cNvSpPr txBox="1"/>
          <p:nvPr/>
        </p:nvSpPr>
        <p:spPr>
          <a:xfrm>
            <a:off x="389965" y="0"/>
            <a:ext cx="1122381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Zdrobnienia tworzymy poprzez dodanie odpowiedniego formantu (sufiksu, przyrostka).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Formanty deminutywne:</a:t>
            </a:r>
          </a:p>
          <a:p>
            <a:pPr marL="514350" indent="-514350">
              <a:buAutoNum type="arabicPeriod"/>
            </a:pP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chlebek, piesek, wózek, kwiatek, worek;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 ka 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miska, walizka, Franka, bluzka, rączka, nóżka, myszka;</a:t>
            </a:r>
          </a:p>
          <a:p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- ko 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uszko, oczko, jeziorko, słoneczko;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Może też wystąpić kumulacja dwóch takich samych sufiksów: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+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eczek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 kot      kotek      koteczek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 -ka + -ka  =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eczka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 Ania    Anka       Aneczka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 -ko + -ko  =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eczko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 koło    kółko       kółeczko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2. 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(-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)    np. słoik, pistolecik, koszyk, konik,  stolik;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+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= 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iczek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 koń     konik       koniczek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stół     stolik       stoliczek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+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=-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yczek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 np.  kosz   koszyk      koszyczek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czyk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chłopczyk, kopczyk, młynarczyk</a:t>
            </a:r>
          </a:p>
        </p:txBody>
      </p:sp>
    </p:spTree>
    <p:extLst>
      <p:ext uri="{BB962C8B-B14F-4D97-AF65-F5344CB8AC3E}">
        <p14:creationId xmlns:p14="http://schemas.microsoft.com/office/powerpoint/2010/main" val="139560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6D6A1B55-BA0A-47AC-BFEF-81D985154682}"/>
              </a:ext>
            </a:extLst>
          </p:cNvPr>
          <p:cNvSpPr txBox="1"/>
          <p:nvPr/>
        </p:nvSpPr>
        <p:spPr>
          <a:xfrm>
            <a:off x="1093694" y="703729"/>
            <a:ext cx="10461812" cy="246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DF443FD-C4E3-401D-BA76-D09A429BDE90}"/>
              </a:ext>
            </a:extLst>
          </p:cNvPr>
          <p:cNvSpPr txBox="1"/>
          <p:nvPr/>
        </p:nvSpPr>
        <p:spPr>
          <a:xfrm>
            <a:off x="1246094" y="856129"/>
            <a:ext cx="10461812" cy="246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61A8658-2E9E-4CF8-82D7-A49718EAF36F}"/>
              </a:ext>
            </a:extLst>
          </p:cNvPr>
          <p:cNvSpPr txBox="1"/>
          <p:nvPr/>
        </p:nvSpPr>
        <p:spPr>
          <a:xfrm>
            <a:off x="1398494" y="1008529"/>
            <a:ext cx="10461812" cy="246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5F5E9E-7742-4D74-B029-3A0892BF1C47}"/>
              </a:ext>
            </a:extLst>
          </p:cNvPr>
          <p:cNvSpPr txBox="1"/>
          <p:nvPr/>
        </p:nvSpPr>
        <p:spPr>
          <a:xfrm>
            <a:off x="900953" y="295835"/>
            <a:ext cx="111117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czyk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chłopczyk, kopczyk, młynarczyk; </a:t>
            </a:r>
          </a:p>
          <a:p>
            <a:pPr marL="514350" indent="-514350">
              <a:buAutoNum type="arabicPeriod" startAt="3"/>
            </a:pP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psiak, kociak, szczeniak, przedszkolak (dla określenia istot młodych)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Może też nastąpić dalsze spieszczenie:</a:t>
            </a:r>
          </a:p>
          <a:p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+ 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= -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aczek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np. szczeniaczek, psiaczek, przedszkolaczek;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5.-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uszek, -uszka, -uszko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kwiatuszek, kaczuszka, serduszko;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.- ę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cielę, dziewczę w dalszym stadium spieszczenia: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-ko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cielątko, dziewczątko, a następnie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cieląteczko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dziewcząteczko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.-yczka,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eczka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twarzyczka, wieżyczka, muzyczka, książeczka, walizeczka, łódeczka;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8.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uś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osia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,-  np. Maciuś, Boguś,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Zosia, Małgosia;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-unia, -unio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mamunia, tatunio, ciotunia.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54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AD4B92F-5BEA-4FAF-AB71-FA0E83151700}"/>
              </a:ext>
            </a:extLst>
          </p:cNvPr>
          <p:cNvSpPr txBox="1"/>
          <p:nvPr/>
        </p:nvSpPr>
        <p:spPr>
          <a:xfrm>
            <a:off x="941294" y="443753"/>
            <a:ext cx="105962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Zdrobnienia imion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tworzy się według kilku zasad: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przez skrócenie imienia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(w ten sposób skraca się najczęściej imiona długie) np. Aleksandra  -  Ola; Alicja  -  Ala; Kornelia  -  Nel;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Maksymilian  -Maks;  Bartłomiej  -  Bartek; Urszula  -  Ula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przez wydłużenie imienia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( okazanie czułości, sympatii)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Lena  -  Lenka;  Igor  -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Igorek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;  Piotr  -  Piotrek;  Miłosz  - Miłoszek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przez dodanie końcówki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uś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yś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do imion męskich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Wojciech -  Wojtuś;  Tomasz  - Tomuś;  Jacek  -  Jacuś; 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Marcel  - Marcyś;  Zygmunt  -  Zygmuś;  Gabriel  - Gabryś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przez dodanie końcówki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do imion męskich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Jan  -  Janek, Jasiek;  Marcin  -  Marcinek;  Mateusz  -  Mateuszek;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Paweł  -  Pawełek;  Jerzy  -  Jurek</a:t>
            </a:r>
          </a:p>
        </p:txBody>
      </p:sp>
    </p:spTree>
    <p:extLst>
      <p:ext uri="{BB962C8B-B14F-4D97-AF65-F5344CB8AC3E}">
        <p14:creationId xmlns:p14="http://schemas.microsoft.com/office/powerpoint/2010/main" val="182050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F1BB8A9-DF20-4F90-A1CF-890591E04AC8}"/>
              </a:ext>
            </a:extLst>
          </p:cNvPr>
          <p:cNvSpPr txBox="1"/>
          <p:nvPr/>
        </p:nvSpPr>
        <p:spPr>
          <a:xfrm>
            <a:off x="403412" y="457199"/>
            <a:ext cx="1152412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korek ciągnąć →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kork│o│ciąg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liczyć krupy→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licz│y│krupa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śliczny→ prześliczny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rzecz znać→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rzecz│o│znawca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*przez odrzucenie( odcięcie) pewnych składników występujących w wyrazie podstawowym, np.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dźwigać→ dźwig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czołgać → czołg  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zwisać → zwis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spokojnie→ spoko</a:t>
            </a:r>
          </a:p>
        </p:txBody>
      </p:sp>
    </p:spTree>
    <p:extLst>
      <p:ext uri="{BB962C8B-B14F-4D97-AF65-F5344CB8AC3E}">
        <p14:creationId xmlns:p14="http://schemas.microsoft.com/office/powerpoint/2010/main" val="190239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FB6DE89-92E1-4EE7-90C4-B6D90F74E7FE}"/>
              </a:ext>
            </a:extLst>
          </p:cNvPr>
          <p:cNvSpPr txBox="1"/>
          <p:nvPr/>
        </p:nvSpPr>
        <p:spPr>
          <a:xfrm>
            <a:off x="954740" y="457200"/>
            <a:ext cx="1058283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przez dodanie sufiksu -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eczek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do rzeczowników rodzaju męskiego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Bartłomiej  - Bartek  -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Barteczek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;  Jarosław  -  Jarek  -  Jareczek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*sufiksy żeńskie: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ka, -sia, --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-osia, -unia,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ulka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ątko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np. Kaśka, Ewka, Danka, Anka, Zosia, Krysia, Wiesia, Basia, Justysia;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Martusia, Małgosia, Magdusia,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Martunia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Izunia, Ewunia,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Kasiulka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Krysiątko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Kasiątko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przez upodobnienie imienia żeńskiego do męskiego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Ewa  -  Ewuś;  Hanna  -  Hanuś;   Marysia  -  Maryś;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 przez dodanie końcówki –o do imion męskich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 Stanisław  -  Stasio;  Jan  -  Jasio;  Ryszard  -  Rysio;  </a:t>
            </a:r>
          </a:p>
        </p:txBody>
      </p:sp>
    </p:spTree>
    <p:extLst>
      <p:ext uri="{BB962C8B-B14F-4D97-AF65-F5344CB8AC3E}">
        <p14:creationId xmlns:p14="http://schemas.microsoft.com/office/powerpoint/2010/main" val="57859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B230CCC4-78E6-4962-B417-F2149435EF38}"/>
              </a:ext>
            </a:extLst>
          </p:cNvPr>
          <p:cNvSpPr txBox="1"/>
          <p:nvPr/>
        </p:nvSpPr>
        <p:spPr>
          <a:xfrm>
            <a:off x="860612" y="618563"/>
            <a:ext cx="106500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Do tworzenia zdrobnień od przymiotników, przysłówków i zaimków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służą m.in. następujące sufiksy:</a:t>
            </a:r>
          </a:p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eńki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eńko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usio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utki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utko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uczki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uchny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uchno</a:t>
            </a:r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np. maleńki, maleńko, malusi, malusio, ładniutki, ładniutko, maluczki, maluczko, maluchny, wesolutki, bieluśki, bieluchny, milutko, bieluchno, samiutki, każdziutki, wszyściutki,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wszędziutko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niewieluczko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(w dawnej polszczyźnie)</a:t>
            </a:r>
          </a:p>
        </p:txBody>
      </p:sp>
    </p:spTree>
    <p:extLst>
      <p:ext uri="{BB962C8B-B14F-4D97-AF65-F5344CB8AC3E}">
        <p14:creationId xmlns:p14="http://schemas.microsoft.com/office/powerpoint/2010/main" val="3956866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7C0C6A5-DE62-4B37-B0BC-F7F5BC493D6D}"/>
              </a:ext>
            </a:extLst>
          </p:cNvPr>
          <p:cNvSpPr txBox="1"/>
          <p:nvPr/>
        </p:nvSpPr>
        <p:spPr>
          <a:xfrm>
            <a:off x="658905" y="282388"/>
            <a:ext cx="10980000" cy="670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250"/>
              </a:lnSpc>
              <a:spcBef>
                <a:spcPts val="750"/>
              </a:spcBef>
              <a:spcAft>
                <a:spcPts val="800"/>
              </a:spcAft>
            </a:pPr>
            <a:r>
              <a:rPr lang="pl-PL" sz="28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r>
              <a:rPr lang="pl-PL" sz="2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grubienia </a:t>
            </a:r>
            <a:r>
              <a:rPr lang="pl-PL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 od łac. </a:t>
            </a:r>
            <a:r>
              <a:rPr lang="pl-PL" sz="2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augmentare</a:t>
            </a:r>
            <a:r>
              <a:rPr lang="pl-PL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„powiększać”) są to wyrazy, które wyolbrzymiają, potęgują </a:t>
            </a:r>
            <a:r>
              <a:rPr lang="pl-PL" sz="28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l-PL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echy znaczeniowe (zwykle wielkość) wskazywane przez wyraz </a:t>
            </a:r>
            <a:r>
              <a:rPr lang="pl-PL" sz="28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pl-PL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odstawowy lub służą do wyeksponowania najczęściej negatywnego  stosunku, np. ironii, pogardy, niechęci do rzeczy, osób, roślin czy zjawisk. Zgrubienia są wyrazami nacechowanymi emocjonalnie, świadczą o emocjonalnym zaangażowaniu mówiącego.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Przykłady użycia  zgrubień w znaczeniu  ujemnym: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Wszedłeś na dywan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buciorami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i zostawiłeś brudne ślady.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Wielki pies szczerzył groźnie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zębiska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Krowa oblizała się ogromnym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jęzorem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Dlaczego wszędzie wsadzasz swoje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paluchy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Nic nie robił, tylko przewalał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cielsko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z fotela na fotel.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Denerwuje mnie ten leniwy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kocur.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Ale ci urosło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brzuszysko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Zdenerwował mnie ten kłótliwy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staruch.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To niesympatyczne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babsko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wsadza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nochal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 cudze sprawy.</a:t>
            </a:r>
            <a:endParaRPr lang="pl-PL" sz="2800" dirty="0">
              <a:solidFill>
                <a:srgbClr val="21212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64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F7B5005-BE68-4EB3-9439-601A67FD52AB}"/>
              </a:ext>
            </a:extLst>
          </p:cNvPr>
          <p:cNvSpPr txBox="1"/>
          <p:nvPr/>
        </p:nvSpPr>
        <p:spPr>
          <a:xfrm>
            <a:off x="550985" y="433754"/>
            <a:ext cx="1112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 komunikowaniu odcieni znaczeniowych specjalizują się sufiksy, które mogą kontekstowo tworzyć formacje słowotwórcze o ekspresji bardzo różnej.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Do najbardziej produktywnych sufiksów należą: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sufiks – 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isko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który komunikuje najczęściej dużą wielkość i odcień niechęci spowodowanej niemiłymi cechami wyrazu podstawowego,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np.pies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-  psisko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koń  → konisko 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zęby →   zębiska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dziewczyna  →dziewczynisko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niedźwiedź  →  niedźwiedzisko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artykuł  → artykulisko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chłop  → chłopisko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skrzynia  →  skrzynisko</a:t>
            </a:r>
          </a:p>
        </p:txBody>
      </p:sp>
    </p:spTree>
    <p:extLst>
      <p:ext uri="{BB962C8B-B14F-4D97-AF65-F5344CB8AC3E}">
        <p14:creationId xmlns:p14="http://schemas.microsoft.com/office/powerpoint/2010/main" val="1546086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B531F0F-D6C0-4AB7-9EC8-5AAF25746F89}"/>
              </a:ext>
            </a:extLst>
          </p:cNvPr>
          <p:cNvSpPr txBox="1"/>
          <p:nvPr/>
        </p:nvSpPr>
        <p:spPr>
          <a:xfrm>
            <a:off x="973015" y="738554"/>
            <a:ext cx="81709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kobieta  →  kobiecisko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pan  → panisko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szef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szefisko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cham  →  chamisko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lump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lumpisko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ludzie  → ludziska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kot  →  kocisko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włosy  →  włosiska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noga  → nożysko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but  →  bucisko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słoń  → słonisko</a:t>
            </a:r>
          </a:p>
        </p:txBody>
      </p:sp>
    </p:spTree>
    <p:extLst>
      <p:ext uri="{BB962C8B-B14F-4D97-AF65-F5344CB8AC3E}">
        <p14:creationId xmlns:p14="http://schemas.microsoft.com/office/powerpoint/2010/main" val="356822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90D9487-ADCC-4F13-A5BC-EFECEF245E1B}"/>
              </a:ext>
            </a:extLst>
          </p:cNvPr>
          <p:cNvSpPr txBox="1"/>
          <p:nvPr/>
        </p:nvSpPr>
        <p:spPr>
          <a:xfrm>
            <a:off x="2004646" y="328246"/>
            <a:ext cx="71393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l-PL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pl-P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ufiks</a:t>
            </a:r>
            <a:r>
              <a:rPr kumimoji="0" lang="pl-P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-</a:t>
            </a:r>
            <a:r>
              <a:rPr kumimoji="0" lang="pl-P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ysko</a:t>
            </a:r>
            <a:r>
              <a:rPr kumimoji="0" lang="pl-P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pl-P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podkreśla</a:t>
            </a:r>
            <a:r>
              <a:rPr kumimoji="0" lang="pl-P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wielkość</a:t>
            </a:r>
            <a:r>
              <a:rPr kumimoji="0" lang="pl-P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i negatywną ocenę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ptak  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ptaszysko</a:t>
            </a:r>
            <a:endParaRPr lang="pl-PL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chmura  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chmurzysko 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błoto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błocisko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krzew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pl-P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krzewisko</a:t>
            </a:r>
            <a:endParaRPr lang="pl-PL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chłopak 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chłopaczysko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dziewucha  →  dziewuszysko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zamek  →  zamczysko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pl-P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obak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pl-P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robaczysko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gmach  → gmaszysko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kumimoji="0" lang="pl-P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omputer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pl-P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komputerzys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57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CE9EA0F-59A7-4FBF-8DFE-992B1D1B2EA4}"/>
              </a:ext>
            </a:extLst>
          </p:cNvPr>
          <p:cNvSpPr txBox="1"/>
          <p:nvPr/>
        </p:nvSpPr>
        <p:spPr>
          <a:xfrm>
            <a:off x="2543908" y="996463"/>
            <a:ext cx="66000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gbur  →  gburzysko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biedak →  biedaczysko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piłkarz 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piłkarzysko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dziennikarz 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dziennikarzysko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burak  →  buraczysko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góra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górzysko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papier →  papierzysko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twarz 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twarzysko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noga  →  nożysko</a:t>
            </a:r>
          </a:p>
        </p:txBody>
      </p:sp>
    </p:spTree>
    <p:extLst>
      <p:ext uri="{BB962C8B-B14F-4D97-AF65-F5344CB8AC3E}">
        <p14:creationId xmlns:p14="http://schemas.microsoft.com/office/powerpoint/2010/main" val="3655185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F3C36E0-3020-4C83-A5F8-B119E5FC3886}"/>
              </a:ext>
            </a:extLst>
          </p:cNvPr>
          <p:cNvSpPr txBox="1"/>
          <p:nvPr/>
        </p:nvSpPr>
        <p:spPr>
          <a:xfrm>
            <a:off x="1078523" y="762000"/>
            <a:ext cx="101052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*sufiks -</a:t>
            </a:r>
            <a:r>
              <a:rPr kumimoji="0" lang="pl-P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sko</a:t>
            </a:r>
            <a:r>
              <a:rPr kumimoji="0" lang="pl-P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</a:t>
            </a:r>
            <a:r>
              <a:rPr kumimoji="0" lang="pl-P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eksponuje wielkość desygnatu, jego brzydotę, pogardę, niechęć, np.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szafa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szafsko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łapa  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łapsko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ciało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cielsko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krowa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krówsko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baba  </a:t>
            </a:r>
            <a:r>
              <a:rPr lang="pl-PL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babsko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trawa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trawsko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piwo 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piwsko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choroba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choróbsko</a:t>
            </a:r>
          </a:p>
        </p:txBody>
      </p:sp>
    </p:spTree>
    <p:extLst>
      <p:ext uri="{BB962C8B-B14F-4D97-AF65-F5344CB8AC3E}">
        <p14:creationId xmlns:p14="http://schemas.microsoft.com/office/powerpoint/2010/main" val="282364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5D8346E-E30B-427C-938D-F48396B7A385}"/>
              </a:ext>
            </a:extLst>
          </p:cNvPr>
          <p:cNvSpPr txBox="1"/>
          <p:nvPr/>
        </p:nvSpPr>
        <p:spPr>
          <a:xfrm>
            <a:off x="1969477" y="128955"/>
            <a:ext cx="717452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sufiks 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/-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yna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tworzy formacje z odcieniem lekceważenia, niechęci, politowania czy pogardy np.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miasto  →  mieścina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aktor  →  aktorzyna     „ marny aktor”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człowiek  → człeczyna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łobuz  →  łobuzina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chłopiec  →  chłopczyna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adwokat  →  adwokacina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urzędnik  → urzędniczyna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kobieta  → kobiecina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kożuch  → kożuszyna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chusta  → chuścina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butelka  →  butelczyna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koszula  → koszulina</a:t>
            </a:r>
          </a:p>
        </p:txBody>
      </p:sp>
    </p:spTree>
    <p:extLst>
      <p:ext uri="{BB962C8B-B14F-4D97-AF65-F5344CB8AC3E}">
        <p14:creationId xmlns:p14="http://schemas.microsoft.com/office/powerpoint/2010/main" val="7907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924D028-DB77-4480-AAED-BCD40376A9FF}"/>
              </a:ext>
            </a:extLst>
          </p:cNvPr>
          <p:cNvSpPr txBox="1"/>
          <p:nvPr/>
        </p:nvSpPr>
        <p:spPr>
          <a:xfrm>
            <a:off x="2063262" y="504092"/>
            <a:ext cx="70807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sufiks 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idło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/-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ydło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jest wykładnikiem znaczenia ekspresywno-pejoratywnego; dotyczy głównie nazw utworów literackich, wytworów kultury, o których mówi się z lekceważeniem, z dezaprobatą, np.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romans  →  romansidło  „ bezwartościowy romans”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sztuka  → sztuczydło     „ zła, beznadziejna sztuka”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powieść  →powieścidło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wiersz  →  wierszydło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film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filmidło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cham  →chamidło</a:t>
            </a:r>
          </a:p>
        </p:txBody>
      </p:sp>
    </p:spTree>
    <p:extLst>
      <p:ext uri="{BB962C8B-B14F-4D97-AF65-F5344CB8AC3E}">
        <p14:creationId xmlns:p14="http://schemas.microsoft.com/office/powerpoint/2010/main" val="277887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F88AE1D-28AA-44C9-B979-5E34BA2A3115}"/>
              </a:ext>
            </a:extLst>
          </p:cNvPr>
          <p:cNvSpPr txBox="1"/>
          <p:nvPr/>
        </p:nvSpPr>
        <p:spPr>
          <a:xfrm>
            <a:off x="430306" y="363070"/>
            <a:ext cx="1109382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Zasób  leksykalny polszczyzny składa się z wyrazów niepodzielnych słowotwórczo, np. </a:t>
            </a:r>
            <a:r>
              <a:rPr lang="pl-PL" sz="3200" i="1" dirty="0">
                <a:latin typeface="Calibri" panose="020F0502020204030204" pitchFamily="34" charset="0"/>
                <a:cs typeface="Calibri" panose="020F0502020204030204" pitchFamily="34" charset="0"/>
              </a:rPr>
              <a:t>dom, paw, oko, kot, las, młot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oraz z wyrazów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 przejrzystej budowie, podzielnych  słowotwórczo na temat słowotwórczy (podstawę słowotwórczą)  i formant, który różni nowy wyraz ( derywat) od wyrazu podstawowego, modyfikuje znaczenie wyrazu.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starz+ec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taki, który jest star(y)          star: starz- </a:t>
            </a:r>
          </a:p>
          <a:p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mędrz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+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← taki, który jest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mądr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(y)    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mądr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mędrz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leniwi+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← taki, który jest leniw(y)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Formacje </a:t>
            </a:r>
            <a:r>
              <a:rPr lang="pl-PL" sz="3200" i="1" dirty="0">
                <a:latin typeface="Calibri" panose="020F0502020204030204" pitchFamily="34" charset="0"/>
                <a:cs typeface="Calibri" panose="020F0502020204030204" pitchFamily="34" charset="0"/>
              </a:rPr>
              <a:t>starzec, mędrzec czy leniwiec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nazywają osoby, które są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nosicielami pewnych cech: starości, mądrości, lenistwa.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439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D8D6AD5-D274-4153-B681-912640901C36}"/>
              </a:ext>
            </a:extLst>
          </p:cNvPr>
          <p:cNvSpPr txBox="1"/>
          <p:nvPr/>
        </p:nvSpPr>
        <p:spPr>
          <a:xfrm>
            <a:off x="1946031" y="504092"/>
            <a:ext cx="71979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Sufiksy – uch/-ucha, -al,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</a:t>
            </a:r>
            <a:endParaRPr 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palec   → paluch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nos  → nochal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but  →  bucior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stary  →  staruch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leń  →  leniuch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brzydki  →  brzydal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brutalny  →  brutal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kot  →  kocur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pies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psiur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internecior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urzędnik 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urzędzior</a:t>
            </a:r>
            <a:r>
              <a:rPr lang="pl-P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531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C510189-29FA-4E32-933F-4A03703B505F}"/>
              </a:ext>
            </a:extLst>
          </p:cNvPr>
          <p:cNvSpPr txBox="1"/>
          <p:nvPr/>
        </p:nvSpPr>
        <p:spPr>
          <a:xfrm>
            <a:off x="1934308" y="550985"/>
            <a:ext cx="720969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Sufiksy -acz , -al,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endParaRPr 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brzuch  → brzuchacz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broda  →  brodacz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wąsy  →  wąsal/wąsacz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nos  →  nochal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brzydki  →  brzydal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ponury  →  ponurak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przystojny  → przystojniak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tępy  →  tępak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ciemny  →  ciemniak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smętny 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smętniak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ważny  →  ważniak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przyjemny  → przyjemniak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pewny  →  pewniak</a:t>
            </a:r>
          </a:p>
        </p:txBody>
      </p:sp>
    </p:spTree>
    <p:extLst>
      <p:ext uri="{BB962C8B-B14F-4D97-AF65-F5344CB8AC3E}">
        <p14:creationId xmlns:p14="http://schemas.microsoft.com/office/powerpoint/2010/main" val="3598891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6E1C29C-7E60-48B9-8962-A57204C44B19}"/>
              </a:ext>
            </a:extLst>
          </p:cNvPr>
          <p:cNvSpPr txBox="1"/>
          <p:nvPr/>
        </p:nvSpPr>
        <p:spPr>
          <a:xfrm>
            <a:off x="1699846" y="175845"/>
            <a:ext cx="74441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Nazwy</a:t>
            </a:r>
            <a:r>
              <a:rPr lang="pl-PL" sz="2800" dirty="0"/>
              <a:t>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augmentatywno-ekspresywne  powstają również podczas derywacji wstecznej czyli w wyniku ucięcia części wyrazu podstawowego, np.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szpilka  → szpila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flaszka  →  flacha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ciastko  → ciacho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miska  →  micha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beczka  →  beka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wioska →  wiocha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wódka  → wóda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kiszka →  kicha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kluska  →  klucha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czaszka  →  czacha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ciężarówka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ciężarówa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AA76F80-95D9-4BA1-8CCB-053F5FFD91EA}"/>
              </a:ext>
            </a:extLst>
          </p:cNvPr>
          <p:cNvSpPr txBox="1"/>
          <p:nvPr/>
        </p:nvSpPr>
        <p:spPr>
          <a:xfrm>
            <a:off x="1899138" y="246185"/>
            <a:ext cx="724486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sufiks – as/-asy</a:t>
            </a:r>
          </a:p>
          <a:p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urzędnik  →  urzędas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student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studentas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studenci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studentasy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rajstopy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rajstopasy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nogi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nogasy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*sufiks 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iszcze</a:t>
            </a:r>
            <a:endParaRPr 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chłop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chłopiszcze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cham  → 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chamiszcze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krowa  →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krowiszcze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73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954CFFD-F77C-4160-9C7C-D8ADB5B71089}"/>
              </a:ext>
            </a:extLst>
          </p:cNvPr>
          <p:cNvSpPr txBox="1"/>
          <p:nvPr/>
        </p:nvSpPr>
        <p:spPr>
          <a:xfrm>
            <a:off x="926123" y="211014"/>
            <a:ext cx="106445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Funkcję augmentatywną pełnią również niektóre prefiksy, 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np.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hiper-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( pierwszy człon wyrazów złożonych wskazujący na nadmiar, na wielkość lub wysoki poziom czegoś ) ,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nad-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hiperinflacja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hiperprodukcja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hiperpoprawność</a:t>
            </a:r>
          </a:p>
          <a:p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hiperokazja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hiperatrakcja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hiperglikemia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nadwaga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nadciśnienie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nadkomplet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nadbagaż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nadprodukcja</a:t>
            </a:r>
          </a:p>
        </p:txBody>
      </p:sp>
    </p:spTree>
    <p:extLst>
      <p:ext uri="{BB962C8B-B14F-4D97-AF65-F5344CB8AC3E}">
        <p14:creationId xmlns:p14="http://schemas.microsoft.com/office/powerpoint/2010/main" val="3919762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A593CDC-83D0-4845-8DEA-922A147C990D}"/>
              </a:ext>
            </a:extLst>
          </p:cNvPr>
          <p:cNvSpPr txBox="1"/>
          <p:nvPr/>
        </p:nvSpPr>
        <p:spPr>
          <a:xfrm>
            <a:off x="550985" y="199292"/>
            <a:ext cx="114534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Zgrubienia imion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Zgrubienia imion nie mają zazwyczaj pejoratywnego wydźwięku. Zazwyczaj chodzi o stosunek mówiącego do danej osoby nazywanej zgrubionym imieniem. Tak naprawdę są to spieszczenia, gdyż wyrażają czułość lub aprobatę. Nazywa się je zgrubieniami, bo zawierają charakterystyczna dla zgrubień cząstkę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ch.</a:t>
            </a:r>
            <a:endParaRPr 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Przy imionach męskich dodaje się do formy podstawowej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przy imionach męskich, przy imionach żeńskich przyrostek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–cha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np.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Staś, Stach, Stachu; Ryszard, Rychu; Krzysztof, Krzychu; Zbychu;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Kasia,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Kacha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Małgorzata, </a:t>
            </a:r>
            <a:r>
              <a:rPr lang="pl-P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Małgocha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, Gocha;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Barbara, Bacha;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Maria, Marycha;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Krysia, Krycha</a:t>
            </a:r>
          </a:p>
        </p:txBody>
      </p:sp>
    </p:spTree>
    <p:extLst>
      <p:ext uri="{BB962C8B-B14F-4D97-AF65-F5344CB8AC3E}">
        <p14:creationId xmlns:p14="http://schemas.microsoft.com/office/powerpoint/2010/main" val="237568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7853CB6-D6F7-45AE-8354-D8F81B08AD24}"/>
              </a:ext>
            </a:extLst>
          </p:cNvPr>
          <p:cNvSpPr txBox="1"/>
          <p:nvPr/>
        </p:nvSpPr>
        <p:spPr>
          <a:xfrm>
            <a:off x="1606061" y="633046"/>
            <a:ext cx="101873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Wyrazy nabierają właściwego znaczenia w otoczeniu innych słów.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Zdarzają się również liczne zgrubienia, które w określonym kontekście zyskują odcień pieszczotliwy, wyrażają czułość, pobłażliwość, sympatię np.</a:t>
            </a:r>
          </a:p>
          <a:p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Moje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kochane psisko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lubi zabawy piłeczką.</a:t>
            </a:r>
          </a:p>
          <a:p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Mój </a:t>
            </a:r>
            <a:r>
              <a:rPr lang="pl-PL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przymilny, sympatyczny kocur </a:t>
            </a:r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robi rozkoszne miny.</a:t>
            </a:r>
          </a:p>
        </p:txBody>
      </p:sp>
    </p:spTree>
    <p:extLst>
      <p:ext uri="{BB962C8B-B14F-4D97-AF65-F5344CB8AC3E}">
        <p14:creationId xmlns:p14="http://schemas.microsoft.com/office/powerpoint/2010/main" val="839729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DEA36FE-64E5-4F9C-98F8-BA7E79E3B91C}"/>
              </a:ext>
            </a:extLst>
          </p:cNvPr>
          <p:cNvSpPr txBox="1"/>
          <p:nvPr/>
        </p:nvSpPr>
        <p:spPr>
          <a:xfrm>
            <a:off x="1184032" y="738555"/>
            <a:ext cx="9847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0" dirty="0">
                <a:latin typeface="Calibri" panose="020F0502020204030204" pitchFamily="34" charset="0"/>
                <a:cs typeface="Calibri" panose="020F0502020204030204" pitchFamily="34" charset="0"/>
              </a:rPr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06734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2147C55-57E3-4A24-86F1-44B8AFAA6A2D}"/>
              </a:ext>
            </a:extLst>
          </p:cNvPr>
          <p:cNvSpPr txBox="1"/>
          <p:nvPr/>
        </p:nvSpPr>
        <p:spPr>
          <a:xfrm>
            <a:off x="363070" y="363072"/>
            <a:ext cx="114434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Formant pełni bardzo ważną rolę strukturalną przy tworzeniu wyrazów pochodnych (formacji pochodnych) oraz zwraca uwagę na ich przynależność do kategorii semantycznej rzeczowników nazywających osoby, które są nosicielami pewnych cech. 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Te nowe wyrazy powstałe według pewnych schematów budowy, np.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temat  przymiotnika + formant -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= rzeczownik nazywający osobę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charakteryzującą się cechami zasygnalizowanymi w podstawie słowotwórczej.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2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3B80A28-1F29-4E96-A684-6C8BE365E04C}"/>
              </a:ext>
            </a:extLst>
          </p:cNvPr>
          <p:cNvSpPr txBox="1"/>
          <p:nvPr/>
        </p:nvSpPr>
        <p:spPr>
          <a:xfrm>
            <a:off x="349625" y="470647"/>
            <a:ext cx="115779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Wyrazy utworzone zgodnie z określonym schematem ( modelem)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i połączone wspólnym znaczeniem strukturalnym tworzą grupy  zwane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typami słowotwórczymi.</a:t>
            </a:r>
          </a:p>
          <a:p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To samo znaczenie strukturalne mogą mieć jednostki wyrazowe należące do kilku typów słowotwórczych, np.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nazwy wykonawców czynności: badacz, biegacz; śpiewak, pływak;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kierownik, sternik; nauczyciel, doręczyciel, poręczyciel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Tworzą one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kategorie słowotwórcze.</a:t>
            </a:r>
          </a:p>
          <a:p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 kategorię słowotwórczą składa się kilka typów słowotwórczych.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7E97B17-1881-440D-B3E0-A28223EC08C7}"/>
              </a:ext>
            </a:extLst>
          </p:cNvPr>
          <p:cNvSpPr txBox="1"/>
          <p:nvPr/>
        </p:nvSpPr>
        <p:spPr>
          <a:xfrm>
            <a:off x="295835" y="228600"/>
            <a:ext cx="11335871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Kategorie (formacje)słowotwórcze</a:t>
            </a:r>
          </a:p>
          <a:p>
            <a:pPr algn="ctr"/>
            <a:endParaRPr lang="pl-P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Nazwy czynności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nomina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actionis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Grupę tę stanowią rzeczowniki utworzone od czasowników za pomocą   formantów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–nie (-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anie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),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cie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cja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-ka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czytać 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czyt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pisać→ pis+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myśleć→ myśl+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rozumieć→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rozumi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chodzić →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chodz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robić→ robi+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włożyć→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włoż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straszyć→ strasz+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enie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3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D4E9819-0C52-470F-9F3F-C1E9B227CE4D}"/>
              </a:ext>
            </a:extLst>
          </p:cNvPr>
          <p:cNvSpPr txBox="1"/>
          <p:nvPr/>
        </p:nvSpPr>
        <p:spPr>
          <a:xfrm>
            <a:off x="645458" y="322730"/>
            <a:ext cx="1138965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Formant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cie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najczęściej jest tworzony od czasowników dokonanych zakończonych na -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ąć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, -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nąć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oraz od  mających rdzeń zakończony samogłoską: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zacząć → zaczęcie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stuknąć →stuknięcie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szarpnąć → szarpnięcie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pić → picie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żyć → życie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tyć → tycie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kuć → kucie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9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D6906BF-E1AD-4B63-84AB-E44AC26B8DB4}"/>
              </a:ext>
            </a:extLst>
          </p:cNvPr>
          <p:cNvSpPr txBox="1"/>
          <p:nvPr/>
        </p:nvSpPr>
        <p:spPr>
          <a:xfrm>
            <a:off x="345233" y="186612"/>
            <a:ext cx="1140749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Od czasowników z tematem zakończony na –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fikować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 tworzy się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formacje zakończone formantem -</a:t>
            </a:r>
            <a:r>
              <a:rPr lang="pl-P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cja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elektryfikować→ elektryfikacja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koordynować → koordynacja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klasyfikować→ klasyfikacja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mistyfikować → mistyfikacja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gloryfikować→ gloryfikacja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Formant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uciekać → ucieczka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przejeżdżać → przejażdżka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przesiadać → przesiadka</a:t>
            </a:r>
          </a:p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obrobić → obróbka</a:t>
            </a: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85471"/>
      </p:ext>
    </p:extLst>
  </p:cSld>
  <p:clrMapOvr>
    <a:masterClrMapping/>
  </p:clrMapOvr>
</p:sld>
</file>

<file path=ppt/theme/theme1.xml><?xml version="1.0" encoding="utf-8"?>
<a:theme xmlns:a="http://schemas.openxmlformats.org/drawingml/2006/main" name="Kropla">
  <a:themeElements>
    <a:clrScheme name="Krop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rop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op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Kropla</Template>
  <TotalTime>1040</TotalTime>
  <Words>3413</Words>
  <Application>Microsoft Office PowerPoint</Application>
  <PresentationFormat>Panoramiczny</PresentationFormat>
  <Paragraphs>492</Paragraphs>
  <Slides>47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1" baseType="lpstr">
      <vt:lpstr>Arial</vt:lpstr>
      <vt:lpstr>Calibri</vt:lpstr>
      <vt:lpstr>Tw Cen MT</vt:lpstr>
      <vt:lpstr>Kropla</vt:lpstr>
      <vt:lpstr>  Kategorie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Kategorie</dc:title>
  <dc:creator>Krystyna Miśkiewicz</dc:creator>
  <cp:lastModifiedBy>Krystyna Miśkiewicz</cp:lastModifiedBy>
  <cp:revision>132</cp:revision>
  <dcterms:created xsi:type="dcterms:W3CDTF">2022-01-28T08:05:06Z</dcterms:created>
  <dcterms:modified xsi:type="dcterms:W3CDTF">2022-03-04T13:52:06Z</dcterms:modified>
</cp:coreProperties>
</file>