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9" r:id="rId1"/>
  </p:sldMasterIdLst>
  <p:sldIdLst>
    <p:sldId id="256" r:id="rId2"/>
    <p:sldId id="313" r:id="rId3"/>
    <p:sldId id="320" r:id="rId4"/>
    <p:sldId id="321" r:id="rId5"/>
    <p:sldId id="322" r:id="rId6"/>
    <p:sldId id="323" r:id="rId7"/>
    <p:sldId id="324" r:id="rId8"/>
    <p:sldId id="325" r:id="rId9"/>
    <p:sldId id="257" r:id="rId10"/>
    <p:sldId id="326" r:id="rId11"/>
    <p:sldId id="309" r:id="rId12"/>
    <p:sldId id="310" r:id="rId13"/>
    <p:sldId id="314" r:id="rId14"/>
    <p:sldId id="259" r:id="rId15"/>
    <p:sldId id="286" r:id="rId16"/>
    <p:sldId id="260" r:id="rId17"/>
    <p:sldId id="261" r:id="rId18"/>
    <p:sldId id="315" r:id="rId19"/>
    <p:sldId id="316" r:id="rId20"/>
    <p:sldId id="317" r:id="rId21"/>
    <p:sldId id="264" r:id="rId22"/>
    <p:sldId id="263" r:id="rId23"/>
    <p:sldId id="265" r:id="rId24"/>
    <p:sldId id="266" r:id="rId25"/>
    <p:sldId id="282" r:id="rId26"/>
    <p:sldId id="283" r:id="rId27"/>
    <p:sldId id="284" r:id="rId28"/>
    <p:sldId id="288" r:id="rId29"/>
    <p:sldId id="311" r:id="rId30"/>
    <p:sldId id="312" r:id="rId31"/>
    <p:sldId id="267" r:id="rId32"/>
    <p:sldId id="271" r:id="rId33"/>
    <p:sldId id="272" r:id="rId34"/>
    <p:sldId id="276" r:id="rId35"/>
    <p:sldId id="277" r:id="rId36"/>
    <p:sldId id="270" r:id="rId37"/>
    <p:sldId id="273" r:id="rId38"/>
    <p:sldId id="278" r:id="rId39"/>
    <p:sldId id="274" r:id="rId40"/>
    <p:sldId id="287" r:id="rId41"/>
    <p:sldId id="281" r:id="rId42"/>
    <p:sldId id="279" r:id="rId43"/>
    <p:sldId id="280" r:id="rId44"/>
    <p:sldId id="289" r:id="rId45"/>
    <p:sldId id="290" r:id="rId46"/>
    <p:sldId id="291" r:id="rId47"/>
    <p:sldId id="299" r:id="rId48"/>
    <p:sldId id="292" r:id="rId49"/>
    <p:sldId id="293" r:id="rId50"/>
    <p:sldId id="294" r:id="rId51"/>
    <p:sldId id="295" r:id="rId52"/>
    <p:sldId id="285" r:id="rId53"/>
    <p:sldId id="296" r:id="rId54"/>
    <p:sldId id="318" r:id="rId55"/>
    <p:sldId id="319" r:id="rId56"/>
    <p:sldId id="297" r:id="rId57"/>
    <p:sldId id="298" r:id="rId58"/>
    <p:sldId id="300" r:id="rId59"/>
    <p:sldId id="301" r:id="rId60"/>
    <p:sldId id="302" r:id="rId61"/>
    <p:sldId id="303" r:id="rId62"/>
    <p:sldId id="304" r:id="rId63"/>
    <p:sldId id="305" r:id="rId64"/>
    <p:sldId id="306" r:id="rId65"/>
    <p:sldId id="307" r:id="rId66"/>
    <p:sldId id="308" r:id="rId67"/>
    <p:sldId id="275" r:id="rId68"/>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9" d="100"/>
          <a:sy n="79" d="100"/>
        </p:scale>
        <p:origin x="182"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l-PL"/>
              <a:t>Kliknij, aby edytować styl</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193BAB95-8DA7-460B-B00A-7037C8394FB0}" type="datetime1">
              <a:rPr lang="en-US" smtClean="0"/>
              <a:pPr/>
              <a:t>1/31/2022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9252446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l-PL"/>
              <a:t>Kliknij, aby edytować styl</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193BAB95-8DA7-460B-B00A-7037C8394FB0}" type="datetime1">
              <a:rPr lang="en-US" smtClean="0"/>
              <a:pPr/>
              <a:t>1/31/2022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722438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l-PL"/>
              <a:t>Kliknij, aby edytować styl</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193BAB95-8DA7-460B-B00A-7037C8394FB0}" type="datetime1">
              <a:rPr lang="en-US" smtClean="0"/>
              <a:pPr/>
              <a:t>1/31/2022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A71338-8BA2-4C79-A6C5-5A8E30081D0C}"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35928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l-PL"/>
              <a:t>Kliknij, aby edytować styl</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l-PL"/>
              <a:t>Kliknij, aby edytować style wzorca tekstu</a:t>
            </a:r>
          </a:p>
        </p:txBody>
      </p:sp>
      <p:sp>
        <p:nvSpPr>
          <p:cNvPr id="5" name="Date Placeholder 4"/>
          <p:cNvSpPr>
            <a:spLocks noGrp="1"/>
          </p:cNvSpPr>
          <p:nvPr>
            <p:ph type="dt" sz="half" idx="10"/>
          </p:nvPr>
        </p:nvSpPr>
        <p:spPr/>
        <p:txBody>
          <a:bodyPr/>
          <a:lstStyle/>
          <a:p>
            <a:fld id="{193BAB95-8DA7-460B-B00A-7037C8394FB0}" type="datetime1">
              <a:rPr lang="en-US" smtClean="0"/>
              <a:pPr/>
              <a:t>1/31/2022</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9856520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cytatu">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l-PL"/>
              <a:t>Kliknij, aby edytować styl</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l-PL"/>
              <a:t>Kliknij, aby edytować style wzorca tekstu</a:t>
            </a:r>
          </a:p>
        </p:txBody>
      </p:sp>
      <p:sp>
        <p:nvSpPr>
          <p:cNvPr id="5" name="Date Placeholder 4"/>
          <p:cNvSpPr>
            <a:spLocks noGrp="1"/>
          </p:cNvSpPr>
          <p:nvPr>
            <p:ph type="dt" sz="half" idx="10"/>
          </p:nvPr>
        </p:nvSpPr>
        <p:spPr/>
        <p:txBody>
          <a:bodyPr/>
          <a:lstStyle/>
          <a:p>
            <a:fld id="{193BAB95-8DA7-460B-B00A-7037C8394FB0}" type="datetime1">
              <a:rPr lang="en-US" smtClean="0"/>
              <a:pPr/>
              <a:t>1/31/2022</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A71338-8BA2-4C79-A6C5-5A8E30081D0C}"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9750017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rawda lub fałsz">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l-PL"/>
              <a:t>Kliknij, aby edytować styl</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l-PL"/>
              <a:t>Kliknij, aby edytować style wzorca tekstu</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l-PL"/>
              <a:t>Kliknij, aby edytować style wzorca tekstu</a:t>
            </a:r>
          </a:p>
        </p:txBody>
      </p:sp>
      <p:sp>
        <p:nvSpPr>
          <p:cNvPr id="5" name="Date Placeholder 4"/>
          <p:cNvSpPr>
            <a:spLocks noGrp="1"/>
          </p:cNvSpPr>
          <p:nvPr>
            <p:ph type="dt" sz="half" idx="10"/>
          </p:nvPr>
        </p:nvSpPr>
        <p:spPr/>
        <p:txBody>
          <a:bodyPr/>
          <a:lstStyle/>
          <a:p>
            <a:fld id="{193BAB95-8DA7-460B-B00A-7037C8394FB0}" type="datetime1">
              <a:rPr lang="en-US" smtClean="0"/>
              <a:pPr/>
              <a:t>1/31/2022</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9793947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93BAB95-8DA7-460B-B00A-7037C8394FB0}" type="datetime1">
              <a:rPr lang="en-US" smtClean="0"/>
              <a:pPr/>
              <a:t>1/31/2022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6752329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l-PL"/>
              <a:t>Kliknij, aby edytować styl</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93BAB95-8DA7-460B-B00A-7037C8394FB0}" type="datetime1">
              <a:rPr lang="en-US" smtClean="0"/>
              <a:pPr/>
              <a:t>1/31/2022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44455344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l-PL"/>
              <a:t>Kliknij, aby edytować styl</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193BAB95-8DA7-460B-B00A-7037C8394FB0}" type="datetime1">
              <a:rPr lang="en-US" smtClean="0"/>
              <a:pPr/>
              <a:t>1/31/2022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1800748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l-PL"/>
              <a:t>Kliknij, aby edytować styl</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193BAB95-8DA7-460B-B00A-7037C8394FB0}" type="datetime1">
              <a:rPr lang="en-US" smtClean="0"/>
              <a:pPr/>
              <a:t>1/31/2022</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91946798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193BAB95-8DA7-460B-B00A-7037C8394FB0}" type="datetime1">
              <a:rPr lang="en-US" smtClean="0"/>
              <a:pPr/>
              <a:t>1/31/2022</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57801478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193BAB95-8DA7-460B-B00A-7037C8394FB0}" type="datetime1">
              <a:rPr lang="en-US" smtClean="0"/>
              <a:pPr/>
              <a:t>1/31/2022</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solidFill>
                <a:srgbClr val="FFFFFF"/>
              </a:solidFill>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116503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193BAB95-8DA7-460B-B00A-7037C8394FB0}" type="datetime1">
              <a:rPr lang="en-US" smtClean="0"/>
              <a:pPr/>
              <a:t>1/31/2022</a:t>
            </a:fld>
            <a:endParaRPr lang="en-US" dirty="0"/>
          </a:p>
        </p:txBody>
      </p:sp>
      <p:sp>
        <p:nvSpPr>
          <p:cNvPr id="4" name="Footer Placeholder 3"/>
          <p:cNvSpPr>
            <a:spLocks noGrp="1"/>
          </p:cNvSpPr>
          <p:nvPr>
            <p:ph type="ftr" sz="quarter" idx="11"/>
          </p:nvPr>
        </p:nvSpPr>
        <p:spPr/>
        <p:txBody>
          <a:bodyPr/>
          <a:lstStyle/>
          <a:p>
            <a:r>
              <a:rPr lang="en-US"/>
              <a:t>Sample Footer Text</a:t>
            </a:r>
            <a:endParaRPr lang="en-US" dirty="0">
              <a:solidFill>
                <a:srgbClr val="FFFFFF"/>
              </a:solidFill>
            </a:endParaRP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32918697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BAB95-8DA7-460B-B00A-7037C8394FB0}" type="datetime1">
              <a:rPr lang="en-US" smtClean="0"/>
              <a:pPr/>
              <a:t>1/31/2022</a:t>
            </a:fld>
            <a:endParaRPr lang="en-US" dirty="0"/>
          </a:p>
        </p:txBody>
      </p:sp>
      <p:sp>
        <p:nvSpPr>
          <p:cNvPr id="3" name="Footer Placeholder 2"/>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61715691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l-PL"/>
              <a:t>Kliknij, aby edytować styl</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193BAB95-8DA7-460B-B00A-7037C8394FB0}" type="datetime1">
              <a:rPr lang="en-US" smtClean="0"/>
              <a:pPr/>
              <a:t>1/31/2022</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30112587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l-PL"/>
              <a:t>Kliknij, aby edytować styl</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193BAB95-8DA7-460B-B00A-7037C8394FB0}" type="datetime1">
              <a:rPr lang="en-US" smtClean="0"/>
              <a:pPr/>
              <a:t>1/31/2022</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85656787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l-PL"/>
              <a:t>Kliknij, aby edytować styl</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93BAB95-8DA7-460B-B00A-7037C8394FB0}" type="datetime1">
              <a:rPr lang="en-US" smtClean="0"/>
              <a:pPr/>
              <a:t>1/31/2022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Sample Footer Text</a:t>
            </a:r>
            <a:endParaRPr lang="en-US" dirty="0">
              <a:solidFill>
                <a:srgbClr val="FFFFFF"/>
              </a:solidFill>
            </a:endParaRP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59539773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ytuł 1">
            <a:extLst>
              <a:ext uri="{FF2B5EF4-FFF2-40B4-BE49-F238E27FC236}">
                <a16:creationId xmlns:a16="http://schemas.microsoft.com/office/drawing/2014/main" id="{478A1C85-BBC7-4F05-B640-56D0AB02A973}"/>
              </a:ext>
            </a:extLst>
          </p:cNvPr>
          <p:cNvSpPr>
            <a:spLocks noGrp="1"/>
          </p:cNvSpPr>
          <p:nvPr>
            <p:ph type="ctrTitle"/>
          </p:nvPr>
        </p:nvSpPr>
        <p:spPr>
          <a:xfrm>
            <a:off x="540279" y="967417"/>
            <a:ext cx="3778870" cy="3943250"/>
          </a:xfrm>
        </p:spPr>
        <p:txBody>
          <a:bodyPr>
            <a:normAutofit/>
          </a:bodyPr>
          <a:lstStyle/>
          <a:p>
            <a:r>
              <a:rPr lang="pl-PL" sz="4000">
                <a:solidFill>
                  <a:srgbClr val="FEFFFF"/>
                </a:solidFill>
              </a:rPr>
              <a:t>Czy dżdżownica w dżinsach może utrudnić maturę ?</a:t>
            </a:r>
          </a:p>
        </p:txBody>
      </p:sp>
      <p:sp>
        <p:nvSpPr>
          <p:cNvPr id="13"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39C25F7E-ED5C-4279-B461-D4BAA17E73E7}"/>
              </a:ext>
            </a:extLst>
          </p:cNvPr>
          <p:cNvPicPr>
            <a:picLocks noChangeAspect="1"/>
          </p:cNvPicPr>
          <p:nvPr/>
        </p:nvPicPr>
        <p:blipFill rotWithShape="1">
          <a:blip r:embed="rId2"/>
          <a:srcRect l="34244" r="-2" b="-2"/>
          <a:stretch/>
        </p:blipFill>
        <p:spPr>
          <a:xfrm>
            <a:off x="6246837" y="967417"/>
            <a:ext cx="4322816" cy="4930468"/>
          </a:xfrm>
          <a:prstGeom prst="rect">
            <a:avLst/>
          </a:prstGeom>
        </p:spPr>
      </p:pic>
    </p:spTree>
    <p:extLst>
      <p:ext uri="{BB962C8B-B14F-4D97-AF65-F5344CB8AC3E}">
        <p14:creationId xmlns:p14="http://schemas.microsoft.com/office/powerpoint/2010/main" val="2299487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763516C8-F227-4B77-9AA7-61B9A0B78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6A213FFA-4B7F-41A6-95DB-5AA34F66C4DB}"/>
              </a:ext>
            </a:extLst>
          </p:cNvPr>
          <p:cNvSpPr>
            <a:spLocks noGrp="1"/>
          </p:cNvSpPr>
          <p:nvPr>
            <p:ph type="title"/>
          </p:nvPr>
        </p:nvSpPr>
        <p:spPr>
          <a:xfrm>
            <a:off x="2592925" y="3979877"/>
            <a:ext cx="8911687" cy="778589"/>
          </a:xfrm>
        </p:spPr>
        <p:txBody>
          <a:bodyPr anchor="b">
            <a:normAutofit/>
          </a:bodyPr>
          <a:lstStyle/>
          <a:p>
            <a:r>
              <a:rPr lang="pl-PL" b="1" dirty="0"/>
              <a:t>Zasady ortograficzne</a:t>
            </a:r>
          </a:p>
        </p:txBody>
      </p:sp>
      <p:sp>
        <p:nvSpPr>
          <p:cNvPr id="75" name="Rectangle 74">
            <a:extLst>
              <a:ext uri="{FF2B5EF4-FFF2-40B4-BE49-F238E27FC236}">
                <a16:creationId xmlns:a16="http://schemas.microsoft.com/office/drawing/2014/main" id="{D91B420C-C4C8-44DF-96B2-FBD101464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a:extLst>
              <a:ext uri="{FF2B5EF4-FFF2-40B4-BE49-F238E27FC236}">
                <a16:creationId xmlns:a16="http://schemas.microsoft.com/office/drawing/2014/main" id="{9DC39CA9-E1C4-4230-82CD-56C6159A84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80799" y="615880"/>
            <a:ext cx="8197025" cy="3217333"/>
          </a:xfrm>
          <a:prstGeom prst="rect">
            <a:avLst/>
          </a:prstGeom>
          <a:noFill/>
          <a:extLst>
            <a:ext uri="{909E8E84-426E-40DD-AFC4-6F175D3DCCD1}">
              <a14:hiddenFill xmlns:a14="http://schemas.microsoft.com/office/drawing/2010/main">
                <a:solidFill>
                  <a:srgbClr val="FFFFFF"/>
                </a:solidFill>
              </a14:hiddenFill>
            </a:ext>
          </a:extLst>
        </p:spPr>
      </p:pic>
      <p:sp>
        <p:nvSpPr>
          <p:cNvPr id="77" name="Freeform 33">
            <a:extLst>
              <a:ext uri="{FF2B5EF4-FFF2-40B4-BE49-F238E27FC236}">
                <a16:creationId xmlns:a16="http://schemas.microsoft.com/office/drawing/2014/main" id="{070928B1-3E69-44AC-A1EE-B4E4270A7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69172"/>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4155953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137CEA-9283-46DF-A325-269A96FB5369}"/>
              </a:ext>
            </a:extLst>
          </p:cNvPr>
          <p:cNvSpPr>
            <a:spLocks noGrp="1"/>
          </p:cNvSpPr>
          <p:nvPr>
            <p:ph type="title"/>
          </p:nvPr>
        </p:nvSpPr>
        <p:spPr>
          <a:xfrm>
            <a:off x="2592925" y="624110"/>
            <a:ext cx="8911687" cy="614442"/>
          </a:xfrm>
        </p:spPr>
        <p:txBody>
          <a:bodyPr>
            <a:normAutofit fontScale="90000"/>
          </a:bodyPr>
          <a:lstStyle/>
          <a:p>
            <a:r>
              <a:rPr lang="pl-PL" dirty="0"/>
              <a:t>Wymiana „ </a:t>
            </a:r>
            <a:r>
              <a:rPr lang="pl-PL" dirty="0" err="1"/>
              <a:t>rz</a:t>
            </a:r>
            <a:r>
              <a:rPr lang="pl-PL" dirty="0"/>
              <a:t>” na „r”</a:t>
            </a:r>
          </a:p>
        </p:txBody>
      </p:sp>
      <p:sp>
        <p:nvSpPr>
          <p:cNvPr id="3" name="Symbol zastępczy zawartości 2">
            <a:extLst>
              <a:ext uri="{FF2B5EF4-FFF2-40B4-BE49-F238E27FC236}">
                <a16:creationId xmlns:a16="http://schemas.microsoft.com/office/drawing/2014/main" id="{F5DCB0E7-7E82-4B4F-AA88-70677BC45D61}"/>
              </a:ext>
            </a:extLst>
          </p:cNvPr>
          <p:cNvSpPr>
            <a:spLocks noGrp="1"/>
          </p:cNvSpPr>
          <p:nvPr>
            <p:ph idx="1"/>
          </p:nvPr>
        </p:nvSpPr>
        <p:spPr>
          <a:xfrm>
            <a:off x="2589212" y="1432075"/>
            <a:ext cx="8915400" cy="5220305"/>
          </a:xfrm>
        </p:spPr>
        <p:txBody>
          <a:bodyPr/>
          <a:lstStyle/>
          <a:p>
            <a:r>
              <a:rPr lang="pl-PL" dirty="0"/>
              <a:t>1. </a:t>
            </a:r>
            <a:r>
              <a:rPr lang="pl-PL" b="1" dirty="0"/>
              <a:t>W innych formach tego samego wyrazu</a:t>
            </a:r>
            <a:r>
              <a:rPr lang="pl-PL" dirty="0"/>
              <a:t>, np.:</a:t>
            </a:r>
          </a:p>
          <a:p>
            <a:r>
              <a:rPr lang="pl-PL" dirty="0"/>
              <a:t>dworzec- dworca                           o charakterze- charakter</a:t>
            </a:r>
          </a:p>
          <a:p>
            <a:r>
              <a:rPr lang="pl-PL" dirty="0"/>
              <a:t>marzec –marca                               w dziurze-  dziura</a:t>
            </a:r>
          </a:p>
          <a:p>
            <a:r>
              <a:rPr lang="pl-PL" dirty="0"/>
              <a:t>mędrzec –mędrca                           po skórze- skóra</a:t>
            </a:r>
          </a:p>
          <a:p>
            <a:r>
              <a:rPr lang="pl-PL" dirty="0"/>
              <a:t>orzeł- orły</a:t>
            </a:r>
          </a:p>
          <a:p>
            <a:r>
              <a:rPr lang="pl-PL" dirty="0"/>
              <a:t>którzy – który</a:t>
            </a:r>
          </a:p>
          <a:p>
            <a:r>
              <a:rPr lang="pl-PL" dirty="0"/>
              <a:t>karze-karać</a:t>
            </a:r>
          </a:p>
          <a:p>
            <a:r>
              <a:rPr lang="pl-PL" dirty="0"/>
              <a:t>w chórze – chór</a:t>
            </a:r>
          </a:p>
          <a:p>
            <a:r>
              <a:rPr lang="pl-PL" dirty="0"/>
              <a:t>2. </a:t>
            </a:r>
            <a:r>
              <a:rPr lang="pl-PL" b="1" dirty="0"/>
              <a:t>W innych wyrazach pokrewnych </a:t>
            </a:r>
            <a:r>
              <a:rPr lang="pl-PL" dirty="0"/>
              <a:t>, np.:</a:t>
            </a:r>
          </a:p>
          <a:p>
            <a:r>
              <a:rPr lang="pl-PL" dirty="0"/>
              <a:t>rowerzysta- rower</a:t>
            </a:r>
          </a:p>
          <a:p>
            <a:r>
              <a:rPr lang="pl-PL" dirty="0"/>
              <a:t>maturzysta- matura</a:t>
            </a:r>
          </a:p>
          <a:p>
            <a:r>
              <a:rPr lang="pl-PL" dirty="0"/>
              <a:t>gorzki- gorycz</a:t>
            </a:r>
          </a:p>
          <a:p>
            <a:r>
              <a:rPr lang="pl-PL" dirty="0"/>
              <a:t>chmurzyć się- chmura</a:t>
            </a:r>
          </a:p>
          <a:p>
            <a:endParaRPr lang="pl-PL" dirty="0"/>
          </a:p>
          <a:p>
            <a:endParaRPr lang="pl-PL" dirty="0"/>
          </a:p>
          <a:p>
            <a:endParaRPr lang="pl-PL" dirty="0"/>
          </a:p>
        </p:txBody>
      </p:sp>
    </p:spTree>
    <p:extLst>
      <p:ext uri="{BB962C8B-B14F-4D97-AF65-F5344CB8AC3E}">
        <p14:creationId xmlns:p14="http://schemas.microsoft.com/office/powerpoint/2010/main" val="4004501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2696673-0717-4A97-96EC-434B05577EE8}"/>
              </a:ext>
            </a:extLst>
          </p:cNvPr>
          <p:cNvSpPr>
            <a:spLocks noGrp="1"/>
          </p:cNvSpPr>
          <p:nvPr>
            <p:ph type="title"/>
          </p:nvPr>
        </p:nvSpPr>
        <p:spPr/>
        <p:txBody>
          <a:bodyPr/>
          <a:lstStyle/>
          <a:p>
            <a:r>
              <a:rPr lang="pl-PL" dirty="0"/>
              <a:t>Wymiana „</a:t>
            </a:r>
            <a:r>
              <a:rPr lang="pl-PL" dirty="0" err="1"/>
              <a:t>rz</a:t>
            </a:r>
            <a:r>
              <a:rPr lang="pl-PL" dirty="0"/>
              <a:t> „na „r”</a:t>
            </a:r>
          </a:p>
        </p:txBody>
      </p:sp>
      <p:sp>
        <p:nvSpPr>
          <p:cNvPr id="3" name="Symbol zastępczy zawartości 2">
            <a:extLst>
              <a:ext uri="{FF2B5EF4-FFF2-40B4-BE49-F238E27FC236}">
                <a16:creationId xmlns:a16="http://schemas.microsoft.com/office/drawing/2014/main" id="{9FFAC43B-A0CC-4274-B7AD-C7DEE7BF7CBF}"/>
              </a:ext>
            </a:extLst>
          </p:cNvPr>
          <p:cNvSpPr>
            <a:spLocks noGrp="1"/>
          </p:cNvSpPr>
          <p:nvPr>
            <p:ph idx="1"/>
          </p:nvPr>
        </p:nvSpPr>
        <p:spPr/>
        <p:txBody>
          <a:bodyPr/>
          <a:lstStyle/>
          <a:p>
            <a:pPr marL="0" indent="0">
              <a:buNone/>
            </a:pPr>
            <a:r>
              <a:rPr lang="pl-PL" dirty="0" err="1"/>
              <a:t>Rz</a:t>
            </a:r>
            <a:r>
              <a:rPr lang="pl-PL" dirty="0"/>
              <a:t> piszemy tam , gdzie w innych językach słowiańskich występuje r.</a:t>
            </a:r>
          </a:p>
          <a:p>
            <a:pPr marL="0" indent="0">
              <a:buNone/>
            </a:pPr>
            <a:endParaRPr lang="pl-PL" dirty="0"/>
          </a:p>
        </p:txBody>
      </p:sp>
      <p:graphicFrame>
        <p:nvGraphicFramePr>
          <p:cNvPr id="4" name="Tabela 4">
            <a:extLst>
              <a:ext uri="{FF2B5EF4-FFF2-40B4-BE49-F238E27FC236}">
                <a16:creationId xmlns:a16="http://schemas.microsoft.com/office/drawing/2014/main" id="{AC72AAC2-FCF7-4407-8731-AC3BE72713A8}"/>
              </a:ext>
            </a:extLst>
          </p:cNvPr>
          <p:cNvGraphicFramePr>
            <a:graphicFrameLocks noGrp="1"/>
          </p:cNvGraphicFramePr>
          <p:nvPr>
            <p:extLst>
              <p:ext uri="{D42A27DB-BD31-4B8C-83A1-F6EECF244321}">
                <p14:modId xmlns:p14="http://schemas.microsoft.com/office/powerpoint/2010/main" val="1124208742"/>
              </p:ext>
            </p:extLst>
          </p:nvPr>
        </p:nvGraphicFramePr>
        <p:xfrm>
          <a:off x="2032000" y="1344990"/>
          <a:ext cx="8127999" cy="38608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596067314"/>
                    </a:ext>
                  </a:extLst>
                </a:gridCol>
                <a:gridCol w="2709333">
                  <a:extLst>
                    <a:ext uri="{9D8B030D-6E8A-4147-A177-3AD203B41FA5}">
                      <a16:colId xmlns:a16="http://schemas.microsoft.com/office/drawing/2014/main" val="1855302712"/>
                    </a:ext>
                  </a:extLst>
                </a:gridCol>
                <a:gridCol w="2709333">
                  <a:extLst>
                    <a:ext uri="{9D8B030D-6E8A-4147-A177-3AD203B41FA5}">
                      <a16:colId xmlns:a16="http://schemas.microsoft.com/office/drawing/2014/main" val="1615721356"/>
                    </a:ext>
                  </a:extLst>
                </a:gridCol>
              </a:tblGrid>
              <a:tr h="772160">
                <a:tc>
                  <a:txBody>
                    <a:bodyPr/>
                    <a:lstStyle/>
                    <a:p>
                      <a:r>
                        <a:rPr lang="pl-PL" dirty="0" err="1"/>
                        <a:t>j.polski</a:t>
                      </a:r>
                      <a:endParaRPr lang="pl-PL" dirty="0"/>
                    </a:p>
                  </a:txBody>
                  <a:tcPr/>
                </a:tc>
                <a:tc>
                  <a:txBody>
                    <a:bodyPr/>
                    <a:lstStyle/>
                    <a:p>
                      <a:r>
                        <a:rPr lang="pl-PL" dirty="0" err="1"/>
                        <a:t>j.rosyjski</a:t>
                      </a:r>
                      <a:endParaRPr lang="pl-PL" dirty="0"/>
                    </a:p>
                  </a:txBody>
                  <a:tcPr/>
                </a:tc>
                <a:tc>
                  <a:txBody>
                    <a:bodyPr/>
                    <a:lstStyle/>
                    <a:p>
                      <a:r>
                        <a:rPr lang="pl-PL" dirty="0" err="1"/>
                        <a:t>j.słowacki</a:t>
                      </a:r>
                      <a:endParaRPr lang="pl-PL" dirty="0"/>
                    </a:p>
                  </a:txBody>
                  <a:tcPr/>
                </a:tc>
                <a:extLst>
                  <a:ext uri="{0D108BD9-81ED-4DB2-BD59-A6C34878D82A}">
                    <a16:rowId xmlns:a16="http://schemas.microsoft.com/office/drawing/2014/main" val="192487466"/>
                  </a:ext>
                </a:extLst>
              </a:tr>
              <a:tr h="772160">
                <a:tc>
                  <a:txBody>
                    <a:bodyPr/>
                    <a:lstStyle/>
                    <a:p>
                      <a:r>
                        <a:rPr lang="pl-PL" dirty="0"/>
                        <a:t>rzeka</a:t>
                      </a:r>
                    </a:p>
                  </a:txBody>
                  <a:tcPr/>
                </a:tc>
                <a:tc>
                  <a:txBody>
                    <a:bodyPr/>
                    <a:lstStyle/>
                    <a:p>
                      <a:r>
                        <a:rPr lang="pl-PL" dirty="0" err="1"/>
                        <a:t>rieka</a:t>
                      </a:r>
                      <a:endParaRPr lang="pl-PL" dirty="0"/>
                    </a:p>
                  </a:txBody>
                  <a:tcPr/>
                </a:tc>
                <a:tc>
                  <a:txBody>
                    <a:bodyPr/>
                    <a:lstStyle/>
                    <a:p>
                      <a:r>
                        <a:rPr lang="pl-PL" dirty="0" err="1"/>
                        <a:t>rieka</a:t>
                      </a:r>
                      <a:endParaRPr lang="pl-PL" dirty="0"/>
                    </a:p>
                  </a:txBody>
                  <a:tcPr/>
                </a:tc>
                <a:extLst>
                  <a:ext uri="{0D108BD9-81ED-4DB2-BD59-A6C34878D82A}">
                    <a16:rowId xmlns:a16="http://schemas.microsoft.com/office/drawing/2014/main" val="3492399649"/>
                  </a:ext>
                </a:extLst>
              </a:tr>
              <a:tr h="772160">
                <a:tc>
                  <a:txBody>
                    <a:bodyPr/>
                    <a:lstStyle/>
                    <a:p>
                      <a:r>
                        <a:rPr lang="pl-PL" dirty="0"/>
                        <a:t>rzadki</a:t>
                      </a:r>
                    </a:p>
                  </a:txBody>
                  <a:tcPr/>
                </a:tc>
                <a:tc>
                  <a:txBody>
                    <a:bodyPr/>
                    <a:lstStyle/>
                    <a:p>
                      <a:r>
                        <a:rPr lang="pl-PL" dirty="0" err="1"/>
                        <a:t>riedkij</a:t>
                      </a:r>
                      <a:endParaRPr lang="pl-PL" dirty="0"/>
                    </a:p>
                  </a:txBody>
                  <a:tcPr/>
                </a:tc>
                <a:tc>
                  <a:txBody>
                    <a:bodyPr/>
                    <a:lstStyle/>
                    <a:p>
                      <a:r>
                        <a:rPr lang="pl-PL" dirty="0" err="1"/>
                        <a:t>zriedkavy</a:t>
                      </a:r>
                      <a:endParaRPr lang="pl-PL" dirty="0"/>
                    </a:p>
                  </a:txBody>
                  <a:tcPr/>
                </a:tc>
                <a:extLst>
                  <a:ext uri="{0D108BD9-81ED-4DB2-BD59-A6C34878D82A}">
                    <a16:rowId xmlns:a16="http://schemas.microsoft.com/office/drawing/2014/main" val="3641179902"/>
                  </a:ext>
                </a:extLst>
              </a:tr>
              <a:tr h="772160">
                <a:tc>
                  <a:txBody>
                    <a:bodyPr/>
                    <a:lstStyle/>
                    <a:p>
                      <a:r>
                        <a:rPr lang="pl-PL" dirty="0"/>
                        <a:t>rzepa</a:t>
                      </a:r>
                    </a:p>
                  </a:txBody>
                  <a:tcPr/>
                </a:tc>
                <a:tc>
                  <a:txBody>
                    <a:bodyPr/>
                    <a:lstStyle/>
                    <a:p>
                      <a:r>
                        <a:rPr lang="pl-PL" dirty="0" err="1"/>
                        <a:t>riepa</a:t>
                      </a:r>
                      <a:endParaRPr lang="pl-PL" dirty="0"/>
                    </a:p>
                  </a:txBody>
                  <a:tcPr/>
                </a:tc>
                <a:tc>
                  <a:txBody>
                    <a:bodyPr/>
                    <a:lstStyle/>
                    <a:p>
                      <a:r>
                        <a:rPr lang="pl-PL" dirty="0"/>
                        <a:t>repa</a:t>
                      </a:r>
                    </a:p>
                  </a:txBody>
                  <a:tcPr/>
                </a:tc>
                <a:extLst>
                  <a:ext uri="{0D108BD9-81ED-4DB2-BD59-A6C34878D82A}">
                    <a16:rowId xmlns:a16="http://schemas.microsoft.com/office/drawing/2014/main" val="792012238"/>
                  </a:ext>
                </a:extLst>
              </a:tr>
              <a:tr h="772160">
                <a:tc>
                  <a:txBody>
                    <a:bodyPr/>
                    <a:lstStyle/>
                    <a:p>
                      <a:r>
                        <a:rPr lang="pl-PL" dirty="0"/>
                        <a:t>orzech</a:t>
                      </a:r>
                    </a:p>
                  </a:txBody>
                  <a:tcPr/>
                </a:tc>
                <a:tc>
                  <a:txBody>
                    <a:bodyPr/>
                    <a:lstStyle/>
                    <a:p>
                      <a:r>
                        <a:rPr lang="pl-PL" dirty="0" err="1"/>
                        <a:t>oriech</a:t>
                      </a:r>
                      <a:endParaRPr lang="pl-PL" dirty="0"/>
                    </a:p>
                  </a:txBody>
                  <a:tcPr/>
                </a:tc>
                <a:tc>
                  <a:txBody>
                    <a:bodyPr/>
                    <a:lstStyle/>
                    <a:p>
                      <a:r>
                        <a:rPr lang="pl-PL" dirty="0" err="1"/>
                        <a:t>orech</a:t>
                      </a:r>
                      <a:endParaRPr lang="pl-PL" dirty="0"/>
                    </a:p>
                  </a:txBody>
                  <a:tcPr/>
                </a:tc>
                <a:extLst>
                  <a:ext uri="{0D108BD9-81ED-4DB2-BD59-A6C34878D82A}">
                    <a16:rowId xmlns:a16="http://schemas.microsoft.com/office/drawing/2014/main" val="462671892"/>
                  </a:ext>
                </a:extLst>
              </a:tr>
            </a:tbl>
          </a:graphicData>
        </a:graphic>
      </p:graphicFrame>
    </p:spTree>
    <p:extLst>
      <p:ext uri="{BB962C8B-B14F-4D97-AF65-F5344CB8AC3E}">
        <p14:creationId xmlns:p14="http://schemas.microsoft.com/office/powerpoint/2010/main" val="4097970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819ADE3-0429-4B6B-8C57-C8BCD7B37398}"/>
              </a:ext>
            </a:extLst>
          </p:cNvPr>
          <p:cNvSpPr>
            <a:spLocks noGrp="1"/>
          </p:cNvSpPr>
          <p:nvPr>
            <p:ph type="title"/>
          </p:nvPr>
        </p:nvSpPr>
        <p:spPr/>
        <p:txBody>
          <a:bodyPr/>
          <a:lstStyle/>
          <a:p>
            <a:r>
              <a:rPr lang="pl-PL" dirty="0"/>
              <a:t>Uwaga</a:t>
            </a:r>
          </a:p>
        </p:txBody>
      </p:sp>
      <p:sp>
        <p:nvSpPr>
          <p:cNvPr id="3" name="Symbol zastępczy zawartości 2">
            <a:extLst>
              <a:ext uri="{FF2B5EF4-FFF2-40B4-BE49-F238E27FC236}">
                <a16:creationId xmlns:a16="http://schemas.microsoft.com/office/drawing/2014/main" id="{0B3B0D2C-C1BF-4212-A670-B54E51E8D671}"/>
              </a:ext>
            </a:extLst>
          </p:cNvPr>
          <p:cNvSpPr>
            <a:spLocks noGrp="1"/>
          </p:cNvSpPr>
          <p:nvPr>
            <p:ph idx="1"/>
          </p:nvPr>
        </p:nvSpPr>
        <p:spPr/>
        <p:txBody>
          <a:bodyPr/>
          <a:lstStyle/>
          <a:p>
            <a:r>
              <a:rPr lang="pl-PL" dirty="0"/>
              <a:t>Polskiemu </a:t>
            </a:r>
            <a:r>
              <a:rPr lang="pl-PL" b="1" dirty="0" err="1"/>
              <a:t>rz</a:t>
            </a:r>
            <a:r>
              <a:rPr lang="pl-PL" dirty="0"/>
              <a:t> w nazwach własnych takich jak  K</a:t>
            </a:r>
            <a:r>
              <a:rPr lang="pl-PL" b="1" dirty="0"/>
              <a:t>rz</a:t>
            </a:r>
            <a:r>
              <a:rPr lang="pl-PL" dirty="0"/>
              <a:t>ysztof,  G</a:t>
            </a:r>
            <a:r>
              <a:rPr lang="pl-PL" b="1" dirty="0"/>
              <a:t>rz</a:t>
            </a:r>
            <a:r>
              <a:rPr lang="pl-PL" dirty="0"/>
              <a:t>ego</a:t>
            </a:r>
            <a:r>
              <a:rPr lang="pl-PL" b="1" dirty="0"/>
              <a:t>rz</a:t>
            </a:r>
            <a:r>
              <a:rPr lang="pl-PL" dirty="0"/>
              <a:t>, Kata</a:t>
            </a:r>
            <a:r>
              <a:rPr lang="pl-PL" b="1" dirty="0"/>
              <a:t>rz</a:t>
            </a:r>
            <a:r>
              <a:rPr lang="pl-PL" dirty="0"/>
              <a:t>yna , </a:t>
            </a:r>
            <a:r>
              <a:rPr lang="pl-PL" b="1" dirty="0"/>
              <a:t>Rz</a:t>
            </a:r>
            <a:r>
              <a:rPr lang="pl-PL" dirty="0"/>
              <a:t>ym ( łacińskie  </a:t>
            </a:r>
            <a:r>
              <a:rPr lang="pl-PL" dirty="0" err="1"/>
              <a:t>Ch</a:t>
            </a:r>
            <a:r>
              <a:rPr lang="pl-PL" b="1" dirty="0" err="1"/>
              <a:t>r</a:t>
            </a:r>
            <a:r>
              <a:rPr lang="pl-PL" dirty="0" err="1"/>
              <a:t>istophorus</a:t>
            </a:r>
            <a:r>
              <a:rPr lang="pl-PL" dirty="0"/>
              <a:t>, </a:t>
            </a:r>
            <a:r>
              <a:rPr lang="pl-PL" dirty="0" err="1"/>
              <a:t>G</a:t>
            </a:r>
            <a:r>
              <a:rPr lang="pl-PL" b="1" dirty="0" err="1"/>
              <a:t>r</a:t>
            </a:r>
            <a:r>
              <a:rPr lang="pl-PL" dirty="0" err="1"/>
              <a:t>ego</a:t>
            </a:r>
            <a:r>
              <a:rPr lang="pl-PL" b="1" dirty="0" err="1"/>
              <a:t>r</a:t>
            </a:r>
            <a:r>
              <a:rPr lang="pl-PL" dirty="0" err="1"/>
              <a:t>ius</a:t>
            </a:r>
            <a:r>
              <a:rPr lang="pl-PL" dirty="0"/>
              <a:t>, </a:t>
            </a:r>
            <a:r>
              <a:rPr lang="pl-PL" dirty="0" err="1"/>
              <a:t>Catha</a:t>
            </a:r>
            <a:r>
              <a:rPr lang="pl-PL" b="1" dirty="0" err="1"/>
              <a:t>r</a:t>
            </a:r>
            <a:r>
              <a:rPr lang="pl-PL" dirty="0" err="1"/>
              <a:t>ina</a:t>
            </a:r>
            <a:r>
              <a:rPr lang="pl-PL" dirty="0"/>
              <a:t>, </a:t>
            </a:r>
            <a:r>
              <a:rPr lang="pl-PL" b="1" dirty="0"/>
              <a:t>R</a:t>
            </a:r>
            <a:r>
              <a:rPr lang="pl-PL" dirty="0"/>
              <a:t>oma) odpowiada </a:t>
            </a:r>
            <a:r>
              <a:rPr lang="pl-PL" b="1" dirty="0"/>
              <a:t>r</a:t>
            </a:r>
            <a:r>
              <a:rPr lang="pl-PL" dirty="0"/>
              <a:t>.</a:t>
            </a:r>
          </a:p>
        </p:txBody>
      </p:sp>
    </p:spTree>
    <p:extLst>
      <p:ext uri="{BB962C8B-B14F-4D97-AF65-F5344CB8AC3E}">
        <p14:creationId xmlns:p14="http://schemas.microsoft.com/office/powerpoint/2010/main" val="3632417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ymbol zastępczy zawartości 3">
            <a:extLst>
              <a:ext uri="{FF2B5EF4-FFF2-40B4-BE49-F238E27FC236}">
                <a16:creationId xmlns:a16="http://schemas.microsoft.com/office/drawing/2014/main" id="{10507F0F-A0D3-458E-AABD-1632B4B16A7F}"/>
              </a:ext>
            </a:extLst>
          </p:cNvPr>
          <p:cNvGraphicFramePr>
            <a:graphicFrameLocks noGrp="1"/>
          </p:cNvGraphicFramePr>
          <p:nvPr>
            <p:ph sz="half" idx="1"/>
            <p:extLst>
              <p:ext uri="{D42A27DB-BD31-4B8C-83A1-F6EECF244321}">
                <p14:modId xmlns:p14="http://schemas.microsoft.com/office/powerpoint/2010/main" val="2022873896"/>
              </p:ext>
            </p:extLst>
          </p:nvPr>
        </p:nvGraphicFramePr>
        <p:xfrm>
          <a:off x="2056190" y="817638"/>
          <a:ext cx="4846261" cy="5026249"/>
        </p:xfrm>
        <a:graphic>
          <a:graphicData uri="http://schemas.openxmlformats.org/drawingml/2006/table">
            <a:tbl>
              <a:tblPr/>
              <a:tblGrid>
                <a:gridCol w="4846261">
                  <a:extLst>
                    <a:ext uri="{9D8B030D-6E8A-4147-A177-3AD203B41FA5}">
                      <a16:colId xmlns:a16="http://schemas.microsoft.com/office/drawing/2014/main" val="165401941"/>
                    </a:ext>
                  </a:extLst>
                </a:gridCol>
              </a:tblGrid>
              <a:tr h="716933">
                <a:tc>
                  <a:txBody>
                    <a:bodyPr/>
                    <a:lstStyle/>
                    <a:p>
                      <a:pPr algn="ctr"/>
                      <a:r>
                        <a:rPr lang="pl-PL" sz="2800" b="1" dirty="0">
                          <a:effectLst/>
                        </a:rPr>
                        <a:t>Pisownia nazw wykonawców czynności.</a:t>
                      </a:r>
                    </a:p>
                    <a:p>
                      <a:pPr algn="ctr"/>
                      <a:endParaRPr lang="pl-PL" sz="2800" b="1" dirty="0">
                        <a:effectLst/>
                      </a:endParaRPr>
                    </a:p>
                    <a:p>
                      <a:pPr algn="ctr"/>
                      <a:r>
                        <a:rPr lang="pl-PL" sz="2800" b="1" dirty="0">
                          <a:effectLst/>
                        </a:rPr>
                        <a:t>-</a:t>
                      </a:r>
                      <a:r>
                        <a:rPr lang="pl-PL" sz="2800" b="1" dirty="0" err="1">
                          <a:effectLst/>
                        </a:rPr>
                        <a:t>arz</a:t>
                      </a:r>
                      <a:r>
                        <a:rPr lang="pl-PL" sz="2800" b="1" dirty="0">
                          <a:effectLst/>
                        </a:rPr>
                        <a:t>:</a:t>
                      </a:r>
                      <a:endParaRPr lang="pl-PL" sz="2800" dirty="0">
                        <a:effectLst/>
                      </a:endParaRPr>
                    </a:p>
                  </a:txBody>
                  <a:tcPr marL="20680" marR="20680" marT="26670" marB="26670" anchor="ctr">
                    <a:lnL>
                      <a:noFill/>
                    </a:lnL>
                    <a:lnR>
                      <a:noFill/>
                    </a:lnR>
                    <a:lnT>
                      <a:noFill/>
                    </a:lnT>
                    <a:lnB>
                      <a:noFill/>
                    </a:lnB>
                    <a:solidFill>
                      <a:srgbClr val="FFFFFF"/>
                    </a:solidFill>
                  </a:tcPr>
                </a:tc>
                <a:extLst>
                  <a:ext uri="{0D108BD9-81ED-4DB2-BD59-A6C34878D82A}">
                    <a16:rowId xmlns:a16="http://schemas.microsoft.com/office/drawing/2014/main" val="1073998546"/>
                  </a:ext>
                </a:extLst>
              </a:tr>
              <a:tr h="3266029">
                <a:tc>
                  <a:txBody>
                    <a:bodyPr/>
                    <a:lstStyle/>
                    <a:p>
                      <a:r>
                        <a:rPr lang="pl-PL" sz="2800" dirty="0"/>
                        <a:t>pisarz</a:t>
                      </a:r>
                      <a:br>
                        <a:rPr lang="pl-PL" sz="2800" dirty="0"/>
                      </a:br>
                      <a:r>
                        <a:rPr lang="pl-PL" sz="2800" dirty="0"/>
                        <a:t>piekarz</a:t>
                      </a:r>
                      <a:br>
                        <a:rPr lang="pl-PL" sz="2800" dirty="0"/>
                      </a:br>
                      <a:r>
                        <a:rPr lang="pl-PL" sz="2800" dirty="0"/>
                        <a:t>masarz</a:t>
                      </a:r>
                      <a:br>
                        <a:rPr lang="pl-PL" sz="2800" dirty="0"/>
                      </a:br>
                      <a:r>
                        <a:rPr lang="pl-PL" sz="2800" dirty="0"/>
                        <a:t>kalendarz</a:t>
                      </a:r>
                      <a:br>
                        <a:rPr lang="pl-PL" sz="2800" dirty="0"/>
                      </a:br>
                      <a:r>
                        <a:rPr lang="pl-PL" sz="2800" dirty="0"/>
                        <a:t>bibliotekarz</a:t>
                      </a:r>
                    </a:p>
                  </a:txBody>
                  <a:tcPr marL="20680" marR="20680" marT="26670" marB="26670" anchor="ctr">
                    <a:lnL>
                      <a:noFill/>
                    </a:lnL>
                    <a:lnR>
                      <a:noFill/>
                    </a:lnR>
                    <a:lnT>
                      <a:noFill/>
                    </a:lnT>
                    <a:lnB>
                      <a:noFill/>
                    </a:lnB>
                    <a:solidFill>
                      <a:srgbClr val="FFFFFF"/>
                    </a:solidFill>
                  </a:tcPr>
                </a:tc>
                <a:extLst>
                  <a:ext uri="{0D108BD9-81ED-4DB2-BD59-A6C34878D82A}">
                    <a16:rowId xmlns:a16="http://schemas.microsoft.com/office/drawing/2014/main" val="3684929611"/>
                  </a:ext>
                </a:extLst>
              </a:tr>
            </a:tbl>
          </a:graphicData>
        </a:graphic>
      </p:graphicFrame>
      <p:sp>
        <p:nvSpPr>
          <p:cNvPr id="7" name="Symbol zastępczy zawartości 6">
            <a:extLst>
              <a:ext uri="{FF2B5EF4-FFF2-40B4-BE49-F238E27FC236}">
                <a16:creationId xmlns:a16="http://schemas.microsoft.com/office/drawing/2014/main" id="{D89F1B16-BBAD-4604-8D47-5224CA90584F}"/>
              </a:ext>
            </a:extLst>
          </p:cNvPr>
          <p:cNvSpPr>
            <a:spLocks noGrp="1"/>
          </p:cNvSpPr>
          <p:nvPr>
            <p:ph sz="half" idx="2"/>
          </p:nvPr>
        </p:nvSpPr>
        <p:spPr/>
        <p:txBody>
          <a:bodyPr>
            <a:normAutofit/>
          </a:bodyPr>
          <a:lstStyle/>
          <a:p>
            <a:r>
              <a:rPr lang="pl-PL" b="1" dirty="0" err="1"/>
              <a:t>Rz</a:t>
            </a:r>
            <a:r>
              <a:rPr lang="pl-PL" b="1" dirty="0"/>
              <a:t> piszemy w zakończeniach rzeczowników –</a:t>
            </a:r>
            <a:r>
              <a:rPr lang="pl-PL" b="1" dirty="0" err="1"/>
              <a:t>arz</a:t>
            </a:r>
            <a:r>
              <a:rPr lang="pl-PL" b="1" dirty="0"/>
              <a:t>, -</a:t>
            </a:r>
            <a:r>
              <a:rPr lang="pl-PL" b="1" dirty="0" err="1"/>
              <a:t>erz</a:t>
            </a:r>
            <a:r>
              <a:rPr lang="pl-PL" b="1" dirty="0"/>
              <a:t>, -mierz,-mistrz,</a:t>
            </a:r>
          </a:p>
          <a:p>
            <a:r>
              <a:rPr lang="pl-PL" b="1" i="0" dirty="0">
                <a:solidFill>
                  <a:srgbClr val="000000"/>
                </a:solidFill>
                <a:effectLst/>
                <a:latin typeface="Times New Roman" panose="02020603050405020304" pitchFamily="18" charset="0"/>
              </a:rPr>
              <a:t>Wyjątki, które warto </a:t>
            </a:r>
            <a:r>
              <a:rPr lang="pl-PL" sz="2400" b="1" i="0" dirty="0">
                <a:solidFill>
                  <a:srgbClr val="000000"/>
                </a:solidFill>
                <a:effectLst/>
                <a:latin typeface="Times New Roman" panose="02020603050405020304" pitchFamily="18" charset="0"/>
              </a:rPr>
              <a:t>zapamiętać</a:t>
            </a:r>
            <a:r>
              <a:rPr lang="pl-PL" b="1" i="0" dirty="0">
                <a:solidFill>
                  <a:srgbClr val="000000"/>
                </a:solidFill>
                <a:effectLst/>
                <a:latin typeface="Times New Roman" panose="02020603050405020304" pitchFamily="18" charset="0"/>
              </a:rPr>
              <a:t>:</a:t>
            </a:r>
            <a:r>
              <a:rPr lang="pl-PL" b="0" i="0" dirty="0">
                <a:solidFill>
                  <a:srgbClr val="000000"/>
                </a:solidFill>
                <a:effectLst/>
                <a:latin typeface="Times New Roman" panose="02020603050405020304" pitchFamily="18" charset="0"/>
              </a:rPr>
              <a:t> kiermasz, gulasz, witraż, bagaż, wiraż, metrampaż, montaż, kolportaż, masaż, kolaż (technika artystyczna), garaż, reportaż, makijaż, bandaż, instruktaż, pejzaż, sprzedaż.</a:t>
            </a:r>
            <a:br>
              <a:rPr lang="pl-PL" dirty="0"/>
            </a:br>
            <a:endParaRPr lang="pl-PL" b="1" dirty="0"/>
          </a:p>
        </p:txBody>
      </p:sp>
      <p:sp>
        <p:nvSpPr>
          <p:cNvPr id="5" name="Rectangle 1">
            <a:extLst>
              <a:ext uri="{FF2B5EF4-FFF2-40B4-BE49-F238E27FC236}">
                <a16:creationId xmlns:a16="http://schemas.microsoft.com/office/drawing/2014/main" id="{5C6B4835-1933-45C7-B35A-8F29BFCC672E}"/>
              </a:ext>
            </a:extLst>
          </p:cNvPr>
          <p:cNvSpPr>
            <a:spLocks noChangeArrowheads="1"/>
          </p:cNvSpPr>
          <p:nvPr/>
        </p:nvSpPr>
        <p:spPr bwMode="auto">
          <a:xfrm>
            <a:off x="143436" y="-1207247"/>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1" i="0" u="none" strike="noStrike" cap="none" normalizeH="0" baseline="0">
                <a:ln>
                  <a:noFill/>
                </a:ln>
                <a:solidFill>
                  <a:srgbClr val="000000"/>
                </a:solidFill>
                <a:effectLst/>
                <a:latin typeface="Georgia" panose="02040502050405020303" pitchFamily="18" charset="0"/>
                <a:cs typeface="Times New Roman" panose="02020603050405020304" pitchFamily="18" charset="0"/>
              </a:rPr>
              <a:t>Rz </a:t>
            </a:r>
            <a:r>
              <a:rPr kumimoji="0" lang="pl-PL" altLang="pl-PL" sz="1100" b="0" i="0" u="none" strike="noStrike" cap="none" normalizeH="0" baseline="0">
                <a:ln>
                  <a:noFill/>
                </a:ln>
                <a:solidFill>
                  <a:srgbClr val="000000"/>
                </a:solidFill>
                <a:effectLst/>
                <a:latin typeface="Georgia" panose="02040502050405020303" pitchFamily="18" charset="0"/>
                <a:cs typeface="Times New Roman" panose="02020603050405020304" pitchFamily="18" charset="0"/>
              </a:rPr>
              <a:t>piszemy w zakończeniach rzeczowników:</a:t>
            </a:r>
            <a:r>
              <a:rPr kumimoji="0" lang="pl-PL" altLang="pl-PL" sz="1100" b="1" i="0" u="none" strike="noStrike" cap="none" normalizeH="0" baseline="0">
                <a:ln>
                  <a:noFill/>
                </a:ln>
                <a:solidFill>
                  <a:srgbClr val="000000"/>
                </a:solidFill>
                <a:effectLst/>
                <a:latin typeface="Georgia" panose="02040502050405020303" pitchFamily="18" charset="0"/>
                <a:cs typeface="Times New Roman" panose="02020603050405020304" pitchFamily="18" charset="0"/>
              </a:rPr>
              <a:t> -arz</a:t>
            </a:r>
            <a:r>
              <a:rPr kumimoji="0" lang="pl-PL" altLang="pl-PL" sz="1100" b="0" i="0" u="none" strike="noStrike" cap="none" normalizeH="0" baseline="0">
                <a:ln>
                  <a:noFill/>
                </a:ln>
                <a:solidFill>
                  <a:srgbClr val="000000"/>
                </a:solidFill>
                <a:effectLst/>
                <a:latin typeface="Georgia" panose="02040502050405020303" pitchFamily="18" charset="0"/>
                <a:cs typeface="Times New Roman" panose="02020603050405020304" pitchFamily="18" charset="0"/>
              </a:rPr>
              <a:t>,</a:t>
            </a:r>
            <a:r>
              <a:rPr kumimoji="0" lang="pl-PL" altLang="pl-PL" sz="1100" b="1" i="0" u="none" strike="noStrike" cap="none" normalizeH="0" baseline="0">
                <a:ln>
                  <a:noFill/>
                </a:ln>
                <a:solidFill>
                  <a:srgbClr val="000000"/>
                </a:solidFill>
                <a:effectLst/>
                <a:latin typeface="Georgia" panose="02040502050405020303" pitchFamily="18" charset="0"/>
                <a:cs typeface="Times New Roman" panose="02020603050405020304" pitchFamily="18" charset="0"/>
              </a:rPr>
              <a:t> -erz</a:t>
            </a:r>
            <a:r>
              <a:rPr kumimoji="0" lang="pl-PL" altLang="pl-PL" sz="1100" b="0" i="0" u="none" strike="noStrike" cap="none" normalizeH="0" baseline="0">
                <a:ln>
                  <a:noFill/>
                </a:ln>
                <a:solidFill>
                  <a:srgbClr val="000000"/>
                </a:solidFill>
                <a:effectLst/>
                <a:latin typeface="Georgia" panose="02040502050405020303" pitchFamily="18" charset="0"/>
                <a:cs typeface="Times New Roman" panose="02020603050405020304" pitchFamily="18" charset="0"/>
              </a:rPr>
              <a:t>,</a:t>
            </a:r>
            <a:r>
              <a:rPr kumimoji="0" lang="pl-PL" altLang="pl-PL" sz="1100" b="1" i="0" u="none" strike="noStrike" cap="none" normalizeH="0" baseline="0">
                <a:ln>
                  <a:noFill/>
                </a:ln>
                <a:solidFill>
                  <a:srgbClr val="000000"/>
                </a:solidFill>
                <a:effectLst/>
                <a:latin typeface="Georgia" panose="02040502050405020303" pitchFamily="18" charset="0"/>
                <a:cs typeface="Times New Roman" panose="02020603050405020304" pitchFamily="18" charset="0"/>
              </a:rPr>
              <a:t> -mierz</a:t>
            </a:r>
            <a:r>
              <a:rPr kumimoji="0" lang="pl-PL" altLang="pl-PL" sz="1100" b="0" i="0" u="none" strike="noStrike" cap="none" normalizeH="0" baseline="0">
                <a:ln>
                  <a:noFill/>
                </a:ln>
                <a:solidFill>
                  <a:srgbClr val="000000"/>
                </a:solidFill>
                <a:effectLst/>
                <a:latin typeface="Georgia" panose="02040502050405020303" pitchFamily="18" charset="0"/>
                <a:cs typeface="Times New Roman" panose="02020603050405020304" pitchFamily="18" charset="0"/>
              </a:rPr>
              <a:t>,</a:t>
            </a:r>
            <a:r>
              <a:rPr kumimoji="0" lang="pl-PL" altLang="pl-PL" sz="1100" b="1" i="0" u="none" strike="noStrike" cap="none" normalizeH="0" baseline="0">
                <a:ln>
                  <a:noFill/>
                </a:ln>
                <a:solidFill>
                  <a:srgbClr val="000000"/>
                </a:solidFill>
                <a:effectLst/>
                <a:latin typeface="Georgia" panose="02040502050405020303" pitchFamily="18" charset="0"/>
                <a:cs typeface="Times New Roman" panose="02020603050405020304" pitchFamily="18" charset="0"/>
              </a:rPr>
              <a:t> -mistrz</a:t>
            </a:r>
            <a:r>
              <a:rPr kumimoji="0" lang="pl-PL" altLang="pl-PL" sz="1100" b="0" i="0" u="none" strike="noStrike" cap="none" normalizeH="0" baseline="0">
                <a:ln>
                  <a:noFill/>
                </a:ln>
                <a:solidFill>
                  <a:srgbClr val="000000"/>
                </a:solidFill>
                <a:effectLst/>
                <a:latin typeface="Georgia" panose="02040502050405020303" pitchFamily="18" charset="0"/>
                <a:cs typeface="Times New Roman" panose="02020603050405020304" pitchFamily="18" charset="0"/>
              </a:rPr>
              <a:t>,</a:t>
            </a:r>
            <a:r>
              <a:rPr kumimoji="0" lang="pl-PL" altLang="pl-PL" sz="1100" b="1" i="0" u="none" strike="noStrike" cap="none" normalizeH="0" baseline="0">
                <a:ln>
                  <a:noFill/>
                </a:ln>
                <a:solidFill>
                  <a:srgbClr val="000000"/>
                </a:solidFill>
                <a:effectLst/>
                <a:latin typeface="Georgia" panose="02040502050405020303" pitchFamily="18" charset="0"/>
                <a:cs typeface="Times New Roman" panose="02020603050405020304" pitchFamily="18" charset="0"/>
              </a:rPr>
              <a:t> </a:t>
            </a:r>
            <a:r>
              <a:rPr kumimoji="0" lang="pl-PL" altLang="pl-PL" sz="1100" b="0" i="0" u="none" strike="noStrike" cap="none" normalizeH="0" baseline="0">
                <a:ln>
                  <a:noFill/>
                </a:ln>
                <a:solidFill>
                  <a:srgbClr val="000000"/>
                </a:solidFill>
                <a:effectLst/>
                <a:latin typeface="Georgia" panose="02040502050405020303" pitchFamily="18" charset="0"/>
                <a:cs typeface="Times New Roman" panose="02020603050405020304" pitchFamily="18" charset="0"/>
              </a:rPr>
              <a:t>np.:</a:t>
            </a:r>
            <a:endParaRPr kumimoji="0" lang="pl-PL" altLang="pl-PL"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pl-PL" altLang="pl-PL" sz="11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br>
            <a:endParaRPr kumimoji="0" lang="pl-PL" altLang="pl-PL"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pl-PL" altLang="pl-PL" sz="1800" b="0" i="0" u="none" strike="noStrike" cap="none" normalizeH="0" baseline="0">
                <a:ln>
                  <a:noFill/>
                </a:ln>
                <a:solidFill>
                  <a:schemeClr val="tx1"/>
                </a:solidFill>
                <a:effectLst/>
                <a:latin typeface="Arial" panose="020B0604020202020204" pitchFamily="34" charset="0"/>
              </a:rPr>
            </a:br>
            <a:endParaRPr kumimoji="0" lang="pl-PL" altLang="pl-P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0172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5126" name="Content Placeholder 5125">
            <a:extLst>
              <a:ext uri="{FF2B5EF4-FFF2-40B4-BE49-F238E27FC236}">
                <a16:creationId xmlns:a16="http://schemas.microsoft.com/office/drawing/2014/main" id="{78001CE6-991A-4736-B11A-AA141CCFCA8E}"/>
              </a:ext>
            </a:extLst>
          </p:cNvPr>
          <p:cNvSpPr>
            <a:spLocks noGrp="1"/>
          </p:cNvSpPr>
          <p:nvPr>
            <p:ph idx="1"/>
          </p:nvPr>
        </p:nvSpPr>
        <p:spPr>
          <a:xfrm>
            <a:off x="1683956" y="2133600"/>
            <a:ext cx="4140772" cy="3777622"/>
          </a:xfrm>
        </p:spPr>
        <p:txBody>
          <a:bodyPr>
            <a:normAutofit/>
          </a:bodyPr>
          <a:lstStyle/>
          <a:p>
            <a:pPr algn="ctr"/>
            <a:r>
              <a:rPr lang="pl-PL" b="1" i="0" dirty="0">
                <a:solidFill>
                  <a:srgbClr val="BDB76B"/>
                </a:solidFill>
                <a:effectLst/>
                <a:latin typeface="Arial" panose="020B0604020202020204" pitchFamily="34" charset="0"/>
              </a:rPr>
              <a:t>Końcówka "-</a:t>
            </a:r>
            <a:r>
              <a:rPr lang="pl-PL" b="1" i="0" dirty="0" err="1">
                <a:solidFill>
                  <a:srgbClr val="FF69B4"/>
                </a:solidFill>
                <a:effectLst/>
                <a:latin typeface="Arial" panose="020B0604020202020204" pitchFamily="34" charset="0"/>
              </a:rPr>
              <a:t>arz</a:t>
            </a:r>
            <a:r>
              <a:rPr lang="pl-PL" b="1" i="0" dirty="0">
                <a:solidFill>
                  <a:srgbClr val="BDB76B"/>
                </a:solidFill>
                <a:effectLst/>
                <a:latin typeface="Arial" panose="020B0604020202020204" pitchFamily="34" charset="0"/>
              </a:rPr>
              <a:t>"</a:t>
            </a:r>
          </a:p>
          <a:p>
            <a:pPr algn="ctr"/>
            <a:r>
              <a:rPr lang="pl-PL" b="0" i="0" dirty="0">
                <a:solidFill>
                  <a:srgbClr val="333333"/>
                </a:solidFill>
                <a:effectLst/>
                <a:latin typeface="Arial" panose="020B0604020202020204" pitchFamily="34" charset="0"/>
              </a:rPr>
              <a:t>W zawodach takich jak kuch</a:t>
            </a:r>
            <a:r>
              <a:rPr lang="pl-PL" b="1" i="0" dirty="0">
                <a:solidFill>
                  <a:srgbClr val="FF69B4"/>
                </a:solidFill>
                <a:effectLst/>
                <a:latin typeface="Arial" panose="020B0604020202020204" pitchFamily="34" charset="0"/>
              </a:rPr>
              <a:t>arz</a:t>
            </a:r>
            <a:r>
              <a:rPr lang="pl-PL" b="0" i="0" dirty="0">
                <a:solidFill>
                  <a:srgbClr val="333333"/>
                </a:solidFill>
                <a:effectLst/>
                <a:latin typeface="Arial" panose="020B0604020202020204" pitchFamily="34" charset="0"/>
              </a:rPr>
              <a:t> i lek</a:t>
            </a:r>
            <a:r>
              <a:rPr lang="pl-PL" b="1" i="0" dirty="0">
                <a:solidFill>
                  <a:srgbClr val="FF69B4"/>
                </a:solidFill>
                <a:effectLst/>
                <a:latin typeface="Arial" panose="020B0604020202020204" pitchFamily="34" charset="0"/>
              </a:rPr>
              <a:t>arz</a:t>
            </a:r>
            <a:r>
              <a:rPr lang="pl-PL" b="0" i="0" dirty="0">
                <a:solidFill>
                  <a:srgbClr val="333333"/>
                </a:solidFill>
                <a:effectLst/>
                <a:latin typeface="Arial" panose="020B0604020202020204" pitchFamily="34" charset="0"/>
              </a:rPr>
              <a:t>,</a:t>
            </a:r>
            <a:br>
              <a:rPr lang="pl-PL" b="0" i="0" dirty="0">
                <a:solidFill>
                  <a:srgbClr val="333333"/>
                </a:solidFill>
                <a:effectLst/>
                <a:latin typeface="Arial" panose="020B0604020202020204" pitchFamily="34" charset="0"/>
              </a:rPr>
            </a:br>
            <a:r>
              <a:rPr lang="pl-PL" b="0" i="0" dirty="0">
                <a:solidFill>
                  <a:srgbClr val="333333"/>
                </a:solidFill>
                <a:effectLst/>
                <a:latin typeface="Arial" panose="020B0604020202020204" pitchFamily="34" charset="0"/>
              </a:rPr>
              <a:t>kolej</a:t>
            </a:r>
            <a:r>
              <a:rPr lang="pl-PL" b="1" i="0" dirty="0">
                <a:solidFill>
                  <a:srgbClr val="FF69B4"/>
                </a:solidFill>
                <a:effectLst/>
                <a:latin typeface="Arial" panose="020B0604020202020204" pitchFamily="34" charset="0"/>
              </a:rPr>
              <a:t>arz</a:t>
            </a:r>
            <a:r>
              <a:rPr lang="pl-PL" b="0" i="0" dirty="0">
                <a:solidFill>
                  <a:srgbClr val="333333"/>
                </a:solidFill>
                <a:effectLst/>
                <a:latin typeface="Arial" panose="020B0604020202020204" pitchFamily="34" charset="0"/>
              </a:rPr>
              <a:t>, maryn</a:t>
            </a:r>
            <a:r>
              <a:rPr lang="pl-PL" b="1" i="0" dirty="0">
                <a:solidFill>
                  <a:srgbClr val="FF69B4"/>
                </a:solidFill>
                <a:effectLst/>
                <a:latin typeface="Arial" panose="020B0604020202020204" pitchFamily="34" charset="0"/>
              </a:rPr>
              <a:t>arz</a:t>
            </a:r>
            <a:r>
              <a:rPr lang="pl-PL" b="0" i="0" dirty="0">
                <a:solidFill>
                  <a:srgbClr val="333333"/>
                </a:solidFill>
                <a:effectLst/>
                <a:latin typeface="Arial" panose="020B0604020202020204" pitchFamily="34" charset="0"/>
              </a:rPr>
              <a:t>, mur</a:t>
            </a:r>
            <a:r>
              <a:rPr lang="pl-PL" b="1" i="0" dirty="0">
                <a:solidFill>
                  <a:srgbClr val="FF69B4"/>
                </a:solidFill>
                <a:effectLst/>
                <a:latin typeface="Arial" panose="020B0604020202020204" pitchFamily="34" charset="0"/>
              </a:rPr>
              <a:t>arz</a:t>
            </a:r>
            <a:r>
              <a:rPr lang="pl-PL" b="0" i="0" dirty="0">
                <a:solidFill>
                  <a:srgbClr val="333333"/>
                </a:solidFill>
                <a:effectLst/>
                <a:latin typeface="Arial" panose="020B0604020202020204" pitchFamily="34" charset="0"/>
              </a:rPr>
              <a:t> i piek</a:t>
            </a:r>
            <a:r>
              <a:rPr lang="pl-PL" b="1" i="0" dirty="0">
                <a:solidFill>
                  <a:srgbClr val="FF69B4"/>
                </a:solidFill>
                <a:effectLst/>
                <a:latin typeface="Arial" panose="020B0604020202020204" pitchFamily="34" charset="0"/>
              </a:rPr>
              <a:t>arz</a:t>
            </a:r>
            <a:br>
              <a:rPr lang="pl-PL" b="0" i="0" dirty="0">
                <a:solidFill>
                  <a:srgbClr val="333333"/>
                </a:solidFill>
                <a:effectLst/>
                <a:latin typeface="Arial" panose="020B0604020202020204" pitchFamily="34" charset="0"/>
              </a:rPr>
            </a:br>
            <a:r>
              <a:rPr lang="pl-PL" b="0" i="0" dirty="0">
                <a:solidFill>
                  <a:srgbClr val="333333"/>
                </a:solidFill>
                <a:effectLst/>
                <a:latin typeface="Arial" panose="020B0604020202020204" pitchFamily="34" charset="0"/>
              </a:rPr>
              <a:t>piszemy "er zet" w końcówce "-</a:t>
            </a:r>
            <a:r>
              <a:rPr lang="pl-PL" b="1" i="0" dirty="0" err="1">
                <a:solidFill>
                  <a:srgbClr val="FF69B4"/>
                </a:solidFill>
                <a:effectLst/>
                <a:latin typeface="Arial" panose="020B0604020202020204" pitchFamily="34" charset="0"/>
              </a:rPr>
              <a:t>arz</a:t>
            </a:r>
            <a:r>
              <a:rPr lang="pl-PL" b="0" i="0" dirty="0">
                <a:solidFill>
                  <a:srgbClr val="333333"/>
                </a:solidFill>
                <a:effectLst/>
                <a:latin typeface="Arial" panose="020B0604020202020204" pitchFamily="34" charset="0"/>
              </a:rPr>
              <a:t>".</a:t>
            </a:r>
            <a:br>
              <a:rPr lang="pl-PL" b="0" i="0" dirty="0">
                <a:solidFill>
                  <a:srgbClr val="333333"/>
                </a:solidFill>
                <a:effectLst/>
                <a:latin typeface="Arial" panose="020B0604020202020204" pitchFamily="34" charset="0"/>
              </a:rPr>
            </a:br>
            <a:r>
              <a:rPr lang="pl-PL" b="0" i="0" dirty="0">
                <a:solidFill>
                  <a:srgbClr val="333333"/>
                </a:solidFill>
                <a:effectLst/>
                <a:latin typeface="Arial" panose="020B0604020202020204" pitchFamily="34" charset="0"/>
              </a:rPr>
              <a:t>Czy tę regułę dobrze już znasz?</a:t>
            </a:r>
          </a:p>
          <a:p>
            <a:endParaRPr lang="en-US" dirty="0">
              <a:solidFill>
                <a:srgbClr val="000000"/>
              </a:solidFill>
            </a:endParaRPr>
          </a:p>
        </p:txBody>
      </p:sp>
      <p:pic>
        <p:nvPicPr>
          <p:cNvPr id="5122" name="Picture 2" descr="kucharz">
            <a:extLst>
              <a:ext uri="{FF2B5EF4-FFF2-40B4-BE49-F238E27FC236}">
                <a16:creationId xmlns:a16="http://schemas.microsoft.com/office/drawing/2014/main" id="{AA8A0E61-FA04-4E7D-B0C6-A83FCF2CC53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34585" y="645106"/>
            <a:ext cx="4366289" cy="5247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362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8E1B3849-7B20-49F9-B1E2-AFCAB330B2BD}"/>
              </a:ext>
            </a:extLst>
          </p:cNvPr>
          <p:cNvSpPr>
            <a:spLocks noGrp="1"/>
          </p:cNvSpPr>
          <p:nvPr>
            <p:ph sz="half" idx="1"/>
          </p:nvPr>
        </p:nvSpPr>
        <p:spPr>
          <a:xfrm>
            <a:off x="5791200" y="3264832"/>
            <a:ext cx="5410199" cy="2980124"/>
          </a:xfrm>
        </p:spPr>
        <p:txBody>
          <a:bodyPr vert="horz" lIns="91440" tIns="45720" rIns="91440" bIns="45720" rtlCol="0">
            <a:normAutofit/>
          </a:bodyPr>
          <a:lstStyle/>
          <a:p>
            <a:pPr>
              <a:buFont typeface="+mj-lt"/>
              <a:buAutoNum type="arabicPeriod"/>
            </a:pPr>
            <a:endParaRPr lang="en-US" sz="1800" dirty="0">
              <a:solidFill>
                <a:schemeClr val="tx2"/>
              </a:solidFill>
            </a:endParaRPr>
          </a:p>
          <a:p>
            <a:pPr>
              <a:buFont typeface="+mj-lt"/>
              <a:buAutoNum type="arabicPeriod"/>
            </a:pPr>
            <a:r>
              <a:rPr lang="pl-PL" sz="2400" b="1" i="0" dirty="0">
                <a:solidFill>
                  <a:srgbClr val="000000"/>
                </a:solidFill>
                <a:effectLst/>
                <a:latin typeface="Times New Roman" panose="02020603050405020304" pitchFamily="18" charset="0"/>
              </a:rPr>
              <a:t>Wyjątki, które warto zapamiętać:</a:t>
            </a:r>
            <a:r>
              <a:rPr lang="pl-PL" sz="2400" b="0" i="0" dirty="0">
                <a:solidFill>
                  <a:srgbClr val="000000"/>
                </a:solidFill>
                <a:effectLst/>
                <a:latin typeface="Times New Roman" panose="02020603050405020304" pitchFamily="18" charset="0"/>
              </a:rPr>
              <a:t> flesz, lemiesz, łupież, jeż, rybojeż, kradzież, grabież, antypapież, papież, młodzież, odzież.</a:t>
            </a:r>
            <a:endParaRPr lang="en-US" sz="2400" dirty="0">
              <a:solidFill>
                <a:schemeClr val="tx2"/>
              </a:solidFill>
            </a:endParaRPr>
          </a:p>
        </p:txBody>
      </p:sp>
      <p:graphicFrame>
        <p:nvGraphicFramePr>
          <p:cNvPr id="11" name="Symbol zastępczy zawartości 10">
            <a:extLst>
              <a:ext uri="{FF2B5EF4-FFF2-40B4-BE49-F238E27FC236}">
                <a16:creationId xmlns:a16="http://schemas.microsoft.com/office/drawing/2014/main" id="{6ED8C64E-C00D-4DA8-B651-64AED18D9FFB}"/>
              </a:ext>
            </a:extLst>
          </p:cNvPr>
          <p:cNvGraphicFramePr>
            <a:graphicFrameLocks noGrp="1"/>
          </p:cNvGraphicFramePr>
          <p:nvPr>
            <p:ph sz="half" idx="2"/>
            <p:extLst>
              <p:ext uri="{D42A27DB-BD31-4B8C-83A1-F6EECF244321}">
                <p14:modId xmlns:p14="http://schemas.microsoft.com/office/powerpoint/2010/main" val="3557429627"/>
              </p:ext>
            </p:extLst>
          </p:nvPr>
        </p:nvGraphicFramePr>
        <p:xfrm>
          <a:off x="1830278" y="1809413"/>
          <a:ext cx="1783504" cy="3347212"/>
        </p:xfrm>
        <a:graphic>
          <a:graphicData uri="http://schemas.openxmlformats.org/drawingml/2006/table">
            <a:tbl>
              <a:tblPr/>
              <a:tblGrid>
                <a:gridCol w="1783504">
                  <a:extLst>
                    <a:ext uri="{9D8B030D-6E8A-4147-A177-3AD203B41FA5}">
                      <a16:colId xmlns:a16="http://schemas.microsoft.com/office/drawing/2014/main" val="2139115810"/>
                    </a:ext>
                  </a:extLst>
                </a:gridCol>
              </a:tblGrid>
              <a:tr h="667766">
                <a:tc>
                  <a:txBody>
                    <a:bodyPr/>
                    <a:lstStyle/>
                    <a:p>
                      <a:pPr algn="ctr" fontAlgn="ctr">
                        <a:spcBef>
                          <a:spcPts val="0"/>
                        </a:spcBef>
                        <a:spcAft>
                          <a:spcPts val="0"/>
                        </a:spcAft>
                      </a:pPr>
                      <a:r>
                        <a:rPr lang="pl-PL" sz="3300" b="1" i="0" u="none" strike="noStrike">
                          <a:effectLst/>
                          <a:latin typeface="Arial" panose="020B0604020202020204" pitchFamily="34" charset="0"/>
                        </a:rPr>
                        <a:t>-erz:</a:t>
                      </a:r>
                      <a:endParaRPr lang="pl-PL" sz="3300" b="0" i="0" u="none" strike="noStrike">
                        <a:effectLst/>
                        <a:latin typeface="Arial" panose="020B0604020202020204" pitchFamily="34" charset="0"/>
                      </a:endParaRPr>
                    </a:p>
                  </a:txBody>
                  <a:tcPr marL="48895" marR="48895" marT="48895" marB="48895" anchor="ctr">
                    <a:lnL>
                      <a:noFill/>
                    </a:lnL>
                    <a:lnR>
                      <a:noFill/>
                    </a:lnR>
                    <a:lnT>
                      <a:noFill/>
                    </a:lnT>
                    <a:lnB>
                      <a:noFill/>
                    </a:lnB>
                  </a:tcPr>
                </a:tc>
                <a:extLst>
                  <a:ext uri="{0D108BD9-81ED-4DB2-BD59-A6C34878D82A}">
                    <a16:rowId xmlns:a16="http://schemas.microsoft.com/office/drawing/2014/main" val="4292601035"/>
                  </a:ext>
                </a:extLst>
              </a:tr>
              <a:tr h="2679446">
                <a:tc>
                  <a:txBody>
                    <a:bodyPr/>
                    <a:lstStyle/>
                    <a:p>
                      <a:pPr algn="l" fontAlgn="ctr">
                        <a:spcBef>
                          <a:spcPts val="0"/>
                        </a:spcBef>
                        <a:spcAft>
                          <a:spcPts val="0"/>
                        </a:spcAft>
                      </a:pPr>
                      <a:r>
                        <a:rPr lang="pl-PL" sz="3300" b="0" i="0" u="none" strike="noStrike" dirty="0">
                          <a:effectLst/>
                          <a:latin typeface="Arial" panose="020B0604020202020204" pitchFamily="34" charset="0"/>
                        </a:rPr>
                        <a:t>harcerz</a:t>
                      </a:r>
                      <a:br>
                        <a:rPr lang="pl-PL" sz="3300" b="0" i="0" u="none" strike="noStrike" dirty="0">
                          <a:effectLst/>
                          <a:latin typeface="Arial" panose="020B0604020202020204" pitchFamily="34" charset="0"/>
                        </a:rPr>
                      </a:br>
                      <a:r>
                        <a:rPr lang="pl-PL" sz="3300" b="0" i="0" u="none" strike="noStrike" dirty="0">
                          <a:effectLst/>
                          <a:latin typeface="Arial" panose="020B0604020202020204" pitchFamily="34" charset="0"/>
                        </a:rPr>
                        <a:t>żołnierz</a:t>
                      </a:r>
                      <a:br>
                        <a:rPr lang="pl-PL" sz="3300" b="0" i="0" u="none" strike="noStrike" dirty="0">
                          <a:effectLst/>
                          <a:latin typeface="Arial" panose="020B0604020202020204" pitchFamily="34" charset="0"/>
                        </a:rPr>
                      </a:br>
                      <a:r>
                        <a:rPr lang="pl-PL" sz="3300" b="0" i="0" u="none" strike="noStrike" dirty="0">
                          <a:effectLst/>
                          <a:latin typeface="Arial" panose="020B0604020202020204" pitchFamily="34" charset="0"/>
                        </a:rPr>
                        <a:t>talerz</a:t>
                      </a:r>
                      <a:br>
                        <a:rPr lang="pl-PL" sz="3300" b="0" i="0" u="none" strike="noStrike" dirty="0">
                          <a:effectLst/>
                          <a:latin typeface="Arial" panose="020B0604020202020204" pitchFamily="34" charset="0"/>
                        </a:rPr>
                      </a:br>
                      <a:r>
                        <a:rPr lang="pl-PL" sz="3300" b="0" i="0" u="none" strike="noStrike" dirty="0">
                          <a:effectLst/>
                          <a:latin typeface="Arial" panose="020B0604020202020204" pitchFamily="34" charset="0"/>
                        </a:rPr>
                        <a:t>rycerz</a:t>
                      </a:r>
                      <a:br>
                        <a:rPr lang="pl-PL" sz="3300" b="0" i="0" u="none" strike="noStrike" dirty="0">
                          <a:effectLst/>
                          <a:latin typeface="Arial" panose="020B0604020202020204" pitchFamily="34" charset="0"/>
                        </a:rPr>
                      </a:br>
                      <a:r>
                        <a:rPr lang="pl-PL" sz="3300" b="0" i="0" u="none" strike="noStrike" dirty="0">
                          <a:effectLst/>
                          <a:latin typeface="Arial" panose="020B0604020202020204" pitchFamily="34" charset="0"/>
                        </a:rPr>
                        <a:t>kołnierz</a:t>
                      </a:r>
                    </a:p>
                  </a:txBody>
                  <a:tcPr marL="48895" marR="48895" marT="48895" marB="48895" anchor="ctr">
                    <a:lnL>
                      <a:noFill/>
                    </a:lnL>
                    <a:lnR>
                      <a:noFill/>
                    </a:lnR>
                    <a:lnT>
                      <a:noFill/>
                    </a:lnT>
                    <a:lnB>
                      <a:noFill/>
                    </a:lnB>
                  </a:tcPr>
                </a:tc>
                <a:extLst>
                  <a:ext uri="{0D108BD9-81ED-4DB2-BD59-A6C34878D82A}">
                    <a16:rowId xmlns:a16="http://schemas.microsoft.com/office/drawing/2014/main" val="3517974825"/>
                  </a:ext>
                </a:extLst>
              </a:tr>
            </a:tbl>
          </a:graphicData>
        </a:graphic>
      </p:graphicFrame>
    </p:spTree>
    <p:extLst>
      <p:ext uri="{BB962C8B-B14F-4D97-AF65-F5344CB8AC3E}">
        <p14:creationId xmlns:p14="http://schemas.microsoft.com/office/powerpoint/2010/main" val="2134564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Symbol zastępczy zawartości 4">
            <a:extLst>
              <a:ext uri="{FF2B5EF4-FFF2-40B4-BE49-F238E27FC236}">
                <a16:creationId xmlns:a16="http://schemas.microsoft.com/office/drawing/2014/main" id="{B41253B0-B248-4A5B-8282-165490CAE1CB}"/>
              </a:ext>
            </a:extLst>
          </p:cNvPr>
          <p:cNvGraphicFramePr>
            <a:graphicFrameLocks noGrp="1"/>
          </p:cNvGraphicFramePr>
          <p:nvPr>
            <p:ph sz="half" idx="1"/>
            <p:extLst>
              <p:ext uri="{D42A27DB-BD31-4B8C-83A1-F6EECF244321}">
                <p14:modId xmlns:p14="http://schemas.microsoft.com/office/powerpoint/2010/main" val="2104737867"/>
              </p:ext>
            </p:extLst>
          </p:nvPr>
        </p:nvGraphicFramePr>
        <p:xfrm>
          <a:off x="72571" y="1417562"/>
          <a:ext cx="5947229" cy="3502781"/>
        </p:xfrm>
        <a:graphic>
          <a:graphicData uri="http://schemas.openxmlformats.org/drawingml/2006/table">
            <a:tbl>
              <a:tblPr/>
              <a:tblGrid>
                <a:gridCol w="3165929">
                  <a:extLst>
                    <a:ext uri="{9D8B030D-6E8A-4147-A177-3AD203B41FA5}">
                      <a16:colId xmlns:a16="http://schemas.microsoft.com/office/drawing/2014/main" val="3524861231"/>
                    </a:ext>
                  </a:extLst>
                </a:gridCol>
                <a:gridCol w="2781300">
                  <a:extLst>
                    <a:ext uri="{9D8B030D-6E8A-4147-A177-3AD203B41FA5}">
                      <a16:colId xmlns:a16="http://schemas.microsoft.com/office/drawing/2014/main" val="2327019008"/>
                    </a:ext>
                  </a:extLst>
                </a:gridCol>
              </a:tblGrid>
              <a:tr h="1393894">
                <a:tc>
                  <a:txBody>
                    <a:bodyPr/>
                    <a:lstStyle/>
                    <a:p>
                      <a:pPr algn="ctr"/>
                      <a:endParaRPr lang="pl-PL" sz="1800" b="1" dirty="0">
                        <a:effectLst/>
                      </a:endParaRPr>
                    </a:p>
                    <a:p>
                      <a:pPr algn="ctr"/>
                      <a:endParaRPr lang="pl-PL" sz="1800" dirty="0">
                        <a:effectLst/>
                      </a:endParaRPr>
                    </a:p>
                  </a:txBody>
                  <a:tcPr marL="13834" marR="13834" marT="13834" marB="13834" anchor="ctr">
                    <a:lnL>
                      <a:noFill/>
                    </a:lnL>
                    <a:lnR>
                      <a:noFill/>
                    </a:lnR>
                    <a:lnT>
                      <a:noFill/>
                    </a:lnT>
                    <a:lnB>
                      <a:noFill/>
                    </a:lnB>
                    <a:solidFill>
                      <a:srgbClr val="FFFFFF"/>
                    </a:solidFill>
                  </a:tcPr>
                </a:tc>
                <a:tc>
                  <a:txBody>
                    <a:bodyPr/>
                    <a:lstStyle/>
                    <a:p>
                      <a:pPr algn="ctr"/>
                      <a:endParaRPr lang="pl-PL" sz="1800" b="1" dirty="0">
                        <a:effectLst/>
                      </a:endParaRPr>
                    </a:p>
                    <a:p>
                      <a:pPr algn="ctr"/>
                      <a:r>
                        <a:rPr lang="pl-PL" sz="1800" b="1" dirty="0">
                          <a:effectLst/>
                        </a:rPr>
                        <a:t>-mistrz:</a:t>
                      </a:r>
                      <a:endParaRPr lang="pl-PL" sz="1800" dirty="0">
                        <a:effectLst/>
                      </a:endParaRPr>
                    </a:p>
                  </a:txBody>
                  <a:tcPr marL="13834" marR="13834" marT="13834" marB="13834" anchor="ctr">
                    <a:lnL>
                      <a:noFill/>
                    </a:lnL>
                    <a:lnR>
                      <a:noFill/>
                    </a:lnR>
                    <a:lnT>
                      <a:noFill/>
                    </a:lnT>
                    <a:lnB>
                      <a:noFill/>
                    </a:lnB>
                    <a:solidFill>
                      <a:srgbClr val="FFFFFF"/>
                    </a:solidFill>
                  </a:tcPr>
                </a:tc>
                <a:extLst>
                  <a:ext uri="{0D108BD9-81ED-4DB2-BD59-A6C34878D82A}">
                    <a16:rowId xmlns:a16="http://schemas.microsoft.com/office/drawing/2014/main" val="792348990"/>
                  </a:ext>
                </a:extLst>
              </a:tr>
              <a:tr h="2108887">
                <a:tc>
                  <a:txBody>
                    <a:bodyPr/>
                    <a:lstStyle/>
                    <a:p>
                      <a:endParaRPr lang="pl-PL" sz="2000" dirty="0"/>
                    </a:p>
                  </a:txBody>
                  <a:tcPr marL="13834" marR="13834" marT="13834" marB="13834" anchor="ctr">
                    <a:lnL>
                      <a:noFill/>
                    </a:lnL>
                    <a:lnR>
                      <a:noFill/>
                    </a:lnR>
                    <a:lnT>
                      <a:noFill/>
                    </a:lnT>
                    <a:lnB>
                      <a:noFill/>
                    </a:lnB>
                    <a:solidFill>
                      <a:srgbClr val="FFFFFF"/>
                    </a:solidFill>
                  </a:tcPr>
                </a:tc>
                <a:tc>
                  <a:txBody>
                    <a:bodyPr/>
                    <a:lstStyle/>
                    <a:p>
                      <a:r>
                        <a:rPr lang="pl-PL" sz="2000" dirty="0"/>
                        <a:t>burmistrz</a:t>
                      </a:r>
                      <a:br>
                        <a:rPr lang="pl-PL" sz="2000" dirty="0"/>
                      </a:br>
                      <a:r>
                        <a:rPr lang="pl-PL" sz="2000" dirty="0"/>
                        <a:t>zegarmistrz</a:t>
                      </a:r>
                      <a:br>
                        <a:rPr lang="pl-PL" sz="2000" dirty="0"/>
                      </a:br>
                      <a:r>
                        <a:rPr lang="pl-PL" sz="2000" dirty="0"/>
                        <a:t>wicemistrz</a:t>
                      </a:r>
                      <a:br>
                        <a:rPr lang="pl-PL" sz="2000" dirty="0"/>
                      </a:br>
                      <a:r>
                        <a:rPr lang="pl-PL" sz="2000" dirty="0"/>
                        <a:t>arcymistrz</a:t>
                      </a:r>
                      <a:br>
                        <a:rPr lang="pl-PL" sz="2000" dirty="0"/>
                      </a:br>
                      <a:r>
                        <a:rPr lang="pl-PL" sz="2000" dirty="0"/>
                        <a:t>sztukmistrz</a:t>
                      </a:r>
                    </a:p>
                  </a:txBody>
                  <a:tcPr marL="13834" marR="13834" marT="13834" marB="13834" anchor="ctr">
                    <a:lnL>
                      <a:noFill/>
                    </a:lnL>
                    <a:lnR>
                      <a:noFill/>
                    </a:lnR>
                    <a:lnT>
                      <a:noFill/>
                    </a:lnT>
                    <a:lnB>
                      <a:noFill/>
                    </a:lnB>
                    <a:solidFill>
                      <a:srgbClr val="FFFFFF"/>
                    </a:solidFill>
                  </a:tcPr>
                </a:tc>
                <a:extLst>
                  <a:ext uri="{0D108BD9-81ED-4DB2-BD59-A6C34878D82A}">
                    <a16:rowId xmlns:a16="http://schemas.microsoft.com/office/drawing/2014/main" val="1138788622"/>
                  </a:ext>
                </a:extLst>
              </a:tr>
            </a:tbl>
          </a:graphicData>
        </a:graphic>
      </p:graphicFrame>
      <p:pic>
        <p:nvPicPr>
          <p:cNvPr id="7" name="Symbol zastępczy zawartości 6" descr="Kwiaty białe i żółte">
            <a:extLst>
              <a:ext uri="{FF2B5EF4-FFF2-40B4-BE49-F238E27FC236}">
                <a16:creationId xmlns:a16="http://schemas.microsoft.com/office/drawing/2014/main" id="{0C0C9B25-0713-473C-8616-62B60F87A73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83655" y="1319689"/>
            <a:ext cx="5181600" cy="3454400"/>
          </a:xfrm>
        </p:spPr>
      </p:pic>
    </p:spTree>
    <p:extLst>
      <p:ext uri="{BB962C8B-B14F-4D97-AF65-F5344CB8AC3E}">
        <p14:creationId xmlns:p14="http://schemas.microsoft.com/office/powerpoint/2010/main" val="2172507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9" name="Rectangle 138">
            <a:extLst>
              <a:ext uri="{FF2B5EF4-FFF2-40B4-BE49-F238E27FC236}">
                <a16:creationId xmlns:a16="http://schemas.microsoft.com/office/drawing/2014/main" id="{0C8B6C4B-A867-4D7E-9851-29BB2D60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470BD5D9-CDC5-465C-9E25-2EB0249FE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32" name="Content Placeholder 1031">
            <a:extLst>
              <a:ext uri="{FF2B5EF4-FFF2-40B4-BE49-F238E27FC236}">
                <a16:creationId xmlns:a16="http://schemas.microsoft.com/office/drawing/2014/main" id="{0928CA01-FF3A-4335-A77A-7D76F5A1423D}"/>
              </a:ext>
            </a:extLst>
          </p:cNvPr>
          <p:cNvSpPr>
            <a:spLocks noGrp="1"/>
          </p:cNvSpPr>
          <p:nvPr>
            <p:ph idx="1"/>
          </p:nvPr>
        </p:nvSpPr>
        <p:spPr>
          <a:xfrm>
            <a:off x="649225" y="1107924"/>
            <a:ext cx="3650278" cy="4800213"/>
          </a:xfrm>
        </p:spPr>
        <p:txBody>
          <a:bodyPr>
            <a:normAutofit/>
          </a:bodyPr>
          <a:lstStyle/>
          <a:p>
            <a:pPr marL="0" algn="ctr" rtl="0" eaLnBrk="1" fontAlgn="ctr" latinLnBrk="0" hangingPunct="1">
              <a:spcBef>
                <a:spcPts val="0"/>
              </a:spcBef>
              <a:spcAft>
                <a:spcPts val="0"/>
              </a:spcAft>
            </a:pPr>
            <a:r>
              <a:rPr lang="pl-PL" sz="2400" b="1" i="0" u="none" strike="noStrike" kern="1200" dirty="0">
                <a:solidFill>
                  <a:srgbClr val="000000"/>
                </a:solidFill>
                <a:effectLst/>
                <a:latin typeface="Century Gothic" panose="020B0502020202020204" pitchFamily="34" charset="0"/>
              </a:rPr>
              <a:t>-mierz:</a:t>
            </a:r>
            <a:endParaRPr lang="pl-PL" sz="24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pl-PL" sz="2400" b="0" i="0" u="none" strike="noStrike" kern="1200" dirty="0">
                <a:solidFill>
                  <a:srgbClr val="000000"/>
                </a:solidFill>
                <a:effectLst/>
                <a:latin typeface="Century Gothic" panose="020B0502020202020204" pitchFamily="34" charset="0"/>
              </a:rPr>
              <a:t>ciśnieniomierz</a:t>
            </a:r>
            <a:br>
              <a:rPr lang="pl-PL" sz="2400" b="0" i="0" u="none" strike="noStrike" kern="1200" dirty="0">
                <a:solidFill>
                  <a:srgbClr val="000000"/>
                </a:solidFill>
                <a:effectLst/>
                <a:latin typeface="Century Gothic" panose="020B0502020202020204" pitchFamily="34" charset="0"/>
              </a:rPr>
            </a:br>
            <a:r>
              <a:rPr lang="pl-PL" sz="2400" b="0" i="0" u="none" strike="noStrike" kern="1200" dirty="0">
                <a:solidFill>
                  <a:srgbClr val="000000"/>
                </a:solidFill>
                <a:effectLst/>
                <a:latin typeface="Century Gothic" panose="020B0502020202020204" pitchFamily="34" charset="0"/>
              </a:rPr>
              <a:t>kątomierz</a:t>
            </a:r>
            <a:br>
              <a:rPr lang="pl-PL" sz="2400" b="0" i="0" u="none" strike="noStrike" kern="1200" dirty="0">
                <a:solidFill>
                  <a:srgbClr val="000000"/>
                </a:solidFill>
                <a:effectLst/>
                <a:latin typeface="Century Gothic" panose="020B0502020202020204" pitchFamily="34" charset="0"/>
              </a:rPr>
            </a:br>
            <a:r>
              <a:rPr lang="pl-PL" sz="2400" b="0" i="0" u="none" strike="noStrike" kern="1200" dirty="0">
                <a:solidFill>
                  <a:srgbClr val="000000"/>
                </a:solidFill>
                <a:effectLst/>
                <a:latin typeface="Century Gothic" panose="020B0502020202020204" pitchFamily="34" charset="0"/>
              </a:rPr>
              <a:t>wysokościomierz</a:t>
            </a:r>
            <a:br>
              <a:rPr lang="pl-PL" sz="2400" b="0" i="0" u="none" strike="noStrike" kern="1200" dirty="0">
                <a:solidFill>
                  <a:srgbClr val="000000"/>
                </a:solidFill>
                <a:effectLst/>
                <a:latin typeface="Century Gothic" panose="020B0502020202020204" pitchFamily="34" charset="0"/>
              </a:rPr>
            </a:br>
            <a:r>
              <a:rPr lang="pl-PL" sz="2400" b="0" i="0" u="none" strike="noStrike" kern="1200" dirty="0">
                <a:solidFill>
                  <a:srgbClr val="000000"/>
                </a:solidFill>
                <a:effectLst/>
                <a:latin typeface="Century Gothic" panose="020B0502020202020204" pitchFamily="34" charset="0"/>
              </a:rPr>
              <a:t>wodomierz</a:t>
            </a:r>
            <a:br>
              <a:rPr lang="pl-PL" sz="2400" b="0" i="0" u="none" strike="noStrike" kern="1200" dirty="0">
                <a:solidFill>
                  <a:srgbClr val="000000"/>
                </a:solidFill>
                <a:effectLst/>
                <a:latin typeface="Century Gothic" panose="020B0502020202020204" pitchFamily="34" charset="0"/>
              </a:rPr>
            </a:br>
            <a:r>
              <a:rPr lang="pl-PL" sz="2400" b="0" i="0" u="none" strike="noStrike" kern="1200" dirty="0">
                <a:solidFill>
                  <a:srgbClr val="000000"/>
                </a:solidFill>
                <a:effectLst/>
                <a:latin typeface="Century Gothic" panose="020B0502020202020204" pitchFamily="34" charset="0"/>
              </a:rPr>
              <a:t>Sandomierz</a:t>
            </a:r>
            <a:endParaRPr lang="pl-PL" sz="2400" b="0" i="0" u="none" strike="noStrike" dirty="0">
              <a:effectLst/>
              <a:latin typeface="Arial" panose="020B0604020202020204" pitchFamily="34" charset="0"/>
            </a:endParaRPr>
          </a:p>
          <a:p>
            <a:endParaRPr lang="en-US" dirty="0"/>
          </a:p>
        </p:txBody>
      </p:sp>
      <p:pic>
        <p:nvPicPr>
          <p:cNvPr id="1026" name="Picture 2" descr="Ciśnieniomierz zegarowy Boso Clinicus II 60 2-przewodowy">
            <a:extLst>
              <a:ext uri="{FF2B5EF4-FFF2-40B4-BE49-F238E27FC236}">
                <a16:creationId xmlns:a16="http://schemas.microsoft.com/office/drawing/2014/main" id="{CA19FCF4-621A-4FA3-AC88-7971DBDAE6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57" r="17519" b="2"/>
          <a:stretch/>
        </p:blipFill>
        <p:spPr bwMode="auto">
          <a:xfrm>
            <a:off x="4619544" y="640080"/>
            <a:ext cx="3380136" cy="52711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ransportador de Ángulos Faber-Castell 13cm">
            <a:extLst>
              <a:ext uri="{FF2B5EF4-FFF2-40B4-BE49-F238E27FC236}">
                <a16:creationId xmlns:a16="http://schemas.microsoft.com/office/drawing/2014/main" id="{46317E7C-762F-4E9B-BAC3-7E6E75DA80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060" r="8559" b="1"/>
          <a:stretch/>
        </p:blipFill>
        <p:spPr bwMode="auto">
          <a:xfrm>
            <a:off x="8163406" y="640080"/>
            <a:ext cx="3395275" cy="5271142"/>
          </a:xfrm>
          <a:prstGeom prst="rect">
            <a:avLst/>
          </a:prstGeom>
          <a:noFill/>
          <a:extLst>
            <a:ext uri="{909E8E84-426E-40DD-AFC4-6F175D3DCCD1}">
              <a14:hiddenFill xmlns:a14="http://schemas.microsoft.com/office/drawing/2010/main">
                <a:solidFill>
                  <a:srgbClr val="FFFFFF"/>
                </a:solidFill>
              </a14:hiddenFill>
            </a:ext>
          </a:extLst>
        </p:spPr>
      </p:pic>
      <p:sp>
        <p:nvSpPr>
          <p:cNvPr id="143" name="Freeform 11">
            <a:extLst>
              <a:ext uri="{FF2B5EF4-FFF2-40B4-BE49-F238E27FC236}">
                <a16:creationId xmlns:a16="http://schemas.microsoft.com/office/drawing/2014/main" id="{9185F495-8EFA-407B-AAD7-A2F52AE2C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4516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32074A2-F6AF-45D6-8107-54AA3288A09A}"/>
              </a:ext>
            </a:extLst>
          </p:cNvPr>
          <p:cNvSpPr>
            <a:spLocks noGrp="1"/>
          </p:cNvSpPr>
          <p:nvPr>
            <p:ph type="title"/>
          </p:nvPr>
        </p:nvSpPr>
        <p:spPr/>
        <p:txBody>
          <a:bodyPr/>
          <a:lstStyle/>
          <a:p>
            <a:r>
              <a:rPr lang="pl-PL" dirty="0"/>
              <a:t>Pisownia </a:t>
            </a:r>
            <a:r>
              <a:rPr lang="pl-PL" dirty="0" err="1"/>
              <a:t>rz</a:t>
            </a:r>
            <a:r>
              <a:rPr lang="pl-PL" dirty="0"/>
              <a:t> po spółgłoskach</a:t>
            </a:r>
          </a:p>
        </p:txBody>
      </p:sp>
      <p:sp>
        <p:nvSpPr>
          <p:cNvPr id="3" name="Symbol zastępczy zawartości 2">
            <a:extLst>
              <a:ext uri="{FF2B5EF4-FFF2-40B4-BE49-F238E27FC236}">
                <a16:creationId xmlns:a16="http://schemas.microsoft.com/office/drawing/2014/main" id="{389342EC-F2B9-4721-8931-E54606F7AAAF}"/>
              </a:ext>
            </a:extLst>
          </p:cNvPr>
          <p:cNvSpPr>
            <a:spLocks noGrp="1"/>
          </p:cNvSpPr>
          <p:nvPr>
            <p:ph idx="1"/>
          </p:nvPr>
        </p:nvSpPr>
        <p:spPr>
          <a:xfrm>
            <a:off x="2589212" y="1267581"/>
            <a:ext cx="8915400" cy="4643641"/>
          </a:xfrm>
        </p:spPr>
        <p:txBody>
          <a:bodyPr/>
          <a:lstStyle/>
          <a:p>
            <a:r>
              <a:rPr lang="pl-PL" b="1" dirty="0" err="1"/>
              <a:t>Rz</a:t>
            </a:r>
            <a:r>
              <a:rPr lang="pl-PL" b="1" dirty="0"/>
              <a:t> piszemy po spółgłoskach zwarto-wybuchowych: </a:t>
            </a:r>
            <a:r>
              <a:rPr lang="pl-PL" b="1" dirty="0" err="1"/>
              <a:t>b,p,d,t,g,k</a:t>
            </a:r>
            <a:endParaRPr lang="pl-PL" b="1" dirty="0"/>
          </a:p>
          <a:p>
            <a:r>
              <a:rPr lang="pl-PL" dirty="0"/>
              <a:t>( =</a:t>
            </a:r>
            <a:r>
              <a:rPr lang="pl-PL" dirty="0" err="1"/>
              <a:t>brz</a:t>
            </a:r>
            <a:r>
              <a:rPr lang="pl-PL" dirty="0"/>
              <a:t>- ,</a:t>
            </a:r>
            <a:r>
              <a:rPr lang="pl-PL" dirty="0" err="1"/>
              <a:t>prz</a:t>
            </a:r>
            <a:r>
              <a:rPr lang="pl-PL" dirty="0"/>
              <a:t>- ,</a:t>
            </a:r>
            <a:r>
              <a:rPr lang="pl-PL" dirty="0" err="1"/>
              <a:t>drz</a:t>
            </a:r>
            <a:r>
              <a:rPr lang="pl-PL" dirty="0"/>
              <a:t>- ,</a:t>
            </a:r>
            <a:r>
              <a:rPr lang="pl-PL" dirty="0" err="1"/>
              <a:t>trz</a:t>
            </a:r>
            <a:r>
              <a:rPr lang="pl-PL" dirty="0"/>
              <a:t>- ,</a:t>
            </a:r>
            <a:r>
              <a:rPr lang="pl-PL" dirty="0" err="1"/>
              <a:t>grz</a:t>
            </a:r>
            <a:r>
              <a:rPr lang="pl-PL" dirty="0"/>
              <a:t>- , </a:t>
            </a:r>
            <a:r>
              <a:rPr lang="pl-PL" dirty="0" err="1"/>
              <a:t>krz</a:t>
            </a:r>
            <a:r>
              <a:rPr lang="pl-PL" dirty="0"/>
              <a:t>- )</a:t>
            </a:r>
          </a:p>
          <a:p>
            <a:r>
              <a:rPr lang="pl-PL" dirty="0"/>
              <a:t>1.Po spółgłoskach dźwięcznych </a:t>
            </a:r>
            <a:r>
              <a:rPr lang="pl-PL" dirty="0" err="1"/>
              <a:t>b,d,g</a:t>
            </a:r>
            <a:r>
              <a:rPr lang="pl-PL" dirty="0"/>
              <a:t>, np.:</a:t>
            </a:r>
          </a:p>
          <a:p>
            <a:pPr marL="0" indent="0">
              <a:buNone/>
            </a:pPr>
            <a:r>
              <a:rPr lang="pl-PL" dirty="0"/>
              <a:t>brzoza                                     drzewo                                  grzbiet</a:t>
            </a:r>
          </a:p>
          <a:p>
            <a:pPr marL="0" indent="0">
              <a:buNone/>
            </a:pPr>
            <a:r>
              <a:rPr lang="pl-PL" dirty="0"/>
              <a:t>wybrzeże                                drzemać                                nagrzany</a:t>
            </a:r>
          </a:p>
          <a:p>
            <a:pPr marL="0" indent="0">
              <a:buNone/>
            </a:pPr>
            <a:r>
              <a:rPr lang="pl-PL" dirty="0"/>
              <a:t>Wybrzydzać                           podrzeć                                 ugrząźć</a:t>
            </a:r>
          </a:p>
          <a:p>
            <a:pPr marL="0" indent="0">
              <a:buNone/>
            </a:pPr>
            <a:r>
              <a:rPr lang="pl-PL" dirty="0"/>
              <a:t>2.Po spółgłoskach bezdźwięcznych </a:t>
            </a:r>
            <a:r>
              <a:rPr lang="pl-PL" dirty="0" err="1"/>
              <a:t>p,t,k</a:t>
            </a:r>
            <a:r>
              <a:rPr lang="pl-PL" dirty="0"/>
              <a:t> , np.:</a:t>
            </a:r>
          </a:p>
          <a:p>
            <a:pPr marL="0" indent="0">
              <a:buNone/>
            </a:pPr>
            <a:r>
              <a:rPr lang="pl-PL" dirty="0"/>
              <a:t>przyroda                                trzy                                              krzesło</a:t>
            </a:r>
          </a:p>
          <a:p>
            <a:pPr marL="0" indent="0">
              <a:buNone/>
            </a:pPr>
            <a:r>
              <a:rPr lang="pl-PL" dirty="0"/>
              <a:t>wyprzedaż                            potrzeba                                    skrzydło                </a:t>
            </a:r>
          </a:p>
          <a:p>
            <a:pPr marL="0" indent="0">
              <a:buNone/>
            </a:pPr>
            <a:r>
              <a:rPr lang="pl-PL" dirty="0"/>
              <a:t>naprzód                                wytrzymać                                 pokrzepić</a:t>
            </a:r>
          </a:p>
        </p:txBody>
      </p:sp>
    </p:spTree>
    <p:extLst>
      <p:ext uri="{BB962C8B-B14F-4D97-AF65-F5344CB8AC3E}">
        <p14:creationId xmlns:p14="http://schemas.microsoft.com/office/powerpoint/2010/main" val="3486515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69D7E9A-FB57-4B4A-892F-192FE02F306A}"/>
              </a:ext>
            </a:extLst>
          </p:cNvPr>
          <p:cNvSpPr>
            <a:spLocks noGrp="1"/>
          </p:cNvSpPr>
          <p:nvPr>
            <p:ph type="title"/>
          </p:nvPr>
        </p:nvSpPr>
        <p:spPr/>
        <p:txBody>
          <a:bodyPr/>
          <a:lstStyle/>
          <a:p>
            <a:r>
              <a:rPr lang="pl-PL" dirty="0"/>
              <a:t>Zasady polskiej ortografii</a:t>
            </a:r>
          </a:p>
        </p:txBody>
      </p:sp>
      <p:sp>
        <p:nvSpPr>
          <p:cNvPr id="3" name="Symbol zastępczy zawartości 2">
            <a:extLst>
              <a:ext uri="{FF2B5EF4-FFF2-40B4-BE49-F238E27FC236}">
                <a16:creationId xmlns:a16="http://schemas.microsoft.com/office/drawing/2014/main" id="{BD961B45-0F23-409D-89CE-BF5E6A860DE1}"/>
              </a:ext>
            </a:extLst>
          </p:cNvPr>
          <p:cNvSpPr>
            <a:spLocks noGrp="1"/>
          </p:cNvSpPr>
          <p:nvPr>
            <p:ph idx="1"/>
          </p:nvPr>
        </p:nvSpPr>
        <p:spPr/>
        <p:txBody>
          <a:bodyPr/>
          <a:lstStyle/>
          <a:p>
            <a:r>
              <a:rPr lang="pl-PL" b="1" dirty="0"/>
              <a:t>Przypomnienie( </a:t>
            </a:r>
            <a:r>
              <a:rPr lang="pl-PL" dirty="0"/>
              <a:t>zgodnie z „Dydaktyka i metodyka nauczania języka polskiego jako obcego i drugiego „ . Przemysław </a:t>
            </a:r>
            <a:r>
              <a:rPr lang="pl-PL" dirty="0" err="1"/>
              <a:t>E.Gębal</a:t>
            </a:r>
            <a:r>
              <a:rPr lang="pl-PL" dirty="0"/>
              <a:t>, Władysław </a:t>
            </a:r>
            <a:r>
              <a:rPr lang="pl-PL" dirty="0" err="1"/>
              <a:t>T.Miodunka</a:t>
            </a:r>
            <a:r>
              <a:rPr lang="pl-PL" dirty="0"/>
              <a:t>, PWN ,Warszawa 2020r.)</a:t>
            </a:r>
            <a:endParaRPr lang="pl-PL" b="1" dirty="0"/>
          </a:p>
          <a:p>
            <a:r>
              <a:rPr lang="pl-PL" dirty="0"/>
              <a:t>Materiał ortograficzny </a:t>
            </a:r>
            <a:r>
              <a:rPr lang="pl-PL" b="1" dirty="0"/>
              <a:t>języka polskiego </a:t>
            </a:r>
            <a:r>
              <a:rPr lang="pl-PL" dirty="0"/>
              <a:t>można podzielić na dwie grupy pisane według jednej z dwu zasad :</a:t>
            </a:r>
            <a:r>
              <a:rPr lang="pl-PL" b="1" dirty="0"/>
              <a:t>pisowni motywowanej</a:t>
            </a:r>
            <a:r>
              <a:rPr lang="pl-PL" dirty="0"/>
              <a:t>, odwołującej się do zasady poprawnego pisania i </a:t>
            </a:r>
            <a:r>
              <a:rPr lang="pl-PL" b="1" dirty="0"/>
              <a:t>pisowni niemotywowanej </a:t>
            </a:r>
            <a:r>
              <a:rPr lang="pl-PL" dirty="0"/>
              <a:t>, niezwiązanej z wyraźnie sprecyzowanymi regułami ortograficznymi. Wyrazy należące do drugiej grupy należy opanować pamięciowo, a następnie zautomatyzować poprawną formę zapisu.</a:t>
            </a:r>
          </a:p>
        </p:txBody>
      </p:sp>
    </p:spTree>
    <p:extLst>
      <p:ext uri="{BB962C8B-B14F-4D97-AF65-F5344CB8AC3E}">
        <p14:creationId xmlns:p14="http://schemas.microsoft.com/office/powerpoint/2010/main" val="2051125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D5142CEE-DD70-4100-A1B1-530936E4ADC5}"/>
              </a:ext>
            </a:extLst>
          </p:cNvPr>
          <p:cNvSpPr>
            <a:spLocks noGrp="1"/>
          </p:cNvSpPr>
          <p:nvPr>
            <p:ph idx="1"/>
          </p:nvPr>
        </p:nvSpPr>
        <p:spPr>
          <a:xfrm>
            <a:off x="2589212" y="764419"/>
            <a:ext cx="8915400" cy="5146803"/>
          </a:xfrm>
        </p:spPr>
        <p:txBody>
          <a:bodyPr/>
          <a:lstStyle/>
          <a:p>
            <a:r>
              <a:rPr lang="pl-PL" b="1" dirty="0" err="1"/>
              <a:t>Rz</a:t>
            </a:r>
            <a:r>
              <a:rPr lang="pl-PL" b="1" dirty="0"/>
              <a:t> piszemy po </a:t>
            </a:r>
            <a:r>
              <a:rPr lang="pl-PL" b="1" dirty="0" err="1"/>
              <a:t>ch</a:t>
            </a:r>
            <a:r>
              <a:rPr lang="pl-PL" b="1" dirty="0"/>
              <a:t> ,j, w ( = </a:t>
            </a:r>
            <a:r>
              <a:rPr lang="pl-PL" b="1" dirty="0" err="1"/>
              <a:t>chrz</a:t>
            </a:r>
            <a:r>
              <a:rPr lang="pl-PL" b="1" dirty="0"/>
              <a:t>, </a:t>
            </a:r>
            <a:r>
              <a:rPr lang="pl-PL" b="1" dirty="0" err="1"/>
              <a:t>jrz</a:t>
            </a:r>
            <a:r>
              <a:rPr lang="pl-PL" b="1" dirty="0"/>
              <a:t>, </a:t>
            </a:r>
            <a:r>
              <a:rPr lang="pl-PL" b="1" dirty="0" err="1"/>
              <a:t>wrz</a:t>
            </a:r>
            <a:r>
              <a:rPr lang="pl-PL" b="1" dirty="0"/>
              <a:t> ).</a:t>
            </a:r>
          </a:p>
          <a:p>
            <a:r>
              <a:rPr lang="pl-PL" dirty="0"/>
              <a:t>1. Zawsze po spółgłosce </a:t>
            </a:r>
            <a:r>
              <a:rPr lang="pl-PL" b="1" dirty="0" err="1"/>
              <a:t>ch</a:t>
            </a:r>
            <a:r>
              <a:rPr lang="pl-PL" dirty="0"/>
              <a:t> , np.:</a:t>
            </a:r>
          </a:p>
          <a:p>
            <a:r>
              <a:rPr lang="pl-PL" dirty="0"/>
              <a:t>chrzan                chrząstka                   chrześcijanin       chrząkać</a:t>
            </a:r>
          </a:p>
          <a:p>
            <a:r>
              <a:rPr lang="pl-PL" dirty="0"/>
              <a:t>chrzest               chrząszcz                    wichrzyciel          chrzęścić</a:t>
            </a:r>
          </a:p>
          <a:p>
            <a:r>
              <a:rPr lang="pl-PL" dirty="0"/>
              <a:t>2.</a:t>
            </a:r>
            <a:r>
              <a:rPr lang="pl-PL" b="1" dirty="0"/>
              <a:t>Po spółgłosce j, np.:</a:t>
            </a:r>
          </a:p>
          <a:p>
            <a:r>
              <a:rPr lang="pl-PL" dirty="0"/>
              <a:t>dojrzeć                wejrzeć            ujrzeć              dojrzałość</a:t>
            </a:r>
          </a:p>
          <a:p>
            <a:r>
              <a:rPr lang="pl-PL" dirty="0"/>
              <a:t>wejrzeć                obejrzeć           zajrzeć           spojrzenie</a:t>
            </a:r>
          </a:p>
          <a:p>
            <a:r>
              <a:rPr lang="pl-PL" dirty="0"/>
              <a:t>3.</a:t>
            </a:r>
            <a:r>
              <a:rPr lang="pl-PL" b="1" dirty="0"/>
              <a:t>Po spółgłosce w ( wymowa </a:t>
            </a:r>
            <a:r>
              <a:rPr lang="pl-PL" b="1" dirty="0" err="1"/>
              <a:t>wrz</a:t>
            </a:r>
            <a:r>
              <a:rPr lang="pl-PL" b="1" dirty="0"/>
              <a:t> ), np.:</a:t>
            </a:r>
          </a:p>
          <a:p>
            <a:r>
              <a:rPr lang="pl-PL" dirty="0"/>
              <a:t>wrzask           wrzawa                  wrzesień        wrzeć</a:t>
            </a:r>
          </a:p>
          <a:p>
            <a:r>
              <a:rPr lang="pl-PL" dirty="0"/>
              <a:t>wrzos            wrzątek                   wrzucać</a:t>
            </a:r>
          </a:p>
        </p:txBody>
      </p:sp>
    </p:spTree>
    <p:extLst>
      <p:ext uri="{BB962C8B-B14F-4D97-AF65-F5344CB8AC3E}">
        <p14:creationId xmlns:p14="http://schemas.microsoft.com/office/powerpoint/2010/main" val="3264396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7D3C503A-DD75-4459-A671-B0AA19A8BF24}"/>
              </a:ext>
            </a:extLst>
          </p:cNvPr>
          <p:cNvSpPr>
            <a:spLocks noGrp="1"/>
          </p:cNvSpPr>
          <p:nvPr>
            <p:ph sz="half" idx="1"/>
          </p:nvPr>
        </p:nvSpPr>
        <p:spPr/>
        <p:txBody>
          <a:bodyPr>
            <a:normAutofit fontScale="92500" lnSpcReduction="10000"/>
          </a:bodyPr>
          <a:lstStyle/>
          <a:p>
            <a:pPr algn="ctr"/>
            <a:r>
              <a:rPr lang="pl-PL" b="1" i="0" dirty="0">
                <a:solidFill>
                  <a:srgbClr val="CC0000"/>
                </a:solidFill>
                <a:effectLst/>
                <a:latin typeface="Georgia" panose="02040502050405020303" pitchFamily="18" charset="0"/>
              </a:rPr>
              <a:t>Wyjątki:</a:t>
            </a:r>
            <a:endParaRPr lang="pl-PL" b="0" i="0" dirty="0">
              <a:solidFill>
                <a:srgbClr val="000000"/>
              </a:solidFill>
              <a:effectLst/>
              <a:latin typeface="Times New Roman" panose="02020603050405020304" pitchFamily="18" charset="0"/>
            </a:endParaRPr>
          </a:p>
          <a:p>
            <a:pPr algn="l"/>
            <a:br>
              <a:rPr lang="pl-PL" dirty="0"/>
            </a:br>
            <a:r>
              <a:rPr lang="pl-PL" b="0" i="0" dirty="0">
                <a:solidFill>
                  <a:srgbClr val="CC0000"/>
                </a:solidFill>
                <a:effectLst/>
                <a:latin typeface="arial" panose="020B0604020202020204" pitchFamily="34" charset="0"/>
              </a:rPr>
              <a:t>►</a:t>
            </a:r>
            <a:r>
              <a:rPr lang="pl-PL" b="0" i="0" dirty="0">
                <a:solidFill>
                  <a:srgbClr val="800080"/>
                </a:solidFill>
                <a:effectLst/>
                <a:latin typeface="arial" panose="020B0604020202020204" pitchFamily="34" charset="0"/>
              </a:rPr>
              <a:t> </a:t>
            </a:r>
            <a:r>
              <a:rPr lang="pl-PL" b="1" i="0" dirty="0" err="1">
                <a:solidFill>
                  <a:srgbClr val="000000"/>
                </a:solidFill>
                <a:effectLst/>
                <a:latin typeface="Georgia" panose="02040502050405020303" pitchFamily="18" charset="0"/>
              </a:rPr>
              <a:t>Rz</a:t>
            </a:r>
            <a:r>
              <a:rPr lang="pl-PL" b="1" i="0" dirty="0">
                <a:solidFill>
                  <a:srgbClr val="000000"/>
                </a:solidFill>
                <a:effectLst/>
                <a:latin typeface="Georgia" panose="02040502050405020303" pitchFamily="18" charset="0"/>
              </a:rPr>
              <a:t> </a:t>
            </a:r>
            <a:r>
              <a:rPr lang="pl-PL" b="1" i="0" dirty="0">
                <a:solidFill>
                  <a:srgbClr val="CC0000"/>
                </a:solidFill>
                <a:effectLst/>
                <a:latin typeface="Georgia" panose="02040502050405020303" pitchFamily="18" charset="0"/>
              </a:rPr>
              <a:t>nie piszemy</a:t>
            </a:r>
            <a:r>
              <a:rPr lang="pl-PL" b="0" i="0" dirty="0">
                <a:solidFill>
                  <a:srgbClr val="000000"/>
                </a:solidFill>
                <a:effectLst/>
                <a:latin typeface="Georgia" panose="02040502050405020303" pitchFamily="18" charset="0"/>
              </a:rPr>
              <a:t> w niektórych wyrazach mimo występujących wyżej spółgłosek:</a:t>
            </a:r>
            <a:endParaRPr lang="pl-PL" b="0" i="0" dirty="0">
              <a:solidFill>
                <a:srgbClr val="000000"/>
              </a:solidFill>
              <a:effectLst/>
              <a:latin typeface="Times New Roman" panose="02020603050405020304" pitchFamily="18" charset="0"/>
            </a:endParaRPr>
          </a:p>
          <a:p>
            <a:pPr algn="l"/>
            <a:br>
              <a:rPr lang="pl-PL" b="0" i="0" dirty="0">
                <a:solidFill>
                  <a:srgbClr val="000000"/>
                </a:solidFill>
                <a:effectLst/>
                <a:latin typeface="Times New Roman" panose="02020603050405020304" pitchFamily="18" charset="0"/>
              </a:rPr>
            </a:br>
            <a:endParaRPr lang="pl-PL" b="0" i="0" dirty="0">
              <a:solidFill>
                <a:srgbClr val="000000"/>
              </a:solidFill>
              <a:effectLst/>
              <a:latin typeface="Times New Roman" panose="02020603050405020304" pitchFamily="18" charset="0"/>
            </a:endParaRPr>
          </a:p>
          <a:p>
            <a:pPr algn="l"/>
            <a:r>
              <a:rPr lang="pl-PL" b="0" i="0" dirty="0">
                <a:solidFill>
                  <a:srgbClr val="000000"/>
                </a:solidFill>
                <a:effectLst/>
                <a:latin typeface="Times New Roman" panose="02020603050405020304" pitchFamily="18" charset="0"/>
              </a:rPr>
              <a:t>pszczoła, kształt, pszenica, wszystko, wszędzie, zawsze, wykształcenie, bukszpan, obszar, pszonak, </a:t>
            </a:r>
            <a:r>
              <a:rPr lang="pl-PL" b="0" i="0" dirty="0" err="1">
                <a:solidFill>
                  <a:srgbClr val="000000"/>
                </a:solidFill>
                <a:effectLst/>
                <a:latin typeface="Times New Roman" panose="02020603050405020304" pitchFamily="18" charset="0"/>
              </a:rPr>
              <a:t>pszono</a:t>
            </a:r>
            <a:r>
              <a:rPr lang="pl-PL" b="0" i="0" dirty="0">
                <a:solidFill>
                  <a:srgbClr val="000000"/>
                </a:solidFill>
                <a:effectLst/>
                <a:latin typeface="Times New Roman" panose="02020603050405020304" pitchFamily="18" charset="0"/>
              </a:rPr>
              <a:t>, Pszczyna, Pszów, kszyk (nazwa ptaka), pszenżyto, riksza, bukszpryt, upiększać, Mojżesz, wszak, wszcząć, wszy, wszech, gżenie się, gżegżółka, piegża</a:t>
            </a:r>
          </a:p>
          <a:p>
            <a:endParaRPr lang="pl-PL" dirty="0"/>
          </a:p>
        </p:txBody>
      </p:sp>
      <p:sp>
        <p:nvSpPr>
          <p:cNvPr id="4" name="Symbol zastępczy zawartości 3">
            <a:extLst>
              <a:ext uri="{FF2B5EF4-FFF2-40B4-BE49-F238E27FC236}">
                <a16:creationId xmlns:a16="http://schemas.microsoft.com/office/drawing/2014/main" id="{EBFACDBC-DC8A-41DD-AE96-3261400E7009}"/>
              </a:ext>
            </a:extLst>
          </p:cNvPr>
          <p:cNvSpPr>
            <a:spLocks noGrp="1"/>
          </p:cNvSpPr>
          <p:nvPr>
            <p:ph sz="half" idx="2"/>
          </p:nvPr>
        </p:nvSpPr>
        <p:spPr/>
        <p:txBody>
          <a:bodyPr>
            <a:normAutofit fontScale="92500" lnSpcReduction="10000"/>
          </a:bodyPr>
          <a:lstStyle/>
          <a:p>
            <a:pPr algn="l"/>
            <a:r>
              <a:rPr lang="pl-PL" b="1" i="0" dirty="0" err="1">
                <a:solidFill>
                  <a:srgbClr val="000000"/>
                </a:solidFill>
                <a:effectLst/>
                <a:latin typeface="Georgia" panose="02040502050405020303" pitchFamily="18" charset="0"/>
              </a:rPr>
              <a:t>Rz</a:t>
            </a:r>
            <a:r>
              <a:rPr lang="pl-PL" b="0" i="0" dirty="0">
                <a:solidFill>
                  <a:srgbClr val="000000"/>
                </a:solidFill>
                <a:effectLst/>
                <a:latin typeface="Georgia" panose="02040502050405020303" pitchFamily="18" charset="0"/>
              </a:rPr>
              <a:t> </a:t>
            </a:r>
            <a:r>
              <a:rPr lang="pl-PL" b="1" i="0" dirty="0">
                <a:solidFill>
                  <a:srgbClr val="CC0000"/>
                </a:solidFill>
                <a:effectLst/>
                <a:latin typeface="Georgia" panose="02040502050405020303" pitchFamily="18" charset="0"/>
              </a:rPr>
              <a:t>nie piszemy</a:t>
            </a:r>
            <a:r>
              <a:rPr lang="pl-PL" b="0" i="0" dirty="0">
                <a:solidFill>
                  <a:srgbClr val="000000"/>
                </a:solidFill>
                <a:effectLst/>
                <a:latin typeface="Georgia" panose="02040502050405020303" pitchFamily="18" charset="0"/>
              </a:rPr>
              <a:t> w partykule wzmacniającej </a:t>
            </a:r>
            <a:r>
              <a:rPr lang="pl-PL" b="1" i="0" dirty="0">
                <a:solidFill>
                  <a:srgbClr val="000000"/>
                </a:solidFill>
                <a:effectLst/>
                <a:latin typeface="Georgia" panose="02040502050405020303" pitchFamily="18" charset="0"/>
              </a:rPr>
              <a:t>-że</a:t>
            </a:r>
            <a:r>
              <a:rPr lang="pl-PL" b="0" i="0" dirty="0">
                <a:solidFill>
                  <a:srgbClr val="000000"/>
                </a:solidFill>
                <a:effectLst/>
                <a:latin typeface="Georgia" panose="02040502050405020303" pitchFamily="18" charset="0"/>
              </a:rPr>
              <a:t>, np.:</a:t>
            </a:r>
            <a:endParaRPr lang="pl-PL" b="0" i="0" dirty="0">
              <a:solidFill>
                <a:srgbClr val="000000"/>
              </a:solidFill>
              <a:effectLst/>
              <a:latin typeface="Times New Roman" panose="02020603050405020304" pitchFamily="18" charset="0"/>
            </a:endParaRPr>
          </a:p>
          <a:p>
            <a:pPr algn="l"/>
            <a:br>
              <a:rPr lang="pl-PL" b="0" i="0" dirty="0">
                <a:solidFill>
                  <a:srgbClr val="000000"/>
                </a:solidFill>
                <a:effectLst/>
                <a:latin typeface="Times New Roman" panose="02020603050405020304" pitchFamily="18" charset="0"/>
              </a:rPr>
            </a:br>
            <a:endParaRPr lang="pl-PL" b="0" i="0" dirty="0">
              <a:solidFill>
                <a:srgbClr val="000000"/>
              </a:solidFill>
              <a:effectLst/>
              <a:latin typeface="Times New Roman" panose="02020603050405020304" pitchFamily="18" charset="0"/>
            </a:endParaRPr>
          </a:p>
          <a:p>
            <a:pPr algn="l"/>
            <a:r>
              <a:rPr lang="pl-PL" b="0" i="0" dirty="0">
                <a:solidFill>
                  <a:srgbClr val="000000"/>
                </a:solidFill>
                <a:effectLst/>
                <a:latin typeface="Times New Roman" panose="02020603050405020304" pitchFamily="18" charset="0"/>
              </a:rPr>
              <a:t>skąd</a:t>
            </a:r>
            <a:r>
              <a:rPr lang="pl-PL" b="1" i="0" dirty="0">
                <a:solidFill>
                  <a:srgbClr val="000000"/>
                </a:solidFill>
                <a:effectLst/>
                <a:latin typeface="Times New Roman" panose="02020603050405020304" pitchFamily="18" charset="0"/>
              </a:rPr>
              <a:t>że</a:t>
            </a:r>
            <a:r>
              <a:rPr lang="pl-PL" b="0" i="0" dirty="0">
                <a:solidFill>
                  <a:srgbClr val="000000"/>
                </a:solidFill>
                <a:effectLst/>
                <a:latin typeface="Times New Roman" panose="02020603050405020304" pitchFamily="18" charset="0"/>
              </a:rPr>
              <a:t>, jak</a:t>
            </a:r>
            <a:r>
              <a:rPr lang="pl-PL" b="1" i="0" dirty="0">
                <a:solidFill>
                  <a:srgbClr val="000000"/>
                </a:solidFill>
                <a:effectLst/>
                <a:latin typeface="Times New Roman" panose="02020603050405020304" pitchFamily="18" charset="0"/>
              </a:rPr>
              <a:t>że</a:t>
            </a:r>
            <a:r>
              <a:rPr lang="pl-PL" b="0" i="0" dirty="0">
                <a:solidFill>
                  <a:srgbClr val="000000"/>
                </a:solidFill>
                <a:effectLst/>
                <a:latin typeface="Times New Roman" panose="02020603050405020304" pitchFamily="18" charset="0"/>
              </a:rPr>
              <a:t>, bodaj</a:t>
            </a:r>
            <a:r>
              <a:rPr lang="pl-PL" b="1" i="0" dirty="0">
                <a:solidFill>
                  <a:srgbClr val="000000"/>
                </a:solidFill>
                <a:effectLst/>
                <a:latin typeface="Times New Roman" panose="02020603050405020304" pitchFamily="18" charset="0"/>
              </a:rPr>
              <a:t>że</a:t>
            </a:r>
            <a:r>
              <a:rPr lang="pl-PL" b="0" i="0" dirty="0">
                <a:solidFill>
                  <a:srgbClr val="000000"/>
                </a:solidFill>
                <a:effectLst/>
                <a:latin typeface="Times New Roman" panose="02020603050405020304" pitchFamily="18" charset="0"/>
              </a:rPr>
              <a:t>, rób</a:t>
            </a:r>
            <a:r>
              <a:rPr lang="pl-PL" b="1" i="0" dirty="0">
                <a:solidFill>
                  <a:srgbClr val="000000"/>
                </a:solidFill>
                <a:effectLst/>
                <a:latin typeface="Times New Roman" panose="02020603050405020304" pitchFamily="18" charset="0"/>
              </a:rPr>
              <a:t>że</a:t>
            </a:r>
            <a:r>
              <a:rPr lang="pl-PL" b="0" i="0" dirty="0">
                <a:solidFill>
                  <a:srgbClr val="000000"/>
                </a:solidFill>
                <a:effectLst/>
                <a:latin typeface="Times New Roman" panose="02020603050405020304" pitchFamily="18" charset="0"/>
              </a:rPr>
              <a:t>, kupuj</a:t>
            </a:r>
            <a:r>
              <a:rPr lang="pl-PL" b="1" i="0" dirty="0">
                <a:solidFill>
                  <a:srgbClr val="000000"/>
                </a:solidFill>
                <a:effectLst/>
                <a:latin typeface="Times New Roman" panose="02020603050405020304" pitchFamily="18" charset="0"/>
              </a:rPr>
              <a:t>że</a:t>
            </a:r>
            <a:endParaRPr lang="pl-PL" b="0" i="0" dirty="0">
              <a:solidFill>
                <a:srgbClr val="000000"/>
              </a:solidFill>
              <a:effectLst/>
              <a:latin typeface="Times New Roman" panose="02020603050405020304" pitchFamily="18" charset="0"/>
            </a:endParaRPr>
          </a:p>
          <a:p>
            <a:endParaRPr lang="pl-PL" dirty="0"/>
          </a:p>
        </p:txBody>
      </p:sp>
    </p:spTree>
    <p:extLst>
      <p:ext uri="{BB962C8B-B14F-4D97-AF65-F5344CB8AC3E}">
        <p14:creationId xmlns:p14="http://schemas.microsoft.com/office/powerpoint/2010/main" val="4218215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54E5C044-EB43-4AEA-AEAE-0E4BA6025F7B}"/>
              </a:ext>
            </a:extLst>
          </p:cNvPr>
          <p:cNvSpPr>
            <a:spLocks noGrp="1"/>
          </p:cNvSpPr>
          <p:nvPr>
            <p:ph sz="half" idx="1"/>
          </p:nvPr>
        </p:nvSpPr>
        <p:spPr/>
        <p:txBody>
          <a:bodyPr/>
          <a:lstStyle/>
          <a:p>
            <a:r>
              <a:rPr lang="pl-PL" sz="2800" b="0" i="0" dirty="0">
                <a:solidFill>
                  <a:srgbClr val="800080"/>
                </a:solidFill>
                <a:effectLst/>
                <a:latin typeface="arial" panose="020B0604020202020204" pitchFamily="34" charset="0"/>
              </a:rPr>
              <a:t> </a:t>
            </a:r>
            <a:r>
              <a:rPr lang="pl-PL" sz="2800" b="1" i="0" dirty="0" err="1">
                <a:solidFill>
                  <a:srgbClr val="000000"/>
                </a:solidFill>
                <a:effectLst/>
                <a:latin typeface="Georgia" panose="02040502050405020303" pitchFamily="18" charset="0"/>
              </a:rPr>
              <a:t>Rz</a:t>
            </a:r>
            <a:r>
              <a:rPr lang="pl-PL" sz="2800" b="0" i="0" dirty="0">
                <a:solidFill>
                  <a:srgbClr val="000000"/>
                </a:solidFill>
                <a:effectLst/>
                <a:latin typeface="Georgia" panose="02040502050405020303" pitchFamily="18" charset="0"/>
              </a:rPr>
              <a:t> </a:t>
            </a:r>
            <a:r>
              <a:rPr lang="pl-PL" sz="2800" b="1" i="0" dirty="0">
                <a:solidFill>
                  <a:srgbClr val="CC0000"/>
                </a:solidFill>
                <a:effectLst/>
                <a:latin typeface="Georgia" panose="02040502050405020303" pitchFamily="18" charset="0"/>
              </a:rPr>
              <a:t>nie piszemy</a:t>
            </a:r>
            <a:r>
              <a:rPr lang="pl-PL" sz="2800" b="0" i="0" dirty="0">
                <a:solidFill>
                  <a:srgbClr val="000000"/>
                </a:solidFill>
                <a:effectLst/>
                <a:latin typeface="Georgia" panose="02040502050405020303" pitchFamily="18" charset="0"/>
              </a:rPr>
              <a:t> w formach stopnia wyższego i najwyższego przymiotników utworzonych przy użyciu przyrostka </a:t>
            </a:r>
            <a:r>
              <a:rPr lang="pl-PL" sz="2800" b="1" i="0" dirty="0">
                <a:solidFill>
                  <a:srgbClr val="000000"/>
                </a:solidFill>
                <a:effectLst/>
                <a:latin typeface="Georgia" panose="02040502050405020303" pitchFamily="18" charset="0"/>
              </a:rPr>
              <a:t>-</a:t>
            </a:r>
            <a:r>
              <a:rPr lang="pl-PL" sz="2800" b="1" i="0" dirty="0" err="1">
                <a:solidFill>
                  <a:srgbClr val="000000"/>
                </a:solidFill>
                <a:effectLst/>
                <a:latin typeface="Georgia" panose="02040502050405020303" pitchFamily="18" charset="0"/>
              </a:rPr>
              <a:t>szy</a:t>
            </a:r>
            <a:r>
              <a:rPr lang="pl-PL" sz="2800" b="0" i="0" dirty="0">
                <a:solidFill>
                  <a:srgbClr val="000000"/>
                </a:solidFill>
                <a:effectLst/>
                <a:latin typeface="Georgia" panose="02040502050405020303" pitchFamily="18" charset="0"/>
              </a:rPr>
              <a:t> oraz </a:t>
            </a:r>
            <a:r>
              <a:rPr lang="pl-PL" sz="2800" b="1" i="0" dirty="0">
                <a:solidFill>
                  <a:srgbClr val="000000"/>
                </a:solidFill>
                <a:effectLst/>
                <a:latin typeface="Georgia" panose="02040502050405020303" pitchFamily="18" charset="0"/>
              </a:rPr>
              <a:t>-</a:t>
            </a:r>
            <a:r>
              <a:rPr lang="pl-PL" sz="2800" b="1" i="0" dirty="0" err="1">
                <a:solidFill>
                  <a:srgbClr val="000000"/>
                </a:solidFill>
                <a:effectLst/>
                <a:latin typeface="Georgia" panose="02040502050405020303" pitchFamily="18" charset="0"/>
              </a:rPr>
              <a:t>ejszy</a:t>
            </a:r>
            <a:r>
              <a:rPr lang="pl-PL" sz="2800" b="0" i="0" dirty="0">
                <a:solidFill>
                  <a:srgbClr val="000000"/>
                </a:solidFill>
                <a:effectLst/>
                <a:latin typeface="Georgia" panose="02040502050405020303" pitchFamily="18" charset="0"/>
              </a:rPr>
              <a:t>, np.:</a:t>
            </a:r>
          </a:p>
          <a:p>
            <a:endParaRPr lang="pl-PL" dirty="0"/>
          </a:p>
        </p:txBody>
      </p:sp>
      <p:graphicFrame>
        <p:nvGraphicFramePr>
          <p:cNvPr id="9" name="Symbol zastępczy zawartości 8">
            <a:extLst>
              <a:ext uri="{FF2B5EF4-FFF2-40B4-BE49-F238E27FC236}">
                <a16:creationId xmlns:a16="http://schemas.microsoft.com/office/drawing/2014/main" id="{5EEA4C18-AEB6-4C8C-B43B-1D5E9EACB9B4}"/>
              </a:ext>
            </a:extLst>
          </p:cNvPr>
          <p:cNvGraphicFramePr>
            <a:graphicFrameLocks noGrp="1"/>
          </p:cNvGraphicFramePr>
          <p:nvPr>
            <p:ph sz="half" idx="2"/>
            <p:extLst>
              <p:ext uri="{D42A27DB-BD31-4B8C-83A1-F6EECF244321}">
                <p14:modId xmlns:p14="http://schemas.microsoft.com/office/powerpoint/2010/main" val="1844973567"/>
              </p:ext>
            </p:extLst>
          </p:nvPr>
        </p:nvGraphicFramePr>
        <p:xfrm>
          <a:off x="6709410" y="2537460"/>
          <a:ext cx="5181600" cy="3144931"/>
        </p:xfrm>
        <a:graphic>
          <a:graphicData uri="http://schemas.openxmlformats.org/drawingml/2006/table">
            <a:tbl>
              <a:tblPr/>
              <a:tblGrid>
                <a:gridCol w="2590800">
                  <a:extLst>
                    <a:ext uri="{9D8B030D-6E8A-4147-A177-3AD203B41FA5}">
                      <a16:colId xmlns:a16="http://schemas.microsoft.com/office/drawing/2014/main" val="2245950961"/>
                    </a:ext>
                  </a:extLst>
                </a:gridCol>
                <a:gridCol w="2590800">
                  <a:extLst>
                    <a:ext uri="{9D8B030D-6E8A-4147-A177-3AD203B41FA5}">
                      <a16:colId xmlns:a16="http://schemas.microsoft.com/office/drawing/2014/main" val="1588787840"/>
                    </a:ext>
                  </a:extLst>
                </a:gridCol>
              </a:tblGrid>
              <a:tr h="272742">
                <a:tc>
                  <a:txBody>
                    <a:bodyPr/>
                    <a:lstStyle/>
                    <a:p>
                      <a:pPr algn="ctr"/>
                      <a:r>
                        <a:rPr lang="pl-PL" sz="1400" b="1">
                          <a:effectLst/>
                        </a:rPr>
                        <a:t>szy:</a:t>
                      </a:r>
                      <a:endParaRPr lang="pl-PL" sz="1400">
                        <a:effectLst/>
                      </a:endParaRPr>
                    </a:p>
                  </a:txBody>
                  <a:tcPr marL="44184" marR="44184" marT="22092" marB="22092" anchor="ctr">
                    <a:lnL>
                      <a:noFill/>
                    </a:lnL>
                    <a:lnR>
                      <a:noFill/>
                    </a:lnR>
                    <a:lnT>
                      <a:noFill/>
                    </a:lnT>
                    <a:lnB>
                      <a:noFill/>
                    </a:lnB>
                    <a:solidFill>
                      <a:srgbClr val="FFFFFF"/>
                    </a:solidFill>
                  </a:tcPr>
                </a:tc>
                <a:tc>
                  <a:txBody>
                    <a:bodyPr/>
                    <a:lstStyle/>
                    <a:p>
                      <a:pPr algn="ctr"/>
                      <a:r>
                        <a:rPr lang="pl-PL" sz="1400" b="1">
                          <a:effectLst/>
                        </a:rPr>
                        <a:t>-ejszy:</a:t>
                      </a:r>
                      <a:endParaRPr lang="pl-PL" sz="1400">
                        <a:effectLst/>
                      </a:endParaRPr>
                    </a:p>
                  </a:txBody>
                  <a:tcPr marL="44184" marR="44184" marT="22092" marB="22092" anchor="ctr">
                    <a:lnL>
                      <a:noFill/>
                    </a:lnL>
                    <a:lnR>
                      <a:noFill/>
                    </a:lnR>
                    <a:lnT>
                      <a:noFill/>
                    </a:lnT>
                    <a:lnB>
                      <a:noFill/>
                    </a:lnB>
                    <a:solidFill>
                      <a:srgbClr val="FFFFFF"/>
                    </a:solidFill>
                  </a:tcPr>
                </a:tc>
                <a:extLst>
                  <a:ext uri="{0D108BD9-81ED-4DB2-BD59-A6C34878D82A}">
                    <a16:rowId xmlns:a16="http://schemas.microsoft.com/office/drawing/2014/main" val="3863393899"/>
                  </a:ext>
                </a:extLst>
              </a:tr>
              <a:tr h="2872189">
                <a:tc>
                  <a:txBody>
                    <a:bodyPr/>
                    <a:lstStyle/>
                    <a:p>
                      <a:r>
                        <a:rPr lang="pl-PL" sz="1400"/>
                        <a:t>lepszy</a:t>
                      </a:r>
                      <a:br>
                        <a:rPr lang="pl-PL" sz="1400"/>
                      </a:br>
                      <a:r>
                        <a:rPr lang="pl-PL" sz="1400"/>
                        <a:t>najgorszy</a:t>
                      </a:r>
                      <a:br>
                        <a:rPr lang="pl-PL" sz="1400"/>
                      </a:br>
                      <a:r>
                        <a:rPr lang="pl-PL" sz="1400"/>
                        <a:t>młodszy</a:t>
                      </a:r>
                      <a:br>
                        <a:rPr lang="pl-PL" sz="1400"/>
                      </a:br>
                      <a:r>
                        <a:rPr lang="pl-PL" sz="1400"/>
                        <a:t>krótszy</a:t>
                      </a:r>
                      <a:br>
                        <a:rPr lang="pl-PL" sz="1400"/>
                      </a:br>
                      <a:r>
                        <a:rPr lang="pl-PL" sz="1400"/>
                        <a:t>najnowszy</a:t>
                      </a:r>
                    </a:p>
                  </a:txBody>
                  <a:tcPr marL="44184" marR="44184" marT="22092" marB="22092" anchor="ctr">
                    <a:lnL>
                      <a:noFill/>
                    </a:lnL>
                    <a:lnR>
                      <a:noFill/>
                    </a:lnR>
                    <a:lnT>
                      <a:noFill/>
                    </a:lnT>
                    <a:lnB>
                      <a:noFill/>
                    </a:lnB>
                    <a:solidFill>
                      <a:srgbClr val="FFFFFF"/>
                    </a:solidFill>
                  </a:tcPr>
                </a:tc>
                <a:tc>
                  <a:txBody>
                    <a:bodyPr/>
                    <a:lstStyle/>
                    <a:p>
                      <a:r>
                        <a:rPr lang="pl-PL" sz="1400" dirty="0"/>
                        <a:t>najmocniejszy</a:t>
                      </a:r>
                      <a:br>
                        <a:rPr lang="pl-PL" sz="1400" dirty="0"/>
                      </a:br>
                      <a:r>
                        <a:rPr lang="pl-PL" sz="1400" dirty="0"/>
                        <a:t>cieplejszy</a:t>
                      </a:r>
                      <a:br>
                        <a:rPr lang="pl-PL" sz="1400" dirty="0"/>
                      </a:br>
                      <a:r>
                        <a:rPr lang="pl-PL" sz="1400" dirty="0"/>
                        <a:t>mniejszy</a:t>
                      </a:r>
                      <a:br>
                        <a:rPr lang="pl-PL" sz="1400" dirty="0"/>
                      </a:br>
                      <a:r>
                        <a:rPr lang="pl-PL" sz="1400" dirty="0"/>
                        <a:t>najładniejszy</a:t>
                      </a:r>
                      <a:br>
                        <a:rPr lang="pl-PL" sz="1400" dirty="0"/>
                      </a:br>
                      <a:r>
                        <a:rPr lang="pl-PL" sz="1400" dirty="0"/>
                        <a:t>najmodniejszy</a:t>
                      </a:r>
                    </a:p>
                  </a:txBody>
                  <a:tcPr marL="44184" marR="44184" marT="22092" marB="22092" anchor="ctr">
                    <a:lnL>
                      <a:noFill/>
                    </a:lnL>
                    <a:lnR>
                      <a:noFill/>
                    </a:lnR>
                    <a:lnT>
                      <a:noFill/>
                    </a:lnT>
                    <a:lnB>
                      <a:noFill/>
                    </a:lnB>
                    <a:solidFill>
                      <a:srgbClr val="FFFFFF"/>
                    </a:solidFill>
                  </a:tcPr>
                </a:tc>
                <a:extLst>
                  <a:ext uri="{0D108BD9-81ED-4DB2-BD59-A6C34878D82A}">
                    <a16:rowId xmlns:a16="http://schemas.microsoft.com/office/drawing/2014/main" val="1238663948"/>
                  </a:ext>
                </a:extLst>
              </a:tr>
            </a:tbl>
          </a:graphicData>
        </a:graphic>
      </p:graphicFrame>
    </p:spTree>
    <p:extLst>
      <p:ext uri="{BB962C8B-B14F-4D97-AF65-F5344CB8AC3E}">
        <p14:creationId xmlns:p14="http://schemas.microsoft.com/office/powerpoint/2010/main" val="3891316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8936DF7F-EC60-4202-A0D4-6409D47BB547}"/>
              </a:ext>
            </a:extLst>
          </p:cNvPr>
          <p:cNvSpPr>
            <a:spLocks noGrp="1"/>
          </p:cNvSpPr>
          <p:nvPr>
            <p:ph sz="half" idx="1"/>
          </p:nvPr>
        </p:nvSpPr>
        <p:spPr>
          <a:xfrm>
            <a:off x="2589212" y="2133600"/>
            <a:ext cx="4313864" cy="3777622"/>
          </a:xfrm>
        </p:spPr>
        <p:txBody>
          <a:bodyPr>
            <a:normAutofit/>
          </a:bodyPr>
          <a:lstStyle/>
          <a:p>
            <a:r>
              <a:rPr lang="pl-PL" dirty="0"/>
              <a:t> </a:t>
            </a:r>
            <a:r>
              <a:rPr lang="pl-PL" b="1" dirty="0" err="1"/>
              <a:t>Rz</a:t>
            </a:r>
            <a:r>
              <a:rPr lang="pl-PL" b="1" dirty="0"/>
              <a:t> nie piszemy w wyrazach, które pochodzą od wyrazów rdzennych rozpoczynających się na ż-, np.:</a:t>
            </a:r>
            <a:br>
              <a:rPr lang="pl-PL" b="1" dirty="0"/>
            </a:br>
            <a:br>
              <a:rPr lang="pl-PL" dirty="0"/>
            </a:br>
            <a:r>
              <a:rPr lang="pl-PL" dirty="0"/>
              <a:t>obżerać, odżywić, nadżółkły, podżebrowy, odżyć, odżałować, podżerać, nadżerka</a:t>
            </a:r>
            <a:br>
              <a:rPr lang="pl-PL" dirty="0"/>
            </a:br>
            <a:br>
              <a:rPr lang="pl-PL" dirty="0"/>
            </a:br>
            <a:r>
              <a:rPr lang="pl-PL" dirty="0"/>
              <a:t>► </a:t>
            </a:r>
            <a:r>
              <a:rPr lang="pl-PL" b="1" dirty="0" err="1"/>
              <a:t>Rz</a:t>
            </a:r>
            <a:r>
              <a:rPr lang="pl-PL" b="1" dirty="0"/>
              <a:t> piszemy w sporej liczbie wyrazów mimo, że nie występuje wymiana na r, </a:t>
            </a:r>
            <a:r>
              <a:rPr lang="pl-PL" b="1" dirty="0" err="1"/>
              <a:t>np</a:t>
            </a:r>
            <a:r>
              <a:rPr lang="pl-PL" b="1" dirty="0"/>
              <a:t>:</a:t>
            </a:r>
            <a:br>
              <a:rPr lang="pl-PL" b="1" dirty="0"/>
            </a:br>
            <a:endParaRPr lang="pl-PL" b="1" dirty="0"/>
          </a:p>
        </p:txBody>
      </p:sp>
      <p:graphicFrame>
        <p:nvGraphicFramePr>
          <p:cNvPr id="8" name="Symbol zastępczy zawartości 7">
            <a:extLst>
              <a:ext uri="{FF2B5EF4-FFF2-40B4-BE49-F238E27FC236}">
                <a16:creationId xmlns:a16="http://schemas.microsoft.com/office/drawing/2014/main" id="{8ADDA10C-9E6D-4114-9EB9-837BFEEED4EC}"/>
              </a:ext>
            </a:extLst>
          </p:cNvPr>
          <p:cNvGraphicFramePr>
            <a:graphicFrameLocks noGrp="1"/>
          </p:cNvGraphicFramePr>
          <p:nvPr>
            <p:ph sz="half" idx="2"/>
            <p:extLst>
              <p:ext uri="{D42A27DB-BD31-4B8C-83A1-F6EECF244321}">
                <p14:modId xmlns:p14="http://schemas.microsoft.com/office/powerpoint/2010/main" val="3066417803"/>
              </p:ext>
            </p:extLst>
          </p:nvPr>
        </p:nvGraphicFramePr>
        <p:xfrm>
          <a:off x="7191375" y="2125663"/>
          <a:ext cx="5021580" cy="971867"/>
        </p:xfrm>
        <a:graphic>
          <a:graphicData uri="http://schemas.openxmlformats.org/drawingml/2006/table">
            <a:tbl>
              <a:tblPr/>
              <a:tblGrid>
                <a:gridCol w="1135380">
                  <a:extLst>
                    <a:ext uri="{9D8B030D-6E8A-4147-A177-3AD203B41FA5}">
                      <a16:colId xmlns:a16="http://schemas.microsoft.com/office/drawing/2014/main" val="4011865632"/>
                    </a:ext>
                  </a:extLst>
                </a:gridCol>
                <a:gridCol w="1295400">
                  <a:extLst>
                    <a:ext uri="{9D8B030D-6E8A-4147-A177-3AD203B41FA5}">
                      <a16:colId xmlns:a16="http://schemas.microsoft.com/office/drawing/2014/main" val="1835029626"/>
                    </a:ext>
                  </a:extLst>
                </a:gridCol>
                <a:gridCol w="1295400">
                  <a:extLst>
                    <a:ext uri="{9D8B030D-6E8A-4147-A177-3AD203B41FA5}">
                      <a16:colId xmlns:a16="http://schemas.microsoft.com/office/drawing/2014/main" val="1470618221"/>
                    </a:ext>
                  </a:extLst>
                </a:gridCol>
                <a:gridCol w="1295400">
                  <a:extLst>
                    <a:ext uri="{9D8B030D-6E8A-4147-A177-3AD203B41FA5}">
                      <a16:colId xmlns:a16="http://schemas.microsoft.com/office/drawing/2014/main" val="1576133378"/>
                    </a:ext>
                  </a:extLst>
                </a:gridCol>
              </a:tblGrid>
              <a:tr h="971867">
                <a:tc>
                  <a:txBody>
                    <a:bodyPr/>
                    <a:lstStyle/>
                    <a:p>
                      <a:endParaRPr lang="pl-PL" sz="1050" dirty="0"/>
                    </a:p>
                  </a:txBody>
                  <a:tcPr marL="12887" marR="12887" marT="12887" marB="12887" anchor="ctr">
                    <a:lnL>
                      <a:noFill/>
                    </a:lnL>
                    <a:lnR>
                      <a:noFill/>
                    </a:lnR>
                    <a:lnT>
                      <a:noFill/>
                    </a:lnT>
                    <a:lnB>
                      <a:noFill/>
                    </a:lnB>
                    <a:solidFill>
                      <a:srgbClr val="FFFFFF"/>
                    </a:solidFill>
                  </a:tcPr>
                </a:tc>
                <a:tc>
                  <a:txBody>
                    <a:bodyPr/>
                    <a:lstStyle/>
                    <a:p>
                      <a:endParaRPr lang="pl-PL" sz="1050" dirty="0"/>
                    </a:p>
                  </a:txBody>
                  <a:tcPr marL="12887" marR="12887" marT="12887" marB="12887" anchor="ctr">
                    <a:lnL>
                      <a:noFill/>
                    </a:lnL>
                    <a:lnR>
                      <a:noFill/>
                    </a:lnR>
                    <a:lnT>
                      <a:noFill/>
                    </a:lnT>
                    <a:lnB>
                      <a:noFill/>
                    </a:lnB>
                    <a:solidFill>
                      <a:srgbClr val="FFFFFF"/>
                    </a:solidFill>
                  </a:tcPr>
                </a:tc>
                <a:tc>
                  <a:txBody>
                    <a:bodyPr/>
                    <a:lstStyle/>
                    <a:p>
                      <a:endParaRPr lang="pl-PL" sz="1050" dirty="0"/>
                    </a:p>
                  </a:txBody>
                  <a:tcPr marL="12887" marR="12887" marT="12887" marB="12887" anchor="ctr">
                    <a:lnL>
                      <a:noFill/>
                    </a:lnL>
                    <a:lnR>
                      <a:noFill/>
                    </a:lnR>
                    <a:lnT>
                      <a:noFill/>
                    </a:lnT>
                    <a:lnB>
                      <a:noFill/>
                    </a:lnB>
                    <a:solidFill>
                      <a:srgbClr val="FFFFFF"/>
                    </a:solidFill>
                  </a:tcPr>
                </a:tc>
                <a:tc>
                  <a:txBody>
                    <a:bodyPr/>
                    <a:lstStyle/>
                    <a:p>
                      <a:endParaRPr lang="pl-PL" sz="1050" dirty="0"/>
                    </a:p>
                  </a:txBody>
                  <a:tcPr marL="12887" marR="12887" marT="12887" marB="12887" anchor="ctr">
                    <a:lnL>
                      <a:noFill/>
                    </a:lnL>
                    <a:lnR>
                      <a:noFill/>
                    </a:lnR>
                    <a:lnT>
                      <a:noFill/>
                    </a:lnT>
                    <a:lnB>
                      <a:noFill/>
                    </a:lnB>
                    <a:solidFill>
                      <a:srgbClr val="FFFFFF"/>
                    </a:solidFill>
                  </a:tcPr>
                </a:tc>
                <a:extLst>
                  <a:ext uri="{0D108BD9-81ED-4DB2-BD59-A6C34878D82A}">
                    <a16:rowId xmlns:a16="http://schemas.microsoft.com/office/drawing/2014/main" val="1907208500"/>
                  </a:ext>
                </a:extLst>
              </a:tr>
            </a:tbl>
          </a:graphicData>
        </a:graphic>
      </p:graphicFrame>
    </p:spTree>
    <p:extLst>
      <p:ext uri="{BB962C8B-B14F-4D97-AF65-F5344CB8AC3E}">
        <p14:creationId xmlns:p14="http://schemas.microsoft.com/office/powerpoint/2010/main" val="3581976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4">
            <a:extLst>
              <a:ext uri="{FF2B5EF4-FFF2-40B4-BE49-F238E27FC236}">
                <a16:creationId xmlns:a16="http://schemas.microsoft.com/office/drawing/2014/main" id="{02AB9B4A-D498-4B06-AD92-00AB9B60158B}"/>
              </a:ext>
            </a:extLst>
          </p:cNvPr>
          <p:cNvGraphicFramePr>
            <a:graphicFrameLocks noGrp="1"/>
          </p:cNvGraphicFramePr>
          <p:nvPr>
            <p:ph idx="1"/>
            <p:extLst>
              <p:ext uri="{D42A27DB-BD31-4B8C-83A1-F6EECF244321}">
                <p14:modId xmlns:p14="http://schemas.microsoft.com/office/powerpoint/2010/main" val="2439322349"/>
              </p:ext>
            </p:extLst>
          </p:nvPr>
        </p:nvGraphicFramePr>
        <p:xfrm>
          <a:off x="2537778" y="1905000"/>
          <a:ext cx="8915400" cy="4480560"/>
        </p:xfrm>
        <a:graphic>
          <a:graphicData uri="http://schemas.openxmlformats.org/drawingml/2006/table">
            <a:tbl>
              <a:tblPr firstRow="1" bandRow="1">
                <a:tableStyleId>{5C22544A-7EE6-4342-B048-85BDC9FD1C3A}</a:tableStyleId>
              </a:tblPr>
              <a:tblGrid>
                <a:gridCol w="2228850">
                  <a:extLst>
                    <a:ext uri="{9D8B030D-6E8A-4147-A177-3AD203B41FA5}">
                      <a16:colId xmlns:a16="http://schemas.microsoft.com/office/drawing/2014/main" val="1716882216"/>
                    </a:ext>
                  </a:extLst>
                </a:gridCol>
                <a:gridCol w="2228850">
                  <a:extLst>
                    <a:ext uri="{9D8B030D-6E8A-4147-A177-3AD203B41FA5}">
                      <a16:colId xmlns:a16="http://schemas.microsoft.com/office/drawing/2014/main" val="2487512949"/>
                    </a:ext>
                  </a:extLst>
                </a:gridCol>
                <a:gridCol w="2228850">
                  <a:extLst>
                    <a:ext uri="{9D8B030D-6E8A-4147-A177-3AD203B41FA5}">
                      <a16:colId xmlns:a16="http://schemas.microsoft.com/office/drawing/2014/main" val="4158922193"/>
                    </a:ext>
                  </a:extLst>
                </a:gridCol>
                <a:gridCol w="2228850">
                  <a:extLst>
                    <a:ext uri="{9D8B030D-6E8A-4147-A177-3AD203B41FA5}">
                      <a16:colId xmlns:a16="http://schemas.microsoft.com/office/drawing/2014/main" val="1805575765"/>
                    </a:ext>
                  </a:extLst>
                </a:gridCol>
              </a:tblGrid>
              <a:tr h="370840">
                <a:tc>
                  <a:txBody>
                    <a:bodyPr/>
                    <a:lstStyle/>
                    <a:p>
                      <a:r>
                        <a:rPr lang="pl-PL" dirty="0"/>
                        <a:t>Burza</a:t>
                      </a:r>
                    </a:p>
                    <a:p>
                      <a:r>
                        <a:rPr lang="pl-PL" dirty="0"/>
                        <a:t>Barbarzyńca</a:t>
                      </a:r>
                    </a:p>
                    <a:p>
                      <a:r>
                        <a:rPr lang="pl-PL" dirty="0"/>
                        <a:t>Burzyć</a:t>
                      </a:r>
                    </a:p>
                    <a:p>
                      <a:r>
                        <a:rPr lang="pl-PL" dirty="0"/>
                        <a:t>Jarzębina</a:t>
                      </a:r>
                    </a:p>
                    <a:p>
                      <a:r>
                        <a:rPr lang="pl-PL" dirty="0"/>
                        <a:t>Jarzyna</a:t>
                      </a:r>
                    </a:p>
                    <a:p>
                      <a:r>
                        <a:rPr lang="pl-PL" dirty="0"/>
                        <a:t>Korzeń</a:t>
                      </a:r>
                    </a:p>
                    <a:p>
                      <a:r>
                        <a:rPr lang="pl-PL" dirty="0"/>
                        <a:t>Kurz</a:t>
                      </a:r>
                    </a:p>
                    <a:p>
                      <a:r>
                        <a:rPr lang="pl-PL" dirty="0"/>
                        <a:t>Katarzyna</a:t>
                      </a:r>
                    </a:p>
                    <a:p>
                      <a:r>
                        <a:rPr lang="pl-PL" dirty="0"/>
                        <a:t>Kołnierz</a:t>
                      </a:r>
                    </a:p>
                    <a:p>
                      <a:r>
                        <a:rPr lang="pl-PL" dirty="0"/>
                        <a:t>Kalendarz</a:t>
                      </a:r>
                    </a:p>
                    <a:p>
                      <a:r>
                        <a:rPr lang="pl-PL" dirty="0"/>
                        <a:t>Korzystać</a:t>
                      </a:r>
                    </a:p>
                    <a:p>
                      <a:r>
                        <a:rPr lang="pl-PL" dirty="0"/>
                        <a:t>Korzyść</a:t>
                      </a:r>
                    </a:p>
                    <a:p>
                      <a:r>
                        <a:rPr lang="pl-PL" dirty="0"/>
                        <a:t>Murzyn</a:t>
                      </a:r>
                    </a:p>
                    <a:p>
                      <a:r>
                        <a:rPr lang="pl-PL" dirty="0"/>
                        <a:t>marzenie</a:t>
                      </a:r>
                    </a:p>
                  </a:txBody>
                  <a:tcPr/>
                </a:tc>
                <a:tc>
                  <a:txBody>
                    <a:bodyPr/>
                    <a:lstStyle/>
                    <a:p>
                      <a:r>
                        <a:rPr lang="pl-PL" dirty="0"/>
                        <a:t>Narzekać</a:t>
                      </a:r>
                    </a:p>
                    <a:p>
                      <a:r>
                        <a:rPr lang="pl-PL" dirty="0"/>
                        <a:t>Narzędzia</a:t>
                      </a:r>
                    </a:p>
                    <a:p>
                      <a:r>
                        <a:rPr lang="pl-PL" dirty="0"/>
                        <a:t>Narząd</a:t>
                      </a:r>
                    </a:p>
                    <a:p>
                      <a:r>
                        <a:rPr lang="pl-PL" dirty="0"/>
                        <a:t>Orzech</a:t>
                      </a:r>
                    </a:p>
                    <a:p>
                      <a:r>
                        <a:rPr lang="pl-PL" dirty="0"/>
                        <a:t>Ołtarz</a:t>
                      </a:r>
                    </a:p>
                    <a:p>
                      <a:r>
                        <a:rPr lang="pl-PL" dirty="0"/>
                        <a:t>Porządek</a:t>
                      </a:r>
                    </a:p>
                    <a:p>
                      <a:r>
                        <a:rPr lang="pl-PL" dirty="0"/>
                        <a:t>Perz</a:t>
                      </a:r>
                    </a:p>
                    <a:p>
                      <a:r>
                        <a:rPr lang="pl-PL" dirty="0"/>
                        <a:t>Porzeczka</a:t>
                      </a:r>
                    </a:p>
                    <a:p>
                      <a:r>
                        <a:rPr lang="pl-PL" dirty="0"/>
                        <a:t>Rzadki</a:t>
                      </a:r>
                    </a:p>
                    <a:p>
                      <a:r>
                        <a:rPr lang="pl-PL" dirty="0"/>
                        <a:t>Rząd</a:t>
                      </a:r>
                    </a:p>
                    <a:p>
                      <a:r>
                        <a:rPr lang="pl-PL" dirty="0"/>
                        <a:t>Rzut</a:t>
                      </a:r>
                    </a:p>
                    <a:p>
                      <a:r>
                        <a:rPr lang="pl-PL" dirty="0"/>
                        <a:t>Rzemiosło</a:t>
                      </a:r>
                    </a:p>
                    <a:p>
                      <a:r>
                        <a:rPr lang="pl-PL" dirty="0"/>
                        <a:t>Rzeźba</a:t>
                      </a:r>
                    </a:p>
                    <a:p>
                      <a:r>
                        <a:rPr lang="pl-PL" dirty="0"/>
                        <a:t>Rzetelny</a:t>
                      </a:r>
                    </a:p>
                    <a:p>
                      <a:r>
                        <a:rPr lang="pl-PL" dirty="0"/>
                        <a:t>rzeczywiście</a:t>
                      </a:r>
                    </a:p>
                  </a:txBody>
                  <a:tcPr/>
                </a:tc>
                <a:tc>
                  <a:txBody>
                    <a:bodyPr/>
                    <a:lstStyle/>
                    <a:p>
                      <a:r>
                        <a:rPr lang="pl-PL" dirty="0"/>
                        <a:t>Rzeczownik</a:t>
                      </a:r>
                    </a:p>
                    <a:p>
                      <a:r>
                        <a:rPr lang="pl-PL" dirty="0"/>
                        <a:t>Rzodkiewka</a:t>
                      </a:r>
                    </a:p>
                    <a:p>
                      <a:r>
                        <a:rPr lang="pl-PL" dirty="0"/>
                        <a:t>Rzecz</a:t>
                      </a:r>
                    </a:p>
                    <a:p>
                      <a:r>
                        <a:rPr lang="pl-PL" dirty="0"/>
                        <a:t>Rzemień</a:t>
                      </a:r>
                    </a:p>
                    <a:p>
                      <a:r>
                        <a:rPr lang="pl-PL" dirty="0"/>
                        <a:t>Rzeka</a:t>
                      </a:r>
                    </a:p>
                    <a:p>
                      <a:r>
                        <a:rPr lang="pl-PL" dirty="0"/>
                        <a:t>Rzepa</a:t>
                      </a:r>
                    </a:p>
                    <a:p>
                      <a:r>
                        <a:rPr lang="pl-PL" dirty="0"/>
                        <a:t>Rzuca</a:t>
                      </a:r>
                    </a:p>
                    <a:p>
                      <a:r>
                        <a:rPr lang="pl-PL" dirty="0"/>
                        <a:t>Rzęsa</a:t>
                      </a:r>
                    </a:p>
                    <a:p>
                      <a:r>
                        <a:rPr lang="pl-PL" dirty="0"/>
                        <a:t>Rześki</a:t>
                      </a:r>
                    </a:p>
                    <a:p>
                      <a:r>
                        <a:rPr lang="pl-PL" dirty="0"/>
                        <a:t>Rzeżucha</a:t>
                      </a:r>
                    </a:p>
                    <a:p>
                      <a:r>
                        <a:rPr lang="pl-PL" dirty="0"/>
                        <a:t>Rządzić</a:t>
                      </a:r>
                    </a:p>
                    <a:p>
                      <a:r>
                        <a:rPr lang="pl-PL" dirty="0"/>
                        <a:t>Talerz</a:t>
                      </a:r>
                    </a:p>
                    <a:p>
                      <a:r>
                        <a:rPr lang="pl-PL" dirty="0"/>
                        <a:t>Twarz</a:t>
                      </a:r>
                    </a:p>
                    <a:p>
                      <a:r>
                        <a:rPr lang="pl-PL" dirty="0"/>
                        <a:t>Tchórz</a:t>
                      </a:r>
                    </a:p>
                    <a:p>
                      <a:r>
                        <a:rPr lang="pl-PL" dirty="0"/>
                        <a:t>Towarzysz</a:t>
                      </a:r>
                    </a:p>
                    <a:p>
                      <a:r>
                        <a:rPr lang="pl-PL" dirty="0"/>
                        <a:t>urząd</a:t>
                      </a:r>
                    </a:p>
                  </a:txBody>
                  <a:tcPr/>
                </a:tc>
                <a:tc>
                  <a:txBody>
                    <a:bodyPr/>
                    <a:lstStyle/>
                    <a:p>
                      <a:r>
                        <a:rPr lang="pl-PL" dirty="0"/>
                        <a:t>Uderzyć</a:t>
                      </a:r>
                    </a:p>
                    <a:p>
                      <a:r>
                        <a:rPr lang="pl-PL" dirty="0"/>
                        <a:t>Urzędnik</a:t>
                      </a:r>
                    </a:p>
                    <a:p>
                      <a:r>
                        <a:rPr lang="pl-PL" dirty="0"/>
                        <a:t>Wydarzenie</a:t>
                      </a:r>
                    </a:p>
                    <a:p>
                      <a:r>
                        <a:rPr lang="pl-PL" dirty="0"/>
                        <a:t>Warzywa</a:t>
                      </a:r>
                    </a:p>
                    <a:p>
                      <a:r>
                        <a:rPr lang="pl-PL" dirty="0"/>
                        <a:t>Wierzchołek</a:t>
                      </a:r>
                    </a:p>
                    <a:p>
                      <a:r>
                        <a:rPr lang="pl-PL" dirty="0"/>
                        <a:t>Wierzch</a:t>
                      </a:r>
                    </a:p>
                    <a:p>
                      <a:r>
                        <a:rPr lang="pl-PL" dirty="0"/>
                        <a:t>Wierzba</a:t>
                      </a:r>
                    </a:p>
                    <a:p>
                      <a:r>
                        <a:rPr lang="pl-PL" dirty="0"/>
                        <a:t>Zwierzęta</a:t>
                      </a:r>
                    </a:p>
                    <a:p>
                      <a:r>
                        <a:rPr lang="pl-PL" dirty="0"/>
                        <a:t>Zmierzch</a:t>
                      </a:r>
                    </a:p>
                    <a:p>
                      <a:r>
                        <a:rPr lang="pl-PL" dirty="0"/>
                        <a:t>Zdarzenie</a:t>
                      </a:r>
                    </a:p>
                    <a:p>
                      <a:r>
                        <a:rPr lang="pl-PL" dirty="0"/>
                        <a:t>Zorza</a:t>
                      </a:r>
                    </a:p>
                    <a:p>
                      <a:r>
                        <a:rPr lang="pl-PL" dirty="0"/>
                        <a:t>Zarzut</a:t>
                      </a:r>
                    </a:p>
                    <a:p>
                      <a:r>
                        <a:rPr lang="pl-PL" dirty="0"/>
                        <a:t>zarządzać</a:t>
                      </a:r>
                    </a:p>
                  </a:txBody>
                  <a:tcPr/>
                </a:tc>
                <a:extLst>
                  <a:ext uri="{0D108BD9-81ED-4DB2-BD59-A6C34878D82A}">
                    <a16:rowId xmlns:a16="http://schemas.microsoft.com/office/drawing/2014/main" val="1192374051"/>
                  </a:ext>
                </a:extLst>
              </a:tr>
            </a:tbl>
          </a:graphicData>
        </a:graphic>
      </p:graphicFrame>
    </p:spTree>
    <p:extLst>
      <p:ext uri="{BB962C8B-B14F-4D97-AF65-F5344CB8AC3E}">
        <p14:creationId xmlns:p14="http://schemas.microsoft.com/office/powerpoint/2010/main" val="2028115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drzewo">
            <a:extLst>
              <a:ext uri="{FF2B5EF4-FFF2-40B4-BE49-F238E27FC236}">
                <a16:creationId xmlns:a16="http://schemas.microsoft.com/office/drawing/2014/main" id="{97E4B557-15B2-4309-A319-713EB303AC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6941" y="2193925"/>
            <a:ext cx="4087906" cy="3657600"/>
          </a:xfrm>
          <a:prstGeom prst="rect">
            <a:avLst/>
          </a:prstGeom>
          <a:noFill/>
          <a:extLst>
            <a:ext uri="{909E8E84-426E-40DD-AFC4-6F175D3DCCD1}">
              <a14:hiddenFill xmlns:a14="http://schemas.microsoft.com/office/drawing/2010/main">
                <a:solidFill>
                  <a:srgbClr val="FFFFFF"/>
                </a:solidFill>
              </a14:hiddenFill>
            </a:ext>
          </a:extLst>
        </p:spPr>
      </p:pic>
      <p:sp>
        <p:nvSpPr>
          <p:cNvPr id="8" name="pole tekstowe 7">
            <a:extLst>
              <a:ext uri="{FF2B5EF4-FFF2-40B4-BE49-F238E27FC236}">
                <a16:creationId xmlns:a16="http://schemas.microsoft.com/office/drawing/2014/main" id="{042436A1-2928-4AEF-983A-5F74CC96BC92}"/>
              </a:ext>
            </a:extLst>
          </p:cNvPr>
          <p:cNvSpPr txBox="1"/>
          <p:nvPr/>
        </p:nvSpPr>
        <p:spPr>
          <a:xfrm>
            <a:off x="5316071" y="2921676"/>
            <a:ext cx="6098988" cy="2031325"/>
          </a:xfrm>
          <a:prstGeom prst="rect">
            <a:avLst/>
          </a:prstGeom>
          <a:noFill/>
        </p:spPr>
        <p:txBody>
          <a:bodyPr wrap="square">
            <a:spAutoFit/>
          </a:bodyPr>
          <a:lstStyle/>
          <a:p>
            <a:pPr algn="ctr"/>
            <a:r>
              <a:rPr lang="pl-PL" b="1" i="0" dirty="0" err="1">
                <a:solidFill>
                  <a:srgbClr val="FF69B4"/>
                </a:solidFill>
                <a:effectLst/>
                <a:latin typeface="Arial" panose="020B0604020202020204" pitchFamily="34" charset="0"/>
              </a:rPr>
              <a:t>Rz</a:t>
            </a:r>
            <a:r>
              <a:rPr lang="pl-PL" b="1" i="0" dirty="0">
                <a:solidFill>
                  <a:srgbClr val="BDB76B"/>
                </a:solidFill>
                <a:effectLst/>
                <a:latin typeface="Arial" panose="020B0604020202020204" pitchFamily="34" charset="0"/>
              </a:rPr>
              <a:t> po spółgłoskach</a:t>
            </a:r>
          </a:p>
          <a:p>
            <a:pPr algn="ctr"/>
            <a:r>
              <a:rPr lang="pl-PL" b="0" i="0" dirty="0">
                <a:solidFill>
                  <a:srgbClr val="333333"/>
                </a:solidFill>
                <a:effectLst/>
                <a:latin typeface="Arial" panose="020B0604020202020204" pitchFamily="34" charset="0"/>
              </a:rPr>
              <a:t>W takich wyrazach jak </a:t>
            </a:r>
            <a:r>
              <a:rPr lang="pl-PL" b="1" i="0" dirty="0">
                <a:solidFill>
                  <a:srgbClr val="FF69B4"/>
                </a:solidFill>
                <a:effectLst/>
                <a:latin typeface="Arial" panose="020B0604020202020204" pitchFamily="34" charset="0"/>
              </a:rPr>
              <a:t>drz</a:t>
            </a:r>
            <a:r>
              <a:rPr lang="pl-PL" b="0" i="0" dirty="0">
                <a:solidFill>
                  <a:srgbClr val="333333"/>
                </a:solidFill>
                <a:effectLst/>
                <a:latin typeface="Arial" panose="020B0604020202020204" pitchFamily="34" charset="0"/>
              </a:rPr>
              <a:t>ewo, </a:t>
            </a:r>
            <a:r>
              <a:rPr lang="pl-PL" b="1" i="0" dirty="0">
                <a:solidFill>
                  <a:srgbClr val="FF69B4"/>
                </a:solidFill>
                <a:effectLst/>
                <a:latin typeface="Arial" panose="020B0604020202020204" pitchFamily="34" charset="0"/>
              </a:rPr>
              <a:t>wrz</a:t>
            </a:r>
            <a:r>
              <a:rPr lang="pl-PL" b="0" i="0" dirty="0">
                <a:solidFill>
                  <a:srgbClr val="333333"/>
                </a:solidFill>
                <a:effectLst/>
                <a:latin typeface="Arial" panose="020B0604020202020204" pitchFamily="34" charset="0"/>
              </a:rPr>
              <a:t>ątek, </a:t>
            </a:r>
            <a:r>
              <a:rPr lang="pl-PL" b="1" i="0" dirty="0">
                <a:solidFill>
                  <a:srgbClr val="FF69B4"/>
                </a:solidFill>
                <a:effectLst/>
                <a:latin typeface="Arial" panose="020B0604020202020204" pitchFamily="34" charset="0"/>
              </a:rPr>
              <a:t>brz</a:t>
            </a:r>
            <a:r>
              <a:rPr lang="pl-PL" b="0" i="0" dirty="0">
                <a:solidFill>
                  <a:srgbClr val="333333"/>
                </a:solidFill>
                <a:effectLst/>
                <a:latin typeface="Arial" panose="020B0604020202020204" pitchFamily="34" charset="0"/>
              </a:rPr>
              <a:t>ask,</a:t>
            </a:r>
            <a:br>
              <a:rPr lang="pl-PL" b="0" i="0" dirty="0">
                <a:solidFill>
                  <a:srgbClr val="333333"/>
                </a:solidFill>
                <a:effectLst/>
                <a:latin typeface="Arial" panose="020B0604020202020204" pitchFamily="34" charset="0"/>
              </a:rPr>
            </a:br>
            <a:r>
              <a:rPr lang="pl-PL" b="1" i="0" dirty="0">
                <a:solidFill>
                  <a:srgbClr val="FF69B4"/>
                </a:solidFill>
                <a:effectLst/>
                <a:latin typeface="Arial" panose="020B0604020202020204" pitchFamily="34" charset="0"/>
              </a:rPr>
              <a:t>krz</a:t>
            </a:r>
            <a:r>
              <a:rPr lang="pl-PL" b="0" i="0" dirty="0">
                <a:solidFill>
                  <a:srgbClr val="333333"/>
                </a:solidFill>
                <a:effectLst/>
                <a:latin typeface="Arial" panose="020B0604020202020204" pitchFamily="34" charset="0"/>
              </a:rPr>
              <a:t>yk, </a:t>
            </a:r>
            <a:r>
              <a:rPr lang="pl-PL" b="1" i="0" dirty="0">
                <a:solidFill>
                  <a:srgbClr val="FF69B4"/>
                </a:solidFill>
                <a:effectLst/>
                <a:latin typeface="Arial" panose="020B0604020202020204" pitchFamily="34" charset="0"/>
              </a:rPr>
              <a:t>drz</a:t>
            </a:r>
            <a:r>
              <a:rPr lang="pl-PL" b="0" i="0" dirty="0">
                <a:solidFill>
                  <a:srgbClr val="333333"/>
                </a:solidFill>
                <a:effectLst/>
                <a:latin typeface="Arial" panose="020B0604020202020204" pitchFamily="34" charset="0"/>
              </a:rPr>
              <a:t>azga, </a:t>
            </a:r>
            <a:r>
              <a:rPr lang="pl-PL" b="1" i="0" dirty="0">
                <a:solidFill>
                  <a:srgbClr val="FF69B4"/>
                </a:solidFill>
                <a:effectLst/>
                <a:latin typeface="Arial" panose="020B0604020202020204" pitchFamily="34" charset="0"/>
              </a:rPr>
              <a:t>prz</a:t>
            </a:r>
            <a:r>
              <a:rPr lang="pl-PL" b="0" i="0" dirty="0">
                <a:solidFill>
                  <a:srgbClr val="333333"/>
                </a:solidFill>
                <a:effectLst/>
                <a:latin typeface="Arial" panose="020B0604020202020204" pitchFamily="34" charset="0"/>
              </a:rPr>
              <a:t>tyczek, </a:t>
            </a:r>
            <a:r>
              <a:rPr lang="pl-PL" b="1" i="0" dirty="0">
                <a:solidFill>
                  <a:srgbClr val="FF69B4"/>
                </a:solidFill>
                <a:effectLst/>
                <a:latin typeface="Arial" panose="020B0604020202020204" pitchFamily="34" charset="0"/>
              </a:rPr>
              <a:t>Grz</a:t>
            </a:r>
            <a:r>
              <a:rPr lang="pl-PL" b="0" i="0" dirty="0">
                <a:solidFill>
                  <a:srgbClr val="333333"/>
                </a:solidFill>
                <a:effectLst/>
                <a:latin typeface="Arial" panose="020B0604020202020204" pitchFamily="34" charset="0"/>
              </a:rPr>
              <a:t>esiu oraz </a:t>
            </a:r>
            <a:r>
              <a:rPr lang="pl-PL" b="1" i="0" dirty="0">
                <a:solidFill>
                  <a:srgbClr val="FF69B4"/>
                </a:solidFill>
                <a:effectLst/>
                <a:latin typeface="Arial" panose="020B0604020202020204" pitchFamily="34" charset="0"/>
              </a:rPr>
              <a:t>trz</a:t>
            </a:r>
            <a:r>
              <a:rPr lang="pl-PL" b="0" i="0" dirty="0">
                <a:solidFill>
                  <a:srgbClr val="333333"/>
                </a:solidFill>
                <a:effectLst/>
                <a:latin typeface="Arial" panose="020B0604020202020204" pitchFamily="34" charset="0"/>
              </a:rPr>
              <a:t>ask</a:t>
            </a:r>
            <a:br>
              <a:rPr lang="pl-PL" b="0" i="0" dirty="0">
                <a:solidFill>
                  <a:srgbClr val="333333"/>
                </a:solidFill>
                <a:effectLst/>
                <a:latin typeface="Arial" panose="020B0604020202020204" pitchFamily="34" charset="0"/>
              </a:rPr>
            </a:br>
            <a:r>
              <a:rPr lang="pl-PL" b="0" i="0" dirty="0">
                <a:solidFill>
                  <a:srgbClr val="333333"/>
                </a:solidFill>
                <a:effectLst/>
                <a:latin typeface="Arial" panose="020B0604020202020204" pitchFamily="34" charset="0"/>
              </a:rPr>
              <a:t>ponieważ "</a:t>
            </a:r>
            <a:r>
              <a:rPr lang="pl-PL" b="0" i="0" dirty="0" err="1">
                <a:solidFill>
                  <a:srgbClr val="333333"/>
                </a:solidFill>
                <a:effectLst/>
                <a:latin typeface="Arial" panose="020B0604020202020204" pitchFamily="34" charset="0"/>
              </a:rPr>
              <a:t>rzet</a:t>
            </a:r>
            <a:r>
              <a:rPr lang="pl-PL" b="0" i="0" dirty="0">
                <a:solidFill>
                  <a:srgbClr val="333333"/>
                </a:solidFill>
                <a:effectLst/>
                <a:latin typeface="Arial" panose="020B0604020202020204" pitchFamily="34" charset="0"/>
              </a:rPr>
              <a:t>" po spółgłosce stoi,</a:t>
            </a:r>
            <a:br>
              <a:rPr lang="pl-PL" b="0" i="0" dirty="0">
                <a:solidFill>
                  <a:srgbClr val="333333"/>
                </a:solidFill>
                <a:effectLst/>
                <a:latin typeface="Arial" panose="020B0604020202020204" pitchFamily="34" charset="0"/>
              </a:rPr>
            </a:br>
            <a:r>
              <a:rPr lang="pl-PL" b="0" i="0" dirty="0">
                <a:solidFill>
                  <a:srgbClr val="333333"/>
                </a:solidFill>
                <a:effectLst/>
                <a:latin typeface="Arial" panose="020B0604020202020204" pitchFamily="34" charset="0"/>
              </a:rPr>
              <a:t>to zawsze tam będzie "er zet", mili moi.</a:t>
            </a:r>
            <a:br>
              <a:rPr lang="pl-PL" b="0" i="0" dirty="0">
                <a:solidFill>
                  <a:srgbClr val="333333"/>
                </a:solidFill>
                <a:effectLst/>
                <a:latin typeface="Arial" panose="020B0604020202020204" pitchFamily="34" charset="0"/>
              </a:rPr>
            </a:br>
            <a:r>
              <a:rPr lang="pl-PL" b="0" i="0" dirty="0">
                <a:solidFill>
                  <a:srgbClr val="333333"/>
                </a:solidFill>
                <a:effectLst/>
                <a:latin typeface="Arial" panose="020B0604020202020204" pitchFamily="34" charset="0"/>
              </a:rPr>
              <a:t>Pamiętajcie o tym – taka moja rada:</a:t>
            </a:r>
            <a:br>
              <a:rPr lang="pl-PL" b="0" i="0" dirty="0">
                <a:solidFill>
                  <a:srgbClr val="333333"/>
                </a:solidFill>
                <a:effectLst/>
                <a:latin typeface="Arial" panose="020B0604020202020204" pitchFamily="34" charset="0"/>
              </a:rPr>
            </a:br>
            <a:r>
              <a:rPr lang="pl-PL" b="0" i="0" dirty="0">
                <a:solidFill>
                  <a:srgbClr val="333333"/>
                </a:solidFill>
                <a:effectLst/>
                <a:latin typeface="Arial" panose="020B0604020202020204" pitchFamily="34" charset="0"/>
              </a:rPr>
              <a:t>"er zet" po spółgłoskach to ważna zasada.</a:t>
            </a:r>
          </a:p>
        </p:txBody>
      </p:sp>
      <p:pic>
        <p:nvPicPr>
          <p:cNvPr id="1025" name="Picture 1" descr="drzewo">
            <a:extLst>
              <a:ext uri="{FF2B5EF4-FFF2-40B4-BE49-F238E27FC236}">
                <a16:creationId xmlns:a16="http://schemas.microsoft.com/office/drawing/2014/main" id="{CE506264-B51E-4305-A7D4-F20DEB1CF3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7145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488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Symbol zastępczy zawartości 2">
            <a:extLst>
              <a:ext uri="{FF2B5EF4-FFF2-40B4-BE49-F238E27FC236}">
                <a16:creationId xmlns:a16="http://schemas.microsoft.com/office/drawing/2014/main" id="{D7AB7D74-DBCF-4BA4-A6D3-FE5E58A1D84C}"/>
              </a:ext>
            </a:extLst>
          </p:cNvPr>
          <p:cNvSpPr>
            <a:spLocks noGrp="1"/>
          </p:cNvSpPr>
          <p:nvPr>
            <p:ph idx="1"/>
          </p:nvPr>
        </p:nvSpPr>
        <p:spPr>
          <a:xfrm>
            <a:off x="649225" y="2133600"/>
            <a:ext cx="3650278" cy="3759253"/>
          </a:xfrm>
        </p:spPr>
        <p:txBody>
          <a:bodyPr>
            <a:normAutofit/>
          </a:bodyPr>
          <a:lstStyle/>
          <a:p>
            <a:pPr>
              <a:lnSpc>
                <a:spcPct val="90000"/>
              </a:lnSpc>
            </a:pPr>
            <a:r>
              <a:rPr lang="pl-PL" sz="1500" b="1" i="0" dirty="0">
                <a:effectLst/>
                <a:latin typeface="Arial" panose="020B0604020202020204" pitchFamily="34" charset="0"/>
              </a:rPr>
              <a:t>Pszenica i pszczoła</a:t>
            </a:r>
          </a:p>
          <a:p>
            <a:pPr lvl="1">
              <a:lnSpc>
                <a:spcPct val="90000"/>
              </a:lnSpc>
            </a:pPr>
            <a:r>
              <a:rPr lang="pl-PL" sz="1900" b="1" i="0" dirty="0">
                <a:effectLst/>
                <a:latin typeface="Arial" panose="020B0604020202020204" pitchFamily="34" charset="0"/>
              </a:rPr>
              <a:t>Psz</a:t>
            </a:r>
            <a:r>
              <a:rPr lang="pl-PL" sz="1900" b="0" i="0" dirty="0">
                <a:effectLst/>
                <a:latin typeface="Arial" panose="020B0604020202020204" pitchFamily="34" charset="0"/>
              </a:rPr>
              <a:t>enica i </a:t>
            </a:r>
            <a:r>
              <a:rPr lang="pl-PL" sz="1900" b="1" i="0" dirty="0">
                <a:effectLst/>
                <a:latin typeface="Arial" panose="020B0604020202020204" pitchFamily="34" charset="0"/>
              </a:rPr>
              <a:t>psz</a:t>
            </a:r>
            <a:r>
              <a:rPr lang="pl-PL" sz="1900" b="0" i="0" dirty="0">
                <a:effectLst/>
                <a:latin typeface="Arial" panose="020B0604020202020204" pitchFamily="34" charset="0"/>
              </a:rPr>
              <a:t>czoła to znany wyjątek,</a:t>
            </a:r>
            <a:br>
              <a:rPr lang="pl-PL" sz="1900" b="0" i="0" dirty="0">
                <a:effectLst/>
                <a:latin typeface="Arial" panose="020B0604020202020204" pitchFamily="34" charset="0"/>
              </a:rPr>
            </a:br>
            <a:r>
              <a:rPr lang="pl-PL" sz="1900" b="0" i="0" dirty="0">
                <a:effectLst/>
                <a:latin typeface="Arial" panose="020B0604020202020204" pitchFamily="34" charset="0"/>
              </a:rPr>
              <a:t>który zapamiętasz na dobry początek,</a:t>
            </a:r>
            <a:br>
              <a:rPr lang="pl-PL" sz="1900" b="0" i="0" dirty="0">
                <a:effectLst/>
                <a:latin typeface="Arial" panose="020B0604020202020204" pitchFamily="34" charset="0"/>
              </a:rPr>
            </a:br>
            <a:r>
              <a:rPr lang="pl-PL" sz="1900" b="0" i="0" dirty="0">
                <a:effectLst/>
                <a:latin typeface="Arial" panose="020B0604020202020204" pitchFamily="34" charset="0"/>
              </a:rPr>
              <a:t>bo tu nietypowo – po "pe" piszesz "</a:t>
            </a:r>
            <a:r>
              <a:rPr lang="pl-PL" sz="1900" b="0" i="0" dirty="0" err="1">
                <a:effectLst/>
                <a:latin typeface="Arial" panose="020B0604020202020204" pitchFamily="34" charset="0"/>
              </a:rPr>
              <a:t>esz</a:t>
            </a:r>
            <a:r>
              <a:rPr lang="pl-PL" sz="1900" b="0" i="0" dirty="0">
                <a:effectLst/>
                <a:latin typeface="Arial" panose="020B0604020202020204" pitchFamily="34" charset="0"/>
              </a:rPr>
              <a:t>".</a:t>
            </a:r>
            <a:br>
              <a:rPr lang="pl-PL" sz="1900" b="0" i="0" dirty="0">
                <a:effectLst/>
                <a:latin typeface="Arial" panose="020B0604020202020204" pitchFamily="34" charset="0"/>
              </a:rPr>
            </a:br>
            <a:r>
              <a:rPr lang="pl-PL" sz="1900" b="0" i="0" dirty="0">
                <a:effectLst/>
                <a:latin typeface="Arial" panose="020B0604020202020204" pitchFamily="34" charset="0"/>
              </a:rPr>
              <a:t>Jeśli nie wiedziałeś, to teraz już wiesz.</a:t>
            </a:r>
          </a:p>
          <a:p>
            <a:pPr>
              <a:lnSpc>
                <a:spcPct val="90000"/>
              </a:lnSpc>
            </a:pPr>
            <a:endParaRPr lang="pl-PL" sz="1500" dirty="0"/>
          </a:p>
        </p:txBody>
      </p:sp>
      <p:pic>
        <p:nvPicPr>
          <p:cNvPr id="2050" name="Picture 2" descr="pszczoła">
            <a:extLst>
              <a:ext uri="{FF2B5EF4-FFF2-40B4-BE49-F238E27FC236}">
                <a16:creationId xmlns:a16="http://schemas.microsoft.com/office/drawing/2014/main" id="{DDC87603-EDB6-458A-8973-B993674FB7C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06477" y="640080"/>
            <a:ext cx="5579709" cy="5252773"/>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97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orze">
            <a:extLst>
              <a:ext uri="{FF2B5EF4-FFF2-40B4-BE49-F238E27FC236}">
                <a16:creationId xmlns:a16="http://schemas.microsoft.com/office/drawing/2014/main" id="{7E581E58-65FD-49AC-ABFF-A7B1A94726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8965" y="1960282"/>
            <a:ext cx="4207435" cy="4010212"/>
          </a:xfrm>
          <a:prstGeom prst="rect">
            <a:avLst/>
          </a:prstGeom>
          <a:noFill/>
          <a:extLst>
            <a:ext uri="{909E8E84-426E-40DD-AFC4-6F175D3DCCD1}">
              <a14:hiddenFill xmlns:a14="http://schemas.microsoft.com/office/drawing/2010/main">
                <a:solidFill>
                  <a:srgbClr val="FFFFFF"/>
                </a:solidFill>
              </a14:hiddenFill>
            </a:ext>
          </a:extLst>
        </p:spPr>
      </p:pic>
      <p:sp>
        <p:nvSpPr>
          <p:cNvPr id="6" name="pole tekstowe 5">
            <a:extLst>
              <a:ext uri="{FF2B5EF4-FFF2-40B4-BE49-F238E27FC236}">
                <a16:creationId xmlns:a16="http://schemas.microsoft.com/office/drawing/2014/main" id="{AA02DF56-D185-4B4C-8016-73863052A4E2}"/>
              </a:ext>
            </a:extLst>
          </p:cNvPr>
          <p:cNvSpPr txBox="1"/>
          <p:nvPr/>
        </p:nvSpPr>
        <p:spPr>
          <a:xfrm>
            <a:off x="6096000" y="2417820"/>
            <a:ext cx="5055810" cy="2031325"/>
          </a:xfrm>
          <a:prstGeom prst="rect">
            <a:avLst/>
          </a:prstGeom>
          <a:noFill/>
        </p:spPr>
        <p:txBody>
          <a:bodyPr wrap="square">
            <a:spAutoFit/>
          </a:bodyPr>
          <a:lstStyle/>
          <a:p>
            <a:pPr algn="ctr"/>
            <a:r>
              <a:rPr lang="pl-PL" b="1" i="0" dirty="0">
                <a:solidFill>
                  <a:srgbClr val="BDB76B"/>
                </a:solidFill>
                <a:effectLst/>
                <a:latin typeface="Arial" panose="020B0604020202020204" pitchFamily="34" charset="0"/>
              </a:rPr>
              <a:t>Mo</a:t>
            </a:r>
            <a:r>
              <a:rPr lang="pl-PL" b="1" i="0" dirty="0">
                <a:solidFill>
                  <a:srgbClr val="FF69B4"/>
                </a:solidFill>
                <a:effectLst/>
                <a:latin typeface="Arial" panose="020B0604020202020204" pitchFamily="34" charset="0"/>
              </a:rPr>
              <a:t>rz</a:t>
            </a:r>
            <a:r>
              <a:rPr lang="pl-PL" b="1" i="0" dirty="0">
                <a:solidFill>
                  <a:srgbClr val="BDB76B"/>
                </a:solidFill>
                <a:effectLst/>
                <a:latin typeface="Arial" panose="020B0604020202020204" pitchFamily="34" charset="0"/>
              </a:rPr>
              <a:t>e</a:t>
            </a:r>
          </a:p>
          <a:p>
            <a:pPr algn="ctr"/>
            <a:r>
              <a:rPr lang="pl-PL" b="0" i="0" dirty="0">
                <a:solidFill>
                  <a:srgbClr val="333333"/>
                </a:solidFill>
                <a:effectLst/>
                <a:latin typeface="Arial" panose="020B0604020202020204" pitchFamily="34" charset="0"/>
              </a:rPr>
              <a:t>W mo</a:t>
            </a:r>
            <a:r>
              <a:rPr lang="pl-PL" b="1" i="0" dirty="0">
                <a:solidFill>
                  <a:srgbClr val="FF69B4"/>
                </a:solidFill>
                <a:effectLst/>
                <a:latin typeface="Arial" panose="020B0604020202020204" pitchFamily="34" charset="0"/>
              </a:rPr>
              <a:t>rz</a:t>
            </a:r>
            <a:r>
              <a:rPr lang="pl-PL" b="0" i="0" dirty="0">
                <a:solidFill>
                  <a:srgbClr val="333333"/>
                </a:solidFill>
                <a:effectLst/>
                <a:latin typeface="Arial" panose="020B0604020202020204" pitchFamily="34" charset="0"/>
              </a:rPr>
              <a:t>u spokojnym i w mo</a:t>
            </a:r>
            <a:r>
              <a:rPr lang="pl-PL" b="1" i="0" dirty="0">
                <a:solidFill>
                  <a:srgbClr val="FF69B4"/>
                </a:solidFill>
                <a:effectLst/>
                <a:latin typeface="Arial" panose="020B0604020202020204" pitchFamily="34" charset="0"/>
              </a:rPr>
              <a:t>rz</a:t>
            </a:r>
            <a:r>
              <a:rPr lang="pl-PL" b="0" i="0" dirty="0">
                <a:solidFill>
                  <a:srgbClr val="333333"/>
                </a:solidFill>
                <a:effectLst/>
                <a:latin typeface="Arial" panose="020B0604020202020204" pitchFamily="34" charset="0"/>
              </a:rPr>
              <a:t>u wzburzonym,</a:t>
            </a:r>
            <a:br>
              <a:rPr lang="pl-PL" b="0" i="0" dirty="0">
                <a:solidFill>
                  <a:srgbClr val="333333"/>
                </a:solidFill>
                <a:effectLst/>
                <a:latin typeface="Arial" panose="020B0604020202020204" pitchFamily="34" charset="0"/>
              </a:rPr>
            </a:br>
            <a:r>
              <a:rPr lang="pl-PL" b="0" i="0" dirty="0">
                <a:solidFill>
                  <a:srgbClr val="333333"/>
                </a:solidFill>
                <a:effectLst/>
                <a:latin typeface="Arial" panose="020B0604020202020204" pitchFamily="34" charset="0"/>
              </a:rPr>
              <a:t>w Mo</a:t>
            </a:r>
            <a:r>
              <a:rPr lang="pl-PL" b="1" i="0" dirty="0">
                <a:solidFill>
                  <a:srgbClr val="FF69B4"/>
                </a:solidFill>
                <a:effectLst/>
                <a:latin typeface="Arial" panose="020B0604020202020204" pitchFamily="34" charset="0"/>
              </a:rPr>
              <a:t>rz</a:t>
            </a:r>
            <a:r>
              <a:rPr lang="pl-PL" b="0" i="0" dirty="0">
                <a:solidFill>
                  <a:srgbClr val="333333"/>
                </a:solidFill>
                <a:effectLst/>
                <a:latin typeface="Arial" panose="020B0604020202020204" pitchFamily="34" charset="0"/>
              </a:rPr>
              <a:t>u Bałtyckim i w Mo</a:t>
            </a:r>
            <a:r>
              <a:rPr lang="pl-PL" b="1" i="0" dirty="0">
                <a:solidFill>
                  <a:srgbClr val="FF69B4"/>
                </a:solidFill>
                <a:effectLst/>
                <a:latin typeface="Arial" panose="020B0604020202020204" pitchFamily="34" charset="0"/>
              </a:rPr>
              <a:t>rz</a:t>
            </a:r>
            <a:r>
              <a:rPr lang="pl-PL" b="0" i="0" dirty="0">
                <a:solidFill>
                  <a:srgbClr val="333333"/>
                </a:solidFill>
                <a:effectLst/>
                <a:latin typeface="Arial" panose="020B0604020202020204" pitchFamily="34" charset="0"/>
              </a:rPr>
              <a:t>u Czerwonym</a:t>
            </a:r>
            <a:br>
              <a:rPr lang="pl-PL" b="0" i="0" dirty="0">
                <a:solidFill>
                  <a:srgbClr val="333333"/>
                </a:solidFill>
                <a:effectLst/>
                <a:latin typeface="Arial" panose="020B0604020202020204" pitchFamily="34" charset="0"/>
              </a:rPr>
            </a:br>
            <a:r>
              <a:rPr lang="pl-PL" b="0" i="0" dirty="0">
                <a:solidFill>
                  <a:srgbClr val="333333"/>
                </a:solidFill>
                <a:effectLst/>
                <a:latin typeface="Arial" panose="020B0604020202020204" pitchFamily="34" charset="0"/>
              </a:rPr>
              <a:t>płynie miarowo fala za falą.</a:t>
            </a:r>
            <a:br>
              <a:rPr lang="pl-PL" b="0" i="0" dirty="0">
                <a:solidFill>
                  <a:srgbClr val="333333"/>
                </a:solidFill>
                <a:effectLst/>
                <a:latin typeface="Arial" panose="020B0604020202020204" pitchFamily="34" charset="0"/>
              </a:rPr>
            </a:br>
            <a:r>
              <a:rPr lang="pl-PL" b="0" i="0" dirty="0">
                <a:solidFill>
                  <a:srgbClr val="333333"/>
                </a:solidFill>
                <a:effectLst/>
                <a:latin typeface="Arial" panose="020B0604020202020204" pitchFamily="34" charset="0"/>
              </a:rPr>
              <a:t>Literki w "mo</a:t>
            </a:r>
            <a:r>
              <a:rPr lang="pl-PL" b="1" i="0" dirty="0">
                <a:solidFill>
                  <a:srgbClr val="FF69B4"/>
                </a:solidFill>
                <a:effectLst/>
                <a:latin typeface="Arial" panose="020B0604020202020204" pitchFamily="34" charset="0"/>
              </a:rPr>
              <a:t>rz</a:t>
            </a:r>
            <a:r>
              <a:rPr lang="pl-PL" b="0" i="0" dirty="0">
                <a:solidFill>
                  <a:srgbClr val="333333"/>
                </a:solidFill>
                <a:effectLst/>
                <a:latin typeface="Arial" panose="020B0604020202020204" pitchFamily="34" charset="0"/>
              </a:rPr>
              <a:t>u" też idą parą:</a:t>
            </a:r>
            <a:br>
              <a:rPr lang="pl-PL" b="0" i="0" dirty="0">
                <a:solidFill>
                  <a:srgbClr val="333333"/>
                </a:solidFill>
                <a:effectLst/>
                <a:latin typeface="Arial" panose="020B0604020202020204" pitchFamily="34" charset="0"/>
              </a:rPr>
            </a:br>
            <a:r>
              <a:rPr lang="pl-PL" b="0" i="0" dirty="0">
                <a:solidFill>
                  <a:srgbClr val="333333"/>
                </a:solidFill>
                <a:effectLst/>
                <a:latin typeface="Arial" panose="020B0604020202020204" pitchFamily="34" charset="0"/>
              </a:rPr>
              <a:t>oto jest "er", a tuż za nim "zet".</a:t>
            </a:r>
            <a:br>
              <a:rPr lang="pl-PL" b="0" i="0" dirty="0">
                <a:solidFill>
                  <a:srgbClr val="333333"/>
                </a:solidFill>
                <a:effectLst/>
                <a:latin typeface="Arial" panose="020B0604020202020204" pitchFamily="34" charset="0"/>
              </a:rPr>
            </a:br>
            <a:r>
              <a:rPr lang="pl-PL" b="0" i="0" dirty="0">
                <a:solidFill>
                  <a:srgbClr val="333333"/>
                </a:solidFill>
                <a:effectLst/>
                <a:latin typeface="Arial" panose="020B0604020202020204" pitchFamily="34" charset="0"/>
              </a:rPr>
              <a:t>Fala za falą – jak "er" i "zet".</a:t>
            </a:r>
          </a:p>
        </p:txBody>
      </p:sp>
    </p:spTree>
    <p:extLst>
      <p:ext uri="{BB962C8B-B14F-4D97-AF65-F5344CB8AC3E}">
        <p14:creationId xmlns:p14="http://schemas.microsoft.com/office/powerpoint/2010/main" val="2908367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286B0F92-01E0-41A2-B169-A4E047AD1055}"/>
              </a:ext>
            </a:extLst>
          </p:cNvPr>
          <p:cNvSpPr>
            <a:spLocks noGrp="1"/>
          </p:cNvSpPr>
          <p:nvPr>
            <p:ph idx="1"/>
          </p:nvPr>
        </p:nvSpPr>
        <p:spPr>
          <a:xfrm>
            <a:off x="1683956" y="2133600"/>
            <a:ext cx="4140772" cy="3777622"/>
          </a:xfrm>
        </p:spPr>
        <p:txBody>
          <a:bodyPr>
            <a:normAutofit/>
          </a:bodyPr>
          <a:lstStyle/>
          <a:p>
            <a:pPr>
              <a:lnSpc>
                <a:spcPct val="90000"/>
              </a:lnSpc>
            </a:pPr>
            <a:r>
              <a:rPr lang="pl-PL" b="1" i="0">
                <a:solidFill>
                  <a:srgbClr val="000000"/>
                </a:solidFill>
                <a:effectLst/>
                <a:latin typeface="Arial" panose="020B0604020202020204" pitchFamily="34" charset="0"/>
              </a:rPr>
              <a:t>Burza</a:t>
            </a:r>
          </a:p>
          <a:p>
            <a:pPr>
              <a:lnSpc>
                <a:spcPct val="90000"/>
              </a:lnSpc>
            </a:pPr>
            <a:r>
              <a:rPr lang="pl-PL" b="0" i="0">
                <a:solidFill>
                  <a:srgbClr val="000000"/>
                </a:solidFill>
                <a:effectLst/>
                <a:latin typeface="Arial" panose="020B0604020202020204" pitchFamily="34" charset="0"/>
              </a:rPr>
              <a:t>Z bu</a:t>
            </a:r>
            <a:r>
              <a:rPr lang="pl-PL" b="1" i="0">
                <a:solidFill>
                  <a:srgbClr val="000000"/>
                </a:solidFill>
                <a:effectLst/>
                <a:latin typeface="Arial" panose="020B0604020202020204" pitchFamily="34" charset="0"/>
              </a:rPr>
              <a:t>rz</a:t>
            </a:r>
            <a:r>
              <a:rPr lang="pl-PL" b="0" i="0">
                <a:solidFill>
                  <a:srgbClr val="000000"/>
                </a:solidFill>
                <a:effectLst/>
                <a:latin typeface="Arial" panose="020B0604020202020204" pitchFamily="34" charset="0"/>
              </a:rPr>
              <a:t>ą kojarzy się dwóch zjawisk para.</a:t>
            </a:r>
            <a:br>
              <a:rPr lang="pl-PL" b="0" i="0">
                <a:solidFill>
                  <a:srgbClr val="000000"/>
                </a:solidFill>
                <a:effectLst/>
                <a:latin typeface="Arial" panose="020B0604020202020204" pitchFamily="34" charset="0"/>
              </a:rPr>
            </a:br>
            <a:r>
              <a:rPr lang="pl-PL" b="0" i="0">
                <a:solidFill>
                  <a:srgbClr val="000000"/>
                </a:solidFill>
                <a:effectLst/>
                <a:latin typeface="Arial" panose="020B0604020202020204" pitchFamily="34" charset="0"/>
              </a:rPr>
              <a:t>Błyskawica i piorun – powiesz pewnie zaraz.</a:t>
            </a:r>
            <a:br>
              <a:rPr lang="pl-PL" b="0" i="0">
                <a:solidFill>
                  <a:srgbClr val="000000"/>
                </a:solidFill>
                <a:effectLst/>
                <a:latin typeface="Arial" panose="020B0604020202020204" pitchFamily="34" charset="0"/>
              </a:rPr>
            </a:br>
            <a:r>
              <a:rPr lang="pl-PL" b="0" i="0">
                <a:solidFill>
                  <a:srgbClr val="000000"/>
                </a:solidFill>
                <a:effectLst/>
                <a:latin typeface="Arial" panose="020B0604020202020204" pitchFamily="34" charset="0"/>
              </a:rPr>
              <a:t>Świetnie! Ktoś dorzuci: deszczyk i wicherek,</a:t>
            </a:r>
            <a:br>
              <a:rPr lang="pl-PL" b="0" i="0">
                <a:solidFill>
                  <a:srgbClr val="000000"/>
                </a:solidFill>
                <a:effectLst/>
                <a:latin typeface="Arial" panose="020B0604020202020204" pitchFamily="34" charset="0"/>
              </a:rPr>
            </a:br>
            <a:r>
              <a:rPr lang="pl-PL" b="0" i="0">
                <a:solidFill>
                  <a:srgbClr val="000000"/>
                </a:solidFill>
                <a:effectLst/>
                <a:latin typeface="Arial" panose="020B0604020202020204" pitchFamily="34" charset="0"/>
              </a:rPr>
              <a:t>a ja dodam jeszcze: para dwóch literek,</a:t>
            </a:r>
            <a:br>
              <a:rPr lang="pl-PL" b="0" i="0">
                <a:solidFill>
                  <a:srgbClr val="000000"/>
                </a:solidFill>
                <a:effectLst/>
                <a:latin typeface="Arial" panose="020B0604020202020204" pitchFamily="34" charset="0"/>
              </a:rPr>
            </a:br>
            <a:r>
              <a:rPr lang="pl-PL" b="0" i="0">
                <a:solidFill>
                  <a:srgbClr val="000000"/>
                </a:solidFill>
                <a:effectLst/>
                <a:latin typeface="Arial" panose="020B0604020202020204" pitchFamily="34" charset="0"/>
              </a:rPr>
              <a:t>bo bu</a:t>
            </a:r>
            <a:r>
              <a:rPr lang="pl-PL" b="1" i="0">
                <a:solidFill>
                  <a:srgbClr val="000000"/>
                </a:solidFill>
                <a:effectLst/>
                <a:latin typeface="Arial" panose="020B0604020202020204" pitchFamily="34" charset="0"/>
              </a:rPr>
              <a:t>rz</a:t>
            </a:r>
            <a:r>
              <a:rPr lang="pl-PL" b="0" i="0">
                <a:solidFill>
                  <a:srgbClr val="000000"/>
                </a:solidFill>
                <a:effectLst/>
                <a:latin typeface="Arial" panose="020B0604020202020204" pitchFamily="34" charset="0"/>
              </a:rPr>
              <a:t>ę piszemy przez "er" i przez "zet" –</a:t>
            </a:r>
            <a:br>
              <a:rPr lang="pl-PL" b="0" i="0">
                <a:solidFill>
                  <a:srgbClr val="000000"/>
                </a:solidFill>
                <a:effectLst/>
                <a:latin typeface="Arial" panose="020B0604020202020204" pitchFamily="34" charset="0"/>
              </a:rPr>
            </a:br>
            <a:r>
              <a:rPr lang="pl-PL" b="0" i="0">
                <a:solidFill>
                  <a:srgbClr val="000000"/>
                </a:solidFill>
                <a:effectLst/>
                <a:latin typeface="Arial" panose="020B0604020202020204" pitchFamily="34" charset="0"/>
              </a:rPr>
              <a:t>tę parę "er zet" w bu</a:t>
            </a:r>
            <a:r>
              <a:rPr lang="pl-PL" b="1" i="0">
                <a:solidFill>
                  <a:srgbClr val="000000"/>
                </a:solidFill>
                <a:effectLst/>
                <a:latin typeface="Arial" panose="020B0604020202020204" pitchFamily="34" charset="0"/>
              </a:rPr>
              <a:t>rz</a:t>
            </a:r>
            <a:r>
              <a:rPr lang="pl-PL" b="0" i="0">
                <a:solidFill>
                  <a:srgbClr val="000000"/>
                </a:solidFill>
                <a:effectLst/>
                <a:latin typeface="Arial" panose="020B0604020202020204" pitchFamily="34" charset="0"/>
              </a:rPr>
              <a:t>y zapamiętasz wnet.</a:t>
            </a:r>
          </a:p>
          <a:p>
            <a:pPr>
              <a:lnSpc>
                <a:spcPct val="90000"/>
              </a:lnSpc>
            </a:pPr>
            <a:endParaRPr lang="pl-PL">
              <a:solidFill>
                <a:srgbClr val="000000"/>
              </a:solidFill>
            </a:endParaRPr>
          </a:p>
        </p:txBody>
      </p:sp>
      <p:pic>
        <p:nvPicPr>
          <p:cNvPr id="7170" name="Picture 2" descr="burza">
            <a:extLst>
              <a:ext uri="{FF2B5EF4-FFF2-40B4-BE49-F238E27FC236}">
                <a16:creationId xmlns:a16="http://schemas.microsoft.com/office/drawing/2014/main" id="{4B25F6A2-6C08-421A-B699-10AA76C3F6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1916" y="756120"/>
            <a:ext cx="5451627" cy="5025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113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F93C57B-B5EC-47C7-804D-A476B7BA05B9}"/>
              </a:ext>
            </a:extLst>
          </p:cNvPr>
          <p:cNvSpPr>
            <a:spLocks noGrp="1"/>
          </p:cNvSpPr>
          <p:nvPr>
            <p:ph type="title"/>
          </p:nvPr>
        </p:nvSpPr>
        <p:spPr/>
        <p:txBody>
          <a:bodyPr/>
          <a:lstStyle/>
          <a:p>
            <a:r>
              <a:rPr lang="pl-PL" dirty="0" err="1"/>
              <a:t>Rz</a:t>
            </a:r>
            <a:r>
              <a:rPr lang="pl-PL" dirty="0"/>
              <a:t> – ciągi wyrazowe</a:t>
            </a:r>
          </a:p>
        </p:txBody>
      </p:sp>
      <p:sp>
        <p:nvSpPr>
          <p:cNvPr id="3" name="Symbol zastępczy zawartości 2">
            <a:extLst>
              <a:ext uri="{FF2B5EF4-FFF2-40B4-BE49-F238E27FC236}">
                <a16:creationId xmlns:a16="http://schemas.microsoft.com/office/drawing/2014/main" id="{4DE6A115-F041-4F9C-B6F4-B42689681EFB}"/>
              </a:ext>
            </a:extLst>
          </p:cNvPr>
          <p:cNvSpPr>
            <a:spLocks noGrp="1"/>
          </p:cNvSpPr>
          <p:nvPr>
            <p:ph idx="1"/>
          </p:nvPr>
        </p:nvSpPr>
        <p:spPr>
          <a:xfrm>
            <a:off x="2589212" y="1654629"/>
            <a:ext cx="8915400" cy="4256593"/>
          </a:xfrm>
        </p:spPr>
        <p:txBody>
          <a:bodyPr>
            <a:normAutofit/>
          </a:bodyPr>
          <a:lstStyle/>
          <a:p>
            <a:r>
              <a:rPr lang="pl-PL" sz="2000" dirty="0"/>
              <a:t>1.</a:t>
            </a:r>
            <a:r>
              <a:rPr lang="pl-PL" sz="2000" b="1" dirty="0"/>
              <a:t>Schody, np</a:t>
            </a:r>
            <a:r>
              <a:rPr lang="pl-PL" sz="2000" dirty="0"/>
              <a:t>.:</a:t>
            </a:r>
          </a:p>
          <a:p>
            <a:r>
              <a:rPr lang="pl-PL" sz="2000" dirty="0"/>
              <a:t>rzec                                                rzep                                 rzeka</a:t>
            </a:r>
          </a:p>
          <a:p>
            <a:r>
              <a:rPr lang="pl-PL" sz="2000" dirty="0"/>
              <a:t>Rzecz                                              rzepa                              rzeczka</a:t>
            </a:r>
          </a:p>
          <a:p>
            <a:r>
              <a:rPr lang="pl-PL" sz="2000" dirty="0"/>
              <a:t>Rzeczowy                                       rzepak                            porzeczka</a:t>
            </a:r>
          </a:p>
          <a:p>
            <a:r>
              <a:rPr lang="pl-PL" sz="2000" dirty="0"/>
              <a:t>rzeczowny</a:t>
            </a:r>
          </a:p>
          <a:p>
            <a:r>
              <a:rPr lang="pl-PL" sz="2000" dirty="0"/>
              <a:t>rzeczownik</a:t>
            </a:r>
          </a:p>
          <a:p>
            <a:r>
              <a:rPr lang="pl-PL" sz="2000" dirty="0"/>
              <a:t>rzeczownikowy</a:t>
            </a:r>
          </a:p>
        </p:txBody>
      </p:sp>
    </p:spTree>
    <p:extLst>
      <p:ext uri="{BB962C8B-B14F-4D97-AF65-F5344CB8AC3E}">
        <p14:creationId xmlns:p14="http://schemas.microsoft.com/office/powerpoint/2010/main" val="2642537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8678B2E-0F04-4A4F-9A54-5DDEFCE8A49D}"/>
              </a:ext>
            </a:extLst>
          </p:cNvPr>
          <p:cNvSpPr>
            <a:spLocks noGrp="1"/>
          </p:cNvSpPr>
          <p:nvPr>
            <p:ph type="title"/>
          </p:nvPr>
        </p:nvSpPr>
        <p:spPr/>
        <p:txBody>
          <a:bodyPr/>
          <a:lstStyle/>
          <a:p>
            <a:r>
              <a:rPr lang="pl-PL" sz="1800" b="1" i="0" dirty="0">
                <a:solidFill>
                  <a:srgbClr val="FF0000"/>
                </a:solidFill>
                <a:effectLst/>
                <a:latin typeface="inherit"/>
              </a:rPr>
              <a:t>Powodzenie nauki ortografii warunkują następujące czynniki:</a:t>
            </a:r>
            <a:endParaRPr lang="pl-PL" dirty="0">
              <a:solidFill>
                <a:srgbClr val="FF0000"/>
              </a:solidFill>
            </a:endParaRPr>
          </a:p>
        </p:txBody>
      </p:sp>
      <p:sp>
        <p:nvSpPr>
          <p:cNvPr id="3" name="Symbol zastępczy zawartości 2">
            <a:extLst>
              <a:ext uri="{FF2B5EF4-FFF2-40B4-BE49-F238E27FC236}">
                <a16:creationId xmlns:a16="http://schemas.microsoft.com/office/drawing/2014/main" id="{852E48D4-DF94-470D-B909-686FDFD7EDFC}"/>
              </a:ext>
            </a:extLst>
          </p:cNvPr>
          <p:cNvSpPr>
            <a:spLocks noGrp="1"/>
          </p:cNvSpPr>
          <p:nvPr>
            <p:ph idx="1"/>
          </p:nvPr>
        </p:nvSpPr>
        <p:spPr>
          <a:xfrm>
            <a:off x="2589212" y="1204686"/>
            <a:ext cx="8915400" cy="5307390"/>
          </a:xfrm>
        </p:spPr>
        <p:txBody>
          <a:bodyPr>
            <a:normAutofit lnSpcReduction="10000"/>
          </a:bodyPr>
          <a:lstStyle/>
          <a:p>
            <a:pPr marL="495300" indent="-228600" algn="just" fontAlgn="base"/>
            <a:r>
              <a:rPr lang="pl-PL" sz="1800" b="0" i="0" dirty="0">
                <a:solidFill>
                  <a:srgbClr val="373737"/>
                </a:solidFill>
                <a:effectLst/>
                <a:latin typeface="inherit"/>
              </a:rPr>
              <a:t>• Wyrabianie w uczniach spostrzegawczości, samokontroli, rozumienia potrzeby pracy nad poprawnością ortograficzną, umiejętności dostrzegania problemu ortograficznego</a:t>
            </a:r>
            <a:endParaRPr lang="pl-PL" b="0" i="0" dirty="0">
              <a:solidFill>
                <a:srgbClr val="373737"/>
              </a:solidFill>
              <a:effectLst/>
              <a:latin typeface="PT Sans" panose="020B0503020203020204" pitchFamily="34" charset="-18"/>
            </a:endParaRPr>
          </a:p>
          <a:p>
            <a:pPr marL="495300" indent="-228600" algn="just" fontAlgn="base"/>
            <a:r>
              <a:rPr lang="pl-PL" sz="1800" b="0" i="0" dirty="0">
                <a:solidFill>
                  <a:srgbClr val="373737"/>
                </a:solidFill>
                <a:effectLst/>
                <a:latin typeface="inherit"/>
              </a:rPr>
              <a:t>• Prowadzenie przez nauczycieli systematycznej pracy nad rozwijaniem poprawnego ortograficznie pisania oraz stałe kontrolowanie postępów ucznia</a:t>
            </a:r>
            <a:endParaRPr lang="pl-PL" b="0" i="0" dirty="0">
              <a:solidFill>
                <a:srgbClr val="373737"/>
              </a:solidFill>
              <a:effectLst/>
              <a:latin typeface="PT Sans" panose="020B0503020203020204" pitchFamily="34" charset="-18"/>
            </a:endParaRPr>
          </a:p>
          <a:p>
            <a:pPr marL="495300" indent="-228600" algn="just" fontAlgn="base"/>
            <a:r>
              <a:rPr lang="pl-PL" sz="1800" b="0" i="0" dirty="0">
                <a:solidFill>
                  <a:srgbClr val="373737"/>
                </a:solidFill>
                <a:effectLst/>
                <a:latin typeface="inherit"/>
              </a:rPr>
              <a:t>• Stosowanie właściwych metod i zróżnicowanych ćwiczeń</a:t>
            </a:r>
            <a:endParaRPr lang="pl-PL" b="0" i="0" dirty="0">
              <a:solidFill>
                <a:srgbClr val="373737"/>
              </a:solidFill>
              <a:effectLst/>
              <a:latin typeface="PT Sans" panose="020B0503020203020204" pitchFamily="34" charset="-18"/>
            </a:endParaRPr>
          </a:p>
          <a:p>
            <a:r>
              <a:rPr lang="pl-PL" sz="1800" b="1" i="0" dirty="0">
                <a:solidFill>
                  <a:srgbClr val="E46C0A"/>
                </a:solidFill>
                <a:effectLst/>
                <a:latin typeface="inherit"/>
              </a:rPr>
              <a:t>Podstawowe zasady warunkujące powodzenie nauczania ortografii:</a:t>
            </a:r>
          </a:p>
          <a:p>
            <a:pPr marL="457200" indent="-228600" algn="just" fontAlgn="base"/>
            <a:r>
              <a:rPr lang="pl-PL" sz="1800" b="0" i="0" dirty="0">
                <a:solidFill>
                  <a:srgbClr val="373737"/>
                </a:solidFill>
                <a:effectLst/>
                <a:latin typeface="inherit"/>
              </a:rPr>
              <a:t>• </a:t>
            </a:r>
            <a:r>
              <a:rPr lang="pl-PL" sz="1800" b="1" i="0" dirty="0">
                <a:solidFill>
                  <a:srgbClr val="373737"/>
                </a:solidFill>
                <a:effectLst/>
                <a:latin typeface="inherit"/>
              </a:rPr>
              <a:t>Uczymy się systematycznie. </a:t>
            </a:r>
            <a:r>
              <a:rPr lang="pl-PL" sz="1800" b="0" i="0" dirty="0">
                <a:solidFill>
                  <a:srgbClr val="373737"/>
                </a:solidFill>
                <a:effectLst/>
                <a:latin typeface="inherit"/>
              </a:rPr>
              <a:t>Uczeń codziennie przynajmniej 10 - 15 min. powinien poświęcić na naukę i doskonalenie ortografii.</a:t>
            </a:r>
            <a:endParaRPr lang="pl-PL" b="0" i="0" dirty="0">
              <a:solidFill>
                <a:srgbClr val="373737"/>
              </a:solidFill>
              <a:effectLst/>
              <a:latin typeface="PT Sans" panose="020B0503020203020204" pitchFamily="34" charset="-18"/>
            </a:endParaRPr>
          </a:p>
          <a:p>
            <a:pPr marL="457200" indent="-228600" algn="just" fontAlgn="base"/>
            <a:r>
              <a:rPr lang="pl-PL" sz="1800" b="0" i="0" dirty="0">
                <a:solidFill>
                  <a:srgbClr val="373737"/>
                </a:solidFill>
                <a:effectLst/>
                <a:latin typeface="inherit"/>
              </a:rPr>
              <a:t>• </a:t>
            </a:r>
            <a:r>
              <a:rPr lang="pl-PL" sz="1800" b="1" i="0" dirty="0">
                <a:solidFill>
                  <a:srgbClr val="373737"/>
                </a:solidFill>
                <a:effectLst/>
                <a:latin typeface="inherit"/>
              </a:rPr>
              <a:t>Uczymy się poprzez przepisywanie. </a:t>
            </a:r>
            <a:r>
              <a:rPr lang="pl-PL" sz="1800" b="0" i="0" dirty="0">
                <a:solidFill>
                  <a:srgbClr val="373737"/>
                </a:solidFill>
                <a:effectLst/>
                <a:latin typeface="inherit"/>
              </a:rPr>
              <a:t>Uczeń powinien przepisywać wyrazy, połączenia wyrazowe, zdania zawsze z uświadomieniem sobie problemu ortograficznego. Powinien przepisywać starannie i ze zrozumieniem.</a:t>
            </a:r>
            <a:endParaRPr lang="pl-PL" b="0" i="0" dirty="0">
              <a:solidFill>
                <a:srgbClr val="373737"/>
              </a:solidFill>
              <a:effectLst/>
              <a:latin typeface="PT Sans" panose="020B0503020203020204" pitchFamily="34" charset="-18"/>
            </a:endParaRPr>
          </a:p>
          <a:p>
            <a:pPr marL="457200" indent="-228600" algn="just" fontAlgn="base"/>
            <a:r>
              <a:rPr lang="pl-PL" sz="1800" b="0" i="0" dirty="0">
                <a:solidFill>
                  <a:srgbClr val="373737"/>
                </a:solidFill>
                <a:effectLst/>
                <a:latin typeface="inherit"/>
              </a:rPr>
              <a:t>• </a:t>
            </a:r>
            <a:r>
              <a:rPr lang="pl-PL" sz="1800" b="1" i="0" dirty="0">
                <a:solidFill>
                  <a:srgbClr val="373737"/>
                </a:solidFill>
                <a:effectLst/>
                <a:latin typeface="inherit"/>
              </a:rPr>
              <a:t>Uczymy się poprzez dyktanda.</a:t>
            </a:r>
            <a:endParaRPr lang="pl-PL" b="0" i="0" dirty="0">
              <a:solidFill>
                <a:srgbClr val="373737"/>
              </a:solidFill>
              <a:effectLst/>
              <a:latin typeface="PT Sans" panose="020B0503020203020204" pitchFamily="34" charset="-18"/>
            </a:endParaRPr>
          </a:p>
          <a:p>
            <a:pPr marL="457200" indent="-228600" algn="just" fontAlgn="base"/>
            <a:r>
              <a:rPr lang="pl-PL" sz="1800" b="0" i="0" dirty="0">
                <a:solidFill>
                  <a:srgbClr val="373737"/>
                </a:solidFill>
                <a:effectLst/>
                <a:latin typeface="inherit"/>
              </a:rPr>
              <a:t>• </a:t>
            </a:r>
            <a:r>
              <a:rPr lang="pl-PL" sz="1800" b="1" i="0" dirty="0">
                <a:solidFill>
                  <a:srgbClr val="373737"/>
                </a:solidFill>
                <a:effectLst/>
                <a:latin typeface="inherit"/>
              </a:rPr>
              <a:t>Uczymy się poprzez komponowanie opowiadań bądź innych form wypowiedzi z użyciem wybranych </a:t>
            </a:r>
            <a:r>
              <a:rPr lang="pl-PL" sz="1800" b="1" i="0" dirty="0" err="1">
                <a:solidFill>
                  <a:srgbClr val="373737"/>
                </a:solidFill>
                <a:effectLst/>
                <a:latin typeface="inherit"/>
              </a:rPr>
              <a:t>ortogramów</a:t>
            </a:r>
            <a:r>
              <a:rPr lang="pl-PL" sz="1800" b="1" i="0" dirty="0">
                <a:solidFill>
                  <a:srgbClr val="373737"/>
                </a:solidFill>
                <a:effectLst/>
                <a:latin typeface="inherit"/>
              </a:rPr>
              <a:t> .</a:t>
            </a:r>
            <a:endParaRPr lang="pl-PL" b="0" i="0" dirty="0">
              <a:solidFill>
                <a:srgbClr val="373737"/>
              </a:solidFill>
              <a:effectLst/>
              <a:latin typeface="PT Sans" panose="020B0503020203020204" pitchFamily="34" charset="-18"/>
            </a:endParaRPr>
          </a:p>
          <a:p>
            <a:pPr marL="457200" indent="-228600" algn="just" fontAlgn="base"/>
            <a:r>
              <a:rPr lang="pl-PL" sz="1800" b="0" i="0" dirty="0">
                <a:solidFill>
                  <a:srgbClr val="373737"/>
                </a:solidFill>
                <a:effectLst/>
                <a:latin typeface="inherit"/>
              </a:rPr>
              <a:t>•</a:t>
            </a:r>
            <a:r>
              <a:rPr lang="pl-PL" sz="1800" b="1" i="0" dirty="0">
                <a:solidFill>
                  <a:srgbClr val="373737"/>
                </a:solidFill>
                <a:effectLst/>
                <a:latin typeface="inherit"/>
              </a:rPr>
              <a:t> Uczymy się poprzez rzetelne i systematyczne wykonywanie zróżnicowanych ćwiczeń samodzielnie lub pod kierunkiem nauczyciela.</a:t>
            </a:r>
            <a:endParaRPr lang="pl-PL" b="0" i="0" dirty="0">
              <a:solidFill>
                <a:srgbClr val="373737"/>
              </a:solidFill>
              <a:effectLst/>
              <a:latin typeface="PT Sans" panose="020B0503020203020204" pitchFamily="34" charset="-18"/>
            </a:endParaRPr>
          </a:p>
          <a:p>
            <a:endParaRPr lang="pl-PL" dirty="0"/>
          </a:p>
        </p:txBody>
      </p:sp>
    </p:spTree>
    <p:extLst>
      <p:ext uri="{BB962C8B-B14F-4D97-AF65-F5344CB8AC3E}">
        <p14:creationId xmlns:p14="http://schemas.microsoft.com/office/powerpoint/2010/main" val="753917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24C97A4D-A987-48B5-B938-5056A5EB173F}"/>
              </a:ext>
            </a:extLst>
          </p:cNvPr>
          <p:cNvSpPr>
            <a:spLocks noGrp="1"/>
          </p:cNvSpPr>
          <p:nvPr>
            <p:ph idx="1"/>
          </p:nvPr>
        </p:nvSpPr>
        <p:spPr>
          <a:xfrm>
            <a:off x="2589212" y="861181"/>
            <a:ext cx="8915400" cy="5050041"/>
          </a:xfrm>
        </p:spPr>
        <p:txBody>
          <a:bodyPr/>
          <a:lstStyle/>
          <a:p>
            <a:r>
              <a:rPr lang="pl-PL" dirty="0"/>
              <a:t>2. </a:t>
            </a:r>
            <a:r>
              <a:rPr lang="pl-PL" b="1" dirty="0"/>
              <a:t>Łańcuchy,</a:t>
            </a:r>
            <a:r>
              <a:rPr lang="pl-PL" dirty="0"/>
              <a:t> np.:</a:t>
            </a:r>
          </a:p>
          <a:p>
            <a:r>
              <a:rPr lang="pl-PL" sz="2800" dirty="0"/>
              <a:t>W Szczebrzeszynie chrząszcz brzmi w trzcinie, zaś w Trzebielinie trzmiel brzęczy w jarzębinie.</a:t>
            </a:r>
          </a:p>
          <a:p>
            <a:r>
              <a:rPr lang="pl-PL" sz="2800" dirty="0"/>
              <a:t>W Rzeszowie jastrząb rzekomo zadurzył się w sowie.</a:t>
            </a:r>
          </a:p>
          <a:p>
            <a:r>
              <a:rPr lang="pl-PL" sz="2800" dirty="0"/>
              <a:t>A w Rzymie rzeźnik zarznął zwierzę w zimie.</a:t>
            </a:r>
          </a:p>
          <a:p>
            <a:r>
              <a:rPr lang="pl-PL" sz="2800" dirty="0"/>
              <a:t>Niech wszyscy robią swoje – brzmiał wyrok sędzi- rząd niech rządzi, rzeźbiarz rzeźbi , a zrzęda zrzędzi.</a:t>
            </a:r>
          </a:p>
        </p:txBody>
      </p:sp>
    </p:spTree>
    <p:extLst>
      <p:ext uri="{BB962C8B-B14F-4D97-AF65-F5344CB8AC3E}">
        <p14:creationId xmlns:p14="http://schemas.microsoft.com/office/powerpoint/2010/main" val="2375699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AFC27C22-3006-46FD-A986-53A7485EEF0F}"/>
              </a:ext>
            </a:extLst>
          </p:cNvPr>
          <p:cNvSpPr>
            <a:spLocks noGrp="1"/>
          </p:cNvSpPr>
          <p:nvPr>
            <p:ph type="title"/>
          </p:nvPr>
        </p:nvSpPr>
        <p:spPr>
          <a:xfrm>
            <a:off x="649224" y="645106"/>
            <a:ext cx="3650279" cy="1259894"/>
          </a:xfrm>
        </p:spPr>
        <p:txBody>
          <a:bodyPr>
            <a:normAutofit/>
          </a:bodyPr>
          <a:lstStyle/>
          <a:p>
            <a:r>
              <a:rPr lang="pl-PL" dirty="0"/>
              <a:t>Pisownia „ż”</a:t>
            </a:r>
          </a:p>
        </p:txBody>
      </p:sp>
      <p:sp>
        <p:nvSpPr>
          <p:cNvPr id="77" name="Rectangle 76">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04" name="Content Placeholder 4103">
            <a:extLst>
              <a:ext uri="{FF2B5EF4-FFF2-40B4-BE49-F238E27FC236}">
                <a16:creationId xmlns:a16="http://schemas.microsoft.com/office/drawing/2014/main" id="{BF7021A5-DAEE-4627-A2A7-0C33A1A5E9A9}"/>
              </a:ext>
            </a:extLst>
          </p:cNvPr>
          <p:cNvSpPr>
            <a:spLocks noGrp="1"/>
          </p:cNvSpPr>
          <p:nvPr>
            <p:ph idx="1"/>
          </p:nvPr>
        </p:nvSpPr>
        <p:spPr>
          <a:xfrm>
            <a:off x="649225" y="2133600"/>
            <a:ext cx="3650278" cy="3759253"/>
          </a:xfrm>
        </p:spPr>
        <p:txBody>
          <a:bodyPr>
            <a:normAutofit/>
          </a:bodyPr>
          <a:lstStyle/>
          <a:p>
            <a:r>
              <a:rPr lang="pl-PL" sz="2400" dirty="0"/>
              <a:t>„ </a:t>
            </a:r>
            <a:r>
              <a:rPr lang="pl-PL" sz="2400" b="1" dirty="0"/>
              <a:t>Ż” pisze się :</a:t>
            </a:r>
          </a:p>
          <a:p>
            <a:r>
              <a:rPr lang="pl-PL" sz="2400" b="1" dirty="0"/>
              <a:t>1.Wtedy ,gdy w innych formach danego wyrazu lub w wyrazach pokrewnych wymienia się na : „g”, „s”, „z”, „ź”(</a:t>
            </a:r>
            <a:r>
              <a:rPr lang="pl-PL" sz="2400" b="1" dirty="0" err="1"/>
              <a:t>zi</a:t>
            </a:r>
            <a:r>
              <a:rPr lang="pl-PL" sz="2400" b="1" dirty="0"/>
              <a:t> ), „</a:t>
            </a:r>
            <a:r>
              <a:rPr lang="pl-PL" sz="2400" b="1" dirty="0" err="1"/>
              <a:t>dz</a:t>
            </a:r>
            <a:r>
              <a:rPr lang="pl-PL" sz="2400" b="1" dirty="0"/>
              <a:t>”, „ h”.</a:t>
            </a:r>
            <a:endParaRPr lang="en-US" sz="2400" b="1" dirty="0"/>
          </a:p>
        </p:txBody>
      </p:sp>
      <p:pic>
        <p:nvPicPr>
          <p:cNvPr id="4100" name="Picture 4" descr="BLOG EDUKACYJNY DLA DZIECI: PISOWNIA WYRAZÓW Z &amp;quot;Ż&amp;quot; - ZASADY">
            <a:extLst>
              <a:ext uri="{FF2B5EF4-FFF2-40B4-BE49-F238E27FC236}">
                <a16:creationId xmlns:a16="http://schemas.microsoft.com/office/drawing/2014/main" id="{CAEE5F4F-B316-4288-BAD4-AC4410FAB16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38163" y="640080"/>
            <a:ext cx="3716336" cy="5252773"/>
          </a:xfrm>
          <a:prstGeom prst="rect">
            <a:avLst/>
          </a:prstGeom>
          <a:noFill/>
          <a:extLst>
            <a:ext uri="{909E8E84-426E-40DD-AFC4-6F175D3DCCD1}">
              <a14:hiddenFill xmlns:a14="http://schemas.microsoft.com/office/drawing/2010/main">
                <a:solidFill>
                  <a:srgbClr val="FFFFFF"/>
                </a:solidFill>
              </a14:hiddenFill>
            </a:ext>
          </a:extLst>
        </p:spPr>
      </p:pic>
      <p:sp>
        <p:nvSpPr>
          <p:cNvPr id="79"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6502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98305D-7304-4663-8964-401E682D7770}"/>
              </a:ext>
            </a:extLst>
          </p:cNvPr>
          <p:cNvSpPr>
            <a:spLocks noGrp="1"/>
          </p:cNvSpPr>
          <p:nvPr>
            <p:ph type="title"/>
          </p:nvPr>
        </p:nvSpPr>
        <p:spPr/>
        <p:txBody>
          <a:bodyPr/>
          <a:lstStyle/>
          <a:p>
            <a:r>
              <a:rPr lang="pl-PL" dirty="0"/>
              <a:t>„</a:t>
            </a:r>
            <a:r>
              <a:rPr lang="pl-PL" b="1" dirty="0"/>
              <a:t>Ż” piszemy wówczas ,gdy wymienia się na „g”.</a:t>
            </a:r>
            <a:endParaRPr lang="pl-PL" dirty="0"/>
          </a:p>
        </p:txBody>
      </p:sp>
      <p:sp>
        <p:nvSpPr>
          <p:cNvPr id="3" name="Symbol zastępczy zawartości 2">
            <a:extLst>
              <a:ext uri="{FF2B5EF4-FFF2-40B4-BE49-F238E27FC236}">
                <a16:creationId xmlns:a16="http://schemas.microsoft.com/office/drawing/2014/main" id="{D6C0951F-E7CF-4FAF-8E97-39C2C39F87B3}"/>
              </a:ext>
            </a:extLst>
          </p:cNvPr>
          <p:cNvSpPr>
            <a:spLocks noGrp="1"/>
          </p:cNvSpPr>
          <p:nvPr>
            <p:ph idx="1"/>
          </p:nvPr>
        </p:nvSpPr>
        <p:spPr>
          <a:xfrm>
            <a:off x="2589212" y="1905000"/>
            <a:ext cx="8915400" cy="4602238"/>
          </a:xfrm>
        </p:spPr>
        <p:txBody>
          <a:bodyPr>
            <a:normAutofit/>
          </a:bodyPr>
          <a:lstStyle/>
          <a:p>
            <a:r>
              <a:rPr lang="pl-PL" sz="2400" dirty="0"/>
              <a:t>Waga-ważenie, odważanie</a:t>
            </a:r>
          </a:p>
          <a:p>
            <a:r>
              <a:rPr lang="pl-PL" sz="2400" dirty="0"/>
              <a:t>Uwaga-uważnie,</a:t>
            </a:r>
          </a:p>
          <a:p>
            <a:r>
              <a:rPr lang="pl-PL" sz="2400" dirty="0"/>
              <a:t>Równowaga- równoważnia,</a:t>
            </a:r>
          </a:p>
          <a:p>
            <a:r>
              <a:rPr lang="pl-PL" sz="2400" dirty="0"/>
              <a:t>Wilgoć-zwilżyć,</a:t>
            </a:r>
          </a:p>
          <a:p>
            <a:r>
              <a:rPr lang="pl-PL" sz="2400" dirty="0"/>
              <a:t>Noga-nożny,</a:t>
            </a:r>
          </a:p>
          <a:p>
            <a:r>
              <a:rPr lang="pl-PL" sz="2400" dirty="0"/>
              <a:t>Pomagać- pomożemy,</a:t>
            </a:r>
          </a:p>
          <a:p>
            <a:r>
              <a:rPr lang="pl-PL" sz="2400" dirty="0"/>
              <a:t>Posag- posażna,</a:t>
            </a:r>
          </a:p>
          <a:p>
            <a:r>
              <a:rPr lang="pl-PL" sz="2400" dirty="0"/>
              <a:t>Legł- leżeć,</a:t>
            </a:r>
          </a:p>
          <a:p>
            <a:r>
              <a:rPr lang="pl-PL" sz="2400" dirty="0"/>
              <a:t>Łgać- </a:t>
            </a:r>
            <a:r>
              <a:rPr lang="pl-PL" sz="2400" dirty="0" err="1"/>
              <a:t>łgaż</a:t>
            </a:r>
            <a:r>
              <a:rPr lang="pl-PL" sz="2400" dirty="0"/>
              <a:t>, łże,</a:t>
            </a:r>
          </a:p>
        </p:txBody>
      </p:sp>
    </p:spTree>
    <p:extLst>
      <p:ext uri="{BB962C8B-B14F-4D97-AF65-F5344CB8AC3E}">
        <p14:creationId xmlns:p14="http://schemas.microsoft.com/office/powerpoint/2010/main" val="1526979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CB2BC3A-420E-4D55-B714-FB09332B12B0}"/>
              </a:ext>
            </a:extLst>
          </p:cNvPr>
          <p:cNvSpPr>
            <a:spLocks noGrp="1"/>
          </p:cNvSpPr>
          <p:nvPr>
            <p:ph type="title"/>
          </p:nvPr>
        </p:nvSpPr>
        <p:spPr/>
        <p:txBody>
          <a:bodyPr/>
          <a:lstStyle/>
          <a:p>
            <a:r>
              <a:rPr lang="pl-PL" b="1" dirty="0"/>
              <a:t>„Ż” piszemy wówczas, gdy wymienia się na „</a:t>
            </a:r>
            <a:r>
              <a:rPr lang="pl-PL" b="1" dirty="0" err="1"/>
              <a:t>h”i</a:t>
            </a:r>
            <a:r>
              <a:rPr lang="pl-PL" b="1" dirty="0"/>
              <a:t> „</a:t>
            </a:r>
            <a:r>
              <a:rPr lang="pl-PL" b="1" dirty="0" err="1"/>
              <a:t>ch</a:t>
            </a:r>
            <a:r>
              <a:rPr lang="pl-PL" b="1" dirty="0"/>
              <a:t>”.</a:t>
            </a:r>
          </a:p>
        </p:txBody>
      </p:sp>
      <p:sp>
        <p:nvSpPr>
          <p:cNvPr id="3" name="Symbol zastępczy zawartości 2">
            <a:extLst>
              <a:ext uri="{FF2B5EF4-FFF2-40B4-BE49-F238E27FC236}">
                <a16:creationId xmlns:a16="http://schemas.microsoft.com/office/drawing/2014/main" id="{39E78BFC-3DC6-4AA6-B864-DA263C7EBEDC}"/>
              </a:ext>
            </a:extLst>
          </p:cNvPr>
          <p:cNvSpPr>
            <a:spLocks noGrp="1"/>
          </p:cNvSpPr>
          <p:nvPr>
            <p:ph idx="1"/>
          </p:nvPr>
        </p:nvSpPr>
        <p:spPr/>
        <p:txBody>
          <a:bodyPr>
            <a:normAutofit/>
          </a:bodyPr>
          <a:lstStyle/>
          <a:p>
            <a:r>
              <a:rPr lang="pl-PL" sz="2800" dirty="0"/>
              <a:t>Druh- drużyna</a:t>
            </a:r>
          </a:p>
          <a:p>
            <a:r>
              <a:rPr lang="pl-PL" sz="2800" dirty="0"/>
              <a:t>Pieniądz- pieniężny,</a:t>
            </a:r>
          </a:p>
          <a:p>
            <a:r>
              <a:rPr lang="pl-PL" sz="2800" dirty="0"/>
              <a:t>Mosiądz- mosiężny,</a:t>
            </a:r>
          </a:p>
          <a:p>
            <a:r>
              <a:rPr lang="pl-PL" sz="2800" dirty="0"/>
              <a:t>Ksiądz- księża,</a:t>
            </a:r>
          </a:p>
        </p:txBody>
      </p:sp>
    </p:spTree>
    <p:extLst>
      <p:ext uri="{BB962C8B-B14F-4D97-AF65-F5344CB8AC3E}">
        <p14:creationId xmlns:p14="http://schemas.microsoft.com/office/powerpoint/2010/main" val="8484307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330FC38-603B-4D33-B2A4-33F9E7C5C2EE}"/>
              </a:ext>
            </a:extLst>
          </p:cNvPr>
          <p:cNvSpPr>
            <a:spLocks noGrp="1"/>
          </p:cNvSpPr>
          <p:nvPr>
            <p:ph type="title"/>
          </p:nvPr>
        </p:nvSpPr>
        <p:spPr/>
        <p:txBody>
          <a:bodyPr/>
          <a:lstStyle/>
          <a:p>
            <a:r>
              <a:rPr lang="pl-PL" dirty="0"/>
              <a:t>„Ż” piszemy ,gdy wymienia się na </a:t>
            </a:r>
            <a:r>
              <a:rPr lang="pl-PL" dirty="0" err="1"/>
              <a:t>dz,z,ź,s</a:t>
            </a:r>
            <a:endParaRPr lang="pl-PL" dirty="0"/>
          </a:p>
        </p:txBody>
      </p:sp>
      <p:sp>
        <p:nvSpPr>
          <p:cNvPr id="3" name="Symbol zastępczy zawartości 2">
            <a:extLst>
              <a:ext uri="{FF2B5EF4-FFF2-40B4-BE49-F238E27FC236}">
                <a16:creationId xmlns:a16="http://schemas.microsoft.com/office/drawing/2014/main" id="{C57EF0B4-EC23-45DC-846D-98F53CC2A3D5}"/>
              </a:ext>
            </a:extLst>
          </p:cNvPr>
          <p:cNvSpPr>
            <a:spLocks noGrp="1"/>
          </p:cNvSpPr>
          <p:nvPr>
            <p:ph idx="1"/>
          </p:nvPr>
        </p:nvSpPr>
        <p:spPr/>
        <p:txBody>
          <a:bodyPr>
            <a:normAutofit/>
          </a:bodyPr>
          <a:lstStyle/>
          <a:p>
            <a:r>
              <a:rPr lang="pl-PL" sz="3200" dirty="0"/>
              <a:t>mosiężny – mosiądz,</a:t>
            </a:r>
          </a:p>
          <a:p>
            <a:r>
              <a:rPr lang="pl-PL" sz="3200" dirty="0"/>
              <a:t>mrożony –mróz,</a:t>
            </a:r>
          </a:p>
          <a:p>
            <a:r>
              <a:rPr lang="pl-PL" sz="3200" dirty="0"/>
              <a:t>zakażenie- zakaźny,</a:t>
            </a:r>
          </a:p>
          <a:p>
            <a:r>
              <a:rPr lang="pl-PL" sz="3200" dirty="0"/>
              <a:t>niżej -nisko</a:t>
            </a:r>
          </a:p>
          <a:p>
            <a:endParaRPr lang="pl-PL" sz="3200" dirty="0"/>
          </a:p>
        </p:txBody>
      </p:sp>
    </p:spTree>
    <p:extLst>
      <p:ext uri="{BB962C8B-B14F-4D97-AF65-F5344CB8AC3E}">
        <p14:creationId xmlns:p14="http://schemas.microsoft.com/office/powerpoint/2010/main" val="41953396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DAEF1D9-7611-4CE8-8739-99FB4D6F46D8}"/>
              </a:ext>
            </a:extLst>
          </p:cNvPr>
          <p:cNvSpPr>
            <a:spLocks noGrp="1"/>
          </p:cNvSpPr>
          <p:nvPr>
            <p:ph type="title"/>
          </p:nvPr>
        </p:nvSpPr>
        <p:spPr/>
        <p:txBody>
          <a:bodyPr/>
          <a:lstStyle/>
          <a:p>
            <a:r>
              <a:rPr lang="pl-PL" dirty="0"/>
              <a:t>„Ż” piszemy niekiedy w zakończeniach</a:t>
            </a:r>
          </a:p>
        </p:txBody>
      </p:sp>
      <p:sp>
        <p:nvSpPr>
          <p:cNvPr id="3" name="Symbol zastępczy zawartości 2">
            <a:extLst>
              <a:ext uri="{FF2B5EF4-FFF2-40B4-BE49-F238E27FC236}">
                <a16:creationId xmlns:a16="http://schemas.microsoft.com/office/drawing/2014/main" id="{EFFB60EE-20AA-473B-9CFB-E80CDD1E4AF5}"/>
              </a:ext>
            </a:extLst>
          </p:cNvPr>
          <p:cNvSpPr>
            <a:spLocks noGrp="1"/>
          </p:cNvSpPr>
          <p:nvPr>
            <p:ph idx="1"/>
          </p:nvPr>
        </p:nvSpPr>
        <p:spPr/>
        <p:txBody>
          <a:bodyPr>
            <a:normAutofit/>
          </a:bodyPr>
          <a:lstStyle/>
          <a:p>
            <a:r>
              <a:rPr lang="pl-PL" sz="2800" dirty="0"/>
              <a:t>-</a:t>
            </a:r>
            <a:r>
              <a:rPr lang="pl-PL" sz="2800" dirty="0" err="1"/>
              <a:t>ąż</a:t>
            </a:r>
            <a:r>
              <a:rPr lang="pl-PL" sz="2800" dirty="0"/>
              <a:t>   reportaż , garaż ,sprzedaż, bandaż ,</a:t>
            </a:r>
          </a:p>
          <a:p>
            <a:endParaRPr lang="pl-PL" sz="2800" dirty="0"/>
          </a:p>
          <a:p>
            <a:r>
              <a:rPr lang="pl-PL" sz="2800" dirty="0"/>
              <a:t>-</a:t>
            </a:r>
            <a:r>
              <a:rPr lang="pl-PL" sz="2800" dirty="0" err="1"/>
              <a:t>eż</a:t>
            </a:r>
            <a:r>
              <a:rPr lang="pl-PL" sz="2800" dirty="0"/>
              <a:t>  młodzież ,odzież, grabież ,kradzież</a:t>
            </a:r>
          </a:p>
        </p:txBody>
      </p:sp>
    </p:spTree>
    <p:extLst>
      <p:ext uri="{BB962C8B-B14F-4D97-AF65-F5344CB8AC3E}">
        <p14:creationId xmlns:p14="http://schemas.microsoft.com/office/powerpoint/2010/main" val="27944810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2F90D46-A0ED-4A4B-A3FB-EADEEB6FC96C}"/>
              </a:ext>
            </a:extLst>
          </p:cNvPr>
          <p:cNvSpPr>
            <a:spLocks noGrp="1"/>
          </p:cNvSpPr>
          <p:nvPr>
            <p:ph type="title"/>
          </p:nvPr>
        </p:nvSpPr>
        <p:spPr/>
        <p:txBody>
          <a:bodyPr/>
          <a:lstStyle/>
          <a:p>
            <a:r>
              <a:rPr lang="pl-PL" dirty="0"/>
              <a:t>2. Po spółgłoskach : n, l, ł, r</a:t>
            </a:r>
          </a:p>
        </p:txBody>
      </p:sp>
      <p:graphicFrame>
        <p:nvGraphicFramePr>
          <p:cNvPr id="4" name="Tabela 4">
            <a:extLst>
              <a:ext uri="{FF2B5EF4-FFF2-40B4-BE49-F238E27FC236}">
                <a16:creationId xmlns:a16="http://schemas.microsoft.com/office/drawing/2014/main" id="{64110BF2-C250-4AA5-90A5-15B99364381C}"/>
              </a:ext>
            </a:extLst>
          </p:cNvPr>
          <p:cNvGraphicFramePr>
            <a:graphicFrameLocks noGrp="1"/>
          </p:cNvGraphicFramePr>
          <p:nvPr>
            <p:ph idx="1"/>
            <p:extLst>
              <p:ext uri="{D42A27DB-BD31-4B8C-83A1-F6EECF244321}">
                <p14:modId xmlns:p14="http://schemas.microsoft.com/office/powerpoint/2010/main" val="2624099285"/>
              </p:ext>
            </p:extLst>
          </p:nvPr>
        </p:nvGraphicFramePr>
        <p:xfrm>
          <a:off x="2589213" y="2133600"/>
          <a:ext cx="8915400" cy="1483360"/>
        </p:xfrm>
        <a:graphic>
          <a:graphicData uri="http://schemas.openxmlformats.org/drawingml/2006/table">
            <a:tbl>
              <a:tblPr firstRow="1" bandRow="1">
                <a:tableStyleId>{5C22544A-7EE6-4342-B048-85BDC9FD1C3A}</a:tableStyleId>
              </a:tblPr>
              <a:tblGrid>
                <a:gridCol w="2228850">
                  <a:extLst>
                    <a:ext uri="{9D8B030D-6E8A-4147-A177-3AD203B41FA5}">
                      <a16:colId xmlns:a16="http://schemas.microsoft.com/office/drawing/2014/main" val="3805762807"/>
                    </a:ext>
                  </a:extLst>
                </a:gridCol>
                <a:gridCol w="2228850">
                  <a:extLst>
                    <a:ext uri="{9D8B030D-6E8A-4147-A177-3AD203B41FA5}">
                      <a16:colId xmlns:a16="http://schemas.microsoft.com/office/drawing/2014/main" val="2002752500"/>
                    </a:ext>
                  </a:extLst>
                </a:gridCol>
                <a:gridCol w="2228850">
                  <a:extLst>
                    <a:ext uri="{9D8B030D-6E8A-4147-A177-3AD203B41FA5}">
                      <a16:colId xmlns:a16="http://schemas.microsoft.com/office/drawing/2014/main" val="425963130"/>
                    </a:ext>
                  </a:extLst>
                </a:gridCol>
                <a:gridCol w="2228850">
                  <a:extLst>
                    <a:ext uri="{9D8B030D-6E8A-4147-A177-3AD203B41FA5}">
                      <a16:colId xmlns:a16="http://schemas.microsoft.com/office/drawing/2014/main" val="3736453385"/>
                    </a:ext>
                  </a:extLst>
                </a:gridCol>
              </a:tblGrid>
              <a:tr h="370840">
                <a:tc>
                  <a:txBody>
                    <a:bodyPr/>
                    <a:lstStyle/>
                    <a:p>
                      <a:r>
                        <a:rPr lang="pl-PL" dirty="0" err="1"/>
                        <a:t>Lż</a:t>
                      </a:r>
                      <a:endParaRPr lang="pl-PL" dirty="0"/>
                    </a:p>
                  </a:txBody>
                  <a:tcPr/>
                </a:tc>
                <a:tc>
                  <a:txBody>
                    <a:bodyPr/>
                    <a:lstStyle/>
                    <a:p>
                      <a:r>
                        <a:rPr lang="pl-PL" dirty="0" err="1"/>
                        <a:t>Łż</a:t>
                      </a:r>
                      <a:endParaRPr lang="pl-PL" dirty="0"/>
                    </a:p>
                  </a:txBody>
                  <a:tcPr/>
                </a:tc>
                <a:tc>
                  <a:txBody>
                    <a:bodyPr/>
                    <a:lstStyle/>
                    <a:p>
                      <a:r>
                        <a:rPr lang="pl-PL" dirty="0" err="1"/>
                        <a:t>nż</a:t>
                      </a:r>
                      <a:endParaRPr lang="pl-PL" dirty="0"/>
                    </a:p>
                  </a:txBody>
                  <a:tcPr/>
                </a:tc>
                <a:tc>
                  <a:txBody>
                    <a:bodyPr/>
                    <a:lstStyle/>
                    <a:p>
                      <a:r>
                        <a:rPr lang="pl-PL" dirty="0" err="1"/>
                        <a:t>rż</a:t>
                      </a:r>
                      <a:endParaRPr lang="pl-PL" dirty="0"/>
                    </a:p>
                  </a:txBody>
                  <a:tcPr/>
                </a:tc>
                <a:extLst>
                  <a:ext uri="{0D108BD9-81ED-4DB2-BD59-A6C34878D82A}">
                    <a16:rowId xmlns:a16="http://schemas.microsoft.com/office/drawing/2014/main" val="2709652357"/>
                  </a:ext>
                </a:extLst>
              </a:tr>
              <a:tr h="370840">
                <a:tc>
                  <a:txBody>
                    <a:bodyPr/>
                    <a:lstStyle/>
                    <a:p>
                      <a:r>
                        <a:rPr lang="pl-PL" dirty="0"/>
                        <a:t>Lżej</a:t>
                      </a:r>
                    </a:p>
                  </a:txBody>
                  <a:tcPr/>
                </a:tc>
                <a:tc>
                  <a:txBody>
                    <a:bodyPr/>
                    <a:lstStyle/>
                    <a:p>
                      <a:r>
                        <a:rPr lang="pl-PL" dirty="0"/>
                        <a:t>Małżeństwo</a:t>
                      </a:r>
                    </a:p>
                  </a:txBody>
                  <a:tcPr/>
                </a:tc>
                <a:tc>
                  <a:txBody>
                    <a:bodyPr/>
                    <a:lstStyle/>
                    <a:p>
                      <a:r>
                        <a:rPr lang="pl-PL" dirty="0"/>
                        <a:t>Oranżada</a:t>
                      </a:r>
                    </a:p>
                  </a:txBody>
                  <a:tcPr/>
                </a:tc>
                <a:tc>
                  <a:txBody>
                    <a:bodyPr/>
                    <a:lstStyle/>
                    <a:p>
                      <a:r>
                        <a:rPr lang="pl-PL" dirty="0"/>
                        <a:t>Marża</a:t>
                      </a:r>
                    </a:p>
                  </a:txBody>
                  <a:tcPr/>
                </a:tc>
                <a:extLst>
                  <a:ext uri="{0D108BD9-81ED-4DB2-BD59-A6C34878D82A}">
                    <a16:rowId xmlns:a16="http://schemas.microsoft.com/office/drawing/2014/main" val="3273100614"/>
                  </a:ext>
                </a:extLst>
              </a:tr>
              <a:tr h="370840">
                <a:tc>
                  <a:txBody>
                    <a:bodyPr/>
                    <a:lstStyle/>
                    <a:p>
                      <a:r>
                        <a:rPr lang="pl-PL" dirty="0"/>
                        <a:t>Lżyć</a:t>
                      </a:r>
                    </a:p>
                  </a:txBody>
                  <a:tcPr/>
                </a:tc>
                <a:tc>
                  <a:txBody>
                    <a:bodyPr/>
                    <a:lstStyle/>
                    <a:p>
                      <a:r>
                        <a:rPr lang="pl-PL" dirty="0"/>
                        <a:t>Małżowina</a:t>
                      </a:r>
                    </a:p>
                  </a:txBody>
                  <a:tcPr/>
                </a:tc>
                <a:tc>
                  <a:txBody>
                    <a:bodyPr/>
                    <a:lstStyle/>
                    <a:p>
                      <a:r>
                        <a:rPr lang="pl-PL" dirty="0"/>
                        <a:t>Oranżeria</a:t>
                      </a:r>
                    </a:p>
                  </a:txBody>
                  <a:tcPr/>
                </a:tc>
                <a:tc>
                  <a:txBody>
                    <a:bodyPr/>
                    <a:lstStyle/>
                    <a:p>
                      <a:r>
                        <a:rPr lang="pl-PL" dirty="0"/>
                        <a:t>oberża</a:t>
                      </a:r>
                    </a:p>
                  </a:txBody>
                  <a:tcPr/>
                </a:tc>
                <a:extLst>
                  <a:ext uri="{0D108BD9-81ED-4DB2-BD59-A6C34878D82A}">
                    <a16:rowId xmlns:a16="http://schemas.microsoft.com/office/drawing/2014/main" val="2611878182"/>
                  </a:ext>
                </a:extLst>
              </a:tr>
              <a:tr h="370840">
                <a:tc>
                  <a:txBody>
                    <a:bodyPr/>
                    <a:lstStyle/>
                    <a:p>
                      <a:r>
                        <a:rPr lang="pl-PL" dirty="0"/>
                        <a:t>ulżyć</a:t>
                      </a:r>
                    </a:p>
                  </a:txBody>
                  <a:tcPr/>
                </a:tc>
                <a:tc>
                  <a:txBody>
                    <a:bodyPr/>
                    <a:lstStyle/>
                    <a:p>
                      <a:r>
                        <a:rPr lang="pl-PL" dirty="0"/>
                        <a:t>małże</a:t>
                      </a:r>
                    </a:p>
                  </a:txBody>
                  <a:tcPr/>
                </a:tc>
                <a:tc>
                  <a:txBody>
                    <a:bodyPr/>
                    <a:lstStyle/>
                    <a:p>
                      <a:r>
                        <a:rPr lang="pl-PL" dirty="0"/>
                        <a:t>branża</a:t>
                      </a:r>
                    </a:p>
                  </a:txBody>
                  <a:tcPr/>
                </a:tc>
                <a:tc>
                  <a:txBody>
                    <a:bodyPr/>
                    <a:lstStyle/>
                    <a:p>
                      <a:endParaRPr lang="pl-PL" dirty="0"/>
                    </a:p>
                  </a:txBody>
                  <a:tcPr/>
                </a:tc>
                <a:extLst>
                  <a:ext uri="{0D108BD9-81ED-4DB2-BD59-A6C34878D82A}">
                    <a16:rowId xmlns:a16="http://schemas.microsoft.com/office/drawing/2014/main" val="4214242442"/>
                  </a:ext>
                </a:extLst>
              </a:tr>
            </a:tbl>
          </a:graphicData>
        </a:graphic>
      </p:graphicFrame>
    </p:spTree>
    <p:extLst>
      <p:ext uri="{BB962C8B-B14F-4D97-AF65-F5344CB8AC3E}">
        <p14:creationId xmlns:p14="http://schemas.microsoft.com/office/powerpoint/2010/main" val="3181301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A00F770-245B-41B8-AFCD-75C606178092}"/>
              </a:ext>
            </a:extLst>
          </p:cNvPr>
          <p:cNvSpPr>
            <a:spLocks noGrp="1"/>
          </p:cNvSpPr>
          <p:nvPr>
            <p:ph type="title"/>
          </p:nvPr>
        </p:nvSpPr>
        <p:spPr/>
        <p:txBody>
          <a:bodyPr/>
          <a:lstStyle/>
          <a:p>
            <a:r>
              <a:rPr lang="pl-PL" b="1" dirty="0"/>
              <a:t>„Ż” piszemy w partykule „-ż”</a:t>
            </a:r>
          </a:p>
        </p:txBody>
      </p:sp>
      <p:sp>
        <p:nvSpPr>
          <p:cNvPr id="3" name="Symbol zastępczy zawartości 2">
            <a:extLst>
              <a:ext uri="{FF2B5EF4-FFF2-40B4-BE49-F238E27FC236}">
                <a16:creationId xmlns:a16="http://schemas.microsoft.com/office/drawing/2014/main" id="{D9EA1735-2AE7-4C2B-A23D-81F2A4A9433F}"/>
              </a:ext>
            </a:extLst>
          </p:cNvPr>
          <p:cNvSpPr>
            <a:spLocks noGrp="1"/>
          </p:cNvSpPr>
          <p:nvPr>
            <p:ph idx="1"/>
          </p:nvPr>
        </p:nvSpPr>
        <p:spPr>
          <a:xfrm>
            <a:off x="1355498" y="2302933"/>
            <a:ext cx="8915400" cy="3777622"/>
          </a:xfrm>
        </p:spPr>
        <p:txBody>
          <a:bodyPr>
            <a:normAutofit/>
          </a:bodyPr>
          <a:lstStyle/>
          <a:p>
            <a:r>
              <a:rPr lang="pl-PL" sz="3600" dirty="0"/>
              <a:t>Któż,</a:t>
            </a:r>
          </a:p>
          <a:p>
            <a:r>
              <a:rPr lang="pl-PL" sz="3600" dirty="0"/>
              <a:t>Cóż,</a:t>
            </a:r>
          </a:p>
          <a:p>
            <a:r>
              <a:rPr lang="pl-PL" sz="3600" dirty="0"/>
              <a:t>Czyż,</a:t>
            </a:r>
          </a:p>
          <a:p>
            <a:r>
              <a:rPr lang="pl-PL" sz="3600" dirty="0"/>
              <a:t>Gdyż,</a:t>
            </a:r>
          </a:p>
        </p:txBody>
      </p:sp>
    </p:spTree>
    <p:extLst>
      <p:ext uri="{BB962C8B-B14F-4D97-AF65-F5344CB8AC3E}">
        <p14:creationId xmlns:p14="http://schemas.microsoft.com/office/powerpoint/2010/main" val="5802581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07757EC-AAA5-430A-8A04-C45100173C66}"/>
              </a:ext>
            </a:extLst>
          </p:cNvPr>
          <p:cNvSpPr>
            <a:spLocks noGrp="1"/>
          </p:cNvSpPr>
          <p:nvPr>
            <p:ph type="title"/>
          </p:nvPr>
        </p:nvSpPr>
        <p:spPr/>
        <p:txBody>
          <a:bodyPr/>
          <a:lstStyle/>
          <a:p>
            <a:r>
              <a:rPr lang="pl-PL" dirty="0"/>
              <a:t>Pisownię należy zapamiętać.</a:t>
            </a:r>
          </a:p>
        </p:txBody>
      </p:sp>
      <p:sp>
        <p:nvSpPr>
          <p:cNvPr id="3" name="Symbol zastępczy zawartości 2">
            <a:extLst>
              <a:ext uri="{FF2B5EF4-FFF2-40B4-BE49-F238E27FC236}">
                <a16:creationId xmlns:a16="http://schemas.microsoft.com/office/drawing/2014/main" id="{DC359110-833D-4E24-956C-AAA39F87153D}"/>
              </a:ext>
            </a:extLst>
          </p:cNvPr>
          <p:cNvSpPr>
            <a:spLocks noGrp="1"/>
          </p:cNvSpPr>
          <p:nvPr>
            <p:ph idx="1"/>
          </p:nvPr>
        </p:nvSpPr>
        <p:spPr/>
        <p:txBody>
          <a:bodyPr>
            <a:normAutofit/>
          </a:bodyPr>
          <a:lstStyle/>
          <a:p>
            <a:r>
              <a:rPr lang="pl-PL" sz="2400" b="1" dirty="0"/>
              <a:t>Ciężki ,drożdże ,dyżur, mężczyzna, żaden, żarówka , pasożyt, ciężarówka ,nożyce , strażak ,wieża ,łóżko , księżyc ,spiżarnia , strażak ,podróż ,każdy, wzwyż ,życiorys , żeglarz ,żądać , jeżyny ,mżawka </a:t>
            </a:r>
          </a:p>
          <a:p>
            <a:endParaRPr lang="pl-PL" sz="2400" dirty="0"/>
          </a:p>
        </p:txBody>
      </p:sp>
    </p:spTree>
    <p:extLst>
      <p:ext uri="{BB962C8B-B14F-4D97-AF65-F5344CB8AC3E}">
        <p14:creationId xmlns:p14="http://schemas.microsoft.com/office/powerpoint/2010/main" val="26001114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FBABB73-643B-4600-BEEE-FED190C6E85F}"/>
              </a:ext>
            </a:extLst>
          </p:cNvPr>
          <p:cNvSpPr>
            <a:spLocks noGrp="1"/>
          </p:cNvSpPr>
          <p:nvPr>
            <p:ph type="title"/>
          </p:nvPr>
        </p:nvSpPr>
        <p:spPr/>
        <p:txBody>
          <a:bodyPr/>
          <a:lstStyle/>
          <a:p>
            <a:r>
              <a:rPr lang="pl-PL" b="1" dirty="0"/>
              <a:t>„Ż” piszemy na początku wyrazu przed spółgłoską</a:t>
            </a:r>
          </a:p>
        </p:txBody>
      </p:sp>
      <p:sp>
        <p:nvSpPr>
          <p:cNvPr id="3" name="Symbol zastępczy zawartości 2">
            <a:extLst>
              <a:ext uri="{FF2B5EF4-FFF2-40B4-BE49-F238E27FC236}">
                <a16:creationId xmlns:a16="http://schemas.microsoft.com/office/drawing/2014/main" id="{13854E0D-013E-4572-AFA7-DAF63306E686}"/>
              </a:ext>
            </a:extLst>
          </p:cNvPr>
          <p:cNvSpPr>
            <a:spLocks noGrp="1"/>
          </p:cNvSpPr>
          <p:nvPr>
            <p:ph idx="1"/>
          </p:nvPr>
        </p:nvSpPr>
        <p:spPr/>
        <p:txBody>
          <a:bodyPr/>
          <a:lstStyle/>
          <a:p>
            <a:r>
              <a:rPr lang="pl-PL" dirty="0"/>
              <a:t>Żbik, żgać, żleb, żmija, żniwa, żłobek, żłób.</a:t>
            </a:r>
          </a:p>
          <a:p>
            <a:endParaRPr lang="pl-PL" dirty="0"/>
          </a:p>
          <a:p>
            <a:r>
              <a:rPr lang="pl-PL" sz="2400" b="1" dirty="0"/>
              <a:t>„Ż” piszemy na początku wyrazu przed samogłoskami:</a:t>
            </a:r>
          </a:p>
          <a:p>
            <a:r>
              <a:rPr lang="pl-PL" sz="2400" b="1" dirty="0"/>
              <a:t>Życie, życzliwy, żyrandol, żyto, żywioł, Żywiec,  życie, żywica, żyzny, żyletka ,</a:t>
            </a:r>
          </a:p>
          <a:p>
            <a:r>
              <a:rPr lang="pl-PL" sz="2400" b="1" dirty="0"/>
              <a:t>Wyjątek :</a:t>
            </a:r>
          </a:p>
          <a:p>
            <a:r>
              <a:rPr lang="pl-PL" sz="2400" b="1" dirty="0"/>
              <a:t>Rzym</a:t>
            </a:r>
          </a:p>
        </p:txBody>
      </p:sp>
    </p:spTree>
    <p:extLst>
      <p:ext uri="{BB962C8B-B14F-4D97-AF65-F5344CB8AC3E}">
        <p14:creationId xmlns:p14="http://schemas.microsoft.com/office/powerpoint/2010/main" val="3676758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B1677F8-B70E-4BAB-949D-E2AF2ADB3BA8}"/>
              </a:ext>
            </a:extLst>
          </p:cNvPr>
          <p:cNvSpPr>
            <a:spLocks noGrp="1"/>
          </p:cNvSpPr>
          <p:nvPr>
            <p:ph type="title"/>
          </p:nvPr>
        </p:nvSpPr>
        <p:spPr/>
        <p:txBody>
          <a:bodyPr/>
          <a:lstStyle/>
          <a:p>
            <a:r>
              <a:rPr lang="pl-PL" sz="1800" b="1" i="0" dirty="0">
                <a:solidFill>
                  <a:srgbClr val="373737"/>
                </a:solidFill>
                <a:effectLst/>
                <a:latin typeface="inherit"/>
              </a:rPr>
              <a:t>Tygodniowe ćwiczenia poprawnej pisowni</a:t>
            </a:r>
            <a:endParaRPr lang="pl-PL" dirty="0"/>
          </a:p>
        </p:txBody>
      </p:sp>
      <p:sp>
        <p:nvSpPr>
          <p:cNvPr id="3" name="Symbol zastępczy zawartości 2">
            <a:extLst>
              <a:ext uri="{FF2B5EF4-FFF2-40B4-BE49-F238E27FC236}">
                <a16:creationId xmlns:a16="http://schemas.microsoft.com/office/drawing/2014/main" id="{6DA58A5D-11E9-4535-8C2A-3B24257EE47B}"/>
              </a:ext>
            </a:extLst>
          </p:cNvPr>
          <p:cNvSpPr>
            <a:spLocks noGrp="1"/>
          </p:cNvSpPr>
          <p:nvPr>
            <p:ph idx="1"/>
          </p:nvPr>
        </p:nvSpPr>
        <p:spPr>
          <a:xfrm>
            <a:off x="2589212" y="1015999"/>
            <a:ext cx="8915400" cy="5646057"/>
          </a:xfrm>
        </p:spPr>
        <p:txBody>
          <a:bodyPr>
            <a:normAutofit fontScale="92500" lnSpcReduction="10000"/>
          </a:bodyPr>
          <a:lstStyle/>
          <a:p>
            <a:pPr algn="just" fontAlgn="base">
              <a:spcAft>
                <a:spcPts val="0"/>
              </a:spcAft>
            </a:pPr>
            <a:r>
              <a:rPr lang="pl-PL" sz="1800" b="1" i="0" dirty="0">
                <a:solidFill>
                  <a:srgbClr val="000000"/>
                </a:solidFill>
                <a:effectLst/>
                <a:latin typeface="Times New Roman" panose="02020603050405020304" pitchFamily="18" charset="0"/>
              </a:rPr>
              <a:t>I. Pisanie z pamięci – codziennie</a:t>
            </a:r>
            <a:endParaRPr lang="pl-PL" b="0" i="0" dirty="0">
              <a:solidFill>
                <a:srgbClr val="373737"/>
              </a:solidFill>
              <a:effectLst/>
              <a:latin typeface="PT Sans" panose="020B0503020203020204" pitchFamily="34" charset="-18"/>
            </a:endParaRPr>
          </a:p>
          <a:p>
            <a:pPr algn="just" fontAlgn="base">
              <a:spcAft>
                <a:spcPts val="0"/>
              </a:spcAft>
            </a:pPr>
            <a:r>
              <a:rPr lang="pl-PL" sz="1800" b="0" i="0" dirty="0">
                <a:solidFill>
                  <a:srgbClr val="000000"/>
                </a:solidFill>
                <a:effectLst/>
                <a:latin typeface="Times New Roman" panose="02020603050405020304" pitchFamily="18" charset="0"/>
              </a:rPr>
              <a:t>1. Czytanie uważne wybranego przez siebie lub wskazanego przez nauczyciela fragmentu</a:t>
            </a:r>
            <a:endParaRPr lang="pl-PL" b="0" i="0" dirty="0">
              <a:solidFill>
                <a:srgbClr val="373737"/>
              </a:solidFill>
              <a:effectLst/>
              <a:latin typeface="PT Sans" panose="020B0503020203020204" pitchFamily="34" charset="-18"/>
            </a:endParaRPr>
          </a:p>
          <a:p>
            <a:pPr algn="just" fontAlgn="base">
              <a:spcAft>
                <a:spcPts val="0"/>
              </a:spcAft>
            </a:pPr>
            <a:r>
              <a:rPr lang="pl-PL" sz="1800" b="0" i="0" dirty="0">
                <a:solidFill>
                  <a:srgbClr val="000000"/>
                </a:solidFill>
                <a:effectLst/>
                <a:latin typeface="Times New Roman" panose="02020603050405020304" pitchFamily="18" charset="0"/>
              </a:rPr>
              <a:t>tekstu (około 5 niezbyt długich zdań, mniej więcej po 5 wyrazów w zdaniu).</a:t>
            </a:r>
            <a:endParaRPr lang="pl-PL" b="0" i="0" dirty="0">
              <a:solidFill>
                <a:srgbClr val="373737"/>
              </a:solidFill>
              <a:effectLst/>
              <a:latin typeface="PT Sans" panose="020B0503020203020204" pitchFamily="34" charset="-18"/>
            </a:endParaRPr>
          </a:p>
          <a:p>
            <a:pPr algn="just" fontAlgn="base">
              <a:spcAft>
                <a:spcPts val="0"/>
              </a:spcAft>
            </a:pPr>
            <a:r>
              <a:rPr lang="pl-PL" sz="1800" b="0" i="0" dirty="0">
                <a:solidFill>
                  <a:srgbClr val="000000"/>
                </a:solidFill>
                <a:effectLst/>
                <a:latin typeface="Times New Roman" panose="02020603050405020304" pitchFamily="18" charset="0"/>
              </a:rPr>
              <a:t>2. Czytanie pierwszego zdania, zapamiętywanie tekstu i pisowni wyrazów. Uzasadnianie</a:t>
            </a:r>
            <a:endParaRPr lang="pl-PL" b="0" i="0" dirty="0">
              <a:solidFill>
                <a:srgbClr val="373737"/>
              </a:solidFill>
              <a:effectLst/>
              <a:latin typeface="PT Sans" panose="020B0503020203020204" pitchFamily="34" charset="-18"/>
            </a:endParaRPr>
          </a:p>
          <a:p>
            <a:pPr algn="just" fontAlgn="base">
              <a:spcAft>
                <a:spcPts val="0"/>
              </a:spcAft>
            </a:pPr>
            <a:r>
              <a:rPr lang="pl-PL" sz="1800" b="0" i="0" dirty="0">
                <a:solidFill>
                  <a:srgbClr val="000000"/>
                </a:solidFill>
                <a:effectLst/>
                <a:latin typeface="Times New Roman" panose="02020603050405020304" pitchFamily="18" charset="0"/>
              </a:rPr>
              <a:t>pisowni trudnych wyrazów.</a:t>
            </a:r>
            <a:endParaRPr lang="pl-PL" b="0" i="0" dirty="0">
              <a:solidFill>
                <a:srgbClr val="373737"/>
              </a:solidFill>
              <a:effectLst/>
              <a:latin typeface="PT Sans" panose="020B0503020203020204" pitchFamily="34" charset="-18"/>
            </a:endParaRPr>
          </a:p>
          <a:p>
            <a:pPr algn="just" fontAlgn="base">
              <a:spcAft>
                <a:spcPts val="0"/>
              </a:spcAft>
            </a:pPr>
            <a:r>
              <a:rPr lang="pl-PL" sz="1800" b="0" i="0" dirty="0">
                <a:solidFill>
                  <a:srgbClr val="000000"/>
                </a:solidFill>
                <a:effectLst/>
                <a:latin typeface="Times New Roman" panose="02020603050405020304" pitchFamily="18" charset="0"/>
              </a:rPr>
              <a:t>3. Wypowiadanie tekstu zdania z pamięci.</a:t>
            </a:r>
            <a:endParaRPr lang="pl-PL" b="0" i="0" dirty="0">
              <a:solidFill>
                <a:srgbClr val="373737"/>
              </a:solidFill>
              <a:effectLst/>
              <a:latin typeface="PT Sans" panose="020B0503020203020204" pitchFamily="34" charset="-18"/>
            </a:endParaRPr>
          </a:p>
          <a:p>
            <a:pPr marL="114300" indent="-228600" algn="just" fontAlgn="base">
              <a:spcAft>
                <a:spcPts val="0"/>
              </a:spcAft>
            </a:pPr>
            <a:r>
              <a:rPr lang="pl-PL" sz="1800" b="0" i="0" dirty="0">
                <a:solidFill>
                  <a:srgbClr val="000000"/>
                </a:solidFill>
                <a:effectLst/>
                <a:latin typeface="Times New Roman" panose="02020603050405020304" pitchFamily="18" charset="0"/>
              </a:rPr>
              <a:t>4. Powtórne przeczytanie zdania w celu sprawdzenia, czy dobrze się je zapamiętało.</a:t>
            </a:r>
            <a:endParaRPr lang="pl-PL" b="0" i="0" dirty="0">
              <a:solidFill>
                <a:srgbClr val="373737"/>
              </a:solidFill>
              <a:effectLst/>
              <a:latin typeface="PT Sans" panose="020B0503020203020204" pitchFamily="34" charset="-18"/>
            </a:endParaRPr>
          </a:p>
          <a:p>
            <a:pPr marL="114300" indent="-228600" algn="just" fontAlgn="base">
              <a:spcAft>
                <a:spcPts val="0"/>
              </a:spcAft>
            </a:pPr>
            <a:r>
              <a:rPr lang="pl-PL" sz="1800" b="0" i="0" dirty="0">
                <a:solidFill>
                  <a:srgbClr val="000000"/>
                </a:solidFill>
                <a:effectLst/>
                <a:latin typeface="Times New Roman" panose="02020603050405020304" pitchFamily="18" charset="0"/>
              </a:rPr>
              <a:t>5. Napisanie z pamięci tego zdania.</a:t>
            </a:r>
            <a:endParaRPr lang="pl-PL" b="0" i="0" dirty="0">
              <a:solidFill>
                <a:srgbClr val="373737"/>
              </a:solidFill>
              <a:effectLst/>
              <a:latin typeface="PT Sans" panose="020B0503020203020204" pitchFamily="34" charset="-18"/>
            </a:endParaRPr>
          </a:p>
          <a:p>
            <a:pPr marL="114300" indent="-228600" algn="just" fontAlgn="base">
              <a:spcAft>
                <a:spcPts val="0"/>
              </a:spcAft>
            </a:pPr>
            <a:endParaRPr lang="pl-PL" sz="1800" b="0" i="0" dirty="0">
              <a:solidFill>
                <a:srgbClr val="000000"/>
              </a:solidFill>
              <a:effectLst/>
              <a:latin typeface="Times New Roman" panose="02020603050405020304" pitchFamily="18" charset="0"/>
            </a:endParaRPr>
          </a:p>
          <a:p>
            <a:pPr algn="just" fontAlgn="base">
              <a:spcAft>
                <a:spcPts val="0"/>
              </a:spcAft>
            </a:pPr>
            <a:r>
              <a:rPr lang="pl-PL" sz="1800" b="1" i="0" dirty="0">
                <a:solidFill>
                  <a:srgbClr val="000000"/>
                </a:solidFill>
                <a:effectLst/>
                <a:latin typeface="Times New Roman" panose="02020603050405020304" pitchFamily="18" charset="0"/>
              </a:rPr>
              <a:t>II. Poprawa błędów</a:t>
            </a:r>
            <a:endParaRPr lang="pl-PL" b="0" i="0" dirty="0">
              <a:solidFill>
                <a:srgbClr val="373737"/>
              </a:solidFill>
              <a:effectLst/>
              <a:latin typeface="PT Sans" panose="020B0503020203020204" pitchFamily="34" charset="-18"/>
            </a:endParaRPr>
          </a:p>
          <a:p>
            <a:pPr marL="114300" indent="-228600" algn="just" fontAlgn="base">
              <a:spcAft>
                <a:spcPts val="0"/>
              </a:spcAft>
            </a:pPr>
            <a:r>
              <a:rPr lang="pl-PL" sz="1800" b="0" i="0" dirty="0">
                <a:solidFill>
                  <a:srgbClr val="000000"/>
                </a:solidFill>
                <a:effectLst/>
                <a:latin typeface="Times New Roman" panose="02020603050405020304" pitchFamily="18" charset="0"/>
              </a:rPr>
              <a:t>1. Wypisywanie wyrazów, w których zostały popełnione błędy, i uzasadnianie poprawnej</a:t>
            </a:r>
            <a:endParaRPr lang="pl-PL" b="0" i="0" dirty="0">
              <a:solidFill>
                <a:srgbClr val="373737"/>
              </a:solidFill>
              <a:effectLst/>
              <a:latin typeface="PT Sans" panose="020B0503020203020204" pitchFamily="34" charset="-18"/>
            </a:endParaRPr>
          </a:p>
          <a:p>
            <a:pPr marL="114300" indent="-228600" algn="just" fontAlgn="base">
              <a:spcAft>
                <a:spcPts val="0"/>
              </a:spcAft>
            </a:pPr>
            <a:r>
              <a:rPr lang="pl-PL" sz="1800" b="0" i="0" dirty="0">
                <a:solidFill>
                  <a:srgbClr val="000000"/>
                </a:solidFill>
                <a:effectLst/>
                <a:latin typeface="Times New Roman" panose="02020603050405020304" pitchFamily="18" charset="0"/>
              </a:rPr>
              <a:t>pisowni.</a:t>
            </a:r>
            <a:endParaRPr lang="pl-PL" b="0" i="0" dirty="0">
              <a:solidFill>
                <a:srgbClr val="373737"/>
              </a:solidFill>
              <a:effectLst/>
              <a:latin typeface="PT Sans" panose="020B0503020203020204" pitchFamily="34" charset="-18"/>
            </a:endParaRPr>
          </a:p>
          <a:p>
            <a:pPr marL="114300" indent="-228600" algn="just" fontAlgn="base">
              <a:spcAft>
                <a:spcPts val="0"/>
              </a:spcAft>
            </a:pPr>
            <a:r>
              <a:rPr lang="pl-PL" sz="1800" b="0" i="0" dirty="0">
                <a:solidFill>
                  <a:srgbClr val="000000"/>
                </a:solidFill>
                <a:effectLst/>
                <a:latin typeface="Times New Roman" panose="02020603050405020304" pitchFamily="18" charset="0"/>
              </a:rPr>
              <a:t>2. Zastosowanie tych wyrazów w krzyżówce, układanie z nimi zdań, tworzenie rodziny</a:t>
            </a:r>
            <a:endParaRPr lang="pl-PL" b="0" i="0" dirty="0">
              <a:solidFill>
                <a:srgbClr val="373737"/>
              </a:solidFill>
              <a:effectLst/>
              <a:latin typeface="PT Sans" panose="020B0503020203020204" pitchFamily="34" charset="-18"/>
            </a:endParaRPr>
          </a:p>
          <a:p>
            <a:pPr marL="114300" indent="-228600" algn="just" fontAlgn="base">
              <a:spcAft>
                <a:spcPts val="0"/>
              </a:spcAft>
            </a:pPr>
            <a:r>
              <a:rPr lang="pl-PL" sz="1800" b="0" i="0" dirty="0">
                <a:solidFill>
                  <a:srgbClr val="000000"/>
                </a:solidFill>
                <a:effectLst/>
                <a:latin typeface="Times New Roman" panose="02020603050405020304" pitchFamily="18" charset="0"/>
              </a:rPr>
              <a:t>wyrazów pokrewnych, wykonywanie ćwiczeń utrwalających pisownię.</a:t>
            </a:r>
            <a:endParaRPr lang="pl-PL" b="0" i="0" dirty="0">
              <a:solidFill>
                <a:srgbClr val="373737"/>
              </a:solidFill>
              <a:effectLst/>
              <a:latin typeface="PT Sans" panose="020B0503020203020204" pitchFamily="34" charset="-18"/>
            </a:endParaRPr>
          </a:p>
          <a:p>
            <a:pPr marL="114300" indent="-228600" algn="just" fontAlgn="base">
              <a:spcAft>
                <a:spcPts val="0"/>
              </a:spcAft>
            </a:pPr>
            <a:r>
              <a:rPr lang="pl-PL" sz="1800" b="0" i="0" dirty="0">
                <a:solidFill>
                  <a:srgbClr val="000000"/>
                </a:solidFill>
                <a:effectLst/>
                <a:latin typeface="Times New Roman" panose="02020603050405020304" pitchFamily="18" charset="0"/>
              </a:rPr>
              <a:t>3.Wpisanie wyrazów do </a:t>
            </a:r>
            <a:r>
              <a:rPr lang="pl-PL" sz="1800" b="0" i="1" dirty="0">
                <a:solidFill>
                  <a:srgbClr val="000000"/>
                </a:solidFill>
                <a:effectLst/>
                <a:latin typeface="Times New Roman" panose="02020603050405020304" pitchFamily="18" charset="0"/>
              </a:rPr>
              <a:t>Słownika trudnych wyrazów.</a:t>
            </a:r>
            <a:endParaRPr lang="pl-PL" b="0" i="0" dirty="0">
              <a:solidFill>
                <a:srgbClr val="373737"/>
              </a:solidFill>
              <a:effectLst/>
              <a:latin typeface="PT Sans" panose="020B0503020203020204" pitchFamily="34" charset="-18"/>
            </a:endParaRPr>
          </a:p>
          <a:p>
            <a:endParaRPr lang="pl-PL" dirty="0"/>
          </a:p>
        </p:txBody>
      </p:sp>
    </p:spTree>
    <p:extLst>
      <p:ext uri="{BB962C8B-B14F-4D97-AF65-F5344CB8AC3E}">
        <p14:creationId xmlns:p14="http://schemas.microsoft.com/office/powerpoint/2010/main" val="763318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A7AF9E2D-8F98-4755-895E-D65689F2A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05" name="Group 204">
            <a:extLst>
              <a:ext uri="{FF2B5EF4-FFF2-40B4-BE49-F238E27FC236}">
                <a16:creationId xmlns:a16="http://schemas.microsoft.com/office/drawing/2014/main" id="{94D3C8C4-8367-4524-B9C5-2B3ACA682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206" name="Freeform 11">
              <a:extLst>
                <a:ext uri="{FF2B5EF4-FFF2-40B4-BE49-F238E27FC236}">
                  <a16:creationId xmlns:a16="http://schemas.microsoft.com/office/drawing/2014/main" id="{38BDB546-CAFB-429D-8D82-4F3AA2891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07" name="Freeform 12">
              <a:extLst>
                <a:ext uri="{FF2B5EF4-FFF2-40B4-BE49-F238E27FC236}">
                  <a16:creationId xmlns:a16="http://schemas.microsoft.com/office/drawing/2014/main" id="{8F202AFF-3597-4A70-9149-0AA2AACBB9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08" name="Freeform 13">
              <a:extLst>
                <a:ext uri="{FF2B5EF4-FFF2-40B4-BE49-F238E27FC236}">
                  <a16:creationId xmlns:a16="http://schemas.microsoft.com/office/drawing/2014/main" id="{5B91C985-1FBD-4FEE-8FB4-FBD47CF0A3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09" name="Freeform 14">
              <a:extLst>
                <a:ext uri="{FF2B5EF4-FFF2-40B4-BE49-F238E27FC236}">
                  <a16:creationId xmlns:a16="http://schemas.microsoft.com/office/drawing/2014/main" id="{E045B090-8B4D-4553-997E-D7A7A2B93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10" name="Freeform 15">
              <a:extLst>
                <a:ext uri="{FF2B5EF4-FFF2-40B4-BE49-F238E27FC236}">
                  <a16:creationId xmlns:a16="http://schemas.microsoft.com/office/drawing/2014/main" id="{79661459-591F-41BD-85A7-882DF2E548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11" name="Freeform 16">
              <a:extLst>
                <a:ext uri="{FF2B5EF4-FFF2-40B4-BE49-F238E27FC236}">
                  <a16:creationId xmlns:a16="http://schemas.microsoft.com/office/drawing/2014/main" id="{172E6458-D7F5-4E0B-8098-F3A9B74463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2" name="Freeform 17">
              <a:extLst>
                <a:ext uri="{FF2B5EF4-FFF2-40B4-BE49-F238E27FC236}">
                  <a16:creationId xmlns:a16="http://schemas.microsoft.com/office/drawing/2014/main" id="{5D1FE182-350A-4951-99FA-123B15A19E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13" name="Freeform 18">
              <a:extLst>
                <a:ext uri="{FF2B5EF4-FFF2-40B4-BE49-F238E27FC236}">
                  <a16:creationId xmlns:a16="http://schemas.microsoft.com/office/drawing/2014/main" id="{CBFDC3F8-18F5-41F0-9926-097682CEEA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14" name="Freeform 19">
              <a:extLst>
                <a:ext uri="{FF2B5EF4-FFF2-40B4-BE49-F238E27FC236}">
                  <a16:creationId xmlns:a16="http://schemas.microsoft.com/office/drawing/2014/main" id="{F4B5A695-E6ED-4C81-A965-0461489F8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5" name="Freeform 20">
              <a:extLst>
                <a:ext uri="{FF2B5EF4-FFF2-40B4-BE49-F238E27FC236}">
                  <a16:creationId xmlns:a16="http://schemas.microsoft.com/office/drawing/2014/main" id="{CF31B175-CBC2-449D-8998-0BA7711EA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6" name="Freeform 21">
              <a:extLst>
                <a:ext uri="{FF2B5EF4-FFF2-40B4-BE49-F238E27FC236}">
                  <a16:creationId xmlns:a16="http://schemas.microsoft.com/office/drawing/2014/main" id="{47A691C8-6328-4014-BB1A-CB4824DEB5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7" name="Freeform 22">
              <a:extLst>
                <a:ext uri="{FF2B5EF4-FFF2-40B4-BE49-F238E27FC236}">
                  <a16:creationId xmlns:a16="http://schemas.microsoft.com/office/drawing/2014/main" id="{94EADC73-ECA3-447E-8D07-AE215A3C4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9" name="Group 218">
            <a:extLst>
              <a:ext uri="{FF2B5EF4-FFF2-40B4-BE49-F238E27FC236}">
                <a16:creationId xmlns:a16="http://schemas.microsoft.com/office/drawing/2014/main" id="{CDA2558E-94AE-4C16-8CD0-DCF447C987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20" name="Freeform 27">
              <a:extLst>
                <a:ext uri="{FF2B5EF4-FFF2-40B4-BE49-F238E27FC236}">
                  <a16:creationId xmlns:a16="http://schemas.microsoft.com/office/drawing/2014/main" id="{6928DF6B-A616-4A71-B951-9D8EAA775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21" name="Freeform 28">
              <a:extLst>
                <a:ext uri="{FF2B5EF4-FFF2-40B4-BE49-F238E27FC236}">
                  <a16:creationId xmlns:a16="http://schemas.microsoft.com/office/drawing/2014/main" id="{CD6B4E15-CED4-45FA-874A-EA347C912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22" name="Freeform 29">
              <a:extLst>
                <a:ext uri="{FF2B5EF4-FFF2-40B4-BE49-F238E27FC236}">
                  <a16:creationId xmlns:a16="http://schemas.microsoft.com/office/drawing/2014/main" id="{A4EE38F8-BF90-4D7F-8691-89ED516D76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23" name="Freeform 30">
              <a:extLst>
                <a:ext uri="{FF2B5EF4-FFF2-40B4-BE49-F238E27FC236}">
                  <a16:creationId xmlns:a16="http://schemas.microsoft.com/office/drawing/2014/main" id="{2889210F-D6E4-4311-8BF3-DAD3FF49A7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24" name="Freeform 31">
              <a:extLst>
                <a:ext uri="{FF2B5EF4-FFF2-40B4-BE49-F238E27FC236}">
                  <a16:creationId xmlns:a16="http://schemas.microsoft.com/office/drawing/2014/main" id="{44641BAA-087D-4656-8D6F-EA70FB67F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25" name="Freeform 32">
              <a:extLst>
                <a:ext uri="{FF2B5EF4-FFF2-40B4-BE49-F238E27FC236}">
                  <a16:creationId xmlns:a16="http://schemas.microsoft.com/office/drawing/2014/main" id="{DCEB55E2-FCCA-48F5-917E-8B3F26EC83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26" name="Freeform 33">
              <a:extLst>
                <a:ext uri="{FF2B5EF4-FFF2-40B4-BE49-F238E27FC236}">
                  <a16:creationId xmlns:a16="http://schemas.microsoft.com/office/drawing/2014/main" id="{45869B9E-3378-49CB-8EE1-FECA7D7809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27" name="Freeform 34">
              <a:extLst>
                <a:ext uri="{FF2B5EF4-FFF2-40B4-BE49-F238E27FC236}">
                  <a16:creationId xmlns:a16="http://schemas.microsoft.com/office/drawing/2014/main" id="{3497B8C7-AB4A-40B7-A86E-112D90CC6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28" name="Freeform 35">
              <a:extLst>
                <a:ext uri="{FF2B5EF4-FFF2-40B4-BE49-F238E27FC236}">
                  <a16:creationId xmlns:a16="http://schemas.microsoft.com/office/drawing/2014/main" id="{D5A7E348-C28C-4626-9026-59B6B9F7A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29" name="Freeform 36">
              <a:extLst>
                <a:ext uri="{FF2B5EF4-FFF2-40B4-BE49-F238E27FC236}">
                  <a16:creationId xmlns:a16="http://schemas.microsoft.com/office/drawing/2014/main" id="{A4FF1CA0-E6B1-4861-A2CD-144E06299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30" name="Freeform 37">
              <a:extLst>
                <a:ext uri="{FF2B5EF4-FFF2-40B4-BE49-F238E27FC236}">
                  <a16:creationId xmlns:a16="http://schemas.microsoft.com/office/drawing/2014/main" id="{774FF261-7109-4B0E-B24B-622F4209C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31" name="Freeform 38">
              <a:extLst>
                <a:ext uri="{FF2B5EF4-FFF2-40B4-BE49-F238E27FC236}">
                  <a16:creationId xmlns:a16="http://schemas.microsoft.com/office/drawing/2014/main" id="{3ECECA25-954F-4011-ADFF-BBFC4A00D3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pic>
        <p:nvPicPr>
          <p:cNvPr id="2050" name="Picture 2" descr="Świeradów Zdrój - żaby i potańcówki - Warsztat Podróży">
            <a:extLst>
              <a:ext uri="{FF2B5EF4-FFF2-40B4-BE49-F238E27FC236}">
                <a16:creationId xmlns:a16="http://schemas.microsoft.com/office/drawing/2014/main" id="{6775C9EC-E1D3-44EE-B89E-41EAC68273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 b="1610"/>
          <a:stretch/>
        </p:blipFill>
        <p:spPr bwMode="auto">
          <a:xfrm>
            <a:off x="20" y="10"/>
            <a:ext cx="4646965" cy="3428990"/>
          </a:xfrm>
          <a:prstGeom prst="rect">
            <a:avLst/>
          </a:prstGeom>
          <a:noFill/>
          <a:extLst>
            <a:ext uri="{909E8E84-426E-40DD-AFC4-6F175D3DCCD1}">
              <a14:hiddenFill xmlns:a14="http://schemas.microsoft.com/office/drawing/2010/main">
                <a:solidFill>
                  <a:srgbClr val="FFFFFF"/>
                </a:solidFill>
              </a14:hiddenFill>
            </a:ext>
          </a:extLst>
        </p:spPr>
      </p:pic>
      <p:sp>
        <p:nvSpPr>
          <p:cNvPr id="233" name="Rectangle 232">
            <a:extLst>
              <a:ext uri="{FF2B5EF4-FFF2-40B4-BE49-F238E27FC236}">
                <a16:creationId xmlns:a16="http://schemas.microsoft.com/office/drawing/2014/main" id="{6D0FFBDB-89D1-4050-8FE5-AFC94C076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35" name="Freeform 11">
            <a:extLst>
              <a:ext uri="{FF2B5EF4-FFF2-40B4-BE49-F238E27FC236}">
                <a16:creationId xmlns:a16="http://schemas.microsoft.com/office/drawing/2014/main" id="{75823B85-53D1-46E0-BC58-872776B5A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6146" name="Picture 2" descr="żaba">
            <a:extLst>
              <a:ext uri="{FF2B5EF4-FFF2-40B4-BE49-F238E27FC236}">
                <a16:creationId xmlns:a16="http://schemas.microsoft.com/office/drawing/2014/main" id="{ECD4FC88-EADA-4DFC-A745-6DF2858061B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787" r="-1" b="3684"/>
          <a:stretch/>
        </p:blipFill>
        <p:spPr bwMode="auto">
          <a:xfrm>
            <a:off x="20" y="3429000"/>
            <a:ext cx="4646965" cy="3429000"/>
          </a:xfrm>
          <a:prstGeom prst="rect">
            <a:avLst/>
          </a:prstGeom>
          <a:noFill/>
          <a:extLst>
            <a:ext uri="{909E8E84-426E-40DD-AFC4-6F175D3DCCD1}">
              <a14:hiddenFill xmlns:a14="http://schemas.microsoft.com/office/drawing/2010/main">
                <a:solidFill>
                  <a:srgbClr val="FFFFFF"/>
                </a:solidFill>
              </a14:hiddenFill>
            </a:ext>
          </a:extLst>
        </p:spPr>
      </p:pic>
      <p:cxnSp>
        <p:nvCxnSpPr>
          <p:cNvPr id="237" name="Straight Connector 236">
            <a:extLst>
              <a:ext uri="{FF2B5EF4-FFF2-40B4-BE49-F238E27FC236}">
                <a16:creationId xmlns:a16="http://schemas.microsoft.com/office/drawing/2014/main" id="{81F86B2C-5FF7-48E0-B5B0-ABEA39A1E2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429000"/>
            <a:ext cx="4662638" cy="0"/>
          </a:xfrm>
          <a:prstGeom prst="line">
            <a:avLst/>
          </a:prstGeom>
          <a:ln w="50800" cap="flat">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6150" name="Content Placeholder 6149">
            <a:extLst>
              <a:ext uri="{FF2B5EF4-FFF2-40B4-BE49-F238E27FC236}">
                <a16:creationId xmlns:a16="http://schemas.microsoft.com/office/drawing/2014/main" id="{EA5E8F60-73E5-492E-B415-74D37CB5315E}"/>
              </a:ext>
            </a:extLst>
          </p:cNvPr>
          <p:cNvSpPr>
            <a:spLocks noGrp="1"/>
          </p:cNvSpPr>
          <p:nvPr>
            <p:ph idx="1"/>
          </p:nvPr>
        </p:nvSpPr>
        <p:spPr>
          <a:xfrm>
            <a:off x="6438191" y="2133600"/>
            <a:ext cx="5066419" cy="3777622"/>
          </a:xfrm>
        </p:spPr>
        <p:txBody>
          <a:bodyPr>
            <a:normAutofit/>
          </a:bodyPr>
          <a:lstStyle/>
          <a:p>
            <a:r>
              <a:rPr lang="pl-PL" b="1" i="0" dirty="0">
                <a:effectLst/>
                <a:latin typeface="Arial" panose="020B0604020202020204" pitchFamily="34" charset="0"/>
              </a:rPr>
              <a:t>Żaba</a:t>
            </a:r>
          </a:p>
          <a:p>
            <a:r>
              <a:rPr lang="pl-PL" sz="2400" b="0" i="0" dirty="0">
                <a:effectLst/>
                <a:latin typeface="Arial" panose="020B0604020202020204" pitchFamily="34" charset="0"/>
              </a:rPr>
              <a:t>Spójrz na pierwsze "zet" w tym słowie –</a:t>
            </a:r>
            <a:br>
              <a:rPr lang="pl-PL" sz="2400" b="0" i="0" dirty="0">
                <a:effectLst/>
                <a:latin typeface="Arial" panose="020B0604020202020204" pitchFamily="34" charset="0"/>
              </a:rPr>
            </a:br>
            <a:r>
              <a:rPr lang="pl-PL" sz="2400" b="0" i="0" dirty="0">
                <a:effectLst/>
                <a:latin typeface="Arial" panose="020B0604020202020204" pitchFamily="34" charset="0"/>
              </a:rPr>
              <a:t>wygląda jak </a:t>
            </a:r>
            <a:r>
              <a:rPr lang="pl-PL" sz="2400" b="1" i="0" dirty="0">
                <a:effectLst/>
                <a:latin typeface="Arial" panose="020B0604020202020204" pitchFamily="34" charset="0"/>
              </a:rPr>
              <a:t>ż</a:t>
            </a:r>
            <a:r>
              <a:rPr lang="pl-PL" sz="2400" b="0" i="0" dirty="0">
                <a:effectLst/>
                <a:latin typeface="Arial" panose="020B0604020202020204" pitchFamily="34" charset="0"/>
              </a:rPr>
              <a:t>abka – każdy to powie.</a:t>
            </a:r>
            <a:br>
              <a:rPr lang="pl-PL" sz="2400" b="0" i="0" dirty="0">
                <a:effectLst/>
                <a:latin typeface="Arial" panose="020B0604020202020204" pitchFamily="34" charset="0"/>
              </a:rPr>
            </a:br>
            <a:r>
              <a:rPr lang="pl-PL" sz="2400" b="0" i="0" dirty="0">
                <a:effectLst/>
                <a:latin typeface="Arial" panose="020B0604020202020204" pitchFamily="34" charset="0"/>
              </a:rPr>
              <a:t>A ta kropka nad nią? To lecąca mucha,</a:t>
            </a:r>
            <a:br>
              <a:rPr lang="pl-PL" sz="2400" b="0" i="0" dirty="0">
                <a:effectLst/>
                <a:latin typeface="Arial" panose="020B0604020202020204" pitchFamily="34" charset="0"/>
              </a:rPr>
            </a:br>
            <a:r>
              <a:rPr lang="pl-PL" sz="2400" b="0" i="0" dirty="0">
                <a:effectLst/>
                <a:latin typeface="Arial" panose="020B0604020202020204" pitchFamily="34" charset="0"/>
              </a:rPr>
              <a:t>co w </a:t>
            </a:r>
            <a:r>
              <a:rPr lang="pl-PL" sz="2400" b="1" i="0" dirty="0">
                <a:effectLst/>
                <a:latin typeface="Arial" panose="020B0604020202020204" pitchFamily="34" charset="0"/>
              </a:rPr>
              <a:t>ż</a:t>
            </a:r>
            <a:r>
              <a:rPr lang="pl-PL" sz="2400" b="0" i="0" dirty="0">
                <a:effectLst/>
                <a:latin typeface="Arial" panose="020B0604020202020204" pitchFamily="34" charset="0"/>
              </a:rPr>
              <a:t>abim pyszczku wyzionie wnet ducha...</a:t>
            </a:r>
          </a:p>
          <a:p>
            <a:endParaRPr lang="pl-PL" sz="2400" b="0" i="0"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11328483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972629C-E8E0-46EC-BE10-2E41EF58254A}"/>
              </a:ext>
            </a:extLst>
          </p:cNvPr>
          <p:cNvSpPr>
            <a:spLocks noGrp="1"/>
          </p:cNvSpPr>
          <p:nvPr>
            <p:ph type="title"/>
          </p:nvPr>
        </p:nvSpPr>
        <p:spPr/>
        <p:txBody>
          <a:bodyPr/>
          <a:lstStyle/>
          <a:p>
            <a:r>
              <a:rPr lang="pl-PL" dirty="0"/>
              <a:t>Wierszyki</a:t>
            </a:r>
          </a:p>
        </p:txBody>
      </p:sp>
      <p:sp>
        <p:nvSpPr>
          <p:cNvPr id="3" name="Symbol zastępczy zawartości 2">
            <a:extLst>
              <a:ext uri="{FF2B5EF4-FFF2-40B4-BE49-F238E27FC236}">
                <a16:creationId xmlns:a16="http://schemas.microsoft.com/office/drawing/2014/main" id="{DF52B6A4-D6FE-4BE3-BC1E-50017DFF8BFC}"/>
              </a:ext>
            </a:extLst>
          </p:cNvPr>
          <p:cNvSpPr>
            <a:spLocks noGrp="1"/>
          </p:cNvSpPr>
          <p:nvPr>
            <p:ph idx="1"/>
          </p:nvPr>
        </p:nvSpPr>
        <p:spPr/>
        <p:txBody>
          <a:bodyPr/>
          <a:lstStyle/>
          <a:p>
            <a:pPr algn="l"/>
            <a:r>
              <a:rPr lang="pl-PL" sz="2000" b="1" i="0" dirty="0">
                <a:solidFill>
                  <a:srgbClr val="444444"/>
                </a:solidFill>
                <a:effectLst/>
                <a:latin typeface="Helvetica Neue"/>
              </a:rPr>
              <a:t>Żonkile dla żony                                              Kowal Błażej</a:t>
            </a:r>
            <a:endParaRPr lang="pl-PL" sz="2000" b="0" i="0" dirty="0">
              <a:solidFill>
                <a:srgbClr val="444444"/>
              </a:solidFill>
              <a:effectLst/>
              <a:latin typeface="Helvetica Neue"/>
            </a:endParaRPr>
          </a:p>
          <a:p>
            <a:pPr algn="l"/>
            <a:r>
              <a:rPr lang="pl-PL" sz="2000" b="0" i="0" dirty="0">
                <a:solidFill>
                  <a:srgbClr val="444444"/>
                </a:solidFill>
                <a:effectLst/>
                <a:latin typeface="Helvetica Neue"/>
              </a:rPr>
              <a:t>Pan Józef swej żonie                                         Kowal Błażej nie próżnuje</a:t>
            </a:r>
          </a:p>
          <a:p>
            <a:pPr algn="l"/>
            <a:r>
              <a:rPr lang="pl-PL" sz="2000" b="0" i="0" dirty="0">
                <a:solidFill>
                  <a:srgbClr val="444444"/>
                </a:solidFill>
                <a:effectLst/>
                <a:latin typeface="Helvetica Neue"/>
              </a:rPr>
              <a:t>dał żółte żonkile,                                                 i żelazo młotem kuje.</a:t>
            </a:r>
          </a:p>
          <a:p>
            <a:pPr algn="l"/>
            <a:r>
              <a:rPr lang="pl-PL" sz="2000" b="0" i="0" dirty="0">
                <a:solidFill>
                  <a:srgbClr val="444444"/>
                </a:solidFill>
                <a:effectLst/>
                <a:latin typeface="Helvetica Neue"/>
              </a:rPr>
              <a:t>więc żona do męża                                            Ciężka jest Błażeja praca,</a:t>
            </a:r>
          </a:p>
          <a:p>
            <a:pPr algn="l"/>
            <a:r>
              <a:rPr lang="pl-PL" sz="2000" b="0" i="0" dirty="0">
                <a:solidFill>
                  <a:srgbClr val="444444"/>
                </a:solidFill>
                <a:effectLst/>
                <a:latin typeface="Helvetica Neue"/>
              </a:rPr>
              <a:t>uśmiecha się mile.                                             ale trud mu się opłaca.</a:t>
            </a:r>
          </a:p>
          <a:p>
            <a:pPr algn="l"/>
            <a:r>
              <a:rPr lang="pl-PL" sz="2000" b="0" i="0" dirty="0">
                <a:solidFill>
                  <a:srgbClr val="444444"/>
                </a:solidFill>
                <a:effectLst/>
                <a:latin typeface="Helvetica Neue"/>
              </a:rPr>
              <a:t> </a:t>
            </a:r>
          </a:p>
          <a:p>
            <a:endParaRPr lang="pl-PL" dirty="0"/>
          </a:p>
        </p:txBody>
      </p:sp>
    </p:spTree>
    <p:extLst>
      <p:ext uri="{BB962C8B-B14F-4D97-AF65-F5344CB8AC3E}">
        <p14:creationId xmlns:p14="http://schemas.microsoft.com/office/powerpoint/2010/main" val="20636065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1F32DBF4-7572-4D6E-B26B-738A8A8514F3}"/>
              </a:ext>
            </a:extLst>
          </p:cNvPr>
          <p:cNvSpPr>
            <a:spLocks noGrp="1"/>
          </p:cNvSpPr>
          <p:nvPr>
            <p:ph type="title"/>
          </p:nvPr>
        </p:nvSpPr>
        <p:spPr>
          <a:xfrm>
            <a:off x="3373062" y="624110"/>
            <a:ext cx="8131550" cy="1280890"/>
          </a:xfrm>
        </p:spPr>
        <p:txBody>
          <a:bodyPr>
            <a:normAutofit/>
          </a:bodyPr>
          <a:lstStyle/>
          <a:p>
            <a:r>
              <a:rPr lang="pl-PL" dirty="0"/>
              <a:t>Wierszyki </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Symbol zastępczy zawartości 2">
            <a:extLst>
              <a:ext uri="{FF2B5EF4-FFF2-40B4-BE49-F238E27FC236}">
                <a16:creationId xmlns:a16="http://schemas.microsoft.com/office/drawing/2014/main" id="{A635560B-D56D-462F-99B9-DF2542703AC0}"/>
              </a:ext>
            </a:extLst>
          </p:cNvPr>
          <p:cNvSpPr>
            <a:spLocks noGrp="1"/>
          </p:cNvSpPr>
          <p:nvPr>
            <p:ph idx="1"/>
          </p:nvPr>
        </p:nvSpPr>
        <p:spPr>
          <a:xfrm>
            <a:off x="3373062" y="1289198"/>
            <a:ext cx="8131550" cy="5240690"/>
          </a:xfrm>
        </p:spPr>
        <p:txBody>
          <a:bodyPr>
            <a:normAutofit/>
          </a:bodyPr>
          <a:lstStyle/>
          <a:p>
            <a:pPr marL="0" indent="0">
              <a:lnSpc>
                <a:spcPct val="90000"/>
              </a:lnSpc>
              <a:buNone/>
            </a:pPr>
            <a:r>
              <a:rPr lang="pl-PL" b="0" i="0" dirty="0">
                <a:effectLst/>
                <a:latin typeface="Helvetica" panose="020B0604020202020204" pitchFamily="34" charset="0"/>
              </a:rPr>
              <a:t>                  </a:t>
            </a:r>
            <a:br>
              <a:rPr lang="pl-PL" dirty="0"/>
            </a:br>
            <a:r>
              <a:rPr lang="pl-PL" sz="2400" b="0" i="0" dirty="0">
                <a:effectLst/>
                <a:latin typeface="Helvetica" panose="020B0604020202020204" pitchFamily="34" charset="0"/>
              </a:rPr>
              <a:t>Żałowała żabka jeża,</a:t>
            </a:r>
            <a:br>
              <a:rPr lang="pl-PL" sz="2400" b="0" i="0" dirty="0">
                <a:effectLst/>
                <a:latin typeface="Helvetica" panose="020B0604020202020204" pitchFamily="34" charset="0"/>
              </a:rPr>
            </a:br>
            <a:r>
              <a:rPr lang="pl-PL" sz="2400" b="0" i="0" dirty="0">
                <a:effectLst/>
                <a:latin typeface="Helvetica" panose="020B0604020202020204" pitchFamily="34" charset="0"/>
              </a:rPr>
              <a:t>że jeż wody nie używa.</a:t>
            </a:r>
            <a:br>
              <a:rPr lang="pl-PL" sz="2400" b="0" i="0" dirty="0">
                <a:effectLst/>
                <a:latin typeface="Helvetica" panose="020B0604020202020204" pitchFamily="34" charset="0"/>
              </a:rPr>
            </a:br>
            <a:r>
              <a:rPr lang="pl-PL" sz="2400" b="0" i="0" dirty="0">
                <a:effectLst/>
                <a:latin typeface="Helvetica" panose="020B0604020202020204" pitchFamily="34" charset="0"/>
              </a:rPr>
              <a:t>Jeż nad żabką się użalał,</a:t>
            </a:r>
            <a:br>
              <a:rPr lang="pl-PL" sz="2400" b="0" i="0" dirty="0">
                <a:effectLst/>
                <a:latin typeface="Helvetica" panose="020B0604020202020204" pitchFamily="34" charset="0"/>
              </a:rPr>
            </a:br>
            <a:r>
              <a:rPr lang="pl-PL" sz="2400" b="0" i="0" dirty="0">
                <a:effectLst/>
                <a:latin typeface="Helvetica" panose="020B0604020202020204" pitchFamily="34" charset="0"/>
              </a:rPr>
              <a:t>że w strumyku stale pływa.</a:t>
            </a:r>
            <a:br>
              <a:rPr lang="pl-PL" sz="2400" b="0" i="0" dirty="0">
                <a:effectLst/>
                <a:latin typeface="Helvetica" panose="020B0604020202020204" pitchFamily="34" charset="0"/>
              </a:rPr>
            </a:br>
            <a:r>
              <a:rPr lang="pl-PL" sz="2400" b="0" i="0" dirty="0">
                <a:effectLst/>
                <a:latin typeface="Helvetica" panose="020B0604020202020204" pitchFamily="34" charset="0"/>
              </a:rPr>
              <a:t>Jeż: – Żal twej skórki moja droga,</a:t>
            </a:r>
            <a:br>
              <a:rPr lang="pl-PL" sz="2400" b="0" i="0" dirty="0">
                <a:effectLst/>
                <a:latin typeface="Helvetica" panose="020B0604020202020204" pitchFamily="34" charset="0"/>
              </a:rPr>
            </a:br>
            <a:r>
              <a:rPr lang="pl-PL" sz="2400" b="0" i="0" dirty="0">
                <a:effectLst/>
                <a:latin typeface="Helvetica" panose="020B0604020202020204" pitchFamily="34" charset="0"/>
              </a:rPr>
              <a:t>bo w strumyku zimna woda!</a:t>
            </a:r>
            <a:br>
              <a:rPr lang="pl-PL" sz="2400" b="0" i="0" dirty="0">
                <a:effectLst/>
                <a:latin typeface="Helvetica" panose="020B0604020202020204" pitchFamily="34" charset="0"/>
              </a:rPr>
            </a:br>
            <a:r>
              <a:rPr lang="pl-PL" sz="2400" b="0" i="0" dirty="0">
                <a:effectLst/>
                <a:latin typeface="Helvetica" panose="020B0604020202020204" pitchFamily="34" charset="0"/>
              </a:rPr>
              <a:t>Żaba: – Zimna woda zdrówka doda.</a:t>
            </a:r>
            <a:br>
              <a:rPr lang="pl-PL" sz="2400" b="0" i="0" dirty="0">
                <a:effectLst/>
                <a:latin typeface="Helvetica" panose="020B0604020202020204" pitchFamily="34" charset="0"/>
              </a:rPr>
            </a:br>
            <a:r>
              <a:rPr lang="pl-PL" sz="2400" b="0" i="0" dirty="0">
                <a:effectLst/>
                <a:latin typeface="Helvetica" panose="020B0604020202020204" pitchFamily="34" charset="0"/>
              </a:rPr>
              <a:t>Jeż: – Ja nie myję się i żyję.</a:t>
            </a:r>
            <a:br>
              <a:rPr lang="pl-PL" sz="2400" b="0" i="0" dirty="0">
                <a:effectLst/>
                <a:latin typeface="Helvetica" panose="020B0604020202020204" pitchFamily="34" charset="0"/>
              </a:rPr>
            </a:br>
            <a:r>
              <a:rPr lang="pl-PL" sz="2400" b="0" i="0" dirty="0">
                <a:effectLst/>
                <a:latin typeface="Helvetica" panose="020B0604020202020204" pitchFamily="34" charset="0"/>
              </a:rPr>
              <a:t>Żaba: Zimna woda to uroda.</a:t>
            </a:r>
            <a:br>
              <a:rPr lang="pl-PL" sz="2400" b="0" i="0" dirty="0">
                <a:effectLst/>
                <a:latin typeface="Helvetica" panose="020B0604020202020204" pitchFamily="34" charset="0"/>
              </a:rPr>
            </a:br>
            <a:r>
              <a:rPr lang="pl-PL" sz="2400" b="0" i="0" dirty="0">
                <a:effectLst/>
                <a:latin typeface="Helvetica" panose="020B0604020202020204" pitchFamily="34" charset="0"/>
              </a:rPr>
              <a:t>… I tak dalej i tak dalej, tak tę sprawę rozważali,</a:t>
            </a:r>
            <a:br>
              <a:rPr lang="pl-PL" sz="2400" b="0" i="0" dirty="0">
                <a:effectLst/>
                <a:latin typeface="Helvetica" panose="020B0604020202020204" pitchFamily="34" charset="0"/>
              </a:rPr>
            </a:br>
            <a:r>
              <a:rPr lang="pl-PL" sz="2400" b="0" i="0" dirty="0">
                <a:effectLst/>
                <a:latin typeface="Helvetica" panose="020B0604020202020204" pitchFamily="34" charset="0"/>
              </a:rPr>
              <a:t>Obrażali może też – żaba jeża, żabę jeż.</a:t>
            </a:r>
            <a:br>
              <a:rPr lang="pl-PL" sz="2400" b="0" i="0" dirty="0">
                <a:effectLst/>
                <a:latin typeface="Helvetica" panose="020B0604020202020204" pitchFamily="34" charset="0"/>
              </a:rPr>
            </a:br>
            <a:r>
              <a:rPr lang="pl-PL" sz="2400" b="0" i="0" dirty="0">
                <a:effectLst/>
                <a:latin typeface="Helvetica" panose="020B0604020202020204" pitchFamily="34" charset="0"/>
              </a:rPr>
              <a:t>Rozważali i cóż z tego? Każdy lubi co innego.</a:t>
            </a:r>
            <a:br>
              <a:rPr lang="pl-PL" sz="2400" b="0" i="0" dirty="0">
                <a:effectLst/>
                <a:latin typeface="Helvetica" panose="020B0604020202020204" pitchFamily="34" charset="0"/>
              </a:rPr>
            </a:br>
            <a:r>
              <a:rPr lang="pl-PL" sz="2400" b="0" i="0" dirty="0">
                <a:effectLst/>
                <a:latin typeface="Helvetica" panose="020B0604020202020204" pitchFamily="34" charset="0"/>
              </a:rPr>
              <a:t>Jeżom – las, a żabom – woda, byle tylko była zgoda.</a:t>
            </a:r>
          </a:p>
          <a:p>
            <a:pPr marL="0" indent="0" fontAlgn="base">
              <a:lnSpc>
                <a:spcPct val="90000"/>
              </a:lnSpc>
              <a:buNone/>
            </a:pPr>
            <a:endParaRPr lang="pl-PL" sz="2400" b="0" i="0" dirty="0">
              <a:effectLst/>
              <a:latin typeface="Helvetica" panose="020B0604020202020204" pitchFamily="34" charset="0"/>
            </a:endParaRPr>
          </a:p>
          <a:p>
            <a:pPr>
              <a:lnSpc>
                <a:spcPct val="90000"/>
              </a:lnSpc>
            </a:pPr>
            <a:endParaRPr lang="pl-PL" dirty="0"/>
          </a:p>
        </p:txBody>
      </p:sp>
    </p:spTree>
    <p:extLst>
      <p:ext uri="{BB962C8B-B14F-4D97-AF65-F5344CB8AC3E}">
        <p14:creationId xmlns:p14="http://schemas.microsoft.com/office/powerpoint/2010/main" val="38346520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328E92B-A5D9-4AAC-AFB6-A9E6F2CC607C}"/>
              </a:ext>
            </a:extLst>
          </p:cNvPr>
          <p:cNvSpPr>
            <a:spLocks noGrp="1"/>
          </p:cNvSpPr>
          <p:nvPr>
            <p:ph type="title"/>
          </p:nvPr>
        </p:nvSpPr>
        <p:spPr/>
        <p:txBody>
          <a:bodyPr/>
          <a:lstStyle/>
          <a:p>
            <a:r>
              <a:rPr lang="pl-PL" dirty="0"/>
              <a:t>Wierszyki</a:t>
            </a:r>
          </a:p>
        </p:txBody>
      </p:sp>
      <p:sp>
        <p:nvSpPr>
          <p:cNvPr id="3" name="Symbol zastępczy zawartości 2">
            <a:extLst>
              <a:ext uri="{FF2B5EF4-FFF2-40B4-BE49-F238E27FC236}">
                <a16:creationId xmlns:a16="http://schemas.microsoft.com/office/drawing/2014/main" id="{7735D468-E344-4216-BD83-9991C69CAC3B}"/>
              </a:ext>
            </a:extLst>
          </p:cNvPr>
          <p:cNvSpPr>
            <a:spLocks noGrp="1"/>
          </p:cNvSpPr>
          <p:nvPr>
            <p:ph idx="1"/>
          </p:nvPr>
        </p:nvSpPr>
        <p:spPr/>
        <p:txBody>
          <a:bodyPr/>
          <a:lstStyle/>
          <a:p>
            <a:r>
              <a:rPr lang="pl-PL" sz="2400" b="0" i="0" dirty="0">
                <a:solidFill>
                  <a:srgbClr val="000000"/>
                </a:solidFill>
                <a:effectLst/>
                <a:latin typeface="Helvetica" panose="020B0604020202020204" pitchFamily="34" charset="0"/>
              </a:rPr>
              <a:t>Rosnę w wierzbie, rosnę w brzozie,</a:t>
            </a:r>
            <a:br>
              <a:rPr lang="pl-PL" sz="2400" dirty="0"/>
            </a:br>
            <a:r>
              <a:rPr lang="pl-PL" sz="2400" b="0" i="0" dirty="0">
                <a:solidFill>
                  <a:srgbClr val="000000"/>
                </a:solidFill>
                <a:effectLst/>
                <a:latin typeface="Helvetica" panose="020B0604020202020204" pitchFamily="34" charset="0"/>
              </a:rPr>
              <a:t>lubię burze, kocham morze.</a:t>
            </a:r>
            <a:br>
              <a:rPr lang="pl-PL" sz="2400" dirty="0"/>
            </a:br>
            <a:r>
              <a:rPr lang="pl-PL" sz="2400" b="0" i="0" dirty="0">
                <a:solidFill>
                  <a:srgbClr val="000000"/>
                </a:solidFill>
                <a:effectLst/>
                <a:latin typeface="Helvetica" panose="020B0604020202020204" pitchFamily="34" charset="0"/>
              </a:rPr>
              <a:t>Jesz mnie z chrzanem i z grzybami,</a:t>
            </a:r>
            <a:br>
              <a:rPr lang="pl-PL" sz="2400" dirty="0"/>
            </a:br>
            <a:r>
              <a:rPr lang="pl-PL" sz="2400" b="0" i="0" dirty="0">
                <a:solidFill>
                  <a:srgbClr val="000000"/>
                </a:solidFill>
                <a:effectLst/>
                <a:latin typeface="Helvetica" panose="020B0604020202020204" pitchFamily="34" charset="0"/>
              </a:rPr>
              <a:t>z czerwonymi porzeczkami.</a:t>
            </a:r>
            <a:br>
              <a:rPr lang="pl-PL" sz="2400" dirty="0"/>
            </a:br>
            <a:r>
              <a:rPr lang="pl-PL" sz="2400" b="0" i="0" dirty="0">
                <a:solidFill>
                  <a:srgbClr val="000000"/>
                </a:solidFill>
                <a:effectLst/>
                <a:latin typeface="Helvetica" panose="020B0604020202020204" pitchFamily="34" charset="0"/>
              </a:rPr>
              <a:t>Ma mnie orzech, chrzan i perz.</a:t>
            </a:r>
            <a:br>
              <a:rPr lang="pl-PL" sz="2400" dirty="0"/>
            </a:br>
            <a:r>
              <a:rPr lang="pl-PL" sz="2400" b="0" i="0" dirty="0">
                <a:solidFill>
                  <a:srgbClr val="000000"/>
                </a:solidFill>
                <a:effectLst/>
                <a:latin typeface="Helvetica" panose="020B0604020202020204" pitchFamily="34" charset="0"/>
              </a:rPr>
              <a:t>Czym ja jestem – czy już wiesz?</a:t>
            </a:r>
          </a:p>
          <a:p>
            <a:endParaRPr lang="pl-PL" dirty="0"/>
          </a:p>
        </p:txBody>
      </p:sp>
    </p:spTree>
    <p:extLst>
      <p:ext uri="{BB962C8B-B14F-4D97-AF65-F5344CB8AC3E}">
        <p14:creationId xmlns:p14="http://schemas.microsoft.com/office/powerpoint/2010/main" val="14255646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198" name="Content Placeholder 8197">
            <a:extLst>
              <a:ext uri="{FF2B5EF4-FFF2-40B4-BE49-F238E27FC236}">
                <a16:creationId xmlns:a16="http://schemas.microsoft.com/office/drawing/2014/main" id="{3861FBC6-6BD7-453B-A1DE-4FF0661F4BB7}"/>
              </a:ext>
            </a:extLst>
          </p:cNvPr>
          <p:cNvSpPr>
            <a:spLocks noGrp="1"/>
          </p:cNvSpPr>
          <p:nvPr>
            <p:ph idx="1"/>
          </p:nvPr>
        </p:nvSpPr>
        <p:spPr>
          <a:xfrm>
            <a:off x="1683956" y="2133600"/>
            <a:ext cx="4140772" cy="3777622"/>
          </a:xfrm>
        </p:spPr>
        <p:txBody>
          <a:bodyPr>
            <a:normAutofit/>
          </a:bodyPr>
          <a:lstStyle/>
          <a:p>
            <a:pPr algn="ctr"/>
            <a:r>
              <a:rPr lang="pl-PL" b="1" i="0" dirty="0">
                <a:solidFill>
                  <a:srgbClr val="BDB76B"/>
                </a:solidFill>
                <a:effectLst/>
                <a:latin typeface="Arial" panose="020B0604020202020204" pitchFamily="34" charset="0"/>
              </a:rPr>
              <a:t>Zbo</a:t>
            </a:r>
            <a:r>
              <a:rPr lang="pl-PL" b="1" i="0" dirty="0">
                <a:solidFill>
                  <a:srgbClr val="FF69B4"/>
                </a:solidFill>
                <a:effectLst/>
                <a:latin typeface="Arial" panose="020B0604020202020204" pitchFamily="34" charset="0"/>
              </a:rPr>
              <a:t>ż</a:t>
            </a:r>
            <a:r>
              <a:rPr lang="pl-PL" b="1" i="0" dirty="0">
                <a:solidFill>
                  <a:srgbClr val="BDB76B"/>
                </a:solidFill>
                <a:effectLst/>
                <a:latin typeface="Arial" panose="020B0604020202020204" pitchFamily="34" charset="0"/>
              </a:rPr>
              <a:t>e, </a:t>
            </a:r>
            <a:r>
              <a:rPr lang="pl-PL" b="1" i="0" dirty="0">
                <a:solidFill>
                  <a:srgbClr val="FF69B4"/>
                </a:solidFill>
                <a:effectLst/>
                <a:latin typeface="Arial" panose="020B0604020202020204" pitchFamily="34" charset="0"/>
              </a:rPr>
              <a:t>ż</a:t>
            </a:r>
            <a:r>
              <a:rPr lang="pl-PL" b="1" i="0" dirty="0">
                <a:solidFill>
                  <a:srgbClr val="BDB76B"/>
                </a:solidFill>
                <a:effectLst/>
                <a:latin typeface="Arial" panose="020B0604020202020204" pitchFamily="34" charset="0"/>
              </a:rPr>
              <a:t>yto, ry</a:t>
            </a:r>
            <a:r>
              <a:rPr lang="pl-PL" b="1" i="0" dirty="0">
                <a:solidFill>
                  <a:srgbClr val="FF69B4"/>
                </a:solidFill>
                <a:effectLst/>
                <a:latin typeface="Arial" panose="020B0604020202020204" pitchFamily="34" charset="0"/>
              </a:rPr>
              <a:t>ż</a:t>
            </a:r>
            <a:endParaRPr lang="pl-PL" b="1" i="0" dirty="0">
              <a:solidFill>
                <a:srgbClr val="BDB76B"/>
              </a:solidFill>
              <a:effectLst/>
              <a:latin typeface="Arial" panose="020B0604020202020204" pitchFamily="34" charset="0"/>
            </a:endParaRPr>
          </a:p>
          <a:p>
            <a:pPr algn="ctr"/>
            <a:r>
              <a:rPr lang="pl-PL" b="0" i="0" dirty="0">
                <a:solidFill>
                  <a:srgbClr val="333333"/>
                </a:solidFill>
                <a:effectLst/>
                <a:latin typeface="Arial" panose="020B0604020202020204" pitchFamily="34" charset="0"/>
              </a:rPr>
              <a:t>Ry</a:t>
            </a:r>
            <a:r>
              <a:rPr lang="pl-PL" b="1" i="0" dirty="0">
                <a:solidFill>
                  <a:srgbClr val="FF69B4"/>
                </a:solidFill>
                <a:effectLst/>
                <a:latin typeface="Arial" panose="020B0604020202020204" pitchFamily="34" charset="0"/>
              </a:rPr>
              <a:t>ż</a:t>
            </a:r>
            <a:r>
              <a:rPr lang="pl-PL" b="0" i="0" dirty="0">
                <a:solidFill>
                  <a:srgbClr val="333333"/>
                </a:solidFill>
                <a:effectLst/>
                <a:latin typeface="Arial" panose="020B0604020202020204" pitchFamily="34" charset="0"/>
              </a:rPr>
              <a:t>, </a:t>
            </a:r>
            <a:r>
              <a:rPr lang="pl-PL" b="1" i="0" dirty="0">
                <a:solidFill>
                  <a:srgbClr val="FF69B4"/>
                </a:solidFill>
                <a:effectLst/>
                <a:latin typeface="Arial" panose="020B0604020202020204" pitchFamily="34" charset="0"/>
              </a:rPr>
              <a:t>ż</a:t>
            </a:r>
            <a:r>
              <a:rPr lang="pl-PL" b="0" i="0" dirty="0">
                <a:solidFill>
                  <a:srgbClr val="333333"/>
                </a:solidFill>
                <a:effectLst/>
                <a:latin typeface="Arial" panose="020B0604020202020204" pitchFamily="34" charset="0"/>
              </a:rPr>
              <a:t>yto, owies, jęczmień, pszenica –</a:t>
            </a:r>
            <a:br>
              <a:rPr lang="pl-PL" b="0" i="0" dirty="0">
                <a:solidFill>
                  <a:srgbClr val="333333"/>
                </a:solidFill>
                <a:effectLst/>
                <a:latin typeface="Arial" panose="020B0604020202020204" pitchFamily="34" charset="0"/>
              </a:rPr>
            </a:br>
            <a:r>
              <a:rPr lang="pl-PL" b="0" i="0" dirty="0">
                <a:solidFill>
                  <a:srgbClr val="333333"/>
                </a:solidFill>
                <a:effectLst/>
                <a:latin typeface="Arial" panose="020B0604020202020204" pitchFamily="34" charset="0"/>
              </a:rPr>
              <a:t>wszelkiego zbo</a:t>
            </a:r>
            <a:r>
              <a:rPr lang="pl-PL" b="1" i="0" dirty="0">
                <a:solidFill>
                  <a:srgbClr val="FF69B4"/>
                </a:solidFill>
                <a:effectLst/>
                <a:latin typeface="Arial" panose="020B0604020202020204" pitchFamily="34" charset="0"/>
              </a:rPr>
              <a:t>ż</a:t>
            </a:r>
            <a:r>
              <a:rPr lang="pl-PL" b="0" i="0" dirty="0">
                <a:solidFill>
                  <a:srgbClr val="333333"/>
                </a:solidFill>
                <a:effectLst/>
                <a:latin typeface="Arial" panose="020B0604020202020204" pitchFamily="34" charset="0"/>
              </a:rPr>
              <a:t>a pełna piwnica.</a:t>
            </a:r>
            <a:br>
              <a:rPr lang="pl-PL" b="0" i="0" dirty="0">
                <a:solidFill>
                  <a:srgbClr val="333333"/>
                </a:solidFill>
                <a:effectLst/>
                <a:latin typeface="Arial" panose="020B0604020202020204" pitchFamily="34" charset="0"/>
              </a:rPr>
            </a:br>
            <a:r>
              <a:rPr lang="pl-PL" b="0" i="0" dirty="0">
                <a:solidFill>
                  <a:srgbClr val="333333"/>
                </a:solidFill>
                <a:effectLst/>
                <a:latin typeface="Arial" panose="020B0604020202020204" pitchFamily="34" charset="0"/>
              </a:rPr>
              <a:t>A w kilku z tych słów: ry</a:t>
            </a:r>
            <a:r>
              <a:rPr lang="pl-PL" b="1" i="0" dirty="0">
                <a:solidFill>
                  <a:srgbClr val="FF69B4"/>
                </a:solidFill>
                <a:effectLst/>
                <a:latin typeface="Arial" panose="020B0604020202020204" pitchFamily="34" charset="0"/>
              </a:rPr>
              <a:t>ż</a:t>
            </a:r>
            <a:r>
              <a:rPr lang="pl-PL" b="0" i="0" dirty="0">
                <a:solidFill>
                  <a:srgbClr val="333333"/>
                </a:solidFill>
                <a:effectLst/>
                <a:latin typeface="Arial" panose="020B0604020202020204" pitchFamily="34" charset="0"/>
              </a:rPr>
              <a:t>, </a:t>
            </a:r>
            <a:r>
              <a:rPr lang="pl-PL" b="1" i="0" dirty="0">
                <a:solidFill>
                  <a:srgbClr val="FF69B4"/>
                </a:solidFill>
                <a:effectLst/>
                <a:latin typeface="Arial" panose="020B0604020202020204" pitchFamily="34" charset="0"/>
              </a:rPr>
              <a:t>ż</a:t>
            </a:r>
            <a:r>
              <a:rPr lang="pl-PL" b="0" i="0" dirty="0">
                <a:solidFill>
                  <a:srgbClr val="333333"/>
                </a:solidFill>
                <a:effectLst/>
                <a:latin typeface="Arial" panose="020B0604020202020204" pitchFamily="34" charset="0"/>
              </a:rPr>
              <a:t>yto i zbo</a:t>
            </a:r>
            <a:r>
              <a:rPr lang="pl-PL" b="1" i="0" dirty="0">
                <a:solidFill>
                  <a:srgbClr val="FF69B4"/>
                </a:solidFill>
                <a:effectLst/>
                <a:latin typeface="Arial" panose="020B0604020202020204" pitchFamily="34" charset="0"/>
              </a:rPr>
              <a:t>ż</a:t>
            </a:r>
            <a:r>
              <a:rPr lang="pl-PL" b="0" i="0" dirty="0">
                <a:solidFill>
                  <a:srgbClr val="333333"/>
                </a:solidFill>
                <a:effectLst/>
                <a:latin typeface="Arial" panose="020B0604020202020204" pitchFamily="34" charset="0"/>
              </a:rPr>
              <a:t>e,</a:t>
            </a:r>
            <a:br>
              <a:rPr lang="pl-PL" b="0" i="0" dirty="0">
                <a:solidFill>
                  <a:srgbClr val="333333"/>
                </a:solidFill>
                <a:effectLst/>
                <a:latin typeface="Arial" panose="020B0604020202020204" pitchFamily="34" charset="0"/>
              </a:rPr>
            </a:br>
            <a:r>
              <a:rPr lang="pl-PL" b="0" i="0" dirty="0">
                <a:solidFill>
                  <a:srgbClr val="333333"/>
                </a:solidFill>
                <a:effectLst/>
                <a:latin typeface="Arial" panose="020B0604020202020204" pitchFamily="34" charset="0"/>
              </a:rPr>
              <a:t>zauważyłeś już sam to być może,</a:t>
            </a:r>
            <a:br>
              <a:rPr lang="pl-PL" b="0" i="0" dirty="0">
                <a:solidFill>
                  <a:srgbClr val="333333"/>
                </a:solidFill>
                <a:effectLst/>
                <a:latin typeface="Arial" panose="020B0604020202020204" pitchFamily="34" charset="0"/>
              </a:rPr>
            </a:br>
            <a:r>
              <a:rPr lang="pl-PL" b="0" i="0" dirty="0">
                <a:solidFill>
                  <a:srgbClr val="333333"/>
                </a:solidFill>
                <a:effectLst/>
                <a:latin typeface="Arial" panose="020B0604020202020204" pitchFamily="34" charset="0"/>
              </a:rPr>
              <a:t>nad "zet" tkwi mała okrągła kropeczka</a:t>
            </a:r>
            <a:br>
              <a:rPr lang="pl-PL" b="0" i="0" dirty="0">
                <a:solidFill>
                  <a:srgbClr val="333333"/>
                </a:solidFill>
                <a:effectLst/>
                <a:latin typeface="Arial" panose="020B0604020202020204" pitchFamily="34" charset="0"/>
              </a:rPr>
            </a:br>
            <a:r>
              <a:rPr lang="pl-PL" b="0" i="0" dirty="0">
                <a:solidFill>
                  <a:srgbClr val="333333"/>
                </a:solidFill>
                <a:effectLst/>
                <a:latin typeface="Arial" panose="020B0604020202020204" pitchFamily="34" charset="0"/>
              </a:rPr>
              <a:t>tak jak w tych zbo</a:t>
            </a:r>
            <a:r>
              <a:rPr lang="pl-PL" b="1" i="0" dirty="0">
                <a:solidFill>
                  <a:srgbClr val="FF69B4"/>
                </a:solidFill>
                <a:effectLst/>
                <a:latin typeface="Arial" panose="020B0604020202020204" pitchFamily="34" charset="0"/>
              </a:rPr>
              <a:t>ż</a:t>
            </a:r>
            <a:r>
              <a:rPr lang="pl-PL" b="0" i="0" dirty="0">
                <a:solidFill>
                  <a:srgbClr val="333333"/>
                </a:solidFill>
                <a:effectLst/>
                <a:latin typeface="Arial" panose="020B0604020202020204" pitchFamily="34" charset="0"/>
              </a:rPr>
              <a:t>ach – małe ziarneczka.</a:t>
            </a:r>
          </a:p>
          <a:p>
            <a:endParaRPr lang="en-US" dirty="0">
              <a:solidFill>
                <a:srgbClr val="000000"/>
              </a:solidFill>
            </a:endParaRPr>
          </a:p>
        </p:txBody>
      </p:sp>
      <p:pic>
        <p:nvPicPr>
          <p:cNvPr id="8194" name="Picture 2" descr="zboże">
            <a:extLst>
              <a:ext uri="{FF2B5EF4-FFF2-40B4-BE49-F238E27FC236}">
                <a16:creationId xmlns:a16="http://schemas.microsoft.com/office/drawing/2014/main" id="{ACC37D01-4AC5-409F-8B88-908EBFBEAF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1916" y="1107495"/>
            <a:ext cx="5451627" cy="4322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0276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F9335401-3DF8-4891-A0AC-D3C542B02E7F}"/>
              </a:ext>
            </a:extLst>
          </p:cNvPr>
          <p:cNvSpPr>
            <a:spLocks noGrp="1"/>
          </p:cNvSpPr>
          <p:nvPr>
            <p:ph type="title"/>
          </p:nvPr>
        </p:nvSpPr>
        <p:spPr>
          <a:xfrm>
            <a:off x="1046019" y="942108"/>
            <a:ext cx="3256550" cy="4969113"/>
          </a:xfrm>
        </p:spPr>
        <p:txBody>
          <a:bodyPr anchor="ctr">
            <a:normAutofit/>
          </a:bodyPr>
          <a:lstStyle/>
          <a:p>
            <a:r>
              <a:rPr lang="pl-PL">
                <a:solidFill>
                  <a:schemeClr val="tx2">
                    <a:lumMod val="75000"/>
                  </a:schemeClr>
                </a:solidFill>
              </a:rPr>
              <a:t>Pisownia „ ó”</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Symbol zastępczy zawartości 2">
            <a:extLst>
              <a:ext uri="{FF2B5EF4-FFF2-40B4-BE49-F238E27FC236}">
                <a16:creationId xmlns:a16="http://schemas.microsoft.com/office/drawing/2014/main" id="{466CF46B-1DD9-49B8-BB50-C973E01DAA5C}"/>
              </a:ext>
            </a:extLst>
          </p:cNvPr>
          <p:cNvSpPr>
            <a:spLocks noGrp="1"/>
          </p:cNvSpPr>
          <p:nvPr>
            <p:ph idx="1"/>
          </p:nvPr>
        </p:nvSpPr>
        <p:spPr>
          <a:xfrm>
            <a:off x="5049062" y="942108"/>
            <a:ext cx="6455549" cy="4969114"/>
          </a:xfrm>
        </p:spPr>
        <p:txBody>
          <a:bodyPr anchor="ctr">
            <a:normAutofit/>
          </a:bodyPr>
          <a:lstStyle/>
          <a:p>
            <a:pPr>
              <a:lnSpc>
                <a:spcPct val="90000"/>
              </a:lnSpc>
            </a:pPr>
            <a:r>
              <a:rPr lang="pl-PL" sz="1500" b="1" i="0" dirty="0">
                <a:solidFill>
                  <a:schemeClr val="tx2">
                    <a:lumMod val="75000"/>
                  </a:schemeClr>
                </a:solidFill>
                <a:effectLst/>
                <a:latin typeface="Google Sans"/>
              </a:rPr>
              <a:t>Ó piszemy:</a:t>
            </a:r>
            <a:endParaRPr lang="pl-PL" sz="1500" b="0" i="0" dirty="0">
              <a:solidFill>
                <a:schemeClr val="tx2">
                  <a:lumMod val="75000"/>
                </a:schemeClr>
              </a:solidFill>
              <a:effectLst/>
              <a:latin typeface="Google Sans"/>
            </a:endParaRPr>
          </a:p>
          <a:p>
            <a:pPr>
              <a:lnSpc>
                <a:spcPct val="90000"/>
              </a:lnSpc>
              <a:buFont typeface="Arial" panose="020B0604020202020204" pitchFamily="34" charset="0"/>
              <a:buChar char="•"/>
            </a:pPr>
            <a:r>
              <a:rPr lang="pl-PL" sz="1500" b="0" i="0" dirty="0">
                <a:solidFill>
                  <a:schemeClr val="tx2">
                    <a:lumMod val="75000"/>
                  </a:schemeClr>
                </a:solidFill>
                <a:effectLst/>
                <a:latin typeface="arial" panose="020B0604020202020204" pitchFamily="34" charset="0"/>
              </a:rPr>
              <a:t>Gdy wymienia się ono na o, e, a w innych formach wyrazu lub w wyrazach pokrewnych.</a:t>
            </a:r>
          </a:p>
          <a:p>
            <a:pPr>
              <a:lnSpc>
                <a:spcPct val="90000"/>
              </a:lnSpc>
              <a:buFont typeface="Arial" panose="020B0604020202020204" pitchFamily="34" charset="0"/>
              <a:buChar char="•"/>
            </a:pPr>
            <a:r>
              <a:rPr lang="pl-PL" sz="1500" b="0" i="0" dirty="0">
                <a:solidFill>
                  <a:schemeClr val="tx2">
                    <a:lumMod val="75000"/>
                  </a:schemeClr>
                </a:solidFill>
                <a:effectLst/>
                <a:latin typeface="arial" panose="020B0604020202020204" pitchFamily="34" charset="0"/>
              </a:rPr>
              <a:t>dróżka - bo: droga, drogowy,</a:t>
            </a:r>
          </a:p>
          <a:p>
            <a:pPr>
              <a:lnSpc>
                <a:spcPct val="90000"/>
              </a:lnSpc>
              <a:buFont typeface="Arial" panose="020B0604020202020204" pitchFamily="34" charset="0"/>
              <a:buChar char="•"/>
            </a:pPr>
            <a:r>
              <a:rPr lang="pl-PL" sz="1500" b="0" i="0" dirty="0">
                <a:solidFill>
                  <a:schemeClr val="tx2">
                    <a:lumMod val="75000"/>
                  </a:schemeClr>
                </a:solidFill>
                <a:effectLst/>
                <a:latin typeface="arial" panose="020B0604020202020204" pitchFamily="34" charset="0"/>
              </a:rPr>
              <a:t>pióro - bo: pierze, pierzyna,</a:t>
            </a:r>
          </a:p>
          <a:p>
            <a:pPr>
              <a:lnSpc>
                <a:spcPct val="90000"/>
              </a:lnSpc>
              <a:buFont typeface="Arial" panose="020B0604020202020204" pitchFamily="34" charset="0"/>
              <a:buChar char="•"/>
            </a:pPr>
            <a:r>
              <a:rPr lang="pl-PL" sz="1500" b="0" i="0" dirty="0">
                <a:solidFill>
                  <a:schemeClr val="tx2">
                    <a:lumMod val="75000"/>
                  </a:schemeClr>
                </a:solidFill>
                <a:effectLst/>
                <a:latin typeface="arial" panose="020B0604020202020204" pitchFamily="34" charset="0"/>
              </a:rPr>
              <a:t>skrócić - bo: skracać, skracanie.</a:t>
            </a:r>
          </a:p>
          <a:p>
            <a:pPr>
              <a:lnSpc>
                <a:spcPct val="90000"/>
              </a:lnSpc>
              <a:buFont typeface="Arial" panose="020B0604020202020204" pitchFamily="34" charset="0"/>
              <a:buChar char="•"/>
            </a:pPr>
            <a:endParaRPr lang="pl-PL" sz="1500" b="0" i="0" dirty="0">
              <a:solidFill>
                <a:schemeClr val="tx2">
                  <a:lumMod val="75000"/>
                </a:schemeClr>
              </a:solidFill>
              <a:effectLst/>
              <a:latin typeface="arial" panose="020B0604020202020204" pitchFamily="34" charset="0"/>
            </a:endParaRPr>
          </a:p>
          <a:p>
            <a:pPr>
              <a:lnSpc>
                <a:spcPct val="90000"/>
              </a:lnSpc>
              <a:buFont typeface="Arial" panose="020B0604020202020204" pitchFamily="34" charset="0"/>
              <a:buChar char="•"/>
            </a:pPr>
            <a:r>
              <a:rPr lang="pl-PL" sz="1500" b="1" i="0" dirty="0">
                <a:solidFill>
                  <a:schemeClr val="tx2">
                    <a:lumMod val="75000"/>
                  </a:schemeClr>
                </a:solidFill>
                <a:effectLst/>
                <a:latin typeface="arial" panose="020B0604020202020204" pitchFamily="34" charset="0"/>
              </a:rPr>
              <a:t>Zapamiętaj!</a:t>
            </a:r>
          </a:p>
          <a:p>
            <a:pPr marL="0" indent="0">
              <a:lnSpc>
                <a:spcPct val="90000"/>
              </a:lnSpc>
              <a:buNone/>
            </a:pPr>
            <a:r>
              <a:rPr lang="pl-PL" sz="1500" b="0" i="0" dirty="0">
                <a:solidFill>
                  <a:schemeClr val="tx2">
                    <a:lumMod val="75000"/>
                  </a:schemeClr>
                </a:solidFill>
                <a:effectLst/>
                <a:latin typeface="arial" panose="020B0604020202020204" pitchFamily="34" charset="0"/>
              </a:rPr>
              <a:t>       Jest wiele wyrazów, w których piszemy ó, choć nie wymienia się na o, e lub a.</a:t>
            </a:r>
          </a:p>
          <a:p>
            <a:pPr>
              <a:lnSpc>
                <a:spcPct val="90000"/>
              </a:lnSpc>
              <a:buFont typeface="Arial" panose="020B0604020202020204" pitchFamily="34" charset="0"/>
              <a:buChar char="•"/>
            </a:pPr>
            <a:r>
              <a:rPr lang="pl-PL" sz="1500" b="0" i="0" dirty="0">
                <a:solidFill>
                  <a:schemeClr val="tx2">
                    <a:lumMod val="75000"/>
                  </a:schemeClr>
                </a:solidFill>
                <a:effectLst/>
                <a:latin typeface="arial" panose="020B0604020202020204" pitchFamily="34" charset="0"/>
              </a:rPr>
              <a:t>Jest to ó niewymienne</a:t>
            </a:r>
          </a:p>
          <a:p>
            <a:pPr>
              <a:lnSpc>
                <a:spcPct val="90000"/>
              </a:lnSpc>
              <a:buFont typeface="Arial" panose="020B0604020202020204" pitchFamily="34" charset="0"/>
              <a:buChar char="•"/>
            </a:pPr>
            <a:endParaRPr lang="pl-PL" sz="1500" b="0" i="0" dirty="0">
              <a:solidFill>
                <a:schemeClr val="tx2">
                  <a:lumMod val="75000"/>
                </a:schemeClr>
              </a:solidFill>
              <a:effectLst/>
              <a:latin typeface="arial" panose="020B0604020202020204" pitchFamily="34" charset="0"/>
            </a:endParaRPr>
          </a:p>
          <a:p>
            <a:pPr marL="0" indent="0">
              <a:lnSpc>
                <a:spcPct val="90000"/>
              </a:lnSpc>
              <a:buNone/>
            </a:pPr>
            <a:r>
              <a:rPr lang="pl-PL" sz="1500" b="0" i="0" dirty="0">
                <a:solidFill>
                  <a:schemeClr val="tx2">
                    <a:lumMod val="75000"/>
                  </a:schemeClr>
                </a:solidFill>
                <a:effectLst/>
                <a:latin typeface="arial" panose="020B0604020202020204" pitchFamily="34" charset="0"/>
              </a:rPr>
              <a:t> </a:t>
            </a:r>
          </a:p>
          <a:p>
            <a:pPr>
              <a:lnSpc>
                <a:spcPct val="90000"/>
              </a:lnSpc>
              <a:buFont typeface="Arial" panose="020B0604020202020204" pitchFamily="34" charset="0"/>
              <a:buChar char="•"/>
            </a:pPr>
            <a:r>
              <a:rPr lang="pl-PL" sz="1500" b="0" i="0" dirty="0">
                <a:solidFill>
                  <a:schemeClr val="tx2">
                    <a:lumMod val="75000"/>
                  </a:schemeClr>
                </a:solidFill>
                <a:effectLst/>
                <a:latin typeface="arial" panose="020B0604020202020204" pitchFamily="34" charset="0"/>
              </a:rPr>
              <a:t>Na początku wyrazów: ósmy, ósemka, ów, ówdzie, ówczesny.</a:t>
            </a:r>
          </a:p>
          <a:p>
            <a:pPr>
              <a:lnSpc>
                <a:spcPct val="90000"/>
              </a:lnSpc>
              <a:buFont typeface="Arial" panose="020B0604020202020204" pitchFamily="34" charset="0"/>
              <a:buChar char="•"/>
            </a:pPr>
            <a:r>
              <a:rPr lang="pl-PL" sz="1500" b="0" i="0" dirty="0">
                <a:solidFill>
                  <a:schemeClr val="tx2">
                    <a:lumMod val="75000"/>
                  </a:schemeClr>
                </a:solidFill>
                <a:effectLst/>
                <a:latin typeface="arial" panose="020B0604020202020204" pitchFamily="34" charset="0"/>
              </a:rPr>
              <a:t>W wyrazach, których </a:t>
            </a:r>
            <a:r>
              <a:rPr lang="pl-PL" sz="1500" b="1" i="0" dirty="0">
                <a:solidFill>
                  <a:schemeClr val="tx2">
                    <a:lumMod val="75000"/>
                  </a:schemeClr>
                </a:solidFill>
                <a:effectLst/>
                <a:latin typeface="arial" panose="020B0604020202020204" pitchFamily="34" charset="0"/>
              </a:rPr>
              <a:t>pisowni</a:t>
            </a:r>
            <a:r>
              <a:rPr lang="pl-PL" sz="1500" b="0" i="0" dirty="0">
                <a:solidFill>
                  <a:schemeClr val="tx2">
                    <a:lumMod val="75000"/>
                  </a:schemeClr>
                </a:solidFill>
                <a:effectLst/>
                <a:latin typeface="arial" panose="020B0604020202020204" pitchFamily="34" charset="0"/>
              </a:rPr>
              <a:t> nie da się wyjaśnić.</a:t>
            </a:r>
          </a:p>
          <a:p>
            <a:pPr>
              <a:lnSpc>
                <a:spcPct val="90000"/>
              </a:lnSpc>
            </a:pPr>
            <a:endParaRPr lang="pl-PL" sz="1500" dirty="0">
              <a:solidFill>
                <a:schemeClr val="tx2">
                  <a:lumMod val="75000"/>
                </a:schemeClr>
              </a:solidFill>
            </a:endParaRPr>
          </a:p>
        </p:txBody>
      </p:sp>
    </p:spTree>
    <p:extLst>
      <p:ext uri="{BB962C8B-B14F-4D97-AF65-F5344CB8AC3E}">
        <p14:creationId xmlns:p14="http://schemas.microsoft.com/office/powerpoint/2010/main" val="19378397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A482A426-CA62-4CD0-8109-A810B94E01C2}"/>
              </a:ext>
            </a:extLst>
          </p:cNvPr>
          <p:cNvSpPr>
            <a:spLocks noGrp="1"/>
          </p:cNvSpPr>
          <p:nvPr>
            <p:ph type="title"/>
          </p:nvPr>
        </p:nvSpPr>
        <p:spPr>
          <a:xfrm>
            <a:off x="3373062" y="624110"/>
            <a:ext cx="8131550" cy="493490"/>
          </a:xfrm>
        </p:spPr>
        <p:txBody>
          <a:bodyPr>
            <a:normAutofit fontScale="90000"/>
          </a:bodyPr>
          <a:lstStyle/>
          <a:p>
            <a:r>
              <a:rPr lang="pl-PL" dirty="0"/>
              <a:t>Zbiór wyrazów z „ó” niewymiennym</a:t>
            </a:r>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 name="Symbol zastępczy zawartości 2">
            <a:extLst>
              <a:ext uri="{FF2B5EF4-FFF2-40B4-BE49-F238E27FC236}">
                <a16:creationId xmlns:a16="http://schemas.microsoft.com/office/drawing/2014/main" id="{D2EF2EE2-B418-4556-80BB-D9B9F9D166E3}"/>
              </a:ext>
            </a:extLst>
          </p:cNvPr>
          <p:cNvSpPr>
            <a:spLocks noGrp="1"/>
          </p:cNvSpPr>
          <p:nvPr>
            <p:ph idx="1"/>
          </p:nvPr>
        </p:nvSpPr>
        <p:spPr>
          <a:xfrm>
            <a:off x="3373062" y="1083733"/>
            <a:ext cx="8131550" cy="5646057"/>
          </a:xfrm>
        </p:spPr>
        <p:txBody>
          <a:bodyPr>
            <a:noAutofit/>
          </a:bodyPr>
          <a:lstStyle/>
          <a:p>
            <a:pPr>
              <a:lnSpc>
                <a:spcPct val="90000"/>
              </a:lnSpc>
            </a:pPr>
            <a:r>
              <a:rPr lang="pl-PL" sz="1600" b="1" dirty="0"/>
              <a:t>Literę ó piszemy w zakończeniach wyrazów:</a:t>
            </a:r>
          </a:p>
          <a:p>
            <a:pPr>
              <a:lnSpc>
                <a:spcPct val="90000"/>
              </a:lnSpc>
            </a:pPr>
            <a:r>
              <a:rPr lang="pl-PL" sz="1600" dirty="0"/>
              <a:t>- </a:t>
            </a:r>
            <a:r>
              <a:rPr lang="pl-PL" sz="1600" dirty="0" err="1"/>
              <a:t>ówka</a:t>
            </a:r>
            <a:r>
              <a:rPr lang="pl-PL" sz="1600" dirty="0"/>
              <a:t>: główka, klasówka, stołówka,</a:t>
            </a:r>
          </a:p>
          <a:p>
            <a:pPr>
              <a:lnSpc>
                <a:spcPct val="90000"/>
              </a:lnSpc>
            </a:pPr>
            <a:r>
              <a:rPr lang="pl-PL" sz="1600" dirty="0"/>
              <a:t>- </a:t>
            </a:r>
            <a:r>
              <a:rPr lang="pl-PL" sz="1600" dirty="0" err="1"/>
              <a:t>ówna</a:t>
            </a:r>
            <a:r>
              <a:rPr lang="pl-PL" sz="1600" dirty="0"/>
              <a:t>: cesarzówna, Czubówna, Kossakówna;</a:t>
            </a:r>
          </a:p>
          <a:p>
            <a:pPr>
              <a:lnSpc>
                <a:spcPct val="90000"/>
              </a:lnSpc>
            </a:pPr>
            <a:r>
              <a:rPr lang="pl-PL" sz="1600" dirty="0"/>
              <a:t>- ów: w nazwach miejscowości: Kraków, Piastów oraz w zakończeniach form liczby mnogiej większości rzeczowników rodzaju męskiego: butów, chłopców, psów.</a:t>
            </a:r>
          </a:p>
          <a:p>
            <a:pPr>
              <a:lnSpc>
                <a:spcPct val="90000"/>
              </a:lnSpc>
            </a:pPr>
            <a:r>
              <a:rPr lang="pl-PL" sz="1600" dirty="0"/>
              <a:t>wyjątki: skuwka, wsuwka, zasuwka</a:t>
            </a:r>
          </a:p>
          <a:p>
            <a:pPr>
              <a:lnSpc>
                <a:spcPct val="90000"/>
              </a:lnSpc>
            </a:pPr>
            <a:endParaRPr lang="pl-PL" sz="1600" dirty="0"/>
          </a:p>
          <a:p>
            <a:pPr>
              <a:lnSpc>
                <a:spcPct val="90000"/>
              </a:lnSpc>
            </a:pPr>
            <a:r>
              <a:rPr lang="pl-PL" sz="1600" b="1" dirty="0"/>
              <a:t>Zapamiętaj!</a:t>
            </a:r>
          </a:p>
          <a:p>
            <a:pPr marL="0" indent="0">
              <a:lnSpc>
                <a:spcPct val="90000"/>
              </a:lnSpc>
              <a:buNone/>
            </a:pPr>
            <a:r>
              <a:rPr lang="pl-PL" sz="1600" dirty="0"/>
              <a:t>       Jest wiele wyrazów, w których piszemy ó, choć nie wymienia się na o, e lub a.</a:t>
            </a:r>
          </a:p>
          <a:p>
            <a:pPr>
              <a:lnSpc>
                <a:spcPct val="90000"/>
              </a:lnSpc>
            </a:pPr>
            <a:r>
              <a:rPr lang="pl-PL" sz="1600" dirty="0"/>
              <a:t>Jest to ó niewymienne</a:t>
            </a:r>
          </a:p>
          <a:p>
            <a:pPr marL="0" indent="0">
              <a:lnSpc>
                <a:spcPct val="90000"/>
              </a:lnSpc>
              <a:buNone/>
            </a:pPr>
            <a:r>
              <a:rPr lang="pl-PL" sz="1600" dirty="0"/>
              <a:t>Zapamiętaj!</a:t>
            </a:r>
          </a:p>
          <a:p>
            <a:pPr>
              <a:lnSpc>
                <a:spcPct val="90000"/>
              </a:lnSpc>
            </a:pPr>
            <a:endParaRPr lang="pl-PL" sz="1600" dirty="0"/>
          </a:p>
          <a:p>
            <a:pPr>
              <a:lnSpc>
                <a:spcPct val="90000"/>
              </a:lnSpc>
            </a:pPr>
            <a:r>
              <a:rPr lang="pl-PL" sz="1600" dirty="0"/>
              <a:t>Litera ó nigdy nie występuje na końcu wyrazu.</a:t>
            </a:r>
          </a:p>
          <a:p>
            <a:pPr>
              <a:lnSpc>
                <a:spcPct val="90000"/>
              </a:lnSpc>
            </a:pPr>
            <a:r>
              <a:rPr lang="pl-PL" sz="1600" dirty="0"/>
              <a:t>Tylko kilka słów zaczyna się od ó:</a:t>
            </a:r>
          </a:p>
          <a:p>
            <a:pPr>
              <a:lnSpc>
                <a:spcPct val="90000"/>
              </a:lnSpc>
            </a:pPr>
            <a:r>
              <a:rPr lang="pl-PL" sz="1600" b="1" dirty="0"/>
              <a:t>ósemka, ósmoklasista, ósmoklasistka, ósmy, ów, ówczesny, ówcześnie, ówdzie.</a:t>
            </a:r>
          </a:p>
        </p:txBody>
      </p:sp>
    </p:spTree>
    <p:extLst>
      <p:ext uri="{BB962C8B-B14F-4D97-AF65-F5344CB8AC3E}">
        <p14:creationId xmlns:p14="http://schemas.microsoft.com/office/powerpoint/2010/main" val="39235451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3FD44A9-A7D7-434A-8FC5-E090B0B7DE2C}"/>
              </a:ext>
            </a:extLst>
          </p:cNvPr>
          <p:cNvSpPr>
            <a:spLocks noGrp="1"/>
          </p:cNvSpPr>
          <p:nvPr>
            <p:ph type="title"/>
          </p:nvPr>
        </p:nvSpPr>
        <p:spPr/>
        <p:txBody>
          <a:bodyPr/>
          <a:lstStyle/>
          <a:p>
            <a:r>
              <a:rPr lang="pl-PL" dirty="0"/>
              <a:t>Pisownię wybranych wyrazów koniecznie trzeba zapamiętać !</a:t>
            </a:r>
          </a:p>
        </p:txBody>
      </p:sp>
      <p:sp>
        <p:nvSpPr>
          <p:cNvPr id="3" name="Symbol zastępczy zawartości 2">
            <a:extLst>
              <a:ext uri="{FF2B5EF4-FFF2-40B4-BE49-F238E27FC236}">
                <a16:creationId xmlns:a16="http://schemas.microsoft.com/office/drawing/2014/main" id="{E17A7BB9-45FA-4D92-8A10-3D229C840555}"/>
              </a:ext>
            </a:extLst>
          </p:cNvPr>
          <p:cNvSpPr>
            <a:spLocks noGrp="1"/>
          </p:cNvSpPr>
          <p:nvPr>
            <p:ph idx="1"/>
          </p:nvPr>
        </p:nvSpPr>
        <p:spPr/>
        <p:txBody>
          <a:bodyPr>
            <a:normAutofit/>
          </a:bodyPr>
          <a:lstStyle/>
          <a:p>
            <a:r>
              <a:rPr lang="pl-PL" sz="2400" dirty="0"/>
              <a:t>Chór, córka, dopóki, główny, góral, jaskółka ,kłótnia ,król , krótki ,który ,mózg, ołówek ,oprócz , płótno, późno, próchno, próżny, również, różnica, różowy, rózga ,skóra, stróż, wiór , wkrótce, włóczęga, włócznia, wójt, wróżba, źródło, żółty , żółw.</a:t>
            </a:r>
          </a:p>
        </p:txBody>
      </p:sp>
    </p:spTree>
    <p:extLst>
      <p:ext uri="{BB962C8B-B14F-4D97-AF65-F5344CB8AC3E}">
        <p14:creationId xmlns:p14="http://schemas.microsoft.com/office/powerpoint/2010/main" val="31055622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B1B67BD-E954-456E-A2DC-C50F3009286F}"/>
              </a:ext>
            </a:extLst>
          </p:cNvPr>
          <p:cNvSpPr>
            <a:spLocks noGrp="1"/>
          </p:cNvSpPr>
          <p:nvPr>
            <p:ph type="title"/>
          </p:nvPr>
        </p:nvSpPr>
        <p:spPr/>
        <p:txBody>
          <a:bodyPr/>
          <a:lstStyle/>
          <a:p>
            <a:r>
              <a:rPr lang="pl-PL" dirty="0"/>
              <a:t>Pisownia wyrazów z „u”</a:t>
            </a:r>
          </a:p>
        </p:txBody>
      </p:sp>
      <p:sp>
        <p:nvSpPr>
          <p:cNvPr id="3" name="Symbol zastępczy zawartości 2">
            <a:extLst>
              <a:ext uri="{FF2B5EF4-FFF2-40B4-BE49-F238E27FC236}">
                <a16:creationId xmlns:a16="http://schemas.microsoft.com/office/drawing/2014/main" id="{483BBBC1-2C6C-4515-B95A-B8304CCE7F44}"/>
              </a:ext>
            </a:extLst>
          </p:cNvPr>
          <p:cNvSpPr>
            <a:spLocks noGrp="1"/>
          </p:cNvSpPr>
          <p:nvPr>
            <p:ph idx="1"/>
          </p:nvPr>
        </p:nvSpPr>
        <p:spPr>
          <a:xfrm>
            <a:off x="2589212" y="1499810"/>
            <a:ext cx="8915400" cy="4920342"/>
          </a:xfrm>
        </p:spPr>
        <p:txBody>
          <a:bodyPr>
            <a:normAutofit fontScale="85000" lnSpcReduction="20000"/>
          </a:bodyPr>
          <a:lstStyle/>
          <a:p>
            <a:r>
              <a:rPr lang="pl-PL" b="1" dirty="0"/>
              <a:t>Literę u piszemy zawsze na końcu wyrazów, np</a:t>
            </a:r>
            <a:r>
              <a:rPr lang="pl-PL" dirty="0"/>
              <a:t>.:</a:t>
            </a:r>
          </a:p>
          <a:p>
            <a:r>
              <a:rPr lang="pl-PL" dirty="0"/>
              <a:t>     albumu, biletu, hałasu, piachu, rabarbaru</a:t>
            </a:r>
          </a:p>
          <a:p>
            <a:r>
              <a:rPr lang="pl-PL" dirty="0"/>
              <a:t>oraz na początku większości wyrazów, np.:</a:t>
            </a:r>
          </a:p>
          <a:p>
            <a:r>
              <a:rPr lang="pl-PL" dirty="0"/>
              <a:t>     ubiór, ucieczka, uczelnia, udo, ugasić, ul, uliczka, umieć, upór, uprzejmość, uważny.</a:t>
            </a:r>
          </a:p>
          <a:p>
            <a:endParaRPr lang="pl-PL" dirty="0"/>
          </a:p>
          <a:p>
            <a:r>
              <a:rPr lang="pl-PL" b="1" dirty="0"/>
              <a:t>Literę u piszemy też w zakończeniach form czasowników,</a:t>
            </a:r>
            <a:r>
              <a:rPr lang="pl-PL" dirty="0"/>
              <a:t> np.:</a:t>
            </a:r>
          </a:p>
          <a:p>
            <a:r>
              <a:rPr lang="pl-PL" dirty="0"/>
              <a:t>     pracuję, pracujesz, pracuje, pracujemy.</a:t>
            </a:r>
          </a:p>
          <a:p>
            <a:endParaRPr lang="pl-PL" dirty="0"/>
          </a:p>
          <a:p>
            <a:r>
              <a:rPr lang="pl-PL" b="1" dirty="0"/>
              <a:t>Literę u piszemy w zakończeniach wyrazów:</a:t>
            </a:r>
          </a:p>
          <a:p>
            <a:r>
              <a:rPr lang="pl-PL" dirty="0"/>
              <a:t>     -</a:t>
            </a:r>
            <a:r>
              <a:rPr lang="pl-PL" dirty="0" err="1"/>
              <a:t>un</a:t>
            </a:r>
            <a:r>
              <a:rPr lang="pl-PL" dirty="0"/>
              <a:t>: opiekun, piastun, zwiastun,</a:t>
            </a:r>
          </a:p>
          <a:p>
            <a:r>
              <a:rPr lang="pl-PL" dirty="0"/>
              <a:t>     -</a:t>
            </a:r>
            <a:r>
              <a:rPr lang="pl-PL" dirty="0" err="1"/>
              <a:t>unka</a:t>
            </a:r>
            <a:r>
              <a:rPr lang="pl-PL" dirty="0"/>
              <a:t>: opiekunka, piastunka,</a:t>
            </a:r>
          </a:p>
          <a:p>
            <a:r>
              <a:rPr lang="pl-PL" dirty="0"/>
              <a:t>     -</a:t>
            </a:r>
            <a:r>
              <a:rPr lang="pl-PL" dirty="0" err="1"/>
              <a:t>unek</a:t>
            </a:r>
            <a:r>
              <a:rPr lang="pl-PL" dirty="0"/>
              <a:t>: poczęstunek, podarunek, rysunek,</a:t>
            </a:r>
          </a:p>
          <a:p>
            <a:r>
              <a:rPr lang="pl-PL" dirty="0"/>
              <a:t>     -uch: leniuch, łakomczuch, paluch,</a:t>
            </a:r>
          </a:p>
          <a:p>
            <a:r>
              <a:rPr lang="pl-PL" dirty="0"/>
              <a:t>     -uszek: brzuszek, łańcuszek, staruszek,</a:t>
            </a:r>
          </a:p>
          <a:p>
            <a:r>
              <a:rPr lang="pl-PL" dirty="0"/>
              <a:t>     -</a:t>
            </a:r>
            <a:r>
              <a:rPr lang="pl-PL" dirty="0" err="1"/>
              <a:t>utki</a:t>
            </a:r>
            <a:r>
              <a:rPr lang="pl-PL" dirty="0"/>
              <a:t>: cichutki, mięciutki, równiutki,</a:t>
            </a:r>
          </a:p>
        </p:txBody>
      </p:sp>
    </p:spTree>
    <p:extLst>
      <p:ext uri="{BB962C8B-B14F-4D97-AF65-F5344CB8AC3E}">
        <p14:creationId xmlns:p14="http://schemas.microsoft.com/office/powerpoint/2010/main" val="8633425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274460F-B137-4645-ABF8-F23D174F42E5}"/>
              </a:ext>
            </a:extLst>
          </p:cNvPr>
          <p:cNvSpPr>
            <a:spLocks noGrp="1"/>
          </p:cNvSpPr>
          <p:nvPr>
            <p:ph type="title"/>
          </p:nvPr>
        </p:nvSpPr>
        <p:spPr/>
        <p:txBody>
          <a:bodyPr/>
          <a:lstStyle/>
          <a:p>
            <a:r>
              <a:rPr lang="pl-PL" dirty="0"/>
              <a:t>Pisownia wyrazów z „u”</a:t>
            </a:r>
          </a:p>
        </p:txBody>
      </p:sp>
      <p:sp>
        <p:nvSpPr>
          <p:cNvPr id="3" name="Symbol zastępczy zawartości 2">
            <a:extLst>
              <a:ext uri="{FF2B5EF4-FFF2-40B4-BE49-F238E27FC236}">
                <a16:creationId xmlns:a16="http://schemas.microsoft.com/office/drawing/2014/main" id="{0AB49CCD-6FB5-46BE-B779-598755EE306C}"/>
              </a:ext>
            </a:extLst>
          </p:cNvPr>
          <p:cNvSpPr>
            <a:spLocks noGrp="1"/>
          </p:cNvSpPr>
          <p:nvPr>
            <p:ph idx="1"/>
          </p:nvPr>
        </p:nvSpPr>
        <p:spPr/>
        <p:txBody>
          <a:bodyPr/>
          <a:lstStyle/>
          <a:p>
            <a:r>
              <a:rPr lang="pl-PL" dirty="0"/>
              <a:t>-</a:t>
            </a:r>
            <a:r>
              <a:rPr lang="pl-PL" dirty="0" err="1"/>
              <a:t>usieńki</a:t>
            </a:r>
            <a:r>
              <a:rPr lang="pl-PL" dirty="0"/>
              <a:t>: bielusieńki, króciusieńki,</a:t>
            </a:r>
          </a:p>
          <a:p>
            <a:r>
              <a:rPr lang="pl-PL" dirty="0"/>
              <a:t>     -</a:t>
            </a:r>
            <a:r>
              <a:rPr lang="pl-PL" dirty="0" err="1"/>
              <a:t>uś</a:t>
            </a:r>
            <a:r>
              <a:rPr lang="pl-PL" dirty="0"/>
              <a:t>: dziadziuś, pracuś, tatuś,</a:t>
            </a:r>
          </a:p>
          <a:p>
            <a:r>
              <a:rPr lang="pl-PL" dirty="0"/>
              <a:t>     -</a:t>
            </a:r>
            <a:r>
              <a:rPr lang="pl-PL" dirty="0" err="1"/>
              <a:t>usia</a:t>
            </a:r>
            <a:r>
              <a:rPr lang="pl-PL" dirty="0"/>
              <a:t>: córusia, mamusia, wnusia,</a:t>
            </a:r>
          </a:p>
          <a:p>
            <a:r>
              <a:rPr lang="pl-PL" dirty="0"/>
              <a:t>     -unia: babunia, ciotunia, lalunia,</a:t>
            </a:r>
          </a:p>
          <a:p>
            <a:r>
              <a:rPr lang="pl-PL" dirty="0"/>
              <a:t>     -unio: dziadunio, tatunio,</a:t>
            </a:r>
          </a:p>
          <a:p>
            <a:r>
              <a:rPr lang="pl-PL" dirty="0"/>
              <a:t>     -</a:t>
            </a:r>
            <a:r>
              <a:rPr lang="pl-PL" dirty="0" err="1"/>
              <a:t>um</a:t>
            </a:r>
            <a:r>
              <a:rPr lang="pl-PL" dirty="0"/>
              <a:t>: gimnazjum, liceum, muzeum,</a:t>
            </a:r>
          </a:p>
          <a:p>
            <a:r>
              <a:rPr lang="pl-PL" dirty="0"/>
              <a:t>     -</a:t>
            </a:r>
            <a:r>
              <a:rPr lang="pl-PL" dirty="0" err="1"/>
              <a:t>us</a:t>
            </a:r>
            <a:r>
              <a:rPr lang="pl-PL" dirty="0"/>
              <a:t>: dzikus, nerwus, zgrywus.</a:t>
            </a:r>
          </a:p>
        </p:txBody>
      </p:sp>
    </p:spTree>
    <p:extLst>
      <p:ext uri="{BB962C8B-B14F-4D97-AF65-F5344CB8AC3E}">
        <p14:creationId xmlns:p14="http://schemas.microsoft.com/office/powerpoint/2010/main" val="4117814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4B36A708-3AF4-4582-9406-383059560B7C}"/>
              </a:ext>
            </a:extLst>
          </p:cNvPr>
          <p:cNvSpPr>
            <a:spLocks noGrp="1"/>
          </p:cNvSpPr>
          <p:nvPr>
            <p:ph idx="1"/>
          </p:nvPr>
        </p:nvSpPr>
        <p:spPr>
          <a:xfrm>
            <a:off x="2095726" y="120952"/>
            <a:ext cx="8915400" cy="6773333"/>
          </a:xfrm>
        </p:spPr>
        <p:txBody>
          <a:bodyPr/>
          <a:lstStyle/>
          <a:p>
            <a:pPr marL="114300" indent="-228600" algn="just" fontAlgn="base">
              <a:spcAft>
                <a:spcPts val="0"/>
              </a:spcAft>
            </a:pPr>
            <a:r>
              <a:rPr lang="pl-PL" sz="1800" b="1" i="0" dirty="0">
                <a:solidFill>
                  <a:srgbClr val="000000"/>
                </a:solidFill>
                <a:effectLst/>
                <a:latin typeface="Times New Roman" panose="02020603050405020304" pitchFamily="18" charset="0"/>
              </a:rPr>
              <a:t>III. Sprawdzian – co tydzień</a:t>
            </a:r>
            <a:endParaRPr lang="pl-PL" b="0" i="0" dirty="0">
              <a:solidFill>
                <a:srgbClr val="373737"/>
              </a:solidFill>
              <a:effectLst/>
              <a:latin typeface="PT Sans" panose="020B0503020203020204" pitchFamily="34" charset="-18"/>
            </a:endParaRPr>
          </a:p>
          <a:p>
            <a:pPr marL="114300" indent="-228600" algn="just" fontAlgn="base">
              <a:spcAft>
                <a:spcPts val="0"/>
              </a:spcAft>
            </a:pPr>
            <a:r>
              <a:rPr lang="pl-PL" sz="1800" b="0" i="0" dirty="0">
                <a:solidFill>
                  <a:srgbClr val="000000"/>
                </a:solidFill>
                <a:effectLst/>
                <a:latin typeface="Times New Roman" panose="02020603050405020304" pitchFamily="18" charset="0"/>
              </a:rPr>
              <a:t>1. Pracować trzeba codziennie, zapisując daty przy wykonanych ćwiczeniach.</a:t>
            </a:r>
            <a:endParaRPr lang="pl-PL" b="0" i="0" dirty="0">
              <a:solidFill>
                <a:srgbClr val="373737"/>
              </a:solidFill>
              <a:effectLst/>
              <a:latin typeface="PT Sans" panose="020B0503020203020204" pitchFamily="34" charset="-18"/>
            </a:endParaRPr>
          </a:p>
          <a:p>
            <a:pPr marL="114300" indent="-228600" algn="just" fontAlgn="base">
              <a:spcAft>
                <a:spcPts val="0"/>
              </a:spcAft>
            </a:pPr>
            <a:r>
              <a:rPr lang="pl-PL" sz="1800" b="0" i="0" dirty="0">
                <a:solidFill>
                  <a:srgbClr val="000000"/>
                </a:solidFill>
                <a:effectLst/>
                <a:latin typeface="Times New Roman" panose="02020603050405020304" pitchFamily="18" charset="0"/>
              </a:rPr>
              <a:t>2. Po tygodniu ćwiczeń należy poprosić kogoś o podyktowanie codziennie pisanych zdań.</a:t>
            </a:r>
            <a:endParaRPr lang="pl-PL" b="0" i="0" dirty="0">
              <a:solidFill>
                <a:srgbClr val="373737"/>
              </a:solidFill>
              <a:effectLst/>
              <a:latin typeface="PT Sans" panose="020B0503020203020204" pitchFamily="34" charset="-18"/>
            </a:endParaRPr>
          </a:p>
          <a:p>
            <a:pPr marL="114300" indent="-228600" algn="just" fontAlgn="base">
              <a:spcAft>
                <a:spcPts val="0"/>
              </a:spcAft>
            </a:pPr>
            <a:r>
              <a:rPr lang="pl-PL" sz="1800" b="0" i="0" dirty="0">
                <a:solidFill>
                  <a:srgbClr val="000000"/>
                </a:solidFill>
                <a:effectLst/>
                <a:latin typeface="Times New Roman" panose="02020603050405020304" pitchFamily="18" charset="0"/>
              </a:rPr>
              <a:t>3. Sprawdzenie, ile mniej się zrobiło błędów niż poprzednio, poprawianie ich zgodnie</a:t>
            </a:r>
            <a:endParaRPr lang="pl-PL" b="0" i="0" dirty="0">
              <a:solidFill>
                <a:srgbClr val="373737"/>
              </a:solidFill>
              <a:effectLst/>
              <a:latin typeface="PT Sans" panose="020B0503020203020204" pitchFamily="34" charset="-18"/>
            </a:endParaRPr>
          </a:p>
          <a:p>
            <a:pPr marL="114300" indent="-228600" algn="just" fontAlgn="base">
              <a:spcAft>
                <a:spcPts val="0"/>
              </a:spcAft>
            </a:pPr>
            <a:r>
              <a:rPr lang="pl-PL" sz="1800" b="0" i="0" dirty="0">
                <a:solidFill>
                  <a:srgbClr val="000000"/>
                </a:solidFill>
                <a:effectLst/>
                <a:latin typeface="Times New Roman" panose="02020603050405020304" pitchFamily="18" charset="0"/>
              </a:rPr>
              <a:t>z oryginałem. Po każdym tygodniu ćwiczeń należy pokazać zeszyt nauczycielowi.</a:t>
            </a:r>
            <a:endParaRPr lang="pl-PL" b="0" i="0" dirty="0">
              <a:solidFill>
                <a:srgbClr val="373737"/>
              </a:solidFill>
              <a:effectLst/>
              <a:latin typeface="PT Sans" panose="020B0503020203020204" pitchFamily="34" charset="-18"/>
            </a:endParaRPr>
          </a:p>
          <a:p>
            <a:pPr algn="l" fontAlgn="base"/>
            <a:r>
              <a:rPr lang="pl-PL" sz="1800" b="1" i="0" dirty="0">
                <a:solidFill>
                  <a:srgbClr val="000000"/>
                </a:solidFill>
                <a:effectLst/>
                <a:latin typeface="Times New Roman" panose="02020603050405020304" pitchFamily="18" charset="0"/>
              </a:rPr>
              <a:t> </a:t>
            </a:r>
            <a:r>
              <a:rPr lang="pl-PL" sz="1800" b="1" i="0" dirty="0">
                <a:solidFill>
                  <a:srgbClr val="E46C0A"/>
                </a:solidFill>
                <a:effectLst/>
                <a:latin typeface="Times New Roman" panose="02020603050405020304" pitchFamily="18" charset="0"/>
              </a:rPr>
              <a:t>PRZEGLĄD METOD PRACY NAD POPRAWNOŚCIĄ ORTOGRAFICZNĄ</a:t>
            </a:r>
          </a:p>
          <a:p>
            <a:pPr algn="l" fontAlgn="base"/>
            <a:r>
              <a:rPr lang="pl-PL" sz="1800" b="1" i="0" dirty="0">
                <a:solidFill>
                  <a:srgbClr val="000000"/>
                </a:solidFill>
                <a:effectLst/>
                <a:latin typeface="Times New Roman" panose="02020603050405020304" pitchFamily="18" charset="0"/>
              </a:rPr>
              <a:t>Przepisywanie – </a:t>
            </a:r>
            <a:r>
              <a:rPr lang="pl-PL" sz="1800" b="0" i="0" dirty="0">
                <a:solidFill>
                  <a:srgbClr val="000000"/>
                </a:solidFill>
                <a:effectLst/>
                <a:latin typeface="Times New Roman" panose="02020603050405020304" pitchFamily="18" charset="0"/>
              </a:rPr>
              <a:t>jest to najbardziej powszechna metoda pracy nad poprawnością ortograficzną. </a:t>
            </a:r>
            <a:endParaRPr lang="pl-PL" dirty="0">
              <a:solidFill>
                <a:srgbClr val="000000"/>
              </a:solidFill>
              <a:latin typeface="Times New Roman" panose="02020603050405020304" pitchFamily="18" charset="0"/>
            </a:endParaRPr>
          </a:p>
          <a:p>
            <a:pPr algn="l" fontAlgn="base"/>
            <a:r>
              <a:rPr lang="pl-PL" sz="1800" b="1" i="0" dirty="0">
                <a:solidFill>
                  <a:srgbClr val="000000"/>
                </a:solidFill>
                <a:effectLst/>
                <a:latin typeface="Times New Roman" panose="02020603050405020304" pitchFamily="18" charset="0"/>
              </a:rPr>
              <a:t>Pisanie z pamięci - </a:t>
            </a:r>
            <a:r>
              <a:rPr lang="pl-PL" sz="1800" b="0" i="0" dirty="0">
                <a:solidFill>
                  <a:srgbClr val="000000"/>
                </a:solidFill>
                <a:effectLst/>
                <a:latin typeface="Times New Roman" panose="02020603050405020304" pitchFamily="18" charset="0"/>
              </a:rPr>
              <a:t>opiera się głównie ono na pamięci wzrokowej i utrwala postać graficzną wyrazu. Polega na zapisywaniu wyrazów, wyrazów i zwrotów bądź krótkich zdań po uprzednim ich omówieniu i bezpośredniej obserwacji, jak również na zapisywaniu tekstów wyuczonych na pamięć.</a:t>
            </a:r>
          </a:p>
          <a:p>
            <a:pPr algn="l" fontAlgn="base"/>
            <a:r>
              <a:rPr lang="pl-PL" sz="1800" b="1" i="0" dirty="0">
                <a:solidFill>
                  <a:srgbClr val="000000"/>
                </a:solidFill>
                <a:effectLst/>
                <a:latin typeface="Times New Roman" panose="02020603050405020304" pitchFamily="18" charset="0"/>
              </a:rPr>
              <a:t>Dyktanda </a:t>
            </a:r>
            <a:r>
              <a:rPr lang="pl-PL" sz="1800" b="0" i="0" dirty="0">
                <a:solidFill>
                  <a:srgbClr val="000000"/>
                </a:solidFill>
                <a:effectLst/>
                <a:latin typeface="Times New Roman" panose="02020603050405020304" pitchFamily="18" charset="0"/>
              </a:rPr>
              <a:t>– powszechnie znana i stosowana forma ćwiczeń ortograficznych. Inaczej pisanie ze słuchu. Jest to ćwiczenie, podczas którego uczniowie zapisują tekst dyktowany przez nauczyciela.</a:t>
            </a:r>
          </a:p>
          <a:p>
            <a:pPr algn="l" fontAlgn="base"/>
            <a:r>
              <a:rPr lang="pl-PL" sz="1800" b="1" i="0" dirty="0">
                <a:solidFill>
                  <a:srgbClr val="000000"/>
                </a:solidFill>
                <a:effectLst/>
                <a:latin typeface="Times New Roman" panose="02020603050405020304" pitchFamily="18" charset="0"/>
              </a:rPr>
              <a:t> Dyktanda wprowadzające </a:t>
            </a:r>
            <a:r>
              <a:rPr lang="pl-PL" sz="1800" b="0" i="0" dirty="0">
                <a:solidFill>
                  <a:srgbClr val="000000"/>
                </a:solidFill>
                <a:effectLst/>
                <a:latin typeface="Times New Roman" panose="02020603050405020304" pitchFamily="18" charset="0"/>
              </a:rPr>
              <a:t>zaznajamiają uczniów z nowym materiałem ortograficznym. Przed przystąpieniem do wykonania ćwiczenia nauczy</a:t>
            </a:r>
            <a:r>
              <a:rPr lang="pl-PL" b="0" i="0" dirty="0">
                <a:solidFill>
                  <a:srgbClr val="000000"/>
                </a:solidFill>
                <a:effectLst/>
                <a:latin typeface="Times New Roman" panose="02020603050405020304" pitchFamily="18" charset="0"/>
              </a:rPr>
              <a:t>ciel zapoznaje uczniów z nową regułą ortograficzną, a w trakcie ćwiczenia zwraca ich uwagę na wyrazy, które są tą regułą motywowane. </a:t>
            </a:r>
            <a:endParaRPr lang="pl-PL" dirty="0"/>
          </a:p>
        </p:txBody>
      </p:sp>
    </p:spTree>
    <p:extLst>
      <p:ext uri="{BB962C8B-B14F-4D97-AF65-F5344CB8AC3E}">
        <p14:creationId xmlns:p14="http://schemas.microsoft.com/office/powerpoint/2010/main" val="11947303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4E8B6137-17D0-4307-9F44-4D473C71568C}"/>
              </a:ext>
            </a:extLst>
          </p:cNvPr>
          <p:cNvSpPr>
            <a:spLocks noGrp="1"/>
          </p:cNvSpPr>
          <p:nvPr>
            <p:ph type="title"/>
          </p:nvPr>
        </p:nvSpPr>
        <p:spPr>
          <a:xfrm>
            <a:off x="1259893" y="3101093"/>
            <a:ext cx="2454052" cy="3029344"/>
          </a:xfrm>
        </p:spPr>
        <p:txBody>
          <a:bodyPr>
            <a:normAutofit/>
          </a:bodyPr>
          <a:lstStyle/>
          <a:p>
            <a:r>
              <a:rPr lang="pl-PL" sz="3200">
                <a:solidFill>
                  <a:schemeClr val="bg1"/>
                </a:solidFill>
              </a:rPr>
              <a:t>Rymowanki z „ó”( autor: Witold Gawdzik)</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ymbol zastępczy zawartości 2">
            <a:extLst>
              <a:ext uri="{FF2B5EF4-FFF2-40B4-BE49-F238E27FC236}">
                <a16:creationId xmlns:a16="http://schemas.microsoft.com/office/drawing/2014/main" id="{04F167FE-4EB0-489B-A180-048687859376}"/>
              </a:ext>
            </a:extLst>
          </p:cNvPr>
          <p:cNvSpPr>
            <a:spLocks noGrp="1"/>
          </p:cNvSpPr>
          <p:nvPr>
            <p:ph idx="1"/>
          </p:nvPr>
        </p:nvSpPr>
        <p:spPr>
          <a:xfrm>
            <a:off x="4706578" y="589722"/>
            <a:ext cx="6798033" cy="5321500"/>
          </a:xfrm>
        </p:spPr>
        <p:txBody>
          <a:bodyPr anchor="ctr">
            <a:normAutofit/>
          </a:bodyPr>
          <a:lstStyle/>
          <a:p>
            <a:r>
              <a:rPr lang="pl-PL" dirty="0"/>
              <a:t>Nikną wszelkie niepokoje,</a:t>
            </a:r>
          </a:p>
          <a:p>
            <a:r>
              <a:rPr lang="pl-PL" b="1" dirty="0"/>
              <a:t>Kiedy stwierdzę: dwójka — dwoje,</a:t>
            </a:r>
          </a:p>
          <a:p>
            <a:r>
              <a:rPr lang="pl-PL" dirty="0"/>
              <a:t>Przed pomyłką mnie ustrzeże:</a:t>
            </a:r>
          </a:p>
          <a:p>
            <a:r>
              <a:rPr lang="pl-PL" b="1" dirty="0"/>
              <a:t>Wrócę — wracam, pióro — pierze.</a:t>
            </a:r>
          </a:p>
          <a:p>
            <a:r>
              <a:rPr lang="pl-PL" dirty="0"/>
              <a:t>Nie drży także ma stalówka,</a:t>
            </a:r>
          </a:p>
          <a:p>
            <a:r>
              <a:rPr lang="pl-PL" dirty="0"/>
              <a:t>Pisząc: -</a:t>
            </a:r>
            <a:r>
              <a:rPr lang="pl-PL" dirty="0" err="1"/>
              <a:t>ówna</a:t>
            </a:r>
            <a:r>
              <a:rPr lang="pl-PL" dirty="0"/>
              <a:t>, -ów i -</a:t>
            </a:r>
            <a:r>
              <a:rPr lang="pl-PL" dirty="0" err="1"/>
              <a:t>ówka</a:t>
            </a:r>
            <a:r>
              <a:rPr lang="pl-PL" dirty="0"/>
              <a:t>.</a:t>
            </a:r>
          </a:p>
          <a:p>
            <a:r>
              <a:rPr lang="pl-PL" dirty="0"/>
              <a:t>Zaokrąglam ó w dwu słowach:</a:t>
            </a:r>
          </a:p>
          <a:p>
            <a:r>
              <a:rPr lang="pl-PL" dirty="0"/>
              <a:t>ósmy, ów, bo: osiem, owa.</a:t>
            </a:r>
          </a:p>
        </p:txBody>
      </p:sp>
    </p:spTree>
    <p:extLst>
      <p:ext uri="{BB962C8B-B14F-4D97-AF65-F5344CB8AC3E}">
        <p14:creationId xmlns:p14="http://schemas.microsoft.com/office/powerpoint/2010/main" val="21186515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6166DFA-F153-4B03-8BB2-9B44CB6CDBD3}"/>
              </a:ext>
            </a:extLst>
          </p:cNvPr>
          <p:cNvSpPr>
            <a:spLocks noGrp="1"/>
          </p:cNvSpPr>
          <p:nvPr>
            <p:ph type="title"/>
          </p:nvPr>
        </p:nvSpPr>
        <p:spPr/>
        <p:txBody>
          <a:bodyPr/>
          <a:lstStyle/>
          <a:p>
            <a:r>
              <a:rPr lang="pl-PL" dirty="0"/>
              <a:t>Rymowanka z „u”</a:t>
            </a:r>
          </a:p>
        </p:txBody>
      </p:sp>
      <p:sp>
        <p:nvSpPr>
          <p:cNvPr id="3" name="Symbol zastępczy zawartości 2">
            <a:extLst>
              <a:ext uri="{FF2B5EF4-FFF2-40B4-BE49-F238E27FC236}">
                <a16:creationId xmlns:a16="http://schemas.microsoft.com/office/drawing/2014/main" id="{0C68D656-242F-49B7-BF70-CCEB87DF1AA2}"/>
              </a:ext>
            </a:extLst>
          </p:cNvPr>
          <p:cNvSpPr>
            <a:spLocks noGrp="1"/>
          </p:cNvSpPr>
          <p:nvPr>
            <p:ph idx="1"/>
          </p:nvPr>
        </p:nvSpPr>
        <p:spPr/>
        <p:txBody>
          <a:bodyPr>
            <a:normAutofit fontScale="85000" lnSpcReduction="20000"/>
          </a:bodyPr>
          <a:lstStyle/>
          <a:p>
            <a:r>
              <a:rPr lang="pl-PL" dirty="0"/>
              <a:t>Zapamiętaj, zawsze tu</a:t>
            </a:r>
          </a:p>
          <a:p>
            <a:r>
              <a:rPr lang="pl-PL" b="1" dirty="0"/>
              <a:t>pisz otwarte, zwykłe u</a:t>
            </a:r>
          </a:p>
          <a:p>
            <a:r>
              <a:rPr lang="pl-PL" dirty="0"/>
              <a:t>W słowach: skuwka i zasuwka,</a:t>
            </a:r>
          </a:p>
          <a:p>
            <a:r>
              <a:rPr lang="pl-PL" b="1" dirty="0"/>
              <a:t>Gdyż wyjątkiem są te stówka;</a:t>
            </a:r>
          </a:p>
          <a:p>
            <a:r>
              <a:rPr lang="pl-PL" dirty="0"/>
              <a:t>W cząstkach: -</a:t>
            </a:r>
            <a:r>
              <a:rPr lang="pl-PL" dirty="0" err="1"/>
              <a:t>unka</a:t>
            </a:r>
            <a:r>
              <a:rPr lang="pl-PL" dirty="0"/>
              <a:t>, -</a:t>
            </a:r>
            <a:r>
              <a:rPr lang="pl-PL" dirty="0" err="1"/>
              <a:t>un</a:t>
            </a:r>
            <a:r>
              <a:rPr lang="pl-PL" dirty="0"/>
              <a:t> i -</a:t>
            </a:r>
            <a:r>
              <a:rPr lang="pl-PL" dirty="0" err="1"/>
              <a:t>unek</a:t>
            </a:r>
            <a:r>
              <a:rPr lang="pl-PL" dirty="0"/>
              <a:t>:</a:t>
            </a:r>
          </a:p>
          <a:p>
            <a:r>
              <a:rPr lang="pl-PL" dirty="0"/>
              <a:t>Opiekunka, zdun, pakunek.</a:t>
            </a:r>
          </a:p>
          <a:p>
            <a:r>
              <a:rPr lang="pl-PL" b="1" dirty="0"/>
              <a:t>Pisz je także: w cząstce -ulec,</a:t>
            </a:r>
          </a:p>
          <a:p>
            <a:r>
              <a:rPr lang="pl-PL" dirty="0"/>
              <a:t>Więc: budulec i hamulec;</a:t>
            </a:r>
          </a:p>
          <a:p>
            <a:r>
              <a:rPr lang="pl-PL" dirty="0"/>
              <a:t>W ulu, dwu, gdzie u litera</a:t>
            </a:r>
          </a:p>
          <a:p>
            <a:r>
              <a:rPr lang="pl-PL" b="1" dirty="0"/>
              <a:t>Wyraz kończy lub otwiera.</a:t>
            </a:r>
          </a:p>
          <a:p>
            <a:r>
              <a:rPr lang="pl-PL" dirty="0"/>
              <a:t>Wreszcie — niech nikt nie kreskuje</a:t>
            </a:r>
          </a:p>
          <a:p>
            <a:r>
              <a:rPr lang="pl-PL" dirty="0"/>
              <a:t>w czasowniku cząstki -uje.</a:t>
            </a:r>
          </a:p>
        </p:txBody>
      </p:sp>
    </p:spTree>
    <p:extLst>
      <p:ext uri="{BB962C8B-B14F-4D97-AF65-F5344CB8AC3E}">
        <p14:creationId xmlns:p14="http://schemas.microsoft.com/office/powerpoint/2010/main" val="41406882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02" name="Content Placeholder 4101">
            <a:extLst>
              <a:ext uri="{FF2B5EF4-FFF2-40B4-BE49-F238E27FC236}">
                <a16:creationId xmlns:a16="http://schemas.microsoft.com/office/drawing/2014/main" id="{CB8BAC1E-B138-43D9-AF4A-5A6412CA79EC}"/>
              </a:ext>
            </a:extLst>
          </p:cNvPr>
          <p:cNvSpPr>
            <a:spLocks noGrp="1"/>
          </p:cNvSpPr>
          <p:nvPr>
            <p:ph idx="1"/>
          </p:nvPr>
        </p:nvSpPr>
        <p:spPr>
          <a:xfrm>
            <a:off x="649225" y="2133600"/>
            <a:ext cx="3650278" cy="3759253"/>
          </a:xfrm>
        </p:spPr>
        <p:txBody>
          <a:bodyPr>
            <a:normAutofit/>
          </a:bodyPr>
          <a:lstStyle/>
          <a:p>
            <a:pPr algn="ctr"/>
            <a:r>
              <a:rPr lang="pl-PL" b="1" i="0" dirty="0">
                <a:solidFill>
                  <a:srgbClr val="BDB76B"/>
                </a:solidFill>
                <a:effectLst/>
                <a:latin typeface="Arial" panose="020B0604020202020204" pitchFamily="34" charset="0"/>
              </a:rPr>
              <a:t>K</a:t>
            </a:r>
            <a:r>
              <a:rPr lang="pl-PL" b="1" i="0" dirty="0">
                <a:solidFill>
                  <a:srgbClr val="FF69B4"/>
                </a:solidFill>
                <a:effectLst/>
                <a:latin typeface="Arial" panose="020B0604020202020204" pitchFamily="34" charset="0"/>
              </a:rPr>
              <a:t>u</a:t>
            </a:r>
            <a:r>
              <a:rPr lang="pl-PL" b="1" i="0" dirty="0">
                <a:solidFill>
                  <a:srgbClr val="BDB76B"/>
                </a:solidFill>
                <a:effectLst/>
                <a:latin typeface="Arial" panose="020B0604020202020204" pitchFamily="34" charset="0"/>
              </a:rPr>
              <a:t>ra</a:t>
            </a:r>
          </a:p>
          <a:p>
            <a:pPr algn="ctr"/>
            <a:r>
              <a:rPr lang="pl-PL" b="0" i="0" dirty="0">
                <a:solidFill>
                  <a:srgbClr val="333333"/>
                </a:solidFill>
                <a:effectLst/>
                <a:latin typeface="Arial" panose="020B0604020202020204" pitchFamily="34" charset="0"/>
              </a:rPr>
              <a:t>Przez "u" zwykłe piszesz k</a:t>
            </a:r>
            <a:r>
              <a:rPr lang="pl-PL" b="1" i="0" dirty="0">
                <a:solidFill>
                  <a:srgbClr val="FF69B4"/>
                </a:solidFill>
                <a:effectLst/>
                <a:latin typeface="Arial" panose="020B0604020202020204" pitchFamily="34" charset="0"/>
              </a:rPr>
              <a:t>u</a:t>
            </a:r>
            <a:r>
              <a:rPr lang="pl-PL" b="0" i="0" dirty="0">
                <a:solidFill>
                  <a:srgbClr val="333333"/>
                </a:solidFill>
                <a:effectLst/>
                <a:latin typeface="Arial" panose="020B0604020202020204" pitchFamily="34" charset="0"/>
              </a:rPr>
              <a:t>ra,</a:t>
            </a:r>
            <a:br>
              <a:rPr lang="pl-PL" b="0" i="0" dirty="0">
                <a:solidFill>
                  <a:srgbClr val="333333"/>
                </a:solidFill>
                <a:effectLst/>
                <a:latin typeface="Arial" panose="020B0604020202020204" pitchFamily="34" charset="0"/>
              </a:rPr>
            </a:br>
            <a:r>
              <a:rPr lang="pl-PL" b="0" i="0" dirty="0">
                <a:solidFill>
                  <a:srgbClr val="333333"/>
                </a:solidFill>
                <a:effectLst/>
                <a:latin typeface="Arial" panose="020B0604020202020204" pitchFamily="34" charset="0"/>
              </a:rPr>
              <a:t>bo to "u" to k</a:t>
            </a:r>
            <a:r>
              <a:rPr lang="pl-PL" b="1" i="0" dirty="0">
                <a:solidFill>
                  <a:srgbClr val="FF69B4"/>
                </a:solidFill>
                <a:effectLst/>
                <a:latin typeface="Arial" panose="020B0604020202020204" pitchFamily="34" charset="0"/>
              </a:rPr>
              <a:t>u</a:t>
            </a:r>
            <a:r>
              <a:rPr lang="pl-PL" b="0" i="0" dirty="0">
                <a:solidFill>
                  <a:srgbClr val="333333"/>
                </a:solidFill>
                <a:effectLst/>
                <a:latin typeface="Arial" panose="020B0604020202020204" pitchFamily="34" charset="0"/>
              </a:rPr>
              <a:t>rza dziura.</a:t>
            </a:r>
            <a:br>
              <a:rPr lang="pl-PL" b="0" i="0" dirty="0">
                <a:solidFill>
                  <a:srgbClr val="333333"/>
                </a:solidFill>
                <a:effectLst/>
                <a:latin typeface="Arial" panose="020B0604020202020204" pitchFamily="34" charset="0"/>
              </a:rPr>
            </a:br>
            <a:r>
              <a:rPr lang="pl-PL" b="0" i="0" dirty="0">
                <a:solidFill>
                  <a:srgbClr val="333333"/>
                </a:solidFill>
                <a:effectLst/>
                <a:latin typeface="Arial" panose="020B0604020202020204" pitchFamily="34" charset="0"/>
              </a:rPr>
              <a:t>Do tej dziury – to nie bajka –</a:t>
            </a:r>
            <a:br>
              <a:rPr lang="pl-PL" b="0" i="0" dirty="0">
                <a:solidFill>
                  <a:srgbClr val="333333"/>
                </a:solidFill>
                <a:effectLst/>
                <a:latin typeface="Arial" panose="020B0604020202020204" pitchFamily="34" charset="0"/>
              </a:rPr>
            </a:br>
            <a:r>
              <a:rPr lang="pl-PL" b="0" i="0" dirty="0">
                <a:solidFill>
                  <a:srgbClr val="333333"/>
                </a:solidFill>
                <a:effectLst/>
                <a:latin typeface="Arial" panose="020B0604020202020204" pitchFamily="34" charset="0"/>
              </a:rPr>
              <a:t>k</a:t>
            </a:r>
            <a:r>
              <a:rPr lang="pl-PL" b="1" i="0" dirty="0">
                <a:solidFill>
                  <a:srgbClr val="FF69B4"/>
                </a:solidFill>
                <a:effectLst/>
                <a:latin typeface="Arial" panose="020B0604020202020204" pitchFamily="34" charset="0"/>
              </a:rPr>
              <a:t>u</a:t>
            </a:r>
            <a:r>
              <a:rPr lang="pl-PL" b="0" i="0" dirty="0">
                <a:solidFill>
                  <a:srgbClr val="333333"/>
                </a:solidFill>
                <a:effectLst/>
                <a:latin typeface="Arial" panose="020B0604020202020204" pitchFamily="34" charset="0"/>
              </a:rPr>
              <a:t>ra znosi swoje jajka.</a:t>
            </a:r>
            <a:br>
              <a:rPr lang="pl-PL" b="0" i="0" dirty="0">
                <a:solidFill>
                  <a:srgbClr val="333333"/>
                </a:solidFill>
                <a:effectLst/>
                <a:latin typeface="Arial" panose="020B0604020202020204" pitchFamily="34" charset="0"/>
              </a:rPr>
            </a:br>
            <a:r>
              <a:rPr lang="pl-PL" b="0" i="0" dirty="0">
                <a:solidFill>
                  <a:srgbClr val="333333"/>
                </a:solidFill>
                <a:effectLst/>
                <a:latin typeface="Arial" panose="020B0604020202020204" pitchFamily="34" charset="0"/>
              </a:rPr>
              <a:t>Zajrzyj do "u" tego potem –</a:t>
            </a:r>
            <a:br>
              <a:rPr lang="pl-PL" b="0" i="0" dirty="0">
                <a:solidFill>
                  <a:srgbClr val="333333"/>
                </a:solidFill>
                <a:effectLst/>
                <a:latin typeface="Arial" panose="020B0604020202020204" pitchFamily="34" charset="0"/>
              </a:rPr>
            </a:br>
            <a:r>
              <a:rPr lang="pl-PL" b="0" i="0" dirty="0">
                <a:solidFill>
                  <a:srgbClr val="333333"/>
                </a:solidFill>
                <a:effectLst/>
                <a:latin typeface="Arial" panose="020B0604020202020204" pitchFamily="34" charset="0"/>
              </a:rPr>
              <a:t>może znajdziesz jajko złote...</a:t>
            </a:r>
          </a:p>
          <a:p>
            <a:endParaRPr lang="en-US" dirty="0"/>
          </a:p>
        </p:txBody>
      </p:sp>
      <p:pic>
        <p:nvPicPr>
          <p:cNvPr id="4098" name="Picture 2" descr="kura">
            <a:extLst>
              <a:ext uri="{FF2B5EF4-FFF2-40B4-BE49-F238E27FC236}">
                <a16:creationId xmlns:a16="http://schemas.microsoft.com/office/drawing/2014/main" id="{535A7FA8-1566-4415-B6C6-320467F527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19543" y="713200"/>
            <a:ext cx="6953577" cy="5106533"/>
          </a:xfrm>
          <a:prstGeom prst="rect">
            <a:avLst/>
          </a:prstGeom>
          <a:noFill/>
          <a:extLst>
            <a:ext uri="{909E8E84-426E-40DD-AFC4-6F175D3DCCD1}">
              <a14:hiddenFill xmlns:a14="http://schemas.microsoft.com/office/drawing/2010/main">
                <a:solidFill>
                  <a:srgbClr val="FFFFFF"/>
                </a:solidFill>
              </a14:hiddenFill>
            </a:ext>
          </a:extLst>
        </p:spPr>
      </p:pic>
      <p:sp>
        <p:nvSpPr>
          <p:cNvPr id="77"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58150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B8EE714-07CB-467D-BEE2-2F4F2DFC5C6A}"/>
              </a:ext>
            </a:extLst>
          </p:cNvPr>
          <p:cNvSpPr>
            <a:spLocks noGrp="1"/>
          </p:cNvSpPr>
          <p:nvPr>
            <p:ph type="title"/>
          </p:nvPr>
        </p:nvSpPr>
        <p:spPr/>
        <p:txBody>
          <a:bodyPr/>
          <a:lstStyle/>
          <a:p>
            <a:r>
              <a:rPr lang="pl-PL" dirty="0"/>
              <a:t>Pisownia wyrazów z „h”</a:t>
            </a:r>
          </a:p>
        </p:txBody>
      </p:sp>
      <p:sp>
        <p:nvSpPr>
          <p:cNvPr id="3" name="Symbol zastępczy zawartości 2">
            <a:extLst>
              <a:ext uri="{FF2B5EF4-FFF2-40B4-BE49-F238E27FC236}">
                <a16:creationId xmlns:a16="http://schemas.microsoft.com/office/drawing/2014/main" id="{040E2D19-6F40-46D5-A180-E334E98034D9}"/>
              </a:ext>
            </a:extLst>
          </p:cNvPr>
          <p:cNvSpPr>
            <a:spLocks noGrp="1"/>
          </p:cNvSpPr>
          <p:nvPr>
            <p:ph idx="1"/>
          </p:nvPr>
        </p:nvSpPr>
        <p:spPr/>
        <p:txBody>
          <a:bodyPr>
            <a:normAutofit fontScale="92500" lnSpcReduction="20000"/>
          </a:bodyPr>
          <a:lstStyle/>
          <a:p>
            <a:r>
              <a:rPr lang="pl-PL" b="1" dirty="0"/>
              <a:t>Literę h piszemy wtedy, gdy w innych formach danego wyrazu lub w wyrazach pokrewnych wymienia się na:</a:t>
            </a:r>
          </a:p>
          <a:p>
            <a:endParaRPr lang="pl-PL" b="1" dirty="0"/>
          </a:p>
          <a:p>
            <a:r>
              <a:rPr lang="pl-PL" dirty="0"/>
              <a:t>g:   wahać się - bo: waga,</a:t>
            </a:r>
          </a:p>
          <a:p>
            <a:r>
              <a:rPr lang="pl-PL" dirty="0"/>
              <a:t>ź:   druh - bo: drużyna, drużynowy,</a:t>
            </a:r>
          </a:p>
          <a:p>
            <a:r>
              <a:rPr lang="pl-PL" dirty="0"/>
              <a:t>z:   błahy - bo: błazen, błazeństwo.</a:t>
            </a:r>
          </a:p>
          <a:p>
            <a:r>
              <a:rPr lang="pl-PL" dirty="0"/>
              <a:t>Zapamiętaj!</a:t>
            </a:r>
          </a:p>
          <a:p>
            <a:endParaRPr lang="pl-PL" dirty="0"/>
          </a:p>
          <a:p>
            <a:r>
              <a:rPr lang="pl-PL" b="1" dirty="0"/>
              <a:t>Samo h piszemy rzadko. Dlatego należy zapamiętać wyrazy, w których ono występuje, np.:</a:t>
            </a:r>
          </a:p>
          <a:p>
            <a:endParaRPr lang="pl-PL" dirty="0"/>
          </a:p>
          <a:p>
            <a:r>
              <a:rPr lang="pl-PL" dirty="0"/>
              <a:t>bohater, hak, huk, hałas, harcerz, herbata.</a:t>
            </a:r>
          </a:p>
        </p:txBody>
      </p:sp>
    </p:spTree>
    <p:extLst>
      <p:ext uri="{BB962C8B-B14F-4D97-AF65-F5344CB8AC3E}">
        <p14:creationId xmlns:p14="http://schemas.microsoft.com/office/powerpoint/2010/main" val="9917279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F4D65EB-5985-48E7-B11A-FABCCF83DA1E}"/>
              </a:ext>
            </a:extLst>
          </p:cNvPr>
          <p:cNvSpPr>
            <a:spLocks noGrp="1"/>
          </p:cNvSpPr>
          <p:nvPr>
            <p:ph type="title"/>
          </p:nvPr>
        </p:nvSpPr>
        <p:spPr/>
        <p:txBody>
          <a:bodyPr/>
          <a:lstStyle/>
          <a:p>
            <a:r>
              <a:rPr lang="pl-PL" dirty="0"/>
              <a:t>Pisownia h</a:t>
            </a:r>
          </a:p>
        </p:txBody>
      </p:sp>
      <p:sp>
        <p:nvSpPr>
          <p:cNvPr id="3" name="Symbol zastępczy zawartości 2">
            <a:extLst>
              <a:ext uri="{FF2B5EF4-FFF2-40B4-BE49-F238E27FC236}">
                <a16:creationId xmlns:a16="http://schemas.microsoft.com/office/drawing/2014/main" id="{33465407-4BFE-45D0-A3E4-D0B2F3EDCD10}"/>
              </a:ext>
            </a:extLst>
          </p:cNvPr>
          <p:cNvSpPr>
            <a:spLocks noGrp="1"/>
          </p:cNvSpPr>
          <p:nvPr>
            <p:ph idx="1"/>
          </p:nvPr>
        </p:nvSpPr>
        <p:spPr>
          <a:xfrm>
            <a:off x="2589212" y="1296610"/>
            <a:ext cx="8915400" cy="4614612"/>
          </a:xfrm>
        </p:spPr>
        <p:txBody>
          <a:bodyPr/>
          <a:lstStyle/>
          <a:p>
            <a:r>
              <a:rPr lang="pl-PL" dirty="0"/>
              <a:t>H piszemy , gdy wymienia się na  </a:t>
            </a:r>
            <a:r>
              <a:rPr lang="pl-PL" dirty="0" err="1"/>
              <a:t>g,ż,z</a:t>
            </a:r>
            <a:r>
              <a:rPr lang="pl-PL" dirty="0"/>
              <a:t>, </a:t>
            </a:r>
            <a:r>
              <a:rPr lang="pl-PL" dirty="0" err="1"/>
              <a:t>dz</a:t>
            </a:r>
            <a:endParaRPr lang="pl-PL" dirty="0"/>
          </a:p>
          <a:p>
            <a:r>
              <a:rPr lang="pl-PL" dirty="0"/>
              <a:t>1.W innych formach tego samego wyrazu , np.:</a:t>
            </a:r>
          </a:p>
          <a:p>
            <a:r>
              <a:rPr lang="pl-PL" dirty="0" err="1"/>
              <a:t>waraha</a:t>
            </a:r>
            <a:r>
              <a:rPr lang="pl-PL" dirty="0"/>
              <a:t>- (</a:t>
            </a:r>
            <a:r>
              <a:rPr lang="pl-PL" dirty="0" err="1"/>
              <a:t>C.Ms</a:t>
            </a:r>
            <a:r>
              <a:rPr lang="pl-PL" dirty="0"/>
              <a:t>.) </a:t>
            </a:r>
            <a:r>
              <a:rPr lang="pl-PL" dirty="0" err="1"/>
              <a:t>wataże</a:t>
            </a:r>
            <a:r>
              <a:rPr lang="pl-PL" dirty="0"/>
              <a:t>  albo </a:t>
            </a:r>
            <a:r>
              <a:rPr lang="pl-PL" dirty="0" err="1"/>
              <a:t>watadze</a:t>
            </a:r>
            <a:endParaRPr lang="pl-PL" dirty="0"/>
          </a:p>
          <a:p>
            <a:r>
              <a:rPr lang="pl-PL" dirty="0"/>
              <a:t>Braha – (</a:t>
            </a:r>
            <a:r>
              <a:rPr lang="pl-PL" dirty="0" err="1"/>
              <a:t>C.Ms</a:t>
            </a:r>
            <a:r>
              <a:rPr lang="pl-PL" dirty="0"/>
              <a:t>.) </a:t>
            </a:r>
            <a:r>
              <a:rPr lang="pl-PL" dirty="0" err="1"/>
              <a:t>braże</a:t>
            </a:r>
            <a:endParaRPr lang="pl-PL" dirty="0"/>
          </a:p>
          <a:p>
            <a:r>
              <a:rPr lang="pl-PL" dirty="0"/>
              <a:t>2. W innych wyrazach pokrewnych, np.:</a:t>
            </a:r>
          </a:p>
          <a:p>
            <a:r>
              <a:rPr lang="pl-PL" dirty="0"/>
              <a:t>wahać się- waga- ważyć – na wadze </a:t>
            </a:r>
          </a:p>
          <a:p>
            <a:r>
              <a:rPr lang="pl-PL" dirty="0"/>
              <a:t>druh- drużyna                           Sapieha- Sapieżyna</a:t>
            </a:r>
          </a:p>
          <a:p>
            <a:r>
              <a:rPr lang="pl-PL" dirty="0"/>
              <a:t>błahy- błazen                          hreczkosiej- gryka</a:t>
            </a:r>
          </a:p>
          <a:p>
            <a:r>
              <a:rPr lang="pl-PL" dirty="0"/>
              <a:t>bezhołowie –głowa</a:t>
            </a:r>
          </a:p>
          <a:p>
            <a:r>
              <a:rPr lang="pl-PL" dirty="0"/>
              <a:t>3.W formach obocznych lub innych wersjach tego samego wyrazu.</a:t>
            </a:r>
          </a:p>
          <a:p>
            <a:r>
              <a:rPr lang="pl-PL" dirty="0"/>
              <a:t>Bohdan-Bogdan                             hreczka- </a:t>
            </a:r>
            <a:r>
              <a:rPr lang="pl-PL" dirty="0" err="1"/>
              <a:t>greczka</a:t>
            </a:r>
            <a:endParaRPr lang="pl-PL" dirty="0"/>
          </a:p>
          <a:p>
            <a:endParaRPr lang="pl-PL" dirty="0"/>
          </a:p>
        </p:txBody>
      </p:sp>
    </p:spTree>
    <p:extLst>
      <p:ext uri="{BB962C8B-B14F-4D97-AF65-F5344CB8AC3E}">
        <p14:creationId xmlns:p14="http://schemas.microsoft.com/office/powerpoint/2010/main" val="21128730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45143DDD-6949-43A0-B883-0BCA77B1373D}"/>
              </a:ext>
            </a:extLst>
          </p:cNvPr>
          <p:cNvSpPr>
            <a:spLocks noGrp="1"/>
          </p:cNvSpPr>
          <p:nvPr>
            <p:ph idx="1"/>
          </p:nvPr>
        </p:nvSpPr>
        <p:spPr>
          <a:xfrm>
            <a:off x="2589212" y="585410"/>
            <a:ext cx="8915400" cy="5325812"/>
          </a:xfrm>
        </p:spPr>
        <p:txBody>
          <a:bodyPr/>
          <a:lstStyle/>
          <a:p>
            <a:r>
              <a:rPr lang="pl-PL" b="1" dirty="0"/>
              <a:t>H piszemy na początku wyrazu, gdy w wyrazie pokrewnym, obocznym lub obcym ( w pisowni </a:t>
            </a:r>
            <a:r>
              <a:rPr lang="pl-PL" b="1" dirty="0" err="1"/>
              <a:t>orginalnej</a:t>
            </a:r>
            <a:r>
              <a:rPr lang="pl-PL" b="1" dirty="0"/>
              <a:t> owo h nie występuje ).</a:t>
            </a:r>
          </a:p>
          <a:p>
            <a:r>
              <a:rPr lang="pl-PL" dirty="0"/>
              <a:t>1.H opuszczane w wyrazach pokrewnych lub w wersji obocznej tego samego wyrazu, np.:</a:t>
            </a:r>
          </a:p>
          <a:p>
            <a:r>
              <a:rPr lang="pl-PL" dirty="0"/>
              <a:t>Hanna- Anna            hej !- ej</a:t>
            </a:r>
          </a:p>
          <a:p>
            <a:r>
              <a:rPr lang="pl-PL" dirty="0"/>
              <a:t>Halina – Alina            heureka- eureka</a:t>
            </a:r>
          </a:p>
          <a:p>
            <a:r>
              <a:rPr lang="pl-PL" dirty="0"/>
              <a:t>Hindus –Indus</a:t>
            </a:r>
          </a:p>
          <a:p>
            <a:r>
              <a:rPr lang="pl-PL" dirty="0"/>
              <a:t>Hadrian – Adrian</a:t>
            </a:r>
          </a:p>
          <a:p>
            <a:r>
              <a:rPr lang="pl-PL" dirty="0"/>
              <a:t>Hiob- Job</a:t>
            </a:r>
          </a:p>
          <a:p>
            <a:r>
              <a:rPr lang="pl-PL" dirty="0"/>
              <a:t>2. H występujące w języku polskim, a opuszczone w innych językach , np.:</a:t>
            </a:r>
          </a:p>
          <a:p>
            <a:r>
              <a:rPr lang="pl-PL" dirty="0"/>
              <a:t>Hellada – ( nowogrecki) </a:t>
            </a:r>
            <a:r>
              <a:rPr lang="pl-PL" dirty="0" err="1"/>
              <a:t>Elada</a:t>
            </a:r>
            <a:endParaRPr lang="pl-PL" dirty="0"/>
          </a:p>
          <a:p>
            <a:r>
              <a:rPr lang="pl-PL" dirty="0"/>
              <a:t>harfa – ( rosyjski) arfa</a:t>
            </a:r>
          </a:p>
          <a:p>
            <a:r>
              <a:rPr lang="pl-PL" dirty="0"/>
              <a:t>Hiszpania- ( hiszpański) </a:t>
            </a:r>
            <a:r>
              <a:rPr lang="pl-PL" dirty="0" err="1"/>
              <a:t>Espana</a:t>
            </a:r>
            <a:endParaRPr lang="pl-PL" dirty="0"/>
          </a:p>
          <a:p>
            <a:endParaRPr lang="pl-PL" dirty="0"/>
          </a:p>
        </p:txBody>
      </p:sp>
    </p:spTree>
    <p:extLst>
      <p:ext uri="{BB962C8B-B14F-4D97-AF65-F5344CB8AC3E}">
        <p14:creationId xmlns:p14="http://schemas.microsoft.com/office/powerpoint/2010/main" val="26578636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1EC7478-052F-4AA5-A1D5-33DDB6270018}"/>
              </a:ext>
            </a:extLst>
          </p:cNvPr>
          <p:cNvSpPr>
            <a:spLocks noGrp="1"/>
          </p:cNvSpPr>
          <p:nvPr>
            <p:ph type="title"/>
          </p:nvPr>
        </p:nvSpPr>
        <p:spPr/>
        <p:txBody>
          <a:bodyPr/>
          <a:lstStyle/>
          <a:p>
            <a:r>
              <a:rPr lang="pl-PL" dirty="0"/>
              <a:t>Pisownia wyrazów z „</a:t>
            </a:r>
            <a:r>
              <a:rPr lang="pl-PL" dirty="0" err="1"/>
              <a:t>ch</a:t>
            </a:r>
            <a:r>
              <a:rPr lang="pl-PL" dirty="0"/>
              <a:t>”</a:t>
            </a:r>
          </a:p>
        </p:txBody>
      </p:sp>
      <p:sp>
        <p:nvSpPr>
          <p:cNvPr id="3" name="Symbol zastępczy zawartości 2">
            <a:extLst>
              <a:ext uri="{FF2B5EF4-FFF2-40B4-BE49-F238E27FC236}">
                <a16:creationId xmlns:a16="http://schemas.microsoft.com/office/drawing/2014/main" id="{B7DCD18A-7FDE-4B67-A611-249AF12418EF}"/>
              </a:ext>
            </a:extLst>
          </p:cNvPr>
          <p:cNvSpPr>
            <a:spLocks noGrp="1"/>
          </p:cNvSpPr>
          <p:nvPr>
            <p:ph idx="1"/>
          </p:nvPr>
        </p:nvSpPr>
        <p:spPr/>
        <p:txBody>
          <a:bodyPr>
            <a:normAutofit fontScale="92500" lnSpcReduction="10000"/>
          </a:bodyPr>
          <a:lstStyle/>
          <a:p>
            <a:r>
              <a:rPr lang="pl-PL" sz="2000" b="1" dirty="0"/>
              <a:t>Dwuznak </a:t>
            </a:r>
            <a:r>
              <a:rPr lang="pl-PL" sz="2000" b="1" dirty="0" err="1"/>
              <a:t>ch</a:t>
            </a:r>
            <a:r>
              <a:rPr lang="pl-PL" sz="2000" b="1" dirty="0"/>
              <a:t> piszemy, gdy w innych formach danego wyrazu lub w wyrazach pokrewnych wymienia się na </a:t>
            </a:r>
            <a:r>
              <a:rPr lang="pl-PL" sz="2000" b="1" dirty="0" err="1"/>
              <a:t>sz</a:t>
            </a:r>
            <a:r>
              <a:rPr lang="pl-PL" sz="2000" b="1" dirty="0"/>
              <a:t>, np.:</a:t>
            </a:r>
          </a:p>
          <a:p>
            <a:endParaRPr lang="pl-PL" sz="2000" dirty="0"/>
          </a:p>
          <a:p>
            <a:r>
              <a:rPr lang="pl-PL" sz="2000" dirty="0"/>
              <a:t>blacha - bo: blaszka, blaszany,</a:t>
            </a:r>
          </a:p>
          <a:p>
            <a:r>
              <a:rPr lang="pl-PL" sz="2000" dirty="0"/>
              <a:t>mucha - bo: muszka,</a:t>
            </a:r>
          </a:p>
          <a:p>
            <a:r>
              <a:rPr lang="pl-PL" sz="2000" dirty="0"/>
              <a:t>suchy - bo: suszyć, suszarka,</a:t>
            </a:r>
          </a:p>
          <a:p>
            <a:r>
              <a:rPr lang="pl-PL" sz="2000" dirty="0"/>
              <a:t>śmiech - bo: śmieszyć, śmieszny.</a:t>
            </a:r>
          </a:p>
          <a:p>
            <a:r>
              <a:rPr lang="pl-PL" sz="2000" dirty="0" err="1"/>
              <a:t>Ch</a:t>
            </a:r>
            <a:r>
              <a:rPr lang="pl-PL" sz="2000" dirty="0"/>
              <a:t> piszemy po literze s, np.:</a:t>
            </a:r>
          </a:p>
          <a:p>
            <a:endParaRPr lang="pl-PL" sz="2000" dirty="0"/>
          </a:p>
          <a:p>
            <a:r>
              <a:rPr lang="pl-PL" sz="2000" dirty="0"/>
              <a:t>schemat, schodzić, schrupać, wschodni.</a:t>
            </a:r>
          </a:p>
          <a:p>
            <a:endParaRPr lang="pl-PL" dirty="0"/>
          </a:p>
          <a:p>
            <a:endParaRPr lang="pl-PL" dirty="0"/>
          </a:p>
        </p:txBody>
      </p:sp>
    </p:spTree>
    <p:extLst>
      <p:ext uri="{BB962C8B-B14F-4D97-AF65-F5344CB8AC3E}">
        <p14:creationId xmlns:p14="http://schemas.microsoft.com/office/powerpoint/2010/main" val="40761882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92D38F3-E458-4A69-BFC7-517C1A5ABA78}"/>
              </a:ext>
            </a:extLst>
          </p:cNvPr>
          <p:cNvSpPr>
            <a:spLocks noGrp="1"/>
          </p:cNvSpPr>
          <p:nvPr>
            <p:ph idx="1"/>
          </p:nvPr>
        </p:nvSpPr>
        <p:spPr>
          <a:xfrm>
            <a:off x="2589212" y="0"/>
            <a:ext cx="8915400" cy="6812038"/>
          </a:xfrm>
        </p:spPr>
        <p:txBody>
          <a:bodyPr>
            <a:normAutofit/>
          </a:bodyPr>
          <a:lstStyle/>
          <a:p>
            <a:r>
              <a:rPr lang="pl-PL" sz="2000" b="1" dirty="0"/>
              <a:t>Dwuznak </a:t>
            </a:r>
            <a:r>
              <a:rPr lang="pl-PL" sz="2000" b="1" dirty="0" err="1"/>
              <a:t>ch</a:t>
            </a:r>
            <a:r>
              <a:rPr lang="pl-PL" sz="2000" b="1" dirty="0"/>
              <a:t> piszemy:</a:t>
            </a:r>
          </a:p>
          <a:p>
            <a:r>
              <a:rPr lang="pl-PL" sz="2000" dirty="0"/>
              <a:t>zawsze na końcu wyrazów,</a:t>
            </a:r>
          </a:p>
          <a:p>
            <a:r>
              <a:rPr lang="pl-PL" sz="2000" dirty="0"/>
              <a:t>wyjątek: druh</a:t>
            </a:r>
          </a:p>
          <a:p>
            <a:r>
              <a:rPr lang="pl-PL" sz="2000" dirty="0"/>
              <a:t>w zakończeniu -ach form rzeczowników w liczbie mnogiej: domach, księgach, oknach,</a:t>
            </a:r>
          </a:p>
          <a:p>
            <a:r>
              <a:rPr lang="pl-PL" sz="2000" dirty="0"/>
              <a:t>w zakończeniach form przymiotników i liczebników: dobrych, ładnych, mądrych, drugich.</a:t>
            </a:r>
          </a:p>
          <a:p>
            <a:r>
              <a:rPr lang="pl-PL" sz="2000" b="1" dirty="0" err="1"/>
              <a:t>Ch</a:t>
            </a:r>
            <a:r>
              <a:rPr lang="pl-PL" sz="2000" b="1" dirty="0"/>
              <a:t> piszemy przed samogłoskami ą ,ę ,ó .</a:t>
            </a:r>
          </a:p>
          <a:p>
            <a:r>
              <a:rPr lang="pl-PL" sz="2000" dirty="0"/>
              <a:t>1.Ch piszemy przed literą  ą, np.:</a:t>
            </a:r>
          </a:p>
          <a:p>
            <a:r>
              <a:rPr lang="pl-PL" sz="2000" dirty="0"/>
              <a:t>otuchą        pod strzechą</a:t>
            </a:r>
          </a:p>
          <a:p>
            <a:r>
              <a:rPr lang="pl-PL" sz="2000" dirty="0"/>
              <a:t>cechą         za pazuchą</a:t>
            </a:r>
          </a:p>
          <a:p>
            <a:r>
              <a:rPr lang="pl-PL" sz="2000" dirty="0"/>
              <a:t>2. </a:t>
            </a:r>
            <a:r>
              <a:rPr lang="pl-PL" sz="2000" dirty="0" err="1"/>
              <a:t>Ch</a:t>
            </a:r>
            <a:r>
              <a:rPr lang="pl-PL" sz="2000" dirty="0"/>
              <a:t> piszemy przed literą ę ,np.:</a:t>
            </a:r>
          </a:p>
          <a:p>
            <a:r>
              <a:rPr lang="pl-PL" sz="2000" dirty="0"/>
              <a:t>chętny      na pociechę</a:t>
            </a:r>
          </a:p>
          <a:p>
            <a:r>
              <a:rPr lang="pl-PL" sz="2000" dirty="0"/>
              <a:t>trochę       o cechę</a:t>
            </a:r>
          </a:p>
          <a:p>
            <a:r>
              <a:rPr lang="pl-PL" sz="2000" dirty="0"/>
              <a:t>3. </a:t>
            </a:r>
            <a:r>
              <a:rPr lang="pl-PL" sz="2000" dirty="0" err="1"/>
              <a:t>Ch</a:t>
            </a:r>
            <a:r>
              <a:rPr lang="pl-PL" sz="2000" dirty="0"/>
              <a:t> piszemy przed literą ó ,np.:</a:t>
            </a:r>
          </a:p>
          <a:p>
            <a:r>
              <a:rPr lang="pl-PL" sz="2000" dirty="0" err="1"/>
              <a:t>chór,wschód</a:t>
            </a:r>
            <a:r>
              <a:rPr lang="pl-PL" sz="2000" dirty="0"/>
              <a:t> , dochód, tchórz, dachówka ,samochód .</a:t>
            </a:r>
          </a:p>
          <a:p>
            <a:endParaRPr lang="pl-PL" dirty="0"/>
          </a:p>
        </p:txBody>
      </p:sp>
    </p:spTree>
    <p:extLst>
      <p:ext uri="{BB962C8B-B14F-4D97-AF65-F5344CB8AC3E}">
        <p14:creationId xmlns:p14="http://schemas.microsoft.com/office/powerpoint/2010/main" val="17566979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21959FC-834C-4CF0-90E1-2A6F47E5C406}"/>
              </a:ext>
            </a:extLst>
          </p:cNvPr>
          <p:cNvSpPr>
            <a:spLocks noGrp="1"/>
          </p:cNvSpPr>
          <p:nvPr>
            <p:ph type="title"/>
          </p:nvPr>
        </p:nvSpPr>
        <p:spPr/>
        <p:txBody>
          <a:bodyPr/>
          <a:lstStyle/>
          <a:p>
            <a:r>
              <a:rPr lang="pl-PL" dirty="0"/>
              <a:t>Ćwiczenia</a:t>
            </a:r>
          </a:p>
        </p:txBody>
      </p:sp>
      <p:sp>
        <p:nvSpPr>
          <p:cNvPr id="3" name="Symbol zastępczy zawartości 2">
            <a:extLst>
              <a:ext uri="{FF2B5EF4-FFF2-40B4-BE49-F238E27FC236}">
                <a16:creationId xmlns:a16="http://schemas.microsoft.com/office/drawing/2014/main" id="{F195F0E9-A614-4510-B965-F1CA8B6CF30E}"/>
              </a:ext>
            </a:extLst>
          </p:cNvPr>
          <p:cNvSpPr>
            <a:spLocks noGrp="1"/>
          </p:cNvSpPr>
          <p:nvPr>
            <p:ph idx="1"/>
          </p:nvPr>
        </p:nvSpPr>
        <p:spPr/>
        <p:txBody>
          <a:bodyPr/>
          <a:lstStyle/>
          <a:p>
            <a:r>
              <a:rPr lang="pl-PL" b="1" dirty="0"/>
              <a:t>Ćwiczenie 1</a:t>
            </a:r>
          </a:p>
          <a:p>
            <a:r>
              <a:rPr lang="pl-PL" dirty="0"/>
              <a:t>Przypomnijcie sobie zasady ortograficzne dotyczące pisowni </a:t>
            </a:r>
            <a:r>
              <a:rPr lang="pl-PL" b="1" dirty="0"/>
              <a:t>u</a:t>
            </a:r>
            <a:r>
              <a:rPr lang="pl-PL" dirty="0"/>
              <a:t> i </a:t>
            </a:r>
            <a:r>
              <a:rPr lang="pl-PL" b="1" dirty="0"/>
              <a:t>ó</a:t>
            </a:r>
            <a:r>
              <a:rPr lang="pl-PL" dirty="0"/>
              <a:t> albo poszukajcie ich w słowniku ortograficznym.</a:t>
            </a:r>
          </a:p>
          <a:p>
            <a:endParaRPr lang="pl-PL" dirty="0"/>
          </a:p>
          <a:p>
            <a:r>
              <a:rPr lang="pl-PL" dirty="0"/>
              <a:t>Każda grupa wybiera jeden zestaw słów i opracowuje odnoszącą się do niego regułę, posługując się przykładami spośród wymienionych wyrazów.</a:t>
            </a:r>
          </a:p>
          <a:p>
            <a:endParaRPr lang="pl-PL" dirty="0"/>
          </a:p>
          <a:p>
            <a:r>
              <a:rPr lang="pl-PL" dirty="0"/>
              <a:t>Podzielcie się swoją wiedzą z innymi uczniami i zapiszcie wszystkie zasady poprawnościowe w zeszytach.</a:t>
            </a:r>
          </a:p>
        </p:txBody>
      </p:sp>
    </p:spTree>
    <p:extLst>
      <p:ext uri="{BB962C8B-B14F-4D97-AF65-F5344CB8AC3E}">
        <p14:creationId xmlns:p14="http://schemas.microsoft.com/office/powerpoint/2010/main" val="34712879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2DF93BF-AB15-4E01-B5F3-5B0DC016C696}"/>
              </a:ext>
            </a:extLst>
          </p:cNvPr>
          <p:cNvSpPr>
            <a:spLocks noGrp="1"/>
          </p:cNvSpPr>
          <p:nvPr>
            <p:ph idx="1"/>
          </p:nvPr>
        </p:nvSpPr>
        <p:spPr>
          <a:xfrm>
            <a:off x="2589212" y="1732038"/>
            <a:ext cx="8915400" cy="4179184"/>
          </a:xfrm>
        </p:spPr>
        <p:txBody>
          <a:bodyPr>
            <a:normAutofit/>
          </a:bodyPr>
          <a:lstStyle/>
          <a:p>
            <a:endParaRPr lang="pl-PL" dirty="0"/>
          </a:p>
          <a:p>
            <a:r>
              <a:rPr lang="pl-PL" b="1" dirty="0"/>
              <a:t>grupa </a:t>
            </a:r>
            <a:r>
              <a:rPr lang="pl-PL" dirty="0"/>
              <a:t>1: stół, kółko, wróg, lód, pióro, przyjaciół, wrócić, skrócić</a:t>
            </a:r>
          </a:p>
          <a:p>
            <a:endParaRPr lang="pl-PL" dirty="0"/>
          </a:p>
          <a:p>
            <a:r>
              <a:rPr lang="pl-PL" b="1" dirty="0"/>
              <a:t>grupa</a:t>
            </a:r>
            <a:r>
              <a:rPr lang="pl-PL" dirty="0"/>
              <a:t> 2: kwiatów, kolczyków, Kraków, klasówka, siatkówka, Nowakówna</a:t>
            </a:r>
          </a:p>
          <a:p>
            <a:endParaRPr lang="pl-PL" dirty="0"/>
          </a:p>
          <a:p>
            <a:r>
              <a:rPr lang="pl-PL" b="1" dirty="0"/>
              <a:t>grupa</a:t>
            </a:r>
            <a:r>
              <a:rPr lang="pl-PL" dirty="0"/>
              <a:t> 3: upał, usta, ucho, uwaga, kotu, psu, piecu, sklepu, miodu</a:t>
            </a:r>
          </a:p>
          <a:p>
            <a:endParaRPr lang="pl-PL" dirty="0"/>
          </a:p>
          <a:p>
            <a:r>
              <a:rPr lang="pl-PL" b="1" dirty="0"/>
              <a:t>grupa </a:t>
            </a:r>
            <a:r>
              <a:rPr lang="pl-PL" dirty="0"/>
              <a:t>4: maluje, wariuje, wyskakuje, marnuje, obiecuje, opisuje</a:t>
            </a:r>
          </a:p>
          <a:p>
            <a:endParaRPr lang="pl-PL" dirty="0"/>
          </a:p>
          <a:p>
            <a:r>
              <a:rPr lang="pl-PL" b="1" dirty="0"/>
              <a:t>grupa</a:t>
            </a:r>
            <a:r>
              <a:rPr lang="pl-PL" dirty="0"/>
              <a:t> 5: piegus, opiekunka, rysunek, postura, mamusia, tatuś, malutki</a:t>
            </a:r>
          </a:p>
          <a:p>
            <a:endParaRPr lang="pl-PL" dirty="0"/>
          </a:p>
          <a:p>
            <a:pPr marL="0" indent="0">
              <a:buNone/>
            </a:pPr>
            <a:endParaRPr lang="pl-PL" dirty="0"/>
          </a:p>
        </p:txBody>
      </p:sp>
    </p:spTree>
    <p:extLst>
      <p:ext uri="{BB962C8B-B14F-4D97-AF65-F5344CB8AC3E}">
        <p14:creationId xmlns:p14="http://schemas.microsoft.com/office/powerpoint/2010/main" val="1397143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E13EE0FE-2FBA-4C29-88D7-8B63229EAC6B}"/>
              </a:ext>
            </a:extLst>
          </p:cNvPr>
          <p:cNvSpPr>
            <a:spLocks noGrp="1"/>
          </p:cNvSpPr>
          <p:nvPr>
            <p:ph idx="1"/>
          </p:nvPr>
        </p:nvSpPr>
        <p:spPr>
          <a:xfrm>
            <a:off x="2603727" y="2133600"/>
            <a:ext cx="8915400" cy="3777622"/>
          </a:xfrm>
        </p:spPr>
        <p:txBody>
          <a:bodyPr/>
          <a:lstStyle/>
          <a:p>
            <a:r>
              <a:rPr lang="pl-PL" sz="1800" b="1" i="0" dirty="0">
                <a:solidFill>
                  <a:srgbClr val="000000"/>
                </a:solidFill>
                <a:effectLst/>
                <a:latin typeface="Times New Roman" panose="02020603050405020304" pitchFamily="18" charset="0"/>
              </a:rPr>
              <a:t>Dyktanda utrwalające </a:t>
            </a:r>
            <a:r>
              <a:rPr lang="pl-PL" sz="1800" b="0" i="0" dirty="0">
                <a:solidFill>
                  <a:srgbClr val="000000"/>
                </a:solidFill>
                <a:effectLst/>
                <a:latin typeface="Times New Roman" panose="02020603050405020304" pitchFamily="18" charset="0"/>
              </a:rPr>
              <a:t>polegają na tym, że nauczyciel tylko na wstępie przypomina uczniom, o jaką trudność ortograficzną chodzi. W czasie trwania ćwiczenia nie wyodrębnia się ani nie sygnalizuje wyrazów z daną trudnością ortograficzną. W dyktandach tego typu nauczyciel wprowadza materiał ortograficzny już uczniom znany, ale jeszcze nie w pełni opanowany.</a:t>
            </a:r>
            <a:r>
              <a:rPr lang="pl-PL" sz="1800" b="1" i="0" dirty="0">
                <a:solidFill>
                  <a:srgbClr val="000000"/>
                </a:solidFill>
                <a:effectLst/>
                <a:latin typeface="Times New Roman" panose="02020603050405020304" pitchFamily="18" charset="0"/>
              </a:rPr>
              <a:t> </a:t>
            </a:r>
          </a:p>
          <a:p>
            <a:r>
              <a:rPr lang="pl-PL" sz="1800" b="1" i="0" dirty="0">
                <a:solidFill>
                  <a:srgbClr val="000000"/>
                </a:solidFill>
                <a:effectLst/>
                <a:latin typeface="Times New Roman" panose="02020603050405020304" pitchFamily="18" charset="0"/>
              </a:rPr>
              <a:t>Dyktanda sprawdzające </a:t>
            </a:r>
            <a:r>
              <a:rPr lang="pl-PL" sz="1800" b="0" i="0" dirty="0">
                <a:solidFill>
                  <a:srgbClr val="000000"/>
                </a:solidFill>
                <a:effectLst/>
                <a:latin typeface="Times New Roman" panose="02020603050405020304" pitchFamily="18" charset="0"/>
              </a:rPr>
              <a:t>bazują w głównej mierze na pamięci wzrokowej i słuchowej. W dyktowanym uczniom tekście występują wyrazy, z którymi zetknęli się oni wcześniej, których pisownia była przedmiotem wielu ćwiczeń.</a:t>
            </a:r>
          </a:p>
          <a:p>
            <a:endParaRPr lang="pl-PL" dirty="0"/>
          </a:p>
        </p:txBody>
      </p:sp>
    </p:spTree>
    <p:extLst>
      <p:ext uri="{BB962C8B-B14F-4D97-AF65-F5344CB8AC3E}">
        <p14:creationId xmlns:p14="http://schemas.microsoft.com/office/powerpoint/2010/main" val="15909674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2E16D7E-B7B1-4737-91B4-E02711FD53FE}"/>
              </a:ext>
            </a:extLst>
          </p:cNvPr>
          <p:cNvSpPr>
            <a:spLocks noGrp="1"/>
          </p:cNvSpPr>
          <p:nvPr>
            <p:ph type="title"/>
          </p:nvPr>
        </p:nvSpPr>
        <p:spPr/>
        <p:txBody>
          <a:bodyPr>
            <a:normAutofit fontScale="90000"/>
          </a:bodyPr>
          <a:lstStyle/>
          <a:p>
            <a:r>
              <a:rPr lang="pl-PL" dirty="0"/>
              <a:t>Ćwiczenie 2</a:t>
            </a:r>
            <a:br>
              <a:rPr lang="pl-PL" dirty="0"/>
            </a:br>
            <a:br>
              <a:rPr lang="pl-PL" dirty="0"/>
            </a:br>
            <a:endParaRPr lang="pl-PL" dirty="0"/>
          </a:p>
        </p:txBody>
      </p:sp>
      <p:sp>
        <p:nvSpPr>
          <p:cNvPr id="3" name="Symbol zastępczy zawartości 2">
            <a:extLst>
              <a:ext uri="{FF2B5EF4-FFF2-40B4-BE49-F238E27FC236}">
                <a16:creationId xmlns:a16="http://schemas.microsoft.com/office/drawing/2014/main" id="{898E50D3-0E90-4D15-BDED-F1467CE124D8}"/>
              </a:ext>
            </a:extLst>
          </p:cNvPr>
          <p:cNvSpPr>
            <a:spLocks noGrp="1"/>
          </p:cNvSpPr>
          <p:nvPr>
            <p:ph idx="1"/>
          </p:nvPr>
        </p:nvSpPr>
        <p:spPr/>
        <p:txBody>
          <a:bodyPr/>
          <a:lstStyle/>
          <a:p>
            <a:r>
              <a:rPr lang="pl-PL" sz="2400" dirty="0"/>
              <a:t> Wstaw właściwą literę, uzasadnij swój wybór. - zasuwka - „u”, wyjątek, - miód - „ó”, wymienia się na „o”, itd. </a:t>
            </a:r>
          </a:p>
          <a:p>
            <a:r>
              <a:rPr lang="pl-PL" dirty="0"/>
              <a:t> szk...łka- …………………………………………………………………………..  </a:t>
            </a:r>
            <a:r>
              <a:rPr lang="pl-PL" dirty="0" err="1"/>
              <a:t>źr</a:t>
            </a:r>
            <a:r>
              <a:rPr lang="pl-PL" dirty="0"/>
              <a:t>….</a:t>
            </a:r>
            <a:r>
              <a:rPr lang="pl-PL" dirty="0" err="1"/>
              <a:t>dło</a:t>
            </a:r>
            <a:r>
              <a:rPr lang="pl-PL" dirty="0"/>
              <a:t> - …………………………………………………………………………..  </a:t>
            </a:r>
            <a:r>
              <a:rPr lang="pl-PL" dirty="0" err="1"/>
              <a:t>mal</a:t>
            </a:r>
            <a:r>
              <a:rPr lang="pl-PL" dirty="0"/>
              <a:t>…..</a:t>
            </a:r>
            <a:r>
              <a:rPr lang="pl-PL" dirty="0" err="1"/>
              <a:t>ch</a:t>
            </a:r>
            <a:r>
              <a:rPr lang="pl-PL" dirty="0"/>
              <a:t> - ………………………………………………………………………... </a:t>
            </a:r>
            <a:r>
              <a:rPr lang="pl-PL" dirty="0" err="1"/>
              <a:t>sp</a:t>
            </a:r>
            <a:r>
              <a:rPr lang="pl-PL" dirty="0"/>
              <a:t>…...</a:t>
            </a:r>
            <a:r>
              <a:rPr lang="pl-PL" dirty="0" err="1"/>
              <a:t>dnica</a:t>
            </a:r>
            <a:r>
              <a:rPr lang="pl-PL" dirty="0"/>
              <a:t> - ……………………………………………………………………... </a:t>
            </a:r>
            <a:r>
              <a:rPr lang="pl-PL" dirty="0" err="1"/>
              <a:t>kresk</a:t>
            </a:r>
            <a:r>
              <a:rPr lang="pl-PL" dirty="0"/>
              <a:t>…..</a:t>
            </a:r>
            <a:r>
              <a:rPr lang="pl-PL" dirty="0" err="1"/>
              <a:t>wka</a:t>
            </a:r>
            <a:r>
              <a:rPr lang="pl-PL" dirty="0"/>
              <a:t> - ……………………………………………………………………  </a:t>
            </a:r>
            <a:r>
              <a:rPr lang="pl-PL" dirty="0" err="1"/>
              <a:t>ws</a:t>
            </a:r>
            <a:r>
              <a:rPr lang="pl-PL" dirty="0"/>
              <a:t>......</a:t>
            </a:r>
            <a:r>
              <a:rPr lang="pl-PL" dirty="0" err="1"/>
              <a:t>wka</a:t>
            </a:r>
            <a:r>
              <a:rPr lang="pl-PL" dirty="0"/>
              <a:t> - ………………………………</a:t>
            </a:r>
          </a:p>
          <a:p>
            <a:endParaRPr lang="pl-PL" dirty="0"/>
          </a:p>
        </p:txBody>
      </p:sp>
    </p:spTree>
    <p:extLst>
      <p:ext uri="{BB962C8B-B14F-4D97-AF65-F5344CB8AC3E}">
        <p14:creationId xmlns:p14="http://schemas.microsoft.com/office/powerpoint/2010/main" val="1538149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BBD30EC-9968-4288-8BC3-B090113F488A}"/>
              </a:ext>
            </a:extLst>
          </p:cNvPr>
          <p:cNvSpPr>
            <a:spLocks noGrp="1"/>
          </p:cNvSpPr>
          <p:nvPr>
            <p:ph type="title"/>
          </p:nvPr>
        </p:nvSpPr>
        <p:spPr/>
        <p:txBody>
          <a:bodyPr/>
          <a:lstStyle/>
          <a:p>
            <a:r>
              <a:rPr lang="pl-PL" dirty="0"/>
              <a:t>Ćwiczenie 3</a:t>
            </a:r>
          </a:p>
        </p:txBody>
      </p:sp>
      <p:sp>
        <p:nvSpPr>
          <p:cNvPr id="3" name="Symbol zastępczy zawartości 2">
            <a:extLst>
              <a:ext uri="{FF2B5EF4-FFF2-40B4-BE49-F238E27FC236}">
                <a16:creationId xmlns:a16="http://schemas.microsoft.com/office/drawing/2014/main" id="{6840F63F-23FC-4CC2-976E-BAB13054D5D2}"/>
              </a:ext>
            </a:extLst>
          </p:cNvPr>
          <p:cNvSpPr>
            <a:spLocks noGrp="1"/>
          </p:cNvSpPr>
          <p:nvPr>
            <p:ph idx="1"/>
          </p:nvPr>
        </p:nvSpPr>
        <p:spPr/>
        <p:txBody>
          <a:bodyPr>
            <a:normAutofit fontScale="47500" lnSpcReduction="20000"/>
          </a:bodyPr>
          <a:lstStyle/>
          <a:p>
            <a:pPr algn="just"/>
            <a:r>
              <a:rPr lang="pl-PL" sz="3700" b="1" dirty="0">
                <a:effectLst/>
                <a:latin typeface="Times New Roman" panose="02020603050405020304" pitchFamily="18" charset="0"/>
                <a:ea typeface="Times New Roman" panose="02020603050405020304" pitchFamily="18" charset="0"/>
              </a:rPr>
              <a:t>Uzupełnij „u” lub „ó”.</a:t>
            </a:r>
            <a:endParaRPr lang="pl-PL" sz="3700" dirty="0">
              <a:effectLst/>
              <a:latin typeface="Times New Roman" panose="02020603050405020304" pitchFamily="18" charset="0"/>
              <a:ea typeface="Times New Roman" panose="02020603050405020304" pitchFamily="18" charset="0"/>
            </a:endParaRPr>
          </a:p>
          <a:p>
            <a:pPr algn="just"/>
            <a:r>
              <a:rPr lang="pl-PL" sz="3700" b="1" dirty="0">
                <a:effectLst/>
                <a:latin typeface="Times New Roman" panose="02020603050405020304" pitchFamily="18" charset="0"/>
                <a:ea typeface="Times New Roman" panose="02020603050405020304" pitchFamily="18" charset="0"/>
              </a:rPr>
              <a:t> </a:t>
            </a:r>
            <a:endParaRPr lang="pl-PL" sz="3700" dirty="0">
              <a:effectLst/>
              <a:latin typeface="Times New Roman" panose="02020603050405020304" pitchFamily="18" charset="0"/>
              <a:ea typeface="Times New Roman" panose="02020603050405020304" pitchFamily="18" charset="0"/>
            </a:endParaRPr>
          </a:p>
          <a:p>
            <a:pPr algn="just"/>
            <a:r>
              <a:rPr lang="pl-PL" sz="3700" dirty="0" err="1">
                <a:effectLst/>
                <a:latin typeface="Times New Roman" panose="02020603050405020304" pitchFamily="18" charset="0"/>
                <a:ea typeface="Times New Roman" panose="02020603050405020304" pitchFamily="18" charset="0"/>
              </a:rPr>
              <a:t>rach</a:t>
            </a:r>
            <a:r>
              <a:rPr lang="pl-PL" sz="3700" dirty="0">
                <a:effectLst/>
                <a:latin typeface="Times New Roman" panose="02020603050405020304" pitchFamily="18" charset="0"/>
                <a:ea typeface="Times New Roman" panose="02020603050405020304" pitchFamily="18" charset="0"/>
              </a:rPr>
              <a:t>...</a:t>
            </a:r>
            <a:r>
              <a:rPr lang="pl-PL" sz="3700" dirty="0" err="1">
                <a:effectLst/>
                <a:latin typeface="Times New Roman" panose="02020603050405020304" pitchFamily="18" charset="0"/>
                <a:ea typeface="Times New Roman" panose="02020603050405020304" pitchFamily="18" charset="0"/>
              </a:rPr>
              <a:t>nek</a:t>
            </a:r>
            <a:endParaRPr lang="pl-PL" sz="3700" dirty="0">
              <a:effectLst/>
              <a:latin typeface="Times New Roman" panose="02020603050405020304" pitchFamily="18" charset="0"/>
              <a:ea typeface="Times New Roman" panose="02020603050405020304" pitchFamily="18" charset="0"/>
            </a:endParaRPr>
          </a:p>
          <a:p>
            <a:pPr algn="just"/>
            <a:r>
              <a:rPr lang="pl-PL" sz="3700" dirty="0">
                <a:effectLst/>
                <a:latin typeface="Times New Roman" panose="02020603050405020304" pitchFamily="18" charset="0"/>
                <a:ea typeface="Times New Roman" panose="02020603050405020304" pitchFamily="18" charset="0"/>
              </a:rPr>
              <a:t>kryj...</a:t>
            </a:r>
            <a:r>
              <a:rPr lang="pl-PL" sz="3700" dirty="0" err="1">
                <a:effectLst/>
                <a:latin typeface="Times New Roman" panose="02020603050405020304" pitchFamily="18" charset="0"/>
                <a:ea typeface="Times New Roman" panose="02020603050405020304" pitchFamily="18" charset="0"/>
              </a:rPr>
              <a:t>wka</a:t>
            </a:r>
            <a:endParaRPr lang="pl-PL" sz="3700" dirty="0">
              <a:effectLst/>
              <a:latin typeface="Times New Roman" panose="02020603050405020304" pitchFamily="18" charset="0"/>
              <a:ea typeface="Times New Roman" panose="02020603050405020304" pitchFamily="18" charset="0"/>
            </a:endParaRPr>
          </a:p>
          <a:p>
            <a:pPr algn="just"/>
            <a:r>
              <a:rPr lang="pl-PL" sz="3700" dirty="0" err="1">
                <a:effectLst/>
                <a:latin typeface="Times New Roman" panose="02020603050405020304" pitchFamily="18" charset="0"/>
                <a:ea typeface="Times New Roman" panose="02020603050405020304" pitchFamily="18" charset="0"/>
              </a:rPr>
              <a:t>siatk</a:t>
            </a:r>
            <a:r>
              <a:rPr lang="pl-PL" sz="3700" dirty="0">
                <a:effectLst/>
                <a:latin typeface="Times New Roman" panose="02020603050405020304" pitchFamily="18" charset="0"/>
                <a:ea typeface="Times New Roman" panose="02020603050405020304" pitchFamily="18" charset="0"/>
              </a:rPr>
              <a:t>...</a:t>
            </a:r>
            <a:r>
              <a:rPr lang="pl-PL" sz="3700" dirty="0" err="1">
                <a:effectLst/>
                <a:latin typeface="Times New Roman" panose="02020603050405020304" pitchFamily="18" charset="0"/>
                <a:ea typeface="Times New Roman" panose="02020603050405020304" pitchFamily="18" charset="0"/>
              </a:rPr>
              <a:t>wka</a:t>
            </a:r>
            <a:endParaRPr lang="pl-PL" sz="3700" dirty="0">
              <a:effectLst/>
              <a:latin typeface="Times New Roman" panose="02020603050405020304" pitchFamily="18" charset="0"/>
              <a:ea typeface="Times New Roman" panose="02020603050405020304" pitchFamily="18" charset="0"/>
            </a:endParaRPr>
          </a:p>
          <a:p>
            <a:pPr algn="just"/>
            <a:r>
              <a:rPr lang="pl-PL" sz="3700" dirty="0">
                <a:effectLst/>
                <a:latin typeface="Times New Roman" panose="02020603050405020304" pitchFamily="18" charset="0"/>
                <a:ea typeface="Times New Roman" panose="02020603050405020304" pitchFamily="18" charset="0"/>
              </a:rPr>
              <a:t>s...l</a:t>
            </a:r>
          </a:p>
          <a:p>
            <a:pPr algn="just"/>
            <a:r>
              <a:rPr lang="pl-PL" sz="3700" dirty="0" err="1">
                <a:effectLst/>
                <a:latin typeface="Times New Roman" panose="02020603050405020304" pitchFamily="18" charset="0"/>
                <a:ea typeface="Times New Roman" panose="02020603050405020304" pitchFamily="18" charset="0"/>
              </a:rPr>
              <a:t>artyk</a:t>
            </a:r>
            <a:r>
              <a:rPr lang="pl-PL" sz="3700" dirty="0">
                <a:effectLst/>
                <a:latin typeface="Times New Roman" panose="02020603050405020304" pitchFamily="18" charset="0"/>
                <a:ea typeface="Times New Roman" panose="02020603050405020304" pitchFamily="18" charset="0"/>
              </a:rPr>
              <a:t>...ł</a:t>
            </a:r>
          </a:p>
          <a:p>
            <a:pPr algn="just"/>
            <a:r>
              <a:rPr lang="pl-PL" sz="3700" dirty="0">
                <a:effectLst/>
                <a:latin typeface="Times New Roman" panose="02020603050405020304" pitchFamily="18" charset="0"/>
                <a:ea typeface="Times New Roman" panose="02020603050405020304" pitchFamily="18" charset="0"/>
              </a:rPr>
              <a:t>p...</a:t>
            </a:r>
            <a:r>
              <a:rPr lang="pl-PL" sz="3700" dirty="0" err="1">
                <a:effectLst/>
                <a:latin typeface="Times New Roman" panose="02020603050405020304" pitchFamily="18" charset="0"/>
                <a:ea typeface="Times New Roman" panose="02020603050405020304" pitchFamily="18" charset="0"/>
              </a:rPr>
              <a:t>szka</a:t>
            </a:r>
            <a:endParaRPr lang="pl-PL" sz="3700" dirty="0">
              <a:effectLst/>
              <a:latin typeface="Times New Roman" panose="02020603050405020304" pitchFamily="18" charset="0"/>
              <a:ea typeface="Times New Roman" panose="02020603050405020304" pitchFamily="18" charset="0"/>
            </a:endParaRPr>
          </a:p>
          <a:p>
            <a:pPr algn="just"/>
            <a:r>
              <a:rPr lang="pl-PL" sz="3700" dirty="0">
                <a:effectLst/>
                <a:latin typeface="Times New Roman" panose="02020603050405020304" pitchFamily="18" charset="0"/>
                <a:ea typeface="Times New Roman" panose="02020603050405020304" pitchFamily="18" charset="0"/>
              </a:rPr>
              <a:t>kr...szyć</a:t>
            </a:r>
          </a:p>
          <a:p>
            <a:pPr algn="just"/>
            <a:r>
              <a:rPr lang="pl-PL" sz="3700" dirty="0">
                <a:effectLst/>
                <a:latin typeface="Times New Roman" panose="02020603050405020304" pitchFamily="18" charset="0"/>
                <a:ea typeface="Times New Roman" panose="02020603050405020304" pitchFamily="18" charset="0"/>
              </a:rPr>
              <a:t>ż...</a:t>
            </a:r>
            <a:r>
              <a:rPr lang="pl-PL" sz="3700" dirty="0" err="1">
                <a:effectLst/>
                <a:latin typeface="Times New Roman" panose="02020603050405020304" pitchFamily="18" charset="0"/>
                <a:ea typeface="Times New Roman" panose="02020603050405020304" pitchFamily="18" charset="0"/>
              </a:rPr>
              <a:t>raw</a:t>
            </a:r>
            <a:endParaRPr lang="pl-PL" sz="3700" dirty="0">
              <a:effectLst/>
              <a:latin typeface="Times New Roman" panose="02020603050405020304" pitchFamily="18" charset="0"/>
              <a:ea typeface="Times New Roman" panose="02020603050405020304" pitchFamily="18" charset="0"/>
            </a:endParaRPr>
          </a:p>
          <a:p>
            <a:pPr algn="just"/>
            <a:r>
              <a:rPr lang="pl-PL" sz="3700" dirty="0">
                <a:effectLst/>
                <a:latin typeface="Times New Roman" panose="02020603050405020304" pitchFamily="18" charset="0"/>
                <a:ea typeface="Times New Roman" panose="02020603050405020304" pitchFamily="18" charset="0"/>
              </a:rPr>
              <a:t>wyr...b</a:t>
            </a:r>
          </a:p>
          <a:p>
            <a:pPr marL="0" indent="0" algn="just">
              <a:buNone/>
            </a:pPr>
            <a:endParaRPr lang="pl-PL" sz="37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094482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B3509F84-3915-48FC-BF7E-BC0170EEC601}"/>
              </a:ext>
            </a:extLst>
          </p:cNvPr>
          <p:cNvSpPr>
            <a:spLocks noGrp="1"/>
          </p:cNvSpPr>
          <p:nvPr>
            <p:ph type="title"/>
          </p:nvPr>
        </p:nvSpPr>
        <p:spPr>
          <a:xfrm>
            <a:off x="649224" y="645106"/>
            <a:ext cx="3650279" cy="1259894"/>
          </a:xfrm>
        </p:spPr>
        <p:txBody>
          <a:bodyPr>
            <a:normAutofit/>
          </a:bodyPr>
          <a:lstStyle/>
          <a:p>
            <a:pPr>
              <a:lnSpc>
                <a:spcPct val="90000"/>
              </a:lnSpc>
            </a:pPr>
            <a:r>
              <a:rPr lang="pl-PL" sz="2800" b="0" i="0">
                <a:effectLst/>
                <a:latin typeface="Oswald" panose="00000500000000000000" pitchFamily="2" charset="-18"/>
              </a:rPr>
              <a:t>W Szczebrzeszynie chrząszcz brzmi w trzcinie</a:t>
            </a:r>
            <a:br>
              <a:rPr lang="pl-PL" sz="2800" b="0" i="0">
                <a:effectLst/>
                <a:latin typeface="Oswald" panose="00000500000000000000" pitchFamily="2" charset="-18"/>
              </a:rPr>
            </a:br>
            <a:r>
              <a:rPr lang="pl-PL" sz="2800" b="0" i="0">
                <a:effectLst/>
                <a:latin typeface="Oswald" panose="00000500000000000000" pitchFamily="2" charset="-18"/>
              </a:rPr>
              <a:t>Jan Brzechwa „Chrząszcz”</a:t>
            </a:r>
            <a:endParaRPr lang="pl-PL" sz="2800"/>
          </a:p>
        </p:txBody>
      </p:sp>
      <p:sp>
        <p:nvSpPr>
          <p:cNvPr id="73" name="Rectangle 7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Symbol zastępczy zawartości 2">
            <a:extLst>
              <a:ext uri="{FF2B5EF4-FFF2-40B4-BE49-F238E27FC236}">
                <a16:creationId xmlns:a16="http://schemas.microsoft.com/office/drawing/2014/main" id="{E54913BD-F97B-4C46-A278-1CA019A5D32D}"/>
              </a:ext>
            </a:extLst>
          </p:cNvPr>
          <p:cNvSpPr>
            <a:spLocks noGrp="1"/>
          </p:cNvSpPr>
          <p:nvPr>
            <p:ph idx="1"/>
          </p:nvPr>
        </p:nvSpPr>
        <p:spPr>
          <a:xfrm>
            <a:off x="649225" y="2133600"/>
            <a:ext cx="3650278" cy="3759253"/>
          </a:xfrm>
        </p:spPr>
        <p:txBody>
          <a:bodyPr>
            <a:normAutofit/>
          </a:bodyPr>
          <a:lstStyle/>
          <a:p>
            <a:pPr fontAlgn="base">
              <a:lnSpc>
                <a:spcPct val="90000"/>
              </a:lnSpc>
            </a:pPr>
            <a:r>
              <a:rPr lang="pl-PL" sz="1700" b="0" i="1">
                <a:effectLst/>
                <a:latin typeface="inherit"/>
              </a:rPr>
              <a:t>W Szczebrzeszynie chrząszcz brzmi w trzcinie</a:t>
            </a:r>
            <a:br>
              <a:rPr lang="pl-PL" sz="1700" b="0" i="1">
                <a:effectLst/>
                <a:latin typeface="inherit"/>
              </a:rPr>
            </a:br>
            <a:r>
              <a:rPr lang="pl-PL" sz="1700" b="0" i="1">
                <a:effectLst/>
                <a:latin typeface="inherit"/>
              </a:rPr>
              <a:t>I Szczebrzeszyn z tego słynie.</a:t>
            </a:r>
            <a:br>
              <a:rPr lang="pl-PL" sz="1700" b="0" i="1">
                <a:effectLst/>
                <a:latin typeface="inherit"/>
              </a:rPr>
            </a:br>
            <a:r>
              <a:rPr lang="pl-PL" sz="1700" b="0" i="1">
                <a:effectLst/>
                <a:latin typeface="inherit"/>
              </a:rPr>
              <a:t>Wół go pyta: ”Panie chrząszczu,</a:t>
            </a:r>
            <a:br>
              <a:rPr lang="pl-PL" sz="1700" b="0" i="1">
                <a:effectLst/>
                <a:latin typeface="inherit"/>
              </a:rPr>
            </a:br>
            <a:r>
              <a:rPr lang="pl-PL" sz="1700" b="0" i="1">
                <a:effectLst/>
                <a:latin typeface="inherit"/>
              </a:rPr>
              <a:t>Po co pan tak brzęczy w gąszczu?”</a:t>
            </a:r>
            <a:br>
              <a:rPr lang="pl-PL" sz="1700" b="0" i="1">
                <a:effectLst/>
                <a:latin typeface="inherit"/>
              </a:rPr>
            </a:br>
            <a:r>
              <a:rPr lang="pl-PL" sz="1700" b="0" i="1">
                <a:effectLst/>
                <a:latin typeface="inherit"/>
              </a:rPr>
              <a:t>”Jak to – po co? To jest praca,</a:t>
            </a:r>
            <a:br>
              <a:rPr lang="pl-PL" sz="1700" b="0" i="1">
                <a:effectLst/>
                <a:latin typeface="inherit"/>
              </a:rPr>
            </a:br>
            <a:r>
              <a:rPr lang="pl-PL" sz="1700" b="0" i="1">
                <a:effectLst/>
                <a:latin typeface="inherit"/>
              </a:rPr>
              <a:t>Każda praca się opłaca.”</a:t>
            </a:r>
            <a:endParaRPr lang="pl-PL" sz="1700" b="0" i="1">
              <a:effectLst/>
              <a:latin typeface="Georgia" panose="02040502050405020303" pitchFamily="18" charset="0"/>
            </a:endParaRPr>
          </a:p>
          <a:p>
            <a:pPr fontAlgn="base">
              <a:lnSpc>
                <a:spcPct val="90000"/>
              </a:lnSpc>
            </a:pPr>
            <a:r>
              <a:rPr lang="pl-PL" sz="1700" b="0" i="1">
                <a:effectLst/>
                <a:latin typeface="inherit"/>
              </a:rPr>
              <a:t>”A cóż za to Pan dostaje?”</a:t>
            </a:r>
            <a:endParaRPr lang="pl-PL" sz="1700" b="0" i="1">
              <a:effectLst/>
              <a:latin typeface="Georgia" panose="02040502050405020303" pitchFamily="18" charset="0"/>
            </a:endParaRPr>
          </a:p>
          <a:p>
            <a:pPr>
              <a:lnSpc>
                <a:spcPct val="90000"/>
              </a:lnSpc>
            </a:pPr>
            <a:r>
              <a:rPr lang="pl-PL" sz="1700" b="0" i="1">
                <a:effectLst/>
                <a:latin typeface="Georgia" panose="02040502050405020303" pitchFamily="18" charset="0"/>
              </a:rPr>
              <a:t>Też pytanie! Wszystkie gaje,</a:t>
            </a:r>
            <a:br>
              <a:rPr lang="pl-PL" sz="1700" b="0" i="1">
                <a:effectLst/>
                <a:latin typeface="Georgia" panose="02040502050405020303" pitchFamily="18" charset="0"/>
              </a:rPr>
            </a:br>
            <a:r>
              <a:rPr lang="pl-PL" sz="1700" b="0" i="1">
                <a:effectLst/>
                <a:latin typeface="Georgia" panose="02040502050405020303" pitchFamily="18" charset="0"/>
              </a:rPr>
              <a:t>Wszystkie trzciny po wsze czasy,</a:t>
            </a:r>
            <a:br>
              <a:rPr lang="pl-PL" sz="1700" b="0" i="1">
                <a:effectLst/>
                <a:latin typeface="Georgia" panose="02040502050405020303" pitchFamily="18" charset="0"/>
              </a:rPr>
            </a:br>
            <a:r>
              <a:rPr lang="pl-PL" sz="1700" b="0" i="1">
                <a:effectLst/>
                <a:latin typeface="Georgia" panose="02040502050405020303" pitchFamily="18" charset="0"/>
              </a:rPr>
              <a:t>Łąki, pola oraz lasy,</a:t>
            </a:r>
            <a:br>
              <a:rPr lang="pl-PL" sz="1700" b="0" i="1">
                <a:effectLst/>
                <a:latin typeface="Georgia" panose="02040502050405020303" pitchFamily="18" charset="0"/>
              </a:rPr>
            </a:br>
            <a:r>
              <a:rPr lang="pl-PL" sz="1700" b="0" i="1">
                <a:effectLst/>
                <a:latin typeface="Georgia" panose="02040502050405020303" pitchFamily="18" charset="0"/>
              </a:rPr>
              <a:t>Nawet rzeczki, nawet zdroje,</a:t>
            </a:r>
            <a:br>
              <a:rPr lang="pl-PL" sz="1700" b="0" i="1">
                <a:effectLst/>
                <a:latin typeface="Georgia" panose="02040502050405020303" pitchFamily="18" charset="0"/>
              </a:rPr>
            </a:br>
            <a:r>
              <a:rPr lang="pl-PL" sz="1700" b="0" i="1">
                <a:effectLst/>
                <a:latin typeface="Georgia" panose="02040502050405020303" pitchFamily="18" charset="0"/>
              </a:rPr>
              <a:t>Wszystko to jest właśnie moje!”</a:t>
            </a:r>
            <a:endParaRPr lang="pl-PL" sz="1700"/>
          </a:p>
        </p:txBody>
      </p:sp>
      <p:pic>
        <p:nvPicPr>
          <p:cNvPr id="1026" name="Picture 2" descr="Szczebrzeszyn - W Szczebrzeszynie chrząszcz.... Atrakcje turystyczne  Szczebrzeszyna. Ciekawe miejsca Szczebrzeszyna">
            <a:extLst>
              <a:ext uri="{FF2B5EF4-FFF2-40B4-BE49-F238E27FC236}">
                <a16:creationId xmlns:a16="http://schemas.microsoft.com/office/drawing/2014/main" id="{38CBCC49-5AFD-46F4-B04B-6EE52CB79CC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19543" y="901739"/>
            <a:ext cx="6953577" cy="4729454"/>
          </a:xfrm>
          <a:prstGeom prst="rect">
            <a:avLst/>
          </a:prstGeom>
          <a:noFill/>
          <a:extLst>
            <a:ext uri="{909E8E84-426E-40DD-AFC4-6F175D3DCCD1}">
              <a14:hiddenFill xmlns:a14="http://schemas.microsoft.com/office/drawing/2010/main">
                <a:solidFill>
                  <a:srgbClr val="FFFFFF"/>
                </a:solidFill>
              </a14:hiddenFill>
            </a:ext>
          </a:extLst>
        </p:spPr>
      </p:pic>
      <p:sp>
        <p:nvSpPr>
          <p:cNvPr id="7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28421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C7ADD72-9C6A-4F9E-B00E-7F8604AF1509}"/>
              </a:ext>
            </a:extLst>
          </p:cNvPr>
          <p:cNvSpPr>
            <a:spLocks noGrp="1"/>
          </p:cNvSpPr>
          <p:nvPr>
            <p:ph type="title"/>
          </p:nvPr>
        </p:nvSpPr>
        <p:spPr/>
        <p:txBody>
          <a:bodyPr/>
          <a:lstStyle/>
          <a:p>
            <a:r>
              <a:rPr lang="pl-PL" dirty="0"/>
              <a:t>Ćwiczenia ortograficzne - propozycje</a:t>
            </a:r>
          </a:p>
        </p:txBody>
      </p:sp>
      <p:sp>
        <p:nvSpPr>
          <p:cNvPr id="3" name="Symbol zastępczy zawartości 2">
            <a:extLst>
              <a:ext uri="{FF2B5EF4-FFF2-40B4-BE49-F238E27FC236}">
                <a16:creationId xmlns:a16="http://schemas.microsoft.com/office/drawing/2014/main" id="{30CDD50C-9989-40A8-B066-AA2B6B9039AB}"/>
              </a:ext>
            </a:extLst>
          </p:cNvPr>
          <p:cNvSpPr>
            <a:spLocks noGrp="1"/>
          </p:cNvSpPr>
          <p:nvPr>
            <p:ph idx="1"/>
          </p:nvPr>
        </p:nvSpPr>
        <p:spPr>
          <a:xfrm>
            <a:off x="2589212" y="1543352"/>
            <a:ext cx="8915400" cy="4557486"/>
          </a:xfrm>
        </p:spPr>
        <p:txBody>
          <a:bodyPr>
            <a:normAutofit lnSpcReduction="10000"/>
          </a:bodyPr>
          <a:lstStyle/>
          <a:p>
            <a:pPr marL="0" indent="0">
              <a:lnSpc>
                <a:spcPct val="115000"/>
              </a:lnSpc>
              <a:spcAft>
                <a:spcPts val="1000"/>
              </a:spcAft>
              <a:buNone/>
            </a:pP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Zapraszam do wykonania kilku ćwiczeń ortograficznych. Ćwiczenia te pomogą Wam utrwalić poznane zasady ortograficzne oraz poćwiczyć percepcję wzrokową, pamięć i koncentrację.</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r>
              <a:rPr lang="pl-PL" sz="1800" dirty="0">
                <a:solidFill>
                  <a:srgbClr val="042337"/>
                </a:solidFill>
                <a:effectLst/>
                <a:latin typeface="Times New Roman" panose="02020603050405020304" pitchFamily="18" charset="0"/>
                <a:ea typeface="Times New Roman" panose="02020603050405020304" pitchFamily="18" charset="0"/>
              </a:rPr>
              <a:t> </a:t>
            </a:r>
            <a:r>
              <a:rPr lang="pl-PL" sz="1800" b="1" dirty="0">
                <a:solidFill>
                  <a:srgbClr val="042337"/>
                </a:solidFill>
                <a:effectLst/>
                <a:latin typeface="Times New Roman" panose="02020603050405020304" pitchFamily="18" charset="0"/>
                <a:ea typeface="Times New Roman" panose="02020603050405020304" pitchFamily="18" charset="0"/>
              </a:rPr>
              <a:t>Ćwiczenie ortograficzne 1. </a:t>
            </a:r>
            <a:endParaRPr lang="pl-PL" sz="1800" dirty="0">
              <a:effectLst/>
              <a:latin typeface="Times New Roman" panose="02020603050405020304" pitchFamily="18" charset="0"/>
              <a:ea typeface="Times New Roman" panose="02020603050405020304" pitchFamily="18" charset="0"/>
            </a:endParaRPr>
          </a:p>
          <a:p>
            <a:r>
              <a:rPr lang="pl-PL" sz="1800" b="1" dirty="0">
                <a:solidFill>
                  <a:srgbClr val="042337"/>
                </a:solidFill>
                <a:effectLst/>
                <a:latin typeface="Times New Roman" panose="02020603050405020304" pitchFamily="18" charset="0"/>
                <a:ea typeface="Times New Roman" panose="02020603050405020304" pitchFamily="18" charset="0"/>
              </a:rPr>
              <a:t>Przyporządkuj właściwe definicje wymienionym wyrazom: </a:t>
            </a:r>
            <a:endParaRPr lang="pl-PL" sz="1800" dirty="0">
              <a:effectLst/>
              <a:latin typeface="Times New Roman" panose="02020603050405020304" pitchFamily="18" charset="0"/>
              <a:ea typeface="Times New Roman" panose="02020603050405020304" pitchFamily="18" charset="0"/>
            </a:endParaRPr>
          </a:p>
          <a:p>
            <a:r>
              <a:rPr lang="pl-PL" sz="1800" b="1" dirty="0">
                <a:solidFill>
                  <a:srgbClr val="042337"/>
                </a:solidFill>
                <a:effectLst/>
                <a:latin typeface="Times New Roman" panose="02020603050405020304" pitchFamily="18" charset="0"/>
                <a:ea typeface="Times New Roman" panose="02020603050405020304" pitchFamily="18" charset="0"/>
              </a:rPr>
              <a:t> </a:t>
            </a:r>
            <a:endParaRPr lang="pl-PL" sz="1800" dirty="0">
              <a:effectLst/>
              <a:latin typeface="Times New Roman" panose="02020603050405020304" pitchFamily="18" charset="0"/>
              <a:ea typeface="Times New Roman" panose="02020603050405020304" pitchFamily="18" charset="0"/>
            </a:endParaRPr>
          </a:p>
          <a:p>
            <a:r>
              <a:rPr lang="pl-PL" sz="1800" dirty="0">
                <a:solidFill>
                  <a:srgbClr val="042337"/>
                </a:solidFill>
                <a:effectLst/>
                <a:latin typeface="Times New Roman" panose="02020603050405020304" pitchFamily="18" charset="0"/>
                <a:ea typeface="Times New Roman" panose="02020603050405020304" pitchFamily="18" charset="0"/>
              </a:rPr>
              <a:t>adwersarz, pręgierz, herbarz, psałterz, spichlerz, alkierz, preliminarz, lichtarz, formularz.</a:t>
            </a:r>
            <a:endParaRPr lang="pl-PL" sz="1800" dirty="0">
              <a:effectLst/>
              <a:latin typeface="Times New Roman" panose="02020603050405020304" pitchFamily="18" charset="0"/>
              <a:ea typeface="Times New Roman" panose="02020603050405020304" pitchFamily="18" charset="0"/>
            </a:endParaRPr>
          </a:p>
          <a:p>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Dawna nazwa sypialni – …</a:t>
            </a:r>
            <a:b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b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Blankiet dokumentu urzędowego – …</a:t>
            </a:r>
            <a:b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b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Dzieło zawierające opisy i rysunki herbów – …</a:t>
            </a:r>
            <a:b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b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Budynek gospodarczy do przechowywania zboża – …</a:t>
            </a:r>
            <a:b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b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Rodzaj podstawki o różnych kształtach, na której osadza się świecę –</a:t>
            </a:r>
            <a:b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br>
            <a:r>
              <a:rPr lang="pl-PL" sz="1800" dirty="0">
                <a:solidFill>
                  <a:srgbClr val="042337"/>
                </a:solidFill>
                <a:effectLst/>
                <a:latin typeface="Times New Roman" panose="02020603050405020304" pitchFamily="18" charset="0"/>
                <a:ea typeface="Times New Roman" panose="02020603050405020304" pitchFamily="18" charset="0"/>
              </a:rPr>
              <a:t>Osoba występująca przeciw komuś, przeciwnik w dyskusji – …</a:t>
            </a:r>
            <a:br>
              <a:rPr lang="pl-PL" sz="1800" dirty="0">
                <a:solidFill>
                  <a:srgbClr val="042337"/>
                </a:solidFill>
                <a:effectLst/>
                <a:latin typeface="Times New Roman" panose="02020603050405020304" pitchFamily="18" charset="0"/>
                <a:ea typeface="Times New Roman" panose="02020603050405020304" pitchFamily="18" charset="0"/>
              </a:rPr>
            </a:br>
            <a:r>
              <a:rPr lang="pl-PL" sz="1800" dirty="0">
                <a:solidFill>
                  <a:srgbClr val="042337"/>
                </a:solidFill>
                <a:effectLst/>
                <a:latin typeface="Times New Roman" panose="02020603050405020304" pitchFamily="18" charset="0"/>
                <a:ea typeface="Times New Roman" panose="02020603050405020304" pitchFamily="18" charset="0"/>
              </a:rPr>
              <a:t>Słup, przy którym w średniowieczu karano chłostą – …</a:t>
            </a:r>
            <a:br>
              <a:rPr lang="pl-PL" sz="1800" dirty="0">
                <a:solidFill>
                  <a:srgbClr val="042337"/>
                </a:solidFill>
                <a:effectLst/>
                <a:latin typeface="Times New Roman" panose="02020603050405020304" pitchFamily="18" charset="0"/>
                <a:ea typeface="Times New Roman" panose="02020603050405020304" pitchFamily="18" charset="0"/>
              </a:rPr>
            </a:br>
            <a:r>
              <a:rPr lang="pl-PL" sz="1800" dirty="0">
                <a:solidFill>
                  <a:srgbClr val="042337"/>
                </a:solidFill>
                <a:effectLst/>
                <a:latin typeface="Times New Roman" panose="02020603050405020304" pitchFamily="18" charset="0"/>
                <a:ea typeface="Times New Roman" panose="02020603050405020304" pitchFamily="18" charset="0"/>
              </a:rPr>
              <a:t>Zestawienie przewidywanych wydatków i dochodów – …</a:t>
            </a:r>
            <a:endParaRPr lang="pl-PL" sz="1800" dirty="0">
              <a:effectLst/>
              <a:latin typeface="Times New Roman" panose="02020603050405020304" pitchFamily="18" charset="0"/>
              <a:ea typeface="Times New Roman" panose="02020603050405020304" pitchFamily="18" charset="0"/>
            </a:endParaRPr>
          </a:p>
          <a:p>
            <a:endParaRPr lang="pl-PL" dirty="0"/>
          </a:p>
        </p:txBody>
      </p:sp>
    </p:spTree>
    <p:extLst>
      <p:ext uri="{BB962C8B-B14F-4D97-AF65-F5344CB8AC3E}">
        <p14:creationId xmlns:p14="http://schemas.microsoft.com/office/powerpoint/2010/main" val="40609605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B8F227E8-5019-4D78-82CD-64F2C3373882}"/>
              </a:ext>
            </a:extLst>
          </p:cNvPr>
          <p:cNvSpPr>
            <a:spLocks noGrp="1"/>
          </p:cNvSpPr>
          <p:nvPr>
            <p:ph idx="1"/>
          </p:nvPr>
        </p:nvSpPr>
        <p:spPr>
          <a:xfrm>
            <a:off x="2589212" y="580571"/>
            <a:ext cx="8915400" cy="5330651"/>
          </a:xfrm>
        </p:spPr>
        <p:txBody>
          <a:bodyPr/>
          <a:lstStyle/>
          <a:p>
            <a:r>
              <a:rPr lang="pl-PL" sz="1800" b="1" dirty="0">
                <a:solidFill>
                  <a:srgbClr val="042337"/>
                </a:solidFill>
                <a:effectLst/>
                <a:latin typeface="Times New Roman" panose="02020603050405020304" pitchFamily="18" charset="0"/>
                <a:ea typeface="Times New Roman" panose="02020603050405020304" pitchFamily="18" charset="0"/>
              </a:rPr>
              <a:t>Ćwiczenie ortograficzne 2. </a:t>
            </a:r>
            <a:endParaRPr lang="pl-PL" sz="1800" dirty="0">
              <a:effectLst/>
              <a:latin typeface="Times New Roman" panose="02020603050405020304" pitchFamily="18" charset="0"/>
              <a:ea typeface="Times New Roman" panose="02020603050405020304" pitchFamily="18" charset="0"/>
            </a:endParaRPr>
          </a:p>
          <a:p>
            <a:r>
              <a:rPr lang="pl-PL" sz="1800" b="1" dirty="0">
                <a:solidFill>
                  <a:srgbClr val="042337"/>
                </a:solidFill>
                <a:effectLst/>
                <a:latin typeface="Times New Roman" panose="02020603050405020304" pitchFamily="18" charset="0"/>
                <a:ea typeface="Times New Roman" panose="02020603050405020304" pitchFamily="18" charset="0"/>
              </a:rPr>
              <a:t>Uzupełnij dyktando, wpisując „</a:t>
            </a:r>
            <a:r>
              <a:rPr lang="pl-PL" sz="1800" b="1" dirty="0" err="1">
                <a:solidFill>
                  <a:srgbClr val="042337"/>
                </a:solidFill>
                <a:effectLst/>
                <a:latin typeface="Times New Roman" panose="02020603050405020304" pitchFamily="18" charset="0"/>
                <a:ea typeface="Times New Roman" panose="02020603050405020304" pitchFamily="18" charset="0"/>
              </a:rPr>
              <a:t>rz</a:t>
            </a:r>
            <a:r>
              <a:rPr lang="pl-PL" sz="1800" b="1" dirty="0">
                <a:solidFill>
                  <a:srgbClr val="042337"/>
                </a:solidFill>
                <a:effectLst/>
                <a:latin typeface="Times New Roman" panose="02020603050405020304" pitchFamily="18" charset="0"/>
                <a:ea typeface="Times New Roman" panose="02020603050405020304" pitchFamily="18" charset="0"/>
              </a:rPr>
              <a:t>” lub „ż”.</a:t>
            </a:r>
            <a:endParaRPr lang="pl-PL" sz="1800" dirty="0">
              <a:effectLst/>
              <a:latin typeface="Times New Roman" panose="02020603050405020304" pitchFamily="18" charset="0"/>
              <a:ea typeface="Times New Roman" panose="02020603050405020304" pitchFamily="18" charset="0"/>
            </a:endParaRPr>
          </a:p>
          <a:p>
            <a:r>
              <a:rPr lang="pl-PL" sz="1800" dirty="0">
                <a:solidFill>
                  <a:srgbClr val="042337"/>
                </a:solidFill>
                <a:effectLst/>
                <a:latin typeface="Times New Roman" panose="02020603050405020304" pitchFamily="18" charset="0"/>
                <a:ea typeface="Times New Roman" panose="02020603050405020304" pitchFamily="18" charset="0"/>
              </a:rPr>
              <a:t> </a:t>
            </a:r>
            <a:endParaRPr lang="pl-PL" sz="1800" dirty="0">
              <a:effectLst/>
              <a:latin typeface="Times New Roman" panose="02020603050405020304" pitchFamily="18" charset="0"/>
              <a:ea typeface="Times New Roman" panose="02020603050405020304" pitchFamily="18" charset="0"/>
            </a:endParaRPr>
          </a:p>
          <a:p>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Mój p…</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yjaciel</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p..</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ez</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absolutny p…</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ypadek</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trafił do krainy </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sk</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ydlatych</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olb</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ymów</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któ</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…y powie…</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yli</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mu p…</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epis</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na </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wytwa</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anie</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pie</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astych</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p…y…</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ądów</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umo</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liwiających</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latanie nawet istotom cię…</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szym</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od </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powiet</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…a. Ich p…</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ywódca</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mie</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ący</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około t…</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ynastu</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stóp, </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dob</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…e znał ma…</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enia</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ludzkości. Był p…</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ekonany</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...e ko…</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ystanie</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z p…</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ekazanego</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p…</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yjacielowi</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sp</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ętu</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będzie się </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rozp</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est</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eniać</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i w p…</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yszłości</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beztroskie bujanie w p…</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estwo</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…ach będzie powszechnym p…</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ywilejem</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P…</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yjaciel</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mój </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szcze</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…e wie…</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ył</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w skuteczność u…</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ądzenia</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i </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zamie</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ał</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propagować </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zaopat</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enie</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w nie ka…</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dej</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rodziny, p…</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ewidując</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sp</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eda</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na ko…</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ystnych</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warunkach. Wracając p…</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ez</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dżunglę, </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powta</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ał</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słowo po słowie p…</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epis</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na produkcję paliwa z liści macie…</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anki</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Musiał coś jednak p…</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ekręcić</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bo ani jedna z p…</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eprowadzonych</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prób nie p…</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yniosła</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po…</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ądanego</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rezultatu. W kręgach naukowców </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ut</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ymywało</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się obu…</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enie</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i cię…ko padały </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oskar</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enia</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o oszustwo. Gdy p…</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ewaga</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p…</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eciwników</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utwo</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enia</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linii technologicznej do p…</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etwa</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ania</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macie…</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anki</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stała się </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mia</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dżąca</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p…</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yjaciel</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odnalazł właściwe b…mienie p…</a:t>
            </a:r>
            <a:r>
              <a:rPr lang="pl-PL" sz="1800" dirty="0" err="1">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episu</a:t>
            </a:r>
            <a:r>
              <a:rPr lang="pl-PL" sz="1800" dirty="0">
                <a:solidFill>
                  <a:srgbClr val="042337"/>
                </a:solidFill>
                <a:effectLst/>
                <a:latin typeface="Calibri" panose="020F0502020204030204" pitchFamily="34" charset="0"/>
                <a:ea typeface="Calibri" panose="020F0502020204030204" pitchFamily="34" charset="0"/>
                <a:cs typeface="Times New Roman" panose="02020603050405020304" pitchFamily="18" charset="0"/>
              </a:rPr>
              <a:t>. </a:t>
            </a:r>
            <a:endParaRPr lang="pl-PL" dirty="0"/>
          </a:p>
        </p:txBody>
      </p:sp>
    </p:spTree>
    <p:extLst>
      <p:ext uri="{BB962C8B-B14F-4D97-AF65-F5344CB8AC3E}">
        <p14:creationId xmlns:p14="http://schemas.microsoft.com/office/powerpoint/2010/main" val="2571706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B53CB970-C1BB-4A55-A5AB-D45187B119AB}"/>
              </a:ext>
            </a:extLst>
          </p:cNvPr>
          <p:cNvSpPr>
            <a:spLocks noGrp="1"/>
          </p:cNvSpPr>
          <p:nvPr>
            <p:ph idx="1"/>
          </p:nvPr>
        </p:nvSpPr>
        <p:spPr>
          <a:xfrm>
            <a:off x="1794933" y="145143"/>
            <a:ext cx="9709679" cy="5766079"/>
          </a:xfrm>
        </p:spPr>
        <p:txBody>
          <a:bodyPr/>
          <a:lstStyle/>
          <a:p>
            <a:r>
              <a:rPr lang="pl-PL" sz="1800" b="1" dirty="0">
                <a:solidFill>
                  <a:srgbClr val="042337"/>
                </a:solidFill>
                <a:effectLst/>
                <a:latin typeface="Times New Roman" panose="02020603050405020304" pitchFamily="18" charset="0"/>
                <a:ea typeface="Times New Roman" panose="02020603050405020304" pitchFamily="18" charset="0"/>
              </a:rPr>
              <a:t>Ćwiczenie ortograficzne 3. </a:t>
            </a:r>
            <a:endParaRPr lang="pl-PL" sz="1800" dirty="0">
              <a:effectLst/>
              <a:latin typeface="Times New Roman" panose="02020603050405020304" pitchFamily="18" charset="0"/>
              <a:ea typeface="Times New Roman" panose="02020603050405020304" pitchFamily="18" charset="0"/>
            </a:endParaRPr>
          </a:p>
          <a:p>
            <a:r>
              <a:rPr lang="pl-PL" sz="1800" b="1" dirty="0">
                <a:solidFill>
                  <a:srgbClr val="042337"/>
                </a:solidFill>
                <a:effectLst/>
                <a:latin typeface="Times New Roman" panose="02020603050405020304" pitchFamily="18" charset="0"/>
                <a:ea typeface="Times New Roman" panose="02020603050405020304" pitchFamily="18" charset="0"/>
              </a:rPr>
              <a:t>Do podanych wyrazów dopisz pokrewne, by można było zastosować wymianę </a:t>
            </a:r>
            <a:r>
              <a:rPr lang="pl-PL" sz="1800" b="1" dirty="0" err="1">
                <a:solidFill>
                  <a:srgbClr val="042337"/>
                </a:solidFill>
                <a:effectLst/>
                <a:latin typeface="Times New Roman" panose="02020603050405020304" pitchFamily="18" charset="0"/>
                <a:ea typeface="Times New Roman" panose="02020603050405020304" pitchFamily="18" charset="0"/>
              </a:rPr>
              <a:t>ch:sz</a:t>
            </a:r>
            <a:r>
              <a:rPr lang="pl-PL" sz="1800" b="1" dirty="0">
                <a:solidFill>
                  <a:srgbClr val="042337"/>
                </a:solidFill>
                <a:effectLst/>
                <a:latin typeface="Times New Roman" panose="02020603050405020304" pitchFamily="18" charset="0"/>
                <a:ea typeface="Times New Roman" panose="02020603050405020304" pitchFamily="18" charset="0"/>
              </a:rPr>
              <a:t>.</a:t>
            </a:r>
            <a:endParaRPr lang="pl-PL" sz="1800" dirty="0">
              <a:effectLst/>
              <a:latin typeface="Times New Roman" panose="02020603050405020304" pitchFamily="18" charset="0"/>
              <a:ea typeface="Times New Roman" panose="02020603050405020304" pitchFamily="18" charset="0"/>
            </a:endParaRPr>
          </a:p>
          <a:p>
            <a:r>
              <a:rPr lang="pl-PL" sz="1800" b="1" dirty="0">
                <a:solidFill>
                  <a:srgbClr val="042337"/>
                </a:solidFill>
                <a:effectLst/>
                <a:latin typeface="Times New Roman" panose="02020603050405020304" pitchFamily="18" charset="0"/>
                <a:ea typeface="Times New Roman" panose="02020603050405020304" pitchFamily="18" charset="0"/>
              </a:rPr>
              <a:t> </a:t>
            </a:r>
            <a:endParaRPr lang="pl-PL" sz="1800" dirty="0">
              <a:effectLst/>
              <a:latin typeface="Times New Roman" panose="02020603050405020304" pitchFamily="18" charset="0"/>
              <a:ea typeface="Times New Roman" panose="02020603050405020304" pitchFamily="18" charset="0"/>
            </a:endParaRPr>
          </a:p>
          <a:p>
            <a:r>
              <a:rPr lang="pl-PL" sz="1800" dirty="0">
                <a:solidFill>
                  <a:srgbClr val="042337"/>
                </a:solidFill>
                <a:effectLst/>
                <a:latin typeface="Times New Roman" panose="02020603050405020304" pitchFamily="18" charset="0"/>
                <a:ea typeface="Times New Roman" panose="02020603050405020304" pitchFamily="18" charset="0"/>
              </a:rPr>
              <a:t>mucha – …</a:t>
            </a:r>
            <a:br>
              <a:rPr lang="pl-PL" sz="1800" dirty="0">
                <a:solidFill>
                  <a:srgbClr val="042337"/>
                </a:solidFill>
                <a:effectLst/>
                <a:latin typeface="Times New Roman" panose="02020603050405020304" pitchFamily="18" charset="0"/>
                <a:ea typeface="Times New Roman" panose="02020603050405020304" pitchFamily="18" charset="0"/>
              </a:rPr>
            </a:br>
            <a:r>
              <a:rPr lang="pl-PL" sz="1800" dirty="0">
                <a:solidFill>
                  <a:srgbClr val="042337"/>
                </a:solidFill>
                <a:effectLst/>
                <a:latin typeface="Times New Roman" panose="02020603050405020304" pitchFamily="18" charset="0"/>
                <a:ea typeface="Times New Roman" panose="02020603050405020304" pitchFamily="18" charset="0"/>
              </a:rPr>
              <a:t>zawierucha – …</a:t>
            </a:r>
            <a:br>
              <a:rPr lang="pl-PL" sz="1800" dirty="0">
                <a:solidFill>
                  <a:srgbClr val="042337"/>
                </a:solidFill>
                <a:effectLst/>
                <a:latin typeface="Times New Roman" panose="02020603050405020304" pitchFamily="18" charset="0"/>
                <a:ea typeface="Times New Roman" panose="02020603050405020304" pitchFamily="18" charset="0"/>
              </a:rPr>
            </a:br>
            <a:r>
              <a:rPr lang="pl-PL" sz="1800" dirty="0">
                <a:solidFill>
                  <a:srgbClr val="042337"/>
                </a:solidFill>
                <a:effectLst/>
                <a:latin typeface="Times New Roman" panose="02020603050405020304" pitchFamily="18" charset="0"/>
                <a:ea typeface="Times New Roman" panose="02020603050405020304" pitchFamily="18" charset="0"/>
              </a:rPr>
              <a:t>dach – …</a:t>
            </a:r>
            <a:br>
              <a:rPr lang="pl-PL" sz="1800" dirty="0">
                <a:solidFill>
                  <a:srgbClr val="042337"/>
                </a:solidFill>
                <a:effectLst/>
                <a:latin typeface="Times New Roman" panose="02020603050405020304" pitchFamily="18" charset="0"/>
                <a:ea typeface="Times New Roman" panose="02020603050405020304" pitchFamily="18" charset="0"/>
              </a:rPr>
            </a:br>
            <a:r>
              <a:rPr lang="pl-PL" sz="1800" dirty="0">
                <a:solidFill>
                  <a:srgbClr val="042337"/>
                </a:solidFill>
                <a:effectLst/>
                <a:latin typeface="Times New Roman" panose="02020603050405020304" pitchFamily="18" charset="0"/>
                <a:ea typeface="Times New Roman" panose="02020603050405020304" pitchFamily="18" charset="0"/>
              </a:rPr>
              <a:t>Stach – …</a:t>
            </a:r>
            <a:br>
              <a:rPr lang="pl-PL" sz="1800" dirty="0">
                <a:solidFill>
                  <a:srgbClr val="042337"/>
                </a:solidFill>
                <a:effectLst/>
                <a:latin typeface="Times New Roman" panose="02020603050405020304" pitchFamily="18" charset="0"/>
                <a:ea typeface="Times New Roman" panose="02020603050405020304" pitchFamily="18" charset="0"/>
              </a:rPr>
            </a:br>
            <a:r>
              <a:rPr lang="pl-PL" sz="1800" dirty="0">
                <a:solidFill>
                  <a:srgbClr val="042337"/>
                </a:solidFill>
                <a:effectLst/>
                <a:latin typeface="Times New Roman" panose="02020603050405020304" pitchFamily="18" charset="0"/>
                <a:ea typeface="Times New Roman" panose="02020603050405020304" pitchFamily="18" charset="0"/>
              </a:rPr>
              <a:t>ruch – …</a:t>
            </a:r>
            <a:br>
              <a:rPr lang="pl-PL" sz="1800" dirty="0">
                <a:solidFill>
                  <a:srgbClr val="042337"/>
                </a:solidFill>
                <a:effectLst/>
                <a:latin typeface="Times New Roman" panose="02020603050405020304" pitchFamily="18" charset="0"/>
                <a:ea typeface="Times New Roman" panose="02020603050405020304" pitchFamily="18" charset="0"/>
              </a:rPr>
            </a:br>
            <a:r>
              <a:rPr lang="pl-PL" sz="1800" dirty="0">
                <a:solidFill>
                  <a:srgbClr val="042337"/>
                </a:solidFill>
                <a:effectLst/>
                <a:latin typeface="Times New Roman" panose="02020603050405020304" pitchFamily="18" charset="0"/>
                <a:ea typeface="Times New Roman" panose="02020603050405020304" pitchFamily="18" charset="0"/>
              </a:rPr>
              <a:t>suchy – …</a:t>
            </a:r>
            <a:endParaRPr lang="pl-PL" sz="1800" dirty="0">
              <a:effectLst/>
              <a:latin typeface="Times New Roman" panose="02020603050405020304" pitchFamily="18" charset="0"/>
              <a:ea typeface="Times New Roman" panose="02020603050405020304" pitchFamily="18" charset="0"/>
            </a:endParaRPr>
          </a:p>
          <a:p>
            <a:r>
              <a:rPr lang="pl-PL" sz="1800" b="1" dirty="0">
                <a:solidFill>
                  <a:srgbClr val="042337"/>
                </a:solidFill>
                <a:effectLst/>
                <a:latin typeface="Times New Roman" panose="02020603050405020304" pitchFamily="18" charset="0"/>
                <a:ea typeface="Times New Roman" panose="02020603050405020304" pitchFamily="18" charset="0"/>
              </a:rPr>
              <a:t>Ćwiczenie ortograficzne 4. </a:t>
            </a:r>
            <a:endParaRPr lang="pl-PL" sz="1800" dirty="0">
              <a:effectLst/>
              <a:latin typeface="Times New Roman" panose="02020603050405020304" pitchFamily="18" charset="0"/>
              <a:ea typeface="Times New Roman" panose="02020603050405020304" pitchFamily="18" charset="0"/>
            </a:endParaRPr>
          </a:p>
          <a:p>
            <a:r>
              <a:rPr lang="pl-PL" sz="1800" b="1" dirty="0">
                <a:solidFill>
                  <a:srgbClr val="042337"/>
                </a:solidFill>
                <a:effectLst/>
                <a:latin typeface="Times New Roman" panose="02020603050405020304" pitchFamily="18" charset="0"/>
                <a:ea typeface="Times New Roman" panose="02020603050405020304" pitchFamily="18" charset="0"/>
              </a:rPr>
              <a:t>Zamień podane wyrazy na liczbę mnogą.</a:t>
            </a:r>
            <a:endParaRPr lang="pl-PL" sz="1800" dirty="0">
              <a:effectLst/>
              <a:latin typeface="Times New Roman" panose="02020603050405020304" pitchFamily="18" charset="0"/>
              <a:ea typeface="Times New Roman" panose="02020603050405020304" pitchFamily="18" charset="0"/>
            </a:endParaRPr>
          </a:p>
          <a:p>
            <a:r>
              <a:rPr lang="pl-PL" sz="1800" dirty="0">
                <a:solidFill>
                  <a:srgbClr val="042337"/>
                </a:solidFill>
                <a:effectLst/>
                <a:latin typeface="Times New Roman" panose="02020603050405020304" pitchFamily="18" charset="0"/>
                <a:ea typeface="Times New Roman" panose="02020603050405020304" pitchFamily="18" charset="0"/>
              </a:rPr>
              <a:t> konduktor – …</a:t>
            </a:r>
            <a:br>
              <a:rPr lang="pl-PL" sz="1800" dirty="0">
                <a:solidFill>
                  <a:srgbClr val="042337"/>
                </a:solidFill>
                <a:effectLst/>
                <a:latin typeface="Times New Roman" panose="02020603050405020304" pitchFamily="18" charset="0"/>
                <a:ea typeface="Times New Roman" panose="02020603050405020304" pitchFamily="18" charset="0"/>
              </a:rPr>
            </a:br>
            <a:r>
              <a:rPr lang="pl-PL" sz="1800" dirty="0">
                <a:solidFill>
                  <a:srgbClr val="042337"/>
                </a:solidFill>
                <a:effectLst/>
                <a:latin typeface="Times New Roman" panose="02020603050405020304" pitchFamily="18" charset="0"/>
                <a:ea typeface="Times New Roman" panose="02020603050405020304" pitchFamily="18" charset="0"/>
              </a:rPr>
              <a:t>monter – …</a:t>
            </a:r>
            <a:br>
              <a:rPr lang="pl-PL" sz="1800" dirty="0">
                <a:solidFill>
                  <a:srgbClr val="042337"/>
                </a:solidFill>
                <a:effectLst/>
                <a:latin typeface="Times New Roman" panose="02020603050405020304" pitchFamily="18" charset="0"/>
                <a:ea typeface="Times New Roman" panose="02020603050405020304" pitchFamily="18" charset="0"/>
              </a:rPr>
            </a:br>
            <a:r>
              <a:rPr lang="pl-PL" sz="1800" dirty="0">
                <a:solidFill>
                  <a:srgbClr val="042337"/>
                </a:solidFill>
                <a:effectLst/>
                <a:latin typeface="Times New Roman" panose="02020603050405020304" pitchFamily="18" charset="0"/>
                <a:ea typeface="Times New Roman" panose="02020603050405020304" pitchFamily="18" charset="0"/>
              </a:rPr>
              <a:t>spiker – …</a:t>
            </a:r>
            <a:br>
              <a:rPr lang="pl-PL" sz="1800" dirty="0">
                <a:solidFill>
                  <a:srgbClr val="042337"/>
                </a:solidFill>
                <a:effectLst/>
                <a:latin typeface="Times New Roman" panose="02020603050405020304" pitchFamily="18" charset="0"/>
                <a:ea typeface="Times New Roman" panose="02020603050405020304" pitchFamily="18" charset="0"/>
              </a:rPr>
            </a:br>
            <a:r>
              <a:rPr lang="pl-PL" sz="1800" dirty="0">
                <a:solidFill>
                  <a:srgbClr val="042337"/>
                </a:solidFill>
                <a:effectLst/>
                <a:latin typeface="Times New Roman" panose="02020603050405020304" pitchFamily="18" charset="0"/>
                <a:ea typeface="Times New Roman" panose="02020603050405020304" pitchFamily="18" charset="0"/>
              </a:rPr>
              <a:t>kontroler – …</a:t>
            </a:r>
            <a:br>
              <a:rPr lang="pl-PL" sz="1800" dirty="0">
                <a:solidFill>
                  <a:srgbClr val="042337"/>
                </a:solidFill>
                <a:effectLst/>
                <a:latin typeface="Times New Roman" panose="02020603050405020304" pitchFamily="18" charset="0"/>
                <a:ea typeface="Times New Roman" panose="02020603050405020304" pitchFamily="18" charset="0"/>
              </a:rPr>
            </a:br>
            <a:r>
              <a:rPr lang="pl-PL" sz="1800" dirty="0">
                <a:solidFill>
                  <a:srgbClr val="042337"/>
                </a:solidFill>
                <a:effectLst/>
                <a:latin typeface="Times New Roman" panose="02020603050405020304" pitchFamily="18" charset="0"/>
                <a:ea typeface="Times New Roman" panose="02020603050405020304" pitchFamily="18" charset="0"/>
              </a:rPr>
              <a:t>doktor – …</a:t>
            </a:r>
            <a:endParaRPr lang="pl-PL" sz="1800" dirty="0">
              <a:effectLst/>
              <a:latin typeface="Times New Roman" panose="02020603050405020304" pitchFamily="18" charset="0"/>
              <a:ea typeface="Times New Roman" panose="02020603050405020304" pitchFamily="18" charset="0"/>
            </a:endParaRPr>
          </a:p>
          <a:p>
            <a:endParaRPr lang="pl-PL" dirty="0"/>
          </a:p>
        </p:txBody>
      </p:sp>
    </p:spTree>
    <p:extLst>
      <p:ext uri="{BB962C8B-B14F-4D97-AF65-F5344CB8AC3E}">
        <p14:creationId xmlns:p14="http://schemas.microsoft.com/office/powerpoint/2010/main" val="5081017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7E64EF96-B608-4618-8C22-C3A0B8ABF9F5}"/>
              </a:ext>
            </a:extLst>
          </p:cNvPr>
          <p:cNvSpPr>
            <a:spLocks noGrp="1"/>
          </p:cNvSpPr>
          <p:nvPr>
            <p:ph idx="1"/>
          </p:nvPr>
        </p:nvSpPr>
        <p:spPr>
          <a:xfrm>
            <a:off x="1920724" y="590248"/>
            <a:ext cx="9583888" cy="5829904"/>
          </a:xfrm>
        </p:spPr>
        <p:txBody>
          <a:bodyPr>
            <a:normAutofit/>
          </a:bodyPr>
          <a:lstStyle/>
          <a:p>
            <a:endParaRPr lang="pl-PL" sz="1800" b="1" dirty="0">
              <a:solidFill>
                <a:srgbClr val="042337"/>
              </a:solidFill>
              <a:effectLst/>
              <a:latin typeface="Times New Roman" panose="02020603050405020304" pitchFamily="18" charset="0"/>
              <a:ea typeface="Times New Roman" panose="02020603050405020304" pitchFamily="18" charset="0"/>
            </a:endParaRPr>
          </a:p>
          <a:p>
            <a:r>
              <a:rPr lang="pl-PL" sz="1800" b="1" dirty="0">
                <a:solidFill>
                  <a:srgbClr val="042337"/>
                </a:solidFill>
                <a:effectLst/>
                <a:latin typeface="Times New Roman" panose="02020603050405020304" pitchFamily="18" charset="0"/>
                <a:ea typeface="Times New Roman" panose="02020603050405020304" pitchFamily="18" charset="0"/>
              </a:rPr>
              <a:t> Ćwiczenie ortograficzne 5.</a:t>
            </a:r>
            <a:endParaRPr lang="pl-PL" sz="1800" dirty="0">
              <a:effectLst/>
              <a:latin typeface="Times New Roman" panose="02020603050405020304" pitchFamily="18" charset="0"/>
              <a:ea typeface="Times New Roman" panose="02020603050405020304" pitchFamily="18" charset="0"/>
            </a:endParaRPr>
          </a:p>
          <a:p>
            <a:pPr marL="0" indent="0">
              <a:buNone/>
            </a:pPr>
            <a:r>
              <a:rPr lang="pl-PL" sz="1800" dirty="0">
                <a:solidFill>
                  <a:srgbClr val="042337"/>
                </a:solidFill>
                <a:effectLst/>
                <a:latin typeface="Times New Roman" panose="02020603050405020304" pitchFamily="18" charset="0"/>
                <a:ea typeface="Times New Roman" panose="02020603050405020304" pitchFamily="18" charset="0"/>
              </a:rPr>
              <a:t>      Odgadnij wyrazy. W każdym z nich znajduje się  „</a:t>
            </a:r>
            <a:r>
              <a:rPr lang="pl-PL" sz="1800" dirty="0" err="1">
                <a:solidFill>
                  <a:srgbClr val="042337"/>
                </a:solidFill>
                <a:effectLst/>
                <a:latin typeface="Times New Roman" panose="02020603050405020304" pitchFamily="18" charset="0"/>
                <a:ea typeface="Times New Roman" panose="02020603050405020304" pitchFamily="18" charset="0"/>
              </a:rPr>
              <a:t>ch</a:t>
            </a:r>
            <a:r>
              <a:rPr lang="pl-PL" sz="1800" dirty="0">
                <a:solidFill>
                  <a:srgbClr val="042337"/>
                </a:solidFill>
                <a:effectLst/>
                <a:latin typeface="Times New Roman" panose="02020603050405020304" pitchFamily="18" charset="0"/>
                <a:ea typeface="Times New Roman" panose="02020603050405020304" pitchFamily="18" charset="0"/>
              </a:rPr>
              <a:t>”.</a:t>
            </a:r>
            <a:endParaRPr lang="pl-PL" sz="1800" dirty="0">
              <a:effectLst/>
              <a:latin typeface="Times New Roman" panose="02020603050405020304" pitchFamily="18" charset="0"/>
              <a:ea typeface="Times New Roman" panose="02020603050405020304" pitchFamily="18" charset="0"/>
            </a:endParaRPr>
          </a:p>
          <a:p>
            <a:r>
              <a:rPr lang="pl-PL" sz="1800" dirty="0">
                <a:solidFill>
                  <a:srgbClr val="042337"/>
                </a:solidFill>
                <a:effectLst/>
                <a:latin typeface="Times New Roman" panose="02020603050405020304" pitchFamily="18" charset="0"/>
                <a:ea typeface="Times New Roman" panose="02020603050405020304" pitchFamily="18" charset="0"/>
              </a:rPr>
              <a:t> zamieszanie, nieporządek – ….</a:t>
            </a:r>
            <a:br>
              <a:rPr lang="pl-PL" sz="1800" dirty="0">
                <a:solidFill>
                  <a:srgbClr val="042337"/>
                </a:solidFill>
                <a:effectLst/>
                <a:latin typeface="Times New Roman" panose="02020603050405020304" pitchFamily="18" charset="0"/>
                <a:ea typeface="Times New Roman" panose="02020603050405020304" pitchFamily="18" charset="0"/>
              </a:rPr>
            </a:br>
            <a:r>
              <a:rPr lang="pl-PL" sz="1800" dirty="0">
                <a:solidFill>
                  <a:srgbClr val="042337"/>
                </a:solidFill>
                <a:effectLst/>
                <a:latin typeface="Times New Roman" panose="02020603050405020304" pitchFamily="18" charset="0"/>
                <a:ea typeface="Times New Roman" panose="02020603050405020304" pitchFamily="18" charset="0"/>
              </a:rPr>
              <a:t>gradowa, burzowa – ….</a:t>
            </a:r>
            <a:br>
              <a:rPr lang="pl-PL" sz="1800" dirty="0">
                <a:solidFill>
                  <a:srgbClr val="042337"/>
                </a:solidFill>
                <a:effectLst/>
                <a:latin typeface="Times New Roman" panose="02020603050405020304" pitchFamily="18" charset="0"/>
                <a:ea typeface="Times New Roman" panose="02020603050405020304" pitchFamily="18" charset="0"/>
              </a:rPr>
            </a:br>
            <a:r>
              <a:rPr lang="pl-PL" sz="1800" dirty="0">
                <a:solidFill>
                  <a:srgbClr val="042337"/>
                </a:solidFill>
                <a:effectLst/>
                <a:latin typeface="Times New Roman" panose="02020603050405020304" pitchFamily="18" charset="0"/>
                <a:ea typeface="Times New Roman" panose="02020603050405020304" pitchFamily="18" charset="0"/>
              </a:rPr>
              <a:t>ze strzechy lub z dachówek – ….</a:t>
            </a:r>
            <a:br>
              <a:rPr lang="pl-PL" sz="1800" dirty="0">
                <a:solidFill>
                  <a:srgbClr val="042337"/>
                </a:solidFill>
                <a:effectLst/>
                <a:latin typeface="Times New Roman" panose="02020603050405020304" pitchFamily="18" charset="0"/>
                <a:ea typeface="Times New Roman" panose="02020603050405020304" pitchFamily="18" charset="0"/>
              </a:rPr>
            </a:br>
            <a:r>
              <a:rPr lang="pl-PL" sz="1800" dirty="0">
                <a:solidFill>
                  <a:srgbClr val="042337"/>
                </a:solidFill>
                <a:effectLst/>
                <a:latin typeface="Times New Roman" panose="02020603050405020304" pitchFamily="18" charset="0"/>
                <a:ea typeface="Times New Roman" panose="02020603050405020304" pitchFamily="18" charset="0"/>
              </a:rPr>
              <a:t>wzorowe, poprawne – ….</a:t>
            </a:r>
          </a:p>
          <a:p>
            <a:r>
              <a:rPr lang="pl-PL" sz="1800" b="1" dirty="0">
                <a:solidFill>
                  <a:srgbClr val="042337"/>
                </a:solidFill>
                <a:effectLst/>
                <a:latin typeface="Times New Roman" panose="02020603050405020304" pitchFamily="18" charset="0"/>
                <a:ea typeface="Times New Roman" panose="02020603050405020304" pitchFamily="18" charset="0"/>
              </a:rPr>
              <a:t>6. Od podanych wyrazów utwórz wykonawców czynności.</a:t>
            </a:r>
            <a:endParaRPr lang="pl-PL" sz="1800" dirty="0">
              <a:effectLst/>
              <a:latin typeface="Times New Roman" panose="02020603050405020304" pitchFamily="18" charset="0"/>
              <a:ea typeface="Times New Roman" panose="02020603050405020304" pitchFamily="18" charset="0"/>
            </a:endParaRPr>
          </a:p>
          <a:p>
            <a:r>
              <a:rPr lang="pl-PL" sz="1800" dirty="0">
                <a:solidFill>
                  <a:srgbClr val="042337"/>
                </a:solidFill>
                <a:effectLst/>
                <a:latin typeface="Times New Roman" panose="02020603050405020304" pitchFamily="18" charset="0"/>
                <a:ea typeface="Times New Roman" panose="02020603050405020304" pitchFamily="18" charset="0"/>
              </a:rPr>
              <a:t> malować – …</a:t>
            </a:r>
            <a:br>
              <a:rPr lang="pl-PL" sz="1800" dirty="0">
                <a:solidFill>
                  <a:srgbClr val="042337"/>
                </a:solidFill>
                <a:effectLst/>
                <a:latin typeface="Times New Roman" panose="02020603050405020304" pitchFamily="18" charset="0"/>
                <a:ea typeface="Times New Roman" panose="02020603050405020304" pitchFamily="18" charset="0"/>
              </a:rPr>
            </a:br>
            <a:r>
              <a:rPr lang="pl-PL" sz="1800" dirty="0">
                <a:solidFill>
                  <a:srgbClr val="042337"/>
                </a:solidFill>
                <a:effectLst/>
                <a:latin typeface="Times New Roman" panose="02020603050405020304" pitchFamily="18" charset="0"/>
                <a:ea typeface="Times New Roman" panose="02020603050405020304" pitchFamily="18" charset="0"/>
              </a:rPr>
              <a:t>kuchnia – …</a:t>
            </a:r>
            <a:br>
              <a:rPr lang="pl-PL" sz="1800" dirty="0">
                <a:solidFill>
                  <a:srgbClr val="042337"/>
                </a:solidFill>
                <a:effectLst/>
                <a:latin typeface="Times New Roman" panose="02020603050405020304" pitchFamily="18" charset="0"/>
                <a:ea typeface="Times New Roman" panose="02020603050405020304" pitchFamily="18" charset="0"/>
              </a:rPr>
            </a:br>
            <a:r>
              <a:rPr lang="pl-PL" sz="1800" dirty="0">
                <a:solidFill>
                  <a:srgbClr val="042337"/>
                </a:solidFill>
                <a:effectLst/>
                <a:latin typeface="Times New Roman" panose="02020603050405020304" pitchFamily="18" charset="0"/>
                <a:ea typeface="Times New Roman" panose="02020603050405020304" pitchFamily="18" charset="0"/>
              </a:rPr>
              <a:t>młyn – …</a:t>
            </a:r>
            <a:br>
              <a:rPr lang="pl-PL" sz="1800" dirty="0">
                <a:solidFill>
                  <a:srgbClr val="042337"/>
                </a:solidFill>
                <a:effectLst/>
                <a:latin typeface="Times New Roman" panose="02020603050405020304" pitchFamily="18" charset="0"/>
                <a:ea typeface="Times New Roman" panose="02020603050405020304" pitchFamily="18" charset="0"/>
              </a:rPr>
            </a:br>
            <a:r>
              <a:rPr lang="pl-PL" sz="1800" dirty="0">
                <a:solidFill>
                  <a:srgbClr val="042337"/>
                </a:solidFill>
                <a:effectLst/>
                <a:latin typeface="Times New Roman" panose="02020603050405020304" pitchFamily="18" charset="0"/>
                <a:ea typeface="Times New Roman" panose="02020603050405020304" pitchFamily="18" charset="0"/>
              </a:rPr>
              <a:t>kapela – …</a:t>
            </a:r>
            <a:br>
              <a:rPr lang="pl-PL" sz="1800" dirty="0">
                <a:solidFill>
                  <a:srgbClr val="042337"/>
                </a:solidFill>
                <a:effectLst/>
                <a:latin typeface="Times New Roman" panose="02020603050405020304" pitchFamily="18" charset="0"/>
                <a:ea typeface="Times New Roman" panose="02020603050405020304" pitchFamily="18" charset="0"/>
              </a:rPr>
            </a:br>
            <a:r>
              <a:rPr lang="pl-PL" sz="1800" dirty="0">
                <a:solidFill>
                  <a:srgbClr val="042337"/>
                </a:solidFill>
                <a:effectLst/>
                <a:latin typeface="Times New Roman" panose="02020603050405020304" pitchFamily="18" charset="0"/>
                <a:ea typeface="Times New Roman" panose="02020603050405020304" pitchFamily="18" charset="0"/>
              </a:rPr>
              <a:t>zegar – …</a:t>
            </a:r>
            <a:br>
              <a:rPr lang="pl-PL" sz="1800" dirty="0">
                <a:solidFill>
                  <a:srgbClr val="042337"/>
                </a:solidFill>
                <a:effectLst/>
                <a:latin typeface="Times New Roman" panose="02020603050405020304" pitchFamily="18" charset="0"/>
                <a:ea typeface="Times New Roman" panose="02020603050405020304" pitchFamily="18" charset="0"/>
              </a:rPr>
            </a:br>
            <a:r>
              <a:rPr lang="pl-PL" sz="1800" dirty="0">
                <a:solidFill>
                  <a:srgbClr val="042337"/>
                </a:solidFill>
                <a:effectLst/>
                <a:latin typeface="Times New Roman" panose="02020603050405020304" pitchFamily="18" charset="0"/>
                <a:ea typeface="Times New Roman" panose="02020603050405020304" pitchFamily="18" charset="0"/>
              </a:rPr>
              <a:t>leczyć – …</a:t>
            </a:r>
            <a:endParaRPr lang="pl-PL" sz="1800" dirty="0">
              <a:effectLst/>
              <a:latin typeface="Times New Roman" panose="02020603050405020304" pitchFamily="18" charset="0"/>
              <a:ea typeface="Times New Roman" panose="02020603050405020304" pitchFamily="18" charset="0"/>
            </a:endParaRPr>
          </a:p>
          <a:p>
            <a:endParaRPr lang="pl-PL" sz="1800" dirty="0">
              <a:effectLst/>
              <a:latin typeface="Times New Roman" panose="02020603050405020304" pitchFamily="18" charset="0"/>
              <a:ea typeface="Times New Roman" panose="02020603050405020304" pitchFamily="18" charset="0"/>
            </a:endParaRPr>
          </a:p>
          <a:p>
            <a:pPr>
              <a:lnSpc>
                <a:spcPct val="115000"/>
              </a:lnSpc>
              <a:spcAft>
                <a:spcPts val="1000"/>
              </a:spcAft>
            </a:pPr>
            <a:r>
              <a:rPr lang="pl-PL" sz="1800" dirty="0">
                <a:solidFill>
                  <a:srgbClr val="042337"/>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pl-PL" dirty="0"/>
          </a:p>
        </p:txBody>
      </p:sp>
    </p:spTree>
    <p:extLst>
      <p:ext uri="{BB962C8B-B14F-4D97-AF65-F5344CB8AC3E}">
        <p14:creationId xmlns:p14="http://schemas.microsoft.com/office/powerpoint/2010/main" val="6564619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A2DF601B-A303-4B8B-A7FA-BF1094D9EF5C}"/>
              </a:ext>
            </a:extLst>
          </p:cNvPr>
          <p:cNvSpPr>
            <a:spLocks noGrp="1"/>
          </p:cNvSpPr>
          <p:nvPr>
            <p:ph idx="1"/>
          </p:nvPr>
        </p:nvSpPr>
        <p:spPr/>
        <p:txBody>
          <a:bodyPr>
            <a:normAutofit/>
          </a:bodyPr>
          <a:lstStyle/>
          <a:p>
            <a:r>
              <a:rPr lang="pl-PL" sz="4400" dirty="0"/>
              <a:t>Dziękuję</a:t>
            </a:r>
          </a:p>
        </p:txBody>
      </p:sp>
    </p:spTree>
    <p:extLst>
      <p:ext uri="{BB962C8B-B14F-4D97-AF65-F5344CB8AC3E}">
        <p14:creationId xmlns:p14="http://schemas.microsoft.com/office/powerpoint/2010/main" val="1448419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C69E7357-777C-4600-A58E-5A57702031A2}"/>
              </a:ext>
            </a:extLst>
          </p:cNvPr>
          <p:cNvSpPr>
            <a:spLocks noGrp="1"/>
          </p:cNvSpPr>
          <p:nvPr>
            <p:ph idx="1"/>
          </p:nvPr>
        </p:nvSpPr>
        <p:spPr>
          <a:xfrm>
            <a:off x="2589212" y="851505"/>
            <a:ext cx="8915400" cy="6071809"/>
          </a:xfrm>
        </p:spPr>
        <p:txBody>
          <a:bodyPr>
            <a:normAutofit fontScale="92500" lnSpcReduction="10000"/>
          </a:bodyPr>
          <a:lstStyle/>
          <a:p>
            <a:r>
              <a:rPr lang="pl-PL" sz="1800" b="1" i="0" dirty="0">
                <a:solidFill>
                  <a:srgbClr val="000000"/>
                </a:solidFill>
                <a:effectLst/>
                <a:latin typeface="Times New Roman" panose="02020603050405020304" pitchFamily="18" charset="0"/>
              </a:rPr>
              <a:t>Metoda programowana </a:t>
            </a:r>
            <a:r>
              <a:rPr lang="pl-PL" sz="1800" b="0" i="0" dirty="0">
                <a:solidFill>
                  <a:srgbClr val="000000"/>
                </a:solidFill>
                <a:effectLst/>
                <a:latin typeface="Times New Roman" panose="02020603050405020304" pitchFamily="18" charset="0"/>
              </a:rPr>
              <a:t>– dzięki niej można osiągnąć dobre efekty w nauczaniu ortografii. Uczeń pracujący z tekstem programowanym ma okazję gruntownie poznać zasady pisowni, a w wyniku wykonywanych ćwiczeń wykształca się u niego nawyk ortograficzny, który – jak wiadomo – jest ostatecznym celem nauczania ortografii. </a:t>
            </a:r>
          </a:p>
          <a:p>
            <a:r>
              <a:rPr lang="pl-PL" sz="1800" b="1" i="0" dirty="0">
                <a:solidFill>
                  <a:srgbClr val="000000"/>
                </a:solidFill>
                <a:effectLst/>
                <a:latin typeface="Times New Roman" panose="02020603050405020304" pitchFamily="18" charset="0"/>
              </a:rPr>
              <a:t>Metoda algorytmów </a:t>
            </a:r>
            <a:r>
              <a:rPr lang="pl-PL" sz="1800" b="0" i="0" dirty="0">
                <a:solidFill>
                  <a:srgbClr val="000000"/>
                </a:solidFill>
                <a:effectLst/>
                <a:latin typeface="Times New Roman" panose="02020603050405020304" pitchFamily="18" charset="0"/>
              </a:rPr>
              <a:t>– od przepisu algorytmicznego wymaga się, aby czynności, które on określa, były możliwie proste, by miał skończoną liczbę kroków, by prowadził we wszystkich przypadkach do odpowiedniego wyniku i był zrozumiały dla wykonujących polecenia. Ortografia polska jest trudna do zalgorytmizowania, bowiem wśród reguł przeważają takie, które mają dużą liczbę wyjątków. Należy zatem algorytmizować tylko te reguły ortograficzne, od których nie ma (lub jest mała licz</a:t>
            </a:r>
            <a:r>
              <a:rPr lang="pl-PL" b="0" i="0" dirty="0">
                <a:solidFill>
                  <a:srgbClr val="000000"/>
                </a:solidFill>
                <a:effectLst/>
                <a:latin typeface="Times New Roman" panose="02020603050405020304" pitchFamily="18" charset="0"/>
              </a:rPr>
              <a:t>ba) wyjątków.</a:t>
            </a:r>
          </a:p>
          <a:p>
            <a:r>
              <a:rPr lang="pl-PL" sz="1800" b="1" i="0" dirty="0">
                <a:solidFill>
                  <a:srgbClr val="373737"/>
                </a:solidFill>
                <a:effectLst/>
                <a:latin typeface="inherit"/>
              </a:rPr>
              <a:t>Trening ortograficzny </a:t>
            </a:r>
            <a:r>
              <a:rPr lang="pl-PL" sz="1800" b="0" i="0" dirty="0">
                <a:solidFill>
                  <a:srgbClr val="373737"/>
                </a:solidFill>
                <a:effectLst/>
                <a:latin typeface="PT Sans" panose="020B0503020203020204" pitchFamily="34" charset="-18"/>
              </a:rPr>
              <a:t>– jest to jedna z najskuteczniejszych metod, a przy tym nadzwyczaj prosta. W rzędzie wypisujemy wyrazy z lukami, a obok nich poprawną literkę. Uczniowie uzupełniają wyrazy samodzielnie, a potem sprawdzają się, odsłaniając poprawną literkę obok wyrazu. W ten sposób uczy się dopóty, dopóki nie opanuje się pisowni wszystkich zamieszczonych w rzędzie wyrazów. </a:t>
            </a:r>
          </a:p>
          <a:p>
            <a:endParaRPr lang="pl-PL" sz="1800" b="0" i="0" dirty="0">
              <a:solidFill>
                <a:srgbClr val="373737"/>
              </a:solidFill>
              <a:effectLst/>
              <a:latin typeface="PT Sans" panose="020B0503020203020204" pitchFamily="34" charset="-18"/>
            </a:endParaRPr>
          </a:p>
          <a:p>
            <a:pPr algn="just" fontAlgn="base">
              <a:spcAft>
                <a:spcPts val="0"/>
              </a:spcAft>
            </a:pPr>
            <a:r>
              <a:rPr lang="pl-PL" sz="1800" b="1" i="0" dirty="0">
                <a:solidFill>
                  <a:srgbClr val="000000"/>
                </a:solidFill>
                <a:effectLst/>
                <a:latin typeface="Times New Roman" panose="02020603050405020304" pitchFamily="18" charset="0"/>
              </a:rPr>
              <a:t>Metoda ćwiczeń </a:t>
            </a:r>
            <a:r>
              <a:rPr lang="pl-PL" sz="1800" b="1" i="0" dirty="0" err="1">
                <a:solidFill>
                  <a:srgbClr val="000000"/>
                </a:solidFill>
                <a:effectLst/>
                <a:latin typeface="Times New Roman" panose="02020603050405020304" pitchFamily="18" charset="0"/>
              </a:rPr>
              <a:t>ortograficzno</a:t>
            </a:r>
            <a:r>
              <a:rPr lang="pl-PL" sz="1800" b="1" i="0" dirty="0">
                <a:solidFill>
                  <a:srgbClr val="000000"/>
                </a:solidFill>
                <a:effectLst/>
                <a:latin typeface="Times New Roman" panose="02020603050405020304" pitchFamily="18" charset="0"/>
              </a:rPr>
              <a:t> – redakcyjnych. </a:t>
            </a:r>
            <a:r>
              <a:rPr lang="pl-PL" sz="1800" b="0" i="0" dirty="0">
                <a:solidFill>
                  <a:srgbClr val="000000"/>
                </a:solidFill>
                <a:effectLst/>
                <a:latin typeface="Times New Roman" panose="02020603050405020304" pitchFamily="18" charset="0"/>
              </a:rPr>
              <a:t>Kolejność czynności przy nauce tą metodą jest następująca: uważne przeczytanie tekstu, wypisanie wybranych wyrazów o trudnej pisowni, zredagowanie zdań z zastosowaniem wypisanych słów (w słowach tych odpowiednie litery zastępujemy kreską), wypełnianie luk w wyrazach, sprawdzenie, czy litery zostały uzupełnione prawidłowo.</a:t>
            </a:r>
            <a:endParaRPr lang="pl-PL" b="0" i="0" dirty="0">
              <a:solidFill>
                <a:srgbClr val="373737"/>
              </a:solidFill>
              <a:effectLst/>
              <a:latin typeface="PT Sans" panose="020B0503020203020204" pitchFamily="34" charset="-18"/>
            </a:endParaRPr>
          </a:p>
          <a:p>
            <a:pPr algn="just" fontAlgn="base">
              <a:spcAft>
                <a:spcPts val="0"/>
              </a:spcAft>
            </a:pPr>
            <a:r>
              <a:rPr lang="pl-PL" sz="1800" b="1" i="0" dirty="0">
                <a:solidFill>
                  <a:srgbClr val="000000"/>
                </a:solidFill>
                <a:effectLst/>
                <a:latin typeface="Times New Roman" panose="02020603050405020304" pitchFamily="18" charset="0"/>
              </a:rPr>
              <a:t> </a:t>
            </a:r>
            <a:endParaRPr lang="pl-PL" b="0" i="0" dirty="0">
              <a:solidFill>
                <a:srgbClr val="373737"/>
              </a:solidFill>
              <a:effectLst/>
              <a:latin typeface="PT Sans" panose="020B0503020203020204" pitchFamily="34" charset="-18"/>
            </a:endParaRPr>
          </a:p>
          <a:p>
            <a:endParaRPr lang="pl-PL" dirty="0"/>
          </a:p>
        </p:txBody>
      </p:sp>
    </p:spTree>
    <p:extLst>
      <p:ext uri="{BB962C8B-B14F-4D97-AF65-F5344CB8AC3E}">
        <p14:creationId xmlns:p14="http://schemas.microsoft.com/office/powerpoint/2010/main" val="1495243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ED8244D1-D6CE-4F34-B492-EDA8F42EC9A1}"/>
              </a:ext>
            </a:extLst>
          </p:cNvPr>
          <p:cNvSpPr>
            <a:spLocks noGrp="1"/>
          </p:cNvSpPr>
          <p:nvPr>
            <p:ph idx="1"/>
          </p:nvPr>
        </p:nvSpPr>
        <p:spPr>
          <a:xfrm>
            <a:off x="2589212" y="798286"/>
            <a:ext cx="8915400" cy="5112936"/>
          </a:xfrm>
        </p:spPr>
        <p:txBody>
          <a:bodyPr/>
          <a:lstStyle/>
          <a:p>
            <a:r>
              <a:rPr lang="pl-PL" sz="1800" b="1" i="0" dirty="0">
                <a:solidFill>
                  <a:srgbClr val="000000"/>
                </a:solidFill>
                <a:effectLst/>
                <a:latin typeface="Times New Roman" panose="02020603050405020304" pitchFamily="18" charset="0"/>
              </a:rPr>
              <a:t>Ortograficzna zgaduj – zgadula. </a:t>
            </a:r>
            <a:r>
              <a:rPr lang="pl-PL" sz="1800" b="0" i="0" dirty="0">
                <a:solidFill>
                  <a:srgbClr val="000000"/>
                </a:solidFill>
                <a:effectLst/>
                <a:latin typeface="Times New Roman" panose="02020603050405020304" pitchFamily="18" charset="0"/>
              </a:rPr>
              <a:t>Przygotowujemy karty takie jak do gry. Z jednej strony karty jest wyraz z luką, z drugiej literka, która jest do wpisania. Tasujemy komplet kart. Bierzemy po kolei po jednej karcie do ręki i odgadujemy pisownię wyrazów, sprawdzając na odwrotnej stronie, czy nie zrobiliśmy błędu. Karty z wyrazami, których pisowni nie zdołaliśmy odgadnąć, odkładamy, a później ćwiczymy na nich aż do skutku, tj. do zapamiętania, jak się te wyrazy pisze. Następnie powtarzamy całe ćwiczenie, bo mogło się zdarzyć, że pisownię jakiegoś wyrazu odgadliśmy przypadkowo.</a:t>
            </a:r>
          </a:p>
          <a:p>
            <a:r>
              <a:rPr lang="pl-PL" sz="1800" b="1" i="0" dirty="0">
                <a:solidFill>
                  <a:srgbClr val="000000"/>
                </a:solidFill>
                <a:effectLst/>
                <a:latin typeface="Times New Roman" panose="02020603050405020304" pitchFamily="18" charset="0"/>
              </a:rPr>
              <a:t>Gra towarzyska o punkty. </a:t>
            </a:r>
            <a:r>
              <a:rPr lang="pl-PL" sz="1800" b="0" i="0" dirty="0">
                <a:solidFill>
                  <a:srgbClr val="000000"/>
                </a:solidFill>
                <a:effectLst/>
                <a:latin typeface="Times New Roman" panose="02020603050405020304" pitchFamily="18" charset="0"/>
              </a:rPr>
              <a:t>Należy przygotować dwa komplety kart, np. z </a:t>
            </a:r>
            <a:r>
              <a:rPr lang="pl-PL" sz="1800" b="0" i="0" dirty="0" err="1">
                <a:solidFill>
                  <a:srgbClr val="000000"/>
                </a:solidFill>
                <a:effectLst/>
                <a:latin typeface="Times New Roman" panose="02020603050405020304" pitchFamily="18" charset="0"/>
              </a:rPr>
              <a:t>ch</a:t>
            </a:r>
            <a:r>
              <a:rPr lang="pl-PL" sz="1800" b="0" i="0" dirty="0">
                <a:solidFill>
                  <a:srgbClr val="000000"/>
                </a:solidFill>
                <a:effectLst/>
                <a:latin typeface="Times New Roman" panose="02020603050405020304" pitchFamily="18" charset="0"/>
              </a:rPr>
              <a:t> i h oraz z ż i rz. Gra się parami. Karty tasujemy i rozdajemy. Obydwaj grający wykładają karty. Kto odgadł pisownię wyrazu z karty wyłożonej przez partnera, zabiera ją i odkłada. Kartę nie odgadniętą zdobywa wykładający. Po skończonej grze obliczamy punkty. Każda zdobyta karta daje 1 punkt. Wygrywa się różnicą punktów.</a:t>
            </a:r>
          </a:p>
          <a:p>
            <a:r>
              <a:rPr lang="pl-PL" b="1" dirty="0">
                <a:solidFill>
                  <a:srgbClr val="000000"/>
                </a:solidFill>
                <a:latin typeface="Times New Roman" panose="02020603050405020304" pitchFamily="18" charset="0"/>
              </a:rPr>
              <a:t>Ciągi wyrazowe, łańcuch wyrazów, dowcipy, wierszyki- </a:t>
            </a:r>
            <a:r>
              <a:rPr lang="pl-PL" dirty="0">
                <a:solidFill>
                  <a:srgbClr val="000000"/>
                </a:solidFill>
                <a:latin typeface="Times New Roman" panose="02020603050405020304" pitchFamily="18" charset="0"/>
              </a:rPr>
              <a:t>to inne metody zapamiętania pisowni wyrazów.</a:t>
            </a:r>
            <a:endParaRPr lang="pl-PL" dirty="0"/>
          </a:p>
        </p:txBody>
      </p:sp>
    </p:spTree>
    <p:extLst>
      <p:ext uri="{BB962C8B-B14F-4D97-AF65-F5344CB8AC3E}">
        <p14:creationId xmlns:p14="http://schemas.microsoft.com/office/powerpoint/2010/main" val="2169885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EA92AAD5-8BC2-4F94-A9A6-050AAEC7C6DC}"/>
              </a:ext>
            </a:extLst>
          </p:cNvPr>
          <p:cNvSpPr>
            <a:spLocks noGrp="1"/>
          </p:cNvSpPr>
          <p:nvPr>
            <p:ph idx="1"/>
          </p:nvPr>
        </p:nvSpPr>
        <p:spPr>
          <a:xfrm>
            <a:off x="2589212" y="1151467"/>
            <a:ext cx="8915400" cy="4759755"/>
          </a:xfrm>
        </p:spPr>
        <p:txBody>
          <a:bodyPr/>
          <a:lstStyle/>
          <a:p>
            <a:r>
              <a:rPr lang="pl-PL" b="1" dirty="0"/>
              <a:t>Proponuję Państwu , aby zajęcia lekcyjne rozpoczynać od podania i zapisania daty.</a:t>
            </a:r>
          </a:p>
          <a:p>
            <a:endParaRPr lang="pl-PL" dirty="0"/>
          </a:p>
          <a:p>
            <a:r>
              <a:rPr lang="pl-PL" dirty="0"/>
              <a:t>Zajęcia rozpoczynamy od zapisania daty. Ach ,ta data ,tyle z nią kłopotu !</a:t>
            </a:r>
          </a:p>
          <a:p>
            <a:r>
              <a:rPr lang="pl-PL" dirty="0"/>
              <a:t>Gdy wymieniasz datę, należy pamiętać : np. coś stało się 25 marca , dziś jest 14 kwietnia ( nie : 14 kwiecień , bo ten miesiąc zdarza się tylko raz , a nie czternaście razy, a poza tym mamy przecież na myśli 14 dzień miesiąca).</a:t>
            </a:r>
          </a:p>
          <a:p>
            <a:r>
              <a:rPr lang="pl-PL" dirty="0"/>
              <a:t>Sposoby zapisywania daty :  </a:t>
            </a:r>
            <a:r>
              <a:rPr lang="pl-PL" b="1" dirty="0"/>
              <a:t>01.02.2022 r.  </a:t>
            </a:r>
            <a:r>
              <a:rPr lang="pl-PL" dirty="0"/>
              <a:t>Lub  </a:t>
            </a:r>
            <a:r>
              <a:rPr lang="pl-PL" b="1" dirty="0"/>
              <a:t>01II 2022 r.</a:t>
            </a:r>
          </a:p>
        </p:txBody>
      </p:sp>
    </p:spTree>
    <p:extLst>
      <p:ext uri="{BB962C8B-B14F-4D97-AF65-F5344CB8AC3E}">
        <p14:creationId xmlns:p14="http://schemas.microsoft.com/office/powerpoint/2010/main" val="1821759278"/>
      </p:ext>
    </p:extLst>
  </p:cSld>
  <p:clrMapOvr>
    <a:masterClrMapping/>
  </p:clrMapOvr>
</p:sld>
</file>

<file path=ppt/theme/theme1.xml><?xml version="1.0" encoding="utf-8"?>
<a:theme xmlns:a="http://schemas.openxmlformats.org/drawingml/2006/main" name="Smuga">
  <a:themeElements>
    <a:clrScheme name="Smuga">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Smuga">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muga">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582</TotalTime>
  <Words>4948</Words>
  <Application>Microsoft Office PowerPoint</Application>
  <PresentationFormat>Panoramiczny</PresentationFormat>
  <Paragraphs>496</Paragraphs>
  <Slides>67</Slides>
  <Notes>0</Notes>
  <HiddenSlides>0</HiddenSlides>
  <MMClips>0</MMClips>
  <ScaleCrop>false</ScaleCrop>
  <HeadingPairs>
    <vt:vector size="6" baseType="variant">
      <vt:variant>
        <vt:lpstr>Używane czcionki</vt:lpstr>
      </vt:variant>
      <vt:variant>
        <vt:i4>13</vt:i4>
      </vt:variant>
      <vt:variant>
        <vt:lpstr>Motyw</vt:lpstr>
      </vt:variant>
      <vt:variant>
        <vt:i4>1</vt:i4>
      </vt:variant>
      <vt:variant>
        <vt:lpstr>Tytuły slajdów</vt:lpstr>
      </vt:variant>
      <vt:variant>
        <vt:i4>67</vt:i4>
      </vt:variant>
    </vt:vector>
  </HeadingPairs>
  <TitlesOfParts>
    <vt:vector size="81" baseType="lpstr">
      <vt:lpstr>Arial</vt:lpstr>
      <vt:lpstr>Arial</vt:lpstr>
      <vt:lpstr>Calibri</vt:lpstr>
      <vt:lpstr>Century Gothic</vt:lpstr>
      <vt:lpstr>Georgia</vt:lpstr>
      <vt:lpstr>Google Sans</vt:lpstr>
      <vt:lpstr>Helvetica</vt:lpstr>
      <vt:lpstr>Helvetica Neue</vt:lpstr>
      <vt:lpstr>inherit</vt:lpstr>
      <vt:lpstr>Oswald</vt:lpstr>
      <vt:lpstr>PT Sans</vt:lpstr>
      <vt:lpstr>Times New Roman</vt:lpstr>
      <vt:lpstr>Wingdings 3</vt:lpstr>
      <vt:lpstr>Smuga</vt:lpstr>
      <vt:lpstr>Czy dżdżownica w dżinsach może utrudnić maturę ?</vt:lpstr>
      <vt:lpstr>Zasady polskiej ortografii</vt:lpstr>
      <vt:lpstr>Powodzenie nauki ortografii warunkują następujące czynniki:</vt:lpstr>
      <vt:lpstr>Tygodniowe ćwiczenia poprawnej pisowni</vt:lpstr>
      <vt:lpstr>Prezentacja programu PowerPoint</vt:lpstr>
      <vt:lpstr>Prezentacja programu PowerPoint</vt:lpstr>
      <vt:lpstr>Prezentacja programu PowerPoint</vt:lpstr>
      <vt:lpstr>Prezentacja programu PowerPoint</vt:lpstr>
      <vt:lpstr>Prezentacja programu PowerPoint</vt:lpstr>
      <vt:lpstr>Zasady ortograficzne</vt:lpstr>
      <vt:lpstr>Wymiana „ rz” na „r”</vt:lpstr>
      <vt:lpstr>Wymiana „rz „na „r”</vt:lpstr>
      <vt:lpstr>Uwaga</vt:lpstr>
      <vt:lpstr>Prezentacja programu PowerPoint</vt:lpstr>
      <vt:lpstr>Prezentacja programu PowerPoint</vt:lpstr>
      <vt:lpstr>Prezentacja programu PowerPoint</vt:lpstr>
      <vt:lpstr>Prezentacja programu PowerPoint</vt:lpstr>
      <vt:lpstr>Prezentacja programu PowerPoint</vt:lpstr>
      <vt:lpstr>Pisownia rz po spółgłoskach</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Rz – ciągi wyrazowe</vt:lpstr>
      <vt:lpstr>Prezentacja programu PowerPoint</vt:lpstr>
      <vt:lpstr>Pisownia „ż”</vt:lpstr>
      <vt:lpstr>„Ż” piszemy wówczas ,gdy wymienia się na „g”.</vt:lpstr>
      <vt:lpstr>„Ż” piszemy wówczas, gdy wymienia się na „h”i „ch”.</vt:lpstr>
      <vt:lpstr>„Ż” piszemy ,gdy wymienia się na dz,z,ź,s</vt:lpstr>
      <vt:lpstr>„Ż” piszemy niekiedy w zakończeniach</vt:lpstr>
      <vt:lpstr>2. Po spółgłoskach : n, l, ł, r</vt:lpstr>
      <vt:lpstr>„Ż” piszemy w partykule „-ż”</vt:lpstr>
      <vt:lpstr>Pisownię należy zapamiętać.</vt:lpstr>
      <vt:lpstr>„Ż” piszemy na początku wyrazu przed spółgłoską</vt:lpstr>
      <vt:lpstr>Prezentacja programu PowerPoint</vt:lpstr>
      <vt:lpstr>Wierszyki</vt:lpstr>
      <vt:lpstr>Wierszyki </vt:lpstr>
      <vt:lpstr>Wierszyki</vt:lpstr>
      <vt:lpstr>Prezentacja programu PowerPoint</vt:lpstr>
      <vt:lpstr>Pisownia „ ó”</vt:lpstr>
      <vt:lpstr>Zbiór wyrazów z „ó” niewymiennym</vt:lpstr>
      <vt:lpstr>Pisownię wybranych wyrazów koniecznie trzeba zapamiętać !</vt:lpstr>
      <vt:lpstr>Pisownia wyrazów z „u”</vt:lpstr>
      <vt:lpstr>Pisownia wyrazów z „u”</vt:lpstr>
      <vt:lpstr>Rymowanki z „ó”( autor: Witold Gawdzik)</vt:lpstr>
      <vt:lpstr>Rymowanka z „u”</vt:lpstr>
      <vt:lpstr>Prezentacja programu PowerPoint</vt:lpstr>
      <vt:lpstr>Pisownia wyrazów z „h”</vt:lpstr>
      <vt:lpstr>Pisownia h</vt:lpstr>
      <vt:lpstr>Prezentacja programu PowerPoint</vt:lpstr>
      <vt:lpstr>Pisownia wyrazów z „ch”</vt:lpstr>
      <vt:lpstr>Prezentacja programu PowerPoint</vt:lpstr>
      <vt:lpstr>Ćwiczenia</vt:lpstr>
      <vt:lpstr>Prezentacja programu PowerPoint</vt:lpstr>
      <vt:lpstr>Ćwiczenie 2  </vt:lpstr>
      <vt:lpstr>Ćwiczenie 3</vt:lpstr>
      <vt:lpstr>W Szczebrzeszynie chrząszcz brzmi w trzcinie Jan Brzechwa „Chrząszcz”</vt:lpstr>
      <vt:lpstr>Ćwiczenia ortograficzne - propozycje</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Czy dżdżownica w dżinsach może utrudnić maturę ?</dc:title>
  <dc:creator>Teresa Kleczek</dc:creator>
  <cp:lastModifiedBy>Teresa Kłeczek</cp:lastModifiedBy>
  <cp:revision>33</cp:revision>
  <cp:lastPrinted>2021-11-13T09:12:48Z</cp:lastPrinted>
  <dcterms:created xsi:type="dcterms:W3CDTF">2021-11-12T07:39:10Z</dcterms:created>
  <dcterms:modified xsi:type="dcterms:W3CDTF">2022-01-31T15:54:44Z</dcterms:modified>
</cp:coreProperties>
</file>