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notesMasterIdLst>
    <p:notesMasterId r:id="rId44"/>
  </p:notesMasterIdLst>
  <p:sldIdLst>
    <p:sldId id="256" r:id="rId2"/>
    <p:sldId id="263" r:id="rId3"/>
    <p:sldId id="264" r:id="rId4"/>
    <p:sldId id="289" r:id="rId5"/>
    <p:sldId id="265" r:id="rId6"/>
    <p:sldId id="266" r:id="rId7"/>
    <p:sldId id="267" r:id="rId8"/>
    <p:sldId id="286" r:id="rId9"/>
    <p:sldId id="268" r:id="rId10"/>
    <p:sldId id="269" r:id="rId11"/>
    <p:sldId id="270" r:id="rId12"/>
    <p:sldId id="271" r:id="rId13"/>
    <p:sldId id="272" r:id="rId14"/>
    <p:sldId id="273" r:id="rId15"/>
    <p:sldId id="290" r:id="rId16"/>
    <p:sldId id="297" r:id="rId17"/>
    <p:sldId id="298" r:id="rId18"/>
    <p:sldId id="299" r:id="rId19"/>
    <p:sldId id="276" r:id="rId20"/>
    <p:sldId id="277" r:id="rId21"/>
    <p:sldId id="291" r:id="rId22"/>
    <p:sldId id="293" r:id="rId23"/>
    <p:sldId id="278" r:id="rId24"/>
    <p:sldId id="279" r:id="rId25"/>
    <p:sldId id="280" r:id="rId26"/>
    <p:sldId id="296" r:id="rId27"/>
    <p:sldId id="284" r:id="rId28"/>
    <p:sldId id="292" r:id="rId29"/>
    <p:sldId id="281" r:id="rId30"/>
    <p:sldId id="294" r:id="rId31"/>
    <p:sldId id="295" r:id="rId32"/>
    <p:sldId id="285" r:id="rId33"/>
    <p:sldId id="300" r:id="rId34"/>
    <p:sldId id="301" r:id="rId35"/>
    <p:sldId id="303" r:id="rId36"/>
    <p:sldId id="302" r:id="rId37"/>
    <p:sldId id="282" r:id="rId38"/>
    <p:sldId id="258" r:id="rId39"/>
    <p:sldId id="259" r:id="rId40"/>
    <p:sldId id="257" r:id="rId41"/>
    <p:sldId id="261" r:id="rId42"/>
    <p:sldId id="26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03"/>
  </p:normalViewPr>
  <p:slideViewPr>
    <p:cSldViewPr snapToGrid="0">
      <p:cViewPr varScale="1">
        <p:scale>
          <a:sx n="102" d="100"/>
          <a:sy n="102" d="100"/>
        </p:scale>
        <p:origin x="95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AE9E65-BF5F-4FB5-B0CD-CD602493BD24}" type="datetimeFigureOut">
              <a:rPr lang="en-US" smtClean="0"/>
              <a:t>9/2/2024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C3EBFB-5A58-4F38-8CF5-53E21CD567D7}" type="slidenum">
              <a:rPr lang="en-US" smtClean="0"/>
              <a:t>‹№›</a:t>
            </a:fld>
            <a:endParaRPr lang="en-US"/>
          </a:p>
        </p:txBody>
      </p:sp>
    </p:spTree>
    <p:extLst>
      <p:ext uri="{BB962C8B-B14F-4D97-AF65-F5344CB8AC3E}">
        <p14:creationId xmlns:p14="http://schemas.microsoft.com/office/powerpoint/2010/main" val="2550117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EC3EBFB-5A58-4F38-8CF5-53E21CD567D7}" type="slidenum">
              <a:rPr lang="en-US" smtClean="0"/>
              <a:t>4</a:t>
            </a:fld>
            <a:endParaRPr lang="en-US"/>
          </a:p>
        </p:txBody>
      </p:sp>
    </p:spTree>
    <p:extLst>
      <p:ext uri="{BB962C8B-B14F-4D97-AF65-F5344CB8AC3E}">
        <p14:creationId xmlns:p14="http://schemas.microsoft.com/office/powerpoint/2010/main" val="1877351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EC3EBFB-5A58-4F38-8CF5-53E21CD567D7}" type="slidenum">
              <a:rPr lang="en-US" smtClean="0"/>
              <a:t>32</a:t>
            </a:fld>
            <a:endParaRPr lang="en-US"/>
          </a:p>
        </p:txBody>
      </p:sp>
    </p:spTree>
    <p:extLst>
      <p:ext uri="{BB962C8B-B14F-4D97-AF65-F5344CB8AC3E}">
        <p14:creationId xmlns:p14="http://schemas.microsoft.com/office/powerpoint/2010/main" val="2846057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BBCD4F60-3B00-4DB4-90A4-67F8107A0900}" type="datetime1">
              <a:rPr lang="en-US" smtClean="0"/>
              <a:t>9/2/2024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780290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5C12018-AE0B-45B3-8833-1C61B747ADFD}" type="datetime1">
              <a:rPr lang="en-US" smtClean="0"/>
              <a:t>9/2/2024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41999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BC874D72-DF44-407D-AEE5-0273DD00D922}" type="datetime1">
              <a:rPr lang="en-US" smtClean="0"/>
              <a:t>9/2/2024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22245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626DE685-1B6F-4D7C-AEF2-C9AD71EC467A}" type="datetime1">
              <a:rPr lang="en-US" smtClean="0"/>
              <a:t>9/2/2024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282306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6E20BAB-D1DB-4DC1-908A-9B5E73715905}" type="datetime1">
              <a:rPr lang="en-US" smtClean="0"/>
              <a:t>9/2/2024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734110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82D2DD5A-C337-4F22-BED0-547AFC68CFD6}" type="datetime1">
              <a:rPr lang="en-US" smtClean="0"/>
              <a:t>9/2/2024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83490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FA38DFBF-4DB8-447F-A740-22B1B0F7DDD8}" type="datetime1">
              <a:rPr lang="en-US" smtClean="0"/>
              <a:t>9/2/2024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37595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8812435-B87A-4434-B86A-1406D5D81959}" type="datetime1">
              <a:rPr lang="en-US" smtClean="0"/>
              <a:t>9/2/2024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00662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3B850E0-9242-469C-9FA7-447D7E43FF29}" type="datetime1">
              <a:rPr lang="en-US" smtClean="0"/>
              <a:t>9/2/2024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22166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CA9184C1-634B-4D2F-90E1-C39B48114444}" type="datetime1">
              <a:rPr lang="en-US" smtClean="0"/>
              <a:t>9/2/2024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67901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602A4FC1-9CCD-4E4B-AB4D-5CAEC19C950B}" type="datetime1">
              <a:rPr lang="en-US" smtClean="0"/>
              <a:t>9/2/2024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3587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FBA78304-8938-479D-8111-AA943458A814}" type="datetime1">
              <a:rPr lang="en-US" smtClean="0"/>
              <a:t>9/2/2024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Sample Footer Text</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634901"/>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0" r:id="rId6"/>
    <p:sldLayoutId id="2147483776" r:id="rId7"/>
    <p:sldLayoutId id="2147483777" r:id="rId8"/>
    <p:sldLayoutId id="2147483778" r:id="rId9"/>
    <p:sldLayoutId id="2147483779" r:id="rId10"/>
    <p:sldLayoutId id="2147483781" r:id="rId11"/>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cxnSp>
        <p:nvCxnSpPr>
          <p:cNvPr id="65" name="Straight Connector 6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BEA1B69C-1F8F-363C-636E-494E3CF367DA}"/>
              </a:ext>
            </a:extLst>
          </p:cNvPr>
          <p:cNvPicPr>
            <a:picLocks noChangeAspect="1"/>
          </p:cNvPicPr>
          <p:nvPr/>
        </p:nvPicPr>
        <p:blipFill rotWithShape="1">
          <a:blip r:embed="rId2"/>
          <a:srcRect t="8907"/>
          <a:stretch/>
        </p:blipFill>
        <p:spPr>
          <a:xfrm>
            <a:off x="20" y="10"/>
            <a:ext cx="12191979" cy="6857990"/>
          </a:xfrm>
          <a:prstGeom prst="rect">
            <a:avLst/>
          </a:prstGeom>
        </p:spPr>
      </p:pic>
      <p:sp>
        <p:nvSpPr>
          <p:cNvPr id="67" name="Rectangle 66">
            <a:extLst>
              <a:ext uri="{FF2B5EF4-FFF2-40B4-BE49-F238E27FC236}">
                <a16:creationId xmlns:a16="http://schemas.microsoft.com/office/drawing/2014/main" id="{EFBAAD93-7DE6-47D1-3609-446AE138A2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507179" y="173181"/>
            <a:ext cx="6858002" cy="6511640"/>
          </a:xfrm>
          <a:prstGeom prst="rect">
            <a:avLst/>
          </a:prstGeom>
          <a:gradFill>
            <a:gsLst>
              <a:gs pos="0">
                <a:schemeClr val="bg1">
                  <a:alpha val="0"/>
                </a:schemeClr>
              </a:gs>
              <a:gs pos="46000">
                <a:schemeClr val="bg1">
                  <a:alpha val="45000"/>
                </a:schemeClr>
              </a:gs>
              <a:gs pos="26000">
                <a:schemeClr val="bg1">
                  <a:alpha val="32000"/>
                </a:schemeClr>
              </a:gs>
              <a:gs pos="100000">
                <a:schemeClr val="bg1">
                  <a:alpha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p:cNvSpPr>
            <a:spLocks noGrp="1"/>
          </p:cNvSpPr>
          <p:nvPr>
            <p:ph type="ctrTitle"/>
          </p:nvPr>
        </p:nvSpPr>
        <p:spPr>
          <a:xfrm>
            <a:off x="7145736" y="908651"/>
            <a:ext cx="4754880" cy="3640345"/>
          </a:xfrm>
        </p:spPr>
        <p:txBody>
          <a:bodyPr anchor="t">
            <a:normAutofit/>
          </a:bodyPr>
          <a:lstStyle/>
          <a:p>
            <a:r>
              <a:rPr lang="en-US" sz="6000"/>
              <a:t>Least Squares</a:t>
            </a:r>
          </a:p>
        </p:txBody>
      </p:sp>
      <p:sp>
        <p:nvSpPr>
          <p:cNvPr id="3" name="Subtitle 2"/>
          <p:cNvSpPr>
            <a:spLocks noGrp="1"/>
          </p:cNvSpPr>
          <p:nvPr>
            <p:ph type="subTitle" idx="1"/>
          </p:nvPr>
        </p:nvSpPr>
        <p:spPr>
          <a:xfrm>
            <a:off x="7145736" y="4237463"/>
            <a:ext cx="4754880" cy="1711886"/>
          </a:xfrm>
        </p:spPr>
        <p:txBody>
          <a:bodyPr anchor="b">
            <a:normAutofit lnSpcReduction="10000"/>
          </a:bodyPr>
          <a:lstStyle/>
          <a:p>
            <a:r>
              <a:rPr lang="en-US" sz="2200"/>
              <a:t>MATH674</a:t>
            </a:r>
          </a:p>
          <a:p>
            <a:endParaRPr lang="en-US" sz="2200"/>
          </a:p>
          <a:p>
            <a:r>
              <a:rPr lang="en-US" sz="2200"/>
              <a:t>Lizzy Eccles, Mingyu Huang, and Veronika </a:t>
            </a:r>
            <a:r>
              <a:rPr lang="en-US" sz="2200" err="1"/>
              <a:t>Titarchuk</a:t>
            </a:r>
            <a:endParaRPr lang="en-US" sz="2200"/>
          </a:p>
        </p:txBody>
      </p:sp>
      <p:cxnSp>
        <p:nvCxnSpPr>
          <p:cNvPr id="66" name="Straight Connector 65">
            <a:extLst>
              <a:ext uri="{FF2B5EF4-FFF2-40B4-BE49-F238E27FC236}">
                <a16:creationId xmlns:a16="http://schemas.microsoft.com/office/drawing/2014/main" id="{90236859-7780-1451-40B8-74A77E2715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62326" y="727509"/>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6B2A331-2B4D-CAC7-DA39-66A8917B99FF}"/>
              </a:ext>
            </a:extLst>
          </p:cNvPr>
          <p:cNvSpPr txBox="1"/>
          <p:nvPr/>
        </p:nvSpPr>
        <p:spPr>
          <a:xfrm>
            <a:off x="0" y="6488669"/>
            <a:ext cx="335348" cy="369332"/>
          </a:xfrm>
          <a:prstGeom prst="rect">
            <a:avLst/>
          </a:prstGeom>
          <a:noFill/>
        </p:spPr>
        <p:txBody>
          <a:bodyPr wrap="none" rtlCol="0">
            <a:spAutoFit/>
          </a:bodyPr>
          <a:lstStyle/>
          <a:p>
            <a:r>
              <a:rPr lang="en-US" b="1">
                <a:solidFill>
                  <a:schemeClr val="accent4"/>
                </a:solidFill>
              </a:rPr>
              <a:t>L</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8FA1-F401-7E63-E1B0-9245A5B91793}"/>
              </a:ext>
            </a:extLst>
          </p:cNvPr>
          <p:cNvSpPr>
            <a:spLocks noGrp="1"/>
          </p:cNvSpPr>
          <p:nvPr>
            <p:ph type="title"/>
          </p:nvPr>
        </p:nvSpPr>
        <p:spPr/>
        <p:txBody>
          <a:bodyPr>
            <a:normAutofit/>
          </a:bodyPr>
          <a:lstStyle/>
          <a:p>
            <a:r>
              <a:rPr lang="en-US" sz="3600"/>
              <a:t>Least squares normal equations for multiple linear regression</a:t>
            </a:r>
          </a:p>
        </p:txBody>
      </p:sp>
      <p:sp>
        <p:nvSpPr>
          <p:cNvPr id="3" name="Content Placeholder 2">
            <a:extLst>
              <a:ext uri="{FF2B5EF4-FFF2-40B4-BE49-F238E27FC236}">
                <a16:creationId xmlns:a16="http://schemas.microsoft.com/office/drawing/2014/main" id="{AB9AF7D7-C1D0-E550-2621-1420EDC6BB4D}"/>
              </a:ext>
            </a:extLst>
          </p:cNvPr>
          <p:cNvSpPr>
            <a:spLocks noGrp="1"/>
          </p:cNvSpPr>
          <p:nvPr>
            <p:ph idx="1"/>
          </p:nvPr>
        </p:nvSpPr>
        <p:spPr/>
        <p:txBody>
          <a:bodyPr/>
          <a:lstStyle/>
          <a:p>
            <a:r>
              <a:rPr lang="en-US"/>
              <a:t>Solution to normal equations:</a:t>
            </a:r>
          </a:p>
          <a:p>
            <a:pPr lvl="1"/>
            <a:r>
              <a:rPr lang="en-US"/>
              <a:t> </a:t>
            </a:r>
          </a:p>
          <a:p>
            <a:pPr lvl="1"/>
            <a:endParaRPr lang="en-US"/>
          </a:p>
          <a:p>
            <a:pPr lvl="1"/>
            <a:endParaRPr lang="en-US"/>
          </a:p>
          <a:p>
            <a:pPr lvl="1"/>
            <a:endParaRPr lang="en-US"/>
          </a:p>
          <a:p>
            <a:pPr lvl="1"/>
            <a:endParaRPr lang="en-US"/>
          </a:p>
          <a:p>
            <a:pPr lvl="1"/>
            <a:endParaRPr lang="en-US"/>
          </a:p>
          <a:p>
            <a:pPr lvl="1"/>
            <a:endParaRPr lang="en-US"/>
          </a:p>
        </p:txBody>
      </p:sp>
      <p:sp>
        <p:nvSpPr>
          <p:cNvPr id="4" name="Date Placeholder 3">
            <a:extLst>
              <a:ext uri="{FF2B5EF4-FFF2-40B4-BE49-F238E27FC236}">
                <a16:creationId xmlns:a16="http://schemas.microsoft.com/office/drawing/2014/main" id="{D78CB6BB-2AE5-579E-AE3E-970FEB456986}"/>
              </a:ext>
            </a:extLst>
          </p:cNvPr>
          <p:cNvSpPr>
            <a:spLocks noGrp="1"/>
          </p:cNvSpPr>
          <p:nvPr>
            <p:ph type="dt" sz="half" idx="10"/>
          </p:nvPr>
        </p:nvSpPr>
        <p:spPr/>
        <p:txBody>
          <a:bodyPr/>
          <a:lstStyle/>
          <a:p>
            <a:fld id="{626DE685-1B6F-4D7C-AEF2-C9AD71EC467A}" type="datetime1">
              <a:rPr lang="en-US" smtClean="0"/>
              <a:t>9/2/2024</a:t>
            </a:fld>
            <a:endParaRPr lang="en-US"/>
          </a:p>
        </p:txBody>
      </p:sp>
      <p:sp>
        <p:nvSpPr>
          <p:cNvPr id="6" name="Slide Number Placeholder 5">
            <a:extLst>
              <a:ext uri="{FF2B5EF4-FFF2-40B4-BE49-F238E27FC236}">
                <a16:creationId xmlns:a16="http://schemas.microsoft.com/office/drawing/2014/main" id="{626E1378-F09F-0BA0-2617-6319920EA80F}"/>
              </a:ext>
            </a:extLst>
          </p:cNvPr>
          <p:cNvSpPr>
            <a:spLocks noGrp="1"/>
          </p:cNvSpPr>
          <p:nvPr>
            <p:ph type="sldNum" sz="quarter" idx="12"/>
          </p:nvPr>
        </p:nvSpPr>
        <p:spPr/>
        <p:txBody>
          <a:bodyPr/>
          <a:lstStyle/>
          <a:p>
            <a:r>
              <a:rPr lang="en-US"/>
              <a:t>9</a:t>
            </a:r>
          </a:p>
        </p:txBody>
      </p:sp>
      <p:pic>
        <p:nvPicPr>
          <p:cNvPr id="8" name="Picture 7">
            <a:extLst>
              <a:ext uri="{FF2B5EF4-FFF2-40B4-BE49-F238E27FC236}">
                <a16:creationId xmlns:a16="http://schemas.microsoft.com/office/drawing/2014/main" id="{0B970A4B-E580-1CF3-3659-541BFD07250F}"/>
              </a:ext>
            </a:extLst>
          </p:cNvPr>
          <p:cNvPicPr>
            <a:picLocks noChangeAspect="1"/>
          </p:cNvPicPr>
          <p:nvPr/>
        </p:nvPicPr>
        <p:blipFill rotWithShape="1">
          <a:blip r:embed="rId2"/>
          <a:srcRect r="386" b="581"/>
          <a:stretch/>
        </p:blipFill>
        <p:spPr>
          <a:xfrm>
            <a:off x="1567475" y="2720262"/>
            <a:ext cx="5570364" cy="2462448"/>
          </a:xfrm>
          <a:prstGeom prst="rect">
            <a:avLst/>
          </a:prstGeom>
        </p:spPr>
      </p:pic>
      <p:sp>
        <p:nvSpPr>
          <p:cNvPr id="5" name="TextBox 4">
            <a:extLst>
              <a:ext uri="{FF2B5EF4-FFF2-40B4-BE49-F238E27FC236}">
                <a16:creationId xmlns:a16="http://schemas.microsoft.com/office/drawing/2014/main" id="{14497702-F188-D449-864E-9F0C22017171}"/>
              </a:ext>
            </a:extLst>
          </p:cNvPr>
          <p:cNvSpPr txBox="1"/>
          <p:nvPr/>
        </p:nvSpPr>
        <p:spPr>
          <a:xfrm>
            <a:off x="0" y="6488669"/>
            <a:ext cx="335348" cy="369332"/>
          </a:xfrm>
          <a:prstGeom prst="rect">
            <a:avLst/>
          </a:prstGeom>
          <a:noFill/>
        </p:spPr>
        <p:txBody>
          <a:bodyPr wrap="none" rtlCol="0">
            <a:spAutoFit/>
          </a:bodyPr>
          <a:lstStyle/>
          <a:p>
            <a:r>
              <a:rPr lang="en-US" b="1">
                <a:solidFill>
                  <a:schemeClr val="accent4"/>
                </a:solidFill>
              </a:rPr>
              <a:t>L</a:t>
            </a:r>
          </a:p>
        </p:txBody>
      </p:sp>
    </p:spTree>
    <p:extLst>
      <p:ext uri="{BB962C8B-B14F-4D97-AF65-F5344CB8AC3E}">
        <p14:creationId xmlns:p14="http://schemas.microsoft.com/office/powerpoint/2010/main" val="2885394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5EE2B-FD3D-3A5C-A12A-6988B2378019}"/>
              </a:ext>
            </a:extLst>
          </p:cNvPr>
          <p:cNvSpPr>
            <a:spLocks noGrp="1"/>
          </p:cNvSpPr>
          <p:nvPr>
            <p:ph type="title"/>
          </p:nvPr>
        </p:nvSpPr>
        <p:spPr/>
        <p:txBody>
          <a:bodyPr>
            <a:normAutofit fontScale="90000"/>
          </a:bodyPr>
          <a:lstStyle/>
          <a:p>
            <a:r>
              <a:rPr lang="en-US"/>
              <a:t>Least squares normal equations for multiple linear regression cont.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335381-1C55-30DA-BA32-BBC05A4E23A2}"/>
                  </a:ext>
                </a:extLst>
              </p:cNvPr>
              <p:cNvSpPr>
                <a:spLocks noGrp="1"/>
              </p:cNvSpPr>
              <p:nvPr>
                <p:ph sz="half" idx="1"/>
              </p:nvPr>
            </p:nvSpPr>
            <p:spPr>
              <a:xfrm>
                <a:off x="715383" y="2128684"/>
                <a:ext cx="10676517" cy="3844414"/>
              </a:xfrm>
            </p:spPr>
            <p:txBody>
              <a:bodyPr>
                <a:normAutofit/>
              </a:bodyPr>
              <a:lstStyle/>
              <a:p>
                <a:r>
                  <a:rPr lang="en-US"/>
                  <a:t>Matrix form: </a:t>
                </a:r>
                <a14:m>
                  <m:oMath xmlns:m="http://schemas.openxmlformats.org/officeDocument/2006/math">
                    <m:r>
                      <a:rPr lang="en-US" b="1" i="1" smtClean="0">
                        <a:latin typeface="Cambria Math" panose="02040503050406030204" pitchFamily="18" charset="0"/>
                      </a:rPr>
                      <m:t>𝒚</m:t>
                    </m:r>
                    <m:r>
                      <a:rPr lang="en-US" b="1" i="1" smtClean="0">
                        <a:latin typeface="Cambria Math" panose="02040503050406030204" pitchFamily="18" charset="0"/>
                      </a:rPr>
                      <m:t>=</m:t>
                    </m:r>
                    <m:r>
                      <a:rPr lang="en-US" b="1" i="1" smtClean="0">
                        <a:latin typeface="Cambria Math" panose="02040503050406030204" pitchFamily="18" charset="0"/>
                      </a:rPr>
                      <m:t>𝑿</m:t>
                    </m:r>
                    <m:r>
                      <a:rPr lang="en-US" b="1" i="1" smtClean="0">
                        <a:latin typeface="Cambria Math" panose="02040503050406030204" pitchFamily="18" charset="0"/>
                      </a:rPr>
                      <m:t>𝜷</m:t>
                    </m:r>
                    <m:r>
                      <a:rPr lang="en-US" b="1" i="1" smtClean="0">
                        <a:latin typeface="Cambria Math" panose="02040503050406030204" pitchFamily="18" charset="0"/>
                      </a:rPr>
                      <m:t>+</m:t>
                    </m:r>
                    <m:r>
                      <a:rPr lang="en-US" b="1" i="1" smtClean="0">
                        <a:latin typeface="Cambria Math" panose="02040503050406030204" pitchFamily="18" charset="0"/>
                      </a:rPr>
                      <m:t>𝝐</m:t>
                    </m:r>
                  </m:oMath>
                </a14:m>
                <a:r>
                  <a:rPr lang="en-US"/>
                  <a:t> where:</a:t>
                </a:r>
              </a:p>
              <a:p>
                <a:pPr lvl="1"/>
                <a14:m>
                  <m:oMath xmlns:m="http://schemas.openxmlformats.org/officeDocument/2006/math">
                    <m:r>
                      <a:rPr lang="en-US" b="1" i="1" smtClean="0">
                        <a:latin typeface="Cambria Math" panose="02040503050406030204" pitchFamily="18" charset="0"/>
                      </a:rPr>
                      <m:t>𝒚</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𝑦</m:t>
                                  </m:r>
                                </m:e>
                                <m:sub>
                                  <m:r>
                                    <m:rPr>
                                      <m:brk m:alnAt="7"/>
                                    </m:rPr>
                                    <a:rPr lang="en-US" b="0" i="1" smtClean="0">
                                      <a:latin typeface="Cambria Math" panose="02040503050406030204" pitchFamily="18" charset="0"/>
                                    </a:rPr>
                                    <m:t>1</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e>
                          </m:mr>
                          <m:mr>
                            <m:e>
                              <m:r>
                                <a:rPr lang="en-US" b="0" i="1" smtClean="0">
                                  <a:latin typeface="Cambria Math" panose="02040503050406030204" pitchFamily="18" charset="0"/>
                                </a:rPr>
                                <m:t>…</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𝑛</m:t>
                                  </m:r>
                                </m:sub>
                              </m:sSub>
                            </m:e>
                          </m:mr>
                        </m:m>
                      </m:e>
                    </m:d>
                  </m:oMath>
                </a14:m>
                <a:r>
                  <a:rPr lang="en-US"/>
                  <a:t> </a:t>
                </a:r>
                <a14:m>
                  <m:oMath xmlns:m="http://schemas.openxmlformats.org/officeDocument/2006/math">
                    <m:r>
                      <a:rPr lang="en-US" b="0" i="1" dirty="0" smtClean="0">
                        <a:latin typeface="Cambria Math" panose="02040503050406030204" pitchFamily="18" charset="0"/>
                      </a:rPr>
                      <m:t>𝑛</m:t>
                    </m:r>
                    <m:r>
                      <a:rPr lang="en-US" b="0" i="1" dirty="0" smtClean="0">
                        <a:latin typeface="Cambria Math" panose="02040503050406030204" pitchFamily="18" charset="0"/>
                      </a:rPr>
                      <m:t>×1</m:t>
                    </m:r>
                  </m:oMath>
                </a14:m>
                <a:endParaRPr lang="en-US"/>
              </a:p>
              <a:p>
                <a:pPr lvl="1"/>
                <a14:m>
                  <m:oMath xmlns:m="http://schemas.openxmlformats.org/officeDocument/2006/math">
                    <m:r>
                      <a:rPr lang="en-US" b="1" i="1" smtClean="0">
                        <a:latin typeface="Cambria Math" panose="02040503050406030204" pitchFamily="18" charset="0"/>
                      </a:rPr>
                      <m:t>𝑿</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5"/>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12</m:t>
                                  </m:r>
                                </m:sub>
                              </m:sSub>
                            </m:e>
                            <m:e>
                              <m: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𝑘</m:t>
                                  </m:r>
                                </m:sub>
                              </m:sSub>
                            </m:e>
                          </m:mr>
                          <m:mr>
                            <m:e>
                              <m:r>
                                <a:rPr lang="en-US" b="0" i="1" smtClean="0">
                                  <a:latin typeface="Cambria Math" panose="02040503050406030204" pitchFamily="18" charset="0"/>
                                </a:rPr>
                                <m:t>1</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22</m:t>
                                  </m:r>
                                </m:sub>
                              </m:sSub>
                            </m:e>
                            <m:e>
                              <m: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r>
                                    <a:rPr lang="en-US" b="0" i="1" smtClean="0">
                                      <a:latin typeface="Cambria Math" panose="02040503050406030204" pitchFamily="18" charset="0"/>
                                    </a:rPr>
                                    <m:t>𝑘</m:t>
                                  </m:r>
                                </m:sub>
                              </m:sSub>
                            </m:e>
                          </m:mr>
                          <m:mr>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 </m:t>
                              </m:r>
                            </m:e>
                            <m:e>
                              <m:r>
                                <a:rPr lang="en-US" b="0" i="1" smtClean="0">
                                  <a:latin typeface="Cambria Math" panose="02040503050406030204" pitchFamily="18" charset="0"/>
                                </a:rPr>
                                <m:t>…</m:t>
                              </m:r>
                            </m:e>
                          </m:mr>
                          <m:mr>
                            <m:e>
                              <m:r>
                                <a:rPr lang="en-US" b="0" i="1" smtClean="0">
                                  <a:latin typeface="Cambria Math" panose="02040503050406030204" pitchFamily="18" charset="0"/>
                                </a:rPr>
                                <m:t>1</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b="0" i="1" smtClean="0">
                                      <a:latin typeface="Cambria Math" panose="02040503050406030204" pitchFamily="18" charset="0"/>
                                    </a:rPr>
                                    <m:t>2</m:t>
                                  </m:r>
                                </m:sub>
                              </m:sSub>
                            </m:e>
                            <m:e>
                              <m: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𝑛𝑘</m:t>
                                  </m:r>
                                </m:sub>
                              </m:sSub>
                            </m:e>
                          </m:mr>
                        </m:m>
                      </m:e>
                    </m:d>
                  </m:oMath>
                </a14:m>
                <a:r>
                  <a:rPr lang="en-US" b="1"/>
                  <a:t> </a:t>
                </a:r>
                <a14:m>
                  <m:oMath xmlns:m="http://schemas.openxmlformats.org/officeDocument/2006/math">
                    <m:r>
                      <a:rPr lang="en-US" i="1" dirty="0">
                        <a:latin typeface="Cambria Math" panose="02040503050406030204" pitchFamily="18" charset="0"/>
                      </a:rPr>
                      <m:t>𝑛</m:t>
                    </m:r>
                    <m:r>
                      <a:rPr lang="en-US" i="1" dirty="0">
                        <a:latin typeface="Cambria Math" panose="02040503050406030204" pitchFamily="18" charset="0"/>
                      </a:rPr>
                      <m:t>×</m:t>
                    </m:r>
                    <m:r>
                      <a:rPr lang="en-US" b="0" i="1" dirty="0" smtClean="0">
                        <a:latin typeface="Cambria Math" panose="02040503050406030204" pitchFamily="18" charset="0"/>
                      </a:rPr>
                      <m:t>𝑝</m:t>
                    </m:r>
                  </m:oMath>
                </a14:m>
                <a:endParaRPr lang="en-US" b="1"/>
              </a:p>
              <a:p>
                <a14:m>
                  <m:oMath xmlns:m="http://schemas.openxmlformats.org/officeDocument/2006/math">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1" i="1" smtClean="0">
                            <a:latin typeface="Cambria Math" panose="02040503050406030204" pitchFamily="18" charset="0"/>
                          </a:rPr>
                          <m:t>𝜷</m:t>
                        </m:r>
                      </m:e>
                    </m:d>
                    <m:r>
                      <a:rPr lang="en-US" b="1" i="1" smtClean="0">
                        <a:latin typeface="Cambria Math" panose="02040503050406030204" pitchFamily="18" charset="0"/>
                      </a:rPr>
                      <m:t>=</m:t>
                    </m:r>
                    <m:nary>
                      <m:naryPr>
                        <m:chr m:val="∑"/>
                        <m:ctrlPr>
                          <a:rPr lang="en-US" b="1"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𝝐</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e>
                    </m:nary>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𝝐</m:t>
                        </m:r>
                      </m:e>
                      <m:sup>
                        <m:r>
                          <a:rPr lang="en-US" b="1" i="1" smtClean="0">
                            <a:latin typeface="Cambria Math" panose="02040503050406030204" pitchFamily="18" charset="0"/>
                          </a:rPr>
                          <m:t>′</m:t>
                        </m:r>
                      </m:sup>
                    </m:sSup>
                    <m:r>
                      <a:rPr lang="en-US" b="1" i="1" smtClean="0">
                        <a:latin typeface="Cambria Math" panose="02040503050406030204" pitchFamily="18" charset="0"/>
                      </a:rPr>
                      <m:t>𝝐</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𝒚</m:t>
                            </m:r>
                            <m:r>
                              <a:rPr lang="en-US" b="1" i="1" smtClean="0">
                                <a:latin typeface="Cambria Math" panose="02040503050406030204" pitchFamily="18" charset="0"/>
                              </a:rPr>
                              <m:t>−</m:t>
                            </m:r>
                            <m:r>
                              <a:rPr lang="en-US" b="1" i="1" smtClean="0">
                                <a:latin typeface="Cambria Math" panose="02040503050406030204" pitchFamily="18" charset="0"/>
                              </a:rPr>
                              <m:t>𝑿</m:t>
                            </m:r>
                            <m:r>
                              <a:rPr lang="en-US" b="1" i="1" smtClean="0">
                                <a:latin typeface="Cambria Math" panose="02040503050406030204" pitchFamily="18" charset="0"/>
                              </a:rPr>
                              <m:t>𝜷</m:t>
                            </m:r>
                          </m:e>
                        </m:d>
                      </m:e>
                      <m:sup>
                        <m:r>
                          <a:rPr lang="en-US" b="1" i="1" smtClean="0">
                            <a:latin typeface="Cambria Math" panose="02040503050406030204" pitchFamily="18" charset="0"/>
                          </a:rPr>
                          <m:t>′</m:t>
                        </m:r>
                      </m:sup>
                    </m:sSup>
                    <m:d>
                      <m:dPr>
                        <m:ctrlPr>
                          <a:rPr lang="en-US" b="1" i="1" smtClean="0">
                            <a:latin typeface="Cambria Math" panose="02040503050406030204" pitchFamily="18" charset="0"/>
                          </a:rPr>
                        </m:ctrlPr>
                      </m:dPr>
                      <m:e>
                        <m:r>
                          <a:rPr lang="en-US" b="1" i="1" smtClean="0">
                            <a:latin typeface="Cambria Math" panose="02040503050406030204" pitchFamily="18" charset="0"/>
                          </a:rPr>
                          <m:t>𝒚</m:t>
                        </m:r>
                        <m:r>
                          <a:rPr lang="en-US" b="1" i="1" smtClean="0">
                            <a:latin typeface="Cambria Math" panose="02040503050406030204" pitchFamily="18" charset="0"/>
                          </a:rPr>
                          <m:t>−</m:t>
                        </m:r>
                        <m:r>
                          <a:rPr lang="en-US" b="1" i="1" smtClean="0">
                            <a:latin typeface="Cambria Math" panose="02040503050406030204" pitchFamily="18" charset="0"/>
                          </a:rPr>
                          <m:t>𝑿</m:t>
                        </m:r>
                        <m:r>
                          <a:rPr lang="en-US" b="1" i="1" smtClean="0">
                            <a:latin typeface="Cambria Math" panose="02040503050406030204" pitchFamily="18" charset="0"/>
                          </a:rPr>
                          <m:t>𝜷</m:t>
                        </m:r>
                      </m:e>
                    </m:d>
                    <m:r>
                      <a:rPr lang="en-US" b="1" i="0" smtClean="0">
                        <a:latin typeface="Cambria Math" panose="02040503050406030204" pitchFamily="18" charset="0"/>
                      </a:rPr>
                      <m:t>=</m:t>
                    </m:r>
                    <m:sSup>
                      <m:sSupPr>
                        <m:ctrlPr>
                          <a:rPr lang="en-US" b="1" i="1" smtClean="0">
                            <a:latin typeface="Cambria Math" panose="02040503050406030204" pitchFamily="18" charset="0"/>
                          </a:rPr>
                        </m:ctrlPr>
                      </m:sSupPr>
                      <m:e>
                        <m:r>
                          <a:rPr lang="en-US" b="1" i="0" smtClean="0">
                            <a:latin typeface="Cambria Math" panose="02040503050406030204" pitchFamily="18" charset="0"/>
                          </a:rPr>
                          <m:t>𝐲</m:t>
                        </m:r>
                      </m:e>
                      <m:sup>
                        <m:r>
                          <a:rPr lang="en-US" b="1" i="0" smtClean="0">
                            <a:latin typeface="Cambria Math" panose="02040503050406030204" pitchFamily="18" charset="0"/>
                          </a:rPr>
                          <m:t>′</m:t>
                        </m:r>
                      </m:sup>
                    </m:sSup>
                    <m:r>
                      <a:rPr lang="en-US" b="1" i="0" smtClean="0">
                        <a:latin typeface="Cambria Math" panose="02040503050406030204" pitchFamily="18" charset="0"/>
                      </a:rPr>
                      <m:t>𝐲</m:t>
                    </m:r>
                    <m:r>
                      <a:rPr lang="en-US" b="1" i="0" smtClean="0">
                        <a:latin typeface="Cambria Math" panose="02040503050406030204" pitchFamily="18" charset="0"/>
                      </a:rPr>
                      <m:t>−</m:t>
                    </m:r>
                    <m:r>
                      <a:rPr lang="en-US" b="1" i="0" smtClean="0">
                        <a:latin typeface="Cambria Math" panose="02040503050406030204" pitchFamily="18" charset="0"/>
                      </a:rPr>
                      <m:t>𝟐</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𝜷</m:t>
                        </m:r>
                      </m:e>
                      <m:sup>
                        <m:r>
                          <a:rPr lang="en-US" b="1" i="1" smtClean="0">
                            <a:latin typeface="Cambria Math" panose="02040503050406030204" pitchFamily="18" charset="0"/>
                          </a:rPr>
                          <m:t>′</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m:t>
                        </m:r>
                      </m:sup>
                    </m:sSup>
                    <m:r>
                      <a:rPr lang="en-US" b="1" i="1" smtClean="0">
                        <a:latin typeface="Cambria Math" panose="02040503050406030204" pitchFamily="18" charset="0"/>
                      </a:rPr>
                      <m:t>𝒚</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𝜷</m:t>
                        </m:r>
                      </m:e>
                      <m:sup>
                        <m:r>
                          <a:rPr lang="en-US" b="1" i="1" smtClean="0">
                            <a:latin typeface="Cambria Math" panose="02040503050406030204" pitchFamily="18" charset="0"/>
                          </a:rPr>
                          <m:t>′</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m:t>
                        </m:r>
                      </m:sup>
                    </m:sSup>
                    <m:r>
                      <a:rPr lang="en-US" b="1" i="1" smtClean="0">
                        <a:latin typeface="Cambria Math" panose="02040503050406030204" pitchFamily="18" charset="0"/>
                      </a:rPr>
                      <m:t>𝑿</m:t>
                    </m:r>
                    <m:r>
                      <a:rPr lang="en-US" b="1" i="1" smtClean="0">
                        <a:latin typeface="Cambria Math" panose="02040503050406030204" pitchFamily="18" charset="0"/>
                      </a:rPr>
                      <m:t>𝜷</m:t>
                    </m:r>
                  </m:oMath>
                </a14:m>
                <a:endParaRPr lang="en-US" b="1"/>
              </a:p>
              <a:p>
                <a:endParaRPr lang="en-US" b="1"/>
              </a:p>
              <a:p>
                <a:pPr lvl="1"/>
                <a:endParaRPr lang="en-US" b="1"/>
              </a:p>
            </p:txBody>
          </p:sp>
        </mc:Choice>
        <mc:Fallback xmlns="">
          <p:sp>
            <p:nvSpPr>
              <p:cNvPr id="3" name="Content Placeholder 2">
                <a:extLst>
                  <a:ext uri="{FF2B5EF4-FFF2-40B4-BE49-F238E27FC236}">
                    <a16:creationId xmlns:a16="http://schemas.microsoft.com/office/drawing/2014/main" id="{54335381-1C55-30DA-BA32-BBC05A4E23A2}"/>
                  </a:ext>
                </a:extLst>
              </p:cNvPr>
              <p:cNvSpPr>
                <a:spLocks noGrp="1" noRot="1" noChangeAspect="1" noMove="1" noResize="1" noEditPoints="1" noAdjustHandles="1" noChangeArrowheads="1" noChangeShapeType="1" noTextEdit="1"/>
              </p:cNvSpPr>
              <p:nvPr>
                <p:ph sz="half" idx="1"/>
              </p:nvPr>
            </p:nvSpPr>
            <p:spPr>
              <a:xfrm>
                <a:off x="715383" y="2128684"/>
                <a:ext cx="10676517" cy="3844414"/>
              </a:xfrm>
              <a:blipFill>
                <a:blip r:embed="rId2"/>
                <a:stretch>
                  <a:fillRect l="-514" t="-475" b="-44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944FECC-4E4C-9EC3-DA20-A3F62D992560}"/>
                  </a:ext>
                </a:extLst>
              </p:cNvPr>
              <p:cNvSpPr>
                <a:spLocks noGrp="1"/>
              </p:cNvSpPr>
              <p:nvPr>
                <p:ph sz="half" idx="2"/>
              </p:nvPr>
            </p:nvSpPr>
            <p:spPr/>
            <p:txBody>
              <a:bodyPr>
                <a:normAutofit/>
              </a:bodyPr>
              <a:lstStyle/>
              <a:p>
                <a:pPr lvl="1"/>
                <a:endParaRPr lang="en-US" b="1" i="1">
                  <a:latin typeface="Cambria Math" panose="02040503050406030204" pitchFamily="18" charset="0"/>
                </a:endParaRPr>
              </a:p>
              <a:p>
                <a:pPr lvl="1"/>
                <a14:m>
                  <m:oMath xmlns:m="http://schemas.openxmlformats.org/officeDocument/2006/math">
                    <m:r>
                      <a:rPr lang="en-US" b="1" i="1" smtClean="0">
                        <a:latin typeface="Cambria Math" panose="02040503050406030204" pitchFamily="18" charset="0"/>
                      </a:rPr>
                      <m:t>𝜷</m:t>
                    </m:r>
                    <m:r>
                      <a:rPr lang="en-US" b="1"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𝛽</m:t>
                                  </m:r>
                                </m:e>
                                <m:sub>
                                  <m:r>
                                    <m:rPr>
                                      <m:brk m:alnAt="7"/>
                                    </m:rPr>
                                    <a:rPr lang="en-US" i="1">
                                      <a:latin typeface="Cambria Math" panose="02040503050406030204" pitchFamily="18" charset="0"/>
                                    </a:rPr>
                                    <m:t>1</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𝛽</m:t>
                                  </m:r>
                                </m:e>
                                <m:sub>
                                  <m:r>
                                    <a:rPr lang="en-US" i="1">
                                      <a:latin typeface="Cambria Math" panose="02040503050406030204" pitchFamily="18" charset="0"/>
                                    </a:rPr>
                                    <m:t>2</m:t>
                                  </m:r>
                                </m:sub>
                              </m:sSub>
                            </m:e>
                          </m:mr>
                          <m:mr>
                            <m:e>
                              <m:r>
                                <a:rPr lang="en-US" i="1">
                                  <a:latin typeface="Cambria Math" panose="02040503050406030204" pitchFamily="18" charset="0"/>
                                </a:rPr>
                                <m:t>…</m:t>
                              </m:r>
                            </m:e>
                          </m:mr>
                          <m:mr>
                            <m:e>
                              <m:sSub>
                                <m:sSubPr>
                                  <m:ctrlPr>
                                    <a:rPr lang="en-US" i="1">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𝑘</m:t>
                                  </m:r>
                                </m:sub>
                              </m:sSub>
                            </m:e>
                          </m:mr>
                        </m:m>
                      </m:e>
                    </m:d>
                  </m:oMath>
                </a14:m>
                <a:r>
                  <a:rPr lang="en-US" b="1"/>
                  <a:t> </a:t>
                </a:r>
                <a14:m>
                  <m:oMath xmlns:m="http://schemas.openxmlformats.org/officeDocument/2006/math">
                    <m:r>
                      <m:rPr>
                        <m:sty m:val="p"/>
                      </m:rPr>
                      <a:rPr lang="en-US" b="0" i="0" dirty="0" smtClean="0">
                        <a:latin typeface="Cambria Math" panose="02040503050406030204" pitchFamily="18" charset="0"/>
                      </a:rPr>
                      <m:t>p</m:t>
                    </m:r>
                    <m:r>
                      <a:rPr lang="en-US" i="1" dirty="0">
                        <a:latin typeface="Cambria Math" panose="02040503050406030204" pitchFamily="18" charset="0"/>
                      </a:rPr>
                      <m:t>×1</m:t>
                    </m:r>
                  </m:oMath>
                </a14:m>
                <a:endParaRPr lang="en-US" b="1"/>
              </a:p>
              <a:p>
                <a:pPr lvl="1"/>
                <a14:m>
                  <m:oMath xmlns:m="http://schemas.openxmlformats.org/officeDocument/2006/math">
                    <m:r>
                      <a:rPr lang="en-US" b="1" i="1" smtClean="0">
                        <a:latin typeface="Cambria Math" panose="02040503050406030204" pitchFamily="18" charset="0"/>
                      </a:rPr>
                      <m:t>𝝐</m:t>
                    </m:r>
                    <m:r>
                      <a:rPr lang="en-US" b="1"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b="0" i="1" smtClean="0">
                                      <a:latin typeface="Cambria Math" panose="02040503050406030204" pitchFamily="18" charset="0"/>
                                    </a:rPr>
                                  </m:ctrlPr>
                                </m:sSubPr>
                                <m:e>
                                  <m:r>
                                    <a:rPr lang="en-US" i="1">
                                      <a:latin typeface="Cambria Math" panose="02040503050406030204" pitchFamily="18" charset="0"/>
                                    </a:rPr>
                                    <m:t>𝜖</m:t>
                                  </m:r>
                                </m:e>
                                <m:sub>
                                  <m:r>
                                    <a:rPr lang="en-US" b="0" i="1" smtClean="0">
                                      <a:latin typeface="Cambria Math" panose="02040503050406030204" pitchFamily="18" charset="0"/>
                                    </a:rPr>
                                    <m:t>1</m:t>
                                  </m:r>
                                </m:sub>
                              </m:sSub>
                            </m:e>
                          </m:mr>
                          <m:mr>
                            <m:e>
                              <m:sSub>
                                <m:sSubPr>
                                  <m:ctrlPr>
                                    <a:rPr lang="en-US" b="0" i="1" smtClean="0">
                                      <a:latin typeface="Cambria Math" panose="02040503050406030204" pitchFamily="18" charset="0"/>
                                    </a:rPr>
                                  </m:ctrlPr>
                                </m:sSubPr>
                                <m:e>
                                  <m:r>
                                    <a:rPr lang="en-US" i="1">
                                      <a:latin typeface="Cambria Math" panose="02040503050406030204" pitchFamily="18" charset="0"/>
                                    </a:rPr>
                                    <m:t>𝜖</m:t>
                                  </m:r>
                                </m:e>
                                <m:sub>
                                  <m:r>
                                    <a:rPr lang="en-US" b="0" i="1" smtClean="0">
                                      <a:latin typeface="Cambria Math" panose="02040503050406030204" pitchFamily="18" charset="0"/>
                                    </a:rPr>
                                    <m:t>2</m:t>
                                  </m:r>
                                </m:sub>
                              </m:sSub>
                            </m:e>
                          </m:mr>
                          <m:mr>
                            <m:e>
                              <m:r>
                                <a:rPr lang="en-US" i="1">
                                  <a:latin typeface="Cambria Math" panose="02040503050406030204" pitchFamily="18" charset="0"/>
                                </a:rPr>
                                <m:t>…</m:t>
                              </m:r>
                            </m:e>
                          </m:mr>
                          <m:mr>
                            <m:e>
                              <m:sSub>
                                <m:sSubPr>
                                  <m:ctrlPr>
                                    <a:rPr lang="en-US" i="1">
                                      <a:latin typeface="Cambria Math" panose="02040503050406030204" pitchFamily="18" charset="0"/>
                                    </a:rPr>
                                  </m:ctrlPr>
                                </m:sSubPr>
                                <m:e>
                                  <m:r>
                                    <a:rPr lang="en-US" b="0" i="1" smtClean="0">
                                      <a:latin typeface="Cambria Math" panose="02040503050406030204" pitchFamily="18" charset="0"/>
                                    </a:rPr>
                                    <m:t>𝜖</m:t>
                                  </m:r>
                                </m:e>
                                <m:sub>
                                  <m:r>
                                    <a:rPr lang="en-US" i="1">
                                      <a:latin typeface="Cambria Math" panose="02040503050406030204" pitchFamily="18" charset="0"/>
                                    </a:rPr>
                                    <m:t>𝑛</m:t>
                                  </m:r>
                                </m:sub>
                              </m:sSub>
                            </m:e>
                          </m:mr>
                        </m:m>
                      </m:e>
                    </m:d>
                  </m:oMath>
                </a14:m>
                <a:r>
                  <a:rPr lang="en-US" b="1"/>
                  <a:t> </a:t>
                </a:r>
                <a14:m>
                  <m:oMath xmlns:m="http://schemas.openxmlformats.org/officeDocument/2006/math">
                    <m:r>
                      <a:rPr lang="en-US" i="1" dirty="0">
                        <a:latin typeface="Cambria Math" panose="02040503050406030204" pitchFamily="18" charset="0"/>
                      </a:rPr>
                      <m:t>𝑛</m:t>
                    </m:r>
                    <m:r>
                      <a:rPr lang="en-US" i="1" dirty="0">
                        <a:latin typeface="Cambria Math" panose="02040503050406030204" pitchFamily="18" charset="0"/>
                      </a:rPr>
                      <m:t>×1</m:t>
                    </m:r>
                  </m:oMath>
                </a14:m>
                <a:endParaRPr lang="en-US"/>
              </a:p>
              <a:p>
                <a:pPr lvl="1"/>
                <a:endParaRPr lang="en-US" b="1"/>
              </a:p>
              <a:p>
                <a:pPr marL="0" indent="0">
                  <a:buNone/>
                </a:pPr>
                <a:endParaRPr lang="en-US"/>
              </a:p>
            </p:txBody>
          </p:sp>
        </mc:Choice>
        <mc:Fallback xmlns="">
          <p:sp>
            <p:nvSpPr>
              <p:cNvPr id="7" name="Content Placeholder 6">
                <a:extLst>
                  <a:ext uri="{FF2B5EF4-FFF2-40B4-BE49-F238E27FC236}">
                    <a16:creationId xmlns:a16="http://schemas.microsoft.com/office/drawing/2014/main" id="{9944FECC-4E4C-9EC3-DA20-A3F62D992560}"/>
                  </a:ext>
                </a:extLst>
              </p:cNvPr>
              <p:cNvSpPr>
                <a:spLocks noGrp="1" noRot="1" noChangeAspect="1" noMove="1" noResize="1" noEditPoints="1" noAdjustHandles="1" noChangeArrowheads="1" noChangeShapeType="1" noTextEdit="1"/>
              </p:cNvSpPr>
              <p:nvPr>
                <p:ph sz="half" idx="2"/>
              </p:nvPr>
            </p:nvSpPr>
            <p:spPr>
              <a:blipFill>
                <a:blip r:embed="rId3"/>
                <a:stretch>
                  <a:fillRect/>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D2A5EAD-082A-F6D2-CFC7-6373F95D95A5}"/>
              </a:ext>
            </a:extLst>
          </p:cNvPr>
          <p:cNvSpPr>
            <a:spLocks noGrp="1"/>
          </p:cNvSpPr>
          <p:nvPr>
            <p:ph type="dt" sz="half" idx="10"/>
          </p:nvPr>
        </p:nvSpPr>
        <p:spPr/>
        <p:txBody>
          <a:bodyPr/>
          <a:lstStyle/>
          <a:p>
            <a:fld id="{626DE685-1B6F-4D7C-AEF2-C9AD71EC467A}" type="datetime1">
              <a:rPr lang="en-US" smtClean="0"/>
              <a:t>9/2/2024</a:t>
            </a:fld>
            <a:endParaRPr lang="en-US"/>
          </a:p>
        </p:txBody>
      </p:sp>
      <p:sp>
        <p:nvSpPr>
          <p:cNvPr id="6" name="Slide Number Placeholder 5">
            <a:extLst>
              <a:ext uri="{FF2B5EF4-FFF2-40B4-BE49-F238E27FC236}">
                <a16:creationId xmlns:a16="http://schemas.microsoft.com/office/drawing/2014/main" id="{E136F279-DB6E-09D9-990A-6EB32A0FADB9}"/>
              </a:ext>
            </a:extLst>
          </p:cNvPr>
          <p:cNvSpPr>
            <a:spLocks noGrp="1"/>
          </p:cNvSpPr>
          <p:nvPr>
            <p:ph type="sldNum" sz="quarter" idx="12"/>
          </p:nvPr>
        </p:nvSpPr>
        <p:spPr/>
        <p:txBody>
          <a:bodyPr/>
          <a:lstStyle/>
          <a:p>
            <a:r>
              <a:rPr lang="en-US"/>
              <a:t>10</a:t>
            </a:r>
          </a:p>
        </p:txBody>
      </p:sp>
      <p:sp>
        <p:nvSpPr>
          <p:cNvPr id="5" name="TextBox 4">
            <a:extLst>
              <a:ext uri="{FF2B5EF4-FFF2-40B4-BE49-F238E27FC236}">
                <a16:creationId xmlns:a16="http://schemas.microsoft.com/office/drawing/2014/main" id="{D821C0E0-32A4-0FFD-E0E4-E6CEB3A3DDC5}"/>
              </a:ext>
            </a:extLst>
          </p:cNvPr>
          <p:cNvSpPr txBox="1"/>
          <p:nvPr/>
        </p:nvSpPr>
        <p:spPr>
          <a:xfrm>
            <a:off x="0" y="6488669"/>
            <a:ext cx="351378" cy="369332"/>
          </a:xfrm>
          <a:prstGeom prst="rect">
            <a:avLst/>
          </a:prstGeom>
          <a:noFill/>
        </p:spPr>
        <p:txBody>
          <a:bodyPr wrap="none" rtlCol="0">
            <a:spAutoFit/>
          </a:bodyPr>
          <a:lstStyle/>
          <a:p>
            <a:r>
              <a:rPr lang="en-US" b="1">
                <a:solidFill>
                  <a:schemeClr val="accent4"/>
                </a:solidFill>
              </a:rPr>
              <a:t>L</a:t>
            </a:r>
          </a:p>
        </p:txBody>
      </p:sp>
    </p:spTree>
    <p:extLst>
      <p:ext uri="{BB962C8B-B14F-4D97-AF65-F5344CB8AC3E}">
        <p14:creationId xmlns:p14="http://schemas.microsoft.com/office/powerpoint/2010/main" val="3877848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1904E84-2177-557F-FD47-265337378AB7}"/>
              </a:ext>
            </a:extLst>
          </p:cNvPr>
          <p:cNvSpPr>
            <a:spLocks noGrp="1"/>
          </p:cNvSpPr>
          <p:nvPr>
            <p:ph type="title"/>
          </p:nvPr>
        </p:nvSpPr>
        <p:spPr/>
        <p:txBody>
          <a:bodyPr>
            <a:normAutofit/>
          </a:bodyPr>
          <a:lstStyle/>
          <a:p>
            <a:r>
              <a:rPr lang="en-US" sz="3600"/>
              <a:t>Least squares normal equations for multiple linear regression cont.</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6316DE0-13B4-467E-BF37-306F904DC006}"/>
                  </a:ext>
                </a:extLst>
              </p:cNvPr>
              <p:cNvSpPr>
                <a:spLocks noGrp="1"/>
              </p:cNvSpPr>
              <p:nvPr>
                <p:ph idx="1"/>
              </p:nvPr>
            </p:nvSpPr>
            <p:spPr>
              <a:xfrm>
                <a:off x="691010" y="2293126"/>
                <a:ext cx="10691265" cy="3636088"/>
              </a:xfrm>
            </p:spPr>
            <p:txBody>
              <a:bodyPr>
                <a:normAutofit/>
              </a:bodyPr>
              <a:lstStyle/>
              <a:p>
                <a14:m>
                  <m:oMath xmlns:m="http://schemas.openxmlformats.org/officeDocument/2006/math">
                    <m:sSub>
                      <m:sSubPr>
                        <m:ctrlPr>
                          <a:rPr lang="en-US" i="1" smtClean="0">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𝛿</m:t>
                                </m:r>
                                <m:r>
                                  <a:rPr lang="en-US" i="1">
                                    <a:latin typeface="Cambria Math" panose="02040503050406030204" pitchFamily="18" charset="0"/>
                                  </a:rPr>
                                  <m:t>𝑆</m:t>
                                </m:r>
                              </m:num>
                              <m:den>
                                <m:r>
                                  <a:rPr lang="en-US" i="1">
                                    <a:latin typeface="Cambria Math" panose="02040503050406030204" pitchFamily="18" charset="0"/>
                                  </a:rPr>
                                  <m:t>𝛿</m:t>
                                </m:r>
                                <m:r>
                                  <a:rPr lang="en-US" b="1" i="1" smtClean="0">
                                    <a:latin typeface="Cambria Math" panose="02040503050406030204" pitchFamily="18" charset="0"/>
                                  </a:rPr>
                                  <m:t>𝜷</m:t>
                                </m:r>
                              </m:den>
                            </m:f>
                          </m:e>
                        </m:d>
                      </m:e>
                      <m:sub>
                        <m:acc>
                          <m:accPr>
                            <m:chr m:val="̂"/>
                            <m:ctrlPr>
                              <a:rPr lang="en-US" b="0" i="1" smtClean="0">
                                <a:latin typeface="Cambria Math" panose="02040503050406030204" pitchFamily="18" charset="0"/>
                              </a:rPr>
                            </m:ctrlPr>
                          </m:accPr>
                          <m:e>
                            <m:r>
                              <a:rPr lang="en-US" b="1" i="1" smtClean="0">
                                <a:latin typeface="Cambria Math" panose="02040503050406030204" pitchFamily="18" charset="0"/>
                              </a:rPr>
                              <m:t>𝜷</m:t>
                            </m:r>
                          </m:e>
                        </m:acc>
                        <m:r>
                          <a:rPr lang="en-US" b="0" i="1" smtClean="0">
                            <a:latin typeface="Cambria Math" panose="02040503050406030204" pitchFamily="18" charset="0"/>
                          </a:rPr>
                          <m:t> </m:t>
                        </m:r>
                      </m:sub>
                    </m:sSub>
                    <m:r>
                      <a:rPr lang="en-US" b="0" i="1" smtClean="0">
                        <a:latin typeface="Cambria Math" panose="02040503050406030204" pitchFamily="18" charset="0"/>
                      </a:rPr>
                      <m:t>=−2</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m:t>
                        </m:r>
                      </m:sup>
                    </m:sSup>
                    <m:r>
                      <a:rPr lang="en-US" b="1" i="1" smtClean="0">
                        <a:latin typeface="Cambria Math" panose="02040503050406030204" pitchFamily="18" charset="0"/>
                      </a:rPr>
                      <m:t>𝒚</m:t>
                    </m:r>
                    <m:r>
                      <a:rPr lang="en-US" b="1" i="1" smtClean="0">
                        <a:latin typeface="Cambria Math" panose="02040503050406030204" pitchFamily="18" charset="0"/>
                      </a:rPr>
                      <m:t>+</m:t>
                    </m:r>
                    <m:r>
                      <a:rPr lang="en-US" b="1" i="1" smtClean="0">
                        <a:latin typeface="Cambria Math" panose="02040503050406030204" pitchFamily="18" charset="0"/>
                      </a:rPr>
                      <m:t>𝟐</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m:t>
                        </m:r>
                      </m:sup>
                    </m:sSup>
                    <m:r>
                      <a:rPr lang="en-US" b="1" i="1" smtClean="0">
                        <a:latin typeface="Cambria Math" panose="02040503050406030204" pitchFamily="18" charset="0"/>
                      </a:rPr>
                      <m:t>𝑿</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𝜷</m:t>
                        </m:r>
                      </m:e>
                    </m:acc>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 →</m:t>
                    </m:r>
                    <m:sSup>
                      <m:sSupPr>
                        <m:ctrlPr>
                          <a:rPr lang="en-US" b="1"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𝑿</m:t>
                        </m:r>
                      </m:e>
                      <m:sup>
                        <m:r>
                          <a:rPr lang="en-US" b="1" i="1" smtClean="0">
                            <a:latin typeface="Cambria Math" panose="02040503050406030204" pitchFamily="18" charset="0"/>
                            <a:ea typeface="Cambria Math" panose="02040503050406030204" pitchFamily="18" charset="0"/>
                          </a:rPr>
                          <m:t>′</m:t>
                        </m:r>
                      </m:sup>
                    </m:sSup>
                    <m:r>
                      <a:rPr lang="en-US" b="1" i="1" smtClean="0">
                        <a:latin typeface="Cambria Math" panose="02040503050406030204" pitchFamily="18" charset="0"/>
                        <a:ea typeface="Cambria Math" panose="02040503050406030204" pitchFamily="18" charset="0"/>
                      </a:rPr>
                      <m:t>𝑿</m:t>
                    </m:r>
                    <m:acc>
                      <m:accPr>
                        <m:chr m:val="̂"/>
                        <m:ctrlPr>
                          <a:rPr lang="en-US" b="1" i="1" smtClean="0">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𝜷</m:t>
                        </m:r>
                      </m:e>
                    </m:acc>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m:t>
                        </m:r>
                      </m:sup>
                    </m:sSup>
                    <m:r>
                      <a:rPr lang="en-US" b="1" i="1" smtClean="0">
                        <a:latin typeface="Cambria Math" panose="02040503050406030204" pitchFamily="18" charset="0"/>
                      </a:rPr>
                      <m:t>𝒚</m:t>
                    </m:r>
                  </m:oMath>
                </a14:m>
                <a:endParaRPr lang="en-US" b="1"/>
              </a:p>
              <a:p>
                <a:r>
                  <a:rPr lang="en-US"/>
                  <a:t>Solve the normal equations:</a:t>
                </a:r>
              </a:p>
              <a:p>
                <a:pPr lvl="1"/>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𝜷</m:t>
                        </m:r>
                      </m:e>
                    </m:acc>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m:t>
                                </m:r>
                              </m:sup>
                            </m:sSup>
                            <m:r>
                              <a:rPr lang="en-US" b="1" i="1" smtClean="0">
                                <a:latin typeface="Cambria Math" panose="02040503050406030204" pitchFamily="18" charset="0"/>
                              </a:rPr>
                              <m:t>𝑿</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m:t>
                        </m:r>
                      </m:sup>
                    </m:sSup>
                    <m:r>
                      <a:rPr lang="en-US" b="1" i="1" smtClean="0">
                        <a:latin typeface="Cambria Math" panose="02040503050406030204" pitchFamily="18" charset="0"/>
                      </a:rPr>
                      <m:t>𝒚</m:t>
                    </m:r>
                  </m:oMath>
                </a14:m>
                <a:r>
                  <a:rPr lang="en-US" b="1"/>
                  <a:t> </a:t>
                </a:r>
                <a:r>
                  <a:rPr lang="en-US"/>
                  <a:t>assuming the inverse matrix </a:t>
                </a:r>
                <a14:m>
                  <m:oMath xmlns:m="http://schemas.openxmlformats.org/officeDocument/2006/math">
                    <m:sSup>
                      <m:sSupPr>
                        <m:ctrlPr>
                          <a:rPr lang="en-US" b="1"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m:t>
                                </m:r>
                              </m:sup>
                            </m:sSup>
                            <m:r>
                              <a:rPr lang="en-US" b="1" i="1" smtClean="0">
                                <a:latin typeface="Cambria Math" panose="02040503050406030204" pitchFamily="18" charset="0"/>
                              </a:rPr>
                              <m:t>𝑿</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oMath>
                </a14:m>
                <a:r>
                  <a:rPr lang="en-US" b="1"/>
                  <a:t> </a:t>
                </a:r>
                <a:r>
                  <a:rPr lang="en-US"/>
                  <a:t>exists </a:t>
                </a:r>
              </a:p>
              <a:p>
                <a:pPr lvl="1"/>
                <a14:m>
                  <m:oMath xmlns:m="http://schemas.openxmlformats.org/officeDocument/2006/math">
                    <m:d>
                      <m:dPr>
                        <m:begChr m:val="["/>
                        <m:endChr m:val="]"/>
                        <m:ctrlPr>
                          <a:rPr lang="en-US" i="1">
                            <a:latin typeface="Cambria Math" panose="02040503050406030204" pitchFamily="18" charset="0"/>
                          </a:rPr>
                        </m:ctrlPr>
                      </m:dPr>
                      <m:e>
                        <m:m>
                          <m:mPr>
                            <m:mcs>
                              <m:mc>
                                <m:mcPr>
                                  <m:count m:val="5"/>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𝑛</m:t>
                              </m:r>
                            </m:e>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1</m:t>
                                      </m:r>
                                    </m:sub>
                                  </m:sSub>
                                </m:e>
                              </m:nary>
                            </m:e>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b="0" i="1" smtClean="0">
                                          <a:latin typeface="Cambria Math" panose="02040503050406030204" pitchFamily="18" charset="0"/>
                                        </a:rPr>
                                        <m:t>2</m:t>
                                      </m:r>
                                    </m:sub>
                                  </m:sSub>
                                </m:e>
                              </m:nary>
                            </m:e>
                            <m:e>
                              <m:r>
                                <a:rPr lang="en-US" i="1">
                                  <a:latin typeface="Cambria Math" panose="02040503050406030204" pitchFamily="18" charset="0"/>
                                </a:rPr>
                                <m:t>…</m:t>
                              </m:r>
                            </m:e>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b="0" i="1" smtClean="0">
                                          <a:latin typeface="Cambria Math" panose="02040503050406030204" pitchFamily="18" charset="0"/>
                                        </a:rPr>
                                        <m:t>𝑘</m:t>
                                      </m:r>
                                    </m:sub>
                                  </m:sSub>
                                </m:e>
                              </m:nary>
                            </m:e>
                          </m:mr>
                          <m:mr>
                            <m:e>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1</m:t>
                                      </m:r>
                                    </m:sub>
                                  </m:sSub>
                                </m:e>
                              </m:nary>
                            </m:e>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Sup>
                                    <m:sSubSupPr>
                                      <m:ctrlPr>
                                        <a:rPr lang="en-US" b="0" i="1" smtClean="0">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1</m:t>
                                      </m:r>
                                    </m:sub>
                                    <m:sup>
                                      <m:r>
                                        <a:rPr lang="en-US" b="0" i="1" smtClean="0">
                                          <a:latin typeface="Cambria Math" panose="02040503050406030204" pitchFamily="18" charset="0"/>
                                        </a:rPr>
                                        <m:t>2</m:t>
                                      </m:r>
                                    </m:sup>
                                  </m:sSubSup>
                                </m:e>
                              </m:nary>
                            </m:e>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2</m:t>
                                      </m:r>
                                    </m:sub>
                                  </m:sSub>
                                </m:e>
                              </m:nary>
                            </m:e>
                            <m:e>
                              <m:r>
                                <a:rPr lang="en-US" i="1">
                                  <a:latin typeface="Cambria Math" panose="02040503050406030204" pitchFamily="18" charset="0"/>
                                </a:rPr>
                                <m:t>…</m:t>
                              </m:r>
                            </m:e>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e>
                              </m:nary>
                            </m:e>
                          </m:mr>
                          <m:mr>
                            <m:e>
                              <m:r>
                                <a:rPr lang="en-US" i="1">
                                  <a:latin typeface="Cambria Math" panose="02040503050406030204" pitchFamily="18" charset="0"/>
                                </a:rPr>
                                <m:t>…</m:t>
                              </m:r>
                            </m:e>
                            <m:e>
                              <m:r>
                                <a:rPr lang="en-US" i="1">
                                  <a:latin typeface="Cambria Math" panose="02040503050406030204" pitchFamily="18" charset="0"/>
                                </a:rPr>
                                <m:t>…</m:t>
                              </m:r>
                            </m:e>
                            <m:e>
                              <m:r>
                                <a:rPr lang="en-US" i="1">
                                  <a:latin typeface="Cambria Math" panose="02040503050406030204" pitchFamily="18" charset="0"/>
                                </a:rPr>
                                <m:t>…</m:t>
                              </m:r>
                            </m:e>
                            <m:e>
                              <m:r>
                                <a:rPr lang="en-US" i="1">
                                  <a:latin typeface="Cambria Math" panose="02040503050406030204" pitchFamily="18" charset="0"/>
                                </a:rPr>
                                <m:t> </m:t>
                              </m:r>
                            </m:e>
                            <m:e>
                              <m:r>
                                <a:rPr lang="en-US" i="1">
                                  <a:latin typeface="Cambria Math" panose="02040503050406030204" pitchFamily="18" charset="0"/>
                                </a:rPr>
                                <m:t>…</m:t>
                              </m:r>
                            </m:e>
                          </m:mr>
                          <m:m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b="0" i="1" smtClean="0">
                                          <a:latin typeface="Cambria Math" panose="02040503050406030204" pitchFamily="18" charset="0"/>
                                        </a:rPr>
                                        <m:t>𝑘</m:t>
                                      </m:r>
                                    </m:sub>
                                  </m:sSub>
                                </m:e>
                              </m:nary>
                            </m:e>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1</m:t>
                                      </m:r>
                                    </m:sub>
                                  </m:sSub>
                                </m:e>
                              </m:nary>
                            </m:e>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b="0" i="1" smtClean="0">
                                          <a:latin typeface="Cambria Math" panose="02040503050406030204" pitchFamily="18" charset="0"/>
                                        </a:rPr>
                                        <m:t>2</m:t>
                                      </m:r>
                                    </m:sub>
                                  </m:sSub>
                                </m:e>
                              </m:nary>
                            </m:e>
                            <m:e>
                              <m:r>
                                <a:rPr lang="en-US" i="1">
                                  <a:latin typeface="Cambria Math" panose="02040503050406030204" pitchFamily="18" charset="0"/>
                                </a:rPr>
                                <m:t>…</m:t>
                              </m:r>
                            </m:e>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Sup>
                                    <m:sSubSupPr>
                                      <m:ctrlPr>
                                        <a:rPr lang="en-US" b="0" i="1" smtClean="0">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r>
                                        <a:rPr lang="en-US" b="0" i="1" smtClean="0">
                                          <a:latin typeface="Cambria Math" panose="02040503050406030204" pitchFamily="18" charset="0"/>
                                        </a:rPr>
                                        <m:t>𝑘</m:t>
                                      </m:r>
                                    </m:sub>
                                    <m:sup>
                                      <m:r>
                                        <a:rPr lang="en-US" b="0" i="1" smtClean="0">
                                          <a:latin typeface="Cambria Math" panose="02040503050406030204" pitchFamily="18" charset="0"/>
                                        </a:rPr>
                                        <m:t>2</m:t>
                                      </m:r>
                                    </m:sup>
                                  </m:sSubSup>
                                </m:e>
                              </m:nary>
                            </m:e>
                          </m:mr>
                        </m:m>
                      </m:e>
                    </m:d>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b="0"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smtClean="0">
                                      <a:latin typeface="Cambria Math" panose="02040503050406030204" pitchFamily="18" charset="0"/>
                                    </a:rPr>
                                    <m:t>0</m:t>
                                  </m:r>
                                </m:sub>
                              </m:sSub>
                            </m:e>
                          </m:mr>
                          <m:m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b="0" i="1" smtClean="0">
                                      <a:latin typeface="Cambria Math" panose="02040503050406030204" pitchFamily="18" charset="0"/>
                                    </a:rPr>
                                    <m:t>1</m:t>
                                  </m:r>
                                </m:sub>
                              </m:sSub>
                            </m:e>
                          </m:mr>
                          <m:mr>
                            <m:e>
                              <m:r>
                                <a:rPr lang="en-US" i="1">
                                  <a:latin typeface="Cambria Math" panose="02040503050406030204" pitchFamily="18" charset="0"/>
                                </a:rPr>
                                <m:t>…</m:t>
                              </m:r>
                            </m:e>
                          </m:mr>
                          <m:m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b="0" i="1" smtClean="0">
                                      <a:latin typeface="Cambria Math" panose="02040503050406030204" pitchFamily="18" charset="0"/>
                                    </a:rPr>
                                    <m:t>𝑘</m:t>
                                  </m:r>
                                </m:sub>
                              </m:sSub>
                            </m:e>
                          </m:mr>
                        </m:m>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sub>
                                  </m:sSub>
                                </m:e>
                              </m:nary>
                            </m:e>
                          </m:mr>
                          <m:m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1</m:t>
                                      </m:r>
                                    </m:sub>
                                  </m:sSub>
                                </m:e>
                              </m:nary>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mr>
                          <m:mr>
                            <m:e>
                              <m:r>
                                <a:rPr lang="en-US" i="1">
                                  <a:latin typeface="Cambria Math" panose="02040503050406030204" pitchFamily="18" charset="0"/>
                                </a:rPr>
                                <m:t>…</m:t>
                              </m:r>
                            </m:e>
                          </m:mr>
                          <m:m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nary>
                            </m:e>
                          </m:mr>
                        </m:m>
                      </m:e>
                    </m:d>
                  </m:oMath>
                </a14:m>
                <a:endParaRPr lang="en-US"/>
              </a:p>
              <a:p>
                <a:pPr marL="457200" lvl="1" indent="0">
                  <a:buNone/>
                </a:pPr>
                <a:endParaRPr lang="en-US"/>
              </a:p>
              <a:p>
                <a:pPr lvl="1"/>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𝒚</m:t>
                        </m:r>
                      </m:e>
                    </m:acc>
                    <m:r>
                      <a:rPr lang="en-US" b="0" i="1" smtClean="0">
                        <a:latin typeface="Cambria Math" panose="02040503050406030204" pitchFamily="18" charset="0"/>
                      </a:rPr>
                      <m:t>=</m:t>
                    </m:r>
                    <m:r>
                      <a:rPr lang="en-US" b="1" i="1" smtClean="0">
                        <a:latin typeface="Cambria Math" panose="02040503050406030204" pitchFamily="18" charset="0"/>
                      </a:rPr>
                      <m:t>𝑿</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𝜷</m:t>
                        </m:r>
                      </m:e>
                    </m:acc>
                    <m:r>
                      <a:rPr lang="en-US" b="1" i="1" smtClean="0">
                        <a:latin typeface="Cambria Math" panose="02040503050406030204" pitchFamily="18" charset="0"/>
                      </a:rPr>
                      <m:t>=</m:t>
                    </m:r>
                    <m:r>
                      <a:rPr lang="en-US" b="1" i="1" smtClean="0">
                        <a:latin typeface="Cambria Math" panose="02040503050406030204" pitchFamily="18" charset="0"/>
                      </a:rPr>
                      <m:t>𝑿</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m:t>
                                </m:r>
                              </m:sup>
                            </m:sSup>
                            <m:r>
                              <a:rPr lang="en-US" b="1" i="1" smtClean="0">
                                <a:latin typeface="Cambria Math" panose="02040503050406030204" pitchFamily="18" charset="0"/>
                              </a:rPr>
                              <m:t>𝑿</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m:t>
                        </m:r>
                      </m:sup>
                    </m:sSup>
                    <m:r>
                      <a:rPr lang="en-US" b="1" i="1" smtClean="0">
                        <a:latin typeface="Cambria Math" panose="02040503050406030204" pitchFamily="18" charset="0"/>
                      </a:rPr>
                      <m:t>𝒚</m:t>
                    </m:r>
                  </m:oMath>
                </a14:m>
                <a:endParaRPr lang="en-US" b="1"/>
              </a:p>
            </p:txBody>
          </p:sp>
        </mc:Choice>
        <mc:Fallback xmlns="">
          <p:sp>
            <p:nvSpPr>
              <p:cNvPr id="9" name="Content Placeholder 8">
                <a:extLst>
                  <a:ext uri="{FF2B5EF4-FFF2-40B4-BE49-F238E27FC236}">
                    <a16:creationId xmlns:a16="http://schemas.microsoft.com/office/drawing/2014/main" id="{E6316DE0-13B4-467E-BF37-306F904DC006}"/>
                  </a:ext>
                </a:extLst>
              </p:cNvPr>
              <p:cNvSpPr>
                <a:spLocks noGrp="1" noRot="1" noChangeAspect="1" noMove="1" noResize="1" noEditPoints="1" noAdjustHandles="1" noChangeArrowheads="1" noChangeShapeType="1" noTextEdit="1"/>
              </p:cNvSpPr>
              <p:nvPr>
                <p:ph idx="1"/>
              </p:nvPr>
            </p:nvSpPr>
            <p:spPr>
              <a:xfrm>
                <a:off x="691010" y="2293126"/>
                <a:ext cx="10691265" cy="3636088"/>
              </a:xfrm>
              <a:blipFill>
                <a:blip r:embed="rId2"/>
                <a:stretch>
                  <a:fillRect l="-513" b="-1508"/>
                </a:stretch>
              </a:blipFill>
            </p:spPr>
            <p:txBody>
              <a:bodyPr/>
              <a:lstStyle/>
              <a:p>
                <a:r>
                  <a:rPr lang="en-US">
                    <a:noFill/>
                  </a:rPr>
                  <a:t> </a:t>
                </a:r>
              </a:p>
            </p:txBody>
          </p:sp>
        </mc:Fallback>
      </mc:AlternateContent>
      <p:sp>
        <p:nvSpPr>
          <p:cNvPr id="5" name="Date Placeholder 4">
            <a:extLst>
              <a:ext uri="{FF2B5EF4-FFF2-40B4-BE49-F238E27FC236}">
                <a16:creationId xmlns:a16="http://schemas.microsoft.com/office/drawing/2014/main" id="{312A3E5F-3D27-7868-7854-77D885192E0F}"/>
              </a:ext>
            </a:extLst>
          </p:cNvPr>
          <p:cNvSpPr>
            <a:spLocks noGrp="1"/>
          </p:cNvSpPr>
          <p:nvPr>
            <p:ph type="dt" sz="half" idx="10"/>
          </p:nvPr>
        </p:nvSpPr>
        <p:spPr/>
        <p:txBody>
          <a:bodyPr/>
          <a:lstStyle/>
          <a:p>
            <a:fld id="{82D2DD5A-C337-4F22-BED0-547AFC68CFD6}" type="datetime1">
              <a:rPr lang="en-US" smtClean="0"/>
              <a:t>9/2/2024</a:t>
            </a:fld>
            <a:endParaRPr lang="en-US"/>
          </a:p>
        </p:txBody>
      </p:sp>
      <p:sp>
        <p:nvSpPr>
          <p:cNvPr id="7" name="Slide Number Placeholder 6">
            <a:extLst>
              <a:ext uri="{FF2B5EF4-FFF2-40B4-BE49-F238E27FC236}">
                <a16:creationId xmlns:a16="http://schemas.microsoft.com/office/drawing/2014/main" id="{12C400E1-AA71-70C2-19F8-EAA573B9F613}"/>
              </a:ext>
            </a:extLst>
          </p:cNvPr>
          <p:cNvSpPr>
            <a:spLocks noGrp="1"/>
          </p:cNvSpPr>
          <p:nvPr>
            <p:ph type="sldNum" sz="quarter" idx="12"/>
          </p:nvPr>
        </p:nvSpPr>
        <p:spPr/>
        <p:txBody>
          <a:bodyPr/>
          <a:lstStyle/>
          <a:p>
            <a:r>
              <a:rPr lang="en-US"/>
              <a:t>11</a:t>
            </a:r>
          </a:p>
        </p:txBody>
      </p:sp>
      <p:sp>
        <p:nvSpPr>
          <p:cNvPr id="2" name="TextBox 1">
            <a:extLst>
              <a:ext uri="{FF2B5EF4-FFF2-40B4-BE49-F238E27FC236}">
                <a16:creationId xmlns:a16="http://schemas.microsoft.com/office/drawing/2014/main" id="{255B8CDE-FE2D-85B6-0523-89A2B0BA5490}"/>
              </a:ext>
            </a:extLst>
          </p:cNvPr>
          <p:cNvSpPr txBox="1"/>
          <p:nvPr/>
        </p:nvSpPr>
        <p:spPr>
          <a:xfrm>
            <a:off x="0" y="6488669"/>
            <a:ext cx="351378" cy="369332"/>
          </a:xfrm>
          <a:prstGeom prst="rect">
            <a:avLst/>
          </a:prstGeom>
          <a:noFill/>
        </p:spPr>
        <p:txBody>
          <a:bodyPr wrap="none" rtlCol="0">
            <a:spAutoFit/>
          </a:bodyPr>
          <a:lstStyle/>
          <a:p>
            <a:r>
              <a:rPr lang="en-US" b="1">
                <a:solidFill>
                  <a:schemeClr val="accent4"/>
                </a:solidFill>
              </a:rPr>
              <a:t>L</a:t>
            </a:r>
          </a:p>
        </p:txBody>
      </p:sp>
    </p:spTree>
    <p:extLst>
      <p:ext uri="{BB962C8B-B14F-4D97-AF65-F5344CB8AC3E}">
        <p14:creationId xmlns:p14="http://schemas.microsoft.com/office/powerpoint/2010/main" val="4128710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ED122-190B-FBB6-BF15-61A893BA5DCB}"/>
              </a:ext>
            </a:extLst>
          </p:cNvPr>
          <p:cNvSpPr>
            <a:spLocks noGrp="1"/>
          </p:cNvSpPr>
          <p:nvPr>
            <p:ph type="title"/>
          </p:nvPr>
        </p:nvSpPr>
        <p:spPr>
          <a:xfrm>
            <a:off x="700635" y="922096"/>
            <a:ext cx="3269481" cy="3563094"/>
          </a:xfrm>
        </p:spPr>
        <p:txBody>
          <a:bodyPr>
            <a:normAutofit fontScale="90000"/>
          </a:bodyPr>
          <a:lstStyle/>
          <a:p>
            <a:r>
              <a:rPr lang="en-US"/>
              <a:t>Least Squares multiple linear regression example</a:t>
            </a:r>
          </a:p>
        </p:txBody>
      </p:sp>
      <p:sp>
        <p:nvSpPr>
          <p:cNvPr id="4" name="Date Placeholder 3">
            <a:extLst>
              <a:ext uri="{FF2B5EF4-FFF2-40B4-BE49-F238E27FC236}">
                <a16:creationId xmlns:a16="http://schemas.microsoft.com/office/drawing/2014/main" id="{F3968F32-DEC3-BCD2-6B62-E783073318F9}"/>
              </a:ext>
            </a:extLst>
          </p:cNvPr>
          <p:cNvSpPr>
            <a:spLocks noGrp="1"/>
          </p:cNvSpPr>
          <p:nvPr>
            <p:ph type="dt" sz="half" idx="10"/>
          </p:nvPr>
        </p:nvSpPr>
        <p:spPr/>
        <p:txBody>
          <a:bodyPr/>
          <a:lstStyle/>
          <a:p>
            <a:fld id="{626DE685-1B6F-4D7C-AEF2-C9AD71EC467A}" type="datetime1">
              <a:rPr lang="en-US" smtClean="0"/>
              <a:t>9/2/2024</a:t>
            </a:fld>
            <a:endParaRPr lang="en-US"/>
          </a:p>
        </p:txBody>
      </p:sp>
      <p:sp>
        <p:nvSpPr>
          <p:cNvPr id="6" name="Slide Number Placeholder 5">
            <a:extLst>
              <a:ext uri="{FF2B5EF4-FFF2-40B4-BE49-F238E27FC236}">
                <a16:creationId xmlns:a16="http://schemas.microsoft.com/office/drawing/2014/main" id="{9A2F59AD-0D8A-4978-3A5A-A9D69DC7EFAE}"/>
              </a:ext>
            </a:extLst>
          </p:cNvPr>
          <p:cNvSpPr>
            <a:spLocks noGrp="1"/>
          </p:cNvSpPr>
          <p:nvPr>
            <p:ph type="sldNum" sz="quarter" idx="12"/>
          </p:nvPr>
        </p:nvSpPr>
        <p:spPr/>
        <p:txBody>
          <a:bodyPr/>
          <a:lstStyle/>
          <a:p>
            <a:r>
              <a:rPr lang="en-US"/>
              <a:t>12</a:t>
            </a:r>
          </a:p>
        </p:txBody>
      </p:sp>
      <p:pic>
        <p:nvPicPr>
          <p:cNvPr id="8" name="Picture 7">
            <a:extLst>
              <a:ext uri="{FF2B5EF4-FFF2-40B4-BE49-F238E27FC236}">
                <a16:creationId xmlns:a16="http://schemas.microsoft.com/office/drawing/2014/main" id="{26D3339E-97E4-0B69-CD84-063E4768CD5A}"/>
              </a:ext>
            </a:extLst>
          </p:cNvPr>
          <p:cNvPicPr>
            <a:picLocks noChangeAspect="1"/>
          </p:cNvPicPr>
          <p:nvPr/>
        </p:nvPicPr>
        <p:blipFill rotWithShape="1">
          <a:blip r:embed="rId2"/>
          <a:srcRect l="30153" t="4781" r="1515"/>
          <a:stretch/>
        </p:blipFill>
        <p:spPr>
          <a:xfrm>
            <a:off x="4045353" y="856684"/>
            <a:ext cx="4230617" cy="5144631"/>
          </a:xfrm>
          <a:prstGeom prst="rect">
            <a:avLst/>
          </a:prstGeom>
        </p:spPr>
      </p:pic>
      <p:pic>
        <p:nvPicPr>
          <p:cNvPr id="10" name="Picture 9">
            <a:extLst>
              <a:ext uri="{FF2B5EF4-FFF2-40B4-BE49-F238E27FC236}">
                <a16:creationId xmlns:a16="http://schemas.microsoft.com/office/drawing/2014/main" id="{54CB74E8-0732-62E6-CFC6-FFBC70D4BACB}"/>
              </a:ext>
            </a:extLst>
          </p:cNvPr>
          <p:cNvPicPr>
            <a:picLocks noChangeAspect="1"/>
          </p:cNvPicPr>
          <p:nvPr/>
        </p:nvPicPr>
        <p:blipFill rotWithShape="1">
          <a:blip r:embed="rId3"/>
          <a:srcRect t="997" b="1298"/>
          <a:stretch/>
        </p:blipFill>
        <p:spPr>
          <a:xfrm>
            <a:off x="8481987" y="856684"/>
            <a:ext cx="1151236" cy="5144631"/>
          </a:xfrm>
          <a:prstGeom prst="rect">
            <a:avLst/>
          </a:prstGeom>
        </p:spPr>
      </p:pic>
      <p:pic>
        <p:nvPicPr>
          <p:cNvPr id="12" name="Picture 11">
            <a:extLst>
              <a:ext uri="{FF2B5EF4-FFF2-40B4-BE49-F238E27FC236}">
                <a16:creationId xmlns:a16="http://schemas.microsoft.com/office/drawing/2014/main" id="{ACCC0886-EE9B-06AA-915B-82047E9320B5}"/>
              </a:ext>
            </a:extLst>
          </p:cNvPr>
          <p:cNvPicPr>
            <a:picLocks noChangeAspect="1"/>
          </p:cNvPicPr>
          <p:nvPr/>
        </p:nvPicPr>
        <p:blipFill rotWithShape="1">
          <a:blip r:embed="rId4"/>
          <a:srcRect l="5536" t="1266" r="18936" b="591"/>
          <a:stretch/>
        </p:blipFill>
        <p:spPr>
          <a:xfrm>
            <a:off x="10272178" y="863580"/>
            <a:ext cx="789803" cy="5137736"/>
          </a:xfrm>
          <a:prstGeom prst="rect">
            <a:avLst/>
          </a:prstGeom>
        </p:spPr>
      </p:pic>
      <p:sp>
        <p:nvSpPr>
          <p:cNvPr id="3" name="TextBox 2">
            <a:extLst>
              <a:ext uri="{FF2B5EF4-FFF2-40B4-BE49-F238E27FC236}">
                <a16:creationId xmlns:a16="http://schemas.microsoft.com/office/drawing/2014/main" id="{9D5D2426-6689-D2BB-06CE-EC10B9A1596E}"/>
              </a:ext>
            </a:extLst>
          </p:cNvPr>
          <p:cNvSpPr txBox="1"/>
          <p:nvPr/>
        </p:nvSpPr>
        <p:spPr>
          <a:xfrm>
            <a:off x="0" y="6488669"/>
            <a:ext cx="351378" cy="369332"/>
          </a:xfrm>
          <a:prstGeom prst="rect">
            <a:avLst/>
          </a:prstGeom>
          <a:noFill/>
        </p:spPr>
        <p:txBody>
          <a:bodyPr wrap="none" rtlCol="0">
            <a:spAutoFit/>
          </a:bodyPr>
          <a:lstStyle/>
          <a:p>
            <a:r>
              <a:rPr lang="en-US" b="1">
                <a:solidFill>
                  <a:schemeClr val="accent4"/>
                </a:solidFill>
              </a:rPr>
              <a:t>V</a:t>
            </a:r>
          </a:p>
        </p:txBody>
      </p:sp>
    </p:spTree>
    <p:extLst>
      <p:ext uri="{BB962C8B-B14F-4D97-AF65-F5344CB8AC3E}">
        <p14:creationId xmlns:p14="http://schemas.microsoft.com/office/powerpoint/2010/main" val="515967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ED122-190B-FBB6-BF15-61A893BA5DCB}"/>
              </a:ext>
            </a:extLst>
          </p:cNvPr>
          <p:cNvSpPr>
            <a:spLocks noGrp="1"/>
          </p:cNvSpPr>
          <p:nvPr>
            <p:ph type="title"/>
          </p:nvPr>
        </p:nvSpPr>
        <p:spPr>
          <a:xfrm>
            <a:off x="700635" y="922096"/>
            <a:ext cx="3269481" cy="3563094"/>
          </a:xfrm>
        </p:spPr>
        <p:txBody>
          <a:bodyPr>
            <a:normAutofit fontScale="90000"/>
          </a:bodyPr>
          <a:lstStyle/>
          <a:p>
            <a:r>
              <a:rPr lang="en-US"/>
              <a:t>Least Squares multiple linear regression example</a:t>
            </a:r>
          </a:p>
        </p:txBody>
      </p:sp>
      <p:sp>
        <p:nvSpPr>
          <p:cNvPr id="4" name="Date Placeholder 3">
            <a:extLst>
              <a:ext uri="{FF2B5EF4-FFF2-40B4-BE49-F238E27FC236}">
                <a16:creationId xmlns:a16="http://schemas.microsoft.com/office/drawing/2014/main" id="{F3968F32-DEC3-BCD2-6B62-E783073318F9}"/>
              </a:ext>
            </a:extLst>
          </p:cNvPr>
          <p:cNvSpPr>
            <a:spLocks noGrp="1"/>
          </p:cNvSpPr>
          <p:nvPr>
            <p:ph type="dt" sz="half" idx="10"/>
          </p:nvPr>
        </p:nvSpPr>
        <p:spPr/>
        <p:txBody>
          <a:bodyPr/>
          <a:lstStyle/>
          <a:p>
            <a:fld id="{626DE685-1B6F-4D7C-AEF2-C9AD71EC467A}" type="datetime1">
              <a:rPr lang="en-US" smtClean="0"/>
              <a:t>9/2/2024</a:t>
            </a:fld>
            <a:endParaRPr lang="en-US"/>
          </a:p>
        </p:txBody>
      </p:sp>
      <p:sp>
        <p:nvSpPr>
          <p:cNvPr id="6" name="Slide Number Placeholder 5">
            <a:extLst>
              <a:ext uri="{FF2B5EF4-FFF2-40B4-BE49-F238E27FC236}">
                <a16:creationId xmlns:a16="http://schemas.microsoft.com/office/drawing/2014/main" id="{9A2F59AD-0D8A-4978-3A5A-A9D69DC7EFAE}"/>
              </a:ext>
            </a:extLst>
          </p:cNvPr>
          <p:cNvSpPr>
            <a:spLocks noGrp="1"/>
          </p:cNvSpPr>
          <p:nvPr>
            <p:ph type="sldNum" sz="quarter" idx="12"/>
          </p:nvPr>
        </p:nvSpPr>
        <p:spPr/>
        <p:txBody>
          <a:bodyPr/>
          <a:lstStyle/>
          <a:p>
            <a:r>
              <a:rPr lang="en-US"/>
              <a:t>13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752B3E-7A25-4FC0-97CA-4A0F9153D44C}"/>
                  </a:ext>
                </a:extLst>
              </p:cNvPr>
              <p:cNvSpPr>
                <a:spLocks noGrp="1"/>
              </p:cNvSpPr>
              <p:nvPr>
                <p:ph sz="half" idx="1"/>
              </p:nvPr>
            </p:nvSpPr>
            <p:spPr>
              <a:xfrm>
                <a:off x="3648364" y="1534936"/>
                <a:ext cx="7843001" cy="3788127"/>
              </a:xfrm>
            </p:spPr>
            <p:txBody>
              <a:bodyPr>
                <a:normAutofit/>
              </a:bodyPr>
              <a:lstStyle/>
              <a:p>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m:t>
                        </m:r>
                      </m:sup>
                    </m:sSup>
                    <m:r>
                      <a:rPr lang="en-US" b="1" i="1" smtClean="0">
                        <a:latin typeface="Cambria Math" panose="02040503050406030204" pitchFamily="18" charset="0"/>
                      </a:rPr>
                      <m:t>𝒚</m:t>
                    </m:r>
                    <m:r>
                      <a:rPr lang="en-US" b="1"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4"/>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m:t>
                              </m:r>
                            </m:e>
                            <m:e>
                              <m:r>
                                <a:rPr lang="en-US" b="0" i="1" smtClean="0">
                                  <a:latin typeface="Cambria Math" panose="02040503050406030204" pitchFamily="18" charset="0"/>
                                </a:rPr>
                                <m:t>1</m:t>
                              </m:r>
                            </m:e>
                          </m:mr>
                          <m:mr>
                            <m:e>
                              <m:r>
                                <a:rPr lang="en-US" b="0" i="1" smtClean="0">
                                  <a:latin typeface="Cambria Math" panose="02040503050406030204" pitchFamily="18" charset="0"/>
                                </a:rPr>
                                <m:t>7</m:t>
                              </m:r>
                            </m:e>
                            <m:e>
                              <m:r>
                                <a:rPr lang="en-US" b="0" i="1" smtClean="0">
                                  <a:latin typeface="Cambria Math" panose="02040503050406030204" pitchFamily="18" charset="0"/>
                                </a:rPr>
                                <m:t>3</m:t>
                              </m:r>
                            </m:e>
                            <m:e>
                              <m:r>
                                <a:rPr lang="en-US" b="0" i="1" smtClean="0">
                                  <a:latin typeface="Cambria Math" panose="02040503050406030204" pitchFamily="18" charset="0"/>
                                </a:rPr>
                                <m:t>…</m:t>
                              </m:r>
                            </m:e>
                            <m:e>
                              <m:r>
                                <a:rPr lang="en-US" b="0" i="1" smtClean="0">
                                  <a:latin typeface="Cambria Math" panose="02040503050406030204" pitchFamily="18" charset="0"/>
                                </a:rPr>
                                <m:t>4</m:t>
                              </m:r>
                            </m:e>
                          </m:mr>
                          <m:mr>
                            <m:e>
                              <m:r>
                                <a:rPr lang="en-US" b="0" i="1" smtClean="0">
                                  <a:latin typeface="Cambria Math" panose="02040503050406030204" pitchFamily="18" charset="0"/>
                                </a:rPr>
                                <m:t>560</m:t>
                              </m:r>
                            </m:e>
                            <m:e>
                              <m:r>
                                <a:rPr lang="en-US" b="0" i="1" smtClean="0">
                                  <a:latin typeface="Cambria Math" panose="02040503050406030204" pitchFamily="18" charset="0"/>
                                </a:rPr>
                                <m:t>220</m:t>
                              </m:r>
                            </m:e>
                            <m:e>
                              <m:r>
                                <a:rPr lang="en-US" b="0" i="1" smtClean="0">
                                  <a:latin typeface="Cambria Math" panose="02040503050406030204" pitchFamily="18" charset="0"/>
                                </a:rPr>
                                <m:t>…</m:t>
                              </m:r>
                            </m:e>
                            <m:e>
                              <m:r>
                                <a:rPr lang="en-US" b="0" i="1" smtClean="0">
                                  <a:latin typeface="Cambria Math" panose="02040503050406030204" pitchFamily="18" charset="0"/>
                                </a:rPr>
                                <m:t>150</m:t>
                              </m:r>
                            </m:e>
                          </m:mr>
                        </m:m>
                      </m:e>
                    </m:d>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r>
                                <a:rPr lang="en-US" b="0" i="1" smtClean="0">
                                  <a:latin typeface="Cambria Math" panose="02040503050406030204" pitchFamily="18" charset="0"/>
                                </a:rPr>
                                <m:t>6.68</m:t>
                              </m:r>
                            </m:e>
                          </m:mr>
                          <m:mr>
                            <m:e>
                              <m:r>
                                <a:rPr lang="en-US" b="0" i="1" smtClean="0">
                                  <a:latin typeface="Cambria Math" panose="02040503050406030204" pitchFamily="18" charset="0"/>
                                </a:rPr>
                                <m:t>11.50</m:t>
                              </m:r>
                            </m:e>
                          </m:mr>
                          <m:mr>
                            <m:e>
                              <m:r>
                                <a:rPr lang="en-US" b="0" i="1" smtClean="0">
                                  <a:latin typeface="Cambria Math" panose="02040503050406030204" pitchFamily="18" charset="0"/>
                                </a:rPr>
                                <m:t>…</m:t>
                              </m:r>
                            </m:e>
                          </m:mr>
                          <m:mr>
                            <m:e>
                              <m:r>
                                <a:rPr lang="en-US" b="0" i="1" smtClean="0">
                                  <a:latin typeface="Cambria Math" panose="02040503050406030204" pitchFamily="18" charset="0"/>
                                </a:rPr>
                                <m:t>10.75</m:t>
                              </m:r>
                            </m:e>
                          </m:mr>
                        </m:m>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b="0" i="1" smtClean="0">
                                  <a:latin typeface="Cambria Math" panose="02040503050406030204" pitchFamily="18" charset="0"/>
                                </a:rPr>
                                <m:t>559.60</m:t>
                              </m:r>
                            </m:e>
                          </m:mr>
                          <m:mr>
                            <m:e>
                              <m:r>
                                <a:rPr lang="en-US" b="0" i="1" smtClean="0">
                                  <a:latin typeface="Cambria Math" panose="02040503050406030204" pitchFamily="18" charset="0"/>
                                </a:rPr>
                                <m:t>7375.44</m:t>
                              </m:r>
                            </m:e>
                          </m:mr>
                          <m:mr>
                            <m:e>
                              <m:r>
                                <a:rPr lang="en-US" b="0" i="1" smtClean="0">
                                  <a:latin typeface="Cambria Math" panose="02040503050406030204" pitchFamily="18" charset="0"/>
                                </a:rPr>
                                <m:t>337072.00</m:t>
                              </m:r>
                            </m:e>
                          </m:mr>
                        </m:m>
                      </m:e>
                    </m:d>
                  </m:oMath>
                </a14:m>
                <a:endParaRPr lang="en-US"/>
              </a:p>
              <a:p>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𝜷</m:t>
                        </m:r>
                      </m:e>
                    </m:acc>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m:t>
                                </m:r>
                              </m:sup>
                            </m:sSup>
                            <m:r>
                              <a:rPr lang="en-US" b="1" i="1" smtClean="0">
                                <a:latin typeface="Cambria Math" panose="02040503050406030204" pitchFamily="18" charset="0"/>
                              </a:rPr>
                              <m:t>𝑿</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m:t>
                        </m:r>
                      </m:sup>
                    </m:sSup>
                    <m:r>
                      <a:rPr lang="en-US" b="1" i="1" smtClean="0">
                        <a:latin typeface="Cambria Math" panose="02040503050406030204" pitchFamily="18" charset="0"/>
                      </a:rPr>
                      <m:t>𝒚</m:t>
                    </m:r>
                  </m:oMath>
                </a14:m>
                <a:endParaRPr lang="en-US" b="1"/>
              </a:p>
              <a:p>
                <a14:m>
                  <m:oMath xmlns:m="http://schemas.openxmlformats.org/officeDocument/2006/math">
                    <m:d>
                      <m:dPr>
                        <m:begChr m:val="["/>
                        <m:endChr m:val="]"/>
                        <m:ctrlPr>
                          <a:rPr lang="en-US" i="1" smtClean="0">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b="0"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smtClean="0">
                                      <a:latin typeface="Cambria Math" panose="02040503050406030204" pitchFamily="18" charset="0"/>
                                    </a:rPr>
                                    <m:t>0</m:t>
                                  </m:r>
                                </m:sub>
                              </m:sSub>
                            </m:e>
                          </m:mr>
                          <m:m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smtClean="0">
                                      <a:latin typeface="Cambria Math" panose="02040503050406030204" pitchFamily="18" charset="0"/>
                                    </a:rPr>
                                    <m:t>1</m:t>
                                  </m:r>
                                </m:sub>
                              </m:sSub>
                            </m:e>
                          </m:mr>
                          <m:m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smtClean="0">
                                      <a:latin typeface="Cambria Math" panose="02040503050406030204" pitchFamily="18" charset="0"/>
                                    </a:rPr>
                                    <m:t>2</m:t>
                                  </m:r>
                                </m:sub>
                              </m:sSub>
                            </m:e>
                          </m:mr>
                        </m:m>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2</m:t>
                                  </m:r>
                                  <m:r>
                                    <a:rPr lang="en-US" b="0" i="1" smtClean="0">
                                      <a:latin typeface="Cambria Math" panose="02040503050406030204" pitchFamily="18" charset="0"/>
                                    </a:rPr>
                                    <m:t>5</m:t>
                                  </m:r>
                                </m:e>
                                <m:e>
                                  <m:r>
                                    <a:rPr lang="en-US" b="0" i="1" smtClean="0">
                                      <a:latin typeface="Cambria Math" panose="02040503050406030204" pitchFamily="18" charset="0"/>
                                    </a:rPr>
                                    <m:t>219</m:t>
                                  </m:r>
                                </m:e>
                                <m:e>
                                  <m:r>
                                    <a:rPr lang="en-US" b="0" i="1" smtClean="0">
                                      <a:latin typeface="Cambria Math" panose="02040503050406030204" pitchFamily="18" charset="0"/>
                                    </a:rPr>
                                    <m:t>10232</m:t>
                                  </m:r>
                                </m:e>
                              </m:mr>
                              <m:mr>
                                <m:e>
                                  <m:r>
                                    <a:rPr lang="en-US" b="0" i="1" smtClean="0">
                                      <a:latin typeface="Cambria Math" panose="02040503050406030204" pitchFamily="18" charset="0"/>
                                    </a:rPr>
                                    <m:t>219</m:t>
                                  </m:r>
                                </m:e>
                                <m:e>
                                  <m:r>
                                    <a:rPr lang="en-US" i="1">
                                      <a:latin typeface="Cambria Math" panose="02040503050406030204" pitchFamily="18" charset="0"/>
                                    </a:rPr>
                                    <m:t>3</m:t>
                                  </m:r>
                                  <m:r>
                                    <a:rPr lang="en-US" b="0" i="1" smtClean="0">
                                      <a:latin typeface="Cambria Math" panose="02040503050406030204" pitchFamily="18" charset="0"/>
                                    </a:rPr>
                                    <m:t>055</m:t>
                                  </m:r>
                                </m:e>
                                <m:e>
                                  <m:r>
                                    <a:rPr lang="en-US" b="0" i="1" smtClean="0">
                                      <a:latin typeface="Cambria Math" panose="02040503050406030204" pitchFamily="18" charset="0"/>
                                    </a:rPr>
                                    <m:t>133899</m:t>
                                  </m:r>
                                </m:e>
                              </m:mr>
                              <m:mr>
                                <m:e>
                                  <m:r>
                                    <a:rPr lang="en-US" b="0" i="1" smtClean="0">
                                      <a:latin typeface="Cambria Math" panose="02040503050406030204" pitchFamily="18" charset="0"/>
                                    </a:rPr>
                                    <m:t>10232</m:t>
                                  </m:r>
                                </m:e>
                                <m:e>
                                  <m:r>
                                    <a:rPr lang="en-US" b="0" i="1" smtClean="0">
                                      <a:latin typeface="Cambria Math" panose="02040503050406030204" pitchFamily="18" charset="0"/>
                                    </a:rPr>
                                    <m:t>133899</m:t>
                                  </m:r>
                                </m:e>
                                <m:e>
                                  <m:r>
                                    <a:rPr lang="en-US" b="0" i="1" smtClean="0">
                                      <a:latin typeface="Cambria Math" panose="02040503050406030204" pitchFamily="18" charset="0"/>
                                    </a:rPr>
                                    <m:t>6725688</m:t>
                                  </m:r>
                                </m:e>
                              </m:mr>
                            </m:m>
                          </m:e>
                        </m:d>
                      </m:e>
                      <m:sup>
                        <m:r>
                          <a:rPr lang="en-US" b="0" i="1" smtClean="0">
                            <a:latin typeface="Cambria Math" panose="02040503050406030204" pitchFamily="18" charset="0"/>
                          </a:rPr>
                          <m:t>−1</m:t>
                        </m:r>
                      </m:sup>
                    </m:sSup>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559.60</m:t>
                              </m:r>
                            </m:e>
                          </m:mr>
                          <m:mr>
                            <m:e>
                              <m:r>
                                <a:rPr lang="en-US" i="1">
                                  <a:latin typeface="Cambria Math" panose="02040503050406030204" pitchFamily="18" charset="0"/>
                                </a:rPr>
                                <m:t>7375.44</m:t>
                              </m:r>
                            </m:e>
                          </m:mr>
                          <m:mr>
                            <m:e>
                              <m:r>
                                <a:rPr lang="en-US" i="1">
                                  <a:latin typeface="Cambria Math" panose="02040503050406030204" pitchFamily="18" charset="0"/>
                                </a:rPr>
                                <m:t>337072.00</m:t>
                              </m:r>
                            </m:e>
                          </m:mr>
                        </m:m>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b="0" i="1" smtClean="0">
                                  <a:latin typeface="Cambria Math" panose="02040503050406030204" pitchFamily="18" charset="0"/>
                                </a:rPr>
                                <m:t>2.3412</m:t>
                              </m:r>
                            </m:e>
                          </m:mr>
                          <m:mr>
                            <m:e>
                              <m:r>
                                <a:rPr lang="en-US" b="0" i="1" smtClean="0">
                                  <a:latin typeface="Cambria Math" panose="02040503050406030204" pitchFamily="18" charset="0"/>
                                </a:rPr>
                                <m:t>1.6159</m:t>
                              </m:r>
                            </m:e>
                          </m:mr>
                          <m:mr>
                            <m:e>
                              <m:r>
                                <a:rPr lang="en-US" b="0" i="1" smtClean="0">
                                  <a:latin typeface="Cambria Math" panose="02040503050406030204" pitchFamily="18" charset="0"/>
                                </a:rPr>
                                <m:t>0.01438</m:t>
                              </m:r>
                            </m:e>
                          </m:mr>
                        </m:m>
                      </m:e>
                    </m:d>
                  </m:oMath>
                </a14:m>
                <a:endParaRPr lang="en-US" b="1"/>
              </a:p>
              <a:p>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=2.3412+1.6159</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+0.01438</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endParaRPr lang="en-US"/>
              </a:p>
            </p:txBody>
          </p:sp>
        </mc:Choice>
        <mc:Fallback xmlns="">
          <p:sp>
            <p:nvSpPr>
              <p:cNvPr id="3" name="Content Placeholder 2">
                <a:extLst>
                  <a:ext uri="{FF2B5EF4-FFF2-40B4-BE49-F238E27FC236}">
                    <a16:creationId xmlns:a16="http://schemas.microsoft.com/office/drawing/2014/main" id="{54752B3E-7A25-4FC0-97CA-4A0F9153D44C}"/>
                  </a:ext>
                </a:extLst>
              </p:cNvPr>
              <p:cNvSpPr>
                <a:spLocks noGrp="1" noRot="1" noChangeAspect="1" noMove="1" noResize="1" noEditPoints="1" noAdjustHandles="1" noChangeArrowheads="1" noChangeShapeType="1" noTextEdit="1"/>
              </p:cNvSpPr>
              <p:nvPr>
                <p:ph sz="half" idx="1"/>
              </p:nvPr>
            </p:nvSpPr>
            <p:spPr>
              <a:xfrm>
                <a:off x="3648364" y="1534936"/>
                <a:ext cx="7843001" cy="3788127"/>
              </a:xfrm>
              <a:blipFill>
                <a:blip r:embed="rId2"/>
                <a:stretch>
                  <a:fillRect l="-699"/>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557665DE-B968-E247-3A4A-CE39C527A387}"/>
              </a:ext>
            </a:extLst>
          </p:cNvPr>
          <p:cNvSpPr txBox="1"/>
          <p:nvPr/>
        </p:nvSpPr>
        <p:spPr>
          <a:xfrm>
            <a:off x="0" y="6488669"/>
            <a:ext cx="351378" cy="369332"/>
          </a:xfrm>
          <a:prstGeom prst="rect">
            <a:avLst/>
          </a:prstGeom>
          <a:noFill/>
        </p:spPr>
        <p:txBody>
          <a:bodyPr wrap="none" rtlCol="0">
            <a:spAutoFit/>
          </a:bodyPr>
          <a:lstStyle/>
          <a:p>
            <a:r>
              <a:rPr lang="en-US" b="1">
                <a:solidFill>
                  <a:schemeClr val="accent4"/>
                </a:solidFill>
              </a:rPr>
              <a:t>V</a:t>
            </a:r>
          </a:p>
        </p:txBody>
      </p:sp>
    </p:spTree>
    <p:extLst>
      <p:ext uri="{BB962C8B-B14F-4D97-AF65-F5344CB8AC3E}">
        <p14:creationId xmlns:p14="http://schemas.microsoft.com/office/powerpoint/2010/main" val="494139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F1F209-5D4A-2C78-8F37-7F170B6EF165}"/>
              </a:ext>
            </a:extLst>
          </p:cNvPr>
          <p:cNvSpPr>
            <a:spLocks noGrp="1"/>
          </p:cNvSpPr>
          <p:nvPr>
            <p:ph type="title"/>
          </p:nvPr>
        </p:nvSpPr>
        <p:spPr>
          <a:xfrm>
            <a:off x="750367" y="735121"/>
            <a:ext cx="10691265" cy="1371030"/>
          </a:xfrm>
        </p:spPr>
        <p:txBody>
          <a:bodyPr>
            <a:normAutofit/>
          </a:bodyPr>
          <a:lstStyle/>
          <a:p>
            <a:r>
              <a:rPr lang="en-US" sz="3600"/>
              <a:t>Python Code</a:t>
            </a:r>
            <a:endParaRPr lang="uk-UA" sz="3600"/>
          </a:p>
        </p:txBody>
      </p:sp>
      <p:sp>
        <p:nvSpPr>
          <p:cNvPr id="4" name="Місце для дати 3">
            <a:extLst>
              <a:ext uri="{FF2B5EF4-FFF2-40B4-BE49-F238E27FC236}">
                <a16:creationId xmlns:a16="http://schemas.microsoft.com/office/drawing/2014/main" id="{C28E30E2-3378-DD53-F691-18FBD9DA882D}"/>
              </a:ext>
            </a:extLst>
          </p:cNvPr>
          <p:cNvSpPr>
            <a:spLocks noGrp="1"/>
          </p:cNvSpPr>
          <p:nvPr>
            <p:ph type="dt" sz="half" idx="10"/>
          </p:nvPr>
        </p:nvSpPr>
        <p:spPr/>
        <p:txBody>
          <a:bodyPr/>
          <a:lstStyle/>
          <a:p>
            <a:fld id="{626DE685-1B6F-4D7C-AEF2-C9AD71EC467A}" type="datetime1">
              <a:rPr lang="en-US" smtClean="0"/>
              <a:t>9/2/2024</a:t>
            </a:fld>
            <a:endParaRPr lang="en-US"/>
          </a:p>
        </p:txBody>
      </p:sp>
      <p:sp>
        <p:nvSpPr>
          <p:cNvPr id="6" name="Місце для номера слайда 5">
            <a:extLst>
              <a:ext uri="{FF2B5EF4-FFF2-40B4-BE49-F238E27FC236}">
                <a16:creationId xmlns:a16="http://schemas.microsoft.com/office/drawing/2014/main" id="{764C8605-0415-EF41-10F5-19CFB4827845}"/>
              </a:ext>
            </a:extLst>
          </p:cNvPr>
          <p:cNvSpPr>
            <a:spLocks noGrp="1"/>
          </p:cNvSpPr>
          <p:nvPr>
            <p:ph type="sldNum" sz="quarter" idx="12"/>
          </p:nvPr>
        </p:nvSpPr>
        <p:spPr/>
        <p:txBody>
          <a:bodyPr/>
          <a:lstStyle/>
          <a:p>
            <a:r>
              <a:rPr lang="en-US"/>
              <a:t>14</a:t>
            </a:r>
          </a:p>
        </p:txBody>
      </p:sp>
      <p:pic>
        <p:nvPicPr>
          <p:cNvPr id="9" name="Місце для вмісту 8" descr="Зображення, що містить текст, знімок екрана, монітор, програмне забезпечення&#10;&#10;Опис створено автоматично">
            <a:extLst>
              <a:ext uri="{FF2B5EF4-FFF2-40B4-BE49-F238E27FC236}">
                <a16:creationId xmlns:a16="http://schemas.microsoft.com/office/drawing/2014/main" id="{BA6A45CF-8674-6AA1-F8F9-61982074C175}"/>
              </a:ext>
            </a:extLst>
          </p:cNvPr>
          <p:cNvPicPr>
            <a:picLocks noGrp="1" noChangeAspect="1"/>
          </p:cNvPicPr>
          <p:nvPr>
            <p:ph idx="1"/>
          </p:nvPr>
        </p:nvPicPr>
        <p:blipFill rotWithShape="1">
          <a:blip r:embed="rId2"/>
          <a:srcRect l="565" t="3086" r="1113" b="82832"/>
          <a:stretch/>
        </p:blipFill>
        <p:spPr>
          <a:xfrm>
            <a:off x="840055" y="1654730"/>
            <a:ext cx="10511890" cy="447162"/>
          </a:xfrm>
        </p:spPr>
      </p:pic>
      <p:sp>
        <p:nvSpPr>
          <p:cNvPr id="3" name="TextBox 2">
            <a:extLst>
              <a:ext uri="{FF2B5EF4-FFF2-40B4-BE49-F238E27FC236}">
                <a16:creationId xmlns:a16="http://schemas.microsoft.com/office/drawing/2014/main" id="{B24E14D4-4290-6B17-54DF-878E17928E81}"/>
              </a:ext>
            </a:extLst>
          </p:cNvPr>
          <p:cNvSpPr txBox="1"/>
          <p:nvPr/>
        </p:nvSpPr>
        <p:spPr>
          <a:xfrm>
            <a:off x="0" y="6488669"/>
            <a:ext cx="351378" cy="369332"/>
          </a:xfrm>
          <a:prstGeom prst="rect">
            <a:avLst/>
          </a:prstGeom>
          <a:noFill/>
        </p:spPr>
        <p:txBody>
          <a:bodyPr wrap="none" rtlCol="0">
            <a:spAutoFit/>
          </a:bodyPr>
          <a:lstStyle/>
          <a:p>
            <a:r>
              <a:rPr lang="en-US" b="1">
                <a:solidFill>
                  <a:schemeClr val="accent4"/>
                </a:solidFill>
              </a:rPr>
              <a:t>V</a:t>
            </a:r>
          </a:p>
        </p:txBody>
      </p:sp>
      <p:pic>
        <p:nvPicPr>
          <p:cNvPr id="10" name="Місце для вмісту 8" descr="Зображення, що містить текст, знімок екрана, монітор, програмне забезпечення&#10;&#10;Опис створено автоматично">
            <a:extLst>
              <a:ext uri="{FF2B5EF4-FFF2-40B4-BE49-F238E27FC236}">
                <a16:creationId xmlns:a16="http://schemas.microsoft.com/office/drawing/2014/main" id="{56671396-D765-2367-7D51-9CE9585172C9}"/>
              </a:ext>
            </a:extLst>
          </p:cNvPr>
          <p:cNvPicPr>
            <a:picLocks noChangeAspect="1"/>
          </p:cNvPicPr>
          <p:nvPr/>
        </p:nvPicPr>
        <p:blipFill rotWithShape="1">
          <a:blip r:embed="rId2"/>
          <a:srcRect l="565" t="58069" r="1113" b="397"/>
          <a:stretch/>
        </p:blipFill>
        <p:spPr>
          <a:xfrm>
            <a:off x="840055" y="3381556"/>
            <a:ext cx="10511890" cy="1318898"/>
          </a:xfrm>
          <a:prstGeom prst="rect">
            <a:avLst/>
          </a:prstGeom>
        </p:spPr>
      </p:pic>
      <p:pic>
        <p:nvPicPr>
          <p:cNvPr id="11" name="Місце для вмісту 8" descr="Зображення, що містить текст, знімок екрана, монітор, програмне забезпечення&#10;&#10;Опис створено автоматично">
            <a:extLst>
              <a:ext uri="{FF2B5EF4-FFF2-40B4-BE49-F238E27FC236}">
                <a16:creationId xmlns:a16="http://schemas.microsoft.com/office/drawing/2014/main" id="{7C25CBD1-76C0-47BD-4B60-80B625DE1DA1}"/>
              </a:ext>
            </a:extLst>
          </p:cNvPr>
          <p:cNvPicPr>
            <a:picLocks noChangeAspect="1"/>
          </p:cNvPicPr>
          <p:nvPr/>
        </p:nvPicPr>
        <p:blipFill rotWithShape="1">
          <a:blip r:embed="rId2"/>
          <a:srcRect l="565" t="28309" r="1113" b="47147"/>
          <a:stretch/>
        </p:blipFill>
        <p:spPr>
          <a:xfrm>
            <a:off x="840055" y="2273379"/>
            <a:ext cx="10511890" cy="779389"/>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1F1D543-0D1F-E7D9-B62B-E77CDE3FEAF4}"/>
                  </a:ext>
                </a:extLst>
              </p:cNvPr>
              <p:cNvSpPr txBox="1"/>
              <p:nvPr/>
            </p:nvSpPr>
            <p:spPr>
              <a:xfrm>
                <a:off x="4285023" y="5159070"/>
                <a:ext cx="36219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=2.341+1.6159</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+0.0144</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a:p>
            </p:txBody>
          </p:sp>
        </mc:Choice>
        <mc:Fallback xmlns="">
          <p:sp>
            <p:nvSpPr>
              <p:cNvPr id="12" name="TextBox 11">
                <a:extLst>
                  <a:ext uri="{FF2B5EF4-FFF2-40B4-BE49-F238E27FC236}">
                    <a16:creationId xmlns:a16="http://schemas.microsoft.com/office/drawing/2014/main" id="{01F1D543-0D1F-E7D9-B62B-E77CDE3FEAF4}"/>
                  </a:ext>
                </a:extLst>
              </p:cNvPr>
              <p:cNvSpPr txBox="1">
                <a:spLocks noRot="1" noChangeAspect="1" noMove="1" noResize="1" noEditPoints="1" noAdjustHandles="1" noChangeArrowheads="1" noChangeShapeType="1" noTextEdit="1"/>
              </p:cNvSpPr>
              <p:nvPr/>
            </p:nvSpPr>
            <p:spPr>
              <a:xfrm>
                <a:off x="4285023" y="5159070"/>
                <a:ext cx="3621954" cy="369332"/>
              </a:xfrm>
              <a:prstGeom prst="rect">
                <a:avLst/>
              </a:prstGeom>
              <a:blipFill>
                <a:blip r:embed="rId3"/>
                <a:stretch>
                  <a:fillRect t="-6557" b="-6557"/>
                </a:stretch>
              </a:blipFill>
            </p:spPr>
            <p:txBody>
              <a:bodyPr/>
              <a:lstStyle/>
              <a:p>
                <a:r>
                  <a:rPr lang="en-US">
                    <a:noFill/>
                  </a:rPr>
                  <a:t> </a:t>
                </a:r>
              </a:p>
            </p:txBody>
          </p:sp>
        </mc:Fallback>
      </mc:AlternateContent>
    </p:spTree>
    <p:extLst>
      <p:ext uri="{BB962C8B-B14F-4D97-AF65-F5344CB8AC3E}">
        <p14:creationId xmlns:p14="http://schemas.microsoft.com/office/powerpoint/2010/main" val="998757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F1F209-5D4A-2C78-8F37-7F170B6EF165}"/>
              </a:ext>
            </a:extLst>
          </p:cNvPr>
          <p:cNvSpPr>
            <a:spLocks noGrp="1"/>
          </p:cNvSpPr>
          <p:nvPr>
            <p:ph type="title"/>
          </p:nvPr>
        </p:nvSpPr>
        <p:spPr>
          <a:xfrm>
            <a:off x="750367" y="735121"/>
            <a:ext cx="10691265" cy="1130869"/>
          </a:xfrm>
        </p:spPr>
        <p:txBody>
          <a:bodyPr>
            <a:noAutofit/>
          </a:bodyPr>
          <a:lstStyle/>
          <a:p>
            <a:r>
              <a:rPr lang="en-US" sz="3600"/>
              <a:t>Least squares normal equations Geometrical Interpretation</a:t>
            </a:r>
            <a:endParaRPr lang="uk-UA" sz="3600"/>
          </a:p>
        </p:txBody>
      </p:sp>
      <p:sp>
        <p:nvSpPr>
          <p:cNvPr id="4" name="Місце для дати 3">
            <a:extLst>
              <a:ext uri="{FF2B5EF4-FFF2-40B4-BE49-F238E27FC236}">
                <a16:creationId xmlns:a16="http://schemas.microsoft.com/office/drawing/2014/main" id="{C28E30E2-3378-DD53-F691-18FBD9DA882D}"/>
              </a:ext>
            </a:extLst>
          </p:cNvPr>
          <p:cNvSpPr>
            <a:spLocks noGrp="1"/>
          </p:cNvSpPr>
          <p:nvPr>
            <p:ph type="dt" sz="half" idx="10"/>
          </p:nvPr>
        </p:nvSpPr>
        <p:spPr/>
        <p:txBody>
          <a:bodyPr/>
          <a:lstStyle/>
          <a:p>
            <a:fld id="{626DE685-1B6F-4D7C-AEF2-C9AD71EC467A}" type="datetime1">
              <a:rPr lang="en-US" smtClean="0"/>
              <a:t>9/2/2024</a:t>
            </a:fld>
            <a:endParaRPr lang="en-US"/>
          </a:p>
        </p:txBody>
      </p:sp>
      <p:sp>
        <p:nvSpPr>
          <p:cNvPr id="6" name="Місце для номера слайда 5">
            <a:extLst>
              <a:ext uri="{FF2B5EF4-FFF2-40B4-BE49-F238E27FC236}">
                <a16:creationId xmlns:a16="http://schemas.microsoft.com/office/drawing/2014/main" id="{764C8605-0415-EF41-10F5-19CFB4827845}"/>
              </a:ext>
            </a:extLst>
          </p:cNvPr>
          <p:cNvSpPr>
            <a:spLocks noGrp="1"/>
          </p:cNvSpPr>
          <p:nvPr>
            <p:ph type="sldNum" sz="quarter" idx="12"/>
          </p:nvPr>
        </p:nvSpPr>
        <p:spPr/>
        <p:txBody>
          <a:bodyPr/>
          <a:lstStyle/>
          <a:p>
            <a:r>
              <a:rPr lang="en-US"/>
              <a:t>15</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CDFA9662-1E9E-6E92-B8B7-742EDE186734}"/>
                  </a:ext>
                </a:extLst>
              </p:cNvPr>
              <p:cNvSpPr>
                <a:spLocks noGrp="1"/>
              </p:cNvSpPr>
              <p:nvPr>
                <p:ph idx="1"/>
              </p:nvPr>
            </p:nvSpPr>
            <p:spPr>
              <a:xfrm>
                <a:off x="700636" y="2381692"/>
                <a:ext cx="4317932" cy="3547521"/>
              </a:xfrm>
            </p:spPr>
            <p:txBody>
              <a:bodyPr/>
              <a:lstStyle/>
              <a:p>
                <a14:m>
                  <m:oMath xmlns:m="http://schemas.openxmlformats.org/officeDocument/2006/math">
                    <m:r>
                      <a:rPr lang="en-US" b="1" i="1" smtClean="0">
                        <a:latin typeface="Cambria Math" panose="02040503050406030204" pitchFamily="18" charset="0"/>
                      </a:rPr>
                      <m:t>𝒚</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𝒚</m:t>
                        </m:r>
                      </m:e>
                    </m:acc>
                    <m:r>
                      <a:rPr lang="en-US" b="1" i="1" smtClean="0">
                        <a:latin typeface="Cambria Math" panose="02040503050406030204" pitchFamily="18" charset="0"/>
                      </a:rPr>
                      <m:t>=</m:t>
                    </m:r>
                    <m:r>
                      <a:rPr lang="en-US" b="1" i="1" smtClean="0">
                        <a:latin typeface="Cambria Math" panose="02040503050406030204" pitchFamily="18" charset="0"/>
                      </a:rPr>
                      <m:t>𝒚</m:t>
                    </m:r>
                    <m:r>
                      <a:rPr lang="en-US" b="1" i="1" smtClean="0">
                        <a:latin typeface="Cambria Math" panose="02040503050406030204" pitchFamily="18" charset="0"/>
                      </a:rPr>
                      <m:t>−</m:t>
                    </m:r>
                    <m:r>
                      <a:rPr lang="en-US" b="1" i="1" smtClean="0">
                        <a:latin typeface="Cambria Math" panose="02040503050406030204" pitchFamily="18" charset="0"/>
                      </a:rPr>
                      <m:t>𝑿</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𝜷</m:t>
                        </m:r>
                      </m:e>
                    </m:acc>
                  </m:oMath>
                </a14:m>
                <a:r>
                  <a:rPr lang="en-US" b="1"/>
                  <a:t> </a:t>
                </a:r>
                <a:r>
                  <a:rPr lang="en-US"/>
                  <a:t>is perpendicular to the estimation space, </a:t>
                </a:r>
                <a14:m>
                  <m:oMath xmlns:m="http://schemas.openxmlformats.org/officeDocument/2006/math">
                    <m:r>
                      <a:rPr lang="en-US" b="0" i="1" smtClean="0">
                        <a:latin typeface="Cambria Math" panose="02040503050406030204" pitchFamily="18" charset="0"/>
                      </a:rPr>
                      <m:t>𝑆𝑝𝑎𝑛</m:t>
                    </m:r>
                    <m:d>
                      <m:dPr>
                        <m:ctrlPr>
                          <a:rPr lang="en-US" b="0" i="1" smtClean="0">
                            <a:latin typeface="Cambria Math" panose="02040503050406030204" pitchFamily="18" charset="0"/>
                          </a:rPr>
                        </m:ctrlPr>
                      </m:dPr>
                      <m:e>
                        <m:r>
                          <a:rPr lang="en-US" b="1" i="1" smtClean="0">
                            <a:latin typeface="Cambria Math" panose="02040503050406030204" pitchFamily="18" charset="0"/>
                          </a:rPr>
                          <m:t>𝑿</m:t>
                        </m:r>
                      </m:e>
                    </m:d>
                  </m:oMath>
                </a14:m>
                <a:endParaRPr lang="en-US" b="1"/>
              </a:p>
              <a:p>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m:t>
                        </m:r>
                      </m:sup>
                    </m:sSup>
                    <m:d>
                      <m:dPr>
                        <m:ctrlPr>
                          <a:rPr lang="en-US" b="1" i="1" smtClean="0">
                            <a:latin typeface="Cambria Math" panose="02040503050406030204" pitchFamily="18" charset="0"/>
                          </a:rPr>
                        </m:ctrlPr>
                      </m:dPr>
                      <m:e>
                        <m:r>
                          <a:rPr lang="en-US" b="1" i="1" smtClean="0">
                            <a:latin typeface="Cambria Math" panose="02040503050406030204" pitchFamily="18" charset="0"/>
                          </a:rPr>
                          <m:t>𝒚</m:t>
                        </m:r>
                        <m:r>
                          <a:rPr lang="en-US" b="1" i="1" smtClean="0">
                            <a:latin typeface="Cambria Math" panose="02040503050406030204" pitchFamily="18" charset="0"/>
                          </a:rPr>
                          <m:t>−</m:t>
                        </m:r>
                        <m:r>
                          <a:rPr lang="en-US" b="1" i="1" smtClean="0">
                            <a:latin typeface="Cambria Math" panose="02040503050406030204" pitchFamily="18" charset="0"/>
                          </a:rPr>
                          <m:t>𝑿</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𝜷</m:t>
                            </m:r>
                          </m:e>
                        </m:acc>
                      </m:e>
                    </m:d>
                    <m:r>
                      <a:rPr lang="en-US" b="1" i="1" smtClean="0">
                        <a:latin typeface="Cambria Math" panose="02040503050406030204" pitchFamily="18" charset="0"/>
                      </a:rPr>
                      <m:t>=</m:t>
                    </m:r>
                    <m:r>
                      <a:rPr lang="en-US" b="1" i="1" smtClean="0">
                        <a:latin typeface="Cambria Math" panose="02040503050406030204" pitchFamily="18" charset="0"/>
                      </a:rPr>
                      <m:t>𝟎</m:t>
                    </m:r>
                  </m:oMath>
                </a14:m>
                <a:r>
                  <a:rPr lang="en-US"/>
                  <a:t> or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m:t>
                        </m:r>
                      </m:sup>
                    </m:sSup>
                    <m:r>
                      <a:rPr lang="en-US" b="1" i="1" smtClean="0">
                        <a:latin typeface="Cambria Math" panose="02040503050406030204" pitchFamily="18" charset="0"/>
                      </a:rPr>
                      <m:t>𝑿</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𝜷</m:t>
                        </m:r>
                      </m:e>
                    </m:acc>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m:t>
                        </m:r>
                      </m:sup>
                    </m:sSup>
                    <m:r>
                      <a:rPr lang="en-US" b="1" i="1" smtClean="0">
                        <a:latin typeface="Cambria Math" panose="02040503050406030204" pitchFamily="18" charset="0"/>
                      </a:rPr>
                      <m:t>𝒚</m:t>
                    </m:r>
                  </m:oMath>
                </a14:m>
                <a:r>
                  <a:rPr lang="en-US"/>
                  <a:t> </a:t>
                </a:r>
                <a:endParaRPr lang="en-US" b="1"/>
              </a:p>
            </p:txBody>
          </p:sp>
        </mc:Choice>
        <mc:Fallback xmlns="">
          <p:sp>
            <p:nvSpPr>
              <p:cNvPr id="5" name="Content Placeholder 4">
                <a:extLst>
                  <a:ext uri="{FF2B5EF4-FFF2-40B4-BE49-F238E27FC236}">
                    <a16:creationId xmlns:a16="http://schemas.microsoft.com/office/drawing/2014/main" id="{CDFA9662-1E9E-6E92-B8B7-742EDE186734}"/>
                  </a:ext>
                </a:extLst>
              </p:cNvPr>
              <p:cNvSpPr>
                <a:spLocks noGrp="1" noRot="1" noChangeAspect="1" noMove="1" noResize="1" noEditPoints="1" noAdjustHandles="1" noChangeArrowheads="1" noChangeShapeType="1" noTextEdit="1"/>
              </p:cNvSpPr>
              <p:nvPr>
                <p:ph idx="1"/>
              </p:nvPr>
            </p:nvSpPr>
            <p:spPr>
              <a:xfrm>
                <a:off x="700636" y="2381692"/>
                <a:ext cx="4317932" cy="3547521"/>
              </a:xfrm>
              <a:blipFill>
                <a:blip r:embed="rId2"/>
                <a:stretch>
                  <a:fillRect l="-1271" t="-859"/>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4A14D5BA-EC5B-AFA1-4F03-BD92DC1F05CC}"/>
              </a:ext>
            </a:extLst>
          </p:cNvPr>
          <p:cNvPicPr>
            <a:picLocks noChangeAspect="1"/>
          </p:cNvPicPr>
          <p:nvPr/>
        </p:nvPicPr>
        <p:blipFill rotWithShape="1">
          <a:blip r:embed="rId3"/>
          <a:srcRect l="14200" t="4174" r="15136" b="53537"/>
          <a:stretch/>
        </p:blipFill>
        <p:spPr>
          <a:xfrm>
            <a:off x="5684244" y="1573147"/>
            <a:ext cx="5817314" cy="4356065"/>
          </a:xfrm>
          <a:prstGeom prst="rect">
            <a:avLst/>
          </a:prstGeom>
        </p:spPr>
      </p:pic>
      <p:sp>
        <p:nvSpPr>
          <p:cNvPr id="3" name="TextBox 2">
            <a:extLst>
              <a:ext uri="{FF2B5EF4-FFF2-40B4-BE49-F238E27FC236}">
                <a16:creationId xmlns:a16="http://schemas.microsoft.com/office/drawing/2014/main" id="{4CB080A6-FB49-92CB-F60F-6C87BAC0EFDD}"/>
              </a:ext>
            </a:extLst>
          </p:cNvPr>
          <p:cNvSpPr txBox="1"/>
          <p:nvPr/>
        </p:nvSpPr>
        <p:spPr>
          <a:xfrm>
            <a:off x="0" y="6488669"/>
            <a:ext cx="410690" cy="369332"/>
          </a:xfrm>
          <a:prstGeom prst="rect">
            <a:avLst/>
          </a:prstGeom>
          <a:noFill/>
        </p:spPr>
        <p:txBody>
          <a:bodyPr wrap="none" rtlCol="0">
            <a:spAutoFit/>
          </a:bodyPr>
          <a:lstStyle/>
          <a:p>
            <a:r>
              <a:rPr lang="en-US" b="1">
                <a:solidFill>
                  <a:schemeClr val="accent4"/>
                </a:solidFill>
              </a:rPr>
              <a:t>M</a:t>
            </a:r>
          </a:p>
        </p:txBody>
      </p:sp>
    </p:spTree>
    <p:extLst>
      <p:ext uri="{BB962C8B-B14F-4D97-AF65-F5344CB8AC3E}">
        <p14:creationId xmlns:p14="http://schemas.microsoft.com/office/powerpoint/2010/main" val="4176486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F1F209-5D4A-2C78-8F37-7F170B6EF165}"/>
              </a:ext>
            </a:extLst>
          </p:cNvPr>
          <p:cNvSpPr>
            <a:spLocks noGrp="1"/>
          </p:cNvSpPr>
          <p:nvPr>
            <p:ph type="title"/>
          </p:nvPr>
        </p:nvSpPr>
        <p:spPr>
          <a:xfrm>
            <a:off x="750367" y="735121"/>
            <a:ext cx="10691265" cy="583316"/>
          </a:xfrm>
        </p:spPr>
        <p:txBody>
          <a:bodyPr>
            <a:normAutofit fontScale="90000"/>
          </a:bodyPr>
          <a:lstStyle/>
          <a:p>
            <a:r>
              <a:rPr lang="en-US" sz="3600"/>
              <a:t>Special case of orthogonal columns</a:t>
            </a:r>
            <a:endParaRPr lang="uk-UA" sz="3600"/>
          </a:p>
        </p:txBody>
      </p:sp>
      <p:sp>
        <p:nvSpPr>
          <p:cNvPr id="4" name="Місце для дати 3">
            <a:extLst>
              <a:ext uri="{FF2B5EF4-FFF2-40B4-BE49-F238E27FC236}">
                <a16:creationId xmlns:a16="http://schemas.microsoft.com/office/drawing/2014/main" id="{C28E30E2-3378-DD53-F691-18FBD9DA882D}"/>
              </a:ext>
            </a:extLst>
          </p:cNvPr>
          <p:cNvSpPr>
            <a:spLocks noGrp="1"/>
          </p:cNvSpPr>
          <p:nvPr>
            <p:ph type="dt" sz="half" idx="10"/>
          </p:nvPr>
        </p:nvSpPr>
        <p:spPr/>
        <p:txBody>
          <a:bodyPr/>
          <a:lstStyle/>
          <a:p>
            <a:fld id="{626DE685-1B6F-4D7C-AEF2-C9AD71EC467A}" type="datetime1">
              <a:rPr lang="en-US" smtClean="0"/>
              <a:t>9/2/2024</a:t>
            </a:fld>
            <a:endParaRPr lang="en-US"/>
          </a:p>
        </p:txBody>
      </p:sp>
      <p:sp>
        <p:nvSpPr>
          <p:cNvPr id="6" name="Місце для номера слайда 5">
            <a:extLst>
              <a:ext uri="{FF2B5EF4-FFF2-40B4-BE49-F238E27FC236}">
                <a16:creationId xmlns:a16="http://schemas.microsoft.com/office/drawing/2014/main" id="{764C8605-0415-EF41-10F5-19CFB4827845}"/>
              </a:ext>
            </a:extLst>
          </p:cNvPr>
          <p:cNvSpPr>
            <a:spLocks noGrp="1"/>
          </p:cNvSpPr>
          <p:nvPr>
            <p:ph type="sldNum" sz="quarter" idx="12"/>
          </p:nvPr>
        </p:nvSpPr>
        <p:spPr/>
        <p:txBody>
          <a:bodyPr/>
          <a:lstStyle/>
          <a:p>
            <a:r>
              <a:rPr lang="en-US"/>
              <a:t>16</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CDFA9662-1E9E-6E92-B8B7-742EDE186734}"/>
                  </a:ext>
                </a:extLst>
              </p:cNvPr>
              <p:cNvSpPr>
                <a:spLocks noGrp="1"/>
              </p:cNvSpPr>
              <p:nvPr>
                <p:ph idx="1"/>
              </p:nvPr>
            </p:nvSpPr>
            <p:spPr>
              <a:xfrm>
                <a:off x="700635" y="1424763"/>
                <a:ext cx="10691265" cy="4504451"/>
              </a:xfrm>
            </p:spPr>
            <p:txBody>
              <a:bodyPr/>
              <a:lstStyle/>
              <a:p>
                <a:r>
                  <a:rPr lang="en-US"/>
                  <a:t>Linear Models:</a:t>
                </a:r>
              </a:p>
              <a:p>
                <a:pPr lvl="1"/>
                <a:r>
                  <a:rPr lang="en-US"/>
                  <a:t>Linear regression and ANOVA model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𝑘</m:t>
                        </m:r>
                      </m:sup>
                    </m:sSup>
                  </m:oMath>
                </a14:m>
                <a:r>
                  <a:rPr lang="en-US"/>
                  <a:t> design)</a:t>
                </a:r>
              </a:p>
              <a:p>
                <a:r>
                  <a:rPr lang="en-US" u="sng"/>
                  <a:t>Example:</a:t>
                </a:r>
                <a:r>
                  <a:rPr lang="en-US"/>
                  <a:t> A categorical variable has 4 different classes</a:t>
                </a:r>
              </a:p>
            </p:txBody>
          </p:sp>
        </mc:Choice>
        <mc:Fallback xmlns="">
          <p:sp>
            <p:nvSpPr>
              <p:cNvPr id="5" name="Content Placeholder 4">
                <a:extLst>
                  <a:ext uri="{FF2B5EF4-FFF2-40B4-BE49-F238E27FC236}">
                    <a16:creationId xmlns:a16="http://schemas.microsoft.com/office/drawing/2014/main" id="{CDFA9662-1E9E-6E92-B8B7-742EDE186734}"/>
                  </a:ext>
                </a:extLst>
              </p:cNvPr>
              <p:cNvSpPr>
                <a:spLocks noGrp="1" noRot="1" noChangeAspect="1" noMove="1" noResize="1" noEditPoints="1" noAdjustHandles="1" noChangeArrowheads="1" noChangeShapeType="1" noTextEdit="1"/>
              </p:cNvSpPr>
              <p:nvPr>
                <p:ph idx="1"/>
              </p:nvPr>
            </p:nvSpPr>
            <p:spPr>
              <a:xfrm>
                <a:off x="700635" y="1424763"/>
                <a:ext cx="10691265" cy="4504451"/>
              </a:xfrm>
              <a:blipFill>
                <a:blip r:embed="rId2"/>
                <a:stretch>
                  <a:fillRect l="-513" t="-541"/>
                </a:stretch>
              </a:blipFill>
            </p:spPr>
            <p:txBody>
              <a:bodyPr/>
              <a:lstStyle/>
              <a:p>
                <a:r>
                  <a:rPr lang="en-US">
                    <a:noFill/>
                  </a:rPr>
                  <a:t> </a:t>
                </a:r>
              </a:p>
            </p:txBody>
          </p:sp>
        </mc:Fallback>
      </mc:AlternateContent>
      <p:graphicFrame>
        <p:nvGraphicFramePr>
          <p:cNvPr id="3" name="Table 2">
            <a:extLst>
              <a:ext uri="{FF2B5EF4-FFF2-40B4-BE49-F238E27FC236}">
                <a16:creationId xmlns:a16="http://schemas.microsoft.com/office/drawing/2014/main" id="{ABF75D5C-6CCA-0429-DEB3-98816E166F29}"/>
              </a:ext>
            </a:extLst>
          </p:cNvPr>
          <p:cNvGraphicFramePr>
            <a:graphicFrameLocks noGrp="1"/>
          </p:cNvGraphicFramePr>
          <p:nvPr>
            <p:extLst>
              <p:ext uri="{D42A27DB-BD31-4B8C-83A1-F6EECF244321}">
                <p14:modId xmlns:p14="http://schemas.microsoft.com/office/powerpoint/2010/main" val="157038410"/>
              </p:ext>
            </p:extLst>
          </p:nvPr>
        </p:nvGraphicFramePr>
        <p:xfrm>
          <a:off x="800100" y="2838893"/>
          <a:ext cx="10591800" cy="3005261"/>
        </p:xfrm>
        <a:graphic>
          <a:graphicData uri="http://schemas.openxmlformats.org/drawingml/2006/table">
            <a:tbl>
              <a:tblPr firstRow="1" bandRow="1">
                <a:tableStyleId>{073A0DAA-6AF3-43AB-8588-CEC1D06C72B9}</a:tableStyleId>
              </a:tblPr>
              <a:tblGrid>
                <a:gridCol w="5295900">
                  <a:extLst>
                    <a:ext uri="{9D8B030D-6E8A-4147-A177-3AD203B41FA5}">
                      <a16:colId xmlns:a16="http://schemas.microsoft.com/office/drawing/2014/main" val="372389846"/>
                    </a:ext>
                  </a:extLst>
                </a:gridCol>
                <a:gridCol w="5295900">
                  <a:extLst>
                    <a:ext uri="{9D8B030D-6E8A-4147-A177-3AD203B41FA5}">
                      <a16:colId xmlns:a16="http://schemas.microsoft.com/office/drawing/2014/main" val="704481775"/>
                    </a:ext>
                  </a:extLst>
                </a:gridCol>
              </a:tblGrid>
              <a:tr h="496244">
                <a:tc>
                  <a:txBody>
                    <a:bodyPr/>
                    <a:lstStyle/>
                    <a:p>
                      <a:r>
                        <a:rPr lang="en-US"/>
                        <a:t>Linear Regression</a:t>
                      </a:r>
                    </a:p>
                  </a:txBody>
                  <a:tcPr/>
                </a:tc>
                <a:tc>
                  <a:txBody>
                    <a:bodyPr/>
                    <a:lstStyle/>
                    <a:p>
                      <a:r>
                        <a:rPr lang="en-US"/>
                        <a:t>ANOVA (Orthogonal)</a:t>
                      </a:r>
                    </a:p>
                  </a:txBody>
                  <a:tcPr/>
                </a:tc>
                <a:extLst>
                  <a:ext uri="{0D108BD9-81ED-4DB2-BD59-A6C34878D82A}">
                    <a16:rowId xmlns:a16="http://schemas.microsoft.com/office/drawing/2014/main" val="1726791203"/>
                  </a:ext>
                </a:extLst>
              </a:tr>
              <a:tr h="2509017">
                <a:tc>
                  <a:txBody>
                    <a:bodyPr/>
                    <a:lstStyle/>
                    <a:p>
                      <a:endParaRPr lang="en-US"/>
                    </a:p>
                  </a:txBody>
                  <a:tcPr/>
                </a:tc>
                <a:tc>
                  <a:txBody>
                    <a:bodyPr/>
                    <a:lstStyle/>
                    <a:p>
                      <a:endParaRPr lang="en-US"/>
                    </a:p>
                  </a:txBody>
                  <a:tcPr/>
                </a:tc>
                <a:extLst>
                  <a:ext uri="{0D108BD9-81ED-4DB2-BD59-A6C34878D82A}">
                    <a16:rowId xmlns:a16="http://schemas.microsoft.com/office/drawing/2014/main" val="1161641153"/>
                  </a:ext>
                </a:extLst>
              </a:tr>
            </a:tbl>
          </a:graphicData>
        </a:graphic>
      </p:graphicFrame>
      <p:pic>
        <p:nvPicPr>
          <p:cNvPr id="8" name="Picture 7">
            <a:extLst>
              <a:ext uri="{FF2B5EF4-FFF2-40B4-BE49-F238E27FC236}">
                <a16:creationId xmlns:a16="http://schemas.microsoft.com/office/drawing/2014/main" id="{18C1A8CF-A8F1-A67C-022D-66D5F4F197CE}"/>
              </a:ext>
            </a:extLst>
          </p:cNvPr>
          <p:cNvPicPr>
            <a:picLocks noChangeAspect="1"/>
          </p:cNvPicPr>
          <p:nvPr/>
        </p:nvPicPr>
        <p:blipFill rotWithShape="1">
          <a:blip r:embed="rId3"/>
          <a:srcRect l="35464" t="43625" r="35376"/>
          <a:stretch/>
        </p:blipFill>
        <p:spPr>
          <a:xfrm>
            <a:off x="9157533" y="3485602"/>
            <a:ext cx="1778758" cy="2232642"/>
          </a:xfrm>
          <a:prstGeom prst="rect">
            <a:avLst/>
          </a:prstGeom>
        </p:spPr>
      </p:pic>
      <p:sp>
        <p:nvSpPr>
          <p:cNvPr id="9" name="Rectangle: Rounded Corners 8">
            <a:extLst>
              <a:ext uri="{FF2B5EF4-FFF2-40B4-BE49-F238E27FC236}">
                <a16:creationId xmlns:a16="http://schemas.microsoft.com/office/drawing/2014/main" id="{35173B1F-4A62-7FFA-40E3-4202123C385D}"/>
              </a:ext>
            </a:extLst>
          </p:cNvPr>
          <p:cNvSpPr/>
          <p:nvPr/>
        </p:nvSpPr>
        <p:spPr>
          <a:xfrm>
            <a:off x="1224894" y="3599181"/>
            <a:ext cx="2011778" cy="1973312"/>
          </a:xfrm>
          <a:prstGeom prst="roundRect">
            <a:avLst>
              <a:gd name="adj" fmla="val 0"/>
            </a:avLst>
          </a:prstGeom>
          <a:blipFill>
            <a:blip r:embed="rId4">
              <a:extLst>
                <a:ext uri="{28A0092B-C50C-407E-A947-70E740481C1C}">
                  <a14:useLocalDpi xmlns:a14="http://schemas.microsoft.com/office/drawing/2010/main" val="0"/>
                </a:ext>
              </a:extLst>
            </a:blip>
            <a:srcRect/>
            <a:stretch>
              <a:fillRect l="-14000" r="-14000"/>
            </a:stretch>
          </a:blip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70CB4048-D750-96A1-8D28-71A89F204676}"/>
              </a:ext>
            </a:extLst>
          </p:cNvPr>
          <p:cNvPicPr>
            <a:picLocks noChangeAspect="1"/>
          </p:cNvPicPr>
          <p:nvPr/>
        </p:nvPicPr>
        <p:blipFill>
          <a:blip r:embed="rId5"/>
          <a:stretch>
            <a:fillRect/>
          </a:stretch>
        </p:blipFill>
        <p:spPr>
          <a:xfrm>
            <a:off x="3839264" y="3447792"/>
            <a:ext cx="1778758" cy="2313674"/>
          </a:xfrm>
          <a:prstGeom prst="rect">
            <a:avLst/>
          </a:prstGeom>
        </p:spPr>
      </p:pic>
      <p:sp>
        <p:nvSpPr>
          <p:cNvPr id="13" name="Rectangle: Rounded Corners 12">
            <a:extLst>
              <a:ext uri="{FF2B5EF4-FFF2-40B4-BE49-F238E27FC236}">
                <a16:creationId xmlns:a16="http://schemas.microsoft.com/office/drawing/2014/main" id="{19CA20B1-C179-029D-A5B7-B552C6D970B0}"/>
              </a:ext>
            </a:extLst>
          </p:cNvPr>
          <p:cNvSpPr/>
          <p:nvPr/>
        </p:nvSpPr>
        <p:spPr>
          <a:xfrm>
            <a:off x="6562817" y="3599527"/>
            <a:ext cx="2170572" cy="1972966"/>
          </a:xfrm>
          <a:prstGeom prst="roundRect">
            <a:avLst>
              <a:gd name="adj" fmla="val 0"/>
            </a:avLst>
          </a:prstGeom>
          <a:blipFill>
            <a:blip r:embed="rId6">
              <a:extLst>
                <a:ext uri="{28A0092B-C50C-407E-A947-70E740481C1C}">
                  <a14:useLocalDpi xmlns:a14="http://schemas.microsoft.com/office/drawing/2010/main" val="0"/>
                </a:ext>
              </a:extLst>
            </a:blip>
            <a:srcRect/>
            <a:stretch>
              <a:fillRect l="-17000" r="-17000"/>
            </a:stretch>
          </a:blip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7" name="TextBox 6">
            <a:extLst>
              <a:ext uri="{FF2B5EF4-FFF2-40B4-BE49-F238E27FC236}">
                <a16:creationId xmlns:a16="http://schemas.microsoft.com/office/drawing/2014/main" id="{39738961-5861-2510-CF96-973255469A68}"/>
              </a:ext>
            </a:extLst>
          </p:cNvPr>
          <p:cNvSpPr txBox="1"/>
          <p:nvPr/>
        </p:nvSpPr>
        <p:spPr>
          <a:xfrm>
            <a:off x="0" y="6488669"/>
            <a:ext cx="410690" cy="369332"/>
          </a:xfrm>
          <a:prstGeom prst="rect">
            <a:avLst/>
          </a:prstGeom>
          <a:noFill/>
        </p:spPr>
        <p:txBody>
          <a:bodyPr wrap="none" rtlCol="0">
            <a:spAutoFit/>
          </a:bodyPr>
          <a:lstStyle/>
          <a:p>
            <a:r>
              <a:rPr lang="en-US" b="1">
                <a:solidFill>
                  <a:schemeClr val="accent4"/>
                </a:solidFill>
              </a:rPr>
              <a:t>M</a:t>
            </a:r>
          </a:p>
        </p:txBody>
      </p:sp>
    </p:spTree>
    <p:extLst>
      <p:ext uri="{BB962C8B-B14F-4D97-AF65-F5344CB8AC3E}">
        <p14:creationId xmlns:p14="http://schemas.microsoft.com/office/powerpoint/2010/main" val="3297630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F1F209-5D4A-2C78-8F37-7F170B6EF165}"/>
              </a:ext>
            </a:extLst>
          </p:cNvPr>
          <p:cNvSpPr>
            <a:spLocks noGrp="1"/>
          </p:cNvSpPr>
          <p:nvPr>
            <p:ph type="title"/>
          </p:nvPr>
        </p:nvSpPr>
        <p:spPr/>
        <p:txBody>
          <a:bodyPr>
            <a:normAutofit fontScale="90000"/>
          </a:bodyPr>
          <a:lstStyle/>
          <a:p>
            <a:r>
              <a:rPr lang="en-US" sz="3600"/>
              <a:t>Special case of orthogonal columns</a:t>
            </a:r>
            <a:br>
              <a:rPr lang="en-US" sz="3600"/>
            </a:br>
            <a:endParaRPr lang="uk-UA" sz="3600"/>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4EF842-621C-0D40-80C6-CF7DCF6AB4C9}"/>
                  </a:ext>
                </a:extLst>
              </p:cNvPr>
              <p:cNvSpPr>
                <a:spLocks noGrp="1"/>
              </p:cNvSpPr>
              <p:nvPr>
                <p:ph sz="half" idx="1"/>
              </p:nvPr>
            </p:nvSpPr>
            <p:spPr>
              <a:xfrm>
                <a:off x="715383" y="1566333"/>
                <a:ext cx="5304417" cy="4406765"/>
              </a:xfrm>
            </p:spPr>
            <p:txBody>
              <a:bodyPr/>
              <a:lstStyle/>
              <a:p>
                <a14:m>
                  <m:oMath xmlns:m="http://schemas.openxmlformats.org/officeDocument/2006/math">
                    <m:r>
                      <a:rPr lang="en-US" sz="1800" b="1" i="1" smtClean="0">
                        <a:latin typeface="Cambria Math" panose="02040503050406030204" pitchFamily="18" charset="0"/>
                      </a:rPr>
                      <m:t>𝒚</m:t>
                    </m:r>
                    <m:r>
                      <a:rPr lang="en-US" sz="1800" b="1" i="1" smtClean="0">
                        <a:latin typeface="Cambria Math" panose="02040503050406030204" pitchFamily="18" charset="0"/>
                      </a:rPr>
                      <m:t>=</m:t>
                    </m:r>
                    <m:r>
                      <a:rPr lang="en-US" sz="1800" b="1" i="1" smtClean="0">
                        <a:latin typeface="Cambria Math" panose="02040503050406030204" pitchFamily="18" charset="0"/>
                      </a:rPr>
                      <m:t>𝑿</m:t>
                    </m:r>
                    <m:r>
                      <a:rPr lang="en-US" sz="1800" b="1" i="1" smtClean="0">
                        <a:latin typeface="Cambria Math" panose="02040503050406030204" pitchFamily="18" charset="0"/>
                      </a:rPr>
                      <m:t>𝜷</m:t>
                    </m:r>
                    <m:r>
                      <a:rPr lang="en-US" sz="1800" b="1" i="1" smtClean="0">
                        <a:latin typeface="Cambria Math" panose="02040503050406030204" pitchFamily="18" charset="0"/>
                      </a:rPr>
                      <m:t>+</m:t>
                    </m:r>
                    <m:r>
                      <a:rPr lang="en-US" sz="1800" b="1" i="1" smtClean="0">
                        <a:latin typeface="Cambria Math" panose="02040503050406030204" pitchFamily="18" charset="0"/>
                      </a:rPr>
                      <m:t>𝝐</m:t>
                    </m:r>
                    <m:r>
                      <a:rPr lang="en-US" sz="1800" b="1" i="1" smtClean="0">
                        <a:latin typeface="Cambria Math" panose="02040503050406030204" pitchFamily="18" charset="0"/>
                      </a:rPr>
                      <m:t>=</m:t>
                    </m:r>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𝑿</m:t>
                        </m:r>
                      </m:e>
                      <m:sub>
                        <m:r>
                          <a:rPr lang="en-US" sz="1800" b="1" i="1" smtClean="0">
                            <a:latin typeface="Cambria Math" panose="02040503050406030204" pitchFamily="18" charset="0"/>
                          </a:rPr>
                          <m:t>𝟏</m:t>
                        </m:r>
                      </m:sub>
                    </m:sSub>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𝜷</m:t>
                        </m:r>
                      </m:e>
                      <m:sub>
                        <m:r>
                          <a:rPr lang="en-US" sz="1800" b="1" i="1" smtClean="0">
                            <a:latin typeface="Cambria Math" panose="02040503050406030204" pitchFamily="18" charset="0"/>
                          </a:rPr>
                          <m:t>𝟏</m:t>
                        </m:r>
                      </m:sub>
                    </m:sSub>
                    <m:r>
                      <a:rPr lang="en-US" sz="1800" b="1" i="1" smtClean="0">
                        <a:latin typeface="Cambria Math" panose="02040503050406030204" pitchFamily="18" charset="0"/>
                      </a:rPr>
                      <m:t>+</m:t>
                    </m:r>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𝑿</m:t>
                        </m:r>
                      </m:e>
                      <m:sub>
                        <m:r>
                          <a:rPr lang="en-US" sz="1800" b="1" i="1" smtClean="0">
                            <a:latin typeface="Cambria Math" panose="02040503050406030204" pitchFamily="18" charset="0"/>
                          </a:rPr>
                          <m:t>𝟐</m:t>
                        </m:r>
                      </m:sub>
                    </m:sSub>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𝜷</m:t>
                        </m:r>
                      </m:e>
                      <m:sub>
                        <m:r>
                          <a:rPr lang="en-US" sz="1800" b="1" i="1" smtClean="0">
                            <a:latin typeface="Cambria Math" panose="02040503050406030204" pitchFamily="18" charset="0"/>
                          </a:rPr>
                          <m:t>𝟐</m:t>
                        </m:r>
                      </m:sub>
                    </m:sSub>
                    <m:r>
                      <a:rPr lang="en-US" sz="1800" b="1" i="1" smtClean="0">
                        <a:latin typeface="Cambria Math" panose="02040503050406030204" pitchFamily="18" charset="0"/>
                      </a:rPr>
                      <m:t>+</m:t>
                    </m:r>
                    <m:r>
                      <a:rPr lang="en-US" sz="1800" b="1" i="1" smtClean="0">
                        <a:latin typeface="Cambria Math" panose="02040503050406030204" pitchFamily="18" charset="0"/>
                      </a:rPr>
                      <m:t>𝝐</m:t>
                    </m:r>
                  </m:oMath>
                </a14:m>
                <a:endParaRPr lang="en-US" sz="1800" b="1"/>
              </a:p>
              <a:p>
                <a:r>
                  <a:rPr lang="en-US" sz="1800"/>
                  <a:t>Normal Equations </a:t>
                </a:r>
                <a14:m>
                  <m:oMath xmlns:m="http://schemas.openxmlformats.org/officeDocument/2006/math">
                    <m:d>
                      <m:dPr>
                        <m:ctrlPr>
                          <a:rPr lang="en-US" sz="1800" b="0" i="1" smtClean="0">
                            <a:latin typeface="Cambria Math" panose="02040503050406030204" pitchFamily="18" charset="0"/>
                          </a:rPr>
                        </m:ctrlPr>
                      </m:dPr>
                      <m:e>
                        <m:sSup>
                          <m:sSupPr>
                            <m:ctrlPr>
                              <a:rPr lang="en-US" sz="1800" b="1" i="1" smtClean="0">
                                <a:latin typeface="Cambria Math" panose="02040503050406030204" pitchFamily="18" charset="0"/>
                              </a:rPr>
                            </m:ctrlPr>
                          </m:sSupPr>
                          <m:e>
                            <m:r>
                              <a:rPr lang="en-US" sz="1800" b="1" i="1" smtClean="0">
                                <a:latin typeface="Cambria Math" panose="02040503050406030204" pitchFamily="18" charset="0"/>
                              </a:rPr>
                              <m:t>𝑿</m:t>
                            </m:r>
                          </m:e>
                          <m:sup>
                            <m:r>
                              <a:rPr lang="en-US" sz="1800" b="1" i="1" smtClean="0">
                                <a:latin typeface="Cambria Math" panose="02040503050406030204" pitchFamily="18" charset="0"/>
                              </a:rPr>
                              <m:t>′</m:t>
                            </m:r>
                          </m:sup>
                        </m:sSup>
                        <m:r>
                          <a:rPr lang="en-US" sz="1800" b="1" i="1" smtClean="0">
                            <a:latin typeface="Cambria Math" panose="02040503050406030204" pitchFamily="18" charset="0"/>
                          </a:rPr>
                          <m:t>𝑿</m:t>
                        </m:r>
                      </m:e>
                    </m:d>
                    <m:r>
                      <a:rPr lang="en-US" sz="1800" b="1" i="1" smtClean="0">
                        <a:latin typeface="Cambria Math" panose="02040503050406030204" pitchFamily="18" charset="0"/>
                      </a:rPr>
                      <m:t>𝜷</m:t>
                    </m:r>
                    <m:r>
                      <a:rPr lang="en-US" sz="1800" b="1" i="1" smtClean="0">
                        <a:latin typeface="Cambria Math" panose="02040503050406030204" pitchFamily="18" charset="0"/>
                      </a:rPr>
                      <m:t>=</m:t>
                    </m:r>
                    <m:sSup>
                      <m:sSupPr>
                        <m:ctrlPr>
                          <a:rPr lang="en-US" sz="1800" b="1" i="1" smtClean="0">
                            <a:latin typeface="Cambria Math" panose="02040503050406030204" pitchFamily="18" charset="0"/>
                          </a:rPr>
                        </m:ctrlPr>
                      </m:sSupPr>
                      <m:e>
                        <m:r>
                          <a:rPr lang="en-US" sz="1800" b="1" i="1" smtClean="0">
                            <a:latin typeface="Cambria Math" panose="02040503050406030204" pitchFamily="18" charset="0"/>
                          </a:rPr>
                          <m:t>𝑿</m:t>
                        </m:r>
                      </m:e>
                      <m:sup>
                        <m:r>
                          <a:rPr lang="en-US" sz="1800" b="1" i="1" smtClean="0">
                            <a:latin typeface="Cambria Math" panose="02040503050406030204" pitchFamily="18" charset="0"/>
                          </a:rPr>
                          <m:t>′</m:t>
                        </m:r>
                      </m:sup>
                    </m:sSup>
                    <m:r>
                      <a:rPr lang="en-US" sz="1800" b="1" i="1" smtClean="0">
                        <a:latin typeface="Cambria Math" panose="02040503050406030204" pitchFamily="18" charset="0"/>
                      </a:rPr>
                      <m:t>𝒚</m:t>
                    </m:r>
                  </m:oMath>
                </a14:m>
                <a:endParaRPr lang="en-US" sz="1800"/>
              </a:p>
              <a:p>
                <a:endParaRPr lang="en-US" sz="1800"/>
              </a:p>
              <a:p>
                <a:endParaRPr lang="en-US" sz="1800"/>
              </a:p>
              <a:p>
                <a:pPr marL="0" indent="0">
                  <a:buNone/>
                </a:pPr>
                <a:endParaRPr lang="en-US" sz="1800"/>
              </a:p>
              <a:p>
                <a:r>
                  <a:rPr lang="en-US" sz="1800"/>
                  <a:t>If the columns of </a:t>
                </a:r>
                <a14:m>
                  <m:oMath xmlns:m="http://schemas.openxmlformats.org/officeDocument/2006/math">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𝑿</m:t>
                        </m:r>
                      </m:e>
                      <m:sub>
                        <m:r>
                          <a:rPr lang="en-US" sz="1800" b="1" i="1" smtClean="0">
                            <a:latin typeface="Cambria Math" panose="02040503050406030204" pitchFamily="18" charset="0"/>
                          </a:rPr>
                          <m:t>𝟏</m:t>
                        </m:r>
                      </m:sub>
                    </m:sSub>
                  </m:oMath>
                </a14:m>
                <a:r>
                  <a:rPr lang="en-US" sz="1800" b="1"/>
                  <a:t> </a:t>
                </a:r>
                <a:r>
                  <a:rPr lang="en-US" sz="1800"/>
                  <a:t>are orthogonal to the columns of </a:t>
                </a:r>
                <a14:m>
                  <m:oMath xmlns:m="http://schemas.openxmlformats.org/officeDocument/2006/math">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𝑿</m:t>
                        </m:r>
                      </m:e>
                      <m:sub>
                        <m:r>
                          <a:rPr lang="en-US" sz="1800" b="1" i="1" smtClean="0">
                            <a:latin typeface="Cambria Math" panose="02040503050406030204" pitchFamily="18" charset="0"/>
                          </a:rPr>
                          <m:t>𝟐</m:t>
                        </m:r>
                      </m:sub>
                    </m:sSub>
                  </m:oMath>
                </a14:m>
                <a:r>
                  <a:rPr lang="en-US" sz="1800"/>
                  <a:t>,</a:t>
                </a:r>
                <a:r>
                  <a:rPr lang="en-US" sz="1800" b="1"/>
                  <a:t> </a:t>
                </a:r>
                <a14:m>
                  <m:oMath xmlns:m="http://schemas.openxmlformats.org/officeDocument/2006/math">
                    <m:sSubSup>
                      <m:sSubSupPr>
                        <m:ctrlPr>
                          <a:rPr lang="en-US" sz="1800" b="1" i="1" smtClean="0">
                            <a:latin typeface="Cambria Math" panose="02040503050406030204" pitchFamily="18" charset="0"/>
                          </a:rPr>
                        </m:ctrlPr>
                      </m:sSubSupPr>
                      <m:e>
                        <m:r>
                          <a:rPr lang="en-US" sz="1800" b="1" i="1" smtClean="0">
                            <a:latin typeface="Cambria Math" panose="02040503050406030204" pitchFamily="18" charset="0"/>
                          </a:rPr>
                          <m:t>𝑿</m:t>
                        </m:r>
                      </m:e>
                      <m:sub>
                        <m:r>
                          <a:rPr lang="en-US" sz="1800" b="1" i="1" smtClean="0">
                            <a:latin typeface="Cambria Math" panose="02040503050406030204" pitchFamily="18" charset="0"/>
                          </a:rPr>
                          <m:t>𝟏</m:t>
                        </m:r>
                      </m:sub>
                      <m:sup>
                        <m:r>
                          <a:rPr lang="en-US" sz="1800" b="1" i="1" smtClean="0">
                            <a:latin typeface="Cambria Math" panose="02040503050406030204" pitchFamily="18" charset="0"/>
                          </a:rPr>
                          <m:t>′</m:t>
                        </m:r>
                      </m:sup>
                    </m:sSubSup>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𝑿</m:t>
                        </m:r>
                      </m:e>
                      <m:sub>
                        <m:r>
                          <a:rPr lang="en-US" sz="1800" b="1" i="1" smtClean="0">
                            <a:latin typeface="Cambria Math" panose="02040503050406030204" pitchFamily="18" charset="0"/>
                          </a:rPr>
                          <m:t>𝟐</m:t>
                        </m:r>
                      </m:sub>
                    </m:sSub>
                    <m:r>
                      <a:rPr lang="en-US" sz="1800" b="1" i="1" smtClean="0">
                        <a:latin typeface="Cambria Math" panose="02040503050406030204" pitchFamily="18" charset="0"/>
                      </a:rPr>
                      <m:t>=</m:t>
                    </m:r>
                    <m:r>
                      <a:rPr lang="en-US" sz="1800" b="1" i="1" smtClean="0">
                        <a:latin typeface="Cambria Math" panose="02040503050406030204" pitchFamily="18" charset="0"/>
                      </a:rPr>
                      <m:t>𝟎</m:t>
                    </m:r>
                  </m:oMath>
                </a14:m>
                <a:r>
                  <a:rPr lang="en-US" sz="1800" b="1"/>
                  <a:t> </a:t>
                </a:r>
                <a:r>
                  <a:rPr lang="en-US" sz="1800"/>
                  <a:t>and </a:t>
                </a:r>
                <a14:m>
                  <m:oMath xmlns:m="http://schemas.openxmlformats.org/officeDocument/2006/math">
                    <m:sSubSup>
                      <m:sSubSupPr>
                        <m:ctrlPr>
                          <a:rPr lang="en-US" sz="1800" b="1" i="1" smtClean="0">
                            <a:latin typeface="Cambria Math" panose="02040503050406030204" pitchFamily="18" charset="0"/>
                          </a:rPr>
                        </m:ctrlPr>
                      </m:sSubSupPr>
                      <m:e>
                        <m:r>
                          <a:rPr lang="en-US" sz="1800" b="1" i="1" smtClean="0">
                            <a:latin typeface="Cambria Math" panose="02040503050406030204" pitchFamily="18" charset="0"/>
                          </a:rPr>
                          <m:t>𝑿</m:t>
                        </m:r>
                      </m:e>
                      <m:sub>
                        <m:r>
                          <a:rPr lang="en-US" sz="1800" b="1" i="1" smtClean="0">
                            <a:latin typeface="Cambria Math" panose="02040503050406030204" pitchFamily="18" charset="0"/>
                          </a:rPr>
                          <m:t>𝟐</m:t>
                        </m:r>
                      </m:sub>
                      <m:sup>
                        <m:r>
                          <a:rPr lang="en-US" sz="1800" b="1" i="1" smtClean="0">
                            <a:latin typeface="Cambria Math" panose="02040503050406030204" pitchFamily="18" charset="0"/>
                          </a:rPr>
                          <m:t>′</m:t>
                        </m:r>
                      </m:sup>
                    </m:sSubSup>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𝑿</m:t>
                        </m:r>
                      </m:e>
                      <m:sub>
                        <m:r>
                          <a:rPr lang="en-US" sz="1800" b="1" i="1" smtClean="0">
                            <a:latin typeface="Cambria Math" panose="02040503050406030204" pitchFamily="18" charset="0"/>
                          </a:rPr>
                          <m:t>𝟏</m:t>
                        </m:r>
                      </m:sub>
                    </m:sSub>
                    <m:r>
                      <a:rPr lang="en-US" sz="1800" b="1" i="1" smtClean="0">
                        <a:latin typeface="Cambria Math" panose="02040503050406030204" pitchFamily="18" charset="0"/>
                      </a:rPr>
                      <m:t>=</m:t>
                    </m:r>
                    <m:r>
                      <a:rPr lang="en-US" sz="1800" b="1" i="1" smtClean="0">
                        <a:latin typeface="Cambria Math" panose="02040503050406030204" pitchFamily="18" charset="0"/>
                      </a:rPr>
                      <m:t>𝟎</m:t>
                    </m:r>
                  </m:oMath>
                </a14:m>
                <a:r>
                  <a:rPr lang="en-US" sz="1800"/>
                  <a:t>. Then the normal equations becomes </a:t>
                </a:r>
              </a:p>
              <a:p>
                <a14:m>
                  <m:oMath xmlns:m="http://schemas.openxmlformats.org/officeDocument/2006/math">
                    <m:sSubSup>
                      <m:sSubSupPr>
                        <m:ctrlPr>
                          <a:rPr lang="en-US" sz="1800" b="1" i="1" smtClean="0">
                            <a:latin typeface="Cambria Math" panose="02040503050406030204" pitchFamily="18" charset="0"/>
                          </a:rPr>
                        </m:ctrlPr>
                      </m:sSubSupPr>
                      <m:e>
                        <m:r>
                          <a:rPr lang="en-US" sz="1800" b="1" i="1" smtClean="0">
                            <a:latin typeface="Cambria Math" panose="02040503050406030204" pitchFamily="18" charset="0"/>
                          </a:rPr>
                          <m:t>𝑿</m:t>
                        </m:r>
                      </m:e>
                      <m:sub>
                        <m:r>
                          <a:rPr lang="en-US" sz="1800" b="1" i="1" smtClean="0">
                            <a:latin typeface="Cambria Math" panose="02040503050406030204" pitchFamily="18" charset="0"/>
                          </a:rPr>
                          <m:t>𝟏</m:t>
                        </m:r>
                      </m:sub>
                      <m:sup>
                        <m:r>
                          <a:rPr lang="en-US" sz="1800" b="1" i="1" smtClean="0">
                            <a:latin typeface="Cambria Math" panose="02040503050406030204" pitchFamily="18" charset="0"/>
                          </a:rPr>
                          <m:t>′</m:t>
                        </m:r>
                      </m:sup>
                    </m:sSubSup>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𝑿</m:t>
                        </m:r>
                      </m:e>
                      <m:sub>
                        <m:r>
                          <a:rPr lang="en-US" sz="1800" b="1" i="1" smtClean="0">
                            <a:latin typeface="Cambria Math" panose="02040503050406030204" pitchFamily="18" charset="0"/>
                          </a:rPr>
                          <m:t>𝟏</m:t>
                        </m:r>
                      </m:sub>
                    </m:sSub>
                    <m:sSub>
                      <m:sSubPr>
                        <m:ctrlPr>
                          <a:rPr lang="en-US" sz="1800" b="1" i="1" smtClean="0">
                            <a:latin typeface="Cambria Math" panose="02040503050406030204" pitchFamily="18" charset="0"/>
                          </a:rPr>
                        </m:ctrlPr>
                      </m:sSubPr>
                      <m:e>
                        <m:acc>
                          <m:accPr>
                            <m:chr m:val="̂"/>
                            <m:ctrlPr>
                              <a:rPr lang="en-US" sz="1800" b="1" i="1" smtClean="0">
                                <a:latin typeface="Cambria Math" panose="02040503050406030204" pitchFamily="18" charset="0"/>
                              </a:rPr>
                            </m:ctrlPr>
                          </m:accPr>
                          <m:e>
                            <m:r>
                              <a:rPr lang="en-US" sz="1800" b="1" i="1" smtClean="0">
                                <a:latin typeface="Cambria Math" panose="02040503050406030204" pitchFamily="18" charset="0"/>
                              </a:rPr>
                              <m:t>𝜷</m:t>
                            </m:r>
                          </m:e>
                        </m:acc>
                      </m:e>
                      <m:sub>
                        <m:r>
                          <a:rPr lang="en-US" sz="1800" b="1" i="1" smtClean="0">
                            <a:latin typeface="Cambria Math" panose="02040503050406030204" pitchFamily="18" charset="0"/>
                          </a:rPr>
                          <m:t>𝟏</m:t>
                        </m:r>
                      </m:sub>
                    </m:sSub>
                    <m:r>
                      <a:rPr lang="en-US" sz="1800" b="1" i="1" smtClean="0">
                        <a:latin typeface="Cambria Math" panose="02040503050406030204" pitchFamily="18" charset="0"/>
                      </a:rPr>
                      <m:t>=</m:t>
                    </m:r>
                    <m:sSubSup>
                      <m:sSubSupPr>
                        <m:ctrlPr>
                          <a:rPr lang="en-US" sz="1800" b="1" i="1" smtClean="0">
                            <a:latin typeface="Cambria Math" panose="02040503050406030204" pitchFamily="18" charset="0"/>
                          </a:rPr>
                        </m:ctrlPr>
                      </m:sSubSupPr>
                      <m:e>
                        <m:r>
                          <a:rPr lang="en-US" sz="1800" b="1" i="1" smtClean="0">
                            <a:latin typeface="Cambria Math" panose="02040503050406030204" pitchFamily="18" charset="0"/>
                          </a:rPr>
                          <m:t>𝑿</m:t>
                        </m:r>
                      </m:e>
                      <m:sub>
                        <m:r>
                          <a:rPr lang="en-US" sz="1800" b="1" i="1" smtClean="0">
                            <a:latin typeface="Cambria Math" panose="02040503050406030204" pitchFamily="18" charset="0"/>
                          </a:rPr>
                          <m:t>𝟏</m:t>
                        </m:r>
                      </m:sub>
                      <m:sup>
                        <m:r>
                          <a:rPr lang="en-US" sz="1800" b="1" i="1" smtClean="0">
                            <a:latin typeface="Cambria Math" panose="02040503050406030204" pitchFamily="18" charset="0"/>
                          </a:rPr>
                          <m:t>′</m:t>
                        </m:r>
                      </m:sup>
                    </m:sSubSup>
                    <m:r>
                      <a:rPr lang="en-US" sz="1800" b="1" i="1" smtClean="0">
                        <a:latin typeface="Cambria Math" panose="02040503050406030204" pitchFamily="18" charset="0"/>
                      </a:rPr>
                      <m:t>𝒚</m:t>
                    </m:r>
                  </m:oMath>
                </a14:m>
                <a:r>
                  <a:rPr lang="en-US" sz="1800" b="1"/>
                  <a:t> </a:t>
                </a:r>
                <a:r>
                  <a:rPr lang="en-US" sz="1800"/>
                  <a:t>and </a:t>
                </a:r>
                <a14:m>
                  <m:oMath xmlns:m="http://schemas.openxmlformats.org/officeDocument/2006/math">
                    <m:sSubSup>
                      <m:sSubSupPr>
                        <m:ctrlPr>
                          <a:rPr lang="en-US" sz="1800" b="1" i="1">
                            <a:latin typeface="Cambria Math" panose="02040503050406030204" pitchFamily="18" charset="0"/>
                          </a:rPr>
                        </m:ctrlPr>
                      </m:sSubSupPr>
                      <m:e>
                        <m:r>
                          <a:rPr lang="en-US" sz="1800" b="1" i="1">
                            <a:latin typeface="Cambria Math" panose="02040503050406030204" pitchFamily="18" charset="0"/>
                          </a:rPr>
                          <m:t>𝑿</m:t>
                        </m:r>
                      </m:e>
                      <m:sub>
                        <m:r>
                          <a:rPr lang="en-US" sz="1800" b="1" i="1" smtClean="0">
                            <a:latin typeface="Cambria Math" panose="02040503050406030204" pitchFamily="18" charset="0"/>
                          </a:rPr>
                          <m:t>𝟐</m:t>
                        </m:r>
                      </m:sub>
                      <m:sup>
                        <m:r>
                          <a:rPr lang="en-US" sz="1800" b="1" i="1">
                            <a:latin typeface="Cambria Math" panose="02040503050406030204" pitchFamily="18" charset="0"/>
                          </a:rPr>
                          <m:t>′</m:t>
                        </m:r>
                      </m:sup>
                    </m:sSubSup>
                    <m:sSub>
                      <m:sSubPr>
                        <m:ctrlPr>
                          <a:rPr lang="en-US" sz="1800" b="1" i="1">
                            <a:latin typeface="Cambria Math" panose="02040503050406030204" pitchFamily="18" charset="0"/>
                          </a:rPr>
                        </m:ctrlPr>
                      </m:sSubPr>
                      <m:e>
                        <m:r>
                          <a:rPr lang="en-US" sz="1800" b="1" i="1">
                            <a:latin typeface="Cambria Math" panose="02040503050406030204" pitchFamily="18" charset="0"/>
                          </a:rPr>
                          <m:t>𝑿</m:t>
                        </m:r>
                      </m:e>
                      <m:sub>
                        <m:r>
                          <a:rPr lang="en-US" sz="1800" b="1" i="1" smtClean="0">
                            <a:latin typeface="Cambria Math" panose="02040503050406030204" pitchFamily="18" charset="0"/>
                          </a:rPr>
                          <m:t>𝟐</m:t>
                        </m:r>
                      </m:sub>
                    </m:sSub>
                    <m:sSub>
                      <m:sSubPr>
                        <m:ctrlPr>
                          <a:rPr lang="en-US" sz="1800" b="1" i="1">
                            <a:latin typeface="Cambria Math" panose="02040503050406030204" pitchFamily="18" charset="0"/>
                          </a:rPr>
                        </m:ctrlPr>
                      </m:sSubPr>
                      <m:e>
                        <m:acc>
                          <m:accPr>
                            <m:chr m:val="̂"/>
                            <m:ctrlPr>
                              <a:rPr lang="en-US" sz="1800" b="1" i="1">
                                <a:latin typeface="Cambria Math" panose="02040503050406030204" pitchFamily="18" charset="0"/>
                              </a:rPr>
                            </m:ctrlPr>
                          </m:accPr>
                          <m:e>
                            <m:r>
                              <a:rPr lang="en-US" sz="1800" b="1" i="1">
                                <a:latin typeface="Cambria Math" panose="02040503050406030204" pitchFamily="18" charset="0"/>
                              </a:rPr>
                              <m:t>𝜷</m:t>
                            </m:r>
                          </m:e>
                        </m:acc>
                      </m:e>
                      <m:sub>
                        <m:r>
                          <a:rPr lang="en-US" sz="1800" b="1" i="1" smtClean="0">
                            <a:latin typeface="Cambria Math" panose="02040503050406030204" pitchFamily="18" charset="0"/>
                          </a:rPr>
                          <m:t>𝟐</m:t>
                        </m:r>
                      </m:sub>
                    </m:sSub>
                    <m:r>
                      <a:rPr lang="en-US" sz="1800" b="1" i="1">
                        <a:latin typeface="Cambria Math" panose="02040503050406030204" pitchFamily="18" charset="0"/>
                      </a:rPr>
                      <m:t>=</m:t>
                    </m:r>
                    <m:sSubSup>
                      <m:sSubSupPr>
                        <m:ctrlPr>
                          <a:rPr lang="en-US" sz="1800" b="1" i="1">
                            <a:latin typeface="Cambria Math" panose="02040503050406030204" pitchFamily="18" charset="0"/>
                          </a:rPr>
                        </m:ctrlPr>
                      </m:sSubSupPr>
                      <m:e>
                        <m:r>
                          <a:rPr lang="en-US" sz="1800" b="1" i="1">
                            <a:latin typeface="Cambria Math" panose="02040503050406030204" pitchFamily="18" charset="0"/>
                          </a:rPr>
                          <m:t>𝑿</m:t>
                        </m:r>
                      </m:e>
                      <m:sub>
                        <m:r>
                          <a:rPr lang="en-US" sz="1800" b="1" i="1" smtClean="0">
                            <a:latin typeface="Cambria Math" panose="02040503050406030204" pitchFamily="18" charset="0"/>
                          </a:rPr>
                          <m:t>𝟐</m:t>
                        </m:r>
                      </m:sub>
                      <m:sup>
                        <m:r>
                          <a:rPr lang="en-US" sz="1800" b="1" i="1">
                            <a:latin typeface="Cambria Math" panose="02040503050406030204" pitchFamily="18" charset="0"/>
                          </a:rPr>
                          <m:t>′</m:t>
                        </m:r>
                      </m:sup>
                    </m:sSubSup>
                    <m:r>
                      <a:rPr lang="en-US" sz="1800" b="1" i="1">
                        <a:latin typeface="Cambria Math" panose="02040503050406030204" pitchFamily="18" charset="0"/>
                      </a:rPr>
                      <m:t>𝒚</m:t>
                    </m:r>
                  </m:oMath>
                </a14:m>
                <a:r>
                  <a:rPr lang="en-US" sz="1800" b="1"/>
                  <a:t> </a:t>
                </a:r>
              </a:p>
              <a:p>
                <a:endParaRPr lang="en-US"/>
              </a:p>
              <a:p>
                <a:endParaRPr lang="en-US" b="1"/>
              </a:p>
            </p:txBody>
          </p:sp>
        </mc:Choice>
        <mc:Fallback xmlns="">
          <p:sp>
            <p:nvSpPr>
              <p:cNvPr id="7" name="Content Placeholder 6">
                <a:extLst>
                  <a:ext uri="{FF2B5EF4-FFF2-40B4-BE49-F238E27FC236}">
                    <a16:creationId xmlns:a16="http://schemas.microsoft.com/office/drawing/2014/main" id="{914EF842-621C-0D40-80C6-CF7DCF6AB4C9}"/>
                  </a:ext>
                </a:extLst>
              </p:cNvPr>
              <p:cNvSpPr>
                <a:spLocks noGrp="1" noRot="1" noChangeAspect="1" noMove="1" noResize="1" noEditPoints="1" noAdjustHandles="1" noChangeArrowheads="1" noChangeShapeType="1" noTextEdit="1"/>
              </p:cNvSpPr>
              <p:nvPr>
                <p:ph sz="half" idx="1"/>
              </p:nvPr>
            </p:nvSpPr>
            <p:spPr>
              <a:xfrm>
                <a:off x="715383" y="1566333"/>
                <a:ext cx="5304417" cy="4406765"/>
              </a:xfrm>
              <a:blipFill>
                <a:blip r:embed="rId2"/>
                <a:stretch>
                  <a:fillRect l="-689" t="-1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E4EDD132-A589-E6D9-3096-D4FD365A29E9}"/>
                  </a:ext>
                </a:extLst>
              </p:cNvPr>
              <p:cNvSpPr>
                <a:spLocks noGrp="1"/>
              </p:cNvSpPr>
              <p:nvPr>
                <p:ph sz="half" idx="2"/>
              </p:nvPr>
            </p:nvSpPr>
            <p:spPr>
              <a:xfrm>
                <a:off x="6172200" y="1566333"/>
                <a:ext cx="5219700" cy="4406765"/>
              </a:xfrm>
            </p:spPr>
            <p:txBody>
              <a:bodyPr/>
              <a:lstStyle/>
              <a:p>
                <a:r>
                  <a:rPr lang="en-US" sz="1800"/>
                  <a:t>The regression sum of squares for the full model is</a:t>
                </a:r>
              </a:p>
              <a:p>
                <a14:m>
                  <m:oMath xmlns:m="http://schemas.openxmlformats.org/officeDocument/2006/math">
                    <m:r>
                      <a:rPr lang="en-US" sz="1800" b="0" i="1" smtClean="0">
                        <a:latin typeface="Cambria Math" panose="02040503050406030204" pitchFamily="18" charset="0"/>
                      </a:rPr>
                      <m:t>𝑆</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𝑆</m:t>
                        </m:r>
                      </m:e>
                      <m:sub>
                        <m:r>
                          <a:rPr lang="en-US" sz="1800" b="0" i="1" smtClean="0">
                            <a:latin typeface="Cambria Math" panose="02040503050406030204" pitchFamily="18" charset="0"/>
                          </a:rPr>
                          <m:t>𝑅</m:t>
                        </m:r>
                      </m:sub>
                    </m:sSub>
                    <m:d>
                      <m:dPr>
                        <m:ctrlPr>
                          <a:rPr lang="en-US" sz="1800" b="0" i="1" smtClean="0">
                            <a:latin typeface="Cambria Math" panose="02040503050406030204" pitchFamily="18" charset="0"/>
                          </a:rPr>
                        </m:ctrlPr>
                      </m:dPr>
                      <m:e>
                        <m:r>
                          <a:rPr lang="en-US" sz="1800" b="1" i="1" smtClean="0">
                            <a:latin typeface="Cambria Math" panose="02040503050406030204" pitchFamily="18" charset="0"/>
                          </a:rPr>
                          <m:t>𝜷</m:t>
                        </m:r>
                      </m:e>
                    </m:d>
                    <m:r>
                      <a:rPr lang="en-US" sz="1800" b="1" i="1" smtClean="0">
                        <a:latin typeface="Cambria Math" panose="02040503050406030204" pitchFamily="18" charset="0"/>
                      </a:rPr>
                      <m:t>=</m:t>
                    </m:r>
                    <m:sSup>
                      <m:sSupPr>
                        <m:ctrlPr>
                          <a:rPr lang="en-US" sz="1800" b="1" i="1" smtClean="0">
                            <a:latin typeface="Cambria Math" panose="02040503050406030204" pitchFamily="18" charset="0"/>
                          </a:rPr>
                        </m:ctrlPr>
                      </m:sSupPr>
                      <m:e>
                        <m:acc>
                          <m:accPr>
                            <m:chr m:val="̂"/>
                            <m:ctrlPr>
                              <a:rPr lang="en-US" sz="1800" b="1" i="1" smtClean="0">
                                <a:latin typeface="Cambria Math" panose="02040503050406030204" pitchFamily="18" charset="0"/>
                              </a:rPr>
                            </m:ctrlPr>
                          </m:accPr>
                          <m:e>
                            <m:r>
                              <a:rPr lang="en-US" sz="1800" b="1" i="1" smtClean="0">
                                <a:latin typeface="Cambria Math" panose="02040503050406030204" pitchFamily="18" charset="0"/>
                              </a:rPr>
                              <m:t>𝜷</m:t>
                            </m:r>
                          </m:e>
                        </m:acc>
                      </m:e>
                      <m:sup>
                        <m:r>
                          <a:rPr lang="en-US" sz="1800" b="1" i="1" smtClean="0">
                            <a:latin typeface="Cambria Math" panose="02040503050406030204" pitchFamily="18" charset="0"/>
                          </a:rPr>
                          <m:t>′</m:t>
                        </m:r>
                      </m:sup>
                    </m:sSup>
                    <m:sSup>
                      <m:sSupPr>
                        <m:ctrlPr>
                          <a:rPr lang="en-US" sz="1800" b="1" i="1" smtClean="0">
                            <a:latin typeface="Cambria Math" panose="02040503050406030204" pitchFamily="18" charset="0"/>
                          </a:rPr>
                        </m:ctrlPr>
                      </m:sSupPr>
                      <m:e>
                        <m:r>
                          <a:rPr lang="en-US" sz="1800" b="1" i="1" smtClean="0">
                            <a:latin typeface="Cambria Math" panose="02040503050406030204" pitchFamily="18" charset="0"/>
                          </a:rPr>
                          <m:t>𝑿</m:t>
                        </m:r>
                      </m:e>
                      <m:sup>
                        <m:r>
                          <a:rPr lang="en-US" sz="1800" b="1" i="1" smtClean="0">
                            <a:latin typeface="Cambria Math" panose="02040503050406030204" pitchFamily="18" charset="0"/>
                          </a:rPr>
                          <m:t>′</m:t>
                        </m:r>
                      </m:sup>
                    </m:sSup>
                    <m:r>
                      <a:rPr lang="en-US" sz="1800" b="1" i="1" smtClean="0">
                        <a:latin typeface="Cambria Math" panose="02040503050406030204" pitchFamily="18" charset="0"/>
                      </a:rPr>
                      <m:t>𝒚</m:t>
                    </m:r>
                    <m:r>
                      <a:rPr lang="en-US" sz="1800" b="1" i="1" smtClean="0">
                        <a:latin typeface="Cambria Math" panose="02040503050406030204" pitchFamily="18" charset="0"/>
                      </a:rPr>
                      <m:t>=</m:t>
                    </m:r>
                    <m:d>
                      <m:dPr>
                        <m:begChr m:val="["/>
                        <m:endChr m:val="]"/>
                        <m:ctrlPr>
                          <a:rPr lang="en-US" sz="1800" b="1" i="1" smtClean="0">
                            <a:latin typeface="Cambria Math" panose="02040503050406030204" pitchFamily="18" charset="0"/>
                          </a:rPr>
                        </m:ctrlPr>
                      </m:dPr>
                      <m:e>
                        <m:m>
                          <m:mPr>
                            <m:mcs>
                              <m:mc>
                                <m:mcPr>
                                  <m:count m:val="2"/>
                                  <m:mcJc m:val="center"/>
                                </m:mcPr>
                              </m:mc>
                            </m:mcs>
                            <m:ctrlPr>
                              <a:rPr lang="en-US" sz="1800" b="1" i="1" smtClean="0">
                                <a:latin typeface="Cambria Math" panose="02040503050406030204" pitchFamily="18" charset="0"/>
                              </a:rPr>
                            </m:ctrlPr>
                          </m:mPr>
                          <m:mr>
                            <m:e>
                              <m:sSub>
                                <m:sSubPr>
                                  <m:ctrlPr>
                                    <a:rPr lang="en-US" sz="1800" b="0" i="1" smtClean="0">
                                      <a:latin typeface="Cambria Math" panose="02040503050406030204" pitchFamily="18" charset="0"/>
                                    </a:rPr>
                                  </m:ctrlPr>
                                </m:sSubPr>
                                <m:e>
                                  <m:acc>
                                    <m:accPr>
                                      <m:chr m:val="̂"/>
                                      <m:ctrlPr>
                                        <a:rPr lang="en-US" sz="1800" b="1" i="1" smtClean="0">
                                          <a:latin typeface="Cambria Math" panose="02040503050406030204" pitchFamily="18" charset="0"/>
                                        </a:rPr>
                                      </m:ctrlPr>
                                    </m:accPr>
                                    <m:e>
                                      <m:r>
                                        <a:rPr lang="en-US" sz="1800" b="1" i="1" smtClean="0">
                                          <a:latin typeface="Cambria Math" panose="02040503050406030204" pitchFamily="18" charset="0"/>
                                        </a:rPr>
                                        <m:t>𝜷</m:t>
                                      </m:r>
                                    </m:e>
                                  </m:acc>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e>
                            <m:e>
                              <m:sSub>
                                <m:sSubPr>
                                  <m:ctrlPr>
                                    <a:rPr lang="en-US" sz="1800" i="1">
                                      <a:latin typeface="Cambria Math" panose="02040503050406030204" pitchFamily="18" charset="0"/>
                                    </a:rPr>
                                  </m:ctrlPr>
                                </m:sSubPr>
                                <m:e>
                                  <m:acc>
                                    <m:accPr>
                                      <m:chr m:val="̂"/>
                                      <m:ctrlPr>
                                        <a:rPr lang="en-US" sz="1800" b="1" i="1">
                                          <a:latin typeface="Cambria Math" panose="02040503050406030204" pitchFamily="18" charset="0"/>
                                        </a:rPr>
                                      </m:ctrlPr>
                                    </m:accPr>
                                    <m:e>
                                      <m:r>
                                        <a:rPr lang="en-US" sz="1800" b="1" i="1">
                                          <a:latin typeface="Cambria Math" panose="02040503050406030204" pitchFamily="18" charset="0"/>
                                        </a:rPr>
                                        <m:t>𝜷</m:t>
                                      </m:r>
                                    </m:e>
                                  </m:acc>
                                </m:e>
                                <m:sub>
                                  <m:r>
                                    <a:rPr lang="en-US" sz="1800" b="0" i="1" smtClean="0">
                                      <a:latin typeface="Cambria Math" panose="02040503050406030204" pitchFamily="18" charset="0"/>
                                    </a:rPr>
                                    <m:t>2</m:t>
                                  </m:r>
                                </m:sub>
                              </m:sSub>
                              <m:r>
                                <a:rPr lang="en-US" sz="1800" i="1">
                                  <a:latin typeface="Cambria Math" panose="02040503050406030204" pitchFamily="18" charset="0"/>
                                </a:rPr>
                                <m:t>′</m:t>
                              </m:r>
                            </m:e>
                          </m:mr>
                        </m:m>
                      </m:e>
                    </m:d>
                    <m:d>
                      <m:dPr>
                        <m:begChr m:val="["/>
                        <m:endChr m:val="]"/>
                        <m:ctrlPr>
                          <a:rPr lang="en-US" sz="1800" b="1" i="1" smtClean="0">
                            <a:latin typeface="Cambria Math" panose="02040503050406030204" pitchFamily="18" charset="0"/>
                          </a:rPr>
                        </m:ctrlPr>
                      </m:dPr>
                      <m:e>
                        <m:m>
                          <m:mPr>
                            <m:mcs>
                              <m:mc>
                                <m:mcPr>
                                  <m:count m:val="1"/>
                                  <m:mcJc m:val="center"/>
                                </m:mcPr>
                              </m:mc>
                            </m:mcs>
                            <m:ctrlPr>
                              <a:rPr lang="en-US" sz="1800" b="1" i="1" smtClean="0">
                                <a:latin typeface="Cambria Math" panose="02040503050406030204" pitchFamily="18" charset="0"/>
                              </a:rPr>
                            </m:ctrlPr>
                          </m:mPr>
                          <m:mr>
                            <m:e>
                              <m:sSubSup>
                                <m:sSubSupPr>
                                  <m:ctrlPr>
                                    <a:rPr lang="en-US" sz="1800" b="1" i="1" smtClean="0">
                                      <a:latin typeface="Cambria Math" panose="02040503050406030204" pitchFamily="18" charset="0"/>
                                    </a:rPr>
                                  </m:ctrlPr>
                                </m:sSubSupPr>
                                <m:e>
                                  <m:r>
                                    <m:rPr>
                                      <m:brk m:alnAt="7"/>
                                    </m:rPr>
                                    <a:rPr lang="en-US" sz="1800" b="1" i="1" smtClean="0">
                                      <a:latin typeface="Cambria Math" panose="02040503050406030204" pitchFamily="18" charset="0"/>
                                    </a:rPr>
                                    <m:t>𝑿</m:t>
                                  </m:r>
                                </m:e>
                                <m:sub>
                                  <m:r>
                                    <m:rPr>
                                      <m:brk m:alnAt="7"/>
                                    </m:rPr>
                                    <a:rPr lang="en-US" sz="1800" b="1" i="1" smtClean="0">
                                      <a:latin typeface="Cambria Math" panose="02040503050406030204" pitchFamily="18" charset="0"/>
                                    </a:rPr>
                                    <m:t>𝟏</m:t>
                                  </m:r>
                                </m:sub>
                                <m:sup>
                                  <m:r>
                                    <a:rPr lang="en-US" sz="1800" b="1" i="1" smtClean="0">
                                      <a:latin typeface="Cambria Math" panose="02040503050406030204" pitchFamily="18" charset="0"/>
                                    </a:rPr>
                                    <m:t>′</m:t>
                                  </m:r>
                                </m:sup>
                              </m:sSubSup>
                              <m:r>
                                <m:rPr>
                                  <m:brk m:alnAt="7"/>
                                </m:rPr>
                                <a:rPr lang="en-US" sz="1800" b="1" i="1" smtClean="0">
                                  <a:latin typeface="Cambria Math" panose="02040503050406030204" pitchFamily="18" charset="0"/>
                                </a:rPr>
                                <m:t>𝒚</m:t>
                              </m:r>
                            </m:e>
                          </m:mr>
                          <m:mr>
                            <m:e>
                              <m:sSubSup>
                                <m:sSubSupPr>
                                  <m:ctrlPr>
                                    <a:rPr lang="en-US" sz="1800" b="1" i="1" smtClean="0">
                                      <a:latin typeface="Cambria Math" panose="02040503050406030204" pitchFamily="18" charset="0"/>
                                    </a:rPr>
                                  </m:ctrlPr>
                                </m:sSubSupPr>
                                <m:e>
                                  <m:r>
                                    <a:rPr lang="en-US" sz="1800" b="1" i="1" smtClean="0">
                                      <a:latin typeface="Cambria Math" panose="02040503050406030204" pitchFamily="18" charset="0"/>
                                    </a:rPr>
                                    <m:t>𝑿</m:t>
                                  </m:r>
                                </m:e>
                                <m:sub>
                                  <m:r>
                                    <a:rPr lang="en-US" sz="1800" b="1" i="1" smtClean="0">
                                      <a:latin typeface="Cambria Math" panose="02040503050406030204" pitchFamily="18" charset="0"/>
                                    </a:rPr>
                                    <m:t>𝟐</m:t>
                                  </m:r>
                                </m:sub>
                                <m:sup>
                                  <m:r>
                                    <a:rPr lang="en-US" sz="1800" b="1" i="1" smtClean="0">
                                      <a:latin typeface="Cambria Math" panose="02040503050406030204" pitchFamily="18" charset="0"/>
                                    </a:rPr>
                                    <m:t>′</m:t>
                                  </m:r>
                                </m:sup>
                              </m:sSubSup>
                              <m:r>
                                <a:rPr lang="en-US" sz="1800" b="1" i="1" smtClean="0">
                                  <a:latin typeface="Cambria Math" panose="02040503050406030204" pitchFamily="18" charset="0"/>
                                </a:rPr>
                                <m:t>𝒚</m:t>
                              </m:r>
                            </m:e>
                          </m:mr>
                        </m:m>
                      </m:e>
                    </m:d>
                    <m:r>
                      <a:rPr lang="en-US" sz="1800" b="1" i="1" smtClean="0">
                        <a:latin typeface="Cambria Math" panose="02040503050406030204" pitchFamily="18" charset="0"/>
                      </a:rPr>
                      <m:t>=</m:t>
                    </m:r>
                    <m:sSup>
                      <m:sSupPr>
                        <m:ctrlPr>
                          <a:rPr lang="en-US" sz="1800" b="1" i="1">
                            <a:latin typeface="Cambria Math" panose="02040503050406030204" pitchFamily="18" charset="0"/>
                          </a:rPr>
                        </m:ctrlPr>
                      </m:sSupPr>
                      <m:e>
                        <m:acc>
                          <m:accPr>
                            <m:chr m:val="̂"/>
                            <m:ctrlPr>
                              <a:rPr lang="en-US" sz="1800" b="1" i="1">
                                <a:latin typeface="Cambria Math" panose="02040503050406030204" pitchFamily="18" charset="0"/>
                              </a:rPr>
                            </m:ctrlPr>
                          </m:accPr>
                          <m:e>
                            <m:r>
                              <a:rPr lang="en-US" sz="1800" b="1" i="1">
                                <a:latin typeface="Cambria Math" panose="02040503050406030204" pitchFamily="18" charset="0"/>
                              </a:rPr>
                              <m:t>𝜷</m:t>
                            </m:r>
                          </m:e>
                        </m:acc>
                      </m:e>
                      <m:sup>
                        <m:r>
                          <a:rPr lang="en-US" sz="1800" b="1" i="1">
                            <a:latin typeface="Cambria Math" panose="02040503050406030204" pitchFamily="18" charset="0"/>
                          </a:rPr>
                          <m:t>′</m:t>
                        </m:r>
                      </m:sup>
                    </m:sSup>
                    <m:sSubSup>
                      <m:sSubSupPr>
                        <m:ctrlPr>
                          <a:rPr lang="en-US" sz="1800" b="1" i="1" smtClean="0">
                            <a:latin typeface="Cambria Math" panose="02040503050406030204" pitchFamily="18" charset="0"/>
                          </a:rPr>
                        </m:ctrlPr>
                      </m:sSubSupPr>
                      <m:e>
                        <m:r>
                          <a:rPr lang="en-US" sz="1800" b="1" i="1" smtClean="0">
                            <a:latin typeface="Cambria Math" panose="02040503050406030204" pitchFamily="18" charset="0"/>
                          </a:rPr>
                          <m:t>𝑿</m:t>
                        </m:r>
                      </m:e>
                      <m:sub>
                        <m:r>
                          <a:rPr lang="en-US" sz="1800" b="1" i="1" smtClean="0">
                            <a:latin typeface="Cambria Math" panose="02040503050406030204" pitchFamily="18" charset="0"/>
                          </a:rPr>
                          <m:t>𝟏</m:t>
                        </m:r>
                      </m:sub>
                      <m:sup>
                        <m:r>
                          <a:rPr lang="en-US" sz="1800" b="1" i="1" smtClean="0">
                            <a:latin typeface="Cambria Math" panose="02040503050406030204" pitchFamily="18" charset="0"/>
                          </a:rPr>
                          <m:t>′</m:t>
                        </m:r>
                      </m:sup>
                    </m:sSubSup>
                    <m:r>
                      <a:rPr lang="en-US" sz="1800" b="1" i="1" smtClean="0">
                        <a:latin typeface="Cambria Math" panose="02040503050406030204" pitchFamily="18" charset="0"/>
                      </a:rPr>
                      <m:t>𝒚</m:t>
                    </m:r>
                    <m:r>
                      <a:rPr lang="en-US" sz="1800" b="1" i="1" smtClean="0">
                        <a:latin typeface="Cambria Math" panose="02040503050406030204" pitchFamily="18" charset="0"/>
                      </a:rPr>
                      <m:t>+</m:t>
                    </m:r>
                    <m:sSup>
                      <m:sSupPr>
                        <m:ctrlPr>
                          <a:rPr lang="en-US" sz="1800" b="1" i="1">
                            <a:latin typeface="Cambria Math" panose="02040503050406030204" pitchFamily="18" charset="0"/>
                          </a:rPr>
                        </m:ctrlPr>
                      </m:sSupPr>
                      <m:e>
                        <m:acc>
                          <m:accPr>
                            <m:chr m:val="̂"/>
                            <m:ctrlPr>
                              <a:rPr lang="en-US" sz="1800" b="1" i="1">
                                <a:latin typeface="Cambria Math" panose="02040503050406030204" pitchFamily="18" charset="0"/>
                              </a:rPr>
                            </m:ctrlPr>
                          </m:accPr>
                          <m:e>
                            <m:r>
                              <a:rPr lang="en-US" sz="1800" b="1" i="1">
                                <a:latin typeface="Cambria Math" panose="02040503050406030204" pitchFamily="18" charset="0"/>
                              </a:rPr>
                              <m:t>𝜷</m:t>
                            </m:r>
                          </m:e>
                        </m:acc>
                      </m:e>
                      <m:sup>
                        <m:r>
                          <a:rPr lang="en-US" sz="1800" b="1" i="1">
                            <a:latin typeface="Cambria Math" panose="02040503050406030204" pitchFamily="18" charset="0"/>
                          </a:rPr>
                          <m:t>′</m:t>
                        </m:r>
                      </m:sup>
                    </m:sSup>
                    <m:sSubSup>
                      <m:sSubSupPr>
                        <m:ctrlPr>
                          <a:rPr lang="en-US" sz="1800" b="1" i="1">
                            <a:latin typeface="Cambria Math" panose="02040503050406030204" pitchFamily="18" charset="0"/>
                          </a:rPr>
                        </m:ctrlPr>
                      </m:sSubSupPr>
                      <m:e>
                        <m:r>
                          <a:rPr lang="en-US" sz="1800" b="1" i="1">
                            <a:latin typeface="Cambria Math" panose="02040503050406030204" pitchFamily="18" charset="0"/>
                          </a:rPr>
                          <m:t>𝑿</m:t>
                        </m:r>
                      </m:e>
                      <m:sub>
                        <m:r>
                          <a:rPr lang="en-US" sz="1800" b="1" i="1" smtClean="0">
                            <a:latin typeface="Cambria Math" panose="02040503050406030204" pitchFamily="18" charset="0"/>
                          </a:rPr>
                          <m:t>𝟐</m:t>
                        </m:r>
                      </m:sub>
                      <m:sup>
                        <m:r>
                          <a:rPr lang="en-US" sz="1800" b="1" i="1">
                            <a:latin typeface="Cambria Math" panose="02040503050406030204" pitchFamily="18" charset="0"/>
                          </a:rPr>
                          <m:t>′</m:t>
                        </m:r>
                      </m:sup>
                    </m:sSubSup>
                    <m:r>
                      <a:rPr lang="en-US" sz="1800" b="1" i="1">
                        <a:latin typeface="Cambria Math" panose="02040503050406030204" pitchFamily="18" charset="0"/>
                      </a:rPr>
                      <m:t>𝒚</m:t>
                    </m:r>
                    <m:r>
                      <a:rPr lang="en-US" sz="1800" b="1" i="1" smtClean="0">
                        <a:latin typeface="Cambria Math" panose="02040503050406030204" pitchFamily="18" charset="0"/>
                      </a:rPr>
                      <m:t>=</m:t>
                    </m:r>
                    <m:sSup>
                      <m:sSupPr>
                        <m:ctrlPr>
                          <a:rPr lang="en-US" sz="1800" b="1" i="1" smtClean="0">
                            <a:latin typeface="Cambria Math" panose="02040503050406030204" pitchFamily="18" charset="0"/>
                          </a:rPr>
                        </m:ctrlPr>
                      </m:sSupPr>
                      <m:e>
                        <m:r>
                          <a:rPr lang="en-US" sz="1800" b="1" i="1" smtClean="0">
                            <a:latin typeface="Cambria Math" panose="02040503050406030204" pitchFamily="18" charset="0"/>
                          </a:rPr>
                          <m:t>𝒚</m:t>
                        </m:r>
                      </m:e>
                      <m:sup>
                        <m:r>
                          <a:rPr lang="en-US" sz="1800" b="1" i="1" smtClean="0">
                            <a:latin typeface="Cambria Math" panose="02040503050406030204" pitchFamily="18" charset="0"/>
                          </a:rPr>
                          <m:t>′</m:t>
                        </m:r>
                      </m:sup>
                    </m:sSup>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𝑿</m:t>
                        </m:r>
                      </m:e>
                      <m:sub>
                        <m:r>
                          <a:rPr lang="en-US" sz="1800" b="1" i="1" smtClean="0">
                            <a:latin typeface="Cambria Math" panose="02040503050406030204" pitchFamily="18" charset="0"/>
                          </a:rPr>
                          <m:t>𝟏</m:t>
                        </m:r>
                      </m:sub>
                    </m:sSub>
                    <m:sSup>
                      <m:sSupPr>
                        <m:ctrlPr>
                          <a:rPr lang="en-US" sz="1800" b="1" i="1" smtClean="0">
                            <a:latin typeface="Cambria Math" panose="02040503050406030204" pitchFamily="18" charset="0"/>
                          </a:rPr>
                        </m:ctrlPr>
                      </m:sSupPr>
                      <m:e>
                        <m:d>
                          <m:dPr>
                            <m:ctrlPr>
                              <a:rPr lang="en-US" sz="1800" b="1" i="1" smtClean="0">
                                <a:latin typeface="Cambria Math" panose="02040503050406030204" pitchFamily="18" charset="0"/>
                              </a:rPr>
                            </m:ctrlPr>
                          </m:dPr>
                          <m:e>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𝑿</m:t>
                                </m:r>
                              </m:e>
                              <m:sub>
                                <m:r>
                                  <a:rPr lang="en-US" sz="1800" b="1" i="1" smtClean="0">
                                    <a:latin typeface="Cambria Math" panose="02040503050406030204" pitchFamily="18" charset="0"/>
                                  </a:rPr>
                                  <m:t>𝟏</m:t>
                                </m:r>
                              </m:sub>
                            </m:sSub>
                            <m:r>
                              <a:rPr lang="en-US" sz="1800" b="1" i="1" smtClean="0">
                                <a:latin typeface="Cambria Math" panose="02040503050406030204" pitchFamily="18" charset="0"/>
                              </a:rPr>
                              <m:t>′</m:t>
                            </m:r>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𝑿</m:t>
                                </m:r>
                              </m:e>
                              <m:sub>
                                <m:r>
                                  <a:rPr lang="en-US" sz="1800" b="1" i="1" smtClean="0">
                                    <a:latin typeface="Cambria Math" panose="02040503050406030204" pitchFamily="18" charset="0"/>
                                  </a:rPr>
                                  <m:t>𝟏</m:t>
                                </m:r>
                              </m:sub>
                            </m:sSub>
                          </m:e>
                        </m:d>
                      </m:e>
                      <m:sup>
                        <m:r>
                          <a:rPr lang="en-US" sz="1800" b="1" i="1" smtClean="0">
                            <a:latin typeface="Cambria Math" panose="02040503050406030204" pitchFamily="18" charset="0"/>
                          </a:rPr>
                          <m:t>−</m:t>
                        </m:r>
                        <m:r>
                          <a:rPr lang="en-US" sz="1800" b="1" i="1" smtClean="0">
                            <a:latin typeface="Cambria Math" panose="02040503050406030204" pitchFamily="18" charset="0"/>
                          </a:rPr>
                          <m:t>𝟏</m:t>
                        </m:r>
                      </m:sup>
                    </m:sSup>
                    <m:sSubSup>
                      <m:sSubSupPr>
                        <m:ctrlPr>
                          <a:rPr lang="en-US" sz="1800" b="1" i="1" smtClean="0">
                            <a:latin typeface="Cambria Math" panose="02040503050406030204" pitchFamily="18" charset="0"/>
                          </a:rPr>
                        </m:ctrlPr>
                      </m:sSubSupPr>
                      <m:e>
                        <m:r>
                          <a:rPr lang="en-US" sz="1800" b="1" i="1" smtClean="0">
                            <a:latin typeface="Cambria Math" panose="02040503050406030204" pitchFamily="18" charset="0"/>
                          </a:rPr>
                          <m:t>𝑿</m:t>
                        </m:r>
                      </m:e>
                      <m:sub>
                        <m:r>
                          <a:rPr lang="en-US" sz="1800" b="1" i="1" smtClean="0">
                            <a:latin typeface="Cambria Math" panose="02040503050406030204" pitchFamily="18" charset="0"/>
                          </a:rPr>
                          <m:t>𝟏</m:t>
                        </m:r>
                      </m:sub>
                      <m:sup>
                        <m:r>
                          <a:rPr lang="en-US" sz="1800" b="1" i="1" smtClean="0">
                            <a:latin typeface="Cambria Math" panose="02040503050406030204" pitchFamily="18" charset="0"/>
                          </a:rPr>
                          <m:t>′</m:t>
                        </m:r>
                      </m:sup>
                    </m:sSubSup>
                    <m:r>
                      <a:rPr lang="en-US" sz="1800" b="1" i="1" smtClean="0">
                        <a:latin typeface="Cambria Math" panose="02040503050406030204" pitchFamily="18" charset="0"/>
                      </a:rPr>
                      <m:t>𝒚</m:t>
                    </m:r>
                    <m:r>
                      <a:rPr lang="en-US" sz="1800" b="1" i="1" smtClean="0">
                        <a:latin typeface="Cambria Math" panose="02040503050406030204" pitchFamily="18" charset="0"/>
                      </a:rPr>
                      <m:t>+</m:t>
                    </m:r>
                    <m:sSup>
                      <m:sSupPr>
                        <m:ctrlPr>
                          <a:rPr lang="en-US" sz="1800" b="1" i="1" smtClean="0">
                            <a:latin typeface="Cambria Math" panose="02040503050406030204" pitchFamily="18" charset="0"/>
                          </a:rPr>
                        </m:ctrlPr>
                      </m:sSupPr>
                      <m:e>
                        <m:r>
                          <a:rPr lang="en-US" sz="1800" b="1" i="1" smtClean="0">
                            <a:latin typeface="Cambria Math" panose="02040503050406030204" pitchFamily="18" charset="0"/>
                          </a:rPr>
                          <m:t>𝒚</m:t>
                        </m:r>
                      </m:e>
                      <m:sup>
                        <m:r>
                          <a:rPr lang="en-US" sz="1800" b="1" i="1" smtClean="0">
                            <a:latin typeface="Cambria Math" panose="02040503050406030204" pitchFamily="18" charset="0"/>
                          </a:rPr>
                          <m:t>′</m:t>
                        </m:r>
                      </m:sup>
                    </m:sSup>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𝑿</m:t>
                        </m:r>
                      </m:e>
                      <m:sub>
                        <m:r>
                          <a:rPr lang="en-US" sz="1800" b="1" i="1" smtClean="0">
                            <a:latin typeface="Cambria Math" panose="02040503050406030204" pitchFamily="18" charset="0"/>
                          </a:rPr>
                          <m:t>𝟐</m:t>
                        </m:r>
                      </m:sub>
                    </m:sSub>
                    <m:sSup>
                      <m:sSupPr>
                        <m:ctrlPr>
                          <a:rPr lang="en-US" sz="1800" b="1" i="1" smtClean="0">
                            <a:latin typeface="Cambria Math" panose="02040503050406030204" pitchFamily="18" charset="0"/>
                          </a:rPr>
                        </m:ctrlPr>
                      </m:sSupPr>
                      <m:e>
                        <m:d>
                          <m:dPr>
                            <m:ctrlPr>
                              <a:rPr lang="en-US" sz="1800" b="1" i="1" smtClean="0">
                                <a:latin typeface="Cambria Math" panose="02040503050406030204" pitchFamily="18" charset="0"/>
                              </a:rPr>
                            </m:ctrlPr>
                          </m:dPr>
                          <m:e>
                            <m:sSubSup>
                              <m:sSubSupPr>
                                <m:ctrlPr>
                                  <a:rPr lang="en-US" sz="1800" b="1" i="1" smtClean="0">
                                    <a:latin typeface="Cambria Math" panose="02040503050406030204" pitchFamily="18" charset="0"/>
                                  </a:rPr>
                                </m:ctrlPr>
                              </m:sSubSupPr>
                              <m:e>
                                <m:r>
                                  <a:rPr lang="en-US" sz="1800" b="1" i="1" smtClean="0">
                                    <a:latin typeface="Cambria Math" panose="02040503050406030204" pitchFamily="18" charset="0"/>
                                  </a:rPr>
                                  <m:t>𝑿</m:t>
                                </m:r>
                              </m:e>
                              <m:sub>
                                <m:r>
                                  <a:rPr lang="en-US" sz="1800" b="1" i="1" smtClean="0">
                                    <a:latin typeface="Cambria Math" panose="02040503050406030204" pitchFamily="18" charset="0"/>
                                  </a:rPr>
                                  <m:t>𝟐</m:t>
                                </m:r>
                              </m:sub>
                              <m:sup>
                                <m:r>
                                  <a:rPr lang="en-US" sz="1800" b="1" i="1" smtClean="0">
                                    <a:latin typeface="Cambria Math" panose="02040503050406030204" pitchFamily="18" charset="0"/>
                                  </a:rPr>
                                  <m:t>′</m:t>
                                </m:r>
                              </m:sup>
                            </m:sSubSup>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𝑿</m:t>
                                </m:r>
                              </m:e>
                              <m:sub>
                                <m:r>
                                  <a:rPr lang="en-US" sz="1800" b="1" i="1" smtClean="0">
                                    <a:latin typeface="Cambria Math" panose="02040503050406030204" pitchFamily="18" charset="0"/>
                                  </a:rPr>
                                  <m:t>𝟐</m:t>
                                </m:r>
                              </m:sub>
                            </m:sSub>
                          </m:e>
                        </m:d>
                      </m:e>
                      <m:sup>
                        <m:r>
                          <a:rPr lang="en-US" sz="1800" b="1" i="1" smtClean="0">
                            <a:latin typeface="Cambria Math" panose="02040503050406030204" pitchFamily="18" charset="0"/>
                          </a:rPr>
                          <m:t>−</m:t>
                        </m:r>
                        <m:r>
                          <a:rPr lang="en-US" sz="1800" b="1" i="1" smtClean="0">
                            <a:latin typeface="Cambria Math" panose="02040503050406030204" pitchFamily="18" charset="0"/>
                          </a:rPr>
                          <m:t>𝟏</m:t>
                        </m:r>
                      </m:sup>
                    </m:sSup>
                    <m:sSubSup>
                      <m:sSubSupPr>
                        <m:ctrlPr>
                          <a:rPr lang="en-US" sz="1800" b="1" i="1" smtClean="0">
                            <a:latin typeface="Cambria Math" panose="02040503050406030204" pitchFamily="18" charset="0"/>
                          </a:rPr>
                        </m:ctrlPr>
                      </m:sSubSupPr>
                      <m:e>
                        <m:r>
                          <a:rPr lang="en-US" sz="1800" b="1" i="1" smtClean="0">
                            <a:latin typeface="Cambria Math" panose="02040503050406030204" pitchFamily="18" charset="0"/>
                          </a:rPr>
                          <m:t>𝑿</m:t>
                        </m:r>
                      </m:e>
                      <m:sub>
                        <m:r>
                          <a:rPr lang="en-US" sz="1800" b="1" i="1" smtClean="0">
                            <a:latin typeface="Cambria Math" panose="02040503050406030204" pitchFamily="18" charset="0"/>
                          </a:rPr>
                          <m:t>𝟐</m:t>
                        </m:r>
                      </m:sub>
                      <m:sup>
                        <m:r>
                          <a:rPr lang="en-US" sz="1800" b="1" i="1" smtClean="0">
                            <a:latin typeface="Cambria Math" panose="02040503050406030204" pitchFamily="18" charset="0"/>
                          </a:rPr>
                          <m:t>′</m:t>
                        </m:r>
                      </m:sup>
                    </m:sSubSup>
                    <m:r>
                      <a:rPr lang="en-US" sz="1800" b="1" i="1" smtClean="0">
                        <a:latin typeface="Cambria Math" panose="02040503050406030204" pitchFamily="18" charset="0"/>
                      </a:rPr>
                      <m:t>𝒚</m:t>
                    </m:r>
                  </m:oMath>
                </a14:m>
                <a:endParaRPr lang="en-US" sz="1800" b="1"/>
              </a:p>
              <a:p>
                <a14:m>
                  <m:oMath xmlns:m="http://schemas.openxmlformats.org/officeDocument/2006/math">
                    <m:r>
                      <a:rPr lang="en-US" sz="1800" b="0" i="1" smtClean="0">
                        <a:latin typeface="Cambria Math" panose="02040503050406030204" pitchFamily="18" charset="0"/>
                      </a:rPr>
                      <m:t>𝑆</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𝑆</m:t>
                        </m:r>
                      </m:e>
                      <m:sub>
                        <m:r>
                          <a:rPr lang="en-US" sz="1800" b="0" i="1" smtClean="0">
                            <a:latin typeface="Cambria Math" panose="02040503050406030204" pitchFamily="18" charset="0"/>
                          </a:rPr>
                          <m:t>𝑅</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𝛽</m:t>
                        </m:r>
                      </m:e>
                    </m:d>
                    <m:r>
                      <a:rPr lang="en-US" sz="1800" i="1">
                        <a:latin typeface="Cambria Math" panose="02040503050406030204" pitchFamily="18" charset="0"/>
                      </a:rPr>
                      <m:t>=</m:t>
                    </m:r>
                    <m:r>
                      <a:rPr lang="en-US" sz="1800" i="1">
                        <a:latin typeface="Cambria Math" panose="02040503050406030204" pitchFamily="18" charset="0"/>
                      </a:rPr>
                      <m:t>𝑆</m:t>
                    </m:r>
                    <m:sSub>
                      <m:sSubPr>
                        <m:ctrlPr>
                          <a:rPr lang="en-US" sz="1800" i="1">
                            <a:latin typeface="Cambria Math" panose="02040503050406030204" pitchFamily="18" charset="0"/>
                          </a:rPr>
                        </m:ctrlPr>
                      </m:sSubPr>
                      <m:e>
                        <m:r>
                          <a:rPr lang="en-US" sz="1800" i="1">
                            <a:latin typeface="Cambria Math" panose="02040503050406030204" pitchFamily="18" charset="0"/>
                          </a:rPr>
                          <m:t>𝑆</m:t>
                        </m:r>
                      </m:e>
                      <m:sub>
                        <m:r>
                          <a:rPr lang="en-US" sz="1800" i="1">
                            <a:latin typeface="Cambria Math" panose="02040503050406030204" pitchFamily="18" charset="0"/>
                          </a:rPr>
                          <m:t>𝑅</m:t>
                        </m:r>
                      </m:sub>
                    </m:sSub>
                    <m:d>
                      <m:dPr>
                        <m:ctrlPr>
                          <a:rPr lang="en-US" sz="1800" i="1">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i="1">
                                <a:latin typeface="Cambria Math" panose="02040503050406030204" pitchFamily="18" charset="0"/>
                              </a:rPr>
                              <m:t>𝛽</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r>
                      <a:rPr lang="en-US" sz="1800" i="1">
                        <a:latin typeface="Cambria Math" panose="02040503050406030204" pitchFamily="18" charset="0"/>
                      </a:rPr>
                      <m:t>𝑆</m:t>
                    </m:r>
                    <m:sSub>
                      <m:sSubPr>
                        <m:ctrlPr>
                          <a:rPr lang="en-US" sz="1800" i="1">
                            <a:latin typeface="Cambria Math" panose="02040503050406030204" pitchFamily="18" charset="0"/>
                          </a:rPr>
                        </m:ctrlPr>
                      </m:sSubPr>
                      <m:e>
                        <m:r>
                          <a:rPr lang="en-US" sz="1800" i="1">
                            <a:latin typeface="Cambria Math" panose="02040503050406030204" pitchFamily="18" charset="0"/>
                          </a:rPr>
                          <m:t>𝑆</m:t>
                        </m:r>
                      </m:e>
                      <m:sub>
                        <m:r>
                          <a:rPr lang="en-US" sz="1800" i="1">
                            <a:latin typeface="Cambria Math" panose="02040503050406030204" pitchFamily="18" charset="0"/>
                          </a:rPr>
                          <m:t>𝑅</m:t>
                        </m:r>
                      </m:sub>
                    </m:sSub>
                    <m:d>
                      <m:dPr>
                        <m:ctrlPr>
                          <a:rPr lang="en-US" sz="1800" i="1">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i="1">
                                <a:latin typeface="Cambria Math" panose="02040503050406030204" pitchFamily="18" charset="0"/>
                              </a:rPr>
                              <m:t>𝛽</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𝛽</m:t>
                            </m:r>
                          </m:e>
                          <m:sub>
                            <m:r>
                              <a:rPr lang="en-US" sz="1800" b="0" i="1" smtClean="0">
                                <a:latin typeface="Cambria Math" panose="02040503050406030204" pitchFamily="18" charset="0"/>
                              </a:rPr>
                              <m:t>1</m:t>
                            </m:r>
                          </m:sub>
                        </m:sSub>
                      </m:e>
                    </m:d>
                  </m:oMath>
                </a14:m>
                <a:endParaRPr lang="en-US" sz="1800"/>
              </a:p>
              <a:p>
                <a14:m>
                  <m:oMath xmlns:m="http://schemas.openxmlformats.org/officeDocument/2006/math">
                    <m:r>
                      <a:rPr lang="en-US" sz="1800" b="0" i="1" smtClean="0">
                        <a:latin typeface="Cambria Math" panose="02040503050406030204" pitchFamily="18" charset="0"/>
                      </a:rPr>
                      <m:t>𝑆</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𝑆</m:t>
                        </m:r>
                      </m:e>
                      <m:sub>
                        <m:r>
                          <a:rPr lang="en-US" sz="1800" b="0" i="1" smtClean="0">
                            <a:latin typeface="Cambria Math" panose="02040503050406030204" pitchFamily="18" charset="0"/>
                          </a:rPr>
                          <m:t>𝑅</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𝛽</m:t>
                        </m:r>
                      </m:e>
                    </m:d>
                    <m:r>
                      <a:rPr lang="en-US" sz="1800" i="1">
                        <a:latin typeface="Cambria Math" panose="02040503050406030204" pitchFamily="18" charset="0"/>
                      </a:rPr>
                      <m:t>=</m:t>
                    </m:r>
                    <m:r>
                      <a:rPr lang="en-US" sz="1800" i="1">
                        <a:latin typeface="Cambria Math" panose="02040503050406030204" pitchFamily="18" charset="0"/>
                      </a:rPr>
                      <m:t>𝑆</m:t>
                    </m:r>
                    <m:sSub>
                      <m:sSubPr>
                        <m:ctrlPr>
                          <a:rPr lang="en-US" sz="1800" i="1">
                            <a:latin typeface="Cambria Math" panose="02040503050406030204" pitchFamily="18" charset="0"/>
                          </a:rPr>
                        </m:ctrlPr>
                      </m:sSubPr>
                      <m:e>
                        <m:r>
                          <a:rPr lang="en-US" sz="1800" i="1">
                            <a:latin typeface="Cambria Math" panose="02040503050406030204" pitchFamily="18" charset="0"/>
                          </a:rPr>
                          <m:t>𝑆</m:t>
                        </m:r>
                      </m:e>
                      <m:sub>
                        <m:r>
                          <a:rPr lang="en-US" sz="1800" i="1">
                            <a:latin typeface="Cambria Math" panose="02040503050406030204" pitchFamily="18" charset="0"/>
                          </a:rPr>
                          <m:t>𝑅</m:t>
                        </m:r>
                      </m:sub>
                    </m:sSub>
                    <m:d>
                      <m:dPr>
                        <m:ctrlPr>
                          <a:rPr lang="en-US" sz="1800" i="1">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i="1">
                                <a:latin typeface="Cambria Math" panose="02040503050406030204" pitchFamily="18" charset="0"/>
                              </a:rPr>
                              <m:t>𝛽</m:t>
                            </m:r>
                          </m:e>
                          <m:sub>
                            <m:r>
                              <a:rPr lang="en-US" sz="1800" b="0" i="1" smtClean="0">
                                <a:latin typeface="Cambria Math" panose="02040503050406030204" pitchFamily="18" charset="0"/>
                              </a:rPr>
                              <m:t>2</m:t>
                            </m:r>
                          </m:sub>
                        </m:sSub>
                      </m:e>
                    </m:d>
                    <m:r>
                      <a:rPr lang="en-US" sz="1800" b="0" i="1" smtClean="0">
                        <a:latin typeface="Cambria Math" panose="02040503050406030204" pitchFamily="18" charset="0"/>
                      </a:rPr>
                      <m:t>+</m:t>
                    </m:r>
                    <m:r>
                      <a:rPr lang="en-US" sz="1800" i="1">
                        <a:latin typeface="Cambria Math" panose="02040503050406030204" pitchFamily="18" charset="0"/>
                      </a:rPr>
                      <m:t>𝑆</m:t>
                    </m:r>
                    <m:sSub>
                      <m:sSubPr>
                        <m:ctrlPr>
                          <a:rPr lang="en-US" sz="1800" i="1">
                            <a:latin typeface="Cambria Math" panose="02040503050406030204" pitchFamily="18" charset="0"/>
                          </a:rPr>
                        </m:ctrlPr>
                      </m:sSubPr>
                      <m:e>
                        <m:r>
                          <a:rPr lang="en-US" sz="1800" i="1">
                            <a:latin typeface="Cambria Math" panose="02040503050406030204" pitchFamily="18" charset="0"/>
                          </a:rPr>
                          <m:t>𝑆</m:t>
                        </m:r>
                      </m:e>
                      <m:sub>
                        <m:r>
                          <a:rPr lang="en-US" sz="1800" i="1">
                            <a:latin typeface="Cambria Math" panose="02040503050406030204" pitchFamily="18" charset="0"/>
                          </a:rPr>
                          <m:t>𝑅</m:t>
                        </m:r>
                      </m:sub>
                    </m:sSub>
                    <m:d>
                      <m:dPr>
                        <m:ctrlPr>
                          <a:rPr lang="en-US" sz="1800" i="1">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i="1">
                                <a:latin typeface="Cambria Math" panose="02040503050406030204" pitchFamily="18" charset="0"/>
                              </a:rPr>
                              <m:t>𝛽</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𝛽</m:t>
                            </m:r>
                          </m:e>
                          <m:sub>
                            <m:r>
                              <a:rPr lang="en-US" sz="1800" b="0" i="1" smtClean="0">
                                <a:latin typeface="Cambria Math" panose="02040503050406030204" pitchFamily="18" charset="0"/>
                              </a:rPr>
                              <m:t>2</m:t>
                            </m:r>
                          </m:sub>
                        </m:sSub>
                      </m:e>
                    </m:d>
                  </m:oMath>
                </a14:m>
                <a:endParaRPr lang="en-US" sz="1800"/>
              </a:p>
              <a:p>
                <a14:m>
                  <m:oMath xmlns:m="http://schemas.openxmlformats.org/officeDocument/2006/math">
                    <m:r>
                      <a:rPr lang="en-US" sz="1800" b="0" i="1" smtClean="0">
                        <a:latin typeface="Cambria Math" panose="02040503050406030204" pitchFamily="18" charset="0"/>
                      </a:rPr>
                      <m:t>𝑆</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𝑆</m:t>
                        </m:r>
                      </m:e>
                      <m:sub>
                        <m:r>
                          <a:rPr lang="en-US" sz="1800" b="0" i="1" smtClean="0">
                            <a:latin typeface="Cambria Math" panose="02040503050406030204" pitchFamily="18" charset="0"/>
                          </a:rPr>
                          <m:t>𝑅</m:t>
                        </m:r>
                      </m:sub>
                    </m:sSub>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𝛽</m:t>
                            </m:r>
                          </m:e>
                          <m:sub>
                            <m:r>
                              <a:rPr lang="en-US" sz="1800" b="0" i="1" smtClean="0">
                                <a:latin typeface="Cambria Math" panose="02040503050406030204" pitchFamily="18" charset="0"/>
                              </a:rPr>
                              <m:t>1</m:t>
                            </m:r>
                          </m:sub>
                        </m:sSub>
                      </m:e>
                    </m:d>
                    <m:r>
                      <a:rPr lang="en-US" sz="1800" b="1" i="1" smtClean="0">
                        <a:latin typeface="Cambria Math" panose="02040503050406030204" pitchFamily="18" charset="0"/>
                      </a:rPr>
                      <m:t>=</m:t>
                    </m:r>
                    <m:sSubSup>
                      <m:sSubSupPr>
                        <m:ctrlPr>
                          <a:rPr lang="en-US" sz="1800" b="1" i="1" smtClean="0">
                            <a:latin typeface="Cambria Math" panose="02040503050406030204" pitchFamily="18" charset="0"/>
                          </a:rPr>
                        </m:ctrlPr>
                      </m:sSubSupPr>
                      <m:e>
                        <m:acc>
                          <m:accPr>
                            <m:chr m:val="̂"/>
                            <m:ctrlPr>
                              <a:rPr lang="en-US" sz="1800" b="1" i="1" smtClean="0">
                                <a:latin typeface="Cambria Math" panose="02040503050406030204" pitchFamily="18" charset="0"/>
                              </a:rPr>
                            </m:ctrlPr>
                          </m:accPr>
                          <m:e>
                            <m:r>
                              <a:rPr lang="en-US" sz="1800" b="1" i="1" smtClean="0">
                                <a:latin typeface="Cambria Math" panose="02040503050406030204" pitchFamily="18" charset="0"/>
                              </a:rPr>
                              <m:t>𝜷</m:t>
                            </m:r>
                          </m:e>
                        </m:acc>
                      </m:e>
                      <m:sub>
                        <m:r>
                          <a:rPr lang="en-US" sz="1800" b="1" i="1" smtClean="0">
                            <a:latin typeface="Cambria Math" panose="02040503050406030204" pitchFamily="18" charset="0"/>
                          </a:rPr>
                          <m:t>𝟏</m:t>
                        </m:r>
                      </m:sub>
                      <m:sup>
                        <m:r>
                          <a:rPr lang="en-US" sz="1800" b="1" i="1" smtClean="0">
                            <a:latin typeface="Cambria Math" panose="02040503050406030204" pitchFamily="18" charset="0"/>
                          </a:rPr>
                          <m:t>′</m:t>
                        </m:r>
                      </m:sup>
                    </m:sSubSup>
                    <m:sSubSup>
                      <m:sSubSupPr>
                        <m:ctrlPr>
                          <a:rPr lang="en-US" sz="1800" b="1" i="1" smtClean="0">
                            <a:latin typeface="Cambria Math" panose="02040503050406030204" pitchFamily="18" charset="0"/>
                          </a:rPr>
                        </m:ctrlPr>
                      </m:sSubSupPr>
                      <m:e>
                        <m:r>
                          <a:rPr lang="en-US" sz="1800" b="1" i="1" smtClean="0">
                            <a:latin typeface="Cambria Math" panose="02040503050406030204" pitchFamily="18" charset="0"/>
                          </a:rPr>
                          <m:t>𝑿</m:t>
                        </m:r>
                      </m:e>
                      <m:sub>
                        <m:r>
                          <a:rPr lang="en-US" sz="1800" b="1" i="1" smtClean="0">
                            <a:latin typeface="Cambria Math" panose="02040503050406030204" pitchFamily="18" charset="0"/>
                          </a:rPr>
                          <m:t>𝟏</m:t>
                        </m:r>
                      </m:sub>
                      <m:sup>
                        <m:r>
                          <a:rPr lang="en-US" sz="1800" b="1" i="1" smtClean="0">
                            <a:latin typeface="Cambria Math" panose="02040503050406030204" pitchFamily="18" charset="0"/>
                          </a:rPr>
                          <m:t>′</m:t>
                        </m:r>
                      </m:sup>
                    </m:sSubSup>
                    <m:r>
                      <a:rPr lang="en-US" sz="1800" b="1" i="1" smtClean="0">
                        <a:latin typeface="Cambria Math" panose="02040503050406030204" pitchFamily="18" charset="0"/>
                      </a:rPr>
                      <m:t>𝒚</m:t>
                    </m:r>
                    <m:r>
                      <a:rPr lang="en-US" sz="1800" b="1" i="1" smtClean="0">
                        <a:latin typeface="Cambria Math" panose="02040503050406030204" pitchFamily="18" charset="0"/>
                      </a:rPr>
                      <m:t>=</m:t>
                    </m:r>
                    <m:sSup>
                      <m:sSupPr>
                        <m:ctrlPr>
                          <a:rPr lang="en-US" sz="1800" b="1" i="1">
                            <a:latin typeface="Cambria Math" panose="02040503050406030204" pitchFamily="18" charset="0"/>
                          </a:rPr>
                        </m:ctrlPr>
                      </m:sSupPr>
                      <m:e>
                        <m:r>
                          <a:rPr lang="en-US" sz="1800" b="1" i="1">
                            <a:latin typeface="Cambria Math" panose="02040503050406030204" pitchFamily="18" charset="0"/>
                          </a:rPr>
                          <m:t>𝒚</m:t>
                        </m:r>
                      </m:e>
                      <m:sup>
                        <m:r>
                          <a:rPr lang="en-US" sz="1800" b="1" i="1">
                            <a:latin typeface="Cambria Math" panose="02040503050406030204" pitchFamily="18" charset="0"/>
                          </a:rPr>
                          <m:t>′</m:t>
                        </m:r>
                      </m:sup>
                    </m:sSup>
                    <m:sSub>
                      <m:sSubPr>
                        <m:ctrlPr>
                          <a:rPr lang="en-US" sz="1800" b="1" i="1">
                            <a:latin typeface="Cambria Math" panose="02040503050406030204" pitchFamily="18" charset="0"/>
                          </a:rPr>
                        </m:ctrlPr>
                      </m:sSubPr>
                      <m:e>
                        <m:r>
                          <a:rPr lang="en-US" sz="1800" b="1" i="1">
                            <a:latin typeface="Cambria Math" panose="02040503050406030204" pitchFamily="18" charset="0"/>
                          </a:rPr>
                          <m:t>𝑿</m:t>
                        </m:r>
                      </m:e>
                      <m:sub>
                        <m:r>
                          <a:rPr lang="en-US" sz="1800" b="1" i="1">
                            <a:latin typeface="Cambria Math" panose="02040503050406030204" pitchFamily="18" charset="0"/>
                          </a:rPr>
                          <m:t>𝟏</m:t>
                        </m:r>
                      </m:sub>
                    </m:sSub>
                    <m:sSup>
                      <m:sSupPr>
                        <m:ctrlPr>
                          <a:rPr lang="en-US" sz="1800" b="1" i="1">
                            <a:latin typeface="Cambria Math" panose="02040503050406030204" pitchFamily="18" charset="0"/>
                          </a:rPr>
                        </m:ctrlPr>
                      </m:sSupPr>
                      <m:e>
                        <m:d>
                          <m:dPr>
                            <m:ctrlPr>
                              <a:rPr lang="en-US" sz="1800" b="1" i="1">
                                <a:latin typeface="Cambria Math" panose="02040503050406030204" pitchFamily="18" charset="0"/>
                              </a:rPr>
                            </m:ctrlPr>
                          </m:dPr>
                          <m:e>
                            <m:sSub>
                              <m:sSubPr>
                                <m:ctrlPr>
                                  <a:rPr lang="en-US" sz="1800" b="1" i="1">
                                    <a:latin typeface="Cambria Math" panose="02040503050406030204" pitchFamily="18" charset="0"/>
                                  </a:rPr>
                                </m:ctrlPr>
                              </m:sSubPr>
                              <m:e>
                                <m:r>
                                  <a:rPr lang="en-US" sz="1800" b="1" i="1">
                                    <a:latin typeface="Cambria Math" panose="02040503050406030204" pitchFamily="18" charset="0"/>
                                  </a:rPr>
                                  <m:t>𝑿</m:t>
                                </m:r>
                              </m:e>
                              <m:sub>
                                <m:r>
                                  <a:rPr lang="en-US" sz="1800" b="1" i="1">
                                    <a:latin typeface="Cambria Math" panose="02040503050406030204" pitchFamily="18" charset="0"/>
                                  </a:rPr>
                                  <m:t>𝟏</m:t>
                                </m:r>
                              </m:sub>
                            </m:sSub>
                            <m:r>
                              <a:rPr lang="en-US" sz="1800" b="1" i="1">
                                <a:latin typeface="Cambria Math" panose="02040503050406030204" pitchFamily="18" charset="0"/>
                              </a:rPr>
                              <m:t>′</m:t>
                            </m:r>
                            <m:sSub>
                              <m:sSubPr>
                                <m:ctrlPr>
                                  <a:rPr lang="en-US" sz="1800" b="1" i="1">
                                    <a:latin typeface="Cambria Math" panose="02040503050406030204" pitchFamily="18" charset="0"/>
                                  </a:rPr>
                                </m:ctrlPr>
                              </m:sSubPr>
                              <m:e>
                                <m:r>
                                  <a:rPr lang="en-US" sz="1800" b="1" i="1">
                                    <a:latin typeface="Cambria Math" panose="02040503050406030204" pitchFamily="18" charset="0"/>
                                  </a:rPr>
                                  <m:t>𝑿</m:t>
                                </m:r>
                              </m:e>
                              <m:sub>
                                <m:r>
                                  <a:rPr lang="en-US" sz="1800" b="1" i="1">
                                    <a:latin typeface="Cambria Math" panose="02040503050406030204" pitchFamily="18" charset="0"/>
                                  </a:rPr>
                                  <m:t>𝟏</m:t>
                                </m:r>
                              </m:sub>
                            </m:sSub>
                          </m:e>
                        </m:d>
                      </m:e>
                      <m:sup>
                        <m:r>
                          <a:rPr lang="en-US" sz="1800" b="1" i="1">
                            <a:latin typeface="Cambria Math" panose="02040503050406030204" pitchFamily="18" charset="0"/>
                          </a:rPr>
                          <m:t>−</m:t>
                        </m:r>
                        <m:r>
                          <a:rPr lang="en-US" sz="1800" b="1" i="1">
                            <a:latin typeface="Cambria Math" panose="02040503050406030204" pitchFamily="18" charset="0"/>
                          </a:rPr>
                          <m:t>𝟏</m:t>
                        </m:r>
                      </m:sup>
                    </m:sSup>
                    <m:sSubSup>
                      <m:sSubSupPr>
                        <m:ctrlPr>
                          <a:rPr lang="en-US" sz="1800" b="1" i="1">
                            <a:latin typeface="Cambria Math" panose="02040503050406030204" pitchFamily="18" charset="0"/>
                          </a:rPr>
                        </m:ctrlPr>
                      </m:sSubSupPr>
                      <m:e>
                        <m:r>
                          <a:rPr lang="en-US" sz="1800" b="1" i="1">
                            <a:latin typeface="Cambria Math" panose="02040503050406030204" pitchFamily="18" charset="0"/>
                          </a:rPr>
                          <m:t>𝑿</m:t>
                        </m:r>
                      </m:e>
                      <m:sub>
                        <m:r>
                          <a:rPr lang="en-US" sz="1800" b="1" i="1">
                            <a:latin typeface="Cambria Math" panose="02040503050406030204" pitchFamily="18" charset="0"/>
                          </a:rPr>
                          <m:t>𝟏</m:t>
                        </m:r>
                      </m:sub>
                      <m:sup>
                        <m:r>
                          <a:rPr lang="en-US" sz="1800" b="1" i="1">
                            <a:latin typeface="Cambria Math" panose="02040503050406030204" pitchFamily="18" charset="0"/>
                          </a:rPr>
                          <m:t>′</m:t>
                        </m:r>
                      </m:sup>
                    </m:sSubSup>
                    <m:r>
                      <a:rPr lang="en-US" sz="1800" b="1" i="1">
                        <a:latin typeface="Cambria Math" panose="02040503050406030204" pitchFamily="18" charset="0"/>
                      </a:rPr>
                      <m:t>𝒚</m:t>
                    </m:r>
                  </m:oMath>
                </a14:m>
                <a:endParaRPr lang="en-US" sz="1800"/>
              </a:p>
              <a:p>
                <a14:m>
                  <m:oMath xmlns:m="http://schemas.openxmlformats.org/officeDocument/2006/math">
                    <m:r>
                      <a:rPr lang="en-US" sz="1800" b="0" i="1" smtClean="0">
                        <a:latin typeface="Cambria Math" panose="02040503050406030204" pitchFamily="18" charset="0"/>
                      </a:rPr>
                      <m:t>𝑆</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𝑆</m:t>
                        </m:r>
                      </m:e>
                      <m:sub>
                        <m:r>
                          <a:rPr lang="en-US" sz="1800" b="0" i="1" smtClean="0">
                            <a:latin typeface="Cambria Math" panose="02040503050406030204" pitchFamily="18" charset="0"/>
                          </a:rPr>
                          <m:t>𝑅</m:t>
                        </m:r>
                      </m:sub>
                    </m:sSub>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𝛽</m:t>
                            </m:r>
                          </m:e>
                          <m:sub>
                            <m:r>
                              <a:rPr lang="en-US" sz="1800" b="0" i="1" smtClean="0">
                                <a:latin typeface="Cambria Math" panose="02040503050406030204" pitchFamily="18" charset="0"/>
                              </a:rPr>
                              <m:t>2</m:t>
                            </m:r>
                          </m:sub>
                        </m:sSub>
                      </m:e>
                    </m:d>
                    <m:r>
                      <a:rPr lang="en-US" sz="1800" b="1" i="1" smtClean="0">
                        <a:latin typeface="Cambria Math" panose="02040503050406030204" pitchFamily="18" charset="0"/>
                      </a:rPr>
                      <m:t>=</m:t>
                    </m:r>
                    <m:sSubSup>
                      <m:sSubSupPr>
                        <m:ctrlPr>
                          <a:rPr lang="en-US" sz="1800" b="1" i="1" smtClean="0">
                            <a:latin typeface="Cambria Math" panose="02040503050406030204" pitchFamily="18" charset="0"/>
                          </a:rPr>
                        </m:ctrlPr>
                      </m:sSubSupPr>
                      <m:e>
                        <m:acc>
                          <m:accPr>
                            <m:chr m:val="̂"/>
                            <m:ctrlPr>
                              <a:rPr lang="en-US" sz="1800" b="1" i="1" smtClean="0">
                                <a:latin typeface="Cambria Math" panose="02040503050406030204" pitchFamily="18" charset="0"/>
                              </a:rPr>
                            </m:ctrlPr>
                          </m:accPr>
                          <m:e>
                            <m:r>
                              <a:rPr lang="en-US" sz="1800" b="1" i="1" smtClean="0">
                                <a:latin typeface="Cambria Math" panose="02040503050406030204" pitchFamily="18" charset="0"/>
                              </a:rPr>
                              <m:t>𝜷</m:t>
                            </m:r>
                          </m:e>
                        </m:acc>
                      </m:e>
                      <m:sub>
                        <m:r>
                          <a:rPr lang="en-US" sz="1800" b="1" i="1" smtClean="0">
                            <a:latin typeface="Cambria Math" panose="02040503050406030204" pitchFamily="18" charset="0"/>
                          </a:rPr>
                          <m:t>𝟐</m:t>
                        </m:r>
                      </m:sub>
                      <m:sup>
                        <m:r>
                          <a:rPr lang="en-US" sz="1800" b="1" i="1" smtClean="0">
                            <a:latin typeface="Cambria Math" panose="02040503050406030204" pitchFamily="18" charset="0"/>
                          </a:rPr>
                          <m:t>′</m:t>
                        </m:r>
                      </m:sup>
                    </m:sSubSup>
                    <m:sSubSup>
                      <m:sSubSupPr>
                        <m:ctrlPr>
                          <a:rPr lang="en-US" sz="1800" b="1" i="1" smtClean="0">
                            <a:latin typeface="Cambria Math" panose="02040503050406030204" pitchFamily="18" charset="0"/>
                          </a:rPr>
                        </m:ctrlPr>
                      </m:sSubSupPr>
                      <m:e>
                        <m:r>
                          <a:rPr lang="en-US" sz="1800" b="1" i="1" smtClean="0">
                            <a:latin typeface="Cambria Math" panose="02040503050406030204" pitchFamily="18" charset="0"/>
                          </a:rPr>
                          <m:t>𝑿</m:t>
                        </m:r>
                      </m:e>
                      <m:sub>
                        <m:r>
                          <a:rPr lang="en-US" sz="1800" b="1" i="1" smtClean="0">
                            <a:latin typeface="Cambria Math" panose="02040503050406030204" pitchFamily="18" charset="0"/>
                          </a:rPr>
                          <m:t>𝟐</m:t>
                        </m:r>
                      </m:sub>
                      <m:sup>
                        <m:r>
                          <a:rPr lang="en-US" sz="1800" b="1" i="1" smtClean="0">
                            <a:latin typeface="Cambria Math" panose="02040503050406030204" pitchFamily="18" charset="0"/>
                          </a:rPr>
                          <m:t>′</m:t>
                        </m:r>
                      </m:sup>
                    </m:sSubSup>
                    <m:r>
                      <a:rPr lang="en-US" sz="1800" b="1" i="1" smtClean="0">
                        <a:latin typeface="Cambria Math" panose="02040503050406030204" pitchFamily="18" charset="0"/>
                      </a:rPr>
                      <m:t>𝒚</m:t>
                    </m:r>
                    <m:r>
                      <a:rPr lang="en-US" sz="1800" b="1" i="1" smtClean="0">
                        <a:latin typeface="Cambria Math" panose="02040503050406030204" pitchFamily="18" charset="0"/>
                      </a:rPr>
                      <m:t>=</m:t>
                    </m:r>
                    <m:sSup>
                      <m:sSupPr>
                        <m:ctrlPr>
                          <a:rPr lang="en-US" sz="1800" b="1" i="1">
                            <a:latin typeface="Cambria Math" panose="02040503050406030204" pitchFamily="18" charset="0"/>
                          </a:rPr>
                        </m:ctrlPr>
                      </m:sSupPr>
                      <m:e>
                        <m:r>
                          <a:rPr lang="en-US" sz="1800" b="1" i="1">
                            <a:latin typeface="Cambria Math" panose="02040503050406030204" pitchFamily="18" charset="0"/>
                          </a:rPr>
                          <m:t>𝒚</m:t>
                        </m:r>
                      </m:e>
                      <m:sup>
                        <m:r>
                          <a:rPr lang="en-US" sz="1800" b="1" i="1">
                            <a:latin typeface="Cambria Math" panose="02040503050406030204" pitchFamily="18" charset="0"/>
                          </a:rPr>
                          <m:t>′</m:t>
                        </m:r>
                      </m:sup>
                    </m:sSup>
                    <m:sSub>
                      <m:sSubPr>
                        <m:ctrlPr>
                          <a:rPr lang="en-US" sz="1800" b="1" i="1">
                            <a:latin typeface="Cambria Math" panose="02040503050406030204" pitchFamily="18" charset="0"/>
                          </a:rPr>
                        </m:ctrlPr>
                      </m:sSubPr>
                      <m:e>
                        <m:r>
                          <a:rPr lang="en-US" sz="1800" b="1" i="1">
                            <a:latin typeface="Cambria Math" panose="02040503050406030204" pitchFamily="18" charset="0"/>
                          </a:rPr>
                          <m:t>𝑿</m:t>
                        </m:r>
                      </m:e>
                      <m:sub>
                        <m:r>
                          <a:rPr lang="en-US" sz="1800" b="1" i="1" smtClean="0">
                            <a:latin typeface="Cambria Math" panose="02040503050406030204" pitchFamily="18" charset="0"/>
                          </a:rPr>
                          <m:t>𝟐</m:t>
                        </m:r>
                      </m:sub>
                    </m:sSub>
                    <m:sSup>
                      <m:sSupPr>
                        <m:ctrlPr>
                          <a:rPr lang="en-US" sz="1800" b="1" i="1">
                            <a:latin typeface="Cambria Math" panose="02040503050406030204" pitchFamily="18" charset="0"/>
                          </a:rPr>
                        </m:ctrlPr>
                      </m:sSupPr>
                      <m:e>
                        <m:d>
                          <m:dPr>
                            <m:ctrlPr>
                              <a:rPr lang="en-US" sz="1800" b="1" i="1">
                                <a:latin typeface="Cambria Math" panose="02040503050406030204" pitchFamily="18" charset="0"/>
                              </a:rPr>
                            </m:ctrlPr>
                          </m:dPr>
                          <m:e>
                            <m:sSub>
                              <m:sSubPr>
                                <m:ctrlPr>
                                  <a:rPr lang="en-US" sz="1800" b="1" i="1">
                                    <a:latin typeface="Cambria Math" panose="02040503050406030204" pitchFamily="18" charset="0"/>
                                  </a:rPr>
                                </m:ctrlPr>
                              </m:sSubPr>
                              <m:e>
                                <m:r>
                                  <a:rPr lang="en-US" sz="1800" b="1" i="1">
                                    <a:latin typeface="Cambria Math" panose="02040503050406030204" pitchFamily="18" charset="0"/>
                                  </a:rPr>
                                  <m:t>𝑿</m:t>
                                </m:r>
                              </m:e>
                              <m:sub>
                                <m:r>
                                  <a:rPr lang="en-US" sz="1800" b="1" i="1" smtClean="0">
                                    <a:latin typeface="Cambria Math" panose="02040503050406030204" pitchFamily="18" charset="0"/>
                                  </a:rPr>
                                  <m:t>𝟐</m:t>
                                </m:r>
                              </m:sub>
                            </m:sSub>
                            <m:r>
                              <a:rPr lang="en-US" sz="1800" b="1" i="1">
                                <a:latin typeface="Cambria Math" panose="02040503050406030204" pitchFamily="18" charset="0"/>
                              </a:rPr>
                              <m:t>′</m:t>
                            </m:r>
                            <m:sSub>
                              <m:sSubPr>
                                <m:ctrlPr>
                                  <a:rPr lang="en-US" sz="1800" b="1" i="1">
                                    <a:latin typeface="Cambria Math" panose="02040503050406030204" pitchFamily="18" charset="0"/>
                                  </a:rPr>
                                </m:ctrlPr>
                              </m:sSubPr>
                              <m:e>
                                <m:r>
                                  <a:rPr lang="en-US" sz="1800" b="1" i="1">
                                    <a:latin typeface="Cambria Math" panose="02040503050406030204" pitchFamily="18" charset="0"/>
                                  </a:rPr>
                                  <m:t>𝑿</m:t>
                                </m:r>
                              </m:e>
                              <m:sub>
                                <m:r>
                                  <a:rPr lang="en-US" sz="1800" b="1" i="1" smtClean="0">
                                    <a:latin typeface="Cambria Math" panose="02040503050406030204" pitchFamily="18" charset="0"/>
                                  </a:rPr>
                                  <m:t>𝟐</m:t>
                                </m:r>
                              </m:sub>
                            </m:sSub>
                          </m:e>
                        </m:d>
                      </m:e>
                      <m:sup>
                        <m:r>
                          <a:rPr lang="en-US" sz="1800" b="1" i="1">
                            <a:latin typeface="Cambria Math" panose="02040503050406030204" pitchFamily="18" charset="0"/>
                          </a:rPr>
                          <m:t>−</m:t>
                        </m:r>
                        <m:r>
                          <a:rPr lang="en-US" sz="1800" b="1" i="1">
                            <a:latin typeface="Cambria Math" panose="02040503050406030204" pitchFamily="18" charset="0"/>
                          </a:rPr>
                          <m:t>𝟏</m:t>
                        </m:r>
                      </m:sup>
                    </m:sSup>
                    <m:sSubSup>
                      <m:sSubSupPr>
                        <m:ctrlPr>
                          <a:rPr lang="en-US" sz="1800" b="1" i="1">
                            <a:latin typeface="Cambria Math" panose="02040503050406030204" pitchFamily="18" charset="0"/>
                          </a:rPr>
                        </m:ctrlPr>
                      </m:sSubSupPr>
                      <m:e>
                        <m:r>
                          <a:rPr lang="en-US" sz="1800" b="1" i="1">
                            <a:latin typeface="Cambria Math" panose="02040503050406030204" pitchFamily="18" charset="0"/>
                          </a:rPr>
                          <m:t>𝑿</m:t>
                        </m:r>
                      </m:e>
                      <m:sub>
                        <m:r>
                          <a:rPr lang="en-US" sz="1800" b="1" i="1" smtClean="0">
                            <a:latin typeface="Cambria Math" panose="02040503050406030204" pitchFamily="18" charset="0"/>
                          </a:rPr>
                          <m:t>𝟐</m:t>
                        </m:r>
                      </m:sub>
                      <m:sup>
                        <m:r>
                          <a:rPr lang="en-US" sz="1800" b="1" i="1">
                            <a:latin typeface="Cambria Math" panose="02040503050406030204" pitchFamily="18" charset="0"/>
                          </a:rPr>
                          <m:t>′</m:t>
                        </m:r>
                      </m:sup>
                    </m:sSubSup>
                    <m:r>
                      <a:rPr lang="en-US" sz="1800" b="1" i="1">
                        <a:latin typeface="Cambria Math" panose="02040503050406030204" pitchFamily="18" charset="0"/>
                      </a:rPr>
                      <m:t>𝒚</m:t>
                    </m:r>
                  </m:oMath>
                </a14:m>
                <a:endParaRPr lang="en-US" sz="1800"/>
              </a:p>
              <a:p>
                <a:endParaRPr lang="en-US"/>
              </a:p>
            </p:txBody>
          </p:sp>
        </mc:Choice>
        <mc:Fallback xmlns="">
          <p:sp>
            <p:nvSpPr>
              <p:cNvPr id="8" name="Content Placeholder 7">
                <a:extLst>
                  <a:ext uri="{FF2B5EF4-FFF2-40B4-BE49-F238E27FC236}">
                    <a16:creationId xmlns:a16="http://schemas.microsoft.com/office/drawing/2014/main" id="{E4EDD132-A589-E6D9-3096-D4FD365A29E9}"/>
                  </a:ext>
                </a:extLst>
              </p:cNvPr>
              <p:cNvSpPr>
                <a:spLocks noGrp="1" noRot="1" noChangeAspect="1" noMove="1" noResize="1" noEditPoints="1" noAdjustHandles="1" noChangeArrowheads="1" noChangeShapeType="1" noTextEdit="1"/>
              </p:cNvSpPr>
              <p:nvPr>
                <p:ph sz="half" idx="2"/>
              </p:nvPr>
            </p:nvSpPr>
            <p:spPr>
              <a:xfrm>
                <a:off x="6172200" y="1566333"/>
                <a:ext cx="5219700" cy="4406765"/>
              </a:xfrm>
              <a:blipFill>
                <a:blip r:embed="rId3"/>
                <a:stretch>
                  <a:fillRect l="-818" t="-553"/>
                </a:stretch>
              </a:blipFill>
            </p:spPr>
            <p:txBody>
              <a:bodyPr/>
              <a:lstStyle/>
              <a:p>
                <a:r>
                  <a:rPr lang="en-US">
                    <a:noFill/>
                  </a:rPr>
                  <a:t> </a:t>
                </a:r>
              </a:p>
            </p:txBody>
          </p:sp>
        </mc:Fallback>
      </mc:AlternateContent>
      <p:sp>
        <p:nvSpPr>
          <p:cNvPr id="4" name="Місце для дати 3">
            <a:extLst>
              <a:ext uri="{FF2B5EF4-FFF2-40B4-BE49-F238E27FC236}">
                <a16:creationId xmlns:a16="http://schemas.microsoft.com/office/drawing/2014/main" id="{C28E30E2-3378-DD53-F691-18FBD9DA882D}"/>
              </a:ext>
            </a:extLst>
          </p:cNvPr>
          <p:cNvSpPr>
            <a:spLocks noGrp="1"/>
          </p:cNvSpPr>
          <p:nvPr>
            <p:ph type="dt" sz="half" idx="10"/>
          </p:nvPr>
        </p:nvSpPr>
        <p:spPr/>
        <p:txBody>
          <a:bodyPr/>
          <a:lstStyle/>
          <a:p>
            <a:fld id="{626DE685-1B6F-4D7C-AEF2-C9AD71EC467A}" type="datetime1">
              <a:rPr lang="en-US" smtClean="0"/>
              <a:t>9/2/2024</a:t>
            </a:fld>
            <a:endParaRPr lang="en-US"/>
          </a:p>
        </p:txBody>
      </p:sp>
      <p:sp>
        <p:nvSpPr>
          <p:cNvPr id="6" name="Місце для номера слайда 5">
            <a:extLst>
              <a:ext uri="{FF2B5EF4-FFF2-40B4-BE49-F238E27FC236}">
                <a16:creationId xmlns:a16="http://schemas.microsoft.com/office/drawing/2014/main" id="{764C8605-0415-EF41-10F5-19CFB4827845}"/>
              </a:ext>
            </a:extLst>
          </p:cNvPr>
          <p:cNvSpPr>
            <a:spLocks noGrp="1"/>
          </p:cNvSpPr>
          <p:nvPr>
            <p:ph type="sldNum" sz="quarter" idx="12"/>
          </p:nvPr>
        </p:nvSpPr>
        <p:spPr/>
        <p:txBody>
          <a:bodyPr/>
          <a:lstStyle/>
          <a:p>
            <a:r>
              <a:rPr lang="en-US"/>
              <a:t>17</a:t>
            </a:r>
          </a:p>
        </p:txBody>
      </p:sp>
      <p:pic>
        <p:nvPicPr>
          <p:cNvPr id="10" name="Picture 9">
            <a:extLst>
              <a:ext uri="{FF2B5EF4-FFF2-40B4-BE49-F238E27FC236}">
                <a16:creationId xmlns:a16="http://schemas.microsoft.com/office/drawing/2014/main" id="{CEBD921B-19C7-26C3-63BF-C681B55D6FC9}"/>
              </a:ext>
            </a:extLst>
          </p:cNvPr>
          <p:cNvPicPr>
            <a:picLocks noChangeAspect="1"/>
          </p:cNvPicPr>
          <p:nvPr/>
        </p:nvPicPr>
        <p:blipFill rotWithShape="1">
          <a:blip r:embed="rId4"/>
          <a:srcRect l="32838" t="84339" r="32633" b="1116"/>
          <a:stretch/>
        </p:blipFill>
        <p:spPr>
          <a:xfrm>
            <a:off x="1018159" y="2378508"/>
            <a:ext cx="3234721" cy="847937"/>
          </a:xfrm>
          <a:prstGeom prst="rect">
            <a:avLst/>
          </a:prstGeom>
        </p:spPr>
      </p:pic>
      <p:sp>
        <p:nvSpPr>
          <p:cNvPr id="11" name="Arrow: Right 10">
            <a:extLst>
              <a:ext uri="{FF2B5EF4-FFF2-40B4-BE49-F238E27FC236}">
                <a16:creationId xmlns:a16="http://schemas.microsoft.com/office/drawing/2014/main" id="{40236D66-857B-3F9B-5237-92C30E1EAAE9}"/>
              </a:ext>
            </a:extLst>
          </p:cNvPr>
          <p:cNvSpPr/>
          <p:nvPr/>
        </p:nvSpPr>
        <p:spPr>
          <a:xfrm rot="188200">
            <a:off x="4639602" y="4873135"/>
            <a:ext cx="1265381" cy="193684"/>
          </a:xfrm>
          <a:prstGeom prst="rightArrow">
            <a:avLst>
              <a:gd name="adj1" fmla="val 50000"/>
              <a:gd name="adj2" fmla="val 8437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Brace 11">
            <a:extLst>
              <a:ext uri="{FF2B5EF4-FFF2-40B4-BE49-F238E27FC236}">
                <a16:creationId xmlns:a16="http://schemas.microsoft.com/office/drawing/2014/main" id="{BDB7CE07-8708-8B39-846C-3F8291BCB316}"/>
              </a:ext>
            </a:extLst>
          </p:cNvPr>
          <p:cNvSpPr/>
          <p:nvPr/>
        </p:nvSpPr>
        <p:spPr>
          <a:xfrm>
            <a:off x="6022356" y="4645640"/>
            <a:ext cx="225020" cy="72415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B91D899-D42D-38FF-4D37-EAABE2F85FE3}"/>
                  </a:ext>
                </a:extLst>
              </p:cNvPr>
              <p:cNvSpPr txBox="1"/>
              <p:nvPr/>
            </p:nvSpPr>
            <p:spPr>
              <a:xfrm>
                <a:off x="2157428" y="5498893"/>
                <a:ext cx="7724743" cy="646331"/>
              </a:xfrm>
              <a:prstGeom prst="rect">
                <a:avLst/>
              </a:prstGeom>
              <a:noFill/>
            </p:spPr>
            <p:txBody>
              <a:bodyPr wrap="none" rtlCol="0">
                <a:spAutoFit/>
              </a:bodyPr>
              <a:lstStyle/>
              <a:p>
                <a:r>
                  <a:rPr lang="en-US"/>
                  <a:t>Unconditional Sum of Squares:</a:t>
                </a:r>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𝑅</m:t>
                        </m:r>
                      </m:sub>
                    </m:sSub>
                    <m:d>
                      <m:dPr>
                        <m:ctrlPr>
                          <a:rPr lang="en-US" i="1">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𝜷</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𝜷</m:t>
                            </m:r>
                          </m:e>
                          <m:sub>
                            <m:r>
                              <a:rPr lang="en-US" b="1" i="1" smtClean="0">
                                <a:latin typeface="Cambria Math" panose="02040503050406030204" pitchFamily="18" charset="0"/>
                              </a:rPr>
                              <m:t>𝟐</m:t>
                            </m:r>
                          </m:sub>
                        </m:sSub>
                      </m:e>
                    </m:d>
                    <m:r>
                      <a:rPr lang="en-US" i="1">
                        <a:latin typeface="Cambria Math" panose="02040503050406030204" pitchFamily="18" charset="0"/>
                      </a:rPr>
                      <m:t>=</m:t>
                    </m:r>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𝑅</m:t>
                        </m:r>
                      </m:sub>
                    </m:sSub>
                    <m:d>
                      <m:dPr>
                        <m:ctrlPr>
                          <a:rPr lang="en-US" i="1">
                            <a:latin typeface="Cambria Math" panose="02040503050406030204" pitchFamily="18" charset="0"/>
                          </a:rPr>
                        </m:ctrlPr>
                      </m:dPr>
                      <m:e>
                        <m:r>
                          <a:rPr lang="en-US" b="1" i="1" smtClean="0">
                            <a:latin typeface="Cambria Math" panose="02040503050406030204" pitchFamily="18" charset="0"/>
                          </a:rPr>
                          <m:t>𝜷</m:t>
                        </m:r>
                      </m:e>
                    </m:d>
                    <m:r>
                      <a:rPr lang="en-US" b="0" i="1" smtClean="0">
                        <a:latin typeface="Cambria Math" panose="02040503050406030204" pitchFamily="18" charset="0"/>
                      </a:rPr>
                      <m:t>−</m:t>
                    </m:r>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𝑅</m:t>
                        </m:r>
                      </m:sub>
                    </m:sSub>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𝜷</m:t>
                            </m:r>
                          </m:e>
                          <m:sub>
                            <m:r>
                              <a:rPr lang="en-US" b="1" i="1">
                                <a:latin typeface="Cambria Math" panose="02040503050406030204" pitchFamily="18" charset="0"/>
                              </a:rPr>
                              <m:t>𝟐</m:t>
                            </m:r>
                          </m:sub>
                        </m:sSub>
                      </m:e>
                    </m:d>
                    <m:r>
                      <a:rPr lang="en-US" b="1" i="1" smtClean="0">
                        <a:latin typeface="Cambria Math" panose="02040503050406030204" pitchFamily="18" charset="0"/>
                      </a:rPr>
                      <m:t>≡</m:t>
                    </m:r>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𝑅</m:t>
                        </m:r>
                      </m:sub>
                    </m:sSub>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𝜷</m:t>
                            </m:r>
                          </m:e>
                          <m:sub>
                            <m:r>
                              <a:rPr lang="en-US" b="1" i="1" smtClean="0">
                                <a:latin typeface="Cambria Math" panose="02040503050406030204" pitchFamily="18" charset="0"/>
                              </a:rPr>
                              <m:t>𝟏</m:t>
                            </m:r>
                          </m:sub>
                        </m:sSub>
                      </m:e>
                    </m:d>
                  </m:oMath>
                </a14:m>
                <a:endParaRPr lang="en-US" b="1"/>
              </a:p>
              <a:p>
                <a:r>
                  <a:rPr lang="en-US" b="1"/>
                  <a:t>			      </a:t>
                </a:r>
                <a14:m>
                  <m:oMath xmlns:m="http://schemas.openxmlformats.org/officeDocument/2006/math">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𝑅</m:t>
                        </m:r>
                      </m:sub>
                    </m:sSub>
                    <m:d>
                      <m:dPr>
                        <m:ctrlPr>
                          <a:rPr lang="en-US"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𝜷</m:t>
                            </m:r>
                          </m:e>
                          <m:sub>
                            <m:r>
                              <a:rPr lang="en-US" b="1" i="1" smtClean="0">
                                <a:latin typeface="Cambria Math" panose="02040503050406030204" pitchFamily="18" charset="0"/>
                              </a:rPr>
                              <m:t>𝟐</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𝜷</m:t>
                            </m:r>
                          </m:e>
                          <m:sub>
                            <m:r>
                              <a:rPr lang="en-US" b="1" i="1" smtClean="0">
                                <a:latin typeface="Cambria Math" panose="02040503050406030204" pitchFamily="18" charset="0"/>
                              </a:rPr>
                              <m:t>𝟏</m:t>
                            </m:r>
                          </m:sub>
                        </m:sSub>
                      </m:e>
                    </m:d>
                    <m:r>
                      <a:rPr lang="en-US" i="1">
                        <a:latin typeface="Cambria Math" panose="02040503050406030204" pitchFamily="18" charset="0"/>
                      </a:rPr>
                      <m:t>=</m:t>
                    </m:r>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𝑅</m:t>
                        </m:r>
                      </m:sub>
                    </m:sSub>
                    <m:d>
                      <m:dPr>
                        <m:ctrlPr>
                          <a:rPr lang="en-US" i="1">
                            <a:latin typeface="Cambria Math" panose="02040503050406030204" pitchFamily="18" charset="0"/>
                          </a:rPr>
                        </m:ctrlPr>
                      </m:dPr>
                      <m:e>
                        <m:r>
                          <a:rPr lang="en-US" b="1" i="1">
                            <a:latin typeface="Cambria Math" panose="02040503050406030204" pitchFamily="18" charset="0"/>
                          </a:rPr>
                          <m:t>𝜷</m:t>
                        </m:r>
                      </m:e>
                    </m:d>
                    <m:r>
                      <a:rPr lang="en-US" i="1">
                        <a:latin typeface="Cambria Math" panose="02040503050406030204" pitchFamily="18" charset="0"/>
                      </a:rPr>
                      <m:t>−</m:t>
                    </m:r>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𝑅</m:t>
                        </m:r>
                      </m:sub>
                    </m:sSub>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𝜷</m:t>
                            </m:r>
                          </m:e>
                          <m:sub>
                            <m:r>
                              <a:rPr lang="en-US" b="1" i="1" smtClean="0">
                                <a:latin typeface="Cambria Math" panose="02040503050406030204" pitchFamily="18" charset="0"/>
                              </a:rPr>
                              <m:t>𝟏</m:t>
                            </m:r>
                          </m:sub>
                        </m:sSub>
                      </m:e>
                    </m:d>
                    <m:r>
                      <a:rPr lang="en-US" b="1" i="1">
                        <a:latin typeface="Cambria Math" panose="02040503050406030204" pitchFamily="18" charset="0"/>
                      </a:rPr>
                      <m:t>≡</m:t>
                    </m:r>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𝑅</m:t>
                        </m:r>
                      </m:sub>
                    </m:sSub>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𝜷</m:t>
                            </m:r>
                          </m:e>
                          <m:sub>
                            <m:r>
                              <a:rPr lang="en-US" b="1" i="1" smtClean="0">
                                <a:latin typeface="Cambria Math" panose="02040503050406030204" pitchFamily="18" charset="0"/>
                              </a:rPr>
                              <m:t>𝟐</m:t>
                            </m:r>
                          </m:sub>
                        </m:sSub>
                      </m:e>
                    </m:d>
                  </m:oMath>
                </a14:m>
                <a:endParaRPr lang="en-US" b="1"/>
              </a:p>
            </p:txBody>
          </p:sp>
        </mc:Choice>
        <mc:Fallback xmlns="">
          <p:sp>
            <p:nvSpPr>
              <p:cNvPr id="13" name="TextBox 12">
                <a:extLst>
                  <a:ext uri="{FF2B5EF4-FFF2-40B4-BE49-F238E27FC236}">
                    <a16:creationId xmlns:a16="http://schemas.microsoft.com/office/drawing/2014/main" id="{CB91D899-D42D-38FF-4D37-EAABE2F85FE3}"/>
                  </a:ext>
                </a:extLst>
              </p:cNvPr>
              <p:cNvSpPr txBox="1">
                <a:spLocks noRot="1" noChangeAspect="1" noMove="1" noResize="1" noEditPoints="1" noAdjustHandles="1" noChangeArrowheads="1" noChangeShapeType="1" noTextEdit="1"/>
              </p:cNvSpPr>
              <p:nvPr/>
            </p:nvSpPr>
            <p:spPr>
              <a:xfrm>
                <a:off x="2157428" y="5498893"/>
                <a:ext cx="7724743" cy="646331"/>
              </a:xfrm>
              <a:prstGeom prst="rect">
                <a:avLst/>
              </a:prstGeom>
              <a:blipFill>
                <a:blip r:embed="rId5"/>
                <a:stretch>
                  <a:fillRect l="-710" t="-4717" b="-7547"/>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0029648B-31E4-9C30-9A52-A1AA3FBEA3E5}"/>
              </a:ext>
            </a:extLst>
          </p:cNvPr>
          <p:cNvSpPr txBox="1"/>
          <p:nvPr/>
        </p:nvSpPr>
        <p:spPr>
          <a:xfrm>
            <a:off x="0" y="6488669"/>
            <a:ext cx="410690" cy="369332"/>
          </a:xfrm>
          <a:prstGeom prst="rect">
            <a:avLst/>
          </a:prstGeom>
          <a:noFill/>
        </p:spPr>
        <p:txBody>
          <a:bodyPr wrap="none" rtlCol="0">
            <a:spAutoFit/>
          </a:bodyPr>
          <a:lstStyle/>
          <a:p>
            <a:r>
              <a:rPr lang="en-US" b="1">
                <a:solidFill>
                  <a:schemeClr val="accent4"/>
                </a:solidFill>
              </a:rPr>
              <a:t>M</a:t>
            </a:r>
          </a:p>
        </p:txBody>
      </p:sp>
    </p:spTree>
    <p:extLst>
      <p:ext uri="{BB962C8B-B14F-4D97-AF65-F5344CB8AC3E}">
        <p14:creationId xmlns:p14="http://schemas.microsoft.com/office/powerpoint/2010/main" val="3649969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A97CA-1F8A-50FB-CB11-64E914AEBCC9}"/>
              </a:ext>
            </a:extLst>
          </p:cNvPr>
          <p:cNvSpPr>
            <a:spLocks noGrp="1"/>
          </p:cNvSpPr>
          <p:nvPr>
            <p:ph type="title"/>
          </p:nvPr>
        </p:nvSpPr>
        <p:spPr>
          <a:xfrm>
            <a:off x="700635" y="922096"/>
            <a:ext cx="10691265" cy="672788"/>
          </a:xfrm>
        </p:spPr>
        <p:txBody>
          <a:bodyPr>
            <a:normAutofit/>
          </a:bodyPr>
          <a:lstStyle/>
          <a:p>
            <a:r>
              <a:rPr lang="en-US" sz="3600"/>
              <a:t>Generalized inverse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F91352-F92F-F9F6-62A9-E10630263345}"/>
                  </a:ext>
                </a:extLst>
              </p:cNvPr>
              <p:cNvSpPr>
                <a:spLocks noGrp="1"/>
              </p:cNvSpPr>
              <p:nvPr>
                <p:ph idx="1"/>
              </p:nvPr>
            </p:nvSpPr>
            <p:spPr>
              <a:xfrm>
                <a:off x="700635" y="1594884"/>
                <a:ext cx="10691265" cy="4334330"/>
              </a:xfrm>
            </p:spPr>
            <p:txBody>
              <a:bodyPr>
                <a:normAutofit/>
              </a:bodyPr>
              <a:lstStyle/>
              <a:p>
                <a:r>
                  <a:rPr lang="en-US"/>
                  <a:t>For full-rank matrices </a:t>
                </a:r>
                <a14:m>
                  <m:oMath xmlns:m="http://schemas.openxmlformats.org/officeDocument/2006/math">
                    <m:r>
                      <a:rPr lang="en-US" b="1" i="1" smtClean="0">
                        <a:latin typeface="Cambria Math" panose="02040503050406030204" pitchFamily="18" charset="0"/>
                      </a:rPr>
                      <m:t>𝑿</m:t>
                    </m:r>
                  </m:oMath>
                </a14:m>
                <a:r>
                  <a:rPr lang="en-US"/>
                  <a:t>, the estimators are minimized in this form:</a:t>
                </a:r>
              </a:p>
              <a:p>
                <a:pPr lvl="1"/>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𝜷</m:t>
                        </m:r>
                      </m:e>
                    </m:acc>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m:t>
                                </m:r>
                              </m:sup>
                            </m:sSup>
                            <m:r>
                              <a:rPr lang="en-US" b="1" i="1" smtClean="0">
                                <a:latin typeface="Cambria Math" panose="02040503050406030204" pitchFamily="18" charset="0"/>
                              </a:rPr>
                              <m:t>𝑿</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m:t>
                        </m:r>
                      </m:sup>
                    </m:sSup>
                    <m:r>
                      <a:rPr lang="en-US" b="1" i="1" smtClean="0">
                        <a:latin typeface="Cambria Math" panose="02040503050406030204" pitchFamily="18" charset="0"/>
                      </a:rPr>
                      <m:t>𝒚</m:t>
                    </m:r>
                  </m:oMath>
                </a14:m>
                <a:endParaRPr lang="en-US"/>
              </a:p>
              <a:p>
                <a:r>
                  <a:rPr lang="en-US"/>
                  <a:t>When </a:t>
                </a:r>
                <a14:m>
                  <m:oMath xmlns:m="http://schemas.openxmlformats.org/officeDocument/2006/math">
                    <m:r>
                      <a:rPr lang="en-US" b="1" i="1" smtClean="0">
                        <a:latin typeface="Cambria Math" panose="02040503050406030204" pitchFamily="18" charset="0"/>
                      </a:rPr>
                      <m:t>𝑿</m:t>
                    </m:r>
                  </m:oMath>
                </a14:m>
                <a:r>
                  <a:rPr lang="en-US"/>
                  <a:t> is not full rank, the least-square estimators take the form:</a:t>
                </a:r>
              </a:p>
              <a:p>
                <a:pPr lvl="1"/>
                <a:r>
                  <a:rPr lang="en-US"/>
                  <a:t>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𝜷</m:t>
                        </m:r>
                      </m:e>
                    </m:acc>
                    <m:r>
                      <a:rPr lang="en-US" b="1" i="1" smtClean="0">
                        <a:latin typeface="Cambria Math" panose="02040503050406030204" pitchFamily="18" charset="0"/>
                      </a:rPr>
                      <m:t>=</m:t>
                    </m:r>
                    <m:r>
                      <a:rPr lang="en-US" b="1" i="1" smtClean="0">
                        <a:latin typeface="Cambria Math" panose="02040503050406030204" pitchFamily="18" charset="0"/>
                      </a:rPr>
                      <m:t>𝑮</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m:t>
                        </m:r>
                      </m:sup>
                    </m:sSup>
                    <m:r>
                      <a:rPr lang="en-US" b="1" i="1" smtClean="0">
                        <a:latin typeface="Cambria Math" panose="02040503050406030204" pitchFamily="18" charset="0"/>
                      </a:rPr>
                      <m:t>𝒚</m:t>
                    </m:r>
                  </m:oMath>
                </a14:m>
                <a:r>
                  <a:rPr lang="en-US"/>
                  <a:t> where </a:t>
                </a:r>
                <a14:m>
                  <m:oMath xmlns:m="http://schemas.openxmlformats.org/officeDocument/2006/math">
                    <m:r>
                      <a:rPr lang="en-US" b="1" i="1" smtClean="0">
                        <a:latin typeface="Cambria Math" panose="02040503050406030204" pitchFamily="18" charset="0"/>
                      </a:rPr>
                      <m:t>𝑮</m:t>
                    </m:r>
                  </m:oMath>
                </a14:m>
                <a:r>
                  <a:rPr lang="en-US" b="1"/>
                  <a:t> </a:t>
                </a:r>
                <a:r>
                  <a:rPr lang="en-US"/>
                  <a:t>is the generalized inverse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m:t>
                        </m:r>
                      </m:sup>
                    </m:sSup>
                    <m:r>
                      <a:rPr lang="en-US" b="1" i="1" smtClean="0">
                        <a:latin typeface="Cambria Math" panose="02040503050406030204" pitchFamily="18" charset="0"/>
                      </a:rPr>
                      <m:t>𝑿</m:t>
                    </m:r>
                  </m:oMath>
                </a14:m>
                <a:endParaRPr lang="en-US" b="1"/>
              </a:p>
              <a:p>
                <a:pPr lvl="1"/>
                <a:r>
                  <a:rPr lang="en-US"/>
                  <a:t>There are infinitely many generalized inverses</a:t>
                </a:r>
              </a:p>
              <a:p>
                <a:pPr lvl="1"/>
                <a14:m>
                  <m:oMath xmlns:m="http://schemas.openxmlformats.org/officeDocument/2006/math">
                    <m:r>
                      <a:rPr lang="en-US" b="1" i="1" smtClean="0">
                        <a:latin typeface="Cambria Math" panose="02040503050406030204" pitchFamily="18" charset="0"/>
                      </a:rPr>
                      <m:t>𝑮</m:t>
                    </m:r>
                  </m:oMath>
                </a14:m>
                <a:r>
                  <a:rPr lang="en-US" b="1"/>
                  <a:t> </a:t>
                </a:r>
                <a:r>
                  <a:rPr lang="en-US"/>
                  <a:t>satisfies the equation </a:t>
                </a:r>
                <a14:m>
                  <m:oMath xmlns:m="http://schemas.openxmlformats.org/officeDocument/2006/math">
                    <m:r>
                      <a:rPr lang="en-US" b="1" i="1" smtClean="0">
                        <a:latin typeface="Cambria Math" panose="02040503050406030204" pitchFamily="18" charset="0"/>
                      </a:rPr>
                      <m:t>𝑿𝑮𝑿</m:t>
                    </m:r>
                    <m:r>
                      <a:rPr lang="en-US" b="1" i="1" smtClean="0">
                        <a:latin typeface="Cambria Math" panose="02040503050406030204" pitchFamily="18" charset="0"/>
                      </a:rPr>
                      <m:t>=</m:t>
                    </m:r>
                    <m:r>
                      <a:rPr lang="en-US" b="1" i="1" smtClean="0">
                        <a:latin typeface="Cambria Math" panose="02040503050406030204" pitchFamily="18" charset="0"/>
                      </a:rPr>
                      <m:t>𝑿</m:t>
                    </m:r>
                  </m:oMath>
                </a14:m>
                <a:endParaRPr lang="en-US"/>
              </a:p>
              <a:p>
                <a:r>
                  <a:rPr lang="en-US"/>
                  <a:t>Three ways to calculate:</a:t>
                </a:r>
              </a:p>
              <a:p>
                <a:pPr lvl="1"/>
                <a:r>
                  <a:rPr lang="en-US"/>
                  <a:t>Reduced matrix</a:t>
                </a:r>
              </a:p>
              <a:p>
                <a:pPr lvl="1"/>
                <a:r>
                  <a:rPr lang="en-US"/>
                  <a:t>Diagonalization</a:t>
                </a:r>
              </a:p>
              <a:p>
                <a:pPr lvl="1"/>
                <a:r>
                  <a:rPr lang="en-US"/>
                  <a:t>Singular value decomposition</a:t>
                </a:r>
              </a:p>
            </p:txBody>
          </p:sp>
        </mc:Choice>
        <mc:Fallback xmlns="">
          <p:sp>
            <p:nvSpPr>
              <p:cNvPr id="3" name="Content Placeholder 2">
                <a:extLst>
                  <a:ext uri="{FF2B5EF4-FFF2-40B4-BE49-F238E27FC236}">
                    <a16:creationId xmlns:a16="http://schemas.microsoft.com/office/drawing/2014/main" id="{87F91352-F92F-F9F6-62A9-E10630263345}"/>
                  </a:ext>
                </a:extLst>
              </p:cNvPr>
              <p:cNvSpPr>
                <a:spLocks noGrp="1" noRot="1" noChangeAspect="1" noMove="1" noResize="1" noEditPoints="1" noAdjustHandles="1" noChangeArrowheads="1" noChangeShapeType="1" noTextEdit="1"/>
              </p:cNvSpPr>
              <p:nvPr>
                <p:ph idx="1"/>
              </p:nvPr>
            </p:nvSpPr>
            <p:spPr>
              <a:xfrm>
                <a:off x="700635" y="1594884"/>
                <a:ext cx="10691265" cy="4334330"/>
              </a:xfrm>
              <a:blipFill>
                <a:blip r:embed="rId2"/>
                <a:stretch>
                  <a:fillRect l="-513" t="-56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6A49C04-1A8D-FADF-1A04-C3029B2ADDD4}"/>
              </a:ext>
            </a:extLst>
          </p:cNvPr>
          <p:cNvSpPr>
            <a:spLocks noGrp="1"/>
          </p:cNvSpPr>
          <p:nvPr>
            <p:ph type="dt" sz="half" idx="10"/>
          </p:nvPr>
        </p:nvSpPr>
        <p:spPr/>
        <p:txBody>
          <a:bodyPr/>
          <a:lstStyle/>
          <a:p>
            <a:fld id="{626DE685-1B6F-4D7C-AEF2-C9AD71EC467A}" type="datetime1">
              <a:rPr lang="en-US" smtClean="0"/>
              <a:t>9/2/2024</a:t>
            </a:fld>
            <a:endParaRPr lang="en-US"/>
          </a:p>
        </p:txBody>
      </p:sp>
      <p:sp>
        <p:nvSpPr>
          <p:cNvPr id="6" name="Slide Number Placeholder 5">
            <a:extLst>
              <a:ext uri="{FF2B5EF4-FFF2-40B4-BE49-F238E27FC236}">
                <a16:creationId xmlns:a16="http://schemas.microsoft.com/office/drawing/2014/main" id="{56BF5CC2-6512-0968-C72F-19317BA6BE5B}"/>
              </a:ext>
            </a:extLst>
          </p:cNvPr>
          <p:cNvSpPr>
            <a:spLocks noGrp="1"/>
          </p:cNvSpPr>
          <p:nvPr>
            <p:ph type="sldNum" sz="quarter" idx="12"/>
          </p:nvPr>
        </p:nvSpPr>
        <p:spPr/>
        <p:txBody>
          <a:bodyPr/>
          <a:lstStyle/>
          <a:p>
            <a:r>
              <a:rPr lang="en-US"/>
              <a:t>18</a:t>
            </a:r>
          </a:p>
        </p:txBody>
      </p:sp>
      <p:sp>
        <p:nvSpPr>
          <p:cNvPr id="5" name="TextBox 4">
            <a:extLst>
              <a:ext uri="{FF2B5EF4-FFF2-40B4-BE49-F238E27FC236}">
                <a16:creationId xmlns:a16="http://schemas.microsoft.com/office/drawing/2014/main" id="{874750AA-649B-9903-7143-47117EC99D0F}"/>
              </a:ext>
            </a:extLst>
          </p:cNvPr>
          <p:cNvSpPr txBox="1"/>
          <p:nvPr/>
        </p:nvSpPr>
        <p:spPr>
          <a:xfrm>
            <a:off x="0" y="6488669"/>
            <a:ext cx="338554" cy="369332"/>
          </a:xfrm>
          <a:prstGeom prst="rect">
            <a:avLst/>
          </a:prstGeom>
          <a:noFill/>
        </p:spPr>
        <p:txBody>
          <a:bodyPr wrap="none" rtlCol="0">
            <a:spAutoFit/>
          </a:bodyPr>
          <a:lstStyle/>
          <a:p>
            <a:r>
              <a:rPr lang="en-US" b="1">
                <a:solidFill>
                  <a:schemeClr val="accent4"/>
                </a:solidFill>
              </a:rPr>
              <a:t>L</a:t>
            </a:r>
          </a:p>
        </p:txBody>
      </p:sp>
    </p:spTree>
    <p:extLst>
      <p:ext uri="{BB962C8B-B14F-4D97-AF65-F5344CB8AC3E}">
        <p14:creationId xmlns:p14="http://schemas.microsoft.com/office/powerpoint/2010/main" val="4241542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13BF-3A78-A521-54CD-D46C8D838A31}"/>
              </a:ext>
            </a:extLst>
          </p:cNvPr>
          <p:cNvSpPr>
            <a:spLocks noGrp="1"/>
          </p:cNvSpPr>
          <p:nvPr>
            <p:ph type="title"/>
          </p:nvPr>
        </p:nvSpPr>
        <p:spPr/>
        <p:txBody>
          <a:bodyPr>
            <a:normAutofit/>
          </a:bodyPr>
          <a:lstStyle/>
          <a:p>
            <a:r>
              <a:rPr lang="en-US" sz="3600"/>
              <a:t>Responsibilities</a:t>
            </a:r>
          </a:p>
        </p:txBody>
      </p:sp>
      <p:sp>
        <p:nvSpPr>
          <p:cNvPr id="3" name="Content Placeholder 2">
            <a:extLst>
              <a:ext uri="{FF2B5EF4-FFF2-40B4-BE49-F238E27FC236}">
                <a16:creationId xmlns:a16="http://schemas.microsoft.com/office/drawing/2014/main" id="{6D3B8666-BD36-FD6F-B060-2B52C98313E8}"/>
              </a:ext>
            </a:extLst>
          </p:cNvPr>
          <p:cNvSpPr>
            <a:spLocks noGrp="1"/>
          </p:cNvSpPr>
          <p:nvPr>
            <p:ph idx="1"/>
          </p:nvPr>
        </p:nvSpPr>
        <p:spPr/>
        <p:txBody>
          <a:bodyPr vert="horz" lIns="91440" tIns="45720" rIns="91440" bIns="45720" rtlCol="0" anchor="t">
            <a:normAutofit/>
          </a:bodyPr>
          <a:lstStyle/>
          <a:p>
            <a:r>
              <a:rPr lang="en-US"/>
              <a:t>Veronika is the code master</a:t>
            </a:r>
          </a:p>
          <a:p>
            <a:pPr lvl="1">
              <a:buFont typeface="Courier New" panose="020B0604020202020204" pitchFamily="34" charset="0"/>
              <a:buChar char="o"/>
            </a:pPr>
            <a:r>
              <a:rPr lang="en-US"/>
              <a:t>We trust any decisions you make</a:t>
            </a:r>
          </a:p>
          <a:p>
            <a:r>
              <a:rPr lang="en-US"/>
              <a:t>Lizzy does background</a:t>
            </a:r>
          </a:p>
          <a:p>
            <a:r>
              <a:rPr lang="en-US"/>
              <a:t>Lizzy and Veronika combine to do application with actual dataset</a:t>
            </a:r>
          </a:p>
          <a:p>
            <a:r>
              <a:rPr lang="en-US"/>
              <a:t>Mingyu checks to see if we did a good job. Captain Mingyu!</a:t>
            </a:r>
          </a:p>
          <a:p>
            <a:endParaRPr lang="en-US"/>
          </a:p>
        </p:txBody>
      </p:sp>
      <p:sp>
        <p:nvSpPr>
          <p:cNvPr id="4" name="Date Placeholder 3">
            <a:extLst>
              <a:ext uri="{FF2B5EF4-FFF2-40B4-BE49-F238E27FC236}">
                <a16:creationId xmlns:a16="http://schemas.microsoft.com/office/drawing/2014/main" id="{2BA4433F-493F-0D66-264C-F6E1D48CA586}"/>
              </a:ext>
            </a:extLst>
          </p:cNvPr>
          <p:cNvSpPr>
            <a:spLocks noGrp="1"/>
          </p:cNvSpPr>
          <p:nvPr>
            <p:ph type="dt" sz="half" idx="10"/>
          </p:nvPr>
        </p:nvSpPr>
        <p:spPr/>
        <p:txBody>
          <a:bodyPr/>
          <a:lstStyle/>
          <a:p>
            <a:fld id="{626DE685-1B6F-4D7C-AEF2-C9AD71EC467A}" type="datetime1">
              <a:rPr lang="en-US" smtClean="0"/>
              <a:t>9/2/2024</a:t>
            </a:fld>
            <a:endParaRPr lang="en-US"/>
          </a:p>
        </p:txBody>
      </p:sp>
      <p:sp>
        <p:nvSpPr>
          <p:cNvPr id="6" name="Slide Number Placeholder 5">
            <a:extLst>
              <a:ext uri="{FF2B5EF4-FFF2-40B4-BE49-F238E27FC236}">
                <a16:creationId xmlns:a16="http://schemas.microsoft.com/office/drawing/2014/main" id="{183B1245-132F-A844-FA77-8F295D29F653}"/>
              </a:ext>
            </a:extLst>
          </p:cNvPr>
          <p:cNvSpPr>
            <a:spLocks noGrp="1"/>
          </p:cNvSpPr>
          <p:nvPr>
            <p:ph type="sldNum" sz="quarter" idx="12"/>
          </p:nvPr>
        </p:nvSpPr>
        <p:spPr/>
        <p:txBody>
          <a:bodyPr/>
          <a:lstStyle/>
          <a:p>
            <a:fld id="{87E7843D-FF13-4365-9478-9625B70A2705}" type="slidenum">
              <a:rPr lang="en-US" smtClean="0"/>
              <a:t>2</a:t>
            </a:fld>
            <a:endParaRPr lang="en-US"/>
          </a:p>
        </p:txBody>
      </p:sp>
    </p:spTree>
    <p:extLst>
      <p:ext uri="{BB962C8B-B14F-4D97-AF65-F5344CB8AC3E}">
        <p14:creationId xmlns:p14="http://schemas.microsoft.com/office/powerpoint/2010/main" val="3035281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29E9-8E37-1537-EA98-B46AC9AE14F8}"/>
              </a:ext>
            </a:extLst>
          </p:cNvPr>
          <p:cNvSpPr>
            <a:spLocks noGrp="1"/>
          </p:cNvSpPr>
          <p:nvPr>
            <p:ph type="title"/>
          </p:nvPr>
        </p:nvSpPr>
        <p:spPr>
          <a:xfrm>
            <a:off x="700635" y="922096"/>
            <a:ext cx="10691265" cy="1204416"/>
          </a:xfrm>
        </p:spPr>
        <p:txBody>
          <a:bodyPr>
            <a:normAutofit/>
          </a:bodyPr>
          <a:lstStyle/>
          <a:p>
            <a:r>
              <a:rPr lang="en-US" sz="3600"/>
              <a:t>Generalized inverse example WITH REDUCED a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441739-3B86-8E03-3DCE-84B23C9FE766}"/>
                  </a:ext>
                </a:extLst>
              </p:cNvPr>
              <p:cNvSpPr>
                <a:spLocks noGrp="1"/>
              </p:cNvSpPr>
              <p:nvPr>
                <p:ph idx="1"/>
              </p:nvPr>
            </p:nvSpPr>
            <p:spPr>
              <a:xfrm>
                <a:off x="700635" y="2126512"/>
                <a:ext cx="10691265" cy="3802702"/>
              </a:xfrm>
            </p:spPr>
            <p:txBody>
              <a:bodyPr>
                <a:normAutofit fontScale="92500" lnSpcReduction="10000"/>
              </a:bodyPr>
              <a:lstStyle/>
              <a:p>
                <a14:m>
                  <m:oMath xmlns:m="http://schemas.openxmlformats.org/officeDocument/2006/math">
                    <m:r>
                      <a:rPr lang="en-US" b="1" i="1" smtClean="0">
                        <a:latin typeface="Cambria Math" panose="02040503050406030204" pitchFamily="18" charset="0"/>
                      </a:rPr>
                      <m:t>𝑿</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4"/>
                                  <m:mcJc m:val="center"/>
                                </m:mcPr>
                              </m:mc>
                            </m:mcs>
                            <m:ctrlPr>
                              <a:rPr lang="en-US" b="0"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5</m:t>
                              </m:r>
                            </m:e>
                            <m:e>
                              <m:r>
                                <a:rPr lang="en-US" b="0" i="1" smtClean="0">
                                  <a:latin typeface="Cambria Math" panose="02040503050406030204" pitchFamily="18" charset="0"/>
                                </a:rPr>
                                <m:t>2</m:t>
                              </m:r>
                            </m:e>
                          </m:mr>
                          <m:mr>
                            <m:e>
                              <m:r>
                                <a:rPr lang="en-US" b="0" i="1" smtClean="0">
                                  <a:latin typeface="Cambria Math" panose="02040503050406030204" pitchFamily="18" charset="0"/>
                                </a:rPr>
                                <m:t>3</m:t>
                              </m:r>
                            </m:e>
                            <m:e>
                              <m:r>
                                <a:rPr lang="en-US" b="0" i="1" smtClean="0">
                                  <a:latin typeface="Cambria Math" panose="02040503050406030204" pitchFamily="18" charset="0"/>
                                </a:rPr>
                                <m:t>7</m:t>
                              </m:r>
                            </m:e>
                            <m:e>
                              <m:r>
                                <a:rPr lang="en-US" b="0" i="1" smtClean="0">
                                  <a:latin typeface="Cambria Math" panose="02040503050406030204" pitchFamily="18" charset="0"/>
                                </a:rPr>
                                <m:t>12</m:t>
                              </m:r>
                            </m:e>
                            <m:e>
                              <m:r>
                                <a:rPr lang="en-US" b="0" i="1" smtClean="0">
                                  <a:latin typeface="Cambria Math" panose="02040503050406030204" pitchFamily="18" charset="0"/>
                                </a:rPr>
                                <m:t>4</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−3</m:t>
                              </m:r>
                            </m:e>
                            <m:e>
                              <m:r>
                                <a:rPr lang="en-US" b="0" i="1" smtClean="0">
                                  <a:latin typeface="Cambria Math" panose="02040503050406030204" pitchFamily="18" charset="0"/>
                                </a:rPr>
                                <m:t>−2</m:t>
                              </m:r>
                            </m:e>
                          </m:mr>
                        </m:m>
                      </m:e>
                    </m:d>
                  </m:oMath>
                </a14:m>
                <a:r>
                  <a:rPr lang="en-US"/>
                  <a:t> rank of </a:t>
                </a:r>
                <a14:m>
                  <m:oMath xmlns:m="http://schemas.openxmlformats.org/officeDocument/2006/math">
                    <m:r>
                      <a:rPr lang="en-US" b="1" i="1" smtClean="0">
                        <a:latin typeface="Cambria Math" panose="02040503050406030204" pitchFamily="18" charset="0"/>
                      </a:rPr>
                      <m:t>𝑿</m:t>
                    </m:r>
                  </m:oMath>
                </a14:m>
                <a:r>
                  <a:rPr lang="en-US" b="1"/>
                  <a:t> </a:t>
                </a:r>
                <a:r>
                  <a:rPr lang="en-US"/>
                  <a:t>is 2 (not full rank)</a:t>
                </a:r>
              </a:p>
              <a:p>
                <a:r>
                  <a:rPr lang="en-US"/>
                  <a:t>Pick a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2</m:t>
                    </m:r>
                  </m:oMath>
                </a14:m>
                <a:r>
                  <a:rPr lang="en-US"/>
                  <a:t> submatrix say, </a:t>
                </a:r>
                <a14:m>
                  <m:oMath xmlns:m="http://schemas.openxmlformats.org/officeDocument/2006/math">
                    <m:r>
                      <a:rPr lang="en-US" b="1" i="1" smtClean="0">
                        <a:latin typeface="Cambria Math" panose="02040503050406030204" pitchFamily="18" charset="0"/>
                      </a:rPr>
                      <m:t>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2</m:t>
                              </m:r>
                            </m:e>
                          </m:mr>
                          <m:mr>
                            <m:e>
                              <m:r>
                                <a:rPr lang="en-US" b="0" i="1" smtClean="0">
                                  <a:latin typeface="Cambria Math" panose="02040503050406030204" pitchFamily="18" charset="0"/>
                                </a:rPr>
                                <m:t>3</m:t>
                              </m:r>
                            </m:e>
                            <m:e>
                              <m:r>
                                <a:rPr lang="en-US" b="0" i="1" smtClean="0">
                                  <a:latin typeface="Cambria Math" panose="02040503050406030204" pitchFamily="18" charset="0"/>
                                </a:rPr>
                                <m:t>7</m:t>
                              </m:r>
                            </m:e>
                          </m:mr>
                        </m:m>
                      </m:e>
                    </m:d>
                    <m:r>
                      <a:rPr lang="en-US" b="0" i="1" smtClean="0">
                        <a:latin typeface="Cambria Math" panose="02040503050406030204" pitchFamily="18" charset="0"/>
                        <a:ea typeface="Cambria Math" panose="02040503050406030204" pitchFamily="18" charset="0"/>
                      </a:rPr>
                      <m:t>→</m:t>
                    </m:r>
                    <m:sSup>
                      <m:sSupPr>
                        <m:ctrlPr>
                          <a:rPr lang="en-US" b="1"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𝑴</m:t>
                        </m:r>
                      </m:e>
                      <m:sup>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sup>
                    </m:sSup>
                    <m:r>
                      <a:rPr lang="en-US" b="1" i="1" smtClean="0">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7</m:t>
                              </m:r>
                            </m:e>
                            <m:e>
                              <m:r>
                                <a:rPr lang="en-US" b="0" i="1" smtClean="0">
                                  <a:latin typeface="Cambria Math" panose="02040503050406030204" pitchFamily="18" charset="0"/>
                                </a:rPr>
                                <m:t>−</m:t>
                              </m:r>
                              <m:r>
                                <a:rPr lang="en-US" i="1">
                                  <a:latin typeface="Cambria Math" panose="02040503050406030204" pitchFamily="18" charset="0"/>
                                </a:rPr>
                                <m:t>2</m:t>
                              </m:r>
                            </m:e>
                          </m:mr>
                          <m:mr>
                            <m:e>
                              <m:r>
                                <a:rPr lang="en-US" b="0" i="1" smtClean="0">
                                  <a:latin typeface="Cambria Math" panose="02040503050406030204" pitchFamily="18" charset="0"/>
                                </a:rPr>
                                <m:t>−</m:t>
                              </m:r>
                              <m:r>
                                <a:rPr lang="en-US" i="1">
                                  <a:latin typeface="Cambria Math" panose="02040503050406030204" pitchFamily="18" charset="0"/>
                                </a:rPr>
                                <m:t>3</m:t>
                              </m:r>
                            </m:e>
                            <m:e>
                              <m:r>
                                <a:rPr lang="en-US" b="0" i="1" smtClean="0">
                                  <a:latin typeface="Cambria Math" panose="02040503050406030204" pitchFamily="18" charset="0"/>
                                </a:rPr>
                                <m:t>1</m:t>
                              </m:r>
                            </m:e>
                          </m:mr>
                        </m:m>
                      </m:e>
                    </m:d>
                    <m:r>
                      <a:rPr lang="en-US" i="1">
                        <a:latin typeface="Cambria Math" panose="02040503050406030204" pitchFamily="18" charset="0"/>
                        <a:ea typeface="Cambria Math" panose="02040503050406030204" pitchFamily="18" charset="0"/>
                      </a:rPr>
                      <m:t>→</m:t>
                    </m:r>
                    <m:sSup>
                      <m:sSupPr>
                        <m:ctrlPr>
                          <a:rPr lang="en-US" b="1" i="1">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𝑴</m:t>
                        </m:r>
                      </m:e>
                      <m:sup>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𝟏</m:t>
                        </m:r>
                      </m:sup>
                    </m:sSup>
                    <m:r>
                      <a:rPr lang="en-US" b="1" i="1" smtClean="0">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7</m:t>
                              </m:r>
                            </m:e>
                            <m:e>
                              <m:r>
                                <a:rPr lang="en-US" i="1">
                                  <a:latin typeface="Cambria Math" panose="02040503050406030204" pitchFamily="18" charset="0"/>
                                </a:rPr>
                                <m:t>−</m:t>
                              </m:r>
                              <m:r>
                                <a:rPr lang="en-US" b="0" i="1" smtClean="0">
                                  <a:latin typeface="Cambria Math" panose="02040503050406030204" pitchFamily="18" charset="0"/>
                                </a:rPr>
                                <m:t>3</m:t>
                              </m:r>
                            </m:e>
                          </m:mr>
                          <m:mr>
                            <m:e>
                              <m:r>
                                <a:rPr lang="en-US" i="1">
                                  <a:latin typeface="Cambria Math" panose="02040503050406030204" pitchFamily="18" charset="0"/>
                                </a:rPr>
                                <m:t>−</m:t>
                              </m:r>
                              <m:r>
                                <a:rPr lang="en-US" b="0" i="1" smtClean="0">
                                  <a:latin typeface="Cambria Math" panose="02040503050406030204" pitchFamily="18" charset="0"/>
                                </a:rPr>
                                <m:t>2</m:t>
                              </m:r>
                            </m:e>
                            <m:e>
                              <m:r>
                                <a:rPr lang="en-US" i="1">
                                  <a:latin typeface="Cambria Math" panose="02040503050406030204" pitchFamily="18" charset="0"/>
                                </a:rPr>
                                <m:t>1</m:t>
                              </m:r>
                            </m:e>
                          </m:mr>
                        </m:m>
                      </m:e>
                    </m:d>
                  </m:oMath>
                </a14:m>
                <a:endParaRPr lang="en-US"/>
              </a:p>
              <a:p>
                <a:r>
                  <a:rPr lang="en-US"/>
                  <a:t>Define a matrix </a:t>
                </a:r>
                <a14:m>
                  <m:oMath xmlns:m="http://schemas.openxmlformats.org/officeDocument/2006/math">
                    <m:r>
                      <a:rPr lang="en-US" b="1" i="1" smtClean="0">
                        <a:latin typeface="Cambria Math" panose="02040503050406030204" pitchFamily="18" charset="0"/>
                      </a:rPr>
                      <m:t>𝑯</m:t>
                    </m:r>
                  </m:oMath>
                </a14:m>
                <a:r>
                  <a:rPr lang="en-US"/>
                  <a:t> in such a way: </a:t>
                </a:r>
                <a14:m>
                  <m:oMath xmlns:m="http://schemas.openxmlformats.org/officeDocument/2006/math">
                    <m:r>
                      <a:rPr lang="en-US" b="1" i="1" smtClean="0">
                        <a:latin typeface="Cambria Math" panose="02040503050406030204" pitchFamily="18" charset="0"/>
                      </a:rPr>
                      <m:t>𝑯</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4"/>
                                  <m:mcJc m:val="center"/>
                                </m:mcPr>
                              </m:mc>
                            </m:mcs>
                            <m:ctrlPr>
                              <a:rPr lang="en-US" b="0" i="1">
                                <a:latin typeface="Cambria Math" panose="02040503050406030204" pitchFamily="18" charset="0"/>
                              </a:rPr>
                            </m:ctrlPr>
                          </m:mPr>
                          <m:mr>
                            <m:e>
                              <m:r>
                                <m:rPr>
                                  <m:brk m:alnAt="7"/>
                                </m:rPr>
                                <a:rPr lang="en-US" b="0" i="1" smtClean="0">
                                  <a:latin typeface="Cambria Math" panose="02040503050406030204" pitchFamily="18" charset="0"/>
                                </a:rPr>
                                <m:t>7</m:t>
                              </m:r>
                            </m:e>
                            <m:e>
                              <m:r>
                                <a:rPr lang="en-US" b="0" i="1" smtClean="0">
                                  <a:latin typeface="Cambria Math" panose="02040503050406030204" pitchFamily="18" charset="0"/>
                                </a:rPr>
                                <m:t>−3</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−2</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d>
                  </m:oMath>
                </a14:m>
                <a:endParaRPr lang="en-US"/>
              </a:p>
              <a:p>
                <a:r>
                  <a:rPr lang="en-US"/>
                  <a:t>Then the generalized inverse </a:t>
                </a:r>
                <a14:m>
                  <m:oMath xmlns:m="http://schemas.openxmlformats.org/officeDocument/2006/math">
                    <m:r>
                      <a:rPr lang="en-US" b="1" i="1" smtClean="0">
                        <a:latin typeface="Cambria Math" panose="02040503050406030204" pitchFamily="18" charset="0"/>
                      </a:rPr>
                      <m:t>𝑮</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7</m:t>
                              </m:r>
                            </m:e>
                            <m:e>
                              <m:r>
                                <a:rPr lang="en-US" i="1">
                                  <a:latin typeface="Cambria Math" panose="02040503050406030204" pitchFamily="18" charset="0"/>
                                </a:rPr>
                                <m:t>−</m:t>
                              </m:r>
                              <m:r>
                                <a:rPr lang="en-US" b="0" i="1" smtClean="0">
                                  <a:latin typeface="Cambria Math" panose="02040503050406030204" pitchFamily="18" charset="0"/>
                                </a:rPr>
                                <m:t>2</m:t>
                              </m:r>
                            </m:e>
                            <m:e>
                              <m:r>
                                <a:rPr lang="en-US" i="1">
                                  <a:latin typeface="Cambria Math" panose="02040503050406030204" pitchFamily="18" charset="0"/>
                                </a:rPr>
                                <m:t>0</m:t>
                              </m:r>
                            </m:e>
                          </m:mr>
                          <m:mr>
                            <m:e>
                              <m:r>
                                <a:rPr lang="en-US" i="1">
                                  <a:latin typeface="Cambria Math" panose="02040503050406030204" pitchFamily="18" charset="0"/>
                                </a:rPr>
                                <m:t>−</m:t>
                              </m:r>
                              <m:r>
                                <a:rPr lang="en-US" b="0" i="1" smtClean="0">
                                  <a:latin typeface="Cambria Math" panose="02040503050406030204" pitchFamily="18" charset="0"/>
                                </a:rPr>
                                <m:t>3</m:t>
                              </m:r>
                            </m:e>
                            <m:e>
                              <m:r>
                                <a:rPr lang="en-US" i="1">
                                  <a:latin typeface="Cambria Math" panose="02040503050406030204" pitchFamily="18" charset="0"/>
                                </a:rPr>
                                <m:t>1</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d>
                  </m:oMath>
                </a14:m>
                <a:endParaRPr lang="en-US" b="1"/>
              </a:p>
            </p:txBody>
          </p:sp>
        </mc:Choice>
        <mc:Fallback xmlns="">
          <p:sp>
            <p:nvSpPr>
              <p:cNvPr id="3" name="Content Placeholder 2">
                <a:extLst>
                  <a:ext uri="{FF2B5EF4-FFF2-40B4-BE49-F238E27FC236}">
                    <a16:creationId xmlns:a16="http://schemas.microsoft.com/office/drawing/2014/main" id="{99441739-3B86-8E03-3DCE-84B23C9FE766}"/>
                  </a:ext>
                </a:extLst>
              </p:cNvPr>
              <p:cNvSpPr>
                <a:spLocks noGrp="1" noRot="1" noChangeAspect="1" noMove="1" noResize="1" noEditPoints="1" noAdjustHandles="1" noChangeArrowheads="1" noChangeShapeType="1" noTextEdit="1"/>
              </p:cNvSpPr>
              <p:nvPr>
                <p:ph idx="1"/>
              </p:nvPr>
            </p:nvSpPr>
            <p:spPr>
              <a:xfrm>
                <a:off x="700635" y="2126512"/>
                <a:ext cx="10691265" cy="3802702"/>
              </a:xfrm>
              <a:blipFill>
                <a:blip r:embed="rId2"/>
                <a:stretch>
                  <a:fillRect l="-45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596375E-348B-7D38-EEC5-C5A5ED41C1FF}"/>
              </a:ext>
            </a:extLst>
          </p:cNvPr>
          <p:cNvSpPr>
            <a:spLocks noGrp="1"/>
          </p:cNvSpPr>
          <p:nvPr>
            <p:ph type="dt" sz="half" idx="10"/>
          </p:nvPr>
        </p:nvSpPr>
        <p:spPr/>
        <p:txBody>
          <a:bodyPr/>
          <a:lstStyle/>
          <a:p>
            <a:fld id="{626DE685-1B6F-4D7C-AEF2-C9AD71EC467A}" type="datetime1">
              <a:rPr lang="en-US" smtClean="0"/>
              <a:t>9/2/2024</a:t>
            </a:fld>
            <a:endParaRPr lang="en-US"/>
          </a:p>
        </p:txBody>
      </p:sp>
      <p:sp>
        <p:nvSpPr>
          <p:cNvPr id="6" name="Slide Number Placeholder 5">
            <a:extLst>
              <a:ext uri="{FF2B5EF4-FFF2-40B4-BE49-F238E27FC236}">
                <a16:creationId xmlns:a16="http://schemas.microsoft.com/office/drawing/2014/main" id="{C58FCE00-47B3-DFC9-FEB3-77E8309DD64C}"/>
              </a:ext>
            </a:extLst>
          </p:cNvPr>
          <p:cNvSpPr>
            <a:spLocks noGrp="1"/>
          </p:cNvSpPr>
          <p:nvPr>
            <p:ph type="sldNum" sz="quarter" idx="12"/>
          </p:nvPr>
        </p:nvSpPr>
        <p:spPr/>
        <p:txBody>
          <a:bodyPr/>
          <a:lstStyle/>
          <a:p>
            <a:r>
              <a:rPr lang="en-US"/>
              <a:t>19</a:t>
            </a:r>
          </a:p>
        </p:txBody>
      </p:sp>
      <p:sp>
        <p:nvSpPr>
          <p:cNvPr id="5" name="TextBox 4">
            <a:extLst>
              <a:ext uri="{FF2B5EF4-FFF2-40B4-BE49-F238E27FC236}">
                <a16:creationId xmlns:a16="http://schemas.microsoft.com/office/drawing/2014/main" id="{4DCE4140-3C2E-BE25-BE1D-1C0A2E505BA0}"/>
              </a:ext>
            </a:extLst>
          </p:cNvPr>
          <p:cNvSpPr txBox="1"/>
          <p:nvPr/>
        </p:nvSpPr>
        <p:spPr>
          <a:xfrm>
            <a:off x="0" y="6488669"/>
            <a:ext cx="338554" cy="369332"/>
          </a:xfrm>
          <a:prstGeom prst="rect">
            <a:avLst/>
          </a:prstGeom>
          <a:noFill/>
        </p:spPr>
        <p:txBody>
          <a:bodyPr wrap="none" rtlCol="0">
            <a:spAutoFit/>
          </a:bodyPr>
          <a:lstStyle/>
          <a:p>
            <a:r>
              <a:rPr lang="en-US" b="1">
                <a:solidFill>
                  <a:schemeClr val="accent4"/>
                </a:solidFill>
              </a:rPr>
              <a:t>L</a:t>
            </a:r>
          </a:p>
        </p:txBody>
      </p:sp>
    </p:spTree>
    <p:extLst>
      <p:ext uri="{BB962C8B-B14F-4D97-AF65-F5344CB8AC3E}">
        <p14:creationId xmlns:p14="http://schemas.microsoft.com/office/powerpoint/2010/main" val="1938722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A97CA-1F8A-50FB-CB11-64E914AEBCC9}"/>
              </a:ext>
            </a:extLst>
          </p:cNvPr>
          <p:cNvSpPr>
            <a:spLocks noGrp="1"/>
          </p:cNvSpPr>
          <p:nvPr>
            <p:ph type="title"/>
          </p:nvPr>
        </p:nvSpPr>
        <p:spPr>
          <a:xfrm>
            <a:off x="700635" y="922096"/>
            <a:ext cx="10691265" cy="630257"/>
          </a:xfrm>
        </p:spPr>
        <p:txBody>
          <a:bodyPr>
            <a:noAutofit/>
          </a:bodyPr>
          <a:lstStyle/>
          <a:p>
            <a:r>
              <a:rPr lang="en-US" sz="3600"/>
              <a:t>Generalized inverse - diagonalization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F91352-F92F-F9F6-62A9-E10630263345}"/>
                  </a:ext>
                </a:extLst>
              </p:cNvPr>
              <p:cNvSpPr>
                <a:spLocks noGrp="1"/>
              </p:cNvSpPr>
              <p:nvPr>
                <p:ph idx="1"/>
              </p:nvPr>
            </p:nvSpPr>
            <p:spPr>
              <a:xfrm>
                <a:off x="700635" y="1552353"/>
                <a:ext cx="10691265" cy="4376861"/>
              </a:xfrm>
            </p:spPr>
            <p:txBody>
              <a:bodyPr>
                <a:normAutofit/>
              </a:bodyPr>
              <a:lstStyle/>
              <a:p>
                <a:r>
                  <a:rPr lang="en-US"/>
                  <a:t>The equivalent diagonal form of </a:t>
                </a:r>
                <a14:m>
                  <m:oMath xmlns:m="http://schemas.openxmlformats.org/officeDocument/2006/math">
                    <m:r>
                      <a:rPr lang="en-US" b="1" i="1" smtClean="0">
                        <a:latin typeface="Cambria Math" panose="02040503050406030204" pitchFamily="18" charset="0"/>
                      </a:rPr>
                      <m:t>𝑿</m:t>
                    </m:r>
                  </m:oMath>
                </a14:m>
                <a:r>
                  <a:rPr lang="en-US" b="1"/>
                  <a:t> </a:t>
                </a:r>
                <a:r>
                  <a:rPr lang="en-US"/>
                  <a:t>with order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oMath>
                </a14:m>
                <a:endParaRPr lang="en-US" b="1"/>
              </a:p>
              <a:p>
                <a:pPr lvl="1"/>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𝑷</m:t>
                        </m:r>
                      </m:e>
                      <m:sub>
                        <m:r>
                          <a:rPr lang="en-US" b="1" i="1" smtClean="0">
                            <a:latin typeface="Cambria Math" panose="02040503050406030204" pitchFamily="18" charset="0"/>
                          </a:rPr>
                          <m:t>𝒑</m:t>
                        </m:r>
                        <m:r>
                          <a:rPr lang="en-US" b="1" i="1" smtClean="0">
                            <a:latin typeface="Cambria Math" panose="02040503050406030204" pitchFamily="18" charset="0"/>
                          </a:rPr>
                          <m:t>×</m:t>
                        </m:r>
                        <m:r>
                          <a:rPr lang="en-US" b="1" i="1" smtClean="0">
                            <a:latin typeface="Cambria Math" panose="02040503050406030204" pitchFamily="18" charset="0"/>
                          </a:rPr>
                          <m:t>𝒑</m:t>
                        </m:r>
                      </m:sub>
                    </m:sSub>
                    <m:sSub>
                      <m:sSubPr>
                        <m:ctrlPr>
                          <a:rPr lang="en-US" b="1" i="1">
                            <a:latin typeface="Cambria Math" panose="02040503050406030204" pitchFamily="18" charset="0"/>
                          </a:rPr>
                        </m:ctrlPr>
                      </m:sSubPr>
                      <m:e>
                        <m:r>
                          <a:rPr lang="en-US" b="1" i="1" smtClean="0">
                            <a:latin typeface="Cambria Math" panose="02040503050406030204" pitchFamily="18" charset="0"/>
                          </a:rPr>
                          <m:t>𝑿</m:t>
                        </m:r>
                      </m:e>
                      <m:sub>
                        <m:r>
                          <a:rPr lang="en-US" b="1" i="1">
                            <a:latin typeface="Cambria Math" panose="02040503050406030204" pitchFamily="18" charset="0"/>
                          </a:rPr>
                          <m:t>𝒑</m:t>
                        </m:r>
                        <m:r>
                          <a:rPr lang="en-US" b="1" i="1">
                            <a:latin typeface="Cambria Math" panose="02040503050406030204" pitchFamily="18" charset="0"/>
                          </a:rPr>
                          <m:t>×</m:t>
                        </m:r>
                        <m:r>
                          <a:rPr lang="en-US" b="1" i="1" smtClean="0">
                            <a:latin typeface="Cambria Math" panose="02040503050406030204" pitchFamily="18" charset="0"/>
                          </a:rPr>
                          <m:t>𝒒</m:t>
                        </m:r>
                      </m:sub>
                    </m:sSub>
                    <m:sSub>
                      <m:sSubPr>
                        <m:ctrlPr>
                          <a:rPr lang="en-US" b="1" i="1">
                            <a:latin typeface="Cambria Math" panose="02040503050406030204" pitchFamily="18" charset="0"/>
                          </a:rPr>
                        </m:ctrlPr>
                      </m:sSubPr>
                      <m:e>
                        <m:r>
                          <a:rPr lang="en-US" b="1" i="1" smtClean="0">
                            <a:latin typeface="Cambria Math" panose="02040503050406030204" pitchFamily="18" charset="0"/>
                          </a:rPr>
                          <m:t>𝑸</m:t>
                        </m:r>
                      </m:e>
                      <m:sub>
                        <m:r>
                          <a:rPr lang="en-US" b="1" i="1" smtClean="0">
                            <a:latin typeface="Cambria Math" panose="02040503050406030204" pitchFamily="18" charset="0"/>
                          </a:rPr>
                          <m:t>𝒒</m:t>
                        </m:r>
                        <m:r>
                          <a:rPr lang="en-US" b="1" i="1">
                            <a:latin typeface="Cambria Math" panose="02040503050406030204" pitchFamily="18" charset="0"/>
                          </a:rPr>
                          <m:t>×</m:t>
                        </m:r>
                        <m:r>
                          <a:rPr lang="en-US" b="1" i="1" smtClean="0">
                            <a:latin typeface="Cambria Math" panose="02040503050406030204" pitchFamily="18" charset="0"/>
                          </a:rPr>
                          <m:t>𝒒</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0" smtClean="0">
                            <a:latin typeface="Cambria Math" panose="02040503050406030204" pitchFamily="18" charset="0"/>
                          </a:rPr>
                          <m:t>𝚫</m:t>
                        </m:r>
                      </m:e>
                      <m:sub>
                        <m:r>
                          <a:rPr lang="en-US" b="1" i="0" smtClean="0">
                            <a:latin typeface="Cambria Math" panose="02040503050406030204" pitchFamily="18" charset="0"/>
                          </a:rPr>
                          <m:t>𝐩</m:t>
                        </m:r>
                        <m:r>
                          <a:rPr lang="en-US" b="1" i="1" smtClean="0">
                            <a:latin typeface="Cambria Math" panose="02040503050406030204" pitchFamily="18" charset="0"/>
                          </a:rPr>
                          <m:t>×</m:t>
                        </m:r>
                        <m:r>
                          <a:rPr lang="en-US" b="1" i="1" smtClean="0">
                            <a:latin typeface="Cambria Math" panose="02040503050406030204" pitchFamily="18" charset="0"/>
                          </a:rPr>
                          <m:t>𝒒</m:t>
                        </m:r>
                      </m:sub>
                    </m:sSub>
                    <m:r>
                      <a:rPr lang="en-US" b="1" i="1" smtClean="0">
                        <a:latin typeface="Cambria Math" panose="02040503050406030204" pitchFamily="18" charset="0"/>
                      </a:rPr>
                      <m:t>≡</m:t>
                    </m:r>
                    <m:d>
                      <m:dPr>
                        <m:begChr m:val="["/>
                        <m:endChr m:val="]"/>
                        <m:ctrlPr>
                          <a:rPr lang="en-US" b="1" i="1" smtClean="0">
                            <a:latin typeface="Cambria Math" panose="02040503050406030204" pitchFamily="18" charset="0"/>
                          </a:rPr>
                        </m:ctrlPr>
                      </m:dPr>
                      <m:e>
                        <m:m>
                          <m:mPr>
                            <m:mcs>
                              <m:mc>
                                <m:mcPr>
                                  <m:count m:val="2"/>
                                  <m:mcJc m:val="center"/>
                                </m:mcPr>
                              </m:mc>
                            </m:mcs>
                            <m:ctrlPr>
                              <a:rPr lang="en-US" b="1" i="1" smtClean="0">
                                <a:latin typeface="Cambria Math" panose="02040503050406030204" pitchFamily="18" charset="0"/>
                              </a:rPr>
                            </m:ctrlPr>
                          </m:mPr>
                          <m:mr>
                            <m:e>
                              <m:sSub>
                                <m:sSubPr>
                                  <m:ctrlPr>
                                    <a:rPr lang="en-US" b="1" i="1" smtClean="0">
                                      <a:latin typeface="Cambria Math" panose="02040503050406030204" pitchFamily="18" charset="0"/>
                                    </a:rPr>
                                  </m:ctrlPr>
                                </m:sSubPr>
                                <m:e>
                                  <m:r>
                                    <m:rPr>
                                      <m:brk m:alnAt="7"/>
                                    </m:rPr>
                                    <a:rPr lang="en-US" b="1" i="1" smtClean="0">
                                      <a:latin typeface="Cambria Math" panose="02040503050406030204" pitchFamily="18" charset="0"/>
                                    </a:rPr>
                                    <m:t>𝑫</m:t>
                                  </m:r>
                                </m:e>
                                <m:sub>
                                  <m:r>
                                    <m:rPr>
                                      <m:brk m:alnAt="7"/>
                                    </m:rPr>
                                    <a:rPr lang="en-US" b="1" i="1" smtClean="0">
                                      <a:latin typeface="Cambria Math" panose="02040503050406030204" pitchFamily="18" charset="0"/>
                                    </a:rPr>
                                    <m:t>𝒓</m:t>
                                  </m:r>
                                  <m:r>
                                    <a:rPr lang="en-US" b="1" i="1" smtClean="0">
                                      <a:latin typeface="Cambria Math" panose="02040503050406030204" pitchFamily="18" charset="0"/>
                                    </a:rPr>
                                    <m:t>×</m:t>
                                  </m:r>
                                  <m:r>
                                    <a:rPr lang="en-US" b="1" i="1" smtClean="0">
                                      <a:latin typeface="Cambria Math" panose="02040503050406030204" pitchFamily="18" charset="0"/>
                                    </a:rPr>
                                    <m:t>𝒓</m:t>
                                  </m:r>
                                </m:sub>
                              </m:sSub>
                            </m:e>
                            <m:e>
                              <m:sSub>
                                <m:sSubPr>
                                  <m:ctrlPr>
                                    <a:rPr lang="en-US" b="1" i="1">
                                      <a:latin typeface="Cambria Math" panose="02040503050406030204" pitchFamily="18" charset="0"/>
                                    </a:rPr>
                                  </m:ctrlPr>
                                </m:sSubPr>
                                <m:e>
                                  <m:r>
                                    <a:rPr lang="en-US" b="1" i="1" smtClean="0">
                                      <a:latin typeface="Cambria Math" panose="02040503050406030204" pitchFamily="18" charset="0"/>
                                    </a:rPr>
                                    <m:t>𝟎</m:t>
                                  </m:r>
                                </m:e>
                                <m:sub>
                                  <m:r>
                                    <m:rPr>
                                      <m:brk m:alnAt="7"/>
                                    </m:rPr>
                                    <a:rPr lang="en-US" b="1" i="1">
                                      <a:latin typeface="Cambria Math" panose="02040503050406030204" pitchFamily="18" charset="0"/>
                                    </a:rPr>
                                    <m:t>𝒓</m:t>
                                  </m:r>
                                  <m:r>
                                    <a:rPr lang="en-US" b="1" i="1">
                                      <a:latin typeface="Cambria Math" panose="02040503050406030204" pitchFamily="18" charset="0"/>
                                    </a:rPr>
                                    <m:t>×</m:t>
                                  </m:r>
                                  <m:r>
                                    <a:rPr lang="en-US" b="1" i="1" smtClean="0">
                                      <a:latin typeface="Cambria Math" panose="02040503050406030204" pitchFamily="18" charset="0"/>
                                    </a:rPr>
                                    <m:t>(</m:t>
                                  </m:r>
                                  <m:r>
                                    <a:rPr lang="en-US" b="1" i="1" smtClean="0">
                                      <a:latin typeface="Cambria Math" panose="02040503050406030204" pitchFamily="18" charset="0"/>
                                    </a:rPr>
                                    <m:t>𝒒</m:t>
                                  </m:r>
                                  <m:r>
                                    <a:rPr lang="en-US" b="1" i="1" smtClean="0">
                                      <a:latin typeface="Cambria Math" panose="02040503050406030204" pitchFamily="18" charset="0"/>
                                    </a:rPr>
                                    <m:t>−</m:t>
                                  </m:r>
                                  <m:r>
                                    <a:rPr lang="en-US" b="1" i="1" smtClean="0">
                                      <a:latin typeface="Cambria Math" panose="02040503050406030204" pitchFamily="18" charset="0"/>
                                    </a:rPr>
                                    <m:t>𝒓</m:t>
                                  </m:r>
                                  <m:r>
                                    <a:rPr lang="en-US" b="1" i="1" smtClean="0">
                                      <a:latin typeface="Cambria Math" panose="02040503050406030204" pitchFamily="18" charset="0"/>
                                    </a:rPr>
                                    <m:t>)</m:t>
                                  </m:r>
                                </m:sub>
                              </m:sSub>
                            </m:e>
                          </m:mr>
                          <m:mr>
                            <m:e>
                              <m:sSub>
                                <m:sSubPr>
                                  <m:ctrlPr>
                                    <a:rPr lang="en-US" b="1" i="1">
                                      <a:latin typeface="Cambria Math" panose="02040503050406030204" pitchFamily="18" charset="0"/>
                                    </a:rPr>
                                  </m:ctrlPr>
                                </m:sSubPr>
                                <m:e>
                                  <m:r>
                                    <a:rPr lang="en-US" b="1" i="1">
                                      <a:latin typeface="Cambria Math" panose="02040503050406030204" pitchFamily="18" charset="0"/>
                                    </a:rPr>
                                    <m:t>𝟎</m:t>
                                  </m:r>
                                </m:e>
                                <m:sub>
                                  <m:r>
                                    <a:rPr lang="en-US" b="1" i="1" smtClean="0">
                                      <a:latin typeface="Cambria Math" panose="02040503050406030204" pitchFamily="18" charset="0"/>
                                    </a:rPr>
                                    <m:t>(</m:t>
                                  </m:r>
                                  <m:r>
                                    <a:rPr lang="en-US" b="1" i="1" smtClean="0">
                                      <a:latin typeface="Cambria Math" panose="02040503050406030204" pitchFamily="18" charset="0"/>
                                    </a:rPr>
                                    <m:t>𝒑</m:t>
                                  </m:r>
                                  <m:r>
                                    <a:rPr lang="en-US" b="1" i="1" smtClean="0">
                                      <a:latin typeface="Cambria Math" panose="02040503050406030204" pitchFamily="18" charset="0"/>
                                    </a:rPr>
                                    <m:t>−</m:t>
                                  </m:r>
                                  <m:r>
                                    <m:rPr>
                                      <m:brk m:alnAt="7"/>
                                    </m:rPr>
                                    <a:rPr lang="en-US" b="1" i="1">
                                      <a:latin typeface="Cambria Math" panose="02040503050406030204" pitchFamily="18" charset="0"/>
                                    </a:rPr>
                                    <m:t>𝒓</m:t>
                                  </m:r>
                                  <m:r>
                                    <a:rPr lang="en-US" b="1" i="1" smtClean="0">
                                      <a:latin typeface="Cambria Math" panose="02040503050406030204" pitchFamily="18" charset="0"/>
                                    </a:rPr>
                                    <m:t>)</m:t>
                                  </m:r>
                                  <m:r>
                                    <a:rPr lang="en-US" b="1" i="1">
                                      <a:latin typeface="Cambria Math" panose="02040503050406030204" pitchFamily="18" charset="0"/>
                                    </a:rPr>
                                    <m:t>×</m:t>
                                  </m:r>
                                  <m:r>
                                    <a:rPr lang="en-US" b="1" i="1">
                                      <a:latin typeface="Cambria Math" panose="02040503050406030204" pitchFamily="18" charset="0"/>
                                    </a:rPr>
                                    <m:t>𝒓</m:t>
                                  </m:r>
                                </m:sub>
                              </m:sSub>
                            </m:e>
                            <m:e>
                              <m:sSub>
                                <m:sSubPr>
                                  <m:ctrlPr>
                                    <a:rPr lang="en-US" b="1" i="1">
                                      <a:latin typeface="Cambria Math" panose="02040503050406030204" pitchFamily="18" charset="0"/>
                                    </a:rPr>
                                  </m:ctrlPr>
                                </m:sSubPr>
                                <m:e>
                                  <m:r>
                                    <a:rPr lang="en-US" b="1" i="1">
                                      <a:latin typeface="Cambria Math" panose="02040503050406030204" pitchFamily="18" charset="0"/>
                                    </a:rPr>
                                    <m:t>𝟎</m:t>
                                  </m:r>
                                </m:e>
                                <m:sub>
                                  <m:r>
                                    <a:rPr lang="en-US" b="1" i="1" smtClean="0">
                                      <a:latin typeface="Cambria Math" panose="02040503050406030204" pitchFamily="18" charset="0"/>
                                    </a:rPr>
                                    <m:t>(</m:t>
                                  </m:r>
                                  <m:r>
                                    <a:rPr lang="en-US" b="1" i="1" smtClean="0">
                                      <a:latin typeface="Cambria Math" panose="02040503050406030204" pitchFamily="18" charset="0"/>
                                    </a:rPr>
                                    <m:t>𝒑</m:t>
                                  </m:r>
                                  <m:r>
                                    <a:rPr lang="en-US" b="1" i="1" smtClean="0">
                                      <a:latin typeface="Cambria Math" panose="02040503050406030204" pitchFamily="18" charset="0"/>
                                    </a:rPr>
                                    <m:t>−</m:t>
                                  </m:r>
                                  <m:r>
                                    <m:rPr>
                                      <m:brk m:alnAt="7"/>
                                    </m:rPr>
                                    <a:rPr lang="en-US" b="1" i="1">
                                      <a:latin typeface="Cambria Math" panose="02040503050406030204" pitchFamily="18" charset="0"/>
                                    </a:rPr>
                                    <m:t>𝒓</m:t>
                                  </m:r>
                                  <m:r>
                                    <a:rPr lang="en-US" b="1" i="1" smtClean="0">
                                      <a:latin typeface="Cambria Math" panose="02040503050406030204" pitchFamily="18" charset="0"/>
                                    </a:rPr>
                                    <m:t>)</m:t>
                                  </m:r>
                                  <m:r>
                                    <a:rPr lang="en-US" b="1" i="1">
                                      <a:latin typeface="Cambria Math" panose="02040503050406030204" pitchFamily="18" charset="0"/>
                                    </a:rPr>
                                    <m:t>×(</m:t>
                                  </m:r>
                                  <m:r>
                                    <a:rPr lang="en-US" b="1" i="1">
                                      <a:latin typeface="Cambria Math" panose="02040503050406030204" pitchFamily="18" charset="0"/>
                                    </a:rPr>
                                    <m:t>𝒒</m:t>
                                  </m:r>
                                  <m:r>
                                    <a:rPr lang="en-US" b="1" i="1">
                                      <a:latin typeface="Cambria Math" panose="02040503050406030204" pitchFamily="18" charset="0"/>
                                    </a:rPr>
                                    <m:t>−</m:t>
                                  </m:r>
                                  <m:r>
                                    <a:rPr lang="en-US" b="1" i="1">
                                      <a:latin typeface="Cambria Math" panose="02040503050406030204" pitchFamily="18" charset="0"/>
                                    </a:rPr>
                                    <m:t>𝒓</m:t>
                                  </m:r>
                                  <m:r>
                                    <a:rPr lang="en-US" b="1" i="1">
                                      <a:latin typeface="Cambria Math" panose="02040503050406030204" pitchFamily="18" charset="0"/>
                                    </a:rPr>
                                    <m:t>)</m:t>
                                  </m:r>
                                </m:sub>
                              </m:sSub>
                            </m:e>
                          </m:mr>
                        </m:m>
                      </m:e>
                    </m:d>
                  </m:oMath>
                </a14:m>
                <a:r>
                  <a:rPr lang="en-US" b="1"/>
                  <a:t> </a:t>
                </a:r>
              </a:p>
              <a:p>
                <a:pPr lvl="1"/>
                <a14:m>
                  <m:oMath xmlns:m="http://schemas.openxmlformats.org/officeDocument/2006/math">
                    <m:r>
                      <a:rPr lang="en-US" b="1" i="1" dirty="0" smtClean="0">
                        <a:latin typeface="Cambria Math" panose="02040503050406030204" pitchFamily="18" charset="0"/>
                      </a:rPr>
                      <m:t>𝑷</m:t>
                    </m:r>
                  </m:oMath>
                </a14:m>
                <a:r>
                  <a:rPr lang="en-US" b="1"/>
                  <a:t> </a:t>
                </a:r>
                <a:r>
                  <a:rPr lang="en-US"/>
                  <a:t>and </a:t>
                </a:r>
                <a14:m>
                  <m:oMath xmlns:m="http://schemas.openxmlformats.org/officeDocument/2006/math">
                    <m:r>
                      <a:rPr lang="en-US" b="1" i="1" smtClean="0">
                        <a:latin typeface="Cambria Math" panose="02040503050406030204" pitchFamily="18" charset="0"/>
                      </a:rPr>
                      <m:t>𝑸</m:t>
                    </m:r>
                  </m:oMath>
                </a14:m>
                <a:r>
                  <a:rPr lang="en-US" b="1"/>
                  <a:t> </a:t>
                </a:r>
                <a:r>
                  <a:rPr lang="en-US"/>
                  <a:t>are products of elementary operators, </a:t>
                </a:r>
                <a14:m>
                  <m:oMath xmlns:m="http://schemas.openxmlformats.org/officeDocument/2006/math">
                    <m:r>
                      <a:rPr lang="en-US" b="1" i="1" smtClean="0">
                        <a:latin typeface="Cambria Math" panose="02040503050406030204" pitchFamily="18" charset="0"/>
                      </a:rPr>
                      <m:t>𝑿</m:t>
                    </m:r>
                  </m:oMath>
                </a14:m>
                <a:r>
                  <a:rPr lang="en-US" b="1"/>
                  <a:t> </a:t>
                </a:r>
                <a:r>
                  <a:rPr lang="en-US"/>
                  <a:t>has rank </a:t>
                </a:r>
                <a14:m>
                  <m:oMath xmlns:m="http://schemas.openxmlformats.org/officeDocument/2006/math">
                    <m:r>
                      <a:rPr lang="en-US" b="0" i="1" smtClean="0">
                        <a:latin typeface="Cambria Math" panose="02040503050406030204" pitchFamily="18" charset="0"/>
                      </a:rPr>
                      <m:t>𝑟</m:t>
                    </m:r>
                  </m:oMath>
                </a14:m>
                <a:r>
                  <a:rPr lang="en-US"/>
                  <a:t>, </a:t>
                </a:r>
                <a14:m>
                  <m:oMath xmlns:m="http://schemas.openxmlformats.org/officeDocument/2006/math">
                    <m:r>
                      <a:rPr lang="en-US" b="1" i="1" smtClean="0">
                        <a:latin typeface="Cambria Math" panose="02040503050406030204" pitchFamily="18" charset="0"/>
                      </a:rPr>
                      <m:t>𝑫</m:t>
                    </m:r>
                  </m:oMath>
                </a14:m>
                <a:r>
                  <a:rPr lang="en-US" b="1"/>
                  <a:t> </a:t>
                </a:r>
                <a:r>
                  <a:rPr lang="en-US"/>
                  <a:t>is a diagonal matrix of order </a:t>
                </a:r>
                <a14:m>
                  <m:oMath xmlns:m="http://schemas.openxmlformats.org/officeDocument/2006/math">
                    <m:r>
                      <a:rPr lang="en-US" i="1" dirty="0" smtClean="0">
                        <a:latin typeface="Cambria Math" panose="02040503050406030204" pitchFamily="18" charset="0"/>
                      </a:rPr>
                      <m:t>𝑟</m:t>
                    </m:r>
                  </m:oMath>
                </a14:m>
                <a:r>
                  <a:rPr lang="en-US"/>
                  <a:t>, and the </a:t>
                </a:r>
                <a14:m>
                  <m:oMath xmlns:m="http://schemas.openxmlformats.org/officeDocument/2006/math">
                    <m:r>
                      <a:rPr lang="en-US" b="1" i="1" smtClean="0">
                        <a:latin typeface="Cambria Math" panose="02040503050406030204" pitchFamily="18" charset="0"/>
                      </a:rPr>
                      <m:t>𝟎</m:t>
                    </m:r>
                  </m:oMath>
                </a14:m>
                <a:r>
                  <a:rPr lang="en-US" b="1"/>
                  <a:t> </a:t>
                </a:r>
                <a:r>
                  <a:rPr lang="en-US"/>
                  <a:t>represents a null matrix. </a:t>
                </a:r>
              </a:p>
              <a:p>
                <a14:m>
                  <m:oMath xmlns:m="http://schemas.openxmlformats.org/officeDocument/2006/math">
                    <m:sSup>
                      <m:sSupPr>
                        <m:ctrlPr>
                          <a:rPr lang="en-US" b="1" i="1" smtClean="0">
                            <a:latin typeface="Cambria Math" panose="02040503050406030204" pitchFamily="18" charset="0"/>
                          </a:rPr>
                        </m:ctrlPr>
                      </m:sSupPr>
                      <m:e>
                        <m:r>
                          <a:rPr lang="en-US" b="1" i="0" smtClean="0">
                            <a:latin typeface="Cambria Math" panose="02040503050406030204" pitchFamily="18" charset="0"/>
                          </a:rPr>
                          <m:t>𝚫</m:t>
                        </m:r>
                      </m:e>
                      <m:sup>
                        <m:r>
                          <a:rPr lang="en-US" b="1" i="0" smtClean="0">
                            <a:latin typeface="Cambria Math" panose="02040503050406030204" pitchFamily="18" charset="0"/>
                          </a:rPr>
                          <m:t>−</m:t>
                        </m:r>
                        <m:r>
                          <a:rPr lang="en-US" b="1" i="0" smtClean="0">
                            <a:latin typeface="Cambria Math" panose="02040503050406030204" pitchFamily="18" charset="0"/>
                          </a:rPr>
                          <m:t>𝟏</m:t>
                        </m:r>
                      </m:sup>
                    </m:sSup>
                    <m:r>
                      <a:rPr lang="en-US" b="1" i="0" smtClean="0">
                        <a:latin typeface="Cambria Math" panose="02040503050406030204" pitchFamily="18" charset="0"/>
                      </a:rPr>
                      <m:t>=</m:t>
                    </m:r>
                    <m:d>
                      <m:dPr>
                        <m:begChr m:val="["/>
                        <m:endChr m:val="]"/>
                        <m:ctrlPr>
                          <a:rPr lang="en-US" b="1" i="1">
                            <a:latin typeface="Cambria Math" panose="02040503050406030204" pitchFamily="18" charset="0"/>
                          </a:rPr>
                        </m:ctrlPr>
                      </m:dPr>
                      <m:e>
                        <m:m>
                          <m:mPr>
                            <m:mcs>
                              <m:mc>
                                <m:mcPr>
                                  <m:count m:val="2"/>
                                  <m:mcJc m:val="center"/>
                                </m:mcPr>
                              </m:mc>
                            </m:mcs>
                            <m:ctrlPr>
                              <a:rPr lang="en-US" b="1" i="1">
                                <a:latin typeface="Cambria Math" panose="02040503050406030204" pitchFamily="18" charset="0"/>
                              </a:rPr>
                            </m:ctrlPr>
                          </m:mPr>
                          <m:mr>
                            <m:e>
                              <m:sSubSup>
                                <m:sSubSupPr>
                                  <m:ctrlPr>
                                    <a:rPr lang="en-US" b="1" i="1" smtClean="0">
                                      <a:latin typeface="Cambria Math" panose="02040503050406030204" pitchFamily="18" charset="0"/>
                                    </a:rPr>
                                  </m:ctrlPr>
                                </m:sSubSupPr>
                                <m:e>
                                  <m:r>
                                    <m:rPr>
                                      <m:brk m:alnAt="7"/>
                                    </m:rPr>
                                    <a:rPr lang="en-US" b="1" i="1">
                                      <a:latin typeface="Cambria Math" panose="02040503050406030204" pitchFamily="18" charset="0"/>
                                    </a:rPr>
                                    <m:t>𝑫</m:t>
                                  </m:r>
                                </m:e>
                                <m:sub>
                                  <m:r>
                                    <a:rPr lang="en-US" b="1" i="1" smtClean="0">
                                      <a:latin typeface="Cambria Math" panose="02040503050406030204" pitchFamily="18" charset="0"/>
                                    </a:rPr>
                                    <m:t>𝒓</m:t>
                                  </m:r>
                                </m:sub>
                                <m:sup>
                                  <m:r>
                                    <a:rPr lang="en-US" b="1" i="1" smtClean="0">
                                      <a:latin typeface="Cambria Math" panose="02040503050406030204" pitchFamily="18" charset="0"/>
                                    </a:rPr>
                                    <m:t>−</m:t>
                                  </m:r>
                                  <m:r>
                                    <a:rPr lang="en-US" b="1" i="1" smtClean="0">
                                      <a:latin typeface="Cambria Math" panose="02040503050406030204" pitchFamily="18" charset="0"/>
                                    </a:rPr>
                                    <m:t>𝟏</m:t>
                                  </m:r>
                                </m:sup>
                              </m:sSubSup>
                            </m:e>
                            <m:e>
                              <m:r>
                                <a:rPr lang="en-US" b="1" i="1" smtClean="0">
                                  <a:latin typeface="Cambria Math" panose="02040503050406030204" pitchFamily="18" charset="0"/>
                                </a:rPr>
                                <m:t>𝟎</m:t>
                              </m:r>
                            </m:e>
                          </m:mr>
                          <m:mr>
                            <m:e>
                              <m:r>
                                <a:rPr lang="en-US" b="1" i="1" smtClean="0">
                                  <a:latin typeface="Cambria Math" panose="02040503050406030204" pitchFamily="18" charset="0"/>
                                </a:rPr>
                                <m:t>𝟎</m:t>
                              </m:r>
                            </m:e>
                            <m:e>
                              <m:r>
                                <a:rPr lang="en-US" b="1" i="1" smtClean="0">
                                  <a:latin typeface="Cambria Math" panose="02040503050406030204" pitchFamily="18" charset="0"/>
                                </a:rPr>
                                <m:t>𝟎</m:t>
                              </m:r>
                            </m:e>
                          </m:mr>
                        </m:m>
                      </m:e>
                    </m:d>
                  </m:oMath>
                </a14:m>
                <a:r>
                  <a:rPr lang="en-US" b="1"/>
                  <a:t> </a:t>
                </a:r>
                <a:r>
                  <a:rPr lang="en-US"/>
                  <a:t>and </a:t>
                </a:r>
                <a14:m>
                  <m:oMath xmlns:m="http://schemas.openxmlformats.org/officeDocument/2006/math">
                    <m:r>
                      <a:rPr lang="en-US" b="1" i="1" smtClean="0">
                        <a:latin typeface="Cambria Math" panose="02040503050406030204" pitchFamily="18" charset="0"/>
                      </a:rPr>
                      <m:t>𝑮</m:t>
                    </m:r>
                    <m:r>
                      <a:rPr lang="en-US" b="1" i="1" smtClean="0">
                        <a:latin typeface="Cambria Math" panose="02040503050406030204" pitchFamily="18" charset="0"/>
                      </a:rPr>
                      <m:t>=</m:t>
                    </m:r>
                    <m:r>
                      <a:rPr lang="en-US" b="1" i="1" smtClean="0">
                        <a:latin typeface="Cambria Math" panose="02040503050406030204" pitchFamily="18" charset="0"/>
                      </a:rPr>
                      <m:t>𝑸</m:t>
                    </m:r>
                    <m:sSup>
                      <m:sSupPr>
                        <m:ctrlPr>
                          <a:rPr lang="en-US" b="1" i="1" smtClean="0">
                            <a:latin typeface="Cambria Math" panose="02040503050406030204" pitchFamily="18" charset="0"/>
                          </a:rPr>
                        </m:ctrlPr>
                      </m:sSupPr>
                      <m:e>
                        <m:r>
                          <a:rPr lang="en-US" b="1" i="0" smtClean="0">
                            <a:latin typeface="Cambria Math" panose="02040503050406030204" pitchFamily="18" charset="0"/>
                          </a:rPr>
                          <m:t>𝚫</m:t>
                        </m:r>
                      </m:e>
                      <m:sup>
                        <m:r>
                          <a:rPr lang="en-US" b="1" i="0" smtClean="0">
                            <a:latin typeface="Cambria Math" panose="02040503050406030204" pitchFamily="18" charset="0"/>
                          </a:rPr>
                          <m:t>−</m:t>
                        </m:r>
                        <m:r>
                          <a:rPr lang="en-US" b="1" i="0" smtClean="0">
                            <a:latin typeface="Cambria Math" panose="02040503050406030204" pitchFamily="18" charset="0"/>
                          </a:rPr>
                          <m:t>𝟏</m:t>
                        </m:r>
                      </m:sup>
                    </m:sSup>
                    <m:r>
                      <a:rPr lang="en-US" b="1" i="0" smtClean="0">
                        <a:latin typeface="Cambria Math" panose="02040503050406030204" pitchFamily="18" charset="0"/>
                      </a:rPr>
                      <m:t>𝐏</m:t>
                    </m:r>
                  </m:oMath>
                </a14:m>
                <a:endParaRPr lang="en-US" b="1"/>
              </a:p>
              <a:p>
                <a:pPr lvl="1"/>
                <a:r>
                  <a:rPr lang="en-US"/>
                  <a:t>Note that </a:t>
                </a:r>
                <a14:m>
                  <m:oMath xmlns:m="http://schemas.openxmlformats.org/officeDocument/2006/math">
                    <m:r>
                      <a:rPr lang="en-US" b="1" i="0" smtClean="0">
                        <a:latin typeface="Cambria Math" panose="02040503050406030204" pitchFamily="18" charset="0"/>
                      </a:rPr>
                      <m:t>𝚫</m:t>
                    </m:r>
                    <m:sSup>
                      <m:sSupPr>
                        <m:ctrlPr>
                          <a:rPr lang="en-US" b="1" i="1" smtClean="0">
                            <a:latin typeface="Cambria Math" panose="02040503050406030204" pitchFamily="18" charset="0"/>
                          </a:rPr>
                        </m:ctrlPr>
                      </m:sSupPr>
                      <m:e>
                        <m:r>
                          <a:rPr lang="en-US" b="1" i="0" smtClean="0">
                            <a:latin typeface="Cambria Math" panose="02040503050406030204" pitchFamily="18" charset="0"/>
                          </a:rPr>
                          <m:t>𝚫</m:t>
                        </m:r>
                      </m:e>
                      <m:sup>
                        <m:r>
                          <a:rPr lang="en-US" b="1" i="0" smtClean="0">
                            <a:latin typeface="Cambria Math" panose="02040503050406030204" pitchFamily="18" charset="0"/>
                          </a:rPr>
                          <m:t>−</m:t>
                        </m:r>
                        <m:r>
                          <a:rPr lang="en-US" b="1" i="0" smtClean="0">
                            <a:latin typeface="Cambria Math" panose="02040503050406030204" pitchFamily="18" charset="0"/>
                          </a:rPr>
                          <m:t>𝟏</m:t>
                        </m:r>
                      </m:sup>
                    </m:sSup>
                    <m:r>
                      <a:rPr lang="en-US" b="1" i="0" smtClean="0">
                        <a:latin typeface="Cambria Math" panose="02040503050406030204" pitchFamily="18" charset="0"/>
                      </a:rPr>
                      <m:t>𝚫</m:t>
                    </m:r>
                    <m:r>
                      <a:rPr lang="en-US" b="1" i="0" smtClean="0">
                        <a:latin typeface="Cambria Math" panose="02040503050406030204" pitchFamily="18" charset="0"/>
                      </a:rPr>
                      <m:t>=</m:t>
                    </m:r>
                    <m:r>
                      <a:rPr lang="en-US" b="1" i="0" smtClean="0">
                        <a:latin typeface="Cambria Math" panose="02040503050406030204" pitchFamily="18" charset="0"/>
                      </a:rPr>
                      <m:t>𝚫</m:t>
                    </m:r>
                  </m:oMath>
                </a14:m>
                <a:r>
                  <a:rPr lang="en-US" b="1"/>
                  <a:t> </a:t>
                </a:r>
                <a:r>
                  <a:rPr lang="en-US"/>
                  <a:t>and it can be said that </a:t>
                </a:r>
                <a14:m>
                  <m:oMath xmlns:m="http://schemas.openxmlformats.org/officeDocument/2006/math">
                    <m:sSup>
                      <m:sSupPr>
                        <m:ctrlPr>
                          <a:rPr lang="en-US" b="1" i="1" smtClean="0">
                            <a:latin typeface="Cambria Math" panose="02040503050406030204" pitchFamily="18" charset="0"/>
                          </a:rPr>
                        </m:ctrlPr>
                      </m:sSupPr>
                      <m:e>
                        <m:r>
                          <a:rPr lang="en-US" b="1" i="0" smtClean="0">
                            <a:latin typeface="Cambria Math" panose="02040503050406030204" pitchFamily="18" charset="0"/>
                          </a:rPr>
                          <m:t>𝚫</m:t>
                        </m:r>
                      </m:e>
                      <m:sup>
                        <m:r>
                          <a:rPr lang="en-US" b="1" i="0" smtClean="0">
                            <a:latin typeface="Cambria Math" panose="02040503050406030204" pitchFamily="18" charset="0"/>
                          </a:rPr>
                          <m:t>−</m:t>
                        </m:r>
                        <m:r>
                          <a:rPr lang="en-US" b="1" i="0" smtClean="0">
                            <a:latin typeface="Cambria Math" panose="02040503050406030204" pitchFamily="18" charset="0"/>
                          </a:rPr>
                          <m:t>𝟏</m:t>
                        </m:r>
                      </m:sup>
                    </m:sSup>
                  </m:oMath>
                </a14:m>
                <a:r>
                  <a:rPr lang="en-US" b="1"/>
                  <a:t> </a:t>
                </a:r>
                <a:r>
                  <a:rPr lang="en-US"/>
                  <a:t>is a generalized inverse of </a:t>
                </a:r>
                <a14:m>
                  <m:oMath xmlns:m="http://schemas.openxmlformats.org/officeDocument/2006/math">
                    <m:r>
                      <a:rPr lang="en-US" b="1" i="0" smtClean="0">
                        <a:latin typeface="Cambria Math" panose="02040503050406030204" pitchFamily="18" charset="0"/>
                      </a:rPr>
                      <m:t>𝚫</m:t>
                    </m:r>
                  </m:oMath>
                </a14:m>
                <a:endParaRPr lang="en-US" b="1"/>
              </a:p>
              <a:p>
                <a:r>
                  <a:rPr lang="en-US"/>
                  <a:t>It can also be seen that </a:t>
                </a:r>
                <a14:m>
                  <m:oMath xmlns:m="http://schemas.openxmlformats.org/officeDocument/2006/math">
                    <m:r>
                      <a:rPr lang="en-US" b="1" i="1" smtClean="0">
                        <a:latin typeface="Cambria Math" panose="02040503050406030204" pitchFamily="18" charset="0"/>
                      </a:rPr>
                      <m:t>𝑿</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𝑷</m:t>
                        </m:r>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0" smtClean="0">
                        <a:latin typeface="Cambria Math" panose="02040503050406030204" pitchFamily="18" charset="0"/>
                      </a:rPr>
                      <m:t>𝚫</m:t>
                    </m:r>
                    <m:sSup>
                      <m:sSupPr>
                        <m:ctrlPr>
                          <a:rPr lang="en-US" b="1" i="1" smtClean="0">
                            <a:latin typeface="Cambria Math" panose="02040503050406030204" pitchFamily="18" charset="0"/>
                          </a:rPr>
                        </m:ctrlPr>
                      </m:sSupPr>
                      <m:e>
                        <m:r>
                          <a:rPr lang="en-US" b="1" i="0" smtClean="0">
                            <a:latin typeface="Cambria Math" panose="02040503050406030204" pitchFamily="18" charset="0"/>
                          </a:rPr>
                          <m:t>𝐐</m:t>
                        </m:r>
                      </m:e>
                      <m:sup>
                        <m:r>
                          <a:rPr lang="en-US" b="1" i="0" smtClean="0">
                            <a:latin typeface="Cambria Math" panose="02040503050406030204" pitchFamily="18" charset="0"/>
                          </a:rPr>
                          <m:t>−</m:t>
                        </m:r>
                        <m:r>
                          <a:rPr lang="en-US" b="1" i="0" smtClean="0">
                            <a:latin typeface="Cambria Math" panose="02040503050406030204" pitchFamily="18" charset="0"/>
                          </a:rPr>
                          <m:t>𝟏</m:t>
                        </m:r>
                      </m:sup>
                    </m:sSup>
                  </m:oMath>
                </a14:m>
                <a:endParaRPr lang="en-US" b="1"/>
              </a:p>
              <a:p>
                <a:r>
                  <a:rPr lang="en-US"/>
                  <a:t>Indeed, </a:t>
                </a:r>
                <a14:m>
                  <m:oMath xmlns:m="http://schemas.openxmlformats.org/officeDocument/2006/math">
                    <m:r>
                      <a:rPr lang="en-US" b="1" i="1" smtClean="0">
                        <a:latin typeface="Cambria Math" panose="02040503050406030204" pitchFamily="18" charset="0"/>
                      </a:rPr>
                      <m:t>𝑮</m:t>
                    </m:r>
                  </m:oMath>
                </a14:m>
                <a:r>
                  <a:rPr lang="en-US" b="1"/>
                  <a:t> </a:t>
                </a:r>
                <a:r>
                  <a:rPr lang="en-US"/>
                  <a:t>is a generalized inverse of </a:t>
                </a:r>
                <a14:m>
                  <m:oMath xmlns:m="http://schemas.openxmlformats.org/officeDocument/2006/math">
                    <m:r>
                      <a:rPr lang="en-US" b="1" i="1" smtClean="0">
                        <a:latin typeface="Cambria Math" panose="02040503050406030204" pitchFamily="18" charset="0"/>
                      </a:rPr>
                      <m:t>𝑿</m:t>
                    </m:r>
                  </m:oMath>
                </a14:m>
                <a:r>
                  <a:rPr lang="en-US"/>
                  <a:t>: </a:t>
                </a:r>
                <a14:m>
                  <m:oMath xmlns:m="http://schemas.openxmlformats.org/officeDocument/2006/math">
                    <m:r>
                      <a:rPr lang="en-US" b="1" i="1" smtClean="0">
                        <a:latin typeface="Cambria Math" panose="02040503050406030204" pitchFamily="18" charset="0"/>
                      </a:rPr>
                      <m:t>𝑿𝑮𝑿</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𝑷</m:t>
                        </m:r>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0" smtClean="0">
                        <a:latin typeface="Cambria Math" panose="02040503050406030204" pitchFamily="18" charset="0"/>
                      </a:rPr>
                      <m:t>𝚫</m:t>
                    </m:r>
                    <m:sSup>
                      <m:sSupPr>
                        <m:ctrlPr>
                          <a:rPr lang="en-US" b="1" i="1" smtClean="0">
                            <a:latin typeface="Cambria Math" panose="02040503050406030204" pitchFamily="18" charset="0"/>
                          </a:rPr>
                        </m:ctrlPr>
                      </m:sSupPr>
                      <m:e>
                        <m:r>
                          <a:rPr lang="en-US" b="1" i="0" smtClean="0">
                            <a:latin typeface="Cambria Math" panose="02040503050406030204" pitchFamily="18" charset="0"/>
                          </a:rPr>
                          <m:t>𝐐</m:t>
                        </m:r>
                      </m:e>
                      <m:sup>
                        <m:r>
                          <a:rPr lang="en-US" b="1" i="0" smtClean="0">
                            <a:latin typeface="Cambria Math" panose="02040503050406030204" pitchFamily="18" charset="0"/>
                          </a:rPr>
                          <m:t>−</m:t>
                        </m:r>
                        <m:r>
                          <a:rPr lang="en-US" b="1" i="0" smtClean="0">
                            <a:latin typeface="Cambria Math" panose="02040503050406030204" pitchFamily="18" charset="0"/>
                          </a:rPr>
                          <m:t>𝟏</m:t>
                        </m:r>
                      </m:sup>
                    </m:sSup>
                    <m:r>
                      <a:rPr lang="en-US" b="1" i="0" smtClean="0">
                        <a:latin typeface="Cambria Math" panose="02040503050406030204" pitchFamily="18" charset="0"/>
                      </a:rPr>
                      <m:t>𝐐</m:t>
                    </m:r>
                    <m:sSup>
                      <m:sSupPr>
                        <m:ctrlPr>
                          <a:rPr lang="en-US" b="1" i="1" smtClean="0">
                            <a:latin typeface="Cambria Math" panose="02040503050406030204" pitchFamily="18" charset="0"/>
                          </a:rPr>
                        </m:ctrlPr>
                      </m:sSupPr>
                      <m:e>
                        <m:r>
                          <a:rPr lang="en-US" b="1" i="0" smtClean="0">
                            <a:latin typeface="Cambria Math" panose="02040503050406030204" pitchFamily="18" charset="0"/>
                          </a:rPr>
                          <m:t>𝚫</m:t>
                        </m:r>
                      </m:e>
                      <m:sup>
                        <m:r>
                          <a:rPr lang="en-US" b="1" i="0" smtClean="0">
                            <a:latin typeface="Cambria Math" panose="02040503050406030204" pitchFamily="18" charset="0"/>
                          </a:rPr>
                          <m:t>−</m:t>
                        </m:r>
                        <m:r>
                          <a:rPr lang="en-US" b="1" i="0" smtClean="0">
                            <a:latin typeface="Cambria Math" panose="02040503050406030204" pitchFamily="18" charset="0"/>
                          </a:rPr>
                          <m:t>𝟏</m:t>
                        </m:r>
                      </m:sup>
                    </m:sSup>
                    <m:r>
                      <a:rPr lang="en-US" b="1" i="0" smtClean="0">
                        <a:latin typeface="Cambria Math" panose="02040503050406030204" pitchFamily="18" charset="0"/>
                      </a:rPr>
                      <m:t>𝐏</m:t>
                    </m:r>
                    <m:sSup>
                      <m:sSupPr>
                        <m:ctrlPr>
                          <a:rPr lang="en-US" b="1" i="1" smtClean="0">
                            <a:latin typeface="Cambria Math" panose="02040503050406030204" pitchFamily="18" charset="0"/>
                          </a:rPr>
                        </m:ctrlPr>
                      </m:sSupPr>
                      <m:e>
                        <m:r>
                          <a:rPr lang="en-US" b="1" i="0" smtClean="0">
                            <a:latin typeface="Cambria Math" panose="02040503050406030204" pitchFamily="18" charset="0"/>
                          </a:rPr>
                          <m:t>𝐏</m:t>
                        </m:r>
                      </m:e>
                      <m:sup>
                        <m:r>
                          <a:rPr lang="en-US" b="1" i="0" smtClean="0">
                            <a:latin typeface="Cambria Math" panose="02040503050406030204" pitchFamily="18" charset="0"/>
                          </a:rPr>
                          <m:t>−</m:t>
                        </m:r>
                        <m:r>
                          <a:rPr lang="en-US" b="1" i="0" smtClean="0">
                            <a:latin typeface="Cambria Math" panose="02040503050406030204" pitchFamily="18" charset="0"/>
                          </a:rPr>
                          <m:t>𝟏</m:t>
                        </m:r>
                      </m:sup>
                    </m:sSup>
                    <m:r>
                      <a:rPr lang="en-US" b="1" i="0" smtClean="0">
                        <a:latin typeface="Cambria Math" panose="02040503050406030204" pitchFamily="18" charset="0"/>
                      </a:rPr>
                      <m:t>𝚫</m:t>
                    </m:r>
                    <m:sSup>
                      <m:sSupPr>
                        <m:ctrlPr>
                          <a:rPr lang="en-US" b="1" i="1" smtClean="0">
                            <a:latin typeface="Cambria Math" panose="02040503050406030204" pitchFamily="18" charset="0"/>
                          </a:rPr>
                        </m:ctrlPr>
                      </m:sSupPr>
                      <m:e>
                        <m:r>
                          <a:rPr lang="en-US" b="1" i="0" smtClean="0">
                            <a:latin typeface="Cambria Math" panose="02040503050406030204" pitchFamily="18" charset="0"/>
                          </a:rPr>
                          <m:t>𝐐</m:t>
                        </m:r>
                      </m:e>
                      <m:sup>
                        <m:r>
                          <a:rPr lang="en-US" b="1" i="0" smtClean="0">
                            <a:latin typeface="Cambria Math" panose="02040503050406030204" pitchFamily="18" charset="0"/>
                          </a:rPr>
                          <m:t>−</m:t>
                        </m:r>
                        <m:r>
                          <a:rPr lang="en-US" b="1" i="0" smtClean="0">
                            <a:latin typeface="Cambria Math" panose="02040503050406030204" pitchFamily="18" charset="0"/>
                          </a:rPr>
                          <m:t>𝟏</m:t>
                        </m:r>
                      </m:sup>
                    </m:sSup>
                    <m:r>
                      <a:rPr lang="en-US" b="1" i="0" smtClean="0">
                        <a:latin typeface="Cambria Math" panose="02040503050406030204" pitchFamily="18" charset="0"/>
                      </a:rPr>
                      <m:t>=</m:t>
                    </m:r>
                    <m:sSup>
                      <m:sSupPr>
                        <m:ctrlPr>
                          <a:rPr lang="en-US" b="1" i="1" smtClean="0">
                            <a:latin typeface="Cambria Math" panose="02040503050406030204" pitchFamily="18" charset="0"/>
                          </a:rPr>
                        </m:ctrlPr>
                      </m:sSupPr>
                      <m:e>
                        <m:r>
                          <a:rPr lang="en-US" b="1" i="0" smtClean="0">
                            <a:latin typeface="Cambria Math" panose="02040503050406030204" pitchFamily="18" charset="0"/>
                          </a:rPr>
                          <m:t>𝐏</m:t>
                        </m:r>
                      </m:e>
                      <m:sup>
                        <m:r>
                          <a:rPr lang="en-US" b="1" i="0" smtClean="0">
                            <a:latin typeface="Cambria Math" panose="02040503050406030204" pitchFamily="18" charset="0"/>
                          </a:rPr>
                          <m:t>−</m:t>
                        </m:r>
                        <m:r>
                          <a:rPr lang="en-US" b="1" i="0" smtClean="0">
                            <a:latin typeface="Cambria Math" panose="02040503050406030204" pitchFamily="18" charset="0"/>
                          </a:rPr>
                          <m:t>𝟏</m:t>
                        </m:r>
                      </m:sup>
                    </m:sSup>
                    <m:r>
                      <a:rPr lang="en-US" b="1" i="0" smtClean="0">
                        <a:latin typeface="Cambria Math" panose="02040503050406030204" pitchFamily="18" charset="0"/>
                      </a:rPr>
                      <m:t>𝚫</m:t>
                    </m:r>
                    <m:sSup>
                      <m:sSupPr>
                        <m:ctrlPr>
                          <a:rPr lang="en-US" b="1" i="1" smtClean="0">
                            <a:latin typeface="Cambria Math" panose="02040503050406030204" pitchFamily="18" charset="0"/>
                          </a:rPr>
                        </m:ctrlPr>
                      </m:sSupPr>
                      <m:e>
                        <m:r>
                          <a:rPr lang="en-US" b="1" i="0" smtClean="0">
                            <a:latin typeface="Cambria Math" panose="02040503050406030204" pitchFamily="18" charset="0"/>
                          </a:rPr>
                          <m:t>𝐐</m:t>
                        </m:r>
                      </m:e>
                      <m:sup>
                        <m:r>
                          <a:rPr lang="en-US" b="1" i="0" smtClean="0">
                            <a:latin typeface="Cambria Math" panose="02040503050406030204" pitchFamily="18" charset="0"/>
                          </a:rPr>
                          <m:t>−</m:t>
                        </m:r>
                        <m:r>
                          <a:rPr lang="en-US" b="1" i="0" smtClean="0">
                            <a:latin typeface="Cambria Math" panose="02040503050406030204" pitchFamily="18" charset="0"/>
                          </a:rPr>
                          <m:t>𝟏</m:t>
                        </m:r>
                      </m:sup>
                    </m:sSup>
                    <m:r>
                      <a:rPr lang="en-US" b="1" i="0" smtClean="0">
                        <a:latin typeface="Cambria Math" panose="02040503050406030204" pitchFamily="18" charset="0"/>
                      </a:rPr>
                      <m:t>=</m:t>
                    </m:r>
                    <m:r>
                      <a:rPr lang="en-US" b="1" i="0" smtClean="0">
                        <a:latin typeface="Cambria Math" panose="02040503050406030204" pitchFamily="18" charset="0"/>
                      </a:rPr>
                      <m:t>𝐗</m:t>
                    </m:r>
                  </m:oMath>
                </a14:m>
                <a:endParaRPr lang="en-US" b="1"/>
              </a:p>
            </p:txBody>
          </p:sp>
        </mc:Choice>
        <mc:Fallback xmlns="">
          <p:sp>
            <p:nvSpPr>
              <p:cNvPr id="3" name="Content Placeholder 2">
                <a:extLst>
                  <a:ext uri="{FF2B5EF4-FFF2-40B4-BE49-F238E27FC236}">
                    <a16:creationId xmlns:a16="http://schemas.microsoft.com/office/drawing/2014/main" id="{87F91352-F92F-F9F6-62A9-E10630263345}"/>
                  </a:ext>
                </a:extLst>
              </p:cNvPr>
              <p:cNvSpPr>
                <a:spLocks noGrp="1" noRot="1" noChangeAspect="1" noMove="1" noResize="1" noEditPoints="1" noAdjustHandles="1" noChangeArrowheads="1" noChangeShapeType="1" noTextEdit="1"/>
              </p:cNvSpPr>
              <p:nvPr>
                <p:ph idx="1"/>
              </p:nvPr>
            </p:nvSpPr>
            <p:spPr>
              <a:xfrm>
                <a:off x="700635" y="1552353"/>
                <a:ext cx="10691265" cy="4376861"/>
              </a:xfrm>
              <a:blipFill>
                <a:blip r:embed="rId2"/>
                <a:stretch>
                  <a:fillRect l="-513" t="-55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6A49C04-1A8D-FADF-1A04-C3029B2ADDD4}"/>
              </a:ext>
            </a:extLst>
          </p:cNvPr>
          <p:cNvSpPr>
            <a:spLocks noGrp="1"/>
          </p:cNvSpPr>
          <p:nvPr>
            <p:ph type="dt" sz="half" idx="10"/>
          </p:nvPr>
        </p:nvSpPr>
        <p:spPr/>
        <p:txBody>
          <a:bodyPr/>
          <a:lstStyle/>
          <a:p>
            <a:fld id="{626DE685-1B6F-4D7C-AEF2-C9AD71EC467A}" type="datetime1">
              <a:rPr lang="en-US" smtClean="0"/>
              <a:t>9/2/2024</a:t>
            </a:fld>
            <a:endParaRPr lang="en-US"/>
          </a:p>
        </p:txBody>
      </p:sp>
      <p:sp>
        <p:nvSpPr>
          <p:cNvPr id="6" name="Slide Number Placeholder 5">
            <a:extLst>
              <a:ext uri="{FF2B5EF4-FFF2-40B4-BE49-F238E27FC236}">
                <a16:creationId xmlns:a16="http://schemas.microsoft.com/office/drawing/2014/main" id="{56BF5CC2-6512-0968-C72F-19317BA6BE5B}"/>
              </a:ext>
            </a:extLst>
          </p:cNvPr>
          <p:cNvSpPr>
            <a:spLocks noGrp="1"/>
          </p:cNvSpPr>
          <p:nvPr>
            <p:ph type="sldNum" sz="quarter" idx="12"/>
          </p:nvPr>
        </p:nvSpPr>
        <p:spPr/>
        <p:txBody>
          <a:bodyPr/>
          <a:lstStyle/>
          <a:p>
            <a:r>
              <a:rPr lang="en-US"/>
              <a:t>20</a:t>
            </a:r>
          </a:p>
        </p:txBody>
      </p:sp>
      <p:sp>
        <p:nvSpPr>
          <p:cNvPr id="5" name="TextBox 4">
            <a:extLst>
              <a:ext uri="{FF2B5EF4-FFF2-40B4-BE49-F238E27FC236}">
                <a16:creationId xmlns:a16="http://schemas.microsoft.com/office/drawing/2014/main" id="{DABA35EA-4DDB-7DA7-02A4-81176F107F88}"/>
              </a:ext>
            </a:extLst>
          </p:cNvPr>
          <p:cNvSpPr txBox="1"/>
          <p:nvPr/>
        </p:nvSpPr>
        <p:spPr>
          <a:xfrm>
            <a:off x="0" y="6488669"/>
            <a:ext cx="410690" cy="369332"/>
          </a:xfrm>
          <a:prstGeom prst="rect">
            <a:avLst/>
          </a:prstGeom>
          <a:noFill/>
        </p:spPr>
        <p:txBody>
          <a:bodyPr wrap="none" rtlCol="0">
            <a:spAutoFit/>
          </a:bodyPr>
          <a:lstStyle/>
          <a:p>
            <a:r>
              <a:rPr lang="en-US" b="1">
                <a:solidFill>
                  <a:schemeClr val="accent4"/>
                </a:solidFill>
              </a:rPr>
              <a:t>M</a:t>
            </a:r>
          </a:p>
        </p:txBody>
      </p:sp>
    </p:spTree>
    <p:extLst>
      <p:ext uri="{BB962C8B-B14F-4D97-AF65-F5344CB8AC3E}">
        <p14:creationId xmlns:p14="http://schemas.microsoft.com/office/powerpoint/2010/main" val="1482170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BF45-C8DB-01E5-FAB3-00BEBA46E6FC}"/>
              </a:ext>
            </a:extLst>
          </p:cNvPr>
          <p:cNvSpPr>
            <a:spLocks noGrp="1"/>
          </p:cNvSpPr>
          <p:nvPr>
            <p:ph type="title"/>
          </p:nvPr>
        </p:nvSpPr>
        <p:spPr>
          <a:xfrm>
            <a:off x="700635" y="922096"/>
            <a:ext cx="10691265" cy="1193783"/>
          </a:xfrm>
        </p:spPr>
        <p:txBody>
          <a:bodyPr>
            <a:normAutofit/>
          </a:bodyPr>
          <a:lstStyle/>
          <a:p>
            <a:r>
              <a:rPr lang="en-US" sz="3600"/>
              <a:t>Generalized inverse example WITH Matrix Diagonalization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1D52E9-8B3D-776C-0439-97FF5153159E}"/>
                  </a:ext>
                </a:extLst>
              </p:cNvPr>
              <p:cNvSpPr>
                <a:spLocks noGrp="1"/>
              </p:cNvSpPr>
              <p:nvPr>
                <p:ph idx="1"/>
              </p:nvPr>
            </p:nvSpPr>
            <p:spPr>
              <a:xfrm>
                <a:off x="700635" y="2115879"/>
                <a:ext cx="10691265" cy="3813335"/>
              </a:xfrm>
            </p:spPr>
            <p:txBody>
              <a:bodyPr>
                <a:normAutofit fontScale="85000" lnSpcReduction="10000"/>
              </a:bodyPr>
              <a:lstStyle/>
              <a:p>
                <a14:m>
                  <m:oMath xmlns:m="http://schemas.openxmlformats.org/officeDocument/2006/math">
                    <m:r>
                      <a:rPr lang="en-US" b="1" i="1" smtClean="0">
                        <a:latin typeface="Cambria Math" panose="02040503050406030204" pitchFamily="18" charset="0"/>
                      </a:rPr>
                      <m:t>𝑿</m:t>
                    </m:r>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4</m:t>
                              </m:r>
                            </m:e>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0</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5</m:t>
                              </m:r>
                            </m:e>
                            <m:e>
                              <m:r>
                                <a:rPr lang="en-US" b="0" i="1" smtClean="0">
                                  <a:latin typeface="Cambria Math" panose="02040503050406030204" pitchFamily="18" charset="0"/>
                                </a:rPr>
                                <m:t>15</m:t>
                              </m:r>
                            </m:e>
                          </m:mr>
                          <m:mr>
                            <m:e>
                              <m:r>
                                <a:rPr lang="en-US" b="0" i="1" smtClean="0">
                                  <a:latin typeface="Cambria Math" panose="02040503050406030204" pitchFamily="18" charset="0"/>
                                </a:rPr>
                                <m:t>3</m:t>
                              </m:r>
                            </m:e>
                            <m:e>
                              <m:r>
                                <a:rPr lang="en-US" i="1">
                                  <a:latin typeface="Cambria Math" panose="02040503050406030204" pitchFamily="18" charset="0"/>
                                </a:rPr>
                                <m:t>1</m:t>
                              </m:r>
                            </m:e>
                            <m:e>
                              <m:r>
                                <a:rPr lang="en-US" i="1">
                                  <a:latin typeface="Cambria Math" panose="02040503050406030204" pitchFamily="18" charset="0"/>
                                </a:rPr>
                                <m:t>3</m:t>
                              </m:r>
                            </m:e>
                            <m:e>
                              <m:r>
                                <a:rPr lang="en-US" b="0" i="1" smtClean="0">
                                  <a:latin typeface="Cambria Math" panose="02040503050406030204" pitchFamily="18" charset="0"/>
                                </a:rPr>
                                <m:t>5</m:t>
                              </m:r>
                            </m:e>
                          </m:mr>
                        </m:m>
                      </m:e>
                    </m:d>
                  </m:oMath>
                </a14:m>
                <a:r>
                  <a:rPr lang="en-US"/>
                  <a:t>	</a:t>
                </a:r>
                <a:r>
                  <a:rPr lang="en-US" b="1"/>
                  <a:t> </a:t>
                </a:r>
                <a14:m>
                  <m:oMath xmlns:m="http://schemas.openxmlformats.org/officeDocument/2006/math">
                    <m:r>
                      <a:rPr lang="en-US" b="1" i="0" smtClean="0">
                        <a:latin typeface="Cambria Math" panose="02040503050406030204" pitchFamily="18" charset="0"/>
                      </a:rPr>
                      <m:t>𝐏</m:t>
                    </m:r>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0</m:t>
                              </m:r>
                            </m:e>
                            <m:e>
                              <m:r>
                                <a:rPr lang="en-US" i="1">
                                  <a:latin typeface="Cambria Math" panose="02040503050406030204" pitchFamily="18" charset="0"/>
                                </a:rPr>
                                <m:t>1</m:t>
                              </m:r>
                            </m:e>
                            <m:e>
                              <m:r>
                                <a:rPr lang="en-US" b="0" i="1" smtClean="0">
                                  <a:latin typeface="Cambria Math" panose="02040503050406030204" pitchFamily="18" charset="0"/>
                                </a:rPr>
                                <m:t>0</m:t>
                              </m:r>
                            </m:e>
                          </m:mr>
                          <m:mr>
                            <m:e>
                              <m:r>
                                <a:rPr lang="en-US" i="1">
                                  <a:latin typeface="Cambria Math" panose="02040503050406030204" pitchFamily="18" charset="0"/>
                                </a:rPr>
                                <m:t>1</m:t>
                              </m:r>
                            </m:e>
                            <m:e>
                              <m:r>
                                <a:rPr lang="en-US" b="0" i="1" smtClean="0">
                                  <a:latin typeface="Cambria Math" panose="02040503050406030204" pitchFamily="18" charset="0"/>
                                </a:rPr>
                                <m:t>−4</m:t>
                              </m:r>
                            </m:e>
                            <m:e>
                              <m:r>
                                <a:rPr lang="en-US" b="0" i="1" smtClean="0">
                                  <a:latin typeface="Cambria Math" panose="02040503050406030204" pitchFamily="18" charset="0"/>
                                </a:rPr>
                                <m:t>0</m:t>
                              </m:r>
                            </m:e>
                          </m:mr>
                          <m:mr>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e>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e>
                            <m:e>
                              <m:r>
                                <a:rPr lang="en-US" b="0" i="1" smtClean="0">
                                  <a:latin typeface="Cambria Math" panose="02040503050406030204" pitchFamily="18" charset="0"/>
                                </a:rPr>
                                <m:t>1</m:t>
                              </m:r>
                            </m:e>
                          </m:mr>
                        </m:m>
                      </m:e>
                    </m:d>
                  </m:oMath>
                </a14:m>
                <a:r>
                  <a:rPr lang="en-US"/>
                  <a:t>	</a:t>
                </a:r>
                <a:r>
                  <a:rPr lang="en-US" b="1"/>
                  <a:t> </a:t>
                </a:r>
                <a14:m>
                  <m:oMath xmlns:m="http://schemas.openxmlformats.org/officeDocument/2006/math">
                    <m:r>
                      <a:rPr lang="en-US" b="1" i="0" smtClean="0">
                        <a:latin typeface="Cambria Math" panose="02040503050406030204" pitchFamily="18" charset="0"/>
                      </a:rPr>
                      <m:t>𝐐</m:t>
                    </m:r>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m:t>
                              </m:r>
                              <m:r>
                                <a:rPr lang="en-US" i="1">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5</m:t>
                              </m:r>
                            </m:e>
                          </m:mr>
                          <m:mr>
                            <m:e>
                              <m:r>
                                <a:rPr lang="en-US" b="0" i="1" smtClean="0">
                                  <a:latin typeface="Cambria Math" panose="02040503050406030204" pitchFamily="18" charset="0"/>
                                </a:rPr>
                                <m:t>0</m:t>
                              </m:r>
                            </m:e>
                            <m:e>
                              <m:r>
                                <a:rPr lang="en-US" i="1">
                                  <a:latin typeface="Cambria Math" panose="02040503050406030204" pitchFamily="18" charset="0"/>
                                </a:rPr>
                                <m:t>1</m:t>
                              </m:r>
                            </m:e>
                            <m:e>
                              <m:r>
                                <a:rPr lang="en-US" b="0" i="1" smtClean="0">
                                  <a:latin typeface="Cambria Math" panose="02040503050406030204" pitchFamily="18" charset="0"/>
                                </a:rPr>
                                <m:t>−6</m:t>
                              </m:r>
                            </m:e>
                            <m:e>
                              <m:r>
                                <a:rPr lang="en-US" b="0" i="1" smtClean="0">
                                  <a:latin typeface="Cambria Math" panose="02040503050406030204" pitchFamily="18" charset="0"/>
                                </a:rPr>
                                <m:t>−20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a14:m>
                <a:endParaRPr lang="en-US" i="1">
                  <a:latin typeface="Cambria Math" panose="02040503050406030204" pitchFamily="18" charset="0"/>
                </a:endParaRPr>
              </a:p>
              <a:p>
                <a14:m>
                  <m:oMath xmlns:m="http://schemas.openxmlformats.org/officeDocument/2006/math">
                    <m:r>
                      <a:rPr lang="en-US" b="1" i="0" smtClean="0">
                        <a:latin typeface="Cambria Math" panose="02040503050406030204" pitchFamily="18" charset="0"/>
                      </a:rPr>
                      <m:t>𝐏𝐗𝐐</m:t>
                    </m:r>
                    <m:r>
                      <a:rPr lang="en-US" b="1" i="0" smtClean="0">
                        <a:latin typeface="Cambria Math" panose="02040503050406030204" pitchFamily="18" charset="0"/>
                      </a:rPr>
                      <m:t>=</m:t>
                    </m:r>
                    <m:r>
                      <a:rPr lang="en-US" b="1" i="0" smtClean="0">
                        <a:latin typeface="Cambria Math" panose="02040503050406030204" pitchFamily="18" charset="0"/>
                      </a:rPr>
                      <m:t>𝚫</m:t>
                    </m:r>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−3</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d>
                  </m:oMath>
                </a14:m>
                <a:r>
                  <a:rPr lang="en-US"/>
                  <a:t>	</a:t>
                </a:r>
                <a:r>
                  <a:rPr lang="en-US" b="1"/>
                  <a:t> </a:t>
                </a:r>
                <a14:m>
                  <m:oMath xmlns:m="http://schemas.openxmlformats.org/officeDocument/2006/math">
                    <m:sSup>
                      <m:sSupPr>
                        <m:ctrlPr>
                          <a:rPr lang="en-US" b="1" i="1" smtClean="0">
                            <a:latin typeface="Cambria Math" panose="02040503050406030204" pitchFamily="18" charset="0"/>
                          </a:rPr>
                        </m:ctrlPr>
                      </m:sSupPr>
                      <m:e>
                        <m:r>
                          <a:rPr lang="en-US" b="1" i="0" smtClean="0">
                            <a:latin typeface="Cambria Math" panose="02040503050406030204" pitchFamily="18" charset="0"/>
                          </a:rPr>
                          <m:t>𝚫</m:t>
                        </m:r>
                      </m:e>
                      <m:sup>
                        <m:r>
                          <a:rPr lang="en-US" b="1" i="0" smtClean="0">
                            <a:latin typeface="Cambria Math" panose="02040503050406030204" pitchFamily="18" charset="0"/>
                          </a:rPr>
                          <m:t>−</m:t>
                        </m:r>
                        <m:r>
                          <a:rPr lang="en-US" b="1" i="0" smtClean="0">
                            <a:latin typeface="Cambria Math" panose="02040503050406030204" pitchFamily="18" charset="0"/>
                          </a:rPr>
                          <m:t>𝟏</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b="0"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d>
                  </m:oMath>
                </a14:m>
                <a:endParaRPr lang="en-US"/>
              </a:p>
              <a:p>
                <a14:m>
                  <m:oMath xmlns:m="http://schemas.openxmlformats.org/officeDocument/2006/math">
                    <m:r>
                      <a:rPr lang="en-US" b="1" i="1" smtClean="0">
                        <a:latin typeface="Cambria Math" panose="02040503050406030204" pitchFamily="18" charset="0"/>
                      </a:rPr>
                      <m:t>𝑮</m:t>
                    </m:r>
                    <m:r>
                      <a:rPr lang="en-US" i="1">
                        <a:latin typeface="Cambria Math" panose="02040503050406030204" pitchFamily="18" charset="0"/>
                      </a:rPr>
                      <m:t>=</m:t>
                    </m:r>
                    <m:r>
                      <a:rPr lang="en-US" b="1" i="1" smtClean="0">
                        <a:latin typeface="Cambria Math" panose="02040503050406030204" pitchFamily="18" charset="0"/>
                      </a:rPr>
                      <m:t>𝑸</m:t>
                    </m:r>
                    <m:r>
                      <a:rPr lang="en-US" b="1" i="0" smtClean="0">
                        <a:latin typeface="Cambria Math" panose="02040503050406030204" pitchFamily="18" charset="0"/>
                      </a:rPr>
                      <m:t>𝚫</m:t>
                    </m:r>
                    <m:sSup>
                      <m:sSupPr>
                        <m:ctrlPr>
                          <a:rPr lang="en-US" b="1" i="1" smtClean="0">
                            <a:latin typeface="Cambria Math" panose="02040503050406030204" pitchFamily="18" charset="0"/>
                          </a:rPr>
                        </m:ctrlPr>
                      </m:sSupPr>
                      <m:e>
                        <m:r>
                          <a:rPr lang="en-US" b="1" i="0" smtClean="0">
                            <a:latin typeface="Cambria Math" panose="02040503050406030204" pitchFamily="18" charset="0"/>
                          </a:rPr>
                          <m:t>𝐏</m:t>
                        </m:r>
                      </m:e>
                      <m:sup>
                        <m:r>
                          <a:rPr lang="en-US" b="1" i="0" smtClean="0">
                            <a:latin typeface="Cambria Math" panose="02040503050406030204" pitchFamily="18" charset="0"/>
                          </a:rPr>
                          <m:t>−</m:t>
                        </m:r>
                        <m:r>
                          <a:rPr lang="en-US" b="1" i="0" smtClean="0">
                            <a:latin typeface="Cambria Math" panose="02040503050406030204" pitchFamily="18" charset="0"/>
                          </a:rPr>
                          <m:t>𝟏</m:t>
                        </m:r>
                      </m:sup>
                    </m:sSup>
                    <m:r>
                      <a:rPr lang="en-US" b="1"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b="0" i="1">
                                <a:latin typeface="Cambria Math" panose="02040503050406030204" pitchFamily="18" charset="0"/>
                              </a:rPr>
                            </m:ctrlPr>
                          </m:mPr>
                          <m:mr>
                            <m:e>
                              <m:f>
                                <m:fPr>
                                  <m:ctrlPr>
                                    <a:rPr lang="en-US" b="0" i="1" smtClean="0">
                                      <a:latin typeface="Cambria Math" panose="02040503050406030204" pitchFamily="18" charset="0"/>
                                    </a:rPr>
                                  </m:ctrlPr>
                                </m:fPr>
                                <m:num>
                                  <m:r>
                                    <m:rPr>
                                      <m:brk m:alnAt="7"/>
                                    </m:rPr>
                                    <a:rPr lang="en-US" b="0" i="1" smtClean="0">
                                      <a:latin typeface="Cambria Math" panose="02040503050406030204" pitchFamily="18" charset="0"/>
                                    </a:rPr>
                                    <m:t>1</m:t>
                                  </m:r>
                                </m:num>
                                <m:den>
                                  <m:r>
                                    <m:rPr>
                                      <m:brk m:alnAt="7"/>
                                    </m:rPr>
                                    <a:rPr lang="en-US" b="0" i="1" smtClean="0">
                                      <a:latin typeface="Cambria Math" panose="02040503050406030204" pitchFamily="18" charset="0"/>
                                    </a:rPr>
                                    <m:t>3</m:t>
                                  </m:r>
                                </m:den>
                              </m:f>
                            </m:e>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e>
                            <m:e>
                              <m:r>
                                <a:rPr lang="en-US" b="0" i="1" smtClean="0">
                                  <a:latin typeface="Cambria Math" panose="02040503050406030204" pitchFamily="18" charset="0"/>
                                </a:rPr>
                                <m:t>0</m:t>
                              </m:r>
                            </m:e>
                          </m:mr>
                          <m:mr>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e>
                            <m:e>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3</m:t>
                                  </m:r>
                                </m:den>
                              </m:f>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d>
                  </m:oMath>
                </a14:m>
                <a:endParaRPr lang="en-US"/>
              </a:p>
            </p:txBody>
          </p:sp>
        </mc:Choice>
        <mc:Fallback xmlns="">
          <p:sp>
            <p:nvSpPr>
              <p:cNvPr id="3" name="Content Placeholder 2">
                <a:extLst>
                  <a:ext uri="{FF2B5EF4-FFF2-40B4-BE49-F238E27FC236}">
                    <a16:creationId xmlns:a16="http://schemas.microsoft.com/office/drawing/2014/main" id="{CB1D52E9-8B3D-776C-0439-97FF5153159E}"/>
                  </a:ext>
                </a:extLst>
              </p:cNvPr>
              <p:cNvSpPr>
                <a:spLocks noGrp="1" noRot="1" noChangeAspect="1" noMove="1" noResize="1" noEditPoints="1" noAdjustHandles="1" noChangeArrowheads="1" noChangeShapeType="1" noTextEdit="1"/>
              </p:cNvSpPr>
              <p:nvPr>
                <p:ph idx="1"/>
              </p:nvPr>
            </p:nvSpPr>
            <p:spPr>
              <a:xfrm>
                <a:off x="700635" y="2115879"/>
                <a:ext cx="10691265" cy="3813335"/>
              </a:xfrm>
              <a:blipFill>
                <a:blip r:embed="rId2"/>
                <a:stretch>
                  <a:fillRect/>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2870882-9059-5053-9DCC-6E5E94A9FB6A}"/>
              </a:ext>
            </a:extLst>
          </p:cNvPr>
          <p:cNvSpPr>
            <a:spLocks noGrp="1"/>
          </p:cNvSpPr>
          <p:nvPr>
            <p:ph type="dt" sz="half" idx="10"/>
          </p:nvPr>
        </p:nvSpPr>
        <p:spPr/>
        <p:txBody>
          <a:bodyPr/>
          <a:lstStyle/>
          <a:p>
            <a:fld id="{626DE685-1B6F-4D7C-AEF2-C9AD71EC467A}" type="datetime1">
              <a:rPr lang="en-US" smtClean="0"/>
              <a:t>9/2/2024</a:t>
            </a:fld>
            <a:endParaRPr lang="en-US"/>
          </a:p>
        </p:txBody>
      </p:sp>
      <p:sp>
        <p:nvSpPr>
          <p:cNvPr id="6" name="Slide Number Placeholder 5">
            <a:extLst>
              <a:ext uri="{FF2B5EF4-FFF2-40B4-BE49-F238E27FC236}">
                <a16:creationId xmlns:a16="http://schemas.microsoft.com/office/drawing/2014/main" id="{977BD38F-6661-DCEB-8E16-6D202FB1ACD4}"/>
              </a:ext>
            </a:extLst>
          </p:cNvPr>
          <p:cNvSpPr>
            <a:spLocks noGrp="1"/>
          </p:cNvSpPr>
          <p:nvPr>
            <p:ph type="sldNum" sz="quarter" idx="12"/>
          </p:nvPr>
        </p:nvSpPr>
        <p:spPr/>
        <p:txBody>
          <a:bodyPr/>
          <a:lstStyle/>
          <a:p>
            <a:r>
              <a:rPr lang="en-US"/>
              <a:t>21</a:t>
            </a:r>
          </a:p>
        </p:txBody>
      </p:sp>
      <p:sp>
        <p:nvSpPr>
          <p:cNvPr id="5" name="TextBox 4">
            <a:extLst>
              <a:ext uri="{FF2B5EF4-FFF2-40B4-BE49-F238E27FC236}">
                <a16:creationId xmlns:a16="http://schemas.microsoft.com/office/drawing/2014/main" id="{91CD1BDD-346F-B24F-A563-AA8E281B1101}"/>
              </a:ext>
            </a:extLst>
          </p:cNvPr>
          <p:cNvSpPr txBox="1"/>
          <p:nvPr/>
        </p:nvSpPr>
        <p:spPr>
          <a:xfrm>
            <a:off x="0" y="6488669"/>
            <a:ext cx="410690" cy="369332"/>
          </a:xfrm>
          <a:prstGeom prst="rect">
            <a:avLst/>
          </a:prstGeom>
          <a:noFill/>
        </p:spPr>
        <p:txBody>
          <a:bodyPr wrap="none" lIns="91440" tIns="45720" rIns="91440" bIns="45720" rtlCol="0" anchor="t">
            <a:spAutoFit/>
          </a:bodyPr>
          <a:lstStyle/>
          <a:p>
            <a:r>
              <a:rPr lang="en-US" b="1">
                <a:solidFill>
                  <a:schemeClr val="accent4"/>
                </a:solidFill>
              </a:rPr>
              <a:t>M</a:t>
            </a:r>
          </a:p>
        </p:txBody>
      </p:sp>
    </p:spTree>
    <p:extLst>
      <p:ext uri="{BB962C8B-B14F-4D97-AF65-F5344CB8AC3E}">
        <p14:creationId xmlns:p14="http://schemas.microsoft.com/office/powerpoint/2010/main" val="2128189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1BD75-0628-B43F-AC96-32DA88C7E9A9}"/>
              </a:ext>
            </a:extLst>
          </p:cNvPr>
          <p:cNvSpPr>
            <a:spLocks noGrp="1"/>
          </p:cNvSpPr>
          <p:nvPr>
            <p:ph type="title"/>
          </p:nvPr>
        </p:nvSpPr>
        <p:spPr>
          <a:xfrm>
            <a:off x="700635" y="922096"/>
            <a:ext cx="10691265" cy="1172518"/>
          </a:xfrm>
        </p:spPr>
        <p:txBody>
          <a:bodyPr>
            <a:noAutofit/>
          </a:bodyPr>
          <a:lstStyle/>
          <a:p>
            <a:r>
              <a:rPr lang="en-US" sz="3600"/>
              <a:t>Generalized inverses using singular value decomposition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D4691E-A0D5-71C9-D233-6E90B0C16DDB}"/>
                  </a:ext>
                </a:extLst>
              </p:cNvPr>
              <p:cNvSpPr>
                <a:spLocks noGrp="1"/>
              </p:cNvSpPr>
              <p:nvPr>
                <p:ph idx="1"/>
              </p:nvPr>
            </p:nvSpPr>
            <p:spPr>
              <a:xfrm>
                <a:off x="700635" y="2094614"/>
                <a:ext cx="10691265" cy="3834600"/>
              </a:xfrm>
            </p:spPr>
            <p:txBody>
              <a:bodyPr/>
              <a:lstStyle/>
              <a:p>
                <a:r>
                  <a:rPr lang="en-US"/>
                  <a:t>Let </a:t>
                </a:r>
                <a14:m>
                  <m:oMath xmlns:m="http://schemas.openxmlformats.org/officeDocument/2006/math">
                    <m:r>
                      <a:rPr lang="en-US" b="1" i="1" smtClean="0">
                        <a:latin typeface="Cambria Math" panose="02040503050406030204" pitchFamily="18" charset="0"/>
                      </a:rPr>
                      <m:t>𝑿</m:t>
                    </m:r>
                  </m:oMath>
                </a14:m>
                <a:r>
                  <a:rPr lang="en-US" b="1"/>
                  <a:t> </a:t>
                </a:r>
                <a:r>
                  <a:rPr lang="en-US"/>
                  <a:t>be a matrix of rank </a:t>
                </a:r>
                <a14:m>
                  <m:oMath xmlns:m="http://schemas.openxmlformats.org/officeDocument/2006/math">
                    <m:r>
                      <a:rPr lang="en-US" b="0" i="1" smtClean="0">
                        <a:latin typeface="Cambria Math" panose="02040503050406030204" pitchFamily="18" charset="0"/>
                      </a:rPr>
                      <m:t>𝑟</m:t>
                    </m:r>
                  </m:oMath>
                </a14:m>
                <a:r>
                  <a:rPr lang="en-US"/>
                  <a:t>. Let </a:t>
                </a:r>
                <a14:m>
                  <m:oMath xmlns:m="http://schemas.openxmlformats.org/officeDocument/2006/math">
                    <m:r>
                      <a:rPr lang="en-US" b="1" i="1">
                        <a:latin typeface="Cambria Math" panose="02040503050406030204" pitchFamily="18" charset="0"/>
                        <a:ea typeface="Cambria Math" panose="02040503050406030204" pitchFamily="18" charset="0"/>
                      </a:rPr>
                      <m:t>𝚲</m:t>
                    </m:r>
                  </m:oMath>
                </a14:m>
                <a:r>
                  <a:rPr lang="en-US"/>
                  <a:t> be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oMath>
                </a14:m>
                <a:r>
                  <a:rPr lang="en-US" b="1"/>
                  <a:t> </a:t>
                </a:r>
                <a:r>
                  <a:rPr lang="en-US"/>
                  <a:t>the diagonal matrix of non-zero eigenvalues of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m:t>
                        </m:r>
                      </m:sup>
                    </m:sSup>
                    <m:r>
                      <a:rPr lang="en-US" b="1" i="1" smtClean="0">
                        <a:latin typeface="Cambria Math" panose="02040503050406030204" pitchFamily="18" charset="0"/>
                      </a:rPr>
                      <m:t>𝑿</m:t>
                    </m:r>
                  </m:oMath>
                </a14:m>
                <a:r>
                  <a:rPr lang="en-US" b="1"/>
                  <a:t> </a:t>
                </a:r>
                <a:r>
                  <a:rPr lang="en-US"/>
                  <a:t>and </a:t>
                </a:r>
                <a14:m>
                  <m:oMath xmlns:m="http://schemas.openxmlformats.org/officeDocument/2006/math">
                    <m:r>
                      <a:rPr lang="en-US" b="1" i="0" smtClean="0">
                        <a:latin typeface="Cambria Math" panose="02040503050406030204" pitchFamily="18" charset="0"/>
                      </a:rPr>
                      <m:t>𝐗𝐗</m:t>
                    </m:r>
                    <m:r>
                      <a:rPr lang="en-US" b="1" i="1" smtClean="0">
                        <a:latin typeface="Cambria Math" panose="02040503050406030204" pitchFamily="18" charset="0"/>
                      </a:rPr>
                      <m:t>′</m:t>
                    </m:r>
                  </m:oMath>
                </a14:m>
                <a:r>
                  <a:rPr lang="en-US" b="1"/>
                  <a:t> </a:t>
                </a:r>
                <a:r>
                  <a:rPr lang="en-US"/>
                  <a:t>ordered from largest to smallest.</a:t>
                </a:r>
              </a:p>
              <a:p>
                <a14:m>
                  <m:oMath xmlns:m="http://schemas.openxmlformats.org/officeDocument/2006/math">
                    <m:r>
                      <a:rPr lang="en-US" b="1" i="1" smtClean="0">
                        <a:latin typeface="Cambria Math" panose="02040503050406030204" pitchFamily="18" charset="0"/>
                      </a:rPr>
                      <m:t>𝑿</m:t>
                    </m:r>
                    <m:r>
                      <a:rPr lang="en-US" b="1" i="1" smtClean="0">
                        <a:latin typeface="Cambria Math" panose="02040503050406030204" pitchFamily="18" charset="0"/>
                      </a:rPr>
                      <m:t>=</m:t>
                    </m:r>
                    <m:d>
                      <m:dPr>
                        <m:begChr m:val="["/>
                        <m:endChr m:val="]"/>
                        <m:ctrlPr>
                          <a:rPr lang="en-US" b="1" i="1" smtClean="0">
                            <a:latin typeface="Cambria Math" panose="02040503050406030204" pitchFamily="18" charset="0"/>
                          </a:rPr>
                        </m:ctrlPr>
                      </m:dPr>
                      <m:e>
                        <m:m>
                          <m:mPr>
                            <m:mcs>
                              <m:mc>
                                <m:mcPr>
                                  <m:count m:val="2"/>
                                  <m:mcJc m:val="center"/>
                                </m:mcPr>
                              </m:mc>
                            </m:mcs>
                            <m:ctrlPr>
                              <a:rPr lang="en-US" b="1" i="1" smtClean="0">
                                <a:latin typeface="Cambria Math" panose="02040503050406030204" pitchFamily="18" charset="0"/>
                              </a:rPr>
                            </m:ctrlPr>
                          </m:mPr>
                          <m:mr>
                            <m:e>
                              <m:r>
                                <m:rPr>
                                  <m:brk m:alnAt="7"/>
                                </m:rPr>
                                <a:rPr lang="en-US" b="1" i="1" smtClean="0">
                                  <a:latin typeface="Cambria Math" panose="02040503050406030204" pitchFamily="18" charset="0"/>
                                </a:rPr>
                                <m:t>𝑺</m:t>
                              </m:r>
                              <m:r>
                                <a:rPr lang="en-US" b="1" i="1" smtClean="0">
                                  <a:latin typeface="Cambria Math" panose="02040503050406030204" pitchFamily="18" charset="0"/>
                                </a:rPr>
                                <m:t>′</m:t>
                              </m:r>
                            </m:e>
                            <m:e>
                              <m:r>
                                <a:rPr lang="en-US" b="1" i="1" smtClean="0">
                                  <a:latin typeface="Cambria Math" panose="02040503050406030204" pitchFamily="18" charset="0"/>
                                </a:rPr>
                                <m:t>𝑻</m:t>
                              </m:r>
                              <m:r>
                                <a:rPr lang="en-US" b="1" i="1" smtClean="0">
                                  <a:latin typeface="Cambria Math" panose="02040503050406030204" pitchFamily="18" charset="0"/>
                                </a:rPr>
                                <m:t>′</m:t>
                              </m:r>
                            </m:e>
                          </m:mr>
                        </m:m>
                      </m:e>
                    </m:d>
                    <m:d>
                      <m:dPr>
                        <m:begChr m:val="["/>
                        <m:endChr m:val="]"/>
                        <m:ctrlPr>
                          <a:rPr lang="en-US" b="1" i="1" smtClean="0">
                            <a:latin typeface="Cambria Math" panose="02040503050406030204" pitchFamily="18" charset="0"/>
                          </a:rPr>
                        </m:ctrlPr>
                      </m:dPr>
                      <m:e>
                        <m:m>
                          <m:mPr>
                            <m:mcs>
                              <m:mc>
                                <m:mcPr>
                                  <m:count m:val="2"/>
                                  <m:mcJc m:val="center"/>
                                </m:mcPr>
                              </m:mc>
                            </m:mcs>
                            <m:ctrlPr>
                              <a:rPr lang="en-US" b="1" i="1" smtClean="0">
                                <a:latin typeface="Cambria Math" panose="02040503050406030204" pitchFamily="18" charset="0"/>
                              </a:rPr>
                            </m:ctrlPr>
                          </m:mPr>
                          <m:mr>
                            <m:e>
                              <m:sSup>
                                <m:sSupPr>
                                  <m:ctrlPr>
                                    <a:rPr lang="en-US" b="1"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𝚲</m:t>
                                  </m:r>
                                </m:e>
                                <m:sup>
                                  <m:r>
                                    <a:rPr lang="en-US" b="1" i="1" smtClean="0">
                                      <a:latin typeface="Cambria Math" panose="02040503050406030204" pitchFamily="18" charset="0"/>
                                      <a:ea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𝟐</m:t>
                                  </m:r>
                                </m:sup>
                              </m:sSup>
                            </m:e>
                            <m:e>
                              <m:r>
                                <a:rPr lang="en-US" b="1" i="1" smtClean="0">
                                  <a:latin typeface="Cambria Math" panose="02040503050406030204" pitchFamily="18" charset="0"/>
                                </a:rPr>
                                <m:t>𝟎</m:t>
                              </m:r>
                            </m:e>
                          </m:mr>
                          <m:mr>
                            <m:e>
                              <m:r>
                                <a:rPr lang="en-US" b="1" i="1" smtClean="0">
                                  <a:latin typeface="Cambria Math" panose="02040503050406030204" pitchFamily="18" charset="0"/>
                                </a:rPr>
                                <m:t>𝟎</m:t>
                              </m:r>
                            </m:e>
                            <m:e>
                              <m:r>
                                <a:rPr lang="en-US" b="1" i="1" smtClean="0">
                                  <a:latin typeface="Cambria Math" panose="02040503050406030204" pitchFamily="18" charset="0"/>
                                </a:rPr>
                                <m:t>𝟎</m:t>
                              </m:r>
                            </m:e>
                          </m:mr>
                        </m:m>
                      </m:e>
                    </m:d>
                    <m:d>
                      <m:dPr>
                        <m:begChr m:val="["/>
                        <m:endChr m:val="]"/>
                        <m:ctrlPr>
                          <a:rPr lang="en-US" b="1" i="1">
                            <a:latin typeface="Cambria Math" panose="02040503050406030204" pitchFamily="18" charset="0"/>
                          </a:rPr>
                        </m:ctrlPr>
                      </m:dPr>
                      <m:e>
                        <m:m>
                          <m:mPr>
                            <m:mcs>
                              <m:mc>
                                <m:mcPr>
                                  <m:count m:val="1"/>
                                  <m:mcJc m:val="center"/>
                                </m:mcPr>
                              </m:mc>
                            </m:mcs>
                            <m:ctrlPr>
                              <a:rPr lang="en-US" b="1" i="1">
                                <a:latin typeface="Cambria Math" panose="02040503050406030204" pitchFamily="18" charset="0"/>
                              </a:rPr>
                            </m:ctrlPr>
                          </m:mPr>
                          <m:mr>
                            <m:e>
                              <m:r>
                                <m:rPr>
                                  <m:brk m:alnAt="7"/>
                                </m:rPr>
                                <a:rPr lang="en-US" b="1" i="1" smtClean="0">
                                  <a:latin typeface="Cambria Math" panose="02040503050406030204" pitchFamily="18" charset="0"/>
                                </a:rPr>
                                <m:t>𝑼</m:t>
                              </m:r>
                              <m:r>
                                <a:rPr lang="en-US" b="1" i="1" smtClean="0">
                                  <a:latin typeface="Cambria Math" panose="02040503050406030204" pitchFamily="18" charset="0"/>
                                </a:rPr>
                                <m:t>′</m:t>
                              </m:r>
                            </m:e>
                          </m:mr>
                          <m:mr>
                            <m:e>
                              <m:r>
                                <a:rPr lang="en-US" b="1" i="1" smtClean="0">
                                  <a:latin typeface="Cambria Math" panose="02040503050406030204" pitchFamily="18" charset="0"/>
                                </a:rPr>
                                <m:t>𝑽</m:t>
                              </m:r>
                              <m:r>
                                <a:rPr lang="en-US" b="1" i="1" smtClean="0">
                                  <a:latin typeface="Cambria Math" panose="02040503050406030204" pitchFamily="18" charset="0"/>
                                </a:rPr>
                                <m:t>′</m:t>
                              </m:r>
                            </m:e>
                          </m:mr>
                        </m:m>
                      </m:e>
                    </m:d>
                    <m:r>
                      <a:rPr lang="en-US" b="1" i="1" smtClean="0">
                        <a:latin typeface="Cambria Math" panose="02040503050406030204" pitchFamily="18" charset="0"/>
                      </a:rPr>
                      <m:t>=</m:t>
                    </m:r>
                    <m:r>
                      <a:rPr lang="en-US" b="1" i="1" smtClean="0">
                        <a:latin typeface="Cambria Math" panose="02040503050406030204" pitchFamily="18" charset="0"/>
                      </a:rPr>
                      <m:t>𝑺</m:t>
                    </m:r>
                    <m:r>
                      <a:rPr lang="en-US" b="1" i="1" smtClean="0">
                        <a:latin typeface="Cambria Math" panose="02040503050406030204" pitchFamily="18" charset="0"/>
                      </a:rPr>
                      <m:t>′</m:t>
                    </m:r>
                    <m:sSup>
                      <m:sSupPr>
                        <m:ctrlPr>
                          <a:rPr lang="en-US" b="1" i="1">
                            <a:latin typeface="Cambria Math" panose="02040503050406030204" pitchFamily="18" charset="0"/>
                            <a:ea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𝚲</m:t>
                        </m:r>
                      </m:e>
                      <m:sup>
                        <m:r>
                          <a:rPr lang="en-US" b="1" i="1" smtClean="0">
                            <a:latin typeface="Cambria Math" panose="02040503050406030204" pitchFamily="18" charset="0"/>
                            <a:ea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𝟐</m:t>
                        </m:r>
                      </m:sup>
                    </m:sSup>
                    <m:r>
                      <a:rPr lang="en-US" b="1" i="1" smtClean="0">
                        <a:latin typeface="Cambria Math" panose="02040503050406030204" pitchFamily="18" charset="0"/>
                        <a:ea typeface="Cambria Math" panose="02040503050406030204" pitchFamily="18" charset="0"/>
                      </a:rPr>
                      <m:t>𝑼</m:t>
                    </m:r>
                    <m:r>
                      <a:rPr lang="en-US" b="1" i="1" smtClean="0">
                        <a:latin typeface="Cambria Math" panose="02040503050406030204" pitchFamily="18" charset="0"/>
                        <a:ea typeface="Cambria Math" panose="02040503050406030204" pitchFamily="18" charset="0"/>
                      </a:rPr>
                      <m:t>′</m:t>
                    </m:r>
                  </m:oMath>
                </a14:m>
                <a:r>
                  <a:rPr lang="en-US" b="1"/>
                  <a:t> </a:t>
                </a:r>
                <a:r>
                  <a:rPr lang="en-US"/>
                  <a:t>where </a:t>
                </a:r>
                <a14:m>
                  <m:oMath xmlns:m="http://schemas.openxmlformats.org/officeDocument/2006/math">
                    <m:d>
                      <m:dPr>
                        <m:begChr m:val="["/>
                        <m:endChr m:val="]"/>
                        <m:ctrlPr>
                          <a:rPr lang="en-US" b="1" i="1">
                            <a:latin typeface="Cambria Math" panose="02040503050406030204" pitchFamily="18" charset="0"/>
                          </a:rPr>
                        </m:ctrlPr>
                      </m:dPr>
                      <m:e>
                        <m:m>
                          <m:mPr>
                            <m:mcs>
                              <m:mc>
                                <m:mcPr>
                                  <m:count m:val="2"/>
                                  <m:mcJc m:val="center"/>
                                </m:mcPr>
                              </m:mc>
                            </m:mcs>
                            <m:ctrlPr>
                              <a:rPr lang="en-US" b="1" i="1">
                                <a:latin typeface="Cambria Math" panose="02040503050406030204" pitchFamily="18" charset="0"/>
                              </a:rPr>
                            </m:ctrlPr>
                          </m:mPr>
                          <m:mr>
                            <m:e>
                              <m:r>
                                <m:rPr>
                                  <m:brk m:alnAt="7"/>
                                </m:rPr>
                                <a:rPr lang="en-US" b="1" i="1">
                                  <a:latin typeface="Cambria Math" panose="02040503050406030204" pitchFamily="18" charset="0"/>
                                </a:rPr>
                                <m:t>𝑺</m:t>
                              </m:r>
                              <m:r>
                                <a:rPr lang="en-US" b="1" i="1">
                                  <a:latin typeface="Cambria Math" panose="02040503050406030204" pitchFamily="18" charset="0"/>
                                </a:rPr>
                                <m:t>′</m:t>
                              </m:r>
                            </m:e>
                            <m:e>
                              <m:r>
                                <a:rPr lang="en-US" b="1" i="1">
                                  <a:latin typeface="Cambria Math" panose="02040503050406030204" pitchFamily="18" charset="0"/>
                                </a:rPr>
                                <m:t>𝑻</m:t>
                              </m:r>
                              <m:r>
                                <a:rPr lang="en-US" b="1" i="1">
                                  <a:latin typeface="Cambria Math" panose="02040503050406030204" pitchFamily="18" charset="0"/>
                                </a:rPr>
                                <m:t>′</m:t>
                              </m:r>
                            </m:e>
                          </m:mr>
                        </m:m>
                      </m:e>
                    </m:d>
                  </m:oMath>
                </a14:m>
                <a:r>
                  <a:rPr lang="en-US" b="1"/>
                  <a:t> </a:t>
                </a:r>
                <a:r>
                  <a:rPr lang="en-US"/>
                  <a:t>and </a:t>
                </a:r>
                <a14:m>
                  <m:oMath xmlns:m="http://schemas.openxmlformats.org/officeDocument/2006/math">
                    <m:d>
                      <m:dPr>
                        <m:begChr m:val="["/>
                        <m:endChr m:val="]"/>
                        <m:ctrlPr>
                          <a:rPr lang="en-US" b="1" i="1">
                            <a:latin typeface="Cambria Math" panose="02040503050406030204" pitchFamily="18" charset="0"/>
                          </a:rPr>
                        </m:ctrlPr>
                      </m:dPr>
                      <m:e>
                        <m:m>
                          <m:mPr>
                            <m:mcs>
                              <m:mc>
                                <m:mcPr>
                                  <m:count m:val="2"/>
                                  <m:mcJc m:val="center"/>
                                </m:mcPr>
                              </m:mc>
                            </m:mcs>
                            <m:ctrlPr>
                              <a:rPr lang="en-US" b="1" i="1">
                                <a:latin typeface="Cambria Math" panose="02040503050406030204" pitchFamily="18" charset="0"/>
                              </a:rPr>
                            </m:ctrlPr>
                          </m:mPr>
                          <m:mr>
                            <m:e>
                              <m:r>
                                <m:rPr>
                                  <m:brk m:alnAt="7"/>
                                </m:rPr>
                                <a:rPr lang="en-US" b="1" i="1" smtClean="0">
                                  <a:latin typeface="Cambria Math" panose="02040503050406030204" pitchFamily="18" charset="0"/>
                                </a:rPr>
                                <m:t>𝑼</m:t>
                              </m:r>
                            </m:e>
                            <m:e>
                              <m:r>
                                <a:rPr lang="en-US" b="1" i="1" smtClean="0">
                                  <a:latin typeface="Cambria Math" panose="02040503050406030204" pitchFamily="18" charset="0"/>
                                </a:rPr>
                                <m:t>𝑽</m:t>
                              </m:r>
                            </m:e>
                          </m:mr>
                        </m:m>
                      </m:e>
                    </m:d>
                  </m:oMath>
                </a14:m>
                <a:r>
                  <a:rPr lang="en-US" b="1"/>
                  <a:t> </a:t>
                </a:r>
                <a:r>
                  <a:rPr lang="en-US"/>
                  <a:t>are orthogonal matrices</a:t>
                </a:r>
              </a:p>
              <a:p>
                <a:r>
                  <a:rPr lang="en-US"/>
                  <a:t>Note: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𝑺</m:t>
                        </m:r>
                      </m:e>
                      <m:sup>
                        <m:r>
                          <a:rPr lang="en-US" b="1" i="1" smtClean="0">
                            <a:latin typeface="Cambria Math" panose="02040503050406030204" pitchFamily="18" charset="0"/>
                          </a:rPr>
                          <m:t>′</m:t>
                        </m:r>
                      </m:sup>
                    </m:sSup>
                    <m:r>
                      <a:rPr lang="en-US" b="1" i="1" smtClean="0">
                        <a:latin typeface="Cambria Math" panose="02040503050406030204" pitchFamily="18" charset="0"/>
                      </a:rPr>
                      <m:t>𝑺</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𝑻</m:t>
                        </m:r>
                      </m:e>
                      <m:sup>
                        <m:r>
                          <a:rPr lang="en-US" b="1" i="1" smtClean="0">
                            <a:latin typeface="Cambria Math" panose="02040503050406030204" pitchFamily="18" charset="0"/>
                          </a:rPr>
                          <m:t>′</m:t>
                        </m:r>
                      </m:sup>
                    </m:sSup>
                    <m:r>
                      <a:rPr lang="en-US" b="1" i="1" smtClean="0">
                        <a:latin typeface="Cambria Math" panose="02040503050406030204" pitchFamily="18" charset="0"/>
                      </a:rPr>
                      <m:t>𝑻</m:t>
                    </m:r>
                    <m:r>
                      <a:rPr lang="en-US" b="1" i="1" smtClean="0">
                        <a:latin typeface="Cambria Math" panose="02040503050406030204" pitchFamily="18" charset="0"/>
                      </a:rPr>
                      <m:t>=</m:t>
                    </m:r>
                    <m:r>
                      <a:rPr lang="en-US" b="1" i="1" smtClean="0">
                        <a:latin typeface="Cambria Math" panose="02040503050406030204" pitchFamily="18" charset="0"/>
                      </a:rPr>
                      <m:t>𝑰</m:t>
                    </m:r>
                    <m:r>
                      <a:rPr lang="en-US" b="0" i="0" smtClean="0">
                        <a:latin typeface="Cambria Math" panose="02040503050406030204" pitchFamily="18" charset="0"/>
                      </a:rPr>
                      <m:t>, </m:t>
                    </m:r>
                    <m:r>
                      <a:rPr lang="en-US" b="1" i="0" smtClean="0">
                        <a:latin typeface="Cambria Math" panose="02040503050406030204" pitchFamily="18" charset="0"/>
                      </a:rPr>
                      <m:t>𝐔</m:t>
                    </m:r>
                    <m:sSup>
                      <m:sSupPr>
                        <m:ctrlPr>
                          <a:rPr lang="en-US" b="1" i="1" smtClean="0">
                            <a:latin typeface="Cambria Math" panose="02040503050406030204" pitchFamily="18" charset="0"/>
                          </a:rPr>
                        </m:ctrlPr>
                      </m:sSupPr>
                      <m:e>
                        <m:r>
                          <a:rPr lang="en-US" b="1" i="0" smtClean="0">
                            <a:latin typeface="Cambria Math" panose="02040503050406030204" pitchFamily="18" charset="0"/>
                          </a:rPr>
                          <m:t>𝐔</m:t>
                        </m:r>
                      </m:e>
                      <m:sup>
                        <m:r>
                          <a:rPr lang="en-US" b="1" i="0" smtClean="0">
                            <a:latin typeface="Cambria Math" panose="02040503050406030204" pitchFamily="18" charset="0"/>
                          </a:rPr>
                          <m:t>′</m:t>
                        </m:r>
                      </m:sup>
                    </m:sSup>
                    <m:r>
                      <a:rPr lang="en-US" b="1" i="0" smtClean="0">
                        <a:latin typeface="Cambria Math" panose="02040503050406030204" pitchFamily="18" charset="0"/>
                      </a:rPr>
                      <m:t>+</m:t>
                    </m:r>
                    <m:r>
                      <a:rPr lang="en-US" b="1" i="0" smtClean="0">
                        <a:latin typeface="Cambria Math" panose="02040503050406030204" pitchFamily="18" charset="0"/>
                      </a:rPr>
                      <m:t>𝐕</m:t>
                    </m:r>
                    <m:sSup>
                      <m:sSupPr>
                        <m:ctrlPr>
                          <a:rPr lang="en-US" b="1" i="1" smtClean="0">
                            <a:latin typeface="Cambria Math" panose="02040503050406030204" pitchFamily="18" charset="0"/>
                          </a:rPr>
                        </m:ctrlPr>
                      </m:sSupPr>
                      <m:e>
                        <m:r>
                          <a:rPr lang="en-US" b="1" i="0" smtClean="0">
                            <a:latin typeface="Cambria Math" panose="02040503050406030204" pitchFamily="18" charset="0"/>
                          </a:rPr>
                          <m:t>𝐕</m:t>
                        </m:r>
                      </m:e>
                      <m:sup>
                        <m:r>
                          <a:rPr lang="en-US" b="1" i="0" smtClean="0">
                            <a:latin typeface="Cambria Math" panose="02040503050406030204" pitchFamily="18" charset="0"/>
                          </a:rPr>
                          <m:t>′</m:t>
                        </m:r>
                      </m:sup>
                    </m:sSup>
                    <m:r>
                      <a:rPr lang="en-US" b="1" i="0" smtClean="0">
                        <a:latin typeface="Cambria Math" panose="02040503050406030204" pitchFamily="18" charset="0"/>
                      </a:rPr>
                      <m:t>=</m:t>
                    </m:r>
                    <m:r>
                      <a:rPr lang="en-US" b="1" i="0" smtClean="0">
                        <a:latin typeface="Cambria Math" panose="02040503050406030204" pitchFamily="18" charset="0"/>
                      </a:rPr>
                      <m:t>𝐈</m:t>
                    </m:r>
                    <m:r>
                      <a:rPr lang="en-US" b="1" i="0" smtClean="0">
                        <a:latin typeface="Cambria Math" panose="02040503050406030204" pitchFamily="18" charset="0"/>
                      </a:rPr>
                      <m:t>, </m:t>
                    </m:r>
                    <m:r>
                      <a:rPr lang="en-US" b="1" i="0" smtClean="0">
                        <a:latin typeface="Cambria Math" panose="02040503050406030204" pitchFamily="18" charset="0"/>
                      </a:rPr>
                      <m:t>𝐒</m:t>
                    </m:r>
                    <m:sSup>
                      <m:sSupPr>
                        <m:ctrlPr>
                          <a:rPr lang="en-US" b="1" i="1" smtClean="0">
                            <a:latin typeface="Cambria Math" panose="02040503050406030204" pitchFamily="18" charset="0"/>
                          </a:rPr>
                        </m:ctrlPr>
                      </m:sSupPr>
                      <m:e>
                        <m:r>
                          <a:rPr lang="en-US" b="1" i="0" smtClean="0">
                            <a:latin typeface="Cambria Math" panose="02040503050406030204" pitchFamily="18" charset="0"/>
                          </a:rPr>
                          <m:t>𝐒</m:t>
                        </m:r>
                      </m:e>
                      <m:sup>
                        <m:r>
                          <a:rPr lang="en-US" b="1" i="0" smtClean="0">
                            <a:latin typeface="Cambria Math" panose="02040503050406030204" pitchFamily="18" charset="0"/>
                          </a:rPr>
                          <m:t>′</m:t>
                        </m:r>
                      </m:sup>
                    </m:sSup>
                    <m:r>
                      <a:rPr lang="en-US" b="1" i="0" smtClean="0">
                        <a:latin typeface="Cambria Math" panose="02040503050406030204" pitchFamily="18" charset="0"/>
                      </a:rPr>
                      <m:t>=</m:t>
                    </m:r>
                    <m:r>
                      <a:rPr lang="en-US" b="1" i="0" smtClean="0">
                        <a:latin typeface="Cambria Math" panose="02040503050406030204" pitchFamily="18" charset="0"/>
                      </a:rPr>
                      <m:t>𝐈</m:t>
                    </m:r>
                    <m:r>
                      <a:rPr lang="en-US" b="1" i="0" smtClean="0">
                        <a:latin typeface="Cambria Math" panose="02040503050406030204" pitchFamily="18" charset="0"/>
                      </a:rPr>
                      <m:t>, </m:t>
                    </m:r>
                    <m:r>
                      <a:rPr lang="en-US" b="1" i="0" smtClean="0">
                        <a:latin typeface="Cambria Math" panose="02040503050406030204" pitchFamily="18" charset="0"/>
                      </a:rPr>
                      <m:t>𝐓</m:t>
                    </m:r>
                    <m:sSup>
                      <m:sSupPr>
                        <m:ctrlPr>
                          <a:rPr lang="en-US" b="1" i="1" smtClean="0">
                            <a:latin typeface="Cambria Math" panose="02040503050406030204" pitchFamily="18" charset="0"/>
                          </a:rPr>
                        </m:ctrlPr>
                      </m:sSupPr>
                      <m:e>
                        <m:r>
                          <a:rPr lang="en-US" b="1" i="0" smtClean="0">
                            <a:latin typeface="Cambria Math" panose="02040503050406030204" pitchFamily="18" charset="0"/>
                          </a:rPr>
                          <m:t>𝐓</m:t>
                        </m:r>
                      </m:e>
                      <m:sup>
                        <m:r>
                          <a:rPr lang="en-US" b="1" i="0" smtClean="0">
                            <a:latin typeface="Cambria Math" panose="02040503050406030204" pitchFamily="18" charset="0"/>
                          </a:rPr>
                          <m:t>′</m:t>
                        </m:r>
                      </m:sup>
                    </m:sSup>
                    <m:r>
                      <a:rPr lang="en-US" b="1" i="0" smtClean="0">
                        <a:latin typeface="Cambria Math" panose="02040503050406030204" pitchFamily="18" charset="0"/>
                      </a:rPr>
                      <m:t>=</m:t>
                    </m:r>
                    <m:r>
                      <a:rPr lang="en-US" b="1" i="0" smtClean="0">
                        <a:latin typeface="Cambria Math" panose="02040503050406030204" pitchFamily="18" charset="0"/>
                      </a:rPr>
                      <m:t>𝐈</m:t>
                    </m:r>
                    <m:r>
                      <a:rPr lang="en-US" b="1" i="0" smtClean="0">
                        <a:latin typeface="Cambria Math" panose="02040503050406030204" pitchFamily="18" charset="0"/>
                      </a:rPr>
                      <m:t>, </m:t>
                    </m:r>
                    <m:sSup>
                      <m:sSupPr>
                        <m:ctrlPr>
                          <a:rPr lang="en-US" b="1" i="1" smtClean="0">
                            <a:latin typeface="Cambria Math" panose="02040503050406030204" pitchFamily="18" charset="0"/>
                          </a:rPr>
                        </m:ctrlPr>
                      </m:sSupPr>
                      <m:e>
                        <m:r>
                          <a:rPr lang="en-US" b="1" i="0" smtClean="0">
                            <a:latin typeface="Cambria Math" panose="02040503050406030204" pitchFamily="18" charset="0"/>
                          </a:rPr>
                          <m:t>𝐒</m:t>
                        </m:r>
                      </m:e>
                      <m:sup>
                        <m:r>
                          <a:rPr lang="en-US" b="1" i="0" smtClean="0">
                            <a:latin typeface="Cambria Math" panose="02040503050406030204" pitchFamily="18" charset="0"/>
                          </a:rPr>
                          <m:t>′</m:t>
                        </m:r>
                      </m:sup>
                    </m:sSup>
                    <m:r>
                      <a:rPr lang="en-US" b="1" i="0" smtClean="0">
                        <a:latin typeface="Cambria Math" panose="02040503050406030204" pitchFamily="18" charset="0"/>
                      </a:rPr>
                      <m:t>𝐓</m:t>
                    </m:r>
                    <m:r>
                      <a:rPr lang="en-US" b="1" i="0" smtClean="0">
                        <a:latin typeface="Cambria Math" panose="02040503050406030204" pitchFamily="18" charset="0"/>
                      </a:rPr>
                      <m:t>=</m:t>
                    </m:r>
                    <m:r>
                      <a:rPr lang="en-US" b="1" i="0" smtClean="0">
                        <a:latin typeface="Cambria Math" panose="02040503050406030204" pitchFamily="18" charset="0"/>
                      </a:rPr>
                      <m:t>𝟎</m:t>
                    </m:r>
                    <m:r>
                      <a:rPr lang="en-US" b="1" i="0" smtClean="0">
                        <a:latin typeface="Cambria Math" panose="02040503050406030204" pitchFamily="18" charset="0"/>
                      </a:rPr>
                      <m:t>, </m:t>
                    </m:r>
                    <m:sSup>
                      <m:sSupPr>
                        <m:ctrlPr>
                          <a:rPr lang="en-US" b="1" i="1" smtClean="0">
                            <a:latin typeface="Cambria Math" panose="02040503050406030204" pitchFamily="18" charset="0"/>
                          </a:rPr>
                        </m:ctrlPr>
                      </m:sSupPr>
                      <m:e>
                        <m:r>
                          <a:rPr lang="en-US" b="1" i="0" smtClean="0">
                            <a:latin typeface="Cambria Math" panose="02040503050406030204" pitchFamily="18" charset="0"/>
                          </a:rPr>
                          <m:t>𝐓</m:t>
                        </m:r>
                      </m:e>
                      <m:sup>
                        <m:r>
                          <a:rPr lang="en-US" b="1" i="0" smtClean="0">
                            <a:latin typeface="Cambria Math" panose="02040503050406030204" pitchFamily="18" charset="0"/>
                          </a:rPr>
                          <m:t>′</m:t>
                        </m:r>
                      </m:sup>
                    </m:sSup>
                    <m:r>
                      <a:rPr lang="en-US" b="1" i="0" smtClean="0">
                        <a:latin typeface="Cambria Math" panose="02040503050406030204" pitchFamily="18" charset="0"/>
                      </a:rPr>
                      <m:t>𝐒</m:t>
                    </m:r>
                    <m:r>
                      <a:rPr lang="en-US" b="1" i="0" smtClean="0">
                        <a:latin typeface="Cambria Math" panose="02040503050406030204" pitchFamily="18" charset="0"/>
                      </a:rPr>
                      <m:t>=</m:t>
                    </m:r>
                    <m:r>
                      <a:rPr lang="en-US" b="1" i="0" smtClean="0">
                        <a:latin typeface="Cambria Math" panose="02040503050406030204" pitchFamily="18" charset="0"/>
                      </a:rPr>
                      <m:t>𝟎</m:t>
                    </m:r>
                    <m:r>
                      <a:rPr lang="en-US" b="1" i="0" smtClean="0">
                        <a:latin typeface="Cambria Math" panose="02040503050406030204" pitchFamily="18" charset="0"/>
                      </a:rPr>
                      <m:t>, </m:t>
                    </m:r>
                    <m:r>
                      <a:rPr lang="en-US" b="1" i="0" smtClean="0">
                        <a:latin typeface="Cambria Math" panose="02040503050406030204" pitchFamily="18" charset="0"/>
                      </a:rPr>
                      <m:t>𝐔</m:t>
                    </m:r>
                    <m:sSup>
                      <m:sSupPr>
                        <m:ctrlPr>
                          <a:rPr lang="en-US" b="1" i="1" smtClean="0">
                            <a:latin typeface="Cambria Math" panose="02040503050406030204" pitchFamily="18" charset="0"/>
                          </a:rPr>
                        </m:ctrlPr>
                      </m:sSupPr>
                      <m:e>
                        <m:r>
                          <a:rPr lang="en-US" b="1" i="0" smtClean="0">
                            <a:latin typeface="Cambria Math" panose="02040503050406030204" pitchFamily="18" charset="0"/>
                          </a:rPr>
                          <m:t>𝐔</m:t>
                        </m:r>
                      </m:e>
                      <m:sup>
                        <m:r>
                          <a:rPr lang="en-US" b="1" i="0" smtClean="0">
                            <a:latin typeface="Cambria Math" panose="02040503050406030204" pitchFamily="18" charset="0"/>
                          </a:rPr>
                          <m:t>′</m:t>
                        </m:r>
                      </m:sup>
                    </m:sSup>
                    <m:r>
                      <a:rPr lang="en-US" b="1" i="0" smtClean="0">
                        <a:latin typeface="Cambria Math" panose="02040503050406030204" pitchFamily="18" charset="0"/>
                      </a:rPr>
                      <m:t>=</m:t>
                    </m:r>
                    <m:r>
                      <a:rPr lang="en-US" b="1" i="0" smtClean="0">
                        <a:latin typeface="Cambria Math" panose="02040503050406030204" pitchFamily="18" charset="0"/>
                      </a:rPr>
                      <m:t>𝐈</m:t>
                    </m:r>
                    <m:r>
                      <a:rPr lang="en-US" b="1" i="0" smtClean="0">
                        <a:latin typeface="Cambria Math" panose="02040503050406030204" pitchFamily="18" charset="0"/>
                      </a:rPr>
                      <m:t>, </m:t>
                    </m:r>
                    <m:sSup>
                      <m:sSupPr>
                        <m:ctrlPr>
                          <a:rPr lang="en-US" b="1" i="1" smtClean="0">
                            <a:latin typeface="Cambria Math" panose="02040503050406030204" pitchFamily="18" charset="0"/>
                          </a:rPr>
                        </m:ctrlPr>
                      </m:sSupPr>
                      <m:e>
                        <m:r>
                          <a:rPr lang="en-US" b="1" i="0" smtClean="0">
                            <a:latin typeface="Cambria Math" panose="02040503050406030204" pitchFamily="18" charset="0"/>
                          </a:rPr>
                          <m:t>𝐔</m:t>
                        </m:r>
                      </m:e>
                      <m:sup>
                        <m:r>
                          <a:rPr lang="en-US" b="1" i="0" smtClean="0">
                            <a:latin typeface="Cambria Math" panose="02040503050406030204" pitchFamily="18" charset="0"/>
                          </a:rPr>
                          <m:t>′</m:t>
                        </m:r>
                      </m:sup>
                    </m:sSup>
                    <m:r>
                      <a:rPr lang="en-US" b="1" i="0" smtClean="0">
                        <a:latin typeface="Cambria Math" panose="02040503050406030204" pitchFamily="18" charset="0"/>
                      </a:rPr>
                      <m:t>𝐕</m:t>
                    </m:r>
                    <m:r>
                      <a:rPr lang="en-US" b="1" i="0" smtClean="0">
                        <a:latin typeface="Cambria Math" panose="02040503050406030204" pitchFamily="18" charset="0"/>
                      </a:rPr>
                      <m:t>=</m:t>
                    </m:r>
                    <m:r>
                      <a:rPr lang="en-US" b="1" i="0" smtClean="0">
                        <a:latin typeface="Cambria Math" panose="02040503050406030204" pitchFamily="18" charset="0"/>
                      </a:rPr>
                      <m:t>𝟎</m:t>
                    </m:r>
                    <m:r>
                      <a:rPr lang="en-US" b="1" i="0" smtClean="0">
                        <a:latin typeface="Cambria Math" panose="02040503050406030204" pitchFamily="18" charset="0"/>
                      </a:rPr>
                      <m:t>, </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𝑽</m:t>
                        </m:r>
                      </m:e>
                      <m:sup>
                        <m:r>
                          <a:rPr lang="en-US" b="1" i="1" smtClean="0">
                            <a:latin typeface="Cambria Math" panose="02040503050406030204" pitchFamily="18" charset="0"/>
                          </a:rPr>
                          <m:t>′</m:t>
                        </m:r>
                      </m:sup>
                    </m:sSup>
                    <m:r>
                      <a:rPr lang="en-US" b="1" i="1" smtClean="0">
                        <a:latin typeface="Cambria Math" panose="02040503050406030204" pitchFamily="18" charset="0"/>
                      </a:rPr>
                      <m:t>𝑼</m:t>
                    </m:r>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 </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m:t>
                        </m:r>
                      </m:sup>
                    </m:sSup>
                    <m:r>
                      <a:rPr lang="en-US" b="1" i="1" smtClean="0">
                        <a:latin typeface="Cambria Math" panose="02040503050406030204" pitchFamily="18" charset="0"/>
                      </a:rPr>
                      <m:t>𝑿</m:t>
                    </m:r>
                    <m:r>
                      <a:rPr lang="en-US" b="1" i="1" smtClean="0">
                        <a:latin typeface="Cambria Math" panose="02040503050406030204" pitchFamily="18" charset="0"/>
                      </a:rPr>
                      <m:t>=</m:t>
                    </m:r>
                    <m:r>
                      <a:rPr lang="en-US" b="1" i="1" smtClean="0">
                        <a:latin typeface="Cambria Math" panose="02040503050406030204" pitchFamily="18" charset="0"/>
                      </a:rPr>
                      <m:t>𝑼</m:t>
                    </m:r>
                    <m:r>
                      <a:rPr lang="en-US" b="1" i="0" smtClean="0">
                        <a:latin typeface="Cambria Math" panose="02040503050406030204" pitchFamily="18" charset="0"/>
                      </a:rPr>
                      <m:t>𝚲</m:t>
                    </m:r>
                    <m:sSup>
                      <m:sSupPr>
                        <m:ctrlPr>
                          <a:rPr lang="en-US" b="1" i="1" smtClean="0">
                            <a:latin typeface="Cambria Math" panose="02040503050406030204" pitchFamily="18" charset="0"/>
                          </a:rPr>
                        </m:ctrlPr>
                      </m:sSupPr>
                      <m:e>
                        <m:r>
                          <a:rPr lang="en-US" b="1" i="0" smtClean="0">
                            <a:latin typeface="Cambria Math" panose="02040503050406030204" pitchFamily="18" charset="0"/>
                          </a:rPr>
                          <m:t>𝐔</m:t>
                        </m:r>
                      </m:e>
                      <m:sup>
                        <m:r>
                          <a:rPr lang="en-US" b="1" i="0" smtClean="0">
                            <a:latin typeface="Cambria Math" panose="02040503050406030204" pitchFamily="18" charset="0"/>
                          </a:rPr>
                          <m:t>′</m:t>
                        </m:r>
                      </m:sup>
                    </m:sSup>
                    <m:r>
                      <a:rPr lang="en-US" b="1" i="0" smtClean="0">
                        <a:latin typeface="Cambria Math" panose="02040503050406030204" pitchFamily="18" charset="0"/>
                      </a:rPr>
                      <m:t>, </m:t>
                    </m:r>
                  </m:oMath>
                </a14:m>
                <a:r>
                  <a:rPr lang="en-US" b="1"/>
                  <a:t> </a:t>
                </a:r>
                <a:r>
                  <a:rPr lang="en-US"/>
                  <a:t>and </a:t>
                </a:r>
                <a14:m>
                  <m:oMath xmlns:m="http://schemas.openxmlformats.org/officeDocument/2006/math">
                    <m:r>
                      <a:rPr lang="en-US" b="1" i="1" smtClean="0">
                        <a:latin typeface="Cambria Math" panose="02040503050406030204" pitchFamily="18" charset="0"/>
                      </a:rPr>
                      <m:t>𝑿</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m:t>
                        </m:r>
                      </m:sup>
                    </m:sSup>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𝑺</m:t>
                        </m:r>
                      </m:e>
                      <m:sup>
                        <m:r>
                          <a:rPr lang="en-US" b="1" i="1" smtClean="0">
                            <a:latin typeface="Cambria Math" panose="02040503050406030204" pitchFamily="18" charset="0"/>
                          </a:rPr>
                          <m:t>′</m:t>
                        </m:r>
                      </m:sup>
                    </m:sSup>
                    <m:r>
                      <a:rPr lang="en-US" b="1" i="0" smtClean="0">
                        <a:latin typeface="Cambria Math" panose="02040503050406030204" pitchFamily="18" charset="0"/>
                      </a:rPr>
                      <m:t>𝚲</m:t>
                    </m:r>
                    <m:r>
                      <a:rPr lang="en-US" b="1" i="0" smtClean="0">
                        <a:latin typeface="Cambria Math" panose="02040503050406030204" pitchFamily="18" charset="0"/>
                      </a:rPr>
                      <m:t>𝐒</m:t>
                    </m:r>
                  </m:oMath>
                </a14:m>
                <a:endParaRPr lang="en-US" b="1"/>
              </a:p>
              <a:p>
                <a:r>
                  <a:rPr lang="en-US"/>
                  <a:t>A generalized inverse of </a:t>
                </a:r>
                <a14:m>
                  <m:oMath xmlns:m="http://schemas.openxmlformats.org/officeDocument/2006/math">
                    <m:r>
                      <a:rPr lang="en-US" b="1" i="1" smtClean="0">
                        <a:latin typeface="Cambria Math" panose="02040503050406030204" pitchFamily="18" charset="0"/>
                      </a:rPr>
                      <m:t>𝑿</m:t>
                    </m:r>
                  </m:oMath>
                </a14:m>
                <a:r>
                  <a:rPr lang="en-US" b="1"/>
                  <a:t> </a:t>
                </a:r>
                <a:r>
                  <a:rPr lang="en-US"/>
                  <a:t>takes the form </a:t>
                </a:r>
                <a14:m>
                  <m:oMath xmlns:m="http://schemas.openxmlformats.org/officeDocument/2006/math">
                    <m:r>
                      <a:rPr lang="en-US" b="1" i="1" smtClean="0">
                        <a:latin typeface="Cambria Math" panose="02040503050406030204" pitchFamily="18" charset="0"/>
                      </a:rPr>
                      <m:t>𝑮</m:t>
                    </m:r>
                    <m:r>
                      <a:rPr lang="en-US" b="1" i="1" smtClean="0">
                        <a:latin typeface="Cambria Math" panose="02040503050406030204" pitchFamily="18" charset="0"/>
                      </a:rPr>
                      <m:t>=</m:t>
                    </m:r>
                    <m:r>
                      <a:rPr lang="en-US" b="1" i="1" smtClean="0">
                        <a:latin typeface="Cambria Math" panose="02040503050406030204" pitchFamily="18" charset="0"/>
                      </a:rPr>
                      <m:t>𝑼</m:t>
                    </m:r>
                    <m:sSup>
                      <m:sSupPr>
                        <m:ctrlPr>
                          <a:rPr lang="en-US" b="1" i="1">
                            <a:latin typeface="Cambria Math" panose="02040503050406030204" pitchFamily="18" charset="0"/>
                            <a:ea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𝚲</m:t>
                        </m:r>
                      </m:e>
                      <m:sup>
                        <m:r>
                          <a:rPr lang="en-US" b="1" i="1">
                            <a:latin typeface="Cambria Math" panose="02040503050406030204" pitchFamily="18" charset="0"/>
                            <a:ea typeface="Cambria Math" panose="02040503050406030204" pitchFamily="18" charset="0"/>
                          </a:rPr>
                          <m:t>𝟏</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𝟐</m:t>
                        </m:r>
                      </m:sup>
                    </m:sSup>
                    <m:r>
                      <a:rPr lang="en-US" b="1" i="1" smtClean="0">
                        <a:latin typeface="Cambria Math" panose="02040503050406030204" pitchFamily="18" charset="0"/>
                        <a:ea typeface="Cambria Math" panose="02040503050406030204" pitchFamily="18" charset="0"/>
                      </a:rPr>
                      <m:t>𝑺</m:t>
                    </m:r>
                  </m:oMath>
                </a14:m>
                <a:endParaRPr lang="en-US" b="1"/>
              </a:p>
            </p:txBody>
          </p:sp>
        </mc:Choice>
        <mc:Fallback xmlns="">
          <p:sp>
            <p:nvSpPr>
              <p:cNvPr id="3" name="Content Placeholder 2">
                <a:extLst>
                  <a:ext uri="{FF2B5EF4-FFF2-40B4-BE49-F238E27FC236}">
                    <a16:creationId xmlns:a16="http://schemas.microsoft.com/office/drawing/2014/main" id="{BED4691E-A0D5-71C9-D233-6E90B0C16DDB}"/>
                  </a:ext>
                </a:extLst>
              </p:cNvPr>
              <p:cNvSpPr>
                <a:spLocks noGrp="1" noRot="1" noChangeAspect="1" noMove="1" noResize="1" noEditPoints="1" noAdjustHandles="1" noChangeArrowheads="1" noChangeShapeType="1" noTextEdit="1"/>
              </p:cNvSpPr>
              <p:nvPr>
                <p:ph idx="1"/>
              </p:nvPr>
            </p:nvSpPr>
            <p:spPr>
              <a:xfrm>
                <a:off x="700635" y="2094614"/>
                <a:ext cx="10691265" cy="3834600"/>
              </a:xfrm>
              <a:blipFill>
                <a:blip r:embed="rId2"/>
                <a:stretch>
                  <a:fillRect l="-513" t="-63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9E96F78-E606-6E17-6735-307F961932DD}"/>
              </a:ext>
            </a:extLst>
          </p:cNvPr>
          <p:cNvSpPr>
            <a:spLocks noGrp="1"/>
          </p:cNvSpPr>
          <p:nvPr>
            <p:ph type="dt" sz="half" idx="10"/>
          </p:nvPr>
        </p:nvSpPr>
        <p:spPr/>
        <p:txBody>
          <a:bodyPr/>
          <a:lstStyle/>
          <a:p>
            <a:fld id="{626DE685-1B6F-4D7C-AEF2-C9AD71EC467A}" type="datetime1">
              <a:rPr lang="en-US" smtClean="0"/>
              <a:t>9/2/2024</a:t>
            </a:fld>
            <a:endParaRPr lang="en-US"/>
          </a:p>
        </p:txBody>
      </p:sp>
      <p:sp>
        <p:nvSpPr>
          <p:cNvPr id="6" name="Slide Number Placeholder 5">
            <a:extLst>
              <a:ext uri="{FF2B5EF4-FFF2-40B4-BE49-F238E27FC236}">
                <a16:creationId xmlns:a16="http://schemas.microsoft.com/office/drawing/2014/main" id="{320E1BF8-73AD-C2F6-670F-DE09AB60EF07}"/>
              </a:ext>
            </a:extLst>
          </p:cNvPr>
          <p:cNvSpPr>
            <a:spLocks noGrp="1"/>
          </p:cNvSpPr>
          <p:nvPr>
            <p:ph type="sldNum" sz="quarter" idx="12"/>
          </p:nvPr>
        </p:nvSpPr>
        <p:spPr/>
        <p:txBody>
          <a:bodyPr/>
          <a:lstStyle/>
          <a:p>
            <a:r>
              <a:rPr lang="en-US"/>
              <a:t>22</a:t>
            </a:r>
          </a:p>
        </p:txBody>
      </p:sp>
      <p:sp>
        <p:nvSpPr>
          <p:cNvPr id="5" name="TextBox 4">
            <a:extLst>
              <a:ext uri="{FF2B5EF4-FFF2-40B4-BE49-F238E27FC236}">
                <a16:creationId xmlns:a16="http://schemas.microsoft.com/office/drawing/2014/main" id="{1AB98EFA-42B7-2567-A962-F87EE9ED6F09}"/>
              </a:ext>
            </a:extLst>
          </p:cNvPr>
          <p:cNvSpPr txBox="1"/>
          <p:nvPr/>
        </p:nvSpPr>
        <p:spPr>
          <a:xfrm>
            <a:off x="0" y="6488669"/>
            <a:ext cx="351378" cy="369332"/>
          </a:xfrm>
          <a:prstGeom prst="rect">
            <a:avLst/>
          </a:prstGeom>
          <a:noFill/>
        </p:spPr>
        <p:txBody>
          <a:bodyPr wrap="none" lIns="91440" tIns="45720" rIns="91440" bIns="45720" rtlCol="0" anchor="t">
            <a:spAutoFit/>
          </a:bodyPr>
          <a:lstStyle/>
          <a:p>
            <a:r>
              <a:rPr lang="en-US" b="1">
                <a:solidFill>
                  <a:schemeClr val="accent4"/>
                </a:solidFill>
              </a:rPr>
              <a:t>V</a:t>
            </a:r>
          </a:p>
        </p:txBody>
      </p:sp>
    </p:spTree>
    <p:extLst>
      <p:ext uri="{BB962C8B-B14F-4D97-AF65-F5344CB8AC3E}">
        <p14:creationId xmlns:p14="http://schemas.microsoft.com/office/powerpoint/2010/main" val="2613343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1BD75-0628-B43F-AC96-32DA88C7E9A9}"/>
              </a:ext>
            </a:extLst>
          </p:cNvPr>
          <p:cNvSpPr>
            <a:spLocks noGrp="1"/>
          </p:cNvSpPr>
          <p:nvPr>
            <p:ph type="title"/>
          </p:nvPr>
        </p:nvSpPr>
        <p:spPr>
          <a:xfrm>
            <a:off x="700635" y="922096"/>
            <a:ext cx="10691265" cy="1193783"/>
          </a:xfrm>
        </p:spPr>
        <p:txBody>
          <a:bodyPr>
            <a:normAutofit/>
          </a:bodyPr>
          <a:lstStyle/>
          <a:p>
            <a:r>
              <a:rPr lang="en-US" sz="3600"/>
              <a:t>Generalized inverses using singular value decomposition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D4691E-A0D5-71C9-D233-6E90B0C16DDB}"/>
                  </a:ext>
                </a:extLst>
              </p:cNvPr>
              <p:cNvSpPr>
                <a:spLocks noGrp="1"/>
              </p:cNvSpPr>
              <p:nvPr>
                <p:ph idx="1"/>
              </p:nvPr>
            </p:nvSpPr>
            <p:spPr>
              <a:xfrm>
                <a:off x="700635" y="2115879"/>
                <a:ext cx="10691265" cy="3813335"/>
              </a:xfrm>
            </p:spPr>
            <p:txBody>
              <a:bodyPr>
                <a:normAutofit/>
              </a:bodyPr>
              <a:lstStyle/>
              <a:p>
                <a14:m>
                  <m:oMath xmlns:m="http://schemas.openxmlformats.org/officeDocument/2006/math">
                    <m:r>
                      <a:rPr lang="en-US" b="1" i="1" smtClean="0">
                        <a:latin typeface="Cambria Math" panose="02040503050406030204" pitchFamily="18" charset="0"/>
                      </a:rPr>
                      <m:t>𝑿</m:t>
                    </m:r>
                    <m:r>
                      <a:rPr lang="en-US" b="1" i="1" smtClean="0">
                        <a:latin typeface="Cambria Math" panose="02040503050406030204" pitchFamily="18" charset="0"/>
                      </a:rPr>
                      <m:t>=</m:t>
                    </m:r>
                    <m:d>
                      <m:dPr>
                        <m:begChr m:val="["/>
                        <m:endChr m:val="]"/>
                        <m:ctrlPr>
                          <a:rPr lang="en-US" b="1"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a14:m>
                <a:r>
                  <a:rPr lang="en-US" b="1"/>
                  <a:t>	</a:t>
                </a:r>
                <a14:m>
                  <m:oMath xmlns:m="http://schemas.openxmlformats.org/officeDocument/2006/math">
                    <m:sSup>
                      <m:sSupPr>
                        <m:ctrlPr>
                          <a:rPr lang="en-US" b="1" i="1" smtClean="0">
                            <a:latin typeface="Cambria Math" panose="02040503050406030204" pitchFamily="18" charset="0"/>
                          </a:rPr>
                        </m:ctrlPr>
                      </m:sSupPr>
                      <m:e>
                        <m:r>
                          <a:rPr lang="en-US" b="1" i="0" smtClean="0">
                            <a:latin typeface="Cambria Math" panose="02040503050406030204" pitchFamily="18" charset="0"/>
                          </a:rPr>
                          <m:t>𝐗</m:t>
                        </m:r>
                      </m:e>
                      <m:sup>
                        <m:r>
                          <a:rPr lang="en-US" b="1" i="0" smtClean="0">
                            <a:latin typeface="Cambria Math" panose="02040503050406030204" pitchFamily="18" charset="0"/>
                          </a:rPr>
                          <m:t>′</m:t>
                        </m:r>
                      </m:sup>
                    </m:sSup>
                    <m:r>
                      <a:rPr lang="en-US" b="1" i="0" smtClean="0">
                        <a:latin typeface="Cambria Math" panose="02040503050406030204" pitchFamily="18" charset="0"/>
                      </a:rPr>
                      <m:t>𝐗</m:t>
                    </m:r>
                    <m:r>
                      <a:rPr lang="en-US" b="1" i="1">
                        <a:latin typeface="Cambria Math" panose="02040503050406030204" pitchFamily="18" charset="0"/>
                      </a:rPr>
                      <m:t>=</m:t>
                    </m:r>
                    <m:d>
                      <m:dPr>
                        <m:begChr m:val="["/>
                        <m:endChr m:val="]"/>
                        <m:ctrlPr>
                          <a:rPr lang="en-US" b="1"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4</m:t>
                              </m:r>
                            </m:e>
                            <m:e>
                              <m:r>
                                <a:rPr lang="en-US" b="0" i="1" smtClean="0">
                                  <a:latin typeface="Cambria Math" panose="02040503050406030204" pitchFamily="18" charset="0"/>
                                </a:rPr>
                                <m:t>2</m:t>
                              </m:r>
                            </m:e>
                            <m:e>
                              <m:r>
                                <a:rPr lang="en-US" b="0" i="1" smtClean="0">
                                  <a:latin typeface="Cambria Math" panose="02040503050406030204" pitchFamily="18" charset="0"/>
                                </a:rPr>
                                <m:t>2</m:t>
                              </m:r>
                            </m:e>
                          </m:mr>
                          <m:mr>
                            <m:e>
                              <m:r>
                                <a:rPr lang="en-US" b="0" i="1" smtClean="0">
                                  <a:latin typeface="Cambria Math" panose="02040503050406030204" pitchFamily="18" charset="0"/>
                                </a:rPr>
                                <m:t>2</m:t>
                              </m:r>
                            </m:e>
                            <m:e>
                              <m:r>
                                <a:rPr lang="en-US" b="0" i="1" smtClean="0">
                                  <a:latin typeface="Cambria Math" panose="02040503050406030204" pitchFamily="18" charset="0"/>
                                </a:rPr>
                                <m:t>2</m:t>
                              </m:r>
                            </m:e>
                            <m:e>
                              <m:r>
                                <a:rPr lang="en-US" b="0" i="1" smtClean="0">
                                  <a:latin typeface="Cambria Math" panose="02040503050406030204" pitchFamily="18" charset="0"/>
                                </a:rPr>
                                <m:t>0</m:t>
                              </m:r>
                            </m:e>
                          </m:mr>
                          <m:mr>
                            <m:e>
                              <m:r>
                                <a:rPr lang="en-US" b="0" i="1" smtClean="0">
                                  <a:latin typeface="Cambria Math" panose="02040503050406030204" pitchFamily="18" charset="0"/>
                                </a:rPr>
                                <m:t>2</m:t>
                              </m:r>
                            </m:e>
                            <m:e>
                              <m:r>
                                <a:rPr lang="en-US" i="1">
                                  <a:latin typeface="Cambria Math" panose="02040503050406030204" pitchFamily="18" charset="0"/>
                                </a:rPr>
                                <m:t>0</m:t>
                              </m:r>
                            </m:e>
                            <m:e>
                              <m:r>
                                <a:rPr lang="en-US" b="0" i="1" smtClean="0">
                                  <a:latin typeface="Cambria Math" panose="02040503050406030204" pitchFamily="18" charset="0"/>
                                </a:rPr>
                                <m:t>2</m:t>
                              </m:r>
                            </m:e>
                          </m:mr>
                        </m:m>
                      </m:e>
                    </m:d>
                  </m:oMath>
                </a14:m>
                <a:r>
                  <a:rPr lang="en-US" b="1"/>
                  <a:t>	 </a:t>
                </a:r>
                <a14:m>
                  <m:oMath xmlns:m="http://schemas.openxmlformats.org/officeDocument/2006/math">
                    <m:r>
                      <a:rPr lang="en-US" b="1" i="0" smtClean="0">
                        <a:latin typeface="Cambria Math" panose="02040503050406030204" pitchFamily="18" charset="0"/>
                      </a:rPr>
                      <m:t>𝐗𝐗</m:t>
                    </m:r>
                    <m:r>
                      <a:rPr lang="en-US" b="1" i="0" smtClean="0">
                        <a:latin typeface="Cambria Math" panose="02040503050406030204" pitchFamily="18" charset="0"/>
                      </a:rPr>
                      <m:t>′</m:t>
                    </m:r>
                    <m:r>
                      <a:rPr lang="en-US" b="1" i="1">
                        <a:latin typeface="Cambria Math" panose="02040503050406030204" pitchFamily="18" charset="0"/>
                      </a:rPr>
                      <m:t>=</m:t>
                    </m:r>
                    <m:d>
                      <m:dPr>
                        <m:begChr m:val="["/>
                        <m:endChr m:val="]"/>
                        <m:ctrlPr>
                          <a:rPr lang="en-US" b="1"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2</m:t>
                              </m:r>
                            </m:e>
                            <m:e>
                              <m:r>
                                <a:rPr lang="en-US" i="1">
                                  <a:latin typeface="Cambria Math" panose="02040503050406030204" pitchFamily="18" charset="0"/>
                                </a:rPr>
                                <m:t>2</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2</m:t>
                              </m:r>
                            </m:e>
                            <m:e>
                              <m:r>
                                <a:rPr lang="en-US" b="0" i="1" smtClean="0">
                                  <a:latin typeface="Cambria Math" panose="02040503050406030204" pitchFamily="18" charset="0"/>
                                </a:rPr>
                                <m:t>2</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2</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i="1">
                                  <a:latin typeface="Cambria Math" panose="02040503050406030204" pitchFamily="18" charset="0"/>
                                </a:rPr>
                                <m:t>2</m:t>
                              </m:r>
                            </m:e>
                            <m:e>
                              <m:r>
                                <a:rPr lang="en-US" b="0" i="1" smtClean="0">
                                  <a:latin typeface="Cambria Math" panose="02040503050406030204" pitchFamily="18" charset="0"/>
                                </a:rPr>
                                <m:t>2</m:t>
                              </m:r>
                            </m:e>
                          </m:mr>
                        </m:m>
                      </m:e>
                    </m:d>
                  </m:oMath>
                </a14:m>
                <a:endParaRPr lang="en-US" b="1"/>
              </a:p>
              <a:p>
                <a:r>
                  <a:rPr lang="en-US"/>
                  <a:t>Eigenvalues of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m:t>
                        </m:r>
                      </m:sup>
                    </m:sSup>
                    <m:r>
                      <a:rPr lang="en-US" b="1" i="1" smtClean="0">
                        <a:latin typeface="Cambria Math" panose="02040503050406030204" pitchFamily="18" charset="0"/>
                      </a:rPr>
                      <m:t>𝑿</m:t>
                    </m:r>
                  </m:oMath>
                </a14:m>
                <a:r>
                  <a:rPr lang="en-US"/>
                  <a:t> are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=6,2,0</m:t>
                    </m:r>
                  </m:oMath>
                </a14:m>
                <a:r>
                  <a:rPr lang="en-US"/>
                  <a:t> and eigenvalues of </a:t>
                </a:r>
                <a14:m>
                  <m:oMath xmlns:m="http://schemas.openxmlformats.org/officeDocument/2006/math">
                    <m:r>
                      <a:rPr lang="en-US" b="1" i="1" smtClean="0">
                        <a:latin typeface="Cambria Math" panose="02040503050406030204" pitchFamily="18" charset="0"/>
                      </a:rPr>
                      <m:t>𝑿𝑿</m:t>
                    </m:r>
                    <m:r>
                      <a:rPr lang="en-US" b="1" i="1" smtClean="0">
                        <a:latin typeface="Cambria Math" panose="02040503050406030204" pitchFamily="18" charset="0"/>
                      </a:rPr>
                      <m:t>′</m:t>
                    </m:r>
                  </m:oMath>
                </a14:m>
                <a:r>
                  <a:rPr lang="en-US"/>
                  <a:t> are </a:t>
                </a: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=6,2,0</m:t>
                    </m:r>
                    <m:r>
                      <a:rPr lang="en-US" b="0" i="0" smtClean="0">
                        <a:latin typeface="Cambria Math" panose="02040503050406030204" pitchFamily="18" charset="0"/>
                      </a:rPr>
                      <m:t>,0</m:t>
                    </m:r>
                  </m:oMath>
                </a14:m>
                <a:r>
                  <a:rPr lang="en-US"/>
                  <a:t> </a:t>
                </a:r>
              </a:p>
              <a:p>
                <a:r>
                  <a:rPr lang="en-US"/>
                  <a:t>Eigenvalues and corresponding eigenvectors yield:</a:t>
                </a:r>
              </a:p>
              <a:p>
                <a:pPr lvl="1"/>
                <a14:m>
                  <m:oMath xmlns:m="http://schemas.openxmlformats.org/officeDocument/2006/math">
                    <m:d>
                      <m:dPr>
                        <m:begChr m:val="["/>
                        <m:endChr m:val="]"/>
                        <m:ctrlPr>
                          <a:rPr lang="en-US" b="1" i="1" smtClean="0">
                            <a:latin typeface="Cambria Math" panose="02040503050406030204" pitchFamily="18" charset="0"/>
                          </a:rPr>
                        </m:ctrlPr>
                      </m:dPr>
                      <m:e>
                        <m:m>
                          <m:mPr>
                            <m:mcs>
                              <m:mc>
                                <m:mcPr>
                                  <m:count m:val="2"/>
                                  <m:mcJc m:val="center"/>
                                </m:mcPr>
                              </m:mc>
                            </m:mcs>
                            <m:ctrlPr>
                              <a:rPr lang="en-US" b="1" i="1">
                                <a:latin typeface="Cambria Math" panose="02040503050406030204" pitchFamily="18" charset="0"/>
                              </a:rPr>
                            </m:ctrlPr>
                          </m:mPr>
                          <m:mr>
                            <m:e>
                              <m:r>
                                <m:rPr>
                                  <m:brk m:alnAt="7"/>
                                </m:rPr>
                                <a:rPr lang="en-US" b="1" i="1" smtClean="0">
                                  <a:latin typeface="Cambria Math" panose="02040503050406030204" pitchFamily="18" charset="0"/>
                                </a:rPr>
                                <m:t>𝑼</m:t>
                              </m:r>
                            </m:e>
                            <m:e>
                              <m:r>
                                <a:rPr lang="en-US" b="1" i="1" smtClean="0">
                                  <a:latin typeface="Cambria Math" panose="02040503050406030204" pitchFamily="18" charset="0"/>
                                </a:rPr>
                                <m:t>𝑽</m:t>
                              </m:r>
                            </m:e>
                          </m:mr>
                        </m:m>
                      </m:e>
                    </m:d>
                    <m:r>
                      <a:rPr lang="en-US" b="1" i="1" smtClean="0">
                        <a:latin typeface="Cambria Math" panose="02040503050406030204" pitchFamily="18" charset="0"/>
                      </a:rPr>
                      <m:t>=</m:t>
                    </m:r>
                    <m:d>
                      <m:dPr>
                        <m:begChr m:val="["/>
                        <m:endChr m:val="]"/>
                        <m:ctrlPr>
                          <a:rPr lang="en-US" b="1" i="1" smtClean="0">
                            <a:latin typeface="Cambria Math" panose="02040503050406030204" pitchFamily="18" charset="0"/>
                          </a:rPr>
                        </m:ctrlPr>
                      </m:dPr>
                      <m:e>
                        <m:m>
                          <m:mPr>
                            <m:mcs>
                              <m:mc>
                                <m:mcPr>
                                  <m:count m:val="3"/>
                                  <m:mcJc m:val="center"/>
                                </m:mcPr>
                              </m:mc>
                            </m:mcs>
                            <m:ctrlPr>
                              <a:rPr lang="en-US" b="1" i="1" smtClean="0">
                                <a:latin typeface="Cambria Math" panose="02040503050406030204" pitchFamily="18" charset="0"/>
                              </a:rPr>
                            </m:ctrlPr>
                          </m:mPr>
                          <m:mr>
                            <m:e>
                              <m:r>
                                <m:rPr>
                                  <m:brk m:alnAt="7"/>
                                </m:rPr>
                                <a:rPr lang="en-US" b="0" i="1" smtClean="0">
                                  <a:latin typeface="Cambria Math" panose="02040503050406030204" pitchFamily="18" charset="0"/>
                                </a:rPr>
                                <m:t>2</m:t>
                              </m:r>
                              <m:r>
                                <m:rPr>
                                  <m:brk m:alnAt="7"/>
                                </m:rPr>
                                <a:rPr lang="en-US" b="1" i="1" smtClean="0">
                                  <a:latin typeface="Cambria Math" panose="02040503050406030204" pitchFamily="18" charset="0"/>
                                </a:rPr>
                                <m:t>/</m:t>
                              </m:r>
                              <m:rad>
                                <m:radPr>
                                  <m:degHide m:val="on"/>
                                  <m:ctrlPr>
                                    <a:rPr lang="en-US" b="1" i="1" smtClean="0">
                                      <a:latin typeface="Cambria Math" panose="02040503050406030204" pitchFamily="18" charset="0"/>
                                    </a:rPr>
                                  </m:ctrlPr>
                                </m:radPr>
                                <m:deg/>
                                <m:e>
                                  <m:r>
                                    <a:rPr lang="en-US" b="1" i="1" smtClean="0">
                                      <a:latin typeface="Cambria Math" panose="02040503050406030204" pitchFamily="18" charset="0"/>
                                    </a:rPr>
                                    <m:t>𝟔</m:t>
                                  </m:r>
                                </m:e>
                              </m:rad>
                            </m:e>
                            <m:e>
                              <m:r>
                                <a:rPr lang="en-US" b="1" i="1" smtClean="0">
                                  <a:latin typeface="Cambria Math" panose="02040503050406030204" pitchFamily="18" charset="0"/>
                                </a:rPr>
                                <m:t>𝟎</m:t>
                              </m:r>
                            </m:e>
                            <m:e>
                              <m:r>
                                <a:rPr lang="en-US" b="1" i="1" smtClean="0">
                                  <a:latin typeface="Cambria Math" panose="02040503050406030204" pitchFamily="18" charset="0"/>
                                </a:rPr>
                                <m:t>−</m:t>
                              </m:r>
                              <m:r>
                                <a:rPr lang="en-US" b="0" i="1" smtClean="0">
                                  <a:latin typeface="Cambria Math" panose="02040503050406030204" pitchFamily="18" charset="0"/>
                                </a:rPr>
                                <m:t>1</m:t>
                              </m:r>
                              <m:r>
                                <m:rPr>
                                  <m:brk m:alnAt="7"/>
                                </m:rP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smtClean="0">
                                      <a:latin typeface="Cambria Math" panose="02040503050406030204" pitchFamily="18" charset="0"/>
                                    </a:rPr>
                                    <m:t>𝟑</m:t>
                                  </m:r>
                                </m:e>
                              </m:rad>
                            </m:e>
                          </m:mr>
                          <m:mr>
                            <m:e>
                              <m:r>
                                <a:rPr lang="en-US" b="0" i="1" smtClean="0">
                                  <a:latin typeface="Cambria Math" panose="02040503050406030204" pitchFamily="18" charset="0"/>
                                </a:rPr>
                                <m:t>1</m:t>
                              </m:r>
                              <m:r>
                                <m:rPr>
                                  <m:brk m:alnAt="7"/>
                                </m:rP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a:latin typeface="Cambria Math" panose="02040503050406030204" pitchFamily="18" charset="0"/>
                                    </a:rPr>
                                    <m:t>𝟔</m:t>
                                  </m:r>
                                </m:e>
                              </m:rad>
                            </m:e>
                            <m:e>
                              <m:r>
                                <a:rPr lang="en-US" b="0" i="1" smtClean="0">
                                  <a:latin typeface="Cambria Math" panose="02040503050406030204" pitchFamily="18" charset="0"/>
                                </a:rPr>
                                <m:t>−1</m:t>
                              </m:r>
                              <m:r>
                                <m:rPr>
                                  <m:brk m:alnAt="7"/>
                                </m:rP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smtClean="0">
                                      <a:latin typeface="Cambria Math" panose="02040503050406030204" pitchFamily="18" charset="0"/>
                                    </a:rPr>
                                    <m:t>𝟐</m:t>
                                  </m:r>
                                </m:e>
                              </m:rad>
                            </m:e>
                            <m:e>
                              <m:r>
                                <a:rPr lang="en-US" b="0" i="1" smtClean="0">
                                  <a:latin typeface="Cambria Math" panose="02040503050406030204" pitchFamily="18" charset="0"/>
                                </a:rPr>
                                <m:t>1</m:t>
                              </m:r>
                              <m:r>
                                <m:rPr>
                                  <m:brk m:alnAt="7"/>
                                </m:rP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smtClean="0">
                                      <a:latin typeface="Cambria Math" panose="02040503050406030204" pitchFamily="18" charset="0"/>
                                    </a:rPr>
                                    <m:t>𝟑</m:t>
                                  </m:r>
                                </m:e>
                              </m:rad>
                            </m:e>
                          </m:mr>
                          <m:mr>
                            <m:e>
                              <m:r>
                                <a:rPr lang="en-US" b="0" i="1" smtClean="0">
                                  <a:latin typeface="Cambria Math" panose="02040503050406030204" pitchFamily="18" charset="0"/>
                                </a:rPr>
                                <m:t>1</m:t>
                              </m:r>
                              <m:r>
                                <m:rPr>
                                  <m:brk m:alnAt="7"/>
                                </m:rP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a:latin typeface="Cambria Math" panose="02040503050406030204" pitchFamily="18" charset="0"/>
                                    </a:rPr>
                                    <m:t>𝟔</m:t>
                                  </m:r>
                                </m:e>
                              </m:rad>
                            </m:e>
                            <m:e>
                              <m:r>
                                <a:rPr lang="en-US" b="0" i="1" smtClean="0">
                                  <a:latin typeface="Cambria Math" panose="02040503050406030204" pitchFamily="18" charset="0"/>
                                </a:rPr>
                                <m:t>1</m:t>
                              </m:r>
                              <m:r>
                                <m:rPr>
                                  <m:brk m:alnAt="7"/>
                                </m:rP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smtClean="0">
                                      <a:latin typeface="Cambria Math" panose="02040503050406030204" pitchFamily="18" charset="0"/>
                                    </a:rPr>
                                    <m:t>𝟐</m:t>
                                  </m:r>
                                </m:e>
                              </m:rad>
                            </m:e>
                            <m:e>
                              <m:r>
                                <a:rPr lang="en-US" b="0" i="1" smtClean="0">
                                  <a:latin typeface="Cambria Math" panose="02040503050406030204" pitchFamily="18" charset="0"/>
                                </a:rPr>
                                <m:t>1</m:t>
                              </m:r>
                              <m:r>
                                <m:rPr>
                                  <m:brk m:alnAt="7"/>
                                </m:rP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smtClean="0">
                                      <a:latin typeface="Cambria Math" panose="02040503050406030204" pitchFamily="18" charset="0"/>
                                    </a:rPr>
                                    <m:t>𝟑</m:t>
                                  </m:r>
                                </m:e>
                              </m:rad>
                            </m:e>
                          </m:mr>
                        </m:m>
                      </m:e>
                    </m:d>
                  </m:oMath>
                </a14:m>
                <a:r>
                  <a:rPr lang="en-US"/>
                  <a:t> and </a:t>
                </a:r>
                <a14:m>
                  <m:oMath xmlns:m="http://schemas.openxmlformats.org/officeDocument/2006/math">
                    <m:d>
                      <m:dPr>
                        <m:begChr m:val="["/>
                        <m:endChr m:val="]"/>
                        <m:ctrlPr>
                          <a:rPr lang="en-US" b="1" i="1">
                            <a:latin typeface="Cambria Math" panose="02040503050406030204" pitchFamily="18" charset="0"/>
                          </a:rPr>
                        </m:ctrlPr>
                      </m:dPr>
                      <m:e>
                        <m:m>
                          <m:mPr>
                            <m:mcs>
                              <m:mc>
                                <m:mcPr>
                                  <m:count m:val="2"/>
                                  <m:mcJc m:val="center"/>
                                </m:mcPr>
                              </m:mc>
                            </m:mcs>
                            <m:ctrlPr>
                              <a:rPr lang="en-US" b="1" i="1">
                                <a:latin typeface="Cambria Math" panose="02040503050406030204" pitchFamily="18" charset="0"/>
                              </a:rPr>
                            </m:ctrlPr>
                          </m:mPr>
                          <m:mr>
                            <m:e>
                              <m:r>
                                <m:rPr>
                                  <m:brk m:alnAt="7"/>
                                </m:rPr>
                                <a:rPr lang="en-US" b="1" i="1">
                                  <a:latin typeface="Cambria Math" panose="02040503050406030204" pitchFamily="18" charset="0"/>
                                </a:rPr>
                                <m:t>𝑺</m:t>
                              </m:r>
                              <m:r>
                                <a:rPr lang="en-US" b="1" i="1">
                                  <a:latin typeface="Cambria Math" panose="02040503050406030204" pitchFamily="18" charset="0"/>
                                </a:rPr>
                                <m:t>′</m:t>
                              </m:r>
                            </m:e>
                            <m:e>
                              <m:r>
                                <a:rPr lang="en-US" b="1" i="1">
                                  <a:latin typeface="Cambria Math" panose="02040503050406030204" pitchFamily="18" charset="0"/>
                                </a:rPr>
                                <m:t>𝑻</m:t>
                              </m:r>
                              <m:r>
                                <a:rPr lang="en-US" b="1" i="1">
                                  <a:latin typeface="Cambria Math" panose="02040503050406030204" pitchFamily="18" charset="0"/>
                                </a:rPr>
                                <m:t>′</m:t>
                              </m:r>
                            </m:e>
                          </m:mr>
                        </m:m>
                      </m:e>
                    </m:d>
                    <m:r>
                      <a:rPr lang="en-US" b="1" i="1" smtClean="0">
                        <a:latin typeface="Cambria Math" panose="02040503050406030204" pitchFamily="18" charset="0"/>
                      </a:rPr>
                      <m:t>=</m:t>
                    </m:r>
                  </m:oMath>
                </a14:m>
                <a:r>
                  <a:rPr lang="en-US" b="1"/>
                  <a:t> </a:t>
                </a:r>
                <a14:m>
                  <m:oMath xmlns:m="http://schemas.openxmlformats.org/officeDocument/2006/math">
                    <m:d>
                      <m:dPr>
                        <m:begChr m:val="["/>
                        <m:endChr m:val="]"/>
                        <m:ctrlPr>
                          <a:rPr lang="en-US" b="1"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r>
                                <a:rPr lang="en-US" b="0" i="1" smtClean="0">
                                  <a:latin typeface="Cambria Math" panose="02040503050406030204" pitchFamily="18" charset="0"/>
                                </a:rPr>
                                <m:t>/2</m:t>
                              </m:r>
                            </m:e>
                            <m:e>
                              <m:r>
                                <a:rPr lang="en-US" b="0" i="1" smtClean="0">
                                  <a:latin typeface="Cambria Math" panose="02040503050406030204" pitchFamily="18" charset="0"/>
                                </a:rPr>
                                <m:t>−1/2</m:t>
                              </m:r>
                            </m:e>
                            <m:e>
                              <m:r>
                                <a:rPr lang="en-US" b="0" i="1">
                                  <a:latin typeface="Cambria Math" panose="02040503050406030204" pitchFamily="18" charset="0"/>
                                </a:rPr>
                                <m:t>0</m:t>
                              </m:r>
                            </m:e>
                            <m:e>
                              <m:r>
                                <a:rPr lang="en-US" b="0" i="1">
                                  <a:latin typeface="Cambria Math" panose="02040503050406030204" pitchFamily="18" charset="0"/>
                                </a:rPr>
                                <m:t>−</m:t>
                              </m:r>
                              <m:r>
                                <a:rPr lang="en-US" i="1">
                                  <a:latin typeface="Cambria Math" panose="02040503050406030204" pitchFamily="18" charset="0"/>
                                </a:rPr>
                                <m:t>1</m:t>
                              </m:r>
                              <m:r>
                                <m:rPr>
                                  <m:brk m:alnAt="7"/>
                                </m:rP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smtClean="0">
                                      <a:latin typeface="Cambria Math" panose="02040503050406030204" pitchFamily="18" charset="0"/>
                                    </a:rPr>
                                    <m:t>𝟐</m:t>
                                  </m:r>
                                </m:e>
                              </m:rad>
                            </m:e>
                          </m:mr>
                          <m:mr>
                            <m:e>
                              <m:r>
                                <a:rPr lang="en-US" b="0" i="1" smtClean="0">
                                  <a:latin typeface="Cambria Math" panose="02040503050406030204" pitchFamily="18" charset="0"/>
                                </a:rPr>
                                <m:t>1/2</m:t>
                              </m:r>
                            </m:e>
                            <m:e>
                              <m:r>
                                <a:rPr lang="en-US" b="0" i="1" smtClean="0">
                                  <a:latin typeface="Cambria Math" panose="02040503050406030204" pitchFamily="18" charset="0"/>
                                </a:rPr>
                                <m:t>−1/2</m:t>
                              </m:r>
                            </m:e>
                            <m:e>
                              <m:r>
                                <a:rPr lang="en-US" b="0" i="1" smtClean="0">
                                  <a:latin typeface="Cambria Math" panose="02040503050406030204" pitchFamily="18" charset="0"/>
                                </a:rPr>
                                <m:t>0</m:t>
                              </m:r>
                            </m:e>
                            <m:e>
                              <m:r>
                                <a:rPr lang="en-US" i="1">
                                  <a:latin typeface="Cambria Math" panose="02040503050406030204" pitchFamily="18" charset="0"/>
                                </a:rPr>
                                <m:t>1</m:t>
                              </m:r>
                              <m:r>
                                <m:rPr>
                                  <m:brk m:alnAt="7"/>
                                </m:rP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smtClean="0">
                                      <a:latin typeface="Cambria Math" panose="02040503050406030204" pitchFamily="18" charset="0"/>
                                    </a:rPr>
                                    <m:t>𝟐</m:t>
                                  </m:r>
                                </m:e>
                              </m:rad>
                            </m:e>
                          </m:mr>
                          <m:mr>
                            <m:e>
                              <m:r>
                                <a:rPr lang="en-US" b="0" i="1" smtClean="0">
                                  <a:latin typeface="Cambria Math" panose="02040503050406030204" pitchFamily="18" charset="0"/>
                                </a:rPr>
                                <m:t>1/2</m:t>
                              </m:r>
                            </m:e>
                            <m:e>
                              <m:r>
                                <a:rPr lang="en-US" b="0" i="1" smtClean="0">
                                  <a:latin typeface="Cambria Math" panose="02040503050406030204" pitchFamily="18" charset="0"/>
                                </a:rPr>
                                <m:t>1/2</m:t>
                              </m:r>
                            </m:e>
                            <m:e>
                              <m:r>
                                <a:rPr lang="en-US" b="0" i="1" smtClean="0">
                                  <a:latin typeface="Cambria Math" panose="02040503050406030204" pitchFamily="18" charset="0"/>
                                </a:rPr>
                                <m:t>−</m:t>
                              </m:r>
                              <m:r>
                                <a:rPr lang="en-US" i="1">
                                  <a:latin typeface="Cambria Math" panose="02040503050406030204" pitchFamily="18" charset="0"/>
                                </a:rPr>
                                <m:t>1</m:t>
                              </m:r>
                              <m:r>
                                <m:rPr>
                                  <m:brk m:alnAt="7"/>
                                </m:rP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smtClean="0">
                                      <a:latin typeface="Cambria Math" panose="02040503050406030204" pitchFamily="18" charset="0"/>
                                    </a:rPr>
                                    <m:t>𝟐</m:t>
                                  </m:r>
                                </m:e>
                              </m:rad>
                            </m:e>
                            <m:e>
                              <m:r>
                                <a:rPr lang="en-US" b="0" i="1" smtClean="0">
                                  <a:latin typeface="Cambria Math" panose="02040503050406030204" pitchFamily="18" charset="0"/>
                                </a:rPr>
                                <m:t>0</m:t>
                              </m:r>
                            </m:e>
                          </m:mr>
                          <m:mr>
                            <m:e>
                              <m:r>
                                <a:rPr lang="en-US" b="0" i="1" smtClean="0">
                                  <a:latin typeface="Cambria Math" panose="02040503050406030204" pitchFamily="18" charset="0"/>
                                </a:rPr>
                                <m:t>1/2</m:t>
                              </m:r>
                            </m:e>
                            <m:e>
                              <m:r>
                                <a:rPr lang="en-US" b="0" i="1" smtClean="0">
                                  <a:latin typeface="Cambria Math" panose="02040503050406030204" pitchFamily="18" charset="0"/>
                                </a:rPr>
                                <m:t>1/2</m:t>
                              </m:r>
                            </m:e>
                            <m:e>
                              <m:r>
                                <a:rPr lang="en-US" i="1">
                                  <a:latin typeface="Cambria Math" panose="02040503050406030204" pitchFamily="18" charset="0"/>
                                </a:rPr>
                                <m:t>1</m:t>
                              </m:r>
                              <m:r>
                                <m:rPr>
                                  <m:brk m:alnAt="7"/>
                                </m:rP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smtClean="0">
                                      <a:latin typeface="Cambria Math" panose="02040503050406030204" pitchFamily="18" charset="0"/>
                                    </a:rPr>
                                    <m:t>𝟐</m:t>
                                  </m:r>
                                </m:e>
                              </m:rad>
                            </m:e>
                            <m:e>
                              <m:r>
                                <a:rPr lang="en-US" i="1" smtClean="0">
                                  <a:latin typeface="Cambria Math" panose="02040503050406030204" pitchFamily="18" charset="0"/>
                                </a:rPr>
                                <m:t>0</m:t>
                              </m:r>
                            </m:e>
                          </m:mr>
                        </m:m>
                      </m:e>
                    </m:d>
                  </m:oMath>
                </a14:m>
                <a:r>
                  <a:rPr lang="en-US"/>
                  <a:t> </a:t>
                </a:r>
              </a:p>
            </p:txBody>
          </p:sp>
        </mc:Choice>
        <mc:Fallback xmlns="">
          <p:sp>
            <p:nvSpPr>
              <p:cNvPr id="3" name="Content Placeholder 2">
                <a:extLst>
                  <a:ext uri="{FF2B5EF4-FFF2-40B4-BE49-F238E27FC236}">
                    <a16:creationId xmlns:a16="http://schemas.microsoft.com/office/drawing/2014/main" id="{BED4691E-A0D5-71C9-D233-6E90B0C16DDB}"/>
                  </a:ext>
                </a:extLst>
              </p:cNvPr>
              <p:cNvSpPr>
                <a:spLocks noGrp="1" noRot="1" noChangeAspect="1" noMove="1" noResize="1" noEditPoints="1" noAdjustHandles="1" noChangeArrowheads="1" noChangeShapeType="1" noTextEdit="1"/>
              </p:cNvSpPr>
              <p:nvPr>
                <p:ph idx="1"/>
              </p:nvPr>
            </p:nvSpPr>
            <p:spPr>
              <a:xfrm>
                <a:off x="700635" y="2115879"/>
                <a:ext cx="10691265" cy="3813335"/>
              </a:xfrm>
              <a:blipFill>
                <a:blip r:embed="rId2"/>
                <a:stretch>
                  <a:fillRect l="-51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9E96F78-E606-6E17-6735-307F961932DD}"/>
              </a:ext>
            </a:extLst>
          </p:cNvPr>
          <p:cNvSpPr>
            <a:spLocks noGrp="1"/>
          </p:cNvSpPr>
          <p:nvPr>
            <p:ph type="dt" sz="half" idx="10"/>
          </p:nvPr>
        </p:nvSpPr>
        <p:spPr/>
        <p:txBody>
          <a:bodyPr/>
          <a:lstStyle/>
          <a:p>
            <a:fld id="{626DE685-1B6F-4D7C-AEF2-C9AD71EC467A}" type="datetime1">
              <a:rPr lang="en-US" smtClean="0"/>
              <a:t>9/2/2024</a:t>
            </a:fld>
            <a:endParaRPr lang="en-US"/>
          </a:p>
        </p:txBody>
      </p:sp>
      <p:sp>
        <p:nvSpPr>
          <p:cNvPr id="6" name="Slide Number Placeholder 5">
            <a:extLst>
              <a:ext uri="{FF2B5EF4-FFF2-40B4-BE49-F238E27FC236}">
                <a16:creationId xmlns:a16="http://schemas.microsoft.com/office/drawing/2014/main" id="{320E1BF8-73AD-C2F6-670F-DE09AB60EF07}"/>
              </a:ext>
            </a:extLst>
          </p:cNvPr>
          <p:cNvSpPr>
            <a:spLocks noGrp="1"/>
          </p:cNvSpPr>
          <p:nvPr>
            <p:ph type="sldNum" sz="quarter" idx="12"/>
          </p:nvPr>
        </p:nvSpPr>
        <p:spPr/>
        <p:txBody>
          <a:bodyPr/>
          <a:lstStyle/>
          <a:p>
            <a:r>
              <a:rPr lang="en-US"/>
              <a:t>23</a:t>
            </a:r>
          </a:p>
        </p:txBody>
      </p:sp>
      <p:sp>
        <p:nvSpPr>
          <p:cNvPr id="5" name="TextBox 4">
            <a:extLst>
              <a:ext uri="{FF2B5EF4-FFF2-40B4-BE49-F238E27FC236}">
                <a16:creationId xmlns:a16="http://schemas.microsoft.com/office/drawing/2014/main" id="{274275C2-837A-CD89-279F-21BA069A6E94}"/>
              </a:ext>
            </a:extLst>
          </p:cNvPr>
          <p:cNvSpPr txBox="1"/>
          <p:nvPr/>
        </p:nvSpPr>
        <p:spPr>
          <a:xfrm>
            <a:off x="0" y="6488669"/>
            <a:ext cx="351378" cy="369332"/>
          </a:xfrm>
          <a:prstGeom prst="rect">
            <a:avLst/>
          </a:prstGeom>
          <a:noFill/>
        </p:spPr>
        <p:txBody>
          <a:bodyPr wrap="none" rtlCol="0">
            <a:spAutoFit/>
          </a:bodyPr>
          <a:lstStyle/>
          <a:p>
            <a:r>
              <a:rPr lang="en-US" b="1">
                <a:solidFill>
                  <a:schemeClr val="accent4"/>
                </a:solidFill>
              </a:rPr>
              <a:t>V</a:t>
            </a:r>
          </a:p>
        </p:txBody>
      </p:sp>
    </p:spTree>
    <p:extLst>
      <p:ext uri="{BB962C8B-B14F-4D97-AF65-F5344CB8AC3E}">
        <p14:creationId xmlns:p14="http://schemas.microsoft.com/office/powerpoint/2010/main" val="3128289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1BD75-0628-B43F-AC96-32DA88C7E9A9}"/>
              </a:ext>
            </a:extLst>
          </p:cNvPr>
          <p:cNvSpPr>
            <a:spLocks noGrp="1"/>
          </p:cNvSpPr>
          <p:nvPr>
            <p:ph type="title"/>
          </p:nvPr>
        </p:nvSpPr>
        <p:spPr>
          <a:xfrm>
            <a:off x="700635" y="922096"/>
            <a:ext cx="10691265" cy="1183151"/>
          </a:xfrm>
        </p:spPr>
        <p:txBody>
          <a:bodyPr>
            <a:noAutofit/>
          </a:bodyPr>
          <a:lstStyle/>
          <a:p>
            <a:r>
              <a:rPr lang="en-US" sz="3600"/>
              <a:t>Generalized inverses using singular value decomposition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D4691E-A0D5-71C9-D233-6E90B0C16DDB}"/>
                  </a:ext>
                </a:extLst>
              </p:cNvPr>
              <p:cNvSpPr>
                <a:spLocks noGrp="1"/>
              </p:cNvSpPr>
              <p:nvPr>
                <p:ph idx="1"/>
              </p:nvPr>
            </p:nvSpPr>
            <p:spPr>
              <a:xfrm>
                <a:off x="700635" y="2105247"/>
                <a:ext cx="10691265" cy="3823967"/>
              </a:xfrm>
            </p:spPr>
            <p:txBody>
              <a:bodyPr>
                <a:normAutofit fontScale="77500" lnSpcReduction="20000"/>
              </a:bodyPr>
              <a:lstStyle/>
              <a:p>
                <a14:m>
                  <m:oMath xmlns:m="http://schemas.openxmlformats.org/officeDocument/2006/math">
                    <m:r>
                      <a:rPr lang="en-US" b="1" i="1" smtClean="0">
                        <a:latin typeface="Cambria Math" panose="02040503050406030204" pitchFamily="18" charset="0"/>
                      </a:rPr>
                      <m:t>𝑿</m:t>
                    </m:r>
                    <m:r>
                      <a:rPr lang="en-US" b="1" i="1" smtClean="0">
                        <a:latin typeface="Cambria Math" panose="02040503050406030204" pitchFamily="18" charset="0"/>
                      </a:rPr>
                      <m:t>=</m:t>
                    </m:r>
                    <m:d>
                      <m:dPr>
                        <m:begChr m:val="["/>
                        <m:endChr m:val="]"/>
                        <m:ctrlPr>
                          <a:rPr lang="en-US" b="1"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r>
                                <a:rPr lang="en-US" i="1">
                                  <a:latin typeface="Cambria Math" panose="02040503050406030204" pitchFamily="18" charset="0"/>
                                </a:rPr>
                                <m:t>/2</m:t>
                              </m:r>
                            </m:e>
                            <m:e>
                              <m:r>
                                <a:rPr lang="en-US" i="1">
                                  <a:latin typeface="Cambria Math" panose="02040503050406030204" pitchFamily="18" charset="0"/>
                                </a:rPr>
                                <m:t>−1/2</m:t>
                              </m:r>
                            </m:e>
                            <m:e>
                              <m:r>
                                <a:rPr lang="en-US" i="1">
                                  <a:latin typeface="Cambria Math" panose="02040503050406030204" pitchFamily="18" charset="0"/>
                                </a:rPr>
                                <m:t>0</m:t>
                              </m:r>
                            </m:e>
                            <m:e>
                              <m:r>
                                <a:rPr lang="en-US" i="1">
                                  <a:latin typeface="Cambria Math" panose="02040503050406030204" pitchFamily="18" charset="0"/>
                                </a:rPr>
                                <m:t>−1</m:t>
                              </m:r>
                              <m:r>
                                <m:rPr>
                                  <m:brk m:alnAt="7"/>
                                </m:rP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a:latin typeface="Cambria Math" panose="02040503050406030204" pitchFamily="18" charset="0"/>
                                    </a:rPr>
                                    <m:t>𝟐</m:t>
                                  </m:r>
                                </m:e>
                              </m:rad>
                            </m:e>
                          </m:mr>
                          <m:mr>
                            <m:e>
                              <m:r>
                                <a:rPr lang="en-US" i="1">
                                  <a:latin typeface="Cambria Math" panose="02040503050406030204" pitchFamily="18" charset="0"/>
                                </a:rPr>
                                <m:t>1/2</m:t>
                              </m:r>
                            </m:e>
                            <m:e>
                              <m:r>
                                <a:rPr lang="en-US" i="1">
                                  <a:latin typeface="Cambria Math" panose="02040503050406030204" pitchFamily="18" charset="0"/>
                                </a:rPr>
                                <m:t>−1/2</m:t>
                              </m:r>
                            </m:e>
                            <m:e>
                              <m:r>
                                <a:rPr lang="en-US" i="1">
                                  <a:latin typeface="Cambria Math" panose="02040503050406030204" pitchFamily="18" charset="0"/>
                                </a:rPr>
                                <m:t>0</m:t>
                              </m:r>
                            </m:e>
                            <m:e>
                              <m:r>
                                <a:rPr lang="en-US" i="1">
                                  <a:latin typeface="Cambria Math" panose="02040503050406030204" pitchFamily="18" charset="0"/>
                                </a:rPr>
                                <m:t>1</m:t>
                              </m:r>
                              <m:r>
                                <m:rPr>
                                  <m:brk m:alnAt="7"/>
                                </m:rP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a:latin typeface="Cambria Math" panose="02040503050406030204" pitchFamily="18" charset="0"/>
                                    </a:rPr>
                                    <m:t>𝟐</m:t>
                                  </m:r>
                                </m:e>
                              </m:rad>
                            </m:e>
                          </m:mr>
                          <m:mr>
                            <m:e>
                              <m:r>
                                <a:rPr lang="en-US" i="1">
                                  <a:latin typeface="Cambria Math" panose="02040503050406030204" pitchFamily="18" charset="0"/>
                                </a:rPr>
                                <m:t>1/2</m:t>
                              </m:r>
                            </m:e>
                            <m:e>
                              <m:r>
                                <a:rPr lang="en-US" i="1">
                                  <a:latin typeface="Cambria Math" panose="02040503050406030204" pitchFamily="18" charset="0"/>
                                </a:rPr>
                                <m:t>1/2</m:t>
                              </m:r>
                            </m:e>
                            <m:e>
                              <m:r>
                                <a:rPr lang="en-US" i="1">
                                  <a:latin typeface="Cambria Math" panose="02040503050406030204" pitchFamily="18" charset="0"/>
                                </a:rPr>
                                <m:t>−1</m:t>
                              </m:r>
                              <m:r>
                                <m:rPr>
                                  <m:brk m:alnAt="7"/>
                                </m:rP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a:latin typeface="Cambria Math" panose="02040503050406030204" pitchFamily="18" charset="0"/>
                                    </a:rPr>
                                    <m:t>𝟐</m:t>
                                  </m:r>
                                </m:e>
                              </m:rad>
                            </m:e>
                            <m:e>
                              <m:r>
                                <a:rPr lang="en-US" i="1">
                                  <a:latin typeface="Cambria Math" panose="02040503050406030204" pitchFamily="18" charset="0"/>
                                </a:rPr>
                                <m:t>0</m:t>
                              </m:r>
                            </m:e>
                          </m:mr>
                          <m:mr>
                            <m:e>
                              <m:r>
                                <a:rPr lang="en-US" i="1">
                                  <a:latin typeface="Cambria Math" panose="02040503050406030204" pitchFamily="18" charset="0"/>
                                </a:rPr>
                                <m:t>1/2</m:t>
                              </m:r>
                            </m:e>
                            <m:e>
                              <m:r>
                                <a:rPr lang="en-US" i="1">
                                  <a:latin typeface="Cambria Math" panose="02040503050406030204" pitchFamily="18" charset="0"/>
                                </a:rPr>
                                <m:t>1/2</m:t>
                              </m:r>
                            </m:e>
                            <m:e>
                              <m:r>
                                <a:rPr lang="en-US" i="1">
                                  <a:latin typeface="Cambria Math" panose="02040503050406030204" pitchFamily="18" charset="0"/>
                                </a:rPr>
                                <m:t>1</m:t>
                              </m:r>
                              <m:r>
                                <m:rPr>
                                  <m:brk m:alnAt="7"/>
                                </m:rP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a:latin typeface="Cambria Math" panose="02040503050406030204" pitchFamily="18" charset="0"/>
                                    </a:rPr>
                                    <m:t>𝟐</m:t>
                                  </m:r>
                                </m:e>
                              </m:rad>
                            </m:e>
                            <m:e>
                              <m:r>
                                <a:rPr lang="en-US" i="1">
                                  <a:latin typeface="Cambria Math" panose="02040503050406030204" pitchFamily="18" charset="0"/>
                                </a:rPr>
                                <m:t>0</m:t>
                              </m:r>
                            </m:e>
                          </m:mr>
                        </m:m>
                      </m:e>
                    </m:d>
                    <m:d>
                      <m:dPr>
                        <m:begChr m:val="["/>
                        <m:endChr m:val="]"/>
                        <m:ctrlPr>
                          <a:rPr lang="en-US" b="1"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6</m:t>
                                  </m:r>
                                </m:e>
                              </m:rad>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d>
                    <m:d>
                      <m:dPr>
                        <m:begChr m:val="["/>
                        <m:endChr m:val="]"/>
                        <m:ctrlPr>
                          <a:rPr lang="en-US" b="1" i="1">
                            <a:latin typeface="Cambria Math" panose="02040503050406030204" pitchFamily="18" charset="0"/>
                          </a:rPr>
                        </m:ctrlPr>
                      </m:dPr>
                      <m:e>
                        <m:m>
                          <m:mPr>
                            <m:mcs>
                              <m:mc>
                                <m:mcPr>
                                  <m:count m:val="3"/>
                                  <m:mcJc m:val="center"/>
                                </m:mcPr>
                              </m:mc>
                            </m:mcs>
                            <m:ctrlPr>
                              <a:rPr lang="en-US" b="1" i="1">
                                <a:latin typeface="Cambria Math" panose="02040503050406030204" pitchFamily="18" charset="0"/>
                              </a:rPr>
                            </m:ctrlPr>
                          </m:mPr>
                          <m:mr>
                            <m:e>
                              <m:r>
                                <m:rPr>
                                  <m:brk m:alnAt="7"/>
                                </m:rPr>
                                <a:rPr lang="en-US" i="1">
                                  <a:latin typeface="Cambria Math" panose="02040503050406030204" pitchFamily="18" charset="0"/>
                                </a:rPr>
                                <m:t>2</m:t>
                              </m:r>
                              <m:r>
                                <m:rPr>
                                  <m:brk m:alnAt="7"/>
                                </m:rP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a:latin typeface="Cambria Math" panose="02040503050406030204" pitchFamily="18" charset="0"/>
                                    </a:rPr>
                                    <m:t>𝟔</m:t>
                                  </m:r>
                                </m:e>
                              </m:rad>
                            </m:e>
                            <m:e>
                              <m:r>
                                <a:rPr lang="en-US" b="1" i="1">
                                  <a:latin typeface="Cambria Math" panose="02040503050406030204" pitchFamily="18" charset="0"/>
                                </a:rPr>
                                <m:t>𝟎</m:t>
                              </m:r>
                            </m:e>
                            <m:e>
                              <m:r>
                                <a:rPr lang="en-US" b="1" i="1">
                                  <a:latin typeface="Cambria Math" panose="02040503050406030204" pitchFamily="18" charset="0"/>
                                </a:rPr>
                                <m:t>−</m:t>
                              </m:r>
                              <m:r>
                                <a:rPr lang="en-US" i="1">
                                  <a:latin typeface="Cambria Math" panose="02040503050406030204" pitchFamily="18" charset="0"/>
                                </a:rPr>
                                <m:t>1</m:t>
                              </m:r>
                              <m:r>
                                <m:rPr>
                                  <m:brk m:alnAt="7"/>
                                </m:rP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a:latin typeface="Cambria Math" panose="02040503050406030204" pitchFamily="18" charset="0"/>
                                    </a:rPr>
                                    <m:t>𝟑</m:t>
                                  </m:r>
                                </m:e>
                              </m:rad>
                            </m:e>
                          </m:mr>
                          <m:mr>
                            <m:e>
                              <m:r>
                                <a:rPr lang="en-US" i="1">
                                  <a:latin typeface="Cambria Math" panose="02040503050406030204" pitchFamily="18" charset="0"/>
                                </a:rPr>
                                <m:t>1</m:t>
                              </m:r>
                              <m:r>
                                <m:rPr>
                                  <m:brk m:alnAt="7"/>
                                </m:rP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a:latin typeface="Cambria Math" panose="02040503050406030204" pitchFamily="18" charset="0"/>
                                    </a:rPr>
                                    <m:t>𝟔</m:t>
                                  </m:r>
                                </m:e>
                              </m:rad>
                            </m:e>
                            <m:e>
                              <m:r>
                                <a:rPr lang="en-US" i="1">
                                  <a:latin typeface="Cambria Math" panose="02040503050406030204" pitchFamily="18" charset="0"/>
                                </a:rPr>
                                <m:t>−1</m:t>
                              </m:r>
                              <m:r>
                                <m:rPr>
                                  <m:brk m:alnAt="7"/>
                                </m:rP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a:latin typeface="Cambria Math" panose="02040503050406030204" pitchFamily="18" charset="0"/>
                                    </a:rPr>
                                    <m:t>𝟐</m:t>
                                  </m:r>
                                </m:e>
                              </m:rad>
                            </m:e>
                            <m:e>
                              <m:r>
                                <a:rPr lang="en-US" i="1">
                                  <a:latin typeface="Cambria Math" panose="02040503050406030204" pitchFamily="18" charset="0"/>
                                </a:rPr>
                                <m:t>1</m:t>
                              </m:r>
                              <m:r>
                                <m:rPr>
                                  <m:brk m:alnAt="7"/>
                                </m:rP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a:latin typeface="Cambria Math" panose="02040503050406030204" pitchFamily="18" charset="0"/>
                                    </a:rPr>
                                    <m:t>𝟑</m:t>
                                  </m:r>
                                </m:e>
                              </m:rad>
                            </m:e>
                          </m:mr>
                          <m:mr>
                            <m:e>
                              <m:r>
                                <a:rPr lang="en-US" i="1">
                                  <a:latin typeface="Cambria Math" panose="02040503050406030204" pitchFamily="18" charset="0"/>
                                </a:rPr>
                                <m:t>1</m:t>
                              </m:r>
                              <m:r>
                                <m:rPr>
                                  <m:brk m:alnAt="7"/>
                                </m:rP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a:latin typeface="Cambria Math" panose="02040503050406030204" pitchFamily="18" charset="0"/>
                                    </a:rPr>
                                    <m:t>𝟔</m:t>
                                  </m:r>
                                </m:e>
                              </m:rad>
                            </m:e>
                            <m:e>
                              <m:r>
                                <a:rPr lang="en-US" i="1">
                                  <a:latin typeface="Cambria Math" panose="02040503050406030204" pitchFamily="18" charset="0"/>
                                </a:rPr>
                                <m:t>1</m:t>
                              </m:r>
                              <m:r>
                                <m:rPr>
                                  <m:brk m:alnAt="7"/>
                                </m:rP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a:latin typeface="Cambria Math" panose="02040503050406030204" pitchFamily="18" charset="0"/>
                                    </a:rPr>
                                    <m:t>𝟐</m:t>
                                  </m:r>
                                </m:e>
                              </m:rad>
                            </m:e>
                            <m:e>
                              <m:r>
                                <a:rPr lang="en-US" i="1">
                                  <a:latin typeface="Cambria Math" panose="02040503050406030204" pitchFamily="18" charset="0"/>
                                </a:rPr>
                                <m:t>1</m:t>
                              </m:r>
                              <m:r>
                                <m:rPr>
                                  <m:brk m:alnAt="7"/>
                                </m:rP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a:latin typeface="Cambria Math" panose="02040503050406030204" pitchFamily="18" charset="0"/>
                                    </a:rPr>
                                    <m:t>𝟑</m:t>
                                  </m:r>
                                </m:e>
                              </m:rad>
                            </m:e>
                          </m:mr>
                        </m:m>
                      </m:e>
                    </m:d>
                  </m:oMath>
                </a14:m>
                <a:endParaRPr lang="en-US" b="1" i="1">
                  <a:latin typeface="Cambria Math" panose="02040503050406030204" pitchFamily="18" charset="0"/>
                </a:endParaRPr>
              </a:p>
              <a:p>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𝑺</m:t>
                        </m:r>
                      </m:e>
                      <m:sup>
                        <m:r>
                          <a:rPr lang="en-US" b="1" i="1" smtClean="0">
                            <a:latin typeface="Cambria Math" panose="02040503050406030204" pitchFamily="18" charset="0"/>
                          </a:rPr>
                          <m:t>′</m:t>
                        </m:r>
                      </m:sup>
                    </m:sSup>
                    <m:r>
                      <a:rPr lang="en-US" b="1" i="1" smtClean="0">
                        <a:latin typeface="Cambria Math" panose="02040503050406030204" pitchFamily="18" charset="0"/>
                      </a:rPr>
                      <m:t>=</m:t>
                    </m:r>
                    <m:d>
                      <m:dPr>
                        <m:begChr m:val="["/>
                        <m:endChr m:val="]"/>
                        <m:ctrlPr>
                          <a:rPr lang="en-US" b="1"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f>
                                <m:fPr>
                                  <m:ctrlPr>
                                    <a:rPr lang="en-US" i="1">
                                      <a:latin typeface="Cambria Math" panose="02040503050406030204" pitchFamily="18" charset="0"/>
                                    </a:rPr>
                                  </m:ctrlPr>
                                </m:fPr>
                                <m:num>
                                  <m:r>
                                    <m:rPr>
                                      <m:brk m:alnAt="7"/>
                                    </m:rPr>
                                    <a:rPr lang="en-US" i="1">
                                      <a:latin typeface="Cambria Math" panose="02040503050406030204" pitchFamily="18" charset="0"/>
                                    </a:rPr>
                                    <m:t>1</m:t>
                                  </m:r>
                                </m:num>
                                <m:den>
                                  <m:r>
                                    <a:rPr lang="en-US" i="1">
                                      <a:latin typeface="Cambria Math" panose="02040503050406030204" pitchFamily="18" charset="0"/>
                                    </a:rPr>
                                    <m:t>2</m:t>
                                  </m:r>
                                </m:den>
                              </m:f>
                            </m:e>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mr>
                          <m:m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mr>
                          <m:m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mr>
                          <m:mr>
                            <m:e>
                              <m:f>
                                <m:fPr>
                                  <m:ctrlPr>
                                    <a:rPr lang="en-US" b="1"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mr>
                        </m:m>
                      </m:e>
                    </m:d>
                  </m:oMath>
                </a14:m>
                <a:r>
                  <a:rPr lang="en-US" b="1"/>
                  <a:t>	</a:t>
                </a:r>
                <a:r>
                  <a:rPr lang="en-US" b="1">
                    <a:ea typeface="Cambria Math" panose="02040503050406030204" pitchFamily="18" charset="0"/>
                  </a:rPr>
                  <a:t> </a:t>
                </a:r>
                <a14:m>
                  <m:oMath xmlns:m="http://schemas.openxmlformats.org/officeDocument/2006/math">
                    <m:sSup>
                      <m:sSupPr>
                        <m:ctrlPr>
                          <a:rPr lang="en-US" b="1" i="1">
                            <a:latin typeface="Cambria Math" panose="02040503050406030204" pitchFamily="18" charset="0"/>
                            <a:ea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𝚲</m:t>
                        </m:r>
                      </m:e>
                      <m:sup>
                        <m:r>
                          <a:rPr lang="en-US" b="1" i="1">
                            <a:latin typeface="Cambria Math" panose="02040503050406030204" pitchFamily="18" charset="0"/>
                            <a:ea typeface="Cambria Math" panose="02040503050406030204" pitchFamily="18" charset="0"/>
                          </a:rPr>
                          <m:t>𝟏</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𝟐</m:t>
                        </m:r>
                      </m:sup>
                    </m:sSup>
                    <m:r>
                      <a:rPr lang="en-US" b="1" i="1">
                        <a:latin typeface="Cambria Math" panose="02040503050406030204" pitchFamily="18" charset="0"/>
                        <a:ea typeface="Cambria Math" panose="02040503050406030204" pitchFamily="18" charset="0"/>
                      </a:rPr>
                      <m:t>=</m:t>
                    </m:r>
                    <m:d>
                      <m:dPr>
                        <m:begChr m:val="["/>
                        <m:endChr m:val="]"/>
                        <m:ctrlPr>
                          <a:rPr lang="en-US" b="1"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r>
                                <a:rPr lang="en-US" b="0" i="1" smtClean="0">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6</m:t>
                                  </m:r>
                                </m:e>
                              </m:rad>
                            </m:e>
                            <m:e>
                              <m:r>
                                <a:rPr lang="en-US" i="1">
                                  <a:latin typeface="Cambria Math" panose="02040503050406030204" pitchFamily="18" charset="0"/>
                                </a:rPr>
                                <m:t>0</m:t>
                              </m:r>
                            </m:e>
                          </m:mr>
                          <m:mr>
                            <m:e>
                              <m:r>
                                <a:rPr lang="en-US" i="1">
                                  <a:latin typeface="Cambria Math" panose="02040503050406030204" pitchFamily="18" charset="0"/>
                                </a:rPr>
                                <m:t>0</m:t>
                              </m:r>
                            </m:e>
                            <m:e>
                              <m:r>
                                <a:rPr lang="en-US" b="0" i="1" smtClean="0">
                                  <a:latin typeface="Cambria Math" panose="02040503050406030204" pitchFamily="18" charset="0"/>
                                </a:rPr>
                                <m:t>1/</m:t>
                              </m:r>
                              <m:rad>
                                <m:radPr>
                                  <m:degHide m:val="on"/>
                                  <m:ctrlPr>
                                    <a:rPr lang="en-US" i="1">
                                      <a:latin typeface="Cambria Math" panose="02040503050406030204" pitchFamily="18" charset="0"/>
                                    </a:rPr>
                                  </m:ctrlPr>
                                </m:radPr>
                                <m:deg/>
                                <m:e>
                                  <m:r>
                                    <a:rPr lang="en-US" i="1">
                                      <a:latin typeface="Cambria Math" panose="02040503050406030204" pitchFamily="18" charset="0"/>
                                    </a:rPr>
                                    <m:t>2</m:t>
                                  </m:r>
                                </m:e>
                              </m:rad>
                            </m:e>
                          </m:mr>
                        </m:m>
                      </m:e>
                    </m:d>
                  </m:oMath>
                </a14:m>
                <a:r>
                  <a:rPr lang="en-US" b="1"/>
                  <a:t>	 	</a:t>
                </a:r>
                <a14:m>
                  <m:oMath xmlns:m="http://schemas.openxmlformats.org/officeDocument/2006/math">
                    <m:sSup>
                      <m:sSupPr>
                        <m:ctrlPr>
                          <a:rPr lang="en-US" b="1" i="1" smtClean="0">
                            <a:latin typeface="Cambria Math" panose="02040503050406030204" pitchFamily="18" charset="0"/>
                          </a:rPr>
                        </m:ctrlPr>
                      </m:sSupPr>
                      <m:e>
                        <m:r>
                          <a:rPr lang="en-US" b="1" i="0" smtClean="0">
                            <a:latin typeface="Cambria Math" panose="02040503050406030204" pitchFamily="18" charset="0"/>
                          </a:rPr>
                          <m:t>𝐔</m:t>
                        </m:r>
                      </m:e>
                      <m:sup>
                        <m:r>
                          <a:rPr lang="en-US" b="1" i="0" smtClean="0">
                            <a:latin typeface="Cambria Math" panose="02040503050406030204" pitchFamily="18" charset="0"/>
                          </a:rPr>
                          <m:t>′</m:t>
                        </m:r>
                      </m:sup>
                    </m:sSup>
                    <m:r>
                      <a:rPr lang="en-US" b="1" i="0" smtClean="0">
                        <a:latin typeface="Cambria Math" panose="02040503050406030204" pitchFamily="18" charset="0"/>
                      </a:rPr>
                      <m:t>=</m:t>
                    </m:r>
                    <m:d>
                      <m:dPr>
                        <m:begChr m:val="["/>
                        <m:endChr m:val="]"/>
                        <m:ctrlPr>
                          <a:rPr lang="en-US" b="1"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2</m:t>
                              </m:r>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6</m:t>
                                  </m:r>
                                </m:e>
                              </m:rad>
                            </m:e>
                            <m:e>
                              <m:r>
                                <a:rPr lang="en-US" i="1">
                                  <a:latin typeface="Cambria Math" panose="02040503050406030204" pitchFamily="18" charset="0"/>
                                </a:rPr>
                                <m:t>1</m:t>
                              </m:r>
                              <m:r>
                                <m:rPr>
                                  <m:brk m:alnAt="7"/>
                                </m:rP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a:latin typeface="Cambria Math" panose="02040503050406030204" pitchFamily="18" charset="0"/>
                                    </a:rPr>
                                    <m:t>𝟔</m:t>
                                  </m:r>
                                </m:e>
                              </m:rad>
                            </m:e>
                            <m:e>
                              <m:r>
                                <a:rPr lang="en-US" i="1">
                                  <a:latin typeface="Cambria Math" panose="02040503050406030204" pitchFamily="18" charset="0"/>
                                </a:rPr>
                                <m:t>1</m:t>
                              </m:r>
                              <m:r>
                                <m:rPr>
                                  <m:brk m:alnAt="7"/>
                                </m:rP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a:latin typeface="Cambria Math" panose="02040503050406030204" pitchFamily="18" charset="0"/>
                                    </a:rPr>
                                    <m:t>𝟔</m:t>
                                  </m:r>
                                </m:e>
                              </m:rad>
                            </m:e>
                          </m:mr>
                          <m:mr>
                            <m:e>
                              <m:r>
                                <a:rPr lang="en-US" i="1">
                                  <a:latin typeface="Cambria Math" panose="02040503050406030204" pitchFamily="18" charset="0"/>
                                </a:rPr>
                                <m:t>0</m:t>
                              </m:r>
                            </m:e>
                            <m:e>
                              <m:r>
                                <a:rPr lang="en-US" i="1">
                                  <a:latin typeface="Cambria Math" panose="02040503050406030204" pitchFamily="18" charset="0"/>
                                </a:rPr>
                                <m:t>−1</m:t>
                              </m:r>
                              <m:r>
                                <m:rPr>
                                  <m:brk m:alnAt="7"/>
                                </m:rP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a:latin typeface="Cambria Math" panose="02040503050406030204" pitchFamily="18" charset="0"/>
                                    </a:rPr>
                                    <m:t>𝟐</m:t>
                                  </m:r>
                                </m:e>
                              </m:rad>
                            </m:e>
                            <m:e>
                              <m:r>
                                <a:rPr lang="en-US" i="1">
                                  <a:latin typeface="Cambria Math" panose="02040503050406030204" pitchFamily="18" charset="0"/>
                                </a:rPr>
                                <m:t>1</m:t>
                              </m:r>
                              <m:r>
                                <m:rPr>
                                  <m:brk m:alnAt="7"/>
                                </m:rP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a:latin typeface="Cambria Math" panose="02040503050406030204" pitchFamily="18" charset="0"/>
                                    </a:rPr>
                                    <m:t>𝟐</m:t>
                                  </m:r>
                                </m:e>
                              </m:rad>
                            </m:e>
                          </m:mr>
                        </m:m>
                      </m:e>
                    </m:d>
                    <m:r>
                      <a:rPr lang="en-US" b="1" i="1">
                        <a:latin typeface="Cambria Math" panose="02040503050406030204" pitchFamily="18" charset="0"/>
                      </a:rPr>
                      <m:t> </m:t>
                    </m:r>
                  </m:oMath>
                </a14:m>
                <a:r>
                  <a:rPr lang="en-US" b="1"/>
                  <a:t>	</a:t>
                </a:r>
              </a:p>
              <a:p>
                <a14:m>
                  <m:oMath xmlns:m="http://schemas.openxmlformats.org/officeDocument/2006/math">
                    <m:r>
                      <a:rPr lang="en-US" b="1" i="1" smtClean="0">
                        <a:latin typeface="Cambria Math" panose="02040503050406030204" pitchFamily="18" charset="0"/>
                      </a:rPr>
                      <m:t>𝑮</m:t>
                    </m:r>
                    <m:r>
                      <a:rPr lang="en-US" b="1" i="1" smtClean="0">
                        <a:latin typeface="Cambria Math" panose="02040503050406030204" pitchFamily="18" charset="0"/>
                      </a:rPr>
                      <m:t>=</m:t>
                    </m:r>
                    <m:r>
                      <a:rPr lang="en-US" b="1" i="1" smtClean="0">
                        <a:latin typeface="Cambria Math" panose="02040503050406030204" pitchFamily="18" charset="0"/>
                      </a:rPr>
                      <m:t>𝑼</m:t>
                    </m:r>
                    <m:sSup>
                      <m:sSupPr>
                        <m:ctrlPr>
                          <a:rPr lang="en-US" b="1" i="1">
                            <a:latin typeface="Cambria Math" panose="02040503050406030204" pitchFamily="18" charset="0"/>
                            <a:ea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𝚲</m:t>
                        </m:r>
                      </m:e>
                      <m:sup>
                        <m:r>
                          <a:rPr lang="en-US" b="1" i="1">
                            <a:latin typeface="Cambria Math" panose="02040503050406030204" pitchFamily="18" charset="0"/>
                            <a:ea typeface="Cambria Math" panose="02040503050406030204" pitchFamily="18" charset="0"/>
                          </a:rPr>
                          <m:t>𝟏</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𝟐</m:t>
                        </m:r>
                      </m:sup>
                    </m:sSup>
                    <m:r>
                      <a:rPr lang="en-US" b="1" i="1" smtClean="0">
                        <a:latin typeface="Cambria Math" panose="02040503050406030204" pitchFamily="18" charset="0"/>
                        <a:ea typeface="Cambria Math" panose="02040503050406030204" pitchFamily="18" charset="0"/>
                      </a:rPr>
                      <m:t>𝑺</m:t>
                    </m:r>
                    <m:r>
                      <a:rPr lang="en-US" b="1" i="1" smtClean="0">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r>
                                <a:rPr lang="en-US" b="0" i="1" smtClean="0">
                                  <a:latin typeface="Cambria Math" panose="02040503050406030204" pitchFamily="18" charset="0"/>
                                </a:rPr>
                                <m:t>/6</m:t>
                              </m:r>
                            </m:e>
                            <m:e>
                              <m:r>
                                <a:rPr lang="en-US" b="0" i="1" smtClean="0">
                                  <a:latin typeface="Cambria Math" panose="02040503050406030204" pitchFamily="18" charset="0"/>
                                </a:rPr>
                                <m:t>1/6</m:t>
                              </m:r>
                            </m:e>
                            <m:e>
                              <m:r>
                                <a:rPr lang="en-US" b="0" i="1" smtClean="0">
                                  <a:latin typeface="Cambria Math" panose="02040503050406030204" pitchFamily="18" charset="0"/>
                                </a:rPr>
                                <m:t>1/6</m:t>
                              </m:r>
                            </m:e>
                            <m:e>
                              <m:r>
                                <a:rPr lang="en-US" b="0" i="1" smtClean="0">
                                  <a:latin typeface="Cambria Math" panose="02040503050406030204" pitchFamily="18" charset="0"/>
                                </a:rPr>
                                <m:t>1/6</m:t>
                              </m:r>
                            </m:e>
                          </m:mr>
                          <m:mr>
                            <m:e>
                              <m:r>
                                <a:rPr lang="en-US" i="1" smtClean="0">
                                  <a:latin typeface="Cambria Math" panose="02040503050406030204" pitchFamily="18" charset="0"/>
                                </a:rPr>
                                <m:t>1</m:t>
                              </m:r>
                              <m:r>
                                <a:rPr lang="en-US" b="0" i="1" smtClean="0">
                                  <a:latin typeface="Cambria Math" panose="02040503050406030204" pitchFamily="18" charset="0"/>
                                </a:rPr>
                                <m:t>/3</m:t>
                              </m:r>
                            </m:e>
                            <m:e>
                              <m:r>
                                <a:rPr lang="en-US" b="0" i="1" smtClean="0">
                                  <a:latin typeface="Cambria Math" panose="02040503050406030204" pitchFamily="18" charset="0"/>
                                </a:rPr>
                                <m:t>1/3</m:t>
                              </m:r>
                            </m:e>
                            <m:e>
                              <m:r>
                                <a:rPr lang="en-US" b="0" i="1" smtClean="0">
                                  <a:latin typeface="Cambria Math" panose="02040503050406030204" pitchFamily="18" charset="0"/>
                                </a:rPr>
                                <m:t>−1/6</m:t>
                              </m:r>
                            </m:e>
                            <m:e>
                              <m:r>
                                <a:rPr lang="en-US" b="0" i="1" smtClean="0">
                                  <a:latin typeface="Cambria Math" panose="02040503050406030204" pitchFamily="18" charset="0"/>
                                </a:rPr>
                                <m:t>−1/6</m:t>
                              </m:r>
                            </m:e>
                          </m:mr>
                          <m:mr>
                            <m:e>
                              <m:r>
                                <a:rPr lang="en-US" b="0" i="1" smtClean="0">
                                  <a:latin typeface="Cambria Math" panose="02040503050406030204" pitchFamily="18" charset="0"/>
                                </a:rPr>
                                <m:t>−1/6</m:t>
                              </m:r>
                            </m:e>
                            <m:e>
                              <m:r>
                                <a:rPr lang="en-US" b="0" i="1" smtClean="0">
                                  <a:latin typeface="Cambria Math" panose="02040503050406030204" pitchFamily="18" charset="0"/>
                                </a:rPr>
                                <m:t>−1/6</m:t>
                              </m:r>
                            </m:e>
                            <m:e>
                              <m:r>
                                <a:rPr lang="en-US" b="0" i="1" smtClean="0">
                                  <a:latin typeface="Cambria Math" panose="02040503050406030204" pitchFamily="18" charset="0"/>
                                </a:rPr>
                                <m:t>1/3</m:t>
                              </m:r>
                            </m:e>
                            <m:e>
                              <m:r>
                                <a:rPr lang="en-US" b="0" i="1" smtClean="0">
                                  <a:latin typeface="Cambria Math" panose="02040503050406030204" pitchFamily="18" charset="0"/>
                                </a:rPr>
                                <m:t>1/3</m:t>
                              </m:r>
                            </m:e>
                          </m:mr>
                        </m:m>
                      </m:e>
                    </m:d>
                  </m:oMath>
                </a14:m>
                <a:endParaRPr lang="en-US"/>
              </a:p>
            </p:txBody>
          </p:sp>
        </mc:Choice>
        <mc:Fallback xmlns="">
          <p:sp>
            <p:nvSpPr>
              <p:cNvPr id="3" name="Content Placeholder 2">
                <a:extLst>
                  <a:ext uri="{FF2B5EF4-FFF2-40B4-BE49-F238E27FC236}">
                    <a16:creationId xmlns:a16="http://schemas.microsoft.com/office/drawing/2014/main" id="{BED4691E-A0D5-71C9-D233-6E90B0C16DDB}"/>
                  </a:ext>
                </a:extLst>
              </p:cNvPr>
              <p:cNvSpPr>
                <a:spLocks noGrp="1" noRot="1" noChangeAspect="1" noMove="1" noResize="1" noEditPoints="1" noAdjustHandles="1" noChangeArrowheads="1" noChangeShapeType="1" noTextEdit="1"/>
              </p:cNvSpPr>
              <p:nvPr>
                <p:ph idx="1"/>
              </p:nvPr>
            </p:nvSpPr>
            <p:spPr>
              <a:xfrm>
                <a:off x="700635" y="2105247"/>
                <a:ext cx="10691265" cy="3823967"/>
              </a:xfrm>
              <a:blipFill>
                <a:blip r:embed="rId2"/>
                <a:stretch>
                  <a:fillRect/>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9E96F78-E606-6E17-6735-307F961932DD}"/>
              </a:ext>
            </a:extLst>
          </p:cNvPr>
          <p:cNvSpPr>
            <a:spLocks noGrp="1"/>
          </p:cNvSpPr>
          <p:nvPr>
            <p:ph type="dt" sz="half" idx="10"/>
          </p:nvPr>
        </p:nvSpPr>
        <p:spPr/>
        <p:txBody>
          <a:bodyPr/>
          <a:lstStyle/>
          <a:p>
            <a:fld id="{626DE685-1B6F-4D7C-AEF2-C9AD71EC467A}" type="datetime1">
              <a:rPr lang="en-US" smtClean="0"/>
              <a:t>9/2/2024</a:t>
            </a:fld>
            <a:endParaRPr lang="en-US"/>
          </a:p>
        </p:txBody>
      </p:sp>
      <p:sp>
        <p:nvSpPr>
          <p:cNvPr id="6" name="Slide Number Placeholder 5">
            <a:extLst>
              <a:ext uri="{FF2B5EF4-FFF2-40B4-BE49-F238E27FC236}">
                <a16:creationId xmlns:a16="http://schemas.microsoft.com/office/drawing/2014/main" id="{320E1BF8-73AD-C2F6-670F-DE09AB60EF07}"/>
              </a:ext>
            </a:extLst>
          </p:cNvPr>
          <p:cNvSpPr>
            <a:spLocks noGrp="1"/>
          </p:cNvSpPr>
          <p:nvPr>
            <p:ph type="sldNum" sz="quarter" idx="12"/>
          </p:nvPr>
        </p:nvSpPr>
        <p:spPr/>
        <p:txBody>
          <a:bodyPr/>
          <a:lstStyle/>
          <a:p>
            <a:r>
              <a:rPr lang="en-US"/>
              <a:t>24</a:t>
            </a:r>
          </a:p>
        </p:txBody>
      </p:sp>
      <p:sp>
        <p:nvSpPr>
          <p:cNvPr id="5" name="TextBox 4">
            <a:extLst>
              <a:ext uri="{FF2B5EF4-FFF2-40B4-BE49-F238E27FC236}">
                <a16:creationId xmlns:a16="http://schemas.microsoft.com/office/drawing/2014/main" id="{4AA9D317-4E5C-2F81-EA29-75830DD69C8B}"/>
              </a:ext>
            </a:extLst>
          </p:cNvPr>
          <p:cNvSpPr txBox="1"/>
          <p:nvPr/>
        </p:nvSpPr>
        <p:spPr>
          <a:xfrm>
            <a:off x="0" y="6488669"/>
            <a:ext cx="351378" cy="369332"/>
          </a:xfrm>
          <a:prstGeom prst="rect">
            <a:avLst/>
          </a:prstGeom>
          <a:noFill/>
        </p:spPr>
        <p:txBody>
          <a:bodyPr wrap="none" rtlCol="0">
            <a:spAutoFit/>
          </a:bodyPr>
          <a:lstStyle/>
          <a:p>
            <a:r>
              <a:rPr lang="en-US" b="1">
                <a:solidFill>
                  <a:schemeClr val="accent4"/>
                </a:solidFill>
              </a:rPr>
              <a:t>V</a:t>
            </a:r>
          </a:p>
        </p:txBody>
      </p:sp>
    </p:spTree>
    <p:extLst>
      <p:ext uri="{BB962C8B-B14F-4D97-AF65-F5344CB8AC3E}">
        <p14:creationId xmlns:p14="http://schemas.microsoft.com/office/powerpoint/2010/main" val="3561732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7E0A5-81CC-1728-DCE3-63086FC58867}"/>
              </a:ext>
            </a:extLst>
          </p:cNvPr>
          <p:cNvSpPr>
            <a:spLocks noGrp="1"/>
          </p:cNvSpPr>
          <p:nvPr>
            <p:ph type="title"/>
          </p:nvPr>
        </p:nvSpPr>
        <p:spPr>
          <a:xfrm>
            <a:off x="700635" y="751968"/>
            <a:ext cx="10691265" cy="1371030"/>
          </a:xfrm>
        </p:spPr>
        <p:txBody>
          <a:bodyPr>
            <a:normAutofit/>
          </a:bodyPr>
          <a:lstStyle/>
          <a:p>
            <a:r>
              <a:rPr lang="en-US" sz="3600"/>
              <a:t>Stability and complexity of solving Least Square problem</a:t>
            </a:r>
          </a:p>
        </p:txBody>
      </p:sp>
      <mc:AlternateContent xmlns:mc="http://schemas.openxmlformats.org/markup-compatibility/2006" xmlns:a14="http://schemas.microsoft.com/office/drawing/2010/main">
        <mc:Choice Requires="a14">
          <p:graphicFrame>
            <p:nvGraphicFramePr>
              <p:cNvPr id="7" name="Content Placeholder 6">
                <a:extLst>
                  <a:ext uri="{FF2B5EF4-FFF2-40B4-BE49-F238E27FC236}">
                    <a16:creationId xmlns:a16="http://schemas.microsoft.com/office/drawing/2014/main" id="{3321B795-596E-5281-94CD-04C06578C062}"/>
                  </a:ext>
                </a:extLst>
              </p:cNvPr>
              <p:cNvGraphicFramePr>
                <a:graphicFrameLocks noGrp="1"/>
              </p:cNvGraphicFramePr>
              <p:nvPr>
                <p:ph idx="1"/>
                <p:extLst>
                  <p:ext uri="{D42A27DB-BD31-4B8C-83A1-F6EECF244321}">
                    <p14:modId xmlns:p14="http://schemas.microsoft.com/office/powerpoint/2010/main" val="270916859"/>
                  </p:ext>
                </p:extLst>
              </p:nvPr>
            </p:nvGraphicFramePr>
            <p:xfrm>
              <a:off x="124464" y="1878424"/>
              <a:ext cx="11949935" cy="4206240"/>
            </p:xfrm>
            <a:graphic>
              <a:graphicData uri="http://schemas.openxmlformats.org/drawingml/2006/table">
                <a:tbl>
                  <a:tblPr firstRow="1" bandRow="1">
                    <a:tableStyleId>{073A0DAA-6AF3-43AB-8588-CEC1D06C72B9}</a:tableStyleId>
                  </a:tblPr>
                  <a:tblGrid>
                    <a:gridCol w="1491687">
                      <a:extLst>
                        <a:ext uri="{9D8B030D-6E8A-4147-A177-3AD203B41FA5}">
                          <a16:colId xmlns:a16="http://schemas.microsoft.com/office/drawing/2014/main" val="3528403977"/>
                        </a:ext>
                      </a:extLst>
                    </a:gridCol>
                    <a:gridCol w="2190307">
                      <a:extLst>
                        <a:ext uri="{9D8B030D-6E8A-4147-A177-3AD203B41FA5}">
                          <a16:colId xmlns:a16="http://schemas.microsoft.com/office/drawing/2014/main" val="3470550809"/>
                        </a:ext>
                      </a:extLst>
                    </a:gridCol>
                    <a:gridCol w="4017321">
                      <a:extLst>
                        <a:ext uri="{9D8B030D-6E8A-4147-A177-3AD203B41FA5}">
                          <a16:colId xmlns:a16="http://schemas.microsoft.com/office/drawing/2014/main" val="1873344631"/>
                        </a:ext>
                      </a:extLst>
                    </a:gridCol>
                    <a:gridCol w="1639200">
                      <a:extLst>
                        <a:ext uri="{9D8B030D-6E8A-4147-A177-3AD203B41FA5}">
                          <a16:colId xmlns:a16="http://schemas.microsoft.com/office/drawing/2014/main" val="644702519"/>
                        </a:ext>
                      </a:extLst>
                    </a:gridCol>
                    <a:gridCol w="2611420">
                      <a:extLst>
                        <a:ext uri="{9D8B030D-6E8A-4147-A177-3AD203B41FA5}">
                          <a16:colId xmlns:a16="http://schemas.microsoft.com/office/drawing/2014/main" val="3791987517"/>
                        </a:ext>
                      </a:extLst>
                    </a:gridCol>
                  </a:tblGrid>
                  <a:tr h="338031">
                    <a:tc>
                      <a:txBody>
                        <a:bodyPr/>
                        <a:lstStyle/>
                        <a:p>
                          <a:r>
                            <a:rPr lang="en-US">
                              <a:latin typeface="+mn-lt"/>
                            </a:rPr>
                            <a:t>Method</a:t>
                          </a:r>
                        </a:p>
                      </a:txBody>
                      <a:tcPr/>
                    </a:tc>
                    <a:tc>
                      <a:txBody>
                        <a:bodyPr/>
                        <a:lstStyle/>
                        <a:p>
                          <a:r>
                            <a:rPr lang="en-US">
                              <a:latin typeface="+mn-lt"/>
                            </a:rPr>
                            <a:t>Complexity (flops)</a:t>
                          </a:r>
                        </a:p>
                      </a:txBody>
                      <a:tcPr/>
                    </a:tc>
                    <a:tc>
                      <a:txBody>
                        <a:bodyPr/>
                        <a:lstStyle/>
                        <a:p>
                          <a:r>
                            <a:rPr lang="en-US">
                              <a:latin typeface="+mn-lt"/>
                            </a:rPr>
                            <a:t>Stability</a:t>
                          </a:r>
                        </a:p>
                      </a:txBody>
                      <a:tcPr/>
                    </a:tc>
                    <a:tc>
                      <a:txBody>
                        <a:bodyPr/>
                        <a:lstStyle/>
                        <a:p>
                          <a:r>
                            <a:rPr lang="en-US">
                              <a:latin typeface="+mn-lt"/>
                            </a:rPr>
                            <a:t>Advantage</a:t>
                          </a:r>
                        </a:p>
                      </a:txBody>
                      <a:tcPr/>
                    </a:tc>
                    <a:tc>
                      <a:txBody>
                        <a:bodyPr/>
                        <a:lstStyle/>
                        <a:p>
                          <a:r>
                            <a:rPr lang="en-US">
                              <a:latin typeface="+mn-lt"/>
                            </a:rPr>
                            <a:t>Disadvantage</a:t>
                          </a:r>
                        </a:p>
                      </a:txBody>
                      <a:tcPr/>
                    </a:tc>
                    <a:extLst>
                      <a:ext uri="{0D108BD9-81ED-4DB2-BD59-A6C34878D82A}">
                        <a16:rowId xmlns:a16="http://schemas.microsoft.com/office/drawing/2014/main" val="4120091"/>
                      </a:ext>
                    </a:extLst>
                  </a:tr>
                  <a:tr h="10985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rPr>
                            <a:t>Cholesky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rPr>
                            <a:t>Factorization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OLS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rPr>
                            <a:t>mn</a:t>
                          </a:r>
                          <a:r>
                            <a:rPr lang="en-US" sz="1800" kern="1200" baseline="30000">
                              <a:solidFill>
                                <a:schemeClr val="dk1"/>
                              </a:solidFill>
                              <a:effectLst/>
                              <a:latin typeface="+mn-lt"/>
                            </a:rPr>
                            <a:t>2</a:t>
                          </a:r>
                          <a:r>
                            <a:rPr lang="en-US" sz="1800" kern="1200">
                              <a:solidFill>
                                <a:schemeClr val="dk1"/>
                              </a:solidFill>
                              <a:effectLst/>
                              <a:latin typeface="+mn-lt"/>
                            </a:rPr>
                            <a:t> + n</a:t>
                          </a:r>
                          <a:r>
                            <a:rPr lang="en-US" sz="1800" kern="1200" baseline="30000">
                              <a:solidFill>
                                <a:schemeClr val="dk1"/>
                              </a:solidFill>
                              <a:effectLst/>
                              <a:latin typeface="+mn-lt"/>
                            </a:rPr>
                            <a:t>3</a:t>
                          </a:r>
                          <a:r>
                            <a:rPr lang="en-US" sz="1800" kern="1200" baseline="0">
                              <a:solidFill>
                                <a:schemeClr val="dk1"/>
                              </a:solidFill>
                              <a:effectLst/>
                              <a:latin typeface="+mn-lt"/>
                            </a:rPr>
                            <a:t>/</a:t>
                          </a:r>
                          <a:r>
                            <a:rPr lang="en-US" sz="1800" kern="1200">
                              <a:solidFill>
                                <a:schemeClr val="dk1"/>
                              </a:solidFill>
                              <a:effectLst/>
                              <a:latin typeface="+mn-lt"/>
                            </a:rPr>
                            <a:t>3</a:t>
                          </a:r>
                          <a:endParaRPr lang="en-US" sz="1800" kern="1200">
                            <a:solidFill>
                              <a:schemeClr val="dk1"/>
                            </a:solidFill>
                            <a:effectLst/>
                            <a:latin typeface="+mn-lt"/>
                            <a:ea typeface="+mn-ea"/>
                            <a:cs typeface="+mn-cs"/>
                          </a:endParaRPr>
                        </a:p>
                      </a:txBody>
                      <a:tcPr/>
                    </a:tc>
                    <a:tc>
                      <a:txBody>
                        <a:bodyPr/>
                        <a:lstStyle/>
                        <a:p>
                          <a:r>
                            <a:rPr lang="en-US">
                              <a:latin typeface="+mn-lt"/>
                            </a:rPr>
                            <a:t>Unstable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latin typeface="+mn-lt"/>
                            </a:rPr>
                            <a:t>Fastest</a:t>
                          </a:r>
                        </a:p>
                        <a:p>
                          <a:endParaRPr lang="en-US">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kern="1200">
                              <a:solidFill>
                                <a:schemeClr val="dk1"/>
                              </a:solidFill>
                              <a:effectLst/>
                              <a:latin typeface="+mn-lt"/>
                            </a:rPr>
                            <a:t>Numerical stability is an issue if the matrix is ill-conditioned or nearly singular.</a:t>
                          </a:r>
                          <a:endParaRPr lang="en-US" sz="1800" b="0" i="0" u="none" strike="noStrike" kern="1200">
                            <a:solidFill>
                              <a:schemeClr val="dk1"/>
                            </a:solidFill>
                            <a:effectLst/>
                            <a:latin typeface="+mn-lt"/>
                            <a:ea typeface="+mn-ea"/>
                            <a:cs typeface="+mn-cs"/>
                          </a:endParaRPr>
                        </a:p>
                      </a:txBody>
                      <a:tcPr/>
                    </a:tc>
                    <a:extLst>
                      <a:ext uri="{0D108BD9-81ED-4DB2-BD59-A6C34878D82A}">
                        <a16:rowId xmlns:a16="http://schemas.microsoft.com/office/drawing/2014/main" val="3010344673"/>
                      </a:ext>
                    </a:extLst>
                  </a:tr>
                  <a:tr h="8450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rPr>
                            <a:t>QR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rPr>
                            <a:t>Factorization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OLS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rPr>
                            <a:t>2mn</a:t>
                          </a:r>
                          <a:r>
                            <a:rPr lang="en-US" sz="1800" kern="1200" baseline="30000">
                              <a:solidFill>
                                <a:schemeClr val="dk1"/>
                              </a:solidFill>
                              <a:effectLst/>
                              <a:latin typeface="+mn-lt"/>
                            </a:rPr>
                            <a:t>2</a:t>
                          </a:r>
                          <a:r>
                            <a:rPr lang="en-US" sz="1800" kern="1200">
                              <a:solidFill>
                                <a:schemeClr val="dk1"/>
                              </a:solidFill>
                              <a:effectLst/>
                              <a:latin typeface="+mn-lt"/>
                            </a:rPr>
                            <a:t> - 2n</a:t>
                          </a:r>
                          <a:r>
                            <a:rPr lang="en-US" sz="1800" kern="1200" baseline="30000">
                              <a:solidFill>
                                <a:schemeClr val="dk1"/>
                              </a:solidFill>
                              <a:effectLst/>
                              <a:latin typeface="+mn-lt"/>
                            </a:rPr>
                            <a:t>3</a:t>
                          </a:r>
                          <a:r>
                            <a:rPr lang="en-US" sz="1800" kern="1200" baseline="0">
                              <a:solidFill>
                                <a:schemeClr val="dk1"/>
                              </a:solidFill>
                              <a:effectLst/>
                              <a:latin typeface="+mn-lt"/>
                            </a:rPr>
                            <a:t>/</a:t>
                          </a:r>
                          <a:r>
                            <a:rPr lang="en-US" sz="1800" kern="1200">
                              <a:solidFill>
                                <a:schemeClr val="dk1"/>
                              </a:solidFill>
                              <a:effectLst/>
                              <a:latin typeface="+mn-lt"/>
                            </a:rPr>
                            <a:t>3</a:t>
                          </a:r>
                        </a:p>
                        <a:p>
                          <a:endParaRPr lang="en-US">
                            <a:latin typeface="+mn-lt"/>
                          </a:endParaRPr>
                        </a:p>
                      </a:txBody>
                      <a:tcPr/>
                    </a:tc>
                    <a:tc>
                      <a:txBody>
                        <a:bodyPr/>
                        <a:lstStyle/>
                        <a:p>
                          <a:r>
                            <a:rPr lang="en-US">
                              <a:latin typeface="+mn-lt"/>
                            </a:rPr>
                            <a:t>Stable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mn-lt"/>
                            </a:rPr>
                            <a:t>Stable even </a:t>
                          </a:r>
                          <a:r>
                            <a:rPr lang="en-US" sz="1800" b="0" u="none" strike="noStrike" kern="1200">
                              <a:solidFill>
                                <a:schemeClr val="dk1"/>
                              </a:solidFill>
                              <a:effectLst/>
                              <a:latin typeface="+mn-lt"/>
                            </a:rPr>
                            <a:t>ill-conditioned</a:t>
                          </a:r>
                          <a:endParaRPr lang="en-US">
                            <a:latin typeface="+mn-lt"/>
                          </a:endParaRPr>
                        </a:p>
                      </a:txBody>
                      <a:tcPr/>
                    </a:tc>
                    <a:tc>
                      <a:txBody>
                        <a:bodyPr/>
                        <a:lstStyle/>
                        <a:p>
                          <a:r>
                            <a:rPr lang="en-US" sz="1800" b="0" u="none" strike="noStrike" kern="1200">
                              <a:solidFill>
                                <a:schemeClr val="dk1"/>
                              </a:solidFill>
                              <a:effectLst/>
                              <a:latin typeface="+mn-lt"/>
                            </a:rPr>
                            <a:t>May fail when </a:t>
                          </a:r>
                          <a14:m>
                            <m:oMath xmlns:m="http://schemas.openxmlformats.org/officeDocument/2006/math">
                              <m:r>
                                <a:rPr lang="en-US" sz="1800" b="1" u="none" strike="noStrike" kern="1200" smtClean="0">
                                  <a:solidFill>
                                    <a:schemeClr val="dk1"/>
                                  </a:solidFill>
                                  <a:effectLst/>
                                  <a:latin typeface="Cambria Math" panose="02040503050406030204" pitchFamily="18" charset="0"/>
                                </a:rPr>
                                <m:t>𝑿</m:t>
                              </m:r>
                            </m:oMath>
                          </a14:m>
                          <a:r>
                            <a:rPr lang="en-US" sz="1800" b="0" u="none" strike="noStrike" kern="1200">
                              <a:solidFill>
                                <a:schemeClr val="dk1"/>
                              </a:solidFill>
                              <a:effectLst/>
                              <a:latin typeface="+mn-lt"/>
                            </a:rPr>
                            <a:t> is nearly rank-deficient, or a large matrix</a:t>
                          </a:r>
                          <a:endParaRPr lang="en-US" sz="1800" b="0" i="0" u="none" strike="noStrike" kern="1200">
                            <a:solidFill>
                              <a:schemeClr val="dk1"/>
                            </a:solidFill>
                            <a:effectLst/>
                            <a:latin typeface="+mn-lt"/>
                            <a:ea typeface="+mn-ea"/>
                            <a:cs typeface="+mn-cs"/>
                          </a:endParaRPr>
                        </a:p>
                      </a:txBody>
                      <a:tcPr/>
                    </a:tc>
                    <a:extLst>
                      <a:ext uri="{0D108BD9-81ED-4DB2-BD59-A6C34878D82A}">
                        <a16:rowId xmlns:a16="http://schemas.microsoft.com/office/drawing/2014/main" val="659203944"/>
                      </a:ext>
                    </a:extLst>
                  </a:tr>
                  <a:tr h="16056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rPr>
                            <a:t>SVD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OLS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rPr>
                            <a:t>2mn</a:t>
                          </a:r>
                          <a:r>
                            <a:rPr lang="en-US" sz="1800" kern="1200" baseline="30000">
                              <a:solidFill>
                                <a:schemeClr val="dk1"/>
                              </a:solidFill>
                              <a:effectLst/>
                              <a:latin typeface="+mn-lt"/>
                            </a:rPr>
                            <a:t>2</a:t>
                          </a:r>
                          <a:r>
                            <a:rPr lang="en-US" sz="1800" kern="1200">
                              <a:solidFill>
                                <a:schemeClr val="dk1"/>
                              </a:solidFill>
                              <a:effectLst/>
                              <a:latin typeface="+mn-lt"/>
                            </a:rPr>
                            <a:t> + 11n</a:t>
                          </a:r>
                          <a:r>
                            <a:rPr lang="en-US" sz="1800" kern="1200" baseline="30000">
                              <a:solidFill>
                                <a:schemeClr val="dk1"/>
                              </a:solidFill>
                              <a:effectLst/>
                              <a:latin typeface="+mn-lt"/>
                            </a:rPr>
                            <a:t>3</a:t>
                          </a:r>
                          <a:endParaRPr lang="en-US" sz="1800" kern="1200" baseline="30000">
                            <a:solidFill>
                              <a:schemeClr val="dk1"/>
                            </a:solidFill>
                            <a:effectLst/>
                            <a:latin typeface="+mn-lt"/>
                            <a:ea typeface="+mn-ea"/>
                            <a:cs typeface="+mn-cs"/>
                          </a:endParaRPr>
                        </a:p>
                      </a:txBody>
                      <a:tcPr/>
                    </a:tc>
                    <a:tc>
                      <a:txBody>
                        <a:bodyPr/>
                        <a:lstStyle/>
                        <a:p>
                          <a:pPr marL="0" indent="0">
                            <a:buFont typeface="Arial" panose="020B0604020202020204" pitchFamily="34" charset="0"/>
                            <a:buNone/>
                          </a:pPr>
                          <a:r>
                            <a:rPr lang="en-US">
                              <a:latin typeface="+mn-lt"/>
                            </a:rPr>
                            <a:t>Numerically Stable most of the time, </a:t>
                          </a:r>
                          <a:r>
                            <a:rPr lang="en-US" sz="1800" b="0" u="none" strike="noStrike" kern="1200">
                              <a:solidFill>
                                <a:schemeClr val="dk1"/>
                              </a:solidFill>
                              <a:effectLst/>
                              <a:latin typeface="+mn-lt"/>
                            </a:rPr>
                            <a:t>even for ill-conditioned</a:t>
                          </a:r>
                          <a:endParaRPr lang="en-US">
                            <a:latin typeface="+mn-lt"/>
                          </a:endParaRPr>
                        </a:p>
                        <a:p>
                          <a:pPr marL="0" indent="0">
                            <a:buFont typeface="Arial" panose="020B0604020202020204" pitchFamily="34" charset="0"/>
                            <a:buNone/>
                          </a:pPr>
                          <a:endParaRPr lang="en-US">
                            <a:latin typeface="+mn-lt"/>
                          </a:endParaRPr>
                        </a:p>
                        <a:p>
                          <a:pPr marL="0" indent="0">
                            <a:buFont typeface="Arial" panose="020B0604020202020204" pitchFamily="34" charset="0"/>
                            <a:buNone/>
                          </a:pPr>
                          <a:r>
                            <a:rPr lang="en-US">
                              <a:latin typeface="+mn-lt"/>
                            </a:rPr>
                            <a:t>Unstable when dealing with small singular values</a:t>
                          </a:r>
                        </a:p>
                        <a:p>
                          <a:endParaRPr lang="en-US">
                            <a:latin typeface="+mn-lt"/>
                          </a:endParaRPr>
                        </a:p>
                      </a:txBody>
                      <a:tcPr/>
                    </a:tc>
                    <a:tc>
                      <a:txBody>
                        <a:bodyPr/>
                        <a:lstStyle/>
                        <a:p>
                          <a:r>
                            <a:rPr lang="en-US">
                              <a:latin typeface="+mn-lt"/>
                            </a:rPr>
                            <a:t>Can be used for any matrix</a:t>
                          </a:r>
                        </a:p>
                      </a:txBody>
                      <a:tcPr/>
                    </a:tc>
                    <a:tc>
                      <a:txBody>
                        <a:bodyPr/>
                        <a:lstStyle/>
                        <a:p>
                          <a:r>
                            <a:rPr lang="en-US" dirty="0">
                              <a:latin typeface="+mn-lt"/>
                            </a:rPr>
                            <a:t>Expensive</a:t>
                          </a:r>
                        </a:p>
                      </a:txBody>
                      <a:tcPr/>
                    </a:tc>
                    <a:extLst>
                      <a:ext uri="{0D108BD9-81ED-4DB2-BD59-A6C34878D82A}">
                        <a16:rowId xmlns:a16="http://schemas.microsoft.com/office/drawing/2014/main" val="1080593056"/>
                      </a:ext>
                    </a:extLst>
                  </a:tr>
                </a:tbl>
              </a:graphicData>
            </a:graphic>
          </p:graphicFrame>
        </mc:Choice>
        <mc:Fallback xmlns="">
          <p:graphicFrame>
            <p:nvGraphicFramePr>
              <p:cNvPr id="7" name="Content Placeholder 6">
                <a:extLst>
                  <a:ext uri="{FF2B5EF4-FFF2-40B4-BE49-F238E27FC236}">
                    <a16:creationId xmlns:a16="http://schemas.microsoft.com/office/drawing/2014/main" id="{3321B795-596E-5281-94CD-04C06578C062}"/>
                  </a:ext>
                </a:extLst>
              </p:cNvPr>
              <p:cNvGraphicFramePr>
                <a:graphicFrameLocks noGrp="1"/>
              </p:cNvGraphicFramePr>
              <p:nvPr>
                <p:ph idx="1"/>
                <p:extLst>
                  <p:ext uri="{D42A27DB-BD31-4B8C-83A1-F6EECF244321}">
                    <p14:modId xmlns:p14="http://schemas.microsoft.com/office/powerpoint/2010/main" val="270916859"/>
                  </p:ext>
                </p:extLst>
              </p:nvPr>
            </p:nvGraphicFramePr>
            <p:xfrm>
              <a:off x="124464" y="1878424"/>
              <a:ext cx="11949935" cy="4206240"/>
            </p:xfrm>
            <a:graphic>
              <a:graphicData uri="http://schemas.openxmlformats.org/drawingml/2006/table">
                <a:tbl>
                  <a:tblPr firstRow="1" bandRow="1">
                    <a:tableStyleId>{073A0DAA-6AF3-43AB-8588-CEC1D06C72B9}</a:tableStyleId>
                  </a:tblPr>
                  <a:tblGrid>
                    <a:gridCol w="1491687">
                      <a:extLst>
                        <a:ext uri="{9D8B030D-6E8A-4147-A177-3AD203B41FA5}">
                          <a16:colId xmlns:a16="http://schemas.microsoft.com/office/drawing/2014/main" val="3528403977"/>
                        </a:ext>
                      </a:extLst>
                    </a:gridCol>
                    <a:gridCol w="2190307">
                      <a:extLst>
                        <a:ext uri="{9D8B030D-6E8A-4147-A177-3AD203B41FA5}">
                          <a16:colId xmlns:a16="http://schemas.microsoft.com/office/drawing/2014/main" val="3470550809"/>
                        </a:ext>
                      </a:extLst>
                    </a:gridCol>
                    <a:gridCol w="4017321">
                      <a:extLst>
                        <a:ext uri="{9D8B030D-6E8A-4147-A177-3AD203B41FA5}">
                          <a16:colId xmlns:a16="http://schemas.microsoft.com/office/drawing/2014/main" val="1873344631"/>
                        </a:ext>
                      </a:extLst>
                    </a:gridCol>
                    <a:gridCol w="1639200">
                      <a:extLst>
                        <a:ext uri="{9D8B030D-6E8A-4147-A177-3AD203B41FA5}">
                          <a16:colId xmlns:a16="http://schemas.microsoft.com/office/drawing/2014/main" val="644702519"/>
                        </a:ext>
                      </a:extLst>
                    </a:gridCol>
                    <a:gridCol w="2611420">
                      <a:extLst>
                        <a:ext uri="{9D8B030D-6E8A-4147-A177-3AD203B41FA5}">
                          <a16:colId xmlns:a16="http://schemas.microsoft.com/office/drawing/2014/main" val="3791987517"/>
                        </a:ext>
                      </a:extLst>
                    </a:gridCol>
                  </a:tblGrid>
                  <a:tr h="365760">
                    <a:tc>
                      <a:txBody>
                        <a:bodyPr/>
                        <a:lstStyle/>
                        <a:p>
                          <a:r>
                            <a:rPr lang="en-US">
                              <a:latin typeface="+mn-lt"/>
                            </a:rPr>
                            <a:t>Method</a:t>
                          </a:r>
                        </a:p>
                      </a:txBody>
                      <a:tcPr/>
                    </a:tc>
                    <a:tc>
                      <a:txBody>
                        <a:bodyPr/>
                        <a:lstStyle/>
                        <a:p>
                          <a:r>
                            <a:rPr lang="en-US">
                              <a:latin typeface="+mn-lt"/>
                            </a:rPr>
                            <a:t>Complexity (flops)</a:t>
                          </a:r>
                        </a:p>
                      </a:txBody>
                      <a:tcPr/>
                    </a:tc>
                    <a:tc>
                      <a:txBody>
                        <a:bodyPr/>
                        <a:lstStyle/>
                        <a:p>
                          <a:r>
                            <a:rPr lang="en-US">
                              <a:latin typeface="+mn-lt"/>
                            </a:rPr>
                            <a:t>Stability</a:t>
                          </a:r>
                        </a:p>
                      </a:txBody>
                      <a:tcPr/>
                    </a:tc>
                    <a:tc>
                      <a:txBody>
                        <a:bodyPr/>
                        <a:lstStyle/>
                        <a:p>
                          <a:r>
                            <a:rPr lang="en-US">
                              <a:latin typeface="+mn-lt"/>
                            </a:rPr>
                            <a:t>Advantage</a:t>
                          </a:r>
                        </a:p>
                      </a:txBody>
                      <a:tcPr/>
                    </a:tc>
                    <a:tc>
                      <a:txBody>
                        <a:bodyPr/>
                        <a:lstStyle/>
                        <a:p>
                          <a:r>
                            <a:rPr lang="en-US">
                              <a:latin typeface="+mn-lt"/>
                            </a:rPr>
                            <a:t>Disadvantage</a:t>
                          </a:r>
                        </a:p>
                      </a:txBody>
                      <a:tcPr/>
                    </a:tc>
                    <a:extLst>
                      <a:ext uri="{0D108BD9-81ED-4DB2-BD59-A6C34878D82A}">
                        <a16:rowId xmlns:a16="http://schemas.microsoft.com/office/drawing/2014/main" val="4120091"/>
                      </a:ext>
                    </a:extLst>
                  </a:tr>
                  <a:tr h="11887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rPr>
                            <a:t>Cholesky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rPr>
                            <a:t>Factorization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OLS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rPr>
                            <a:t>mn</a:t>
                          </a:r>
                          <a:r>
                            <a:rPr lang="en-US" sz="1800" kern="1200" baseline="30000">
                              <a:solidFill>
                                <a:schemeClr val="dk1"/>
                              </a:solidFill>
                              <a:effectLst/>
                              <a:latin typeface="+mn-lt"/>
                            </a:rPr>
                            <a:t>2</a:t>
                          </a:r>
                          <a:r>
                            <a:rPr lang="en-US" sz="1800" kern="1200">
                              <a:solidFill>
                                <a:schemeClr val="dk1"/>
                              </a:solidFill>
                              <a:effectLst/>
                              <a:latin typeface="+mn-lt"/>
                            </a:rPr>
                            <a:t> + n</a:t>
                          </a:r>
                          <a:r>
                            <a:rPr lang="en-US" sz="1800" kern="1200" baseline="30000">
                              <a:solidFill>
                                <a:schemeClr val="dk1"/>
                              </a:solidFill>
                              <a:effectLst/>
                              <a:latin typeface="+mn-lt"/>
                            </a:rPr>
                            <a:t>3</a:t>
                          </a:r>
                          <a:r>
                            <a:rPr lang="en-US" sz="1800" kern="1200" baseline="0">
                              <a:solidFill>
                                <a:schemeClr val="dk1"/>
                              </a:solidFill>
                              <a:effectLst/>
                              <a:latin typeface="+mn-lt"/>
                            </a:rPr>
                            <a:t>/</a:t>
                          </a:r>
                          <a:r>
                            <a:rPr lang="en-US" sz="1800" kern="1200">
                              <a:solidFill>
                                <a:schemeClr val="dk1"/>
                              </a:solidFill>
                              <a:effectLst/>
                              <a:latin typeface="+mn-lt"/>
                            </a:rPr>
                            <a:t>3</a:t>
                          </a:r>
                          <a:endParaRPr lang="en-US" sz="1800" kern="1200">
                            <a:solidFill>
                              <a:schemeClr val="dk1"/>
                            </a:solidFill>
                            <a:effectLst/>
                            <a:latin typeface="+mn-lt"/>
                            <a:ea typeface="+mn-ea"/>
                            <a:cs typeface="+mn-cs"/>
                          </a:endParaRPr>
                        </a:p>
                      </a:txBody>
                      <a:tcPr/>
                    </a:tc>
                    <a:tc>
                      <a:txBody>
                        <a:bodyPr/>
                        <a:lstStyle/>
                        <a:p>
                          <a:r>
                            <a:rPr lang="en-US">
                              <a:latin typeface="+mn-lt"/>
                            </a:rPr>
                            <a:t>Unstable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latin typeface="+mn-lt"/>
                            </a:rPr>
                            <a:t>Fastest</a:t>
                          </a:r>
                        </a:p>
                        <a:p>
                          <a:endParaRPr lang="en-US">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kern="1200">
                              <a:solidFill>
                                <a:schemeClr val="dk1"/>
                              </a:solidFill>
                              <a:effectLst/>
                              <a:latin typeface="+mn-lt"/>
                            </a:rPr>
                            <a:t>Numerical stability is an issue if the matrix is ill-conditioned or nearly singular.</a:t>
                          </a:r>
                          <a:endParaRPr lang="en-US" sz="1800" b="0" i="0" u="none" strike="noStrike" kern="1200">
                            <a:solidFill>
                              <a:schemeClr val="dk1"/>
                            </a:solidFill>
                            <a:effectLst/>
                            <a:latin typeface="+mn-lt"/>
                            <a:ea typeface="+mn-ea"/>
                            <a:cs typeface="+mn-cs"/>
                          </a:endParaRPr>
                        </a:p>
                      </a:txBody>
                      <a:tcPr/>
                    </a:tc>
                    <a:extLst>
                      <a:ext uri="{0D108BD9-81ED-4DB2-BD59-A6C34878D82A}">
                        <a16:rowId xmlns:a16="http://schemas.microsoft.com/office/drawing/2014/main" val="3010344673"/>
                      </a:ext>
                    </a:extLst>
                  </a:tr>
                  <a:tr h="914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rPr>
                            <a:t>QR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rPr>
                            <a:t>Factorization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OLS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rPr>
                            <a:t>2mn</a:t>
                          </a:r>
                          <a:r>
                            <a:rPr lang="en-US" sz="1800" kern="1200" baseline="30000">
                              <a:solidFill>
                                <a:schemeClr val="dk1"/>
                              </a:solidFill>
                              <a:effectLst/>
                              <a:latin typeface="+mn-lt"/>
                            </a:rPr>
                            <a:t>2</a:t>
                          </a:r>
                          <a:r>
                            <a:rPr lang="en-US" sz="1800" kern="1200">
                              <a:solidFill>
                                <a:schemeClr val="dk1"/>
                              </a:solidFill>
                              <a:effectLst/>
                              <a:latin typeface="+mn-lt"/>
                            </a:rPr>
                            <a:t> - 2n</a:t>
                          </a:r>
                          <a:r>
                            <a:rPr lang="en-US" sz="1800" kern="1200" baseline="30000">
                              <a:solidFill>
                                <a:schemeClr val="dk1"/>
                              </a:solidFill>
                              <a:effectLst/>
                              <a:latin typeface="+mn-lt"/>
                            </a:rPr>
                            <a:t>3</a:t>
                          </a:r>
                          <a:r>
                            <a:rPr lang="en-US" sz="1800" kern="1200" baseline="0">
                              <a:solidFill>
                                <a:schemeClr val="dk1"/>
                              </a:solidFill>
                              <a:effectLst/>
                              <a:latin typeface="+mn-lt"/>
                            </a:rPr>
                            <a:t>/</a:t>
                          </a:r>
                          <a:r>
                            <a:rPr lang="en-US" sz="1800" kern="1200">
                              <a:solidFill>
                                <a:schemeClr val="dk1"/>
                              </a:solidFill>
                              <a:effectLst/>
                              <a:latin typeface="+mn-lt"/>
                            </a:rPr>
                            <a:t>3</a:t>
                          </a:r>
                        </a:p>
                        <a:p>
                          <a:endParaRPr lang="en-US">
                            <a:latin typeface="+mn-lt"/>
                          </a:endParaRPr>
                        </a:p>
                      </a:txBody>
                      <a:tcPr/>
                    </a:tc>
                    <a:tc>
                      <a:txBody>
                        <a:bodyPr/>
                        <a:lstStyle/>
                        <a:p>
                          <a:r>
                            <a:rPr lang="en-US">
                              <a:latin typeface="+mn-lt"/>
                            </a:rPr>
                            <a:t>Stable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mn-lt"/>
                            </a:rPr>
                            <a:t>Stable even </a:t>
                          </a:r>
                          <a:r>
                            <a:rPr lang="en-US" sz="1800" b="0" u="none" strike="noStrike" kern="1200">
                              <a:solidFill>
                                <a:schemeClr val="dk1"/>
                              </a:solidFill>
                              <a:effectLst/>
                              <a:latin typeface="+mn-lt"/>
                            </a:rPr>
                            <a:t>ill-conditioned</a:t>
                          </a:r>
                          <a:endParaRPr lang="en-US">
                            <a:latin typeface="+mn-lt"/>
                          </a:endParaRPr>
                        </a:p>
                      </a:txBody>
                      <a:tcPr/>
                    </a:tc>
                    <a:tc>
                      <a:txBody>
                        <a:bodyPr/>
                        <a:lstStyle/>
                        <a:p>
                          <a:endParaRPr lang="en-US"/>
                        </a:p>
                      </a:txBody>
                      <a:tcPr>
                        <a:blipFill>
                          <a:blip r:embed="rId2"/>
                          <a:stretch>
                            <a:fillRect l="-357282" t="-173611" r="-971" b="-193056"/>
                          </a:stretch>
                        </a:blipFill>
                      </a:tcPr>
                    </a:tc>
                    <a:extLst>
                      <a:ext uri="{0D108BD9-81ED-4DB2-BD59-A6C34878D82A}">
                        <a16:rowId xmlns:a16="http://schemas.microsoft.com/office/drawing/2014/main" val="659203944"/>
                      </a:ext>
                    </a:extLst>
                  </a:tr>
                  <a:tr h="17373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rPr>
                            <a:t>SVD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OLS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rPr>
                            <a:t>2mn</a:t>
                          </a:r>
                          <a:r>
                            <a:rPr lang="en-US" sz="1800" kern="1200" baseline="30000">
                              <a:solidFill>
                                <a:schemeClr val="dk1"/>
                              </a:solidFill>
                              <a:effectLst/>
                              <a:latin typeface="+mn-lt"/>
                            </a:rPr>
                            <a:t>2</a:t>
                          </a:r>
                          <a:r>
                            <a:rPr lang="en-US" sz="1800" kern="1200">
                              <a:solidFill>
                                <a:schemeClr val="dk1"/>
                              </a:solidFill>
                              <a:effectLst/>
                              <a:latin typeface="+mn-lt"/>
                            </a:rPr>
                            <a:t> + 11n</a:t>
                          </a:r>
                          <a:r>
                            <a:rPr lang="en-US" sz="1800" kern="1200" baseline="30000">
                              <a:solidFill>
                                <a:schemeClr val="dk1"/>
                              </a:solidFill>
                              <a:effectLst/>
                              <a:latin typeface="+mn-lt"/>
                            </a:rPr>
                            <a:t>3</a:t>
                          </a:r>
                          <a:endParaRPr lang="en-US" sz="1800" kern="1200" baseline="30000">
                            <a:solidFill>
                              <a:schemeClr val="dk1"/>
                            </a:solidFill>
                            <a:effectLst/>
                            <a:latin typeface="+mn-lt"/>
                            <a:ea typeface="+mn-ea"/>
                            <a:cs typeface="+mn-cs"/>
                          </a:endParaRPr>
                        </a:p>
                      </a:txBody>
                      <a:tcPr/>
                    </a:tc>
                    <a:tc>
                      <a:txBody>
                        <a:bodyPr/>
                        <a:lstStyle/>
                        <a:p>
                          <a:pPr marL="0" indent="0">
                            <a:buFont typeface="Arial" panose="020B0604020202020204" pitchFamily="34" charset="0"/>
                            <a:buNone/>
                          </a:pPr>
                          <a:r>
                            <a:rPr lang="en-US">
                              <a:latin typeface="+mn-lt"/>
                            </a:rPr>
                            <a:t>Numerically Stable most of the time, </a:t>
                          </a:r>
                          <a:r>
                            <a:rPr lang="en-US" sz="1800" b="0" u="none" strike="noStrike" kern="1200">
                              <a:solidFill>
                                <a:schemeClr val="dk1"/>
                              </a:solidFill>
                              <a:effectLst/>
                              <a:latin typeface="+mn-lt"/>
                            </a:rPr>
                            <a:t>even for ill-conditioned</a:t>
                          </a:r>
                          <a:endParaRPr lang="en-US">
                            <a:latin typeface="+mn-lt"/>
                          </a:endParaRPr>
                        </a:p>
                        <a:p>
                          <a:pPr marL="0" indent="0">
                            <a:buFont typeface="Arial" panose="020B0604020202020204" pitchFamily="34" charset="0"/>
                            <a:buNone/>
                          </a:pPr>
                          <a:endParaRPr lang="en-US">
                            <a:latin typeface="+mn-lt"/>
                          </a:endParaRPr>
                        </a:p>
                        <a:p>
                          <a:pPr marL="0" indent="0">
                            <a:buFont typeface="Arial" panose="020B0604020202020204" pitchFamily="34" charset="0"/>
                            <a:buNone/>
                          </a:pPr>
                          <a:r>
                            <a:rPr lang="en-US">
                              <a:latin typeface="+mn-lt"/>
                            </a:rPr>
                            <a:t>Unstable when dealing with small singular values</a:t>
                          </a:r>
                        </a:p>
                        <a:p>
                          <a:endParaRPr lang="en-US">
                            <a:latin typeface="+mn-lt"/>
                          </a:endParaRPr>
                        </a:p>
                      </a:txBody>
                      <a:tcPr/>
                    </a:tc>
                    <a:tc>
                      <a:txBody>
                        <a:bodyPr/>
                        <a:lstStyle/>
                        <a:p>
                          <a:r>
                            <a:rPr lang="en-US">
                              <a:latin typeface="+mn-lt"/>
                            </a:rPr>
                            <a:t>Can be used for any matrix</a:t>
                          </a:r>
                        </a:p>
                      </a:txBody>
                      <a:tcPr/>
                    </a:tc>
                    <a:tc>
                      <a:txBody>
                        <a:bodyPr/>
                        <a:lstStyle/>
                        <a:p>
                          <a:r>
                            <a:rPr lang="en-US" dirty="0">
                              <a:latin typeface="+mn-lt"/>
                            </a:rPr>
                            <a:t>Expensive</a:t>
                          </a:r>
                        </a:p>
                      </a:txBody>
                      <a:tcPr/>
                    </a:tc>
                    <a:extLst>
                      <a:ext uri="{0D108BD9-81ED-4DB2-BD59-A6C34878D82A}">
                        <a16:rowId xmlns:a16="http://schemas.microsoft.com/office/drawing/2014/main" val="1080593056"/>
                      </a:ext>
                    </a:extLst>
                  </a:tr>
                </a:tbl>
              </a:graphicData>
            </a:graphic>
          </p:graphicFrame>
        </mc:Fallback>
      </mc:AlternateContent>
      <p:sp>
        <p:nvSpPr>
          <p:cNvPr id="4" name="Date Placeholder 3">
            <a:extLst>
              <a:ext uri="{FF2B5EF4-FFF2-40B4-BE49-F238E27FC236}">
                <a16:creationId xmlns:a16="http://schemas.microsoft.com/office/drawing/2014/main" id="{D6DB80D9-2167-7042-9EB5-90130A278522}"/>
              </a:ext>
            </a:extLst>
          </p:cNvPr>
          <p:cNvSpPr>
            <a:spLocks noGrp="1"/>
          </p:cNvSpPr>
          <p:nvPr>
            <p:ph type="dt" sz="half" idx="10"/>
          </p:nvPr>
        </p:nvSpPr>
        <p:spPr/>
        <p:txBody>
          <a:bodyPr/>
          <a:lstStyle/>
          <a:p>
            <a:fld id="{626DE685-1B6F-4D7C-AEF2-C9AD71EC467A}" type="datetime1">
              <a:rPr lang="en-US" smtClean="0"/>
              <a:t>9/2/2024</a:t>
            </a:fld>
            <a:endParaRPr lang="en-US"/>
          </a:p>
        </p:txBody>
      </p:sp>
      <p:sp>
        <p:nvSpPr>
          <p:cNvPr id="6" name="Slide Number Placeholder 5">
            <a:extLst>
              <a:ext uri="{FF2B5EF4-FFF2-40B4-BE49-F238E27FC236}">
                <a16:creationId xmlns:a16="http://schemas.microsoft.com/office/drawing/2014/main" id="{71DDEC10-B262-DF63-7A1E-45071A29AE47}"/>
              </a:ext>
            </a:extLst>
          </p:cNvPr>
          <p:cNvSpPr>
            <a:spLocks noGrp="1"/>
          </p:cNvSpPr>
          <p:nvPr>
            <p:ph type="sldNum" sz="quarter" idx="12"/>
          </p:nvPr>
        </p:nvSpPr>
        <p:spPr/>
        <p:txBody>
          <a:bodyPr/>
          <a:lstStyle/>
          <a:p>
            <a:r>
              <a:rPr lang="en-US"/>
              <a:t>25</a:t>
            </a:r>
          </a:p>
        </p:txBody>
      </p:sp>
      <p:sp>
        <p:nvSpPr>
          <p:cNvPr id="3" name="TextBox 2">
            <a:extLst>
              <a:ext uri="{FF2B5EF4-FFF2-40B4-BE49-F238E27FC236}">
                <a16:creationId xmlns:a16="http://schemas.microsoft.com/office/drawing/2014/main" id="{2E80A9DC-8053-3E81-3F3B-DAD3B23EBA9B}"/>
              </a:ext>
            </a:extLst>
          </p:cNvPr>
          <p:cNvSpPr txBox="1"/>
          <p:nvPr/>
        </p:nvSpPr>
        <p:spPr>
          <a:xfrm>
            <a:off x="0" y="6488669"/>
            <a:ext cx="410690" cy="369332"/>
          </a:xfrm>
          <a:prstGeom prst="rect">
            <a:avLst/>
          </a:prstGeom>
          <a:noFill/>
        </p:spPr>
        <p:txBody>
          <a:bodyPr wrap="none" rtlCol="0">
            <a:spAutoFit/>
          </a:bodyPr>
          <a:lstStyle/>
          <a:p>
            <a:r>
              <a:rPr lang="en-US" b="1">
                <a:solidFill>
                  <a:schemeClr val="accent4"/>
                </a:solidFill>
              </a:rPr>
              <a:t>M</a:t>
            </a:r>
          </a:p>
        </p:txBody>
      </p:sp>
    </p:spTree>
    <p:extLst>
      <p:ext uri="{BB962C8B-B14F-4D97-AF65-F5344CB8AC3E}">
        <p14:creationId xmlns:p14="http://schemas.microsoft.com/office/powerpoint/2010/main" val="627745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855BE-7B08-AFC2-14CE-F04DA74C2027}"/>
              </a:ext>
            </a:extLst>
          </p:cNvPr>
          <p:cNvSpPr>
            <a:spLocks noGrp="1"/>
          </p:cNvSpPr>
          <p:nvPr>
            <p:ph type="title"/>
          </p:nvPr>
        </p:nvSpPr>
        <p:spPr/>
        <p:txBody>
          <a:bodyPr>
            <a:normAutofit/>
          </a:bodyPr>
          <a:lstStyle/>
          <a:p>
            <a:r>
              <a:rPr lang="en-US" sz="3600"/>
              <a:t>Generalized inverse example with data</a:t>
            </a:r>
          </a:p>
        </p:txBody>
      </p:sp>
      <p:sp>
        <p:nvSpPr>
          <p:cNvPr id="4" name="Date Placeholder 3">
            <a:extLst>
              <a:ext uri="{FF2B5EF4-FFF2-40B4-BE49-F238E27FC236}">
                <a16:creationId xmlns:a16="http://schemas.microsoft.com/office/drawing/2014/main" id="{EB38A090-CC56-2AF1-225B-B61F726CC0F6}"/>
              </a:ext>
            </a:extLst>
          </p:cNvPr>
          <p:cNvSpPr>
            <a:spLocks noGrp="1"/>
          </p:cNvSpPr>
          <p:nvPr>
            <p:ph type="dt" sz="half" idx="10"/>
          </p:nvPr>
        </p:nvSpPr>
        <p:spPr/>
        <p:txBody>
          <a:bodyPr/>
          <a:lstStyle/>
          <a:p>
            <a:fld id="{626DE685-1B6F-4D7C-AEF2-C9AD71EC467A}" type="datetime1">
              <a:rPr lang="en-US" smtClean="0"/>
              <a:t>9/2/2024</a:t>
            </a:fld>
            <a:endParaRPr lang="en-US"/>
          </a:p>
        </p:txBody>
      </p:sp>
      <p:sp>
        <p:nvSpPr>
          <p:cNvPr id="6" name="Slide Number Placeholder 5">
            <a:extLst>
              <a:ext uri="{FF2B5EF4-FFF2-40B4-BE49-F238E27FC236}">
                <a16:creationId xmlns:a16="http://schemas.microsoft.com/office/drawing/2014/main" id="{16D3B4D4-8B0C-F192-F4C5-E9FBE1C47A93}"/>
              </a:ext>
            </a:extLst>
          </p:cNvPr>
          <p:cNvSpPr>
            <a:spLocks noGrp="1"/>
          </p:cNvSpPr>
          <p:nvPr>
            <p:ph type="sldNum" sz="quarter" idx="12"/>
          </p:nvPr>
        </p:nvSpPr>
        <p:spPr/>
        <p:txBody>
          <a:bodyPr/>
          <a:lstStyle/>
          <a:p>
            <a:fld id="{87E7843D-FF13-4365-9478-9625B70A2705}" type="slidenum">
              <a:rPr lang="en-US" smtClean="0"/>
              <a:t>27</a:t>
            </a:fld>
            <a:endParaRPr lang="en-US"/>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16D8B305-741A-2634-A3E6-A9319DEA3628}"/>
                  </a:ext>
                </a:extLst>
              </p:cNvPr>
              <p:cNvGraphicFramePr>
                <a:graphicFrameLocks noGrp="1"/>
              </p:cNvGraphicFramePr>
              <p:nvPr>
                <p:extLst>
                  <p:ext uri="{D42A27DB-BD31-4B8C-83A1-F6EECF244321}">
                    <p14:modId xmlns:p14="http://schemas.microsoft.com/office/powerpoint/2010/main" val="281009368"/>
                  </p:ext>
                </p:extLst>
              </p:nvPr>
            </p:nvGraphicFramePr>
            <p:xfrm>
              <a:off x="6852174" y="1546640"/>
              <a:ext cx="4539726" cy="4594206"/>
            </p:xfrm>
            <a:graphic>
              <a:graphicData uri="http://schemas.openxmlformats.org/drawingml/2006/table">
                <a:tbl>
                  <a:tblPr>
                    <a:tableStyleId>{5940675A-B579-460E-94D1-54222C63F5DA}</a:tableStyleId>
                  </a:tblPr>
                  <a:tblGrid>
                    <a:gridCol w="1129449">
                      <a:extLst>
                        <a:ext uri="{9D8B030D-6E8A-4147-A177-3AD203B41FA5}">
                          <a16:colId xmlns:a16="http://schemas.microsoft.com/office/drawing/2014/main" val="1175184955"/>
                        </a:ext>
                      </a:extLst>
                    </a:gridCol>
                    <a:gridCol w="1118483">
                      <a:extLst>
                        <a:ext uri="{9D8B030D-6E8A-4147-A177-3AD203B41FA5}">
                          <a16:colId xmlns:a16="http://schemas.microsoft.com/office/drawing/2014/main" val="3898398905"/>
                        </a:ext>
                      </a:extLst>
                    </a:gridCol>
                    <a:gridCol w="1019793">
                      <a:extLst>
                        <a:ext uri="{9D8B030D-6E8A-4147-A177-3AD203B41FA5}">
                          <a16:colId xmlns:a16="http://schemas.microsoft.com/office/drawing/2014/main" val="1477759444"/>
                        </a:ext>
                      </a:extLst>
                    </a:gridCol>
                    <a:gridCol w="1272001">
                      <a:extLst>
                        <a:ext uri="{9D8B030D-6E8A-4147-A177-3AD203B41FA5}">
                          <a16:colId xmlns:a16="http://schemas.microsoft.com/office/drawing/2014/main" val="2062128815"/>
                        </a:ext>
                      </a:extLst>
                    </a:gridCol>
                  </a:tblGrid>
                  <a:tr h="416402">
                    <a:tc>
                      <a:txBody>
                        <a:bodyPr/>
                        <a:lstStyle/>
                        <a:p>
                          <a:pPr algn="ctr" fontAlgn="b"/>
                          <a:r>
                            <a:rPr lang="en-US" sz="1050" b="0" u="none" strike="noStrike">
                              <a:solidFill>
                                <a:srgbClr val="000000"/>
                              </a:solidFill>
                              <a:effectLst/>
                            </a:rPr>
                            <a:t>Deliver time, </a:t>
                          </a:r>
                        </a:p>
                        <a:p>
                          <a:pPr algn="ctr" fontAlgn="b"/>
                          <a:r>
                            <a:rPr lang="en-US" sz="1050" b="0" u="none" strike="noStrike">
                              <a:solidFill>
                                <a:srgbClr val="000000"/>
                              </a:solidFill>
                              <a:effectLst/>
                            </a:rPr>
                            <a:t>y (min)</a:t>
                          </a:r>
                        </a:p>
                        <a:p>
                          <a:pPr algn="ctr" fontAlgn="b"/>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Number of </a:t>
                          </a:r>
                        </a:p>
                        <a:p>
                          <a:pPr algn="ctr" fontAlgn="b"/>
                          <a:r>
                            <a:rPr lang="en-US" sz="1050" b="0" u="none" strike="noStrike">
                              <a:solidFill>
                                <a:srgbClr val="000000"/>
                              </a:solidFill>
                              <a:effectLst/>
                            </a:rPr>
                            <a:t>Cases, </a:t>
                          </a:r>
                          <a14:m>
                            <m:oMath xmlns:m="http://schemas.openxmlformats.org/officeDocument/2006/math">
                              <m:sSub>
                                <m:sSubPr>
                                  <m:ctrlPr>
                                    <a:rPr lang="en-US" sz="1050" b="0" i="1" u="none" strike="noStrike" smtClean="0">
                                      <a:solidFill>
                                        <a:srgbClr val="000000"/>
                                      </a:solidFill>
                                      <a:effectLst/>
                                      <a:latin typeface="Cambria Math" panose="02040503050406030204" pitchFamily="18" charset="0"/>
                                    </a:rPr>
                                  </m:ctrlPr>
                                </m:sSubPr>
                                <m:e>
                                  <m:r>
                                    <a:rPr lang="en-US" sz="1050" b="0" i="1" u="none" strike="noStrike" smtClean="0">
                                      <a:solidFill>
                                        <a:srgbClr val="000000"/>
                                      </a:solidFill>
                                      <a:effectLst/>
                                      <a:latin typeface="Cambria Math" panose="02040503050406030204" pitchFamily="18" charset="0"/>
                                    </a:rPr>
                                    <m:t>𝑥</m:t>
                                  </m:r>
                                </m:e>
                                <m:sub>
                                  <m:r>
                                    <a:rPr lang="en-US" sz="1050" b="0" i="1" u="none" strike="noStrike" smtClean="0">
                                      <a:solidFill>
                                        <a:srgbClr val="000000"/>
                                      </a:solidFill>
                                      <a:effectLst/>
                                      <a:latin typeface="Cambria Math" panose="02040503050406030204" pitchFamily="18" charset="0"/>
                                    </a:rPr>
                                    <m:t>1</m:t>
                                  </m:r>
                                </m:sub>
                              </m:sSub>
                            </m:oMath>
                          </a14:m>
                          <a:endParaRPr lang="en-US" sz="1050" b="0" i="0" u="none" strike="noStrike">
                            <a:solidFill>
                              <a:srgbClr val="000000"/>
                            </a:solidFill>
                            <a:effectLst/>
                            <a:latin typeface="Aptos Narrow" panose="020B0004020202020204" pitchFamily="34" charset="0"/>
                          </a:endParaRPr>
                        </a:p>
                        <a:p>
                          <a:pPr algn="ctr" fontAlgn="b"/>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Distance </a:t>
                          </a:r>
                        </a:p>
                        <a:p>
                          <a:pPr algn="ctr" fontAlgn="b"/>
                          <a:r>
                            <a:rPr lang="en-US" sz="1050" b="0" u="none" strike="noStrike">
                              <a:solidFill>
                                <a:srgbClr val="000000"/>
                              </a:solidFill>
                              <a:effectLst/>
                            </a:rPr>
                            <a:t>(ft), </a:t>
                          </a:r>
                          <a14:m>
                            <m:oMath xmlns:m="http://schemas.openxmlformats.org/officeDocument/2006/math">
                              <m:sSub>
                                <m:sSubPr>
                                  <m:ctrlPr>
                                    <a:rPr lang="en-US" sz="1050" b="0" i="1" u="none" strike="noStrike" smtClean="0">
                                      <a:solidFill>
                                        <a:srgbClr val="000000"/>
                                      </a:solidFill>
                                      <a:effectLst/>
                                      <a:latin typeface="Cambria Math" panose="02040503050406030204" pitchFamily="18" charset="0"/>
                                    </a:rPr>
                                  </m:ctrlPr>
                                </m:sSubPr>
                                <m:e>
                                  <m:r>
                                    <a:rPr lang="en-US" sz="1050" b="0" i="1" u="none" strike="noStrike" smtClean="0">
                                      <a:solidFill>
                                        <a:srgbClr val="000000"/>
                                      </a:solidFill>
                                      <a:effectLst/>
                                      <a:latin typeface="Cambria Math" panose="02040503050406030204" pitchFamily="18" charset="0"/>
                                    </a:rPr>
                                    <m:t>𝑥</m:t>
                                  </m:r>
                                </m:e>
                                <m:sub>
                                  <m:r>
                                    <a:rPr lang="en-US" sz="1050" b="0" i="1" u="none" strike="noStrike" smtClean="0">
                                      <a:solidFill>
                                        <a:srgbClr val="000000"/>
                                      </a:solidFill>
                                      <a:effectLst/>
                                      <a:latin typeface="Cambria Math" panose="02040503050406030204" pitchFamily="18" charset="0"/>
                                    </a:rPr>
                                    <m:t>2</m:t>
                                  </m:r>
                                </m:sub>
                              </m:sSub>
                            </m:oMath>
                          </a14:m>
                          <a:endParaRPr lang="en-US" sz="1050" b="0" i="0" u="none" strike="noStrike">
                            <a:solidFill>
                              <a:srgbClr val="000000"/>
                            </a:solidFill>
                            <a:effectLst/>
                            <a:latin typeface="Aptos Narrow" panose="020B0004020202020204" pitchFamily="34" charset="0"/>
                          </a:endParaRPr>
                        </a:p>
                        <a:p>
                          <a:pPr algn="ctr" fontAlgn="b"/>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Distance </a:t>
                          </a:r>
                        </a:p>
                        <a:p>
                          <a:pPr algn="ctr" fontAlgn="b"/>
                          <a:r>
                            <a:rPr lang="en-US" sz="1050" b="0" u="none" strike="noStrike">
                              <a:solidFill>
                                <a:srgbClr val="000000"/>
                              </a:solidFill>
                              <a:effectLst/>
                            </a:rPr>
                            <a:t>(m), </a:t>
                          </a:r>
                          <a14:m>
                            <m:oMath xmlns:m="http://schemas.openxmlformats.org/officeDocument/2006/math">
                              <m:sSub>
                                <m:sSubPr>
                                  <m:ctrlPr>
                                    <a:rPr lang="en-US" sz="1050" b="0" i="1" u="none" strike="noStrike" smtClean="0">
                                      <a:solidFill>
                                        <a:srgbClr val="000000"/>
                                      </a:solidFill>
                                      <a:effectLst/>
                                      <a:latin typeface="Cambria Math" panose="02040503050406030204" pitchFamily="18" charset="0"/>
                                    </a:rPr>
                                  </m:ctrlPr>
                                </m:sSubPr>
                                <m:e>
                                  <m:r>
                                    <a:rPr lang="en-US" sz="1050" b="0" i="1" u="none" strike="noStrike" smtClean="0">
                                      <a:solidFill>
                                        <a:srgbClr val="000000"/>
                                      </a:solidFill>
                                      <a:effectLst/>
                                      <a:latin typeface="Cambria Math" panose="02040503050406030204" pitchFamily="18" charset="0"/>
                                    </a:rPr>
                                    <m:t>𝑥</m:t>
                                  </m:r>
                                </m:e>
                                <m:sub>
                                  <m:r>
                                    <a:rPr lang="en-US" sz="1050" b="0" i="1" u="none" strike="noStrike" smtClean="0">
                                      <a:solidFill>
                                        <a:srgbClr val="000000"/>
                                      </a:solidFill>
                                      <a:effectLst/>
                                      <a:latin typeface="Cambria Math" panose="02040503050406030204" pitchFamily="18" charset="0"/>
                                    </a:rPr>
                                    <m:t>3</m:t>
                                  </m:r>
                                </m:sub>
                              </m:sSub>
                            </m:oMath>
                          </a14:m>
                          <a:endParaRPr lang="en-US" sz="1050" b="0" i="0" u="none" strike="noStrike">
                            <a:solidFill>
                              <a:srgbClr val="000000"/>
                            </a:solidFill>
                            <a:effectLst/>
                            <a:latin typeface="Aptos Narrow" panose="020B0004020202020204" pitchFamily="34" charset="0"/>
                          </a:endParaRPr>
                        </a:p>
                        <a:p>
                          <a:pPr algn="ctr" fontAlgn="b"/>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0710892"/>
                      </a:ext>
                    </a:extLst>
                  </a:tr>
                  <a:tr h="157370">
                    <a:tc>
                      <a:txBody>
                        <a:bodyPr/>
                        <a:lstStyle/>
                        <a:p>
                          <a:pPr algn="ctr" fontAlgn="b"/>
                          <a:r>
                            <a:rPr lang="en-US" sz="1050" b="0" u="none" strike="noStrike">
                              <a:solidFill>
                                <a:srgbClr val="000000"/>
                              </a:solidFill>
                              <a:effectLst/>
                            </a:rPr>
                            <a:t>16.68</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7</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560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170.688</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2840953"/>
                      </a:ext>
                    </a:extLst>
                  </a:tr>
                  <a:tr h="157370">
                    <a:tc>
                      <a:txBody>
                        <a:bodyPr/>
                        <a:lstStyle/>
                        <a:p>
                          <a:pPr algn="ctr" fontAlgn="b"/>
                          <a:r>
                            <a:rPr lang="en-US" sz="1050" b="0" u="none" strike="noStrike">
                              <a:solidFill>
                                <a:srgbClr val="000000"/>
                              </a:solidFill>
                              <a:effectLst/>
                            </a:rPr>
                            <a:t>11.50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3</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220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67.056</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05239523"/>
                      </a:ext>
                    </a:extLst>
                  </a:tr>
                  <a:tr h="157370">
                    <a:tc>
                      <a:txBody>
                        <a:bodyPr/>
                        <a:lstStyle/>
                        <a:p>
                          <a:pPr algn="ctr" fontAlgn="b"/>
                          <a:r>
                            <a:rPr lang="en-US" sz="1050" b="0" u="none" strike="noStrike">
                              <a:solidFill>
                                <a:srgbClr val="000000"/>
                              </a:solidFill>
                              <a:effectLst/>
                            </a:rPr>
                            <a:t>12.03</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3</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340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103.632</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31877095"/>
                      </a:ext>
                    </a:extLst>
                  </a:tr>
                  <a:tr h="157370">
                    <a:tc>
                      <a:txBody>
                        <a:bodyPr/>
                        <a:lstStyle/>
                        <a:p>
                          <a:pPr algn="ctr" fontAlgn="b"/>
                          <a:r>
                            <a:rPr lang="en-US" sz="1050" b="0" u="none" strike="noStrike">
                              <a:solidFill>
                                <a:srgbClr val="000000"/>
                              </a:solidFill>
                              <a:effectLst/>
                            </a:rPr>
                            <a:t>14.88</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4</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80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24.384</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89016591"/>
                      </a:ext>
                    </a:extLst>
                  </a:tr>
                  <a:tr h="157370">
                    <a:tc>
                      <a:txBody>
                        <a:bodyPr/>
                        <a:lstStyle/>
                        <a:p>
                          <a:pPr algn="ctr" fontAlgn="b"/>
                          <a:r>
                            <a:rPr lang="en-US" sz="1050" b="0" u="none" strike="noStrike">
                              <a:solidFill>
                                <a:srgbClr val="000000"/>
                              </a:solidFill>
                              <a:effectLst/>
                            </a:rPr>
                            <a:t>13.75</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6</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150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45.720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5037939"/>
                      </a:ext>
                    </a:extLst>
                  </a:tr>
                  <a:tr h="157370">
                    <a:tc>
                      <a:txBody>
                        <a:bodyPr/>
                        <a:lstStyle/>
                        <a:p>
                          <a:pPr algn="ctr" fontAlgn="b"/>
                          <a:r>
                            <a:rPr lang="en-US" sz="1050" b="0" u="none" strike="noStrike">
                              <a:solidFill>
                                <a:srgbClr val="000000"/>
                              </a:solidFill>
                              <a:effectLst/>
                            </a:rPr>
                            <a:t>18.11</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7</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330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100.584</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70691141"/>
                      </a:ext>
                    </a:extLst>
                  </a:tr>
                  <a:tr h="157370">
                    <a:tc>
                      <a:txBody>
                        <a:bodyPr/>
                        <a:lstStyle/>
                        <a:p>
                          <a:pPr algn="ctr" fontAlgn="b"/>
                          <a:r>
                            <a:rPr lang="en-US" sz="1050" b="0" u="none" strike="noStrike">
                              <a:solidFill>
                                <a:srgbClr val="000000"/>
                              </a:solidFill>
                              <a:effectLst/>
                            </a:rPr>
                            <a:t>8.00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2</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110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33.528</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06025147"/>
                      </a:ext>
                    </a:extLst>
                  </a:tr>
                  <a:tr h="157370">
                    <a:tc>
                      <a:txBody>
                        <a:bodyPr/>
                        <a:lstStyle/>
                        <a:p>
                          <a:pPr algn="ctr" fontAlgn="b"/>
                          <a:r>
                            <a:rPr lang="en-US" sz="1050" b="0" u="none" strike="noStrike">
                              <a:solidFill>
                                <a:srgbClr val="000000"/>
                              </a:solidFill>
                              <a:effectLst/>
                            </a:rPr>
                            <a:t>17.83</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7</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210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64.008</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13105923"/>
                      </a:ext>
                    </a:extLst>
                  </a:tr>
                  <a:tr h="157370">
                    <a:tc>
                      <a:txBody>
                        <a:bodyPr/>
                        <a:lstStyle/>
                        <a:p>
                          <a:pPr algn="ctr" fontAlgn="b"/>
                          <a:r>
                            <a:rPr lang="en-US" sz="1050" b="0" u="none" strike="noStrike">
                              <a:solidFill>
                                <a:srgbClr val="000000"/>
                              </a:solidFill>
                              <a:effectLst/>
                            </a:rPr>
                            <a:t>79.24</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30</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1460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445.008</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34907207"/>
                      </a:ext>
                    </a:extLst>
                  </a:tr>
                  <a:tr h="157370">
                    <a:tc>
                      <a:txBody>
                        <a:bodyPr/>
                        <a:lstStyle/>
                        <a:p>
                          <a:pPr algn="ctr" fontAlgn="b"/>
                          <a:r>
                            <a:rPr lang="en-US" sz="1050" b="0" u="none" strike="noStrike">
                              <a:solidFill>
                                <a:srgbClr val="000000"/>
                              </a:solidFill>
                              <a:effectLst/>
                            </a:rPr>
                            <a:t>21.50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5</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605</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184.404</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57106391"/>
                      </a:ext>
                    </a:extLst>
                  </a:tr>
                  <a:tr h="157370">
                    <a:tc>
                      <a:txBody>
                        <a:bodyPr/>
                        <a:lstStyle/>
                        <a:p>
                          <a:pPr algn="ctr" fontAlgn="b"/>
                          <a:r>
                            <a:rPr lang="en-US" sz="1050" b="0" u="none" strike="noStrike">
                              <a:solidFill>
                                <a:srgbClr val="000000"/>
                              </a:solidFill>
                              <a:effectLst/>
                            </a:rPr>
                            <a:t>40.33</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16</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688</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209.702</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07717480"/>
                      </a:ext>
                    </a:extLst>
                  </a:tr>
                  <a:tr h="157370">
                    <a:tc>
                      <a:txBody>
                        <a:bodyPr/>
                        <a:lstStyle/>
                        <a:p>
                          <a:pPr algn="ctr" fontAlgn="b"/>
                          <a:r>
                            <a:rPr lang="en-US" sz="1050" b="0" u="none" strike="noStrike">
                              <a:solidFill>
                                <a:srgbClr val="000000"/>
                              </a:solidFill>
                              <a:effectLst/>
                            </a:rPr>
                            <a:t>21.00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10</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215</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65.532</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41380983"/>
                      </a:ext>
                    </a:extLst>
                  </a:tr>
                  <a:tr h="157370">
                    <a:tc>
                      <a:txBody>
                        <a:bodyPr/>
                        <a:lstStyle/>
                        <a:p>
                          <a:pPr algn="ctr" fontAlgn="b"/>
                          <a:r>
                            <a:rPr lang="en-US" sz="1050" b="0" u="none" strike="noStrike">
                              <a:solidFill>
                                <a:srgbClr val="000000"/>
                              </a:solidFill>
                              <a:effectLst/>
                            </a:rPr>
                            <a:t>13.50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4</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255</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77.724</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63168920"/>
                      </a:ext>
                    </a:extLst>
                  </a:tr>
                  <a:tr h="157370">
                    <a:tc>
                      <a:txBody>
                        <a:bodyPr/>
                        <a:lstStyle/>
                        <a:p>
                          <a:pPr algn="ctr" fontAlgn="b"/>
                          <a:r>
                            <a:rPr lang="en-US" sz="1050" b="0" u="none" strike="noStrike">
                              <a:solidFill>
                                <a:srgbClr val="000000"/>
                              </a:solidFill>
                              <a:effectLst/>
                            </a:rPr>
                            <a:t>19.75</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6</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462</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140.818</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38126447"/>
                      </a:ext>
                    </a:extLst>
                  </a:tr>
                  <a:tr h="157370">
                    <a:tc>
                      <a:txBody>
                        <a:bodyPr/>
                        <a:lstStyle/>
                        <a:p>
                          <a:pPr algn="ctr" fontAlgn="b"/>
                          <a:r>
                            <a:rPr lang="en-US" sz="1050" b="0" u="none" strike="noStrike">
                              <a:solidFill>
                                <a:srgbClr val="000000"/>
                              </a:solidFill>
                              <a:effectLst/>
                            </a:rPr>
                            <a:t>24.00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9</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448</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136.550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86527215"/>
                      </a:ext>
                    </a:extLst>
                  </a:tr>
                  <a:tr h="157370">
                    <a:tc>
                      <a:txBody>
                        <a:bodyPr/>
                        <a:lstStyle/>
                        <a:p>
                          <a:pPr algn="ctr" fontAlgn="b"/>
                          <a:r>
                            <a:rPr lang="en-US" sz="1050" b="0" u="none" strike="noStrike">
                              <a:solidFill>
                                <a:srgbClr val="000000"/>
                              </a:solidFill>
                              <a:effectLst/>
                            </a:rPr>
                            <a:t>29.00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10</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776</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236.525</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20540097"/>
                      </a:ext>
                    </a:extLst>
                  </a:tr>
                  <a:tr h="157370">
                    <a:tc>
                      <a:txBody>
                        <a:bodyPr/>
                        <a:lstStyle/>
                        <a:p>
                          <a:pPr algn="ctr" fontAlgn="b"/>
                          <a:r>
                            <a:rPr lang="en-US" sz="1050" b="0" u="none" strike="noStrike">
                              <a:solidFill>
                                <a:srgbClr val="000000"/>
                              </a:solidFill>
                              <a:effectLst/>
                            </a:rPr>
                            <a:t>15.35</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6</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200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60.960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7376805"/>
                      </a:ext>
                    </a:extLst>
                  </a:tr>
                  <a:tr h="157370">
                    <a:tc>
                      <a:txBody>
                        <a:bodyPr/>
                        <a:lstStyle/>
                        <a:p>
                          <a:pPr algn="ctr" fontAlgn="b"/>
                          <a:r>
                            <a:rPr lang="en-US" sz="1050" b="0" u="none" strike="noStrike">
                              <a:solidFill>
                                <a:srgbClr val="000000"/>
                              </a:solidFill>
                              <a:effectLst/>
                            </a:rPr>
                            <a:t>19.00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7</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132</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40.234</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19673051"/>
                      </a:ext>
                    </a:extLst>
                  </a:tr>
                  <a:tr h="157370">
                    <a:tc>
                      <a:txBody>
                        <a:bodyPr/>
                        <a:lstStyle/>
                        <a:p>
                          <a:pPr algn="ctr" fontAlgn="b"/>
                          <a:r>
                            <a:rPr lang="en-US" sz="1050" b="0" u="none" strike="noStrike">
                              <a:solidFill>
                                <a:srgbClr val="000000"/>
                              </a:solidFill>
                              <a:effectLst/>
                            </a:rPr>
                            <a:t>9.50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3</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36</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10.973</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72003591"/>
                      </a:ext>
                    </a:extLst>
                  </a:tr>
                  <a:tr h="157370">
                    <a:tc>
                      <a:txBody>
                        <a:bodyPr/>
                        <a:lstStyle/>
                        <a:p>
                          <a:pPr algn="ctr" fontAlgn="b"/>
                          <a:r>
                            <a:rPr lang="en-US" sz="1050" b="0" u="none" strike="noStrike">
                              <a:solidFill>
                                <a:srgbClr val="000000"/>
                              </a:solidFill>
                              <a:effectLst/>
                            </a:rPr>
                            <a:t>35.10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17</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770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234.696</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04427315"/>
                      </a:ext>
                    </a:extLst>
                  </a:tr>
                  <a:tr h="157370">
                    <a:tc>
                      <a:txBody>
                        <a:bodyPr/>
                        <a:lstStyle/>
                        <a:p>
                          <a:pPr algn="ctr" fontAlgn="b"/>
                          <a:r>
                            <a:rPr lang="en-US" sz="1050" b="0" u="none" strike="noStrike">
                              <a:solidFill>
                                <a:srgbClr val="000000"/>
                              </a:solidFill>
                              <a:effectLst/>
                            </a:rPr>
                            <a:t>17.90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10</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140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42.672</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13233690"/>
                      </a:ext>
                    </a:extLst>
                  </a:tr>
                  <a:tr h="157370">
                    <a:tc>
                      <a:txBody>
                        <a:bodyPr/>
                        <a:lstStyle/>
                        <a:p>
                          <a:pPr algn="ctr" fontAlgn="b"/>
                          <a:r>
                            <a:rPr lang="en-US" sz="1050" b="0" u="none" strike="noStrike">
                              <a:solidFill>
                                <a:srgbClr val="000000"/>
                              </a:solidFill>
                              <a:effectLst/>
                            </a:rPr>
                            <a:t>52.32</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26</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810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246.888</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56266765"/>
                      </a:ext>
                    </a:extLst>
                  </a:tr>
                  <a:tr h="157370">
                    <a:tc>
                      <a:txBody>
                        <a:bodyPr/>
                        <a:lstStyle/>
                        <a:p>
                          <a:pPr algn="ctr" fontAlgn="b"/>
                          <a:r>
                            <a:rPr lang="en-US" sz="1050" b="0" u="none" strike="noStrike">
                              <a:solidFill>
                                <a:srgbClr val="000000"/>
                              </a:solidFill>
                              <a:effectLst/>
                            </a:rPr>
                            <a:t>18.75</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9</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450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137.160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55968909"/>
                      </a:ext>
                    </a:extLst>
                  </a:tr>
                  <a:tr h="157370">
                    <a:tc>
                      <a:txBody>
                        <a:bodyPr/>
                        <a:lstStyle/>
                        <a:p>
                          <a:pPr algn="ctr" fontAlgn="b"/>
                          <a:r>
                            <a:rPr lang="en-US" sz="1050" b="0" u="none" strike="noStrike">
                              <a:solidFill>
                                <a:srgbClr val="000000"/>
                              </a:solidFill>
                              <a:effectLst/>
                            </a:rPr>
                            <a:t>19.83</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8</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635</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193.548</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40718352"/>
                      </a:ext>
                    </a:extLst>
                  </a:tr>
                  <a:tr h="157370">
                    <a:tc>
                      <a:txBody>
                        <a:bodyPr/>
                        <a:lstStyle/>
                        <a:p>
                          <a:pPr algn="ctr" fontAlgn="b"/>
                          <a:r>
                            <a:rPr lang="en-US" sz="1050" b="0" u="none" strike="noStrike">
                              <a:solidFill>
                                <a:srgbClr val="000000"/>
                              </a:solidFill>
                              <a:effectLst/>
                            </a:rPr>
                            <a:t>10.75</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4</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150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45.720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8195500"/>
                      </a:ext>
                    </a:extLst>
                  </a:tr>
                </a:tbl>
              </a:graphicData>
            </a:graphic>
          </p:graphicFrame>
        </mc:Choice>
        <mc:Fallback xmlns="">
          <p:graphicFrame>
            <p:nvGraphicFramePr>
              <p:cNvPr id="8" name="Table 7">
                <a:extLst>
                  <a:ext uri="{FF2B5EF4-FFF2-40B4-BE49-F238E27FC236}">
                    <a16:creationId xmlns:a16="http://schemas.microsoft.com/office/drawing/2014/main" id="{16D8B305-741A-2634-A3E6-A9319DEA3628}"/>
                  </a:ext>
                </a:extLst>
              </p:cNvPr>
              <p:cNvGraphicFramePr>
                <a:graphicFrameLocks noGrp="1"/>
              </p:cNvGraphicFramePr>
              <p:nvPr>
                <p:extLst>
                  <p:ext uri="{D42A27DB-BD31-4B8C-83A1-F6EECF244321}">
                    <p14:modId xmlns:p14="http://schemas.microsoft.com/office/powerpoint/2010/main" val="281009368"/>
                  </p:ext>
                </p:extLst>
              </p:nvPr>
            </p:nvGraphicFramePr>
            <p:xfrm>
              <a:off x="6852174" y="1546640"/>
              <a:ext cx="4539726" cy="4594206"/>
            </p:xfrm>
            <a:graphic>
              <a:graphicData uri="http://schemas.openxmlformats.org/drawingml/2006/table">
                <a:tbl>
                  <a:tblPr>
                    <a:tableStyleId>{5940675A-B579-460E-94D1-54222C63F5DA}</a:tableStyleId>
                  </a:tblPr>
                  <a:tblGrid>
                    <a:gridCol w="1129449">
                      <a:extLst>
                        <a:ext uri="{9D8B030D-6E8A-4147-A177-3AD203B41FA5}">
                          <a16:colId xmlns:a16="http://schemas.microsoft.com/office/drawing/2014/main" val="1175184955"/>
                        </a:ext>
                      </a:extLst>
                    </a:gridCol>
                    <a:gridCol w="1118483">
                      <a:extLst>
                        <a:ext uri="{9D8B030D-6E8A-4147-A177-3AD203B41FA5}">
                          <a16:colId xmlns:a16="http://schemas.microsoft.com/office/drawing/2014/main" val="3898398905"/>
                        </a:ext>
                      </a:extLst>
                    </a:gridCol>
                    <a:gridCol w="1019793">
                      <a:extLst>
                        <a:ext uri="{9D8B030D-6E8A-4147-A177-3AD203B41FA5}">
                          <a16:colId xmlns:a16="http://schemas.microsoft.com/office/drawing/2014/main" val="1477759444"/>
                        </a:ext>
                      </a:extLst>
                    </a:gridCol>
                    <a:gridCol w="1272001">
                      <a:extLst>
                        <a:ext uri="{9D8B030D-6E8A-4147-A177-3AD203B41FA5}">
                          <a16:colId xmlns:a16="http://schemas.microsoft.com/office/drawing/2014/main" val="2062128815"/>
                        </a:ext>
                      </a:extLst>
                    </a:gridCol>
                  </a:tblGrid>
                  <a:tr h="484431">
                    <a:tc>
                      <a:txBody>
                        <a:bodyPr/>
                        <a:lstStyle/>
                        <a:p>
                          <a:pPr algn="ctr" fontAlgn="b"/>
                          <a:r>
                            <a:rPr lang="en-US" sz="1050" b="0" u="none" strike="noStrike">
                              <a:solidFill>
                                <a:srgbClr val="000000"/>
                              </a:solidFill>
                              <a:effectLst/>
                            </a:rPr>
                            <a:t>Deliver time, </a:t>
                          </a:r>
                        </a:p>
                        <a:p>
                          <a:pPr algn="ctr" fontAlgn="b"/>
                          <a:r>
                            <a:rPr lang="en-US" sz="1050" b="0" u="none" strike="noStrike">
                              <a:solidFill>
                                <a:srgbClr val="000000"/>
                              </a:solidFill>
                              <a:effectLst/>
                            </a:rPr>
                            <a:t>y (min)</a:t>
                          </a:r>
                        </a:p>
                        <a:p>
                          <a:pPr algn="ctr" fontAlgn="b"/>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4371" marR="4371" marT="4371" marB="0" anchor="b">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543" t="-7500" r="-204891" b="-860000"/>
                          </a:stretch>
                        </a:blipFill>
                      </a:tcPr>
                    </a:tc>
                    <a:tc>
                      <a:txBody>
                        <a:bodyPr/>
                        <a:lstStyle/>
                        <a:p>
                          <a:endParaRPr lang="en-US"/>
                        </a:p>
                      </a:txBody>
                      <a:tcPr marL="4371" marR="4371" marT="4371"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20958" t="-7500" r="-125749" b="-860000"/>
                          </a:stretch>
                        </a:blipFill>
                      </a:tcPr>
                    </a:tc>
                    <a:tc>
                      <a:txBody>
                        <a:bodyPr/>
                        <a:lstStyle/>
                        <a:p>
                          <a:endParaRPr lang="en-US"/>
                        </a:p>
                      </a:txBody>
                      <a:tcPr marL="4371" marR="4371" marT="4371"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56459" t="-7500" r="-478" b="-860000"/>
                          </a:stretch>
                        </a:blipFill>
                      </a:tcPr>
                    </a:tc>
                    <a:extLst>
                      <a:ext uri="{0D108BD9-81ED-4DB2-BD59-A6C34878D82A}">
                        <a16:rowId xmlns:a16="http://schemas.microsoft.com/office/drawing/2014/main" val="960710892"/>
                      </a:ext>
                    </a:extLst>
                  </a:tr>
                  <a:tr h="164391">
                    <a:tc>
                      <a:txBody>
                        <a:bodyPr/>
                        <a:lstStyle/>
                        <a:p>
                          <a:pPr algn="ctr" fontAlgn="b"/>
                          <a:r>
                            <a:rPr lang="en-US" sz="1050" b="0" u="none" strike="noStrike">
                              <a:solidFill>
                                <a:srgbClr val="000000"/>
                              </a:solidFill>
                              <a:effectLst/>
                            </a:rPr>
                            <a:t>16.68</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7</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560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170.688</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2840953"/>
                      </a:ext>
                    </a:extLst>
                  </a:tr>
                  <a:tr h="164391">
                    <a:tc>
                      <a:txBody>
                        <a:bodyPr/>
                        <a:lstStyle/>
                        <a:p>
                          <a:pPr algn="ctr" fontAlgn="b"/>
                          <a:r>
                            <a:rPr lang="en-US" sz="1050" b="0" u="none" strike="noStrike">
                              <a:solidFill>
                                <a:srgbClr val="000000"/>
                              </a:solidFill>
                              <a:effectLst/>
                            </a:rPr>
                            <a:t>11.50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3</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220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67.056</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05239523"/>
                      </a:ext>
                    </a:extLst>
                  </a:tr>
                  <a:tr h="164391">
                    <a:tc>
                      <a:txBody>
                        <a:bodyPr/>
                        <a:lstStyle/>
                        <a:p>
                          <a:pPr algn="ctr" fontAlgn="b"/>
                          <a:r>
                            <a:rPr lang="en-US" sz="1050" b="0" u="none" strike="noStrike">
                              <a:solidFill>
                                <a:srgbClr val="000000"/>
                              </a:solidFill>
                              <a:effectLst/>
                            </a:rPr>
                            <a:t>12.03</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3</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340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103.632</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31877095"/>
                      </a:ext>
                    </a:extLst>
                  </a:tr>
                  <a:tr h="164391">
                    <a:tc>
                      <a:txBody>
                        <a:bodyPr/>
                        <a:lstStyle/>
                        <a:p>
                          <a:pPr algn="ctr" fontAlgn="b"/>
                          <a:r>
                            <a:rPr lang="en-US" sz="1050" b="0" u="none" strike="noStrike">
                              <a:solidFill>
                                <a:srgbClr val="000000"/>
                              </a:solidFill>
                              <a:effectLst/>
                            </a:rPr>
                            <a:t>14.88</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4</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80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24.384</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89016591"/>
                      </a:ext>
                    </a:extLst>
                  </a:tr>
                  <a:tr h="164391">
                    <a:tc>
                      <a:txBody>
                        <a:bodyPr/>
                        <a:lstStyle/>
                        <a:p>
                          <a:pPr algn="ctr" fontAlgn="b"/>
                          <a:r>
                            <a:rPr lang="en-US" sz="1050" b="0" u="none" strike="noStrike">
                              <a:solidFill>
                                <a:srgbClr val="000000"/>
                              </a:solidFill>
                              <a:effectLst/>
                            </a:rPr>
                            <a:t>13.75</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6</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150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45.720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5037939"/>
                      </a:ext>
                    </a:extLst>
                  </a:tr>
                  <a:tr h="164391">
                    <a:tc>
                      <a:txBody>
                        <a:bodyPr/>
                        <a:lstStyle/>
                        <a:p>
                          <a:pPr algn="ctr" fontAlgn="b"/>
                          <a:r>
                            <a:rPr lang="en-US" sz="1050" b="0" u="none" strike="noStrike">
                              <a:solidFill>
                                <a:srgbClr val="000000"/>
                              </a:solidFill>
                              <a:effectLst/>
                            </a:rPr>
                            <a:t>18.11</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7</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330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100.584</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70691141"/>
                      </a:ext>
                    </a:extLst>
                  </a:tr>
                  <a:tr h="164391">
                    <a:tc>
                      <a:txBody>
                        <a:bodyPr/>
                        <a:lstStyle/>
                        <a:p>
                          <a:pPr algn="ctr" fontAlgn="b"/>
                          <a:r>
                            <a:rPr lang="en-US" sz="1050" b="0" u="none" strike="noStrike">
                              <a:solidFill>
                                <a:srgbClr val="000000"/>
                              </a:solidFill>
                              <a:effectLst/>
                            </a:rPr>
                            <a:t>8.00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2</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110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33.528</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06025147"/>
                      </a:ext>
                    </a:extLst>
                  </a:tr>
                  <a:tr h="164391">
                    <a:tc>
                      <a:txBody>
                        <a:bodyPr/>
                        <a:lstStyle/>
                        <a:p>
                          <a:pPr algn="ctr" fontAlgn="b"/>
                          <a:r>
                            <a:rPr lang="en-US" sz="1050" b="0" u="none" strike="noStrike">
                              <a:solidFill>
                                <a:srgbClr val="000000"/>
                              </a:solidFill>
                              <a:effectLst/>
                            </a:rPr>
                            <a:t>17.83</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7</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210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64.008</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13105923"/>
                      </a:ext>
                    </a:extLst>
                  </a:tr>
                  <a:tr h="164391">
                    <a:tc>
                      <a:txBody>
                        <a:bodyPr/>
                        <a:lstStyle/>
                        <a:p>
                          <a:pPr algn="ctr" fontAlgn="b"/>
                          <a:r>
                            <a:rPr lang="en-US" sz="1050" b="0" u="none" strike="noStrike">
                              <a:solidFill>
                                <a:srgbClr val="000000"/>
                              </a:solidFill>
                              <a:effectLst/>
                            </a:rPr>
                            <a:t>79.24</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30</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1460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445.008</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34907207"/>
                      </a:ext>
                    </a:extLst>
                  </a:tr>
                  <a:tr h="164391">
                    <a:tc>
                      <a:txBody>
                        <a:bodyPr/>
                        <a:lstStyle/>
                        <a:p>
                          <a:pPr algn="ctr" fontAlgn="b"/>
                          <a:r>
                            <a:rPr lang="en-US" sz="1050" b="0" u="none" strike="noStrike">
                              <a:solidFill>
                                <a:srgbClr val="000000"/>
                              </a:solidFill>
                              <a:effectLst/>
                            </a:rPr>
                            <a:t>21.50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5</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605</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184.404</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57106391"/>
                      </a:ext>
                    </a:extLst>
                  </a:tr>
                  <a:tr h="164391">
                    <a:tc>
                      <a:txBody>
                        <a:bodyPr/>
                        <a:lstStyle/>
                        <a:p>
                          <a:pPr algn="ctr" fontAlgn="b"/>
                          <a:r>
                            <a:rPr lang="en-US" sz="1050" b="0" u="none" strike="noStrike">
                              <a:solidFill>
                                <a:srgbClr val="000000"/>
                              </a:solidFill>
                              <a:effectLst/>
                            </a:rPr>
                            <a:t>40.33</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16</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688</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209.702</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07717480"/>
                      </a:ext>
                    </a:extLst>
                  </a:tr>
                  <a:tr h="164391">
                    <a:tc>
                      <a:txBody>
                        <a:bodyPr/>
                        <a:lstStyle/>
                        <a:p>
                          <a:pPr algn="ctr" fontAlgn="b"/>
                          <a:r>
                            <a:rPr lang="en-US" sz="1050" b="0" u="none" strike="noStrike">
                              <a:solidFill>
                                <a:srgbClr val="000000"/>
                              </a:solidFill>
                              <a:effectLst/>
                            </a:rPr>
                            <a:t>21.00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10</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215</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65.532</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41380983"/>
                      </a:ext>
                    </a:extLst>
                  </a:tr>
                  <a:tr h="164391">
                    <a:tc>
                      <a:txBody>
                        <a:bodyPr/>
                        <a:lstStyle/>
                        <a:p>
                          <a:pPr algn="ctr" fontAlgn="b"/>
                          <a:r>
                            <a:rPr lang="en-US" sz="1050" b="0" u="none" strike="noStrike">
                              <a:solidFill>
                                <a:srgbClr val="000000"/>
                              </a:solidFill>
                              <a:effectLst/>
                            </a:rPr>
                            <a:t>13.50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4</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255</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77.724</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63168920"/>
                      </a:ext>
                    </a:extLst>
                  </a:tr>
                  <a:tr h="164391">
                    <a:tc>
                      <a:txBody>
                        <a:bodyPr/>
                        <a:lstStyle/>
                        <a:p>
                          <a:pPr algn="ctr" fontAlgn="b"/>
                          <a:r>
                            <a:rPr lang="en-US" sz="1050" b="0" u="none" strike="noStrike">
                              <a:solidFill>
                                <a:srgbClr val="000000"/>
                              </a:solidFill>
                              <a:effectLst/>
                            </a:rPr>
                            <a:t>19.75</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6</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462</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140.818</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38126447"/>
                      </a:ext>
                    </a:extLst>
                  </a:tr>
                  <a:tr h="164391">
                    <a:tc>
                      <a:txBody>
                        <a:bodyPr/>
                        <a:lstStyle/>
                        <a:p>
                          <a:pPr algn="ctr" fontAlgn="b"/>
                          <a:r>
                            <a:rPr lang="en-US" sz="1050" b="0" u="none" strike="noStrike">
                              <a:solidFill>
                                <a:srgbClr val="000000"/>
                              </a:solidFill>
                              <a:effectLst/>
                            </a:rPr>
                            <a:t>24.00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9</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448</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136.550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86527215"/>
                      </a:ext>
                    </a:extLst>
                  </a:tr>
                  <a:tr h="164391">
                    <a:tc>
                      <a:txBody>
                        <a:bodyPr/>
                        <a:lstStyle/>
                        <a:p>
                          <a:pPr algn="ctr" fontAlgn="b"/>
                          <a:r>
                            <a:rPr lang="en-US" sz="1050" b="0" u="none" strike="noStrike">
                              <a:solidFill>
                                <a:srgbClr val="000000"/>
                              </a:solidFill>
                              <a:effectLst/>
                            </a:rPr>
                            <a:t>29.00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10</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776</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236.525</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20540097"/>
                      </a:ext>
                    </a:extLst>
                  </a:tr>
                  <a:tr h="164391">
                    <a:tc>
                      <a:txBody>
                        <a:bodyPr/>
                        <a:lstStyle/>
                        <a:p>
                          <a:pPr algn="ctr" fontAlgn="b"/>
                          <a:r>
                            <a:rPr lang="en-US" sz="1050" b="0" u="none" strike="noStrike">
                              <a:solidFill>
                                <a:srgbClr val="000000"/>
                              </a:solidFill>
                              <a:effectLst/>
                            </a:rPr>
                            <a:t>15.35</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6</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200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60.960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7376805"/>
                      </a:ext>
                    </a:extLst>
                  </a:tr>
                  <a:tr h="164391">
                    <a:tc>
                      <a:txBody>
                        <a:bodyPr/>
                        <a:lstStyle/>
                        <a:p>
                          <a:pPr algn="ctr" fontAlgn="b"/>
                          <a:r>
                            <a:rPr lang="en-US" sz="1050" b="0" u="none" strike="noStrike">
                              <a:solidFill>
                                <a:srgbClr val="000000"/>
                              </a:solidFill>
                              <a:effectLst/>
                            </a:rPr>
                            <a:t>19.00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7</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132</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40.234</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19673051"/>
                      </a:ext>
                    </a:extLst>
                  </a:tr>
                  <a:tr h="164391">
                    <a:tc>
                      <a:txBody>
                        <a:bodyPr/>
                        <a:lstStyle/>
                        <a:p>
                          <a:pPr algn="ctr" fontAlgn="b"/>
                          <a:r>
                            <a:rPr lang="en-US" sz="1050" b="0" u="none" strike="noStrike">
                              <a:solidFill>
                                <a:srgbClr val="000000"/>
                              </a:solidFill>
                              <a:effectLst/>
                            </a:rPr>
                            <a:t>9.50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3</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36</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10.973</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72003591"/>
                      </a:ext>
                    </a:extLst>
                  </a:tr>
                  <a:tr h="164391">
                    <a:tc>
                      <a:txBody>
                        <a:bodyPr/>
                        <a:lstStyle/>
                        <a:p>
                          <a:pPr algn="ctr" fontAlgn="b"/>
                          <a:r>
                            <a:rPr lang="en-US" sz="1050" b="0" u="none" strike="noStrike">
                              <a:solidFill>
                                <a:srgbClr val="000000"/>
                              </a:solidFill>
                              <a:effectLst/>
                            </a:rPr>
                            <a:t>35.10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17</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770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234.696</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04427315"/>
                      </a:ext>
                    </a:extLst>
                  </a:tr>
                  <a:tr h="164391">
                    <a:tc>
                      <a:txBody>
                        <a:bodyPr/>
                        <a:lstStyle/>
                        <a:p>
                          <a:pPr algn="ctr" fontAlgn="b"/>
                          <a:r>
                            <a:rPr lang="en-US" sz="1050" b="0" u="none" strike="noStrike">
                              <a:solidFill>
                                <a:srgbClr val="000000"/>
                              </a:solidFill>
                              <a:effectLst/>
                            </a:rPr>
                            <a:t>17.90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10</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140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42.672</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13233690"/>
                      </a:ext>
                    </a:extLst>
                  </a:tr>
                  <a:tr h="164391">
                    <a:tc>
                      <a:txBody>
                        <a:bodyPr/>
                        <a:lstStyle/>
                        <a:p>
                          <a:pPr algn="ctr" fontAlgn="b"/>
                          <a:r>
                            <a:rPr lang="en-US" sz="1050" b="0" u="none" strike="noStrike">
                              <a:solidFill>
                                <a:srgbClr val="000000"/>
                              </a:solidFill>
                              <a:effectLst/>
                            </a:rPr>
                            <a:t>52.32</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26</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810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246.888</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56266765"/>
                      </a:ext>
                    </a:extLst>
                  </a:tr>
                  <a:tr h="164391">
                    <a:tc>
                      <a:txBody>
                        <a:bodyPr/>
                        <a:lstStyle/>
                        <a:p>
                          <a:pPr algn="ctr" fontAlgn="b"/>
                          <a:r>
                            <a:rPr lang="en-US" sz="1050" b="0" u="none" strike="noStrike">
                              <a:solidFill>
                                <a:srgbClr val="000000"/>
                              </a:solidFill>
                              <a:effectLst/>
                            </a:rPr>
                            <a:t>18.75</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9</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450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137.160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55968909"/>
                      </a:ext>
                    </a:extLst>
                  </a:tr>
                  <a:tr h="164391">
                    <a:tc>
                      <a:txBody>
                        <a:bodyPr/>
                        <a:lstStyle/>
                        <a:p>
                          <a:pPr algn="ctr" fontAlgn="b"/>
                          <a:r>
                            <a:rPr lang="en-US" sz="1050" b="0" u="none" strike="noStrike">
                              <a:solidFill>
                                <a:srgbClr val="000000"/>
                              </a:solidFill>
                              <a:effectLst/>
                            </a:rPr>
                            <a:t>19.83</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8</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635</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193.548</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40718352"/>
                      </a:ext>
                    </a:extLst>
                  </a:tr>
                  <a:tr h="164391">
                    <a:tc>
                      <a:txBody>
                        <a:bodyPr/>
                        <a:lstStyle/>
                        <a:p>
                          <a:pPr algn="ctr" fontAlgn="b"/>
                          <a:r>
                            <a:rPr lang="en-US" sz="1050" b="0" u="none" strike="noStrike">
                              <a:solidFill>
                                <a:srgbClr val="000000"/>
                              </a:solidFill>
                              <a:effectLst/>
                            </a:rPr>
                            <a:t>10.75</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4</a:t>
                          </a:r>
                          <a:endParaRPr lang="en-US" sz="1050" b="0" i="0" u="none" strike="noStrike">
                            <a:solidFill>
                              <a:srgbClr val="000000"/>
                            </a:solidFill>
                            <a:effectLst/>
                            <a:latin typeface="Aptos Narrow" panose="020B0004020202020204" pitchFamily="34" charset="0"/>
                          </a:endParaRPr>
                        </a:p>
                      </a:txBody>
                      <a:tcPr marL="4371" marR="4371" marT="4371" marB="0" anchor="b">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150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50" b="0" u="none" strike="noStrike">
                              <a:solidFill>
                                <a:srgbClr val="000000"/>
                              </a:solidFill>
                              <a:effectLst/>
                            </a:rPr>
                            <a:t>45.720</a:t>
                          </a:r>
                          <a:endParaRPr lang="en-US" sz="1050" b="0" i="0" u="none" strike="noStrike">
                            <a:solidFill>
                              <a:srgbClr val="000000"/>
                            </a:solidFill>
                            <a:effectLst/>
                            <a:latin typeface="Aptos Narrow" panose="020B0004020202020204" pitchFamily="34" charset="0"/>
                          </a:endParaRPr>
                        </a:p>
                      </a:txBody>
                      <a:tcPr marL="4371" marR="4371" marT="4371"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8195500"/>
                      </a:ext>
                    </a:extLst>
                  </a:tr>
                </a:tbl>
              </a:graphicData>
            </a:graphic>
          </p:graphicFrame>
        </mc:Fallback>
      </mc:AlternateContent>
      <p:sp>
        <p:nvSpPr>
          <p:cNvPr id="11" name="Content Placeholder 2">
            <a:extLst>
              <a:ext uri="{FF2B5EF4-FFF2-40B4-BE49-F238E27FC236}">
                <a16:creationId xmlns:a16="http://schemas.microsoft.com/office/drawing/2014/main" id="{211EDB8A-C636-4063-A404-0CFCFF1F8758}"/>
              </a:ext>
            </a:extLst>
          </p:cNvPr>
          <p:cNvSpPr>
            <a:spLocks noGrp="1"/>
          </p:cNvSpPr>
          <p:nvPr>
            <p:ph idx="1"/>
          </p:nvPr>
        </p:nvSpPr>
        <p:spPr>
          <a:xfrm>
            <a:off x="800100" y="1668092"/>
            <a:ext cx="5780108" cy="4267811"/>
          </a:xfrm>
        </p:spPr>
        <p:txBody>
          <a:bodyPr>
            <a:normAutofit/>
          </a:bodyPr>
          <a:lstStyle/>
          <a:p>
            <a:r>
              <a:rPr lang="en-US" b="1" i="1" u="sng"/>
              <a:t>Skip this </a:t>
            </a:r>
          </a:p>
        </p:txBody>
      </p:sp>
    </p:spTree>
    <p:extLst>
      <p:ext uri="{BB962C8B-B14F-4D97-AF65-F5344CB8AC3E}">
        <p14:creationId xmlns:p14="http://schemas.microsoft.com/office/powerpoint/2010/main" val="5749574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9C7A2-56A6-A8B5-F103-18DF416651BF}"/>
              </a:ext>
            </a:extLst>
          </p:cNvPr>
          <p:cNvSpPr>
            <a:spLocks noGrp="1"/>
          </p:cNvSpPr>
          <p:nvPr>
            <p:ph type="title"/>
          </p:nvPr>
        </p:nvSpPr>
        <p:spPr/>
        <p:txBody>
          <a:bodyPr/>
          <a:lstStyle/>
          <a:p>
            <a:r>
              <a:rPr lang="en-US" err="1"/>
              <a:t>jax</a:t>
            </a:r>
            <a:endParaRPr lang="en-US"/>
          </a:p>
        </p:txBody>
      </p:sp>
      <p:graphicFrame>
        <p:nvGraphicFramePr>
          <p:cNvPr id="7" name="Content Placeholder 6">
            <a:extLst>
              <a:ext uri="{FF2B5EF4-FFF2-40B4-BE49-F238E27FC236}">
                <a16:creationId xmlns:a16="http://schemas.microsoft.com/office/drawing/2014/main" id="{97FC89E6-619B-943D-CE18-DB421F4A423A}"/>
              </a:ext>
            </a:extLst>
          </p:cNvPr>
          <p:cNvGraphicFramePr>
            <a:graphicFrameLocks noGrp="1"/>
          </p:cNvGraphicFramePr>
          <p:nvPr>
            <p:ph idx="1"/>
            <p:extLst>
              <p:ext uri="{D42A27DB-BD31-4B8C-83A1-F6EECF244321}">
                <p14:modId xmlns:p14="http://schemas.microsoft.com/office/powerpoint/2010/main" val="2133637652"/>
              </p:ext>
            </p:extLst>
          </p:nvPr>
        </p:nvGraphicFramePr>
        <p:xfrm>
          <a:off x="3321844" y="2399189"/>
          <a:ext cx="4559817" cy="3249136"/>
        </p:xfrm>
        <a:graphic>
          <a:graphicData uri="http://schemas.openxmlformats.org/drawingml/2006/table">
            <a:tbl>
              <a:tblPr>
                <a:tableStyleId>{5C22544A-7EE6-4342-B048-85BDC9FD1C3A}</a:tableStyleId>
              </a:tblPr>
              <a:tblGrid>
                <a:gridCol w="888482">
                  <a:extLst>
                    <a:ext uri="{9D8B030D-6E8A-4147-A177-3AD203B41FA5}">
                      <a16:colId xmlns:a16="http://schemas.microsoft.com/office/drawing/2014/main" val="2356649943"/>
                    </a:ext>
                  </a:extLst>
                </a:gridCol>
                <a:gridCol w="888482">
                  <a:extLst>
                    <a:ext uri="{9D8B030D-6E8A-4147-A177-3AD203B41FA5}">
                      <a16:colId xmlns:a16="http://schemas.microsoft.com/office/drawing/2014/main" val="2635440547"/>
                    </a:ext>
                  </a:extLst>
                </a:gridCol>
                <a:gridCol w="1285126">
                  <a:extLst>
                    <a:ext uri="{9D8B030D-6E8A-4147-A177-3AD203B41FA5}">
                      <a16:colId xmlns:a16="http://schemas.microsoft.com/office/drawing/2014/main" val="1677860945"/>
                    </a:ext>
                  </a:extLst>
                </a:gridCol>
                <a:gridCol w="1497727">
                  <a:extLst>
                    <a:ext uri="{9D8B030D-6E8A-4147-A177-3AD203B41FA5}">
                      <a16:colId xmlns:a16="http://schemas.microsoft.com/office/drawing/2014/main" val="816920130"/>
                    </a:ext>
                  </a:extLst>
                </a:gridCol>
              </a:tblGrid>
              <a:tr h="201136">
                <a:tc>
                  <a:txBody>
                    <a:bodyPr/>
                    <a:lstStyle/>
                    <a:p>
                      <a:pPr algn="l" fontAlgn="b"/>
                      <a:r>
                        <a:rPr lang="en-US" sz="1200" u="none" strike="noStrike">
                          <a:effectLst/>
                        </a:rPr>
                        <a:t>Apple_Open</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Apple-Close</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Apple-Volume</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Adj_Close</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71951280"/>
                  </a:ext>
                </a:extLst>
              </a:tr>
              <a:tr h="203200">
                <a:tc>
                  <a:txBody>
                    <a:bodyPr/>
                    <a:lstStyle/>
                    <a:p>
                      <a:pPr algn="r" fontAlgn="b"/>
                      <a:r>
                        <a:rPr lang="en-US" sz="1200" u="none" strike="noStrike">
                          <a:effectLst/>
                        </a:rPr>
                        <a:t>42.76250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42.35750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83973600.00000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40.82956</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149455283"/>
                  </a:ext>
                </a:extLst>
              </a:tr>
              <a:tr h="203200">
                <a:tc>
                  <a:txBody>
                    <a:bodyPr/>
                    <a:lstStyle/>
                    <a:p>
                      <a:pPr algn="r" fontAlgn="b"/>
                      <a:r>
                        <a:rPr lang="en-US" sz="1200" u="none" strike="noStrike">
                          <a:effectLst/>
                        </a:rPr>
                        <a:t>42.52500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42.72250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89134000.00000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41.18138</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718744829"/>
                  </a:ext>
                </a:extLst>
              </a:tr>
              <a:tr h="203200">
                <a:tc>
                  <a:txBody>
                    <a:bodyPr/>
                    <a:lstStyle/>
                    <a:p>
                      <a:pPr algn="r" fontAlgn="b"/>
                      <a:r>
                        <a:rPr lang="en-US" sz="1200" u="none" strike="noStrike">
                          <a:effectLst/>
                        </a:rPr>
                        <a:t>42.84750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42.54500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89960800.00000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41.01028</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40434329"/>
                  </a:ext>
                </a:extLst>
              </a:tr>
              <a:tr h="203200">
                <a:tc>
                  <a:txBody>
                    <a:bodyPr/>
                    <a:lstStyle/>
                    <a:p>
                      <a:pPr algn="r" fontAlgn="b"/>
                      <a:r>
                        <a:rPr lang="en-US" sz="1200" u="none" strike="noStrike">
                          <a:effectLst/>
                        </a:rPr>
                        <a:t>42.42750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42.70000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87342800.00000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41.15970</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81986254"/>
                  </a:ext>
                </a:extLst>
              </a:tr>
              <a:tr h="203200">
                <a:tc>
                  <a:txBody>
                    <a:bodyPr/>
                    <a:lstStyle/>
                    <a:p>
                      <a:pPr algn="r" fontAlgn="b"/>
                      <a:r>
                        <a:rPr lang="en-US" sz="1200" u="none" strike="noStrike">
                          <a:effectLst/>
                        </a:rPr>
                        <a:t>42.81250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42.60500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98507200.00000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41.06812</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607492777"/>
                  </a:ext>
                </a:extLst>
              </a:tr>
              <a:tr h="203200">
                <a:tc>
                  <a:txBody>
                    <a:bodyPr/>
                    <a:lstStyle/>
                    <a:p>
                      <a:pPr algn="r" fontAlgn="b"/>
                      <a:r>
                        <a:rPr lang="en-US" sz="1200" u="none" strike="noStrike">
                          <a:effectLst/>
                        </a:rPr>
                        <a:t>42.42750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42.73250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75891200.00000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41.19102</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23884984"/>
                  </a:ext>
                </a:extLst>
              </a:tr>
              <a:tr h="203200">
                <a:tc>
                  <a:txBody>
                    <a:bodyPr/>
                    <a:lstStyle/>
                    <a:p>
                      <a:pPr algn="r" fontAlgn="b"/>
                      <a:r>
                        <a:rPr lang="en-US" sz="1200" u="none" strike="noStrike">
                          <a:effectLst/>
                        </a:rPr>
                        <a:t>42.79750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43.00750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104457600.00000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41.45611</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757938629"/>
                  </a:ext>
                </a:extLst>
              </a:tr>
              <a:tr h="203200">
                <a:tc>
                  <a:txBody>
                    <a:bodyPr/>
                    <a:lstStyle/>
                    <a:p>
                      <a:pPr algn="r" fontAlgn="b"/>
                      <a:r>
                        <a:rPr lang="en-US" sz="1200" u="none" strike="noStrike">
                          <a:effectLst/>
                        </a:rPr>
                        <a:t>42.95000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42.76500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68998800.00000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41.22237</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143250290"/>
                  </a:ext>
                </a:extLst>
              </a:tr>
              <a:tr h="203200">
                <a:tc>
                  <a:txBody>
                    <a:bodyPr/>
                    <a:lstStyle/>
                    <a:p>
                      <a:pPr algn="r" fontAlgn="b"/>
                      <a:r>
                        <a:rPr lang="en-US" sz="1200" u="none" strike="noStrike">
                          <a:effectLst/>
                        </a:rPr>
                        <a:t>42.89500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43.24250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75652800.00000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41.68262</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85580785"/>
                  </a:ext>
                </a:extLst>
              </a:tr>
              <a:tr h="203200">
                <a:tc>
                  <a:txBody>
                    <a:bodyPr/>
                    <a:lstStyle/>
                    <a:p>
                      <a:pPr algn="r" fontAlgn="b"/>
                      <a:r>
                        <a:rPr lang="en-US" sz="1200" u="none" strike="noStrike">
                          <a:effectLst/>
                        </a:rPr>
                        <a:t>43.54000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43.55750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87493600.00000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41.98626</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016842978"/>
                  </a:ext>
                </a:extLst>
              </a:tr>
              <a:tr h="203200">
                <a:tc>
                  <a:txBody>
                    <a:bodyPr/>
                    <a:lstStyle/>
                    <a:p>
                      <a:pPr algn="r" fontAlgn="b"/>
                      <a:r>
                        <a:rPr lang="en-US" sz="1200" u="none" strike="noStrike">
                          <a:effectLst/>
                        </a:rPr>
                        <a:t>43.42750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43.58250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68280800.00000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42.01036</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302037812"/>
                  </a:ext>
                </a:extLst>
              </a:tr>
              <a:tr h="203200">
                <a:tc>
                  <a:txBody>
                    <a:bodyPr/>
                    <a:lstStyle/>
                    <a:p>
                      <a:pPr algn="r" fontAlgn="b"/>
                      <a:r>
                        <a:rPr lang="en-US" sz="1200" u="none" strike="noStrike">
                          <a:effectLst/>
                        </a:rPr>
                        <a:t>43.30250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43.71750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111341600.00000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42.14049</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050939506"/>
                  </a:ext>
                </a:extLst>
              </a:tr>
              <a:tr h="203200">
                <a:tc>
                  <a:txBody>
                    <a:bodyPr/>
                    <a:lstStyle/>
                    <a:p>
                      <a:pPr algn="r" fontAlgn="b"/>
                      <a:r>
                        <a:rPr lang="en-US" sz="1200" u="none" strike="noStrike">
                          <a:effectLst/>
                        </a:rPr>
                        <a:t>43.58000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43.28750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112861600.00000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41.72601</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325551975"/>
                  </a:ext>
                </a:extLst>
              </a:tr>
              <a:tr h="203200">
                <a:tc>
                  <a:txBody>
                    <a:bodyPr/>
                    <a:lstStyle/>
                    <a:p>
                      <a:pPr algn="r" fontAlgn="b"/>
                      <a:r>
                        <a:rPr lang="en-US" sz="1200" u="none" strike="noStrike">
                          <a:effectLst/>
                        </a:rPr>
                        <a:t>43.57000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43.74250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103544800.00000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42.16460</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504221033"/>
                  </a:ext>
                </a:extLst>
              </a:tr>
              <a:tr h="203200">
                <a:tc>
                  <a:txBody>
                    <a:bodyPr/>
                    <a:lstStyle/>
                    <a:p>
                      <a:pPr algn="r" fontAlgn="b"/>
                      <a:r>
                        <a:rPr lang="en-US" sz="1200" u="none" strike="noStrike">
                          <a:effectLst/>
                        </a:rPr>
                        <a:t>43.92250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43.96250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109744800.00000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42.37665</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245635163"/>
                  </a:ext>
                </a:extLst>
              </a:tr>
            </a:tbl>
          </a:graphicData>
        </a:graphic>
      </p:graphicFrame>
      <p:sp>
        <p:nvSpPr>
          <p:cNvPr id="4" name="Date Placeholder 3">
            <a:extLst>
              <a:ext uri="{FF2B5EF4-FFF2-40B4-BE49-F238E27FC236}">
                <a16:creationId xmlns:a16="http://schemas.microsoft.com/office/drawing/2014/main" id="{5D8FFEF8-F290-364E-6C2E-F76A84CFCE60}"/>
              </a:ext>
            </a:extLst>
          </p:cNvPr>
          <p:cNvSpPr>
            <a:spLocks noGrp="1"/>
          </p:cNvSpPr>
          <p:nvPr>
            <p:ph type="dt" sz="half" idx="10"/>
          </p:nvPr>
        </p:nvSpPr>
        <p:spPr/>
        <p:txBody>
          <a:bodyPr/>
          <a:lstStyle/>
          <a:p>
            <a:fld id="{626DE685-1B6F-4D7C-AEF2-C9AD71EC467A}" type="datetime1">
              <a:rPr lang="en-US" smtClean="0"/>
              <a:t>9/2/2024</a:t>
            </a:fld>
            <a:endParaRPr lang="en-US"/>
          </a:p>
        </p:txBody>
      </p:sp>
      <p:sp>
        <p:nvSpPr>
          <p:cNvPr id="5" name="Footer Placeholder 4">
            <a:extLst>
              <a:ext uri="{FF2B5EF4-FFF2-40B4-BE49-F238E27FC236}">
                <a16:creationId xmlns:a16="http://schemas.microsoft.com/office/drawing/2014/main" id="{7B9E2535-B994-67C6-775B-05FB15CE45A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7416F81-F30C-9A1E-FB54-AD162DF70260}"/>
              </a:ext>
            </a:extLst>
          </p:cNvPr>
          <p:cNvSpPr>
            <a:spLocks noGrp="1"/>
          </p:cNvSpPr>
          <p:nvPr>
            <p:ph type="sldNum" sz="quarter" idx="12"/>
          </p:nvPr>
        </p:nvSpPr>
        <p:spPr/>
        <p:txBody>
          <a:bodyPr/>
          <a:lstStyle/>
          <a:p>
            <a:fld id="{87E7843D-FF13-4365-9478-9625B70A2705}" type="slidenum">
              <a:rPr lang="en-US" smtClean="0"/>
              <a:t>28</a:t>
            </a:fld>
            <a:endParaRPr lang="en-US"/>
          </a:p>
        </p:txBody>
      </p:sp>
      <p:sp>
        <p:nvSpPr>
          <p:cNvPr id="8" name="TextBox 7">
            <a:extLst>
              <a:ext uri="{FF2B5EF4-FFF2-40B4-BE49-F238E27FC236}">
                <a16:creationId xmlns:a16="http://schemas.microsoft.com/office/drawing/2014/main" id="{67339143-151F-3E3E-D998-8559A5058846}"/>
              </a:ext>
            </a:extLst>
          </p:cNvPr>
          <p:cNvSpPr txBox="1"/>
          <p:nvPr/>
        </p:nvSpPr>
        <p:spPr>
          <a:xfrm>
            <a:off x="1021977" y="285826"/>
            <a:ext cx="2087431" cy="369332"/>
          </a:xfrm>
          <a:prstGeom prst="rect">
            <a:avLst/>
          </a:prstGeom>
          <a:noFill/>
        </p:spPr>
        <p:txBody>
          <a:bodyPr wrap="none" rtlCol="0">
            <a:spAutoFit/>
          </a:bodyPr>
          <a:lstStyle/>
          <a:p>
            <a:r>
              <a:rPr lang="en-US"/>
              <a:t>pip install </a:t>
            </a:r>
            <a:r>
              <a:rPr lang="en-US" err="1"/>
              <a:t>jax</a:t>
            </a:r>
            <a:r>
              <a:rPr lang="en-US"/>
              <a:t> </a:t>
            </a:r>
            <a:r>
              <a:rPr lang="en-US" err="1"/>
              <a:t>jaxlib</a:t>
            </a:r>
            <a:endParaRPr lang="en-US"/>
          </a:p>
        </p:txBody>
      </p:sp>
    </p:spTree>
    <p:extLst>
      <p:ext uri="{BB962C8B-B14F-4D97-AF65-F5344CB8AC3E}">
        <p14:creationId xmlns:p14="http://schemas.microsoft.com/office/powerpoint/2010/main" val="2403036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0196-3AA7-91DA-880F-E869723F3538}"/>
              </a:ext>
            </a:extLst>
          </p:cNvPr>
          <p:cNvSpPr>
            <a:spLocks noGrp="1"/>
          </p:cNvSpPr>
          <p:nvPr>
            <p:ph type="title"/>
          </p:nvPr>
        </p:nvSpPr>
        <p:spPr>
          <a:xfrm>
            <a:off x="700635" y="922096"/>
            <a:ext cx="10691265" cy="630257"/>
          </a:xfrm>
        </p:spPr>
        <p:txBody>
          <a:bodyPr>
            <a:noAutofit/>
          </a:bodyPr>
          <a:lstStyle/>
          <a:p>
            <a:r>
              <a:rPr lang="en-US" sz="3600"/>
              <a:t>Generalized least squares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8E3862-ACDC-1DDB-A6EA-4CAA540F6E5E}"/>
                  </a:ext>
                </a:extLst>
              </p:cNvPr>
              <p:cNvSpPr>
                <a:spLocks noGrp="1"/>
              </p:cNvSpPr>
              <p:nvPr>
                <p:ph idx="1"/>
              </p:nvPr>
            </p:nvSpPr>
            <p:spPr>
              <a:xfrm>
                <a:off x="700635" y="1552353"/>
                <a:ext cx="10691265" cy="4376861"/>
              </a:xfrm>
            </p:spPr>
            <p:txBody>
              <a:bodyPr>
                <a:normAutofit/>
              </a:bodyPr>
              <a:lstStyle/>
              <a:p>
                <a:r>
                  <a:rPr lang="en-US"/>
                  <a:t>Also called weighted least squares used when there is non-constant variance or autocorrelation. (for example: time series data). Gives weights using the variance covariance matrix</a:t>
                </a:r>
              </a:p>
              <a:p>
                <a:r>
                  <a:rPr lang="en-US"/>
                  <a:t>Goal: minimize </a:t>
                </a:r>
                <a14:m>
                  <m:oMath xmlns:m="http://schemas.openxmlformats.org/officeDocument/2006/math">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𝒚</m:t>
                            </m:r>
                            <m:r>
                              <a:rPr lang="en-US" b="1" i="1" smtClean="0">
                                <a:latin typeface="Cambria Math" panose="02040503050406030204" pitchFamily="18" charset="0"/>
                              </a:rPr>
                              <m:t>−</m:t>
                            </m:r>
                            <m:r>
                              <a:rPr lang="en-US" b="1" i="1" smtClean="0">
                                <a:latin typeface="Cambria Math" panose="02040503050406030204" pitchFamily="18" charset="0"/>
                              </a:rPr>
                              <m:t>𝑿</m:t>
                            </m:r>
                            <m:r>
                              <a:rPr lang="en-US" b="1" i="1" smtClean="0">
                                <a:latin typeface="Cambria Math" panose="02040503050406030204" pitchFamily="18" charset="0"/>
                              </a:rPr>
                              <m:t>𝜷</m:t>
                            </m:r>
                          </m:e>
                        </m:d>
                      </m:e>
                      <m:sup>
                        <m:r>
                          <a:rPr lang="en-US" b="1" i="1" smtClean="0">
                            <a:latin typeface="Cambria Math" panose="02040503050406030204" pitchFamily="18" charset="0"/>
                          </a:rPr>
                          <m:t>′</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𝑽</m:t>
                        </m:r>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smtClean="0">
                        <a:latin typeface="Cambria Math" panose="02040503050406030204" pitchFamily="18" charset="0"/>
                      </a:rPr>
                      <m:t>(</m:t>
                    </m:r>
                    <m:r>
                      <a:rPr lang="en-US" b="1" i="1" smtClean="0">
                        <a:latin typeface="Cambria Math" panose="02040503050406030204" pitchFamily="18" charset="0"/>
                      </a:rPr>
                      <m:t>𝒚</m:t>
                    </m:r>
                    <m:r>
                      <a:rPr lang="en-US" b="1" i="1" smtClean="0">
                        <a:latin typeface="Cambria Math" panose="02040503050406030204" pitchFamily="18" charset="0"/>
                      </a:rPr>
                      <m:t>−</m:t>
                    </m:r>
                    <m:r>
                      <a:rPr lang="en-US" b="1" i="1" smtClean="0">
                        <a:latin typeface="Cambria Math" panose="02040503050406030204" pitchFamily="18" charset="0"/>
                      </a:rPr>
                      <m:t>𝑿</m:t>
                    </m:r>
                    <m:r>
                      <a:rPr lang="en-US" b="1" i="1" smtClean="0">
                        <a:latin typeface="Cambria Math" panose="02040503050406030204" pitchFamily="18" charset="0"/>
                      </a:rPr>
                      <m:t>𝜷</m:t>
                    </m:r>
                    <m:r>
                      <a:rPr lang="en-US" b="1" i="1" smtClean="0">
                        <a:latin typeface="Cambria Math" panose="02040503050406030204" pitchFamily="18" charset="0"/>
                      </a:rPr>
                      <m:t>)</m:t>
                    </m:r>
                  </m:oMath>
                </a14:m>
                <a:r>
                  <a:rPr lang="en-US" b="1"/>
                  <a:t> </a:t>
                </a:r>
                <a:r>
                  <a:rPr lang="en-US"/>
                  <a:t>with respect to </a:t>
                </a:r>
                <a14:m>
                  <m:oMath xmlns:m="http://schemas.openxmlformats.org/officeDocument/2006/math">
                    <m:r>
                      <a:rPr lang="en-US" b="1" i="1" smtClean="0">
                        <a:latin typeface="Cambria Math" panose="02040503050406030204" pitchFamily="18" charset="0"/>
                      </a:rPr>
                      <m:t>𝜷</m:t>
                    </m:r>
                  </m:oMath>
                </a14:m>
                <a:r>
                  <a:rPr lang="en-US" b="1"/>
                  <a:t> </a:t>
                </a:r>
                <a:r>
                  <a:rPr lang="en-US"/>
                  <a:t>where the variance covariance matrix of </a:t>
                </a:r>
                <a14:m>
                  <m:oMath xmlns:m="http://schemas.openxmlformats.org/officeDocument/2006/math">
                    <m:r>
                      <a:rPr lang="en-US" b="1" i="1" smtClean="0">
                        <a:latin typeface="Cambria Math" panose="02040503050406030204" pitchFamily="18" charset="0"/>
                      </a:rPr>
                      <m:t>𝝐</m:t>
                    </m:r>
                  </m:oMath>
                </a14:m>
                <a:r>
                  <a:rPr lang="en-US" b="1"/>
                  <a:t> </a:t>
                </a:r>
                <a:r>
                  <a:rPr lang="en-US"/>
                  <a:t>is </a:t>
                </a:r>
                <a14:m>
                  <m:oMath xmlns:m="http://schemas.openxmlformats.org/officeDocument/2006/math">
                    <m:r>
                      <a:rPr lang="en-US" b="0" i="1" smtClean="0">
                        <a:latin typeface="Cambria Math" panose="02040503050406030204" pitchFamily="18" charset="0"/>
                      </a:rPr>
                      <m:t>𝑣𝑎𝑟</m:t>
                    </m:r>
                    <m:d>
                      <m:dPr>
                        <m:ctrlPr>
                          <a:rPr lang="en-US" b="0" i="1" smtClean="0">
                            <a:latin typeface="Cambria Math" panose="02040503050406030204" pitchFamily="18" charset="0"/>
                          </a:rPr>
                        </m:ctrlPr>
                      </m:dPr>
                      <m:e>
                        <m:r>
                          <a:rPr lang="en-US" b="1" i="1" smtClean="0">
                            <a:latin typeface="Cambria Math" panose="02040503050406030204" pitchFamily="18" charset="0"/>
                          </a:rPr>
                          <m:t>𝝐</m:t>
                        </m:r>
                      </m:e>
                    </m:d>
                    <m:r>
                      <a:rPr lang="en-US" b="0"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𝝈</m:t>
                        </m:r>
                      </m:e>
                      <m:sup>
                        <m:r>
                          <a:rPr lang="en-US" b="1" i="1" smtClean="0">
                            <a:latin typeface="Cambria Math" panose="02040503050406030204" pitchFamily="18" charset="0"/>
                          </a:rPr>
                          <m:t>𝟐</m:t>
                        </m:r>
                      </m:sup>
                    </m:sSup>
                    <m:r>
                      <a:rPr lang="en-US" b="1" i="1" smtClean="0">
                        <a:latin typeface="Cambria Math" panose="02040503050406030204" pitchFamily="18" charset="0"/>
                      </a:rPr>
                      <m:t>𝑽</m:t>
                    </m:r>
                  </m:oMath>
                </a14:m>
                <a:endParaRPr lang="en-US" b="1"/>
              </a:p>
              <a:p>
                <a:r>
                  <a:rPr lang="en-US"/>
                  <a:t>Weighted least square's function: </a:t>
                </a:r>
                <a14:m>
                  <m:oMath xmlns:m="http://schemas.openxmlformats.org/officeDocument/2006/math">
                    <m:r>
                      <a:rPr lang="en-US" b="0" i="1" smtClean="0">
                        <a:latin typeface="Cambria Math" panose="02040503050406030204" pitchFamily="18" charset="0"/>
                      </a:rPr>
                      <m:t>𝑆</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oMath>
                </a14:m>
                <a:endParaRPr lang="en-US"/>
              </a:p>
              <a:p>
                <a:r>
                  <a:rPr lang="en-US"/>
                  <a:t>Normal equations:</a:t>
                </a:r>
              </a:p>
              <a:p>
                <a:pPr lvl="1"/>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0</m:t>
                        </m:r>
                      </m:sub>
                    </m:sSub>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nary>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1</m:t>
                        </m:r>
                      </m:sub>
                    </m:sSub>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nary>
                      </m:e>
                    </m:nary>
                  </m:oMath>
                </a14:m>
                <a:endParaRPr lang="en-US"/>
              </a:p>
              <a:p>
                <a:pPr lvl="1"/>
                <a14:m>
                  <m:oMath xmlns:m="http://schemas.openxmlformats.org/officeDocument/2006/math">
                    <m:sSub>
                      <m:sSubPr>
                        <m:ctrlPr>
                          <a:rPr lang="en-US" b="0"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smtClean="0">
                            <a:latin typeface="Cambria Math" panose="02040503050406030204" pitchFamily="18" charset="0"/>
                          </a:rPr>
                          <m:t>0</m:t>
                        </m:r>
                      </m:sub>
                    </m:sSub>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b="0" i="1" smtClean="0">
                            <a:latin typeface="Cambria Math" panose="02040503050406030204" pitchFamily="18" charset="0"/>
                          </a:rPr>
                          <m:t>1</m:t>
                        </m:r>
                      </m:sub>
                    </m:sSub>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nary>
                      </m:e>
                    </m:nary>
                  </m:oMath>
                </a14:m>
                <a:endParaRPr lang="en-US"/>
              </a:p>
            </p:txBody>
          </p:sp>
        </mc:Choice>
        <mc:Fallback xmlns="">
          <p:sp>
            <p:nvSpPr>
              <p:cNvPr id="3" name="Content Placeholder 2">
                <a:extLst>
                  <a:ext uri="{FF2B5EF4-FFF2-40B4-BE49-F238E27FC236}">
                    <a16:creationId xmlns:a16="http://schemas.microsoft.com/office/drawing/2014/main" id="{478E3862-ACDC-1DDB-A6EA-4CAA540F6E5E}"/>
                  </a:ext>
                </a:extLst>
              </p:cNvPr>
              <p:cNvSpPr>
                <a:spLocks noGrp="1" noRot="1" noChangeAspect="1" noMove="1" noResize="1" noEditPoints="1" noAdjustHandles="1" noChangeArrowheads="1" noChangeShapeType="1" noTextEdit="1"/>
              </p:cNvSpPr>
              <p:nvPr>
                <p:ph idx="1"/>
              </p:nvPr>
            </p:nvSpPr>
            <p:spPr>
              <a:xfrm>
                <a:off x="700635" y="1552353"/>
                <a:ext cx="10691265" cy="4376861"/>
              </a:xfrm>
              <a:blipFill>
                <a:blip r:embed="rId2"/>
                <a:stretch>
                  <a:fillRect l="-513" t="-55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735BDE43-8061-353C-A4E9-21D0252B5B56}"/>
              </a:ext>
            </a:extLst>
          </p:cNvPr>
          <p:cNvSpPr>
            <a:spLocks noGrp="1"/>
          </p:cNvSpPr>
          <p:nvPr>
            <p:ph type="dt" sz="half" idx="10"/>
          </p:nvPr>
        </p:nvSpPr>
        <p:spPr/>
        <p:txBody>
          <a:bodyPr/>
          <a:lstStyle/>
          <a:p>
            <a:fld id="{626DE685-1B6F-4D7C-AEF2-C9AD71EC467A}" type="datetime1">
              <a:rPr lang="en-US" smtClean="0"/>
              <a:t>9/2/2024</a:t>
            </a:fld>
            <a:endParaRPr lang="en-US"/>
          </a:p>
        </p:txBody>
      </p:sp>
      <p:sp>
        <p:nvSpPr>
          <p:cNvPr id="6" name="Slide Number Placeholder 5">
            <a:extLst>
              <a:ext uri="{FF2B5EF4-FFF2-40B4-BE49-F238E27FC236}">
                <a16:creationId xmlns:a16="http://schemas.microsoft.com/office/drawing/2014/main" id="{2B99E250-B8AD-46E0-3155-2AB5A332105D}"/>
              </a:ext>
            </a:extLst>
          </p:cNvPr>
          <p:cNvSpPr>
            <a:spLocks noGrp="1"/>
          </p:cNvSpPr>
          <p:nvPr>
            <p:ph type="sldNum" sz="quarter" idx="12"/>
          </p:nvPr>
        </p:nvSpPr>
        <p:spPr/>
        <p:txBody>
          <a:bodyPr/>
          <a:lstStyle/>
          <a:p>
            <a:r>
              <a:rPr lang="en-US"/>
              <a:t>26</a:t>
            </a:r>
          </a:p>
        </p:txBody>
      </p:sp>
      <p:sp>
        <p:nvSpPr>
          <p:cNvPr id="5" name="TextBox 4">
            <a:extLst>
              <a:ext uri="{FF2B5EF4-FFF2-40B4-BE49-F238E27FC236}">
                <a16:creationId xmlns:a16="http://schemas.microsoft.com/office/drawing/2014/main" id="{676E1D14-0FF6-8728-869D-F4D17220079D}"/>
              </a:ext>
            </a:extLst>
          </p:cNvPr>
          <p:cNvSpPr txBox="1"/>
          <p:nvPr/>
        </p:nvSpPr>
        <p:spPr>
          <a:xfrm>
            <a:off x="0" y="6488669"/>
            <a:ext cx="410690" cy="369332"/>
          </a:xfrm>
          <a:prstGeom prst="rect">
            <a:avLst/>
          </a:prstGeom>
          <a:noFill/>
        </p:spPr>
        <p:txBody>
          <a:bodyPr wrap="none" rtlCol="0">
            <a:spAutoFit/>
          </a:bodyPr>
          <a:lstStyle/>
          <a:p>
            <a:r>
              <a:rPr lang="en-US" b="1">
                <a:solidFill>
                  <a:schemeClr val="accent4"/>
                </a:solidFill>
              </a:rPr>
              <a:t>M</a:t>
            </a:r>
          </a:p>
        </p:txBody>
      </p:sp>
    </p:spTree>
    <p:extLst>
      <p:ext uri="{BB962C8B-B14F-4D97-AF65-F5344CB8AC3E}">
        <p14:creationId xmlns:p14="http://schemas.microsoft.com/office/powerpoint/2010/main" val="2522961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D356-1CAB-1C54-7107-E11453BAB107}"/>
              </a:ext>
            </a:extLst>
          </p:cNvPr>
          <p:cNvSpPr>
            <a:spLocks noGrp="1"/>
          </p:cNvSpPr>
          <p:nvPr>
            <p:ph type="title"/>
          </p:nvPr>
        </p:nvSpPr>
        <p:spPr/>
        <p:txBody>
          <a:bodyPr>
            <a:normAutofit/>
          </a:bodyPr>
          <a:lstStyle/>
          <a:p>
            <a:r>
              <a:rPr lang="en-US" sz="3600"/>
              <a:t>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77A8EA-5294-50A7-8FCB-28A3779E1470}"/>
                  </a:ext>
                </a:extLst>
              </p:cNvPr>
              <p:cNvSpPr>
                <a:spLocks noGrp="1"/>
              </p:cNvSpPr>
              <p:nvPr>
                <p:ph idx="1"/>
              </p:nvPr>
            </p:nvSpPr>
            <p:spPr/>
            <p:txBody>
              <a:bodyPr/>
              <a:lstStyle/>
              <a:p>
                <a:r>
                  <a:rPr lang="en-US"/>
                  <a:t>Regression: statistics technique uses to model relationships between variables</a:t>
                </a:r>
              </a:p>
              <a:p>
                <a:r>
                  <a:rPr lang="en-US"/>
                  <a:t>Linear regression: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oMath>
                </a14:m>
                <a:endParaRPr lang="en-US"/>
              </a:p>
              <a:p>
                <a:r>
                  <a:rPr lang="en-US"/>
                  <a:t>Goal: estimate parameters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b="0" i="1" smtClean="0">
                            <a:latin typeface="Cambria Math" panose="02040503050406030204" pitchFamily="18" charset="0"/>
                          </a:rPr>
                          <m:t>𝑘</m:t>
                        </m:r>
                      </m:sub>
                    </m:sSub>
                  </m:oMath>
                </a14:m>
                <a:r>
                  <a:rPr lang="en-US"/>
                  <a:t> using least squares techniques</a:t>
                </a:r>
              </a:p>
              <a:p>
                <a:r>
                  <a:rPr lang="en-US"/>
                  <a:t>Estimate such that the sum of squares of the differences between the observations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a:t> and the straight line made is a minimized.</a:t>
                </a:r>
              </a:p>
            </p:txBody>
          </p:sp>
        </mc:Choice>
        <mc:Fallback xmlns="">
          <p:sp>
            <p:nvSpPr>
              <p:cNvPr id="3" name="Content Placeholder 2">
                <a:extLst>
                  <a:ext uri="{FF2B5EF4-FFF2-40B4-BE49-F238E27FC236}">
                    <a16:creationId xmlns:a16="http://schemas.microsoft.com/office/drawing/2014/main" id="{5777A8EA-5294-50A7-8FCB-28A3779E1470}"/>
                  </a:ext>
                </a:extLst>
              </p:cNvPr>
              <p:cNvSpPr>
                <a:spLocks noGrp="1" noRot="1" noChangeAspect="1" noMove="1" noResize="1" noEditPoints="1" noAdjustHandles="1" noChangeArrowheads="1" noChangeShapeType="1" noTextEdit="1"/>
              </p:cNvSpPr>
              <p:nvPr>
                <p:ph idx="1"/>
              </p:nvPr>
            </p:nvSpPr>
            <p:spPr>
              <a:blipFill>
                <a:blip r:embed="rId2"/>
                <a:stretch>
                  <a:fillRect l="-513" t="-50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12A5388-24C8-3E92-A995-9966CC01DF68}"/>
              </a:ext>
            </a:extLst>
          </p:cNvPr>
          <p:cNvSpPr>
            <a:spLocks noGrp="1"/>
          </p:cNvSpPr>
          <p:nvPr>
            <p:ph type="dt" sz="half" idx="10"/>
          </p:nvPr>
        </p:nvSpPr>
        <p:spPr/>
        <p:txBody>
          <a:bodyPr/>
          <a:lstStyle/>
          <a:p>
            <a:fld id="{626DE685-1B6F-4D7C-AEF2-C9AD71EC467A}" type="datetime1">
              <a:rPr lang="en-US" smtClean="0"/>
              <a:t>9/2/2024</a:t>
            </a:fld>
            <a:endParaRPr lang="en-US"/>
          </a:p>
        </p:txBody>
      </p:sp>
      <p:sp>
        <p:nvSpPr>
          <p:cNvPr id="6" name="Slide Number Placeholder 5">
            <a:extLst>
              <a:ext uri="{FF2B5EF4-FFF2-40B4-BE49-F238E27FC236}">
                <a16:creationId xmlns:a16="http://schemas.microsoft.com/office/drawing/2014/main" id="{8CEE6C23-9476-73C5-93A5-CC37C9E3FF4C}"/>
              </a:ext>
            </a:extLst>
          </p:cNvPr>
          <p:cNvSpPr>
            <a:spLocks noGrp="1"/>
          </p:cNvSpPr>
          <p:nvPr>
            <p:ph type="sldNum" sz="quarter" idx="12"/>
          </p:nvPr>
        </p:nvSpPr>
        <p:spPr/>
        <p:txBody>
          <a:bodyPr/>
          <a:lstStyle/>
          <a:p>
            <a:r>
              <a:rPr lang="en-US"/>
              <a:t>2</a:t>
            </a:r>
          </a:p>
        </p:txBody>
      </p:sp>
      <p:sp>
        <p:nvSpPr>
          <p:cNvPr id="5" name="TextBox 4">
            <a:extLst>
              <a:ext uri="{FF2B5EF4-FFF2-40B4-BE49-F238E27FC236}">
                <a16:creationId xmlns:a16="http://schemas.microsoft.com/office/drawing/2014/main" id="{B33FFF0A-94BD-43FC-159A-E7B938634627}"/>
              </a:ext>
            </a:extLst>
          </p:cNvPr>
          <p:cNvSpPr txBox="1"/>
          <p:nvPr/>
        </p:nvSpPr>
        <p:spPr>
          <a:xfrm>
            <a:off x="0" y="6488669"/>
            <a:ext cx="335348" cy="369332"/>
          </a:xfrm>
          <a:prstGeom prst="rect">
            <a:avLst/>
          </a:prstGeom>
          <a:noFill/>
        </p:spPr>
        <p:txBody>
          <a:bodyPr wrap="none" rtlCol="0">
            <a:spAutoFit/>
          </a:bodyPr>
          <a:lstStyle/>
          <a:p>
            <a:r>
              <a:rPr lang="en-US" b="1">
                <a:solidFill>
                  <a:schemeClr val="accent4"/>
                </a:solidFill>
              </a:rPr>
              <a:t>L</a:t>
            </a:r>
          </a:p>
        </p:txBody>
      </p:sp>
    </p:spTree>
    <p:extLst>
      <p:ext uri="{BB962C8B-B14F-4D97-AF65-F5344CB8AC3E}">
        <p14:creationId xmlns:p14="http://schemas.microsoft.com/office/powerpoint/2010/main" val="2735475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24477-D75D-390A-C625-ECD72C3F57B9}"/>
              </a:ext>
            </a:extLst>
          </p:cNvPr>
          <p:cNvSpPr>
            <a:spLocks noGrp="1"/>
          </p:cNvSpPr>
          <p:nvPr>
            <p:ph type="title"/>
          </p:nvPr>
        </p:nvSpPr>
        <p:spPr>
          <a:xfrm>
            <a:off x="700635" y="922096"/>
            <a:ext cx="10691265" cy="683420"/>
          </a:xfrm>
        </p:spPr>
        <p:txBody>
          <a:bodyPr>
            <a:normAutofit/>
          </a:bodyPr>
          <a:lstStyle/>
          <a:p>
            <a:r>
              <a:rPr lang="en-US" sz="3600"/>
              <a:t>Generalized least squares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05B28C-C874-1C87-C4FC-D5B96A9D0E5C}"/>
                  </a:ext>
                </a:extLst>
              </p:cNvPr>
              <p:cNvSpPr>
                <a:spLocks noGrp="1"/>
              </p:cNvSpPr>
              <p:nvPr>
                <p:ph idx="1"/>
              </p:nvPr>
            </p:nvSpPr>
            <p:spPr>
              <a:xfrm>
                <a:off x="700635" y="1605516"/>
                <a:ext cx="10691265" cy="4323698"/>
              </a:xfrm>
            </p:spPr>
            <p:txBody>
              <a:bodyPr>
                <a:normAutofit/>
              </a:bodyPr>
              <a:lstStyle/>
              <a:p>
                <a:r>
                  <a:rPr lang="en-US"/>
                  <a:t>The model is </a:t>
                </a:r>
                <a14:m>
                  <m:oMath xmlns:m="http://schemas.openxmlformats.org/officeDocument/2006/math">
                    <m:r>
                      <a:rPr lang="en-US" b="1" i="1" smtClean="0">
                        <a:latin typeface="Cambria Math" panose="02040503050406030204" pitchFamily="18" charset="0"/>
                      </a:rPr>
                      <m:t>𝒚</m:t>
                    </m:r>
                    <m:r>
                      <a:rPr lang="en-US" b="1" i="1" smtClean="0">
                        <a:latin typeface="Cambria Math" panose="02040503050406030204" pitchFamily="18" charset="0"/>
                      </a:rPr>
                      <m:t>=</m:t>
                    </m:r>
                    <m:r>
                      <a:rPr lang="en-US" b="1" i="1" smtClean="0">
                        <a:latin typeface="Cambria Math" panose="02040503050406030204" pitchFamily="18" charset="0"/>
                      </a:rPr>
                      <m:t>𝑿</m:t>
                    </m:r>
                    <m:r>
                      <a:rPr lang="en-US" b="1" i="1" smtClean="0">
                        <a:latin typeface="Cambria Math" panose="02040503050406030204" pitchFamily="18" charset="0"/>
                      </a:rPr>
                      <m:t>𝜷</m:t>
                    </m:r>
                    <m:r>
                      <a:rPr lang="en-US" b="1" i="1" smtClean="0">
                        <a:latin typeface="Cambria Math" panose="02040503050406030204" pitchFamily="18" charset="0"/>
                      </a:rPr>
                      <m:t>+</m:t>
                    </m:r>
                    <m:r>
                      <a:rPr lang="en-US" b="1" i="1" smtClean="0">
                        <a:latin typeface="Cambria Math" panose="02040503050406030204" pitchFamily="18" charset="0"/>
                      </a:rPr>
                      <m:t>𝝐</m:t>
                    </m:r>
                  </m:oMath>
                </a14:m>
                <a:r>
                  <a:rPr lang="en-US" b="1"/>
                  <a:t> </a:t>
                </a:r>
                <a:r>
                  <a:rPr lang="en-US"/>
                  <a:t>while </a:t>
                </a:r>
                <a14:m>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1" i="1" smtClean="0">
                            <a:latin typeface="Cambria Math" panose="02040503050406030204" pitchFamily="18" charset="0"/>
                          </a:rPr>
                          <m:t>𝝐</m:t>
                        </m:r>
                      </m:e>
                    </m:d>
                    <m:r>
                      <a:rPr lang="en-US" b="1" i="1" smtClean="0">
                        <a:latin typeface="Cambria Math" panose="02040503050406030204" pitchFamily="18" charset="0"/>
                      </a:rPr>
                      <m:t>=</m:t>
                    </m:r>
                    <m:r>
                      <a:rPr lang="en-US" b="1" i="1" smtClean="0">
                        <a:latin typeface="Cambria Math" panose="02040503050406030204" pitchFamily="18" charset="0"/>
                      </a:rPr>
                      <m:t>𝟎</m:t>
                    </m:r>
                  </m:oMath>
                </a14:m>
                <a:r>
                  <a:rPr lang="en-US" b="1"/>
                  <a:t> </a:t>
                </a:r>
                <a:r>
                  <a:rPr lang="en-US"/>
                  <a:t>and </a:t>
                </a:r>
                <a14:m>
                  <m:oMath xmlns:m="http://schemas.openxmlformats.org/officeDocument/2006/math">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r>
                          <a:rPr lang="en-US" b="1" i="1" smtClean="0">
                            <a:latin typeface="Cambria Math" panose="02040503050406030204" pitchFamily="18" charset="0"/>
                          </a:rPr>
                          <m:t>𝝐</m:t>
                        </m:r>
                      </m:e>
                    </m:d>
                    <m:r>
                      <a:rPr lang="en-US" b="1"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1" i="1" smtClean="0">
                        <a:latin typeface="Cambria Math" panose="02040503050406030204" pitchFamily="18" charset="0"/>
                      </a:rPr>
                      <m:t>𝑽</m:t>
                    </m:r>
                  </m:oMath>
                </a14:m>
                <a:r>
                  <a:rPr lang="en-US"/>
                  <a:t> where </a:t>
                </a:r>
                <a14:m>
                  <m:oMath xmlns:m="http://schemas.openxmlformats.org/officeDocument/2006/math">
                    <m:r>
                      <a:rPr lang="en-US" b="1" i="1" smtClean="0">
                        <a:latin typeface="Cambria Math" panose="02040503050406030204" pitchFamily="18" charset="0"/>
                      </a:rPr>
                      <m:t>𝑽</m:t>
                    </m:r>
                  </m:oMath>
                </a14:m>
                <a:r>
                  <a:rPr lang="en-US" b="1"/>
                  <a:t> </a:t>
                </a:r>
                <a:r>
                  <a:rPr lang="en-US"/>
                  <a:t> is a known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b="1"/>
                  <a:t> </a:t>
                </a:r>
                <a:r>
                  <a:rPr lang="en-US"/>
                  <a:t>matrix.</a:t>
                </a:r>
              </a:p>
              <a:p>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𝜷</m:t>
                        </m:r>
                      </m:e>
                    </m:acc>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m:t>
                                </m:r>
                              </m:sup>
                            </m:sSup>
                            <m:r>
                              <a:rPr lang="en-US" b="1" i="1" smtClean="0">
                                <a:latin typeface="Cambria Math" panose="02040503050406030204" pitchFamily="18" charset="0"/>
                              </a:rPr>
                              <m:t>𝑿</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m:t>
                        </m:r>
                      </m:sup>
                    </m:sSup>
                    <m:r>
                      <a:rPr lang="en-US" b="1" i="1" smtClean="0">
                        <a:latin typeface="Cambria Math" panose="02040503050406030204" pitchFamily="18" charset="0"/>
                      </a:rPr>
                      <m:t>𝒚</m:t>
                    </m:r>
                  </m:oMath>
                </a14:m>
                <a:r>
                  <a:rPr lang="en-US" b="1"/>
                  <a:t> </a:t>
                </a:r>
                <a:r>
                  <a:rPr lang="en-US"/>
                  <a:t>no longer works. </a:t>
                </a:r>
              </a:p>
              <a:p>
                <a:r>
                  <a:rPr lang="en-US"/>
                  <a:t>Transform the data such that the new observations satisfy the least squares assumptions and use the least squares method</a:t>
                </a:r>
              </a:p>
              <a:p>
                <a14:m>
                  <m:oMath xmlns:m="http://schemas.openxmlformats.org/officeDocument/2006/math">
                    <m:r>
                      <a:rPr lang="en-US" b="1" i="1" smtClean="0">
                        <a:latin typeface="Cambria Math" panose="02040503050406030204" pitchFamily="18" charset="0"/>
                      </a:rPr>
                      <m:t>𝑽</m:t>
                    </m:r>
                  </m:oMath>
                </a14:m>
                <a:r>
                  <a:rPr lang="en-US" b="1"/>
                  <a:t> </a:t>
                </a:r>
                <a:r>
                  <a:rPr lang="en-US"/>
                  <a:t>in a nonsingular, positive definite matrix due to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1" i="1" smtClean="0">
                        <a:latin typeface="Cambria Math" panose="02040503050406030204" pitchFamily="18" charset="0"/>
                      </a:rPr>
                      <m:t>𝑽</m:t>
                    </m:r>
                  </m:oMath>
                </a14:m>
                <a:r>
                  <a:rPr lang="en-US" b="1"/>
                  <a:t> </a:t>
                </a:r>
                <a:r>
                  <a:rPr lang="en-US"/>
                  <a:t>being the covariance matrix of errors. </a:t>
                </a:r>
              </a:p>
              <a:p>
                <a:r>
                  <a:rPr lang="en-US"/>
                  <a:t>There exists an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b="1"/>
                  <a:t> </a:t>
                </a:r>
                <a:r>
                  <a:rPr lang="en-US"/>
                  <a:t>matrix </a:t>
                </a:r>
                <a14:m>
                  <m:oMath xmlns:m="http://schemas.openxmlformats.org/officeDocument/2006/math">
                    <m:r>
                      <a:rPr lang="en-US" b="1" i="1" smtClean="0">
                        <a:latin typeface="Cambria Math" panose="02040503050406030204" pitchFamily="18" charset="0"/>
                      </a:rPr>
                      <m:t>𝑲</m:t>
                    </m:r>
                  </m:oMath>
                </a14:m>
                <a:r>
                  <a:rPr lang="en-US"/>
                  <a:t> that is nonsingular and symmetric where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𝑲</m:t>
                        </m:r>
                      </m:e>
                      <m:sup>
                        <m:r>
                          <a:rPr lang="en-US" b="1" i="1" smtClean="0">
                            <a:latin typeface="Cambria Math" panose="02040503050406030204" pitchFamily="18" charset="0"/>
                          </a:rPr>
                          <m:t>′</m:t>
                        </m:r>
                      </m:sup>
                    </m:sSup>
                    <m:r>
                      <a:rPr lang="en-US" b="1" i="1" smtClean="0">
                        <a:latin typeface="Cambria Math" panose="02040503050406030204" pitchFamily="18" charset="0"/>
                      </a:rPr>
                      <m:t>𝑲</m:t>
                    </m:r>
                    <m:r>
                      <a:rPr lang="en-US" b="1" i="1" smtClean="0">
                        <a:latin typeface="Cambria Math" panose="02040503050406030204" pitchFamily="18" charset="0"/>
                      </a:rPr>
                      <m:t>=</m:t>
                    </m:r>
                    <m:r>
                      <a:rPr lang="en-US" b="1" i="1" smtClean="0">
                        <a:latin typeface="Cambria Math" panose="02040503050406030204" pitchFamily="18" charset="0"/>
                      </a:rPr>
                      <m:t>𝑲</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𝑲</m:t>
                        </m:r>
                      </m:e>
                      <m:sup>
                        <m:r>
                          <a:rPr lang="en-US" b="1" i="1" smtClean="0">
                            <a:latin typeface="Cambria Math" panose="02040503050406030204" pitchFamily="18" charset="0"/>
                          </a:rPr>
                          <m:t>′</m:t>
                        </m:r>
                      </m:sup>
                    </m:sSup>
                    <m:r>
                      <a:rPr lang="en-US" b="1" i="1" smtClean="0">
                        <a:latin typeface="Cambria Math" panose="02040503050406030204" pitchFamily="18" charset="0"/>
                      </a:rPr>
                      <m:t>=</m:t>
                    </m:r>
                    <m:r>
                      <a:rPr lang="en-US" b="1" i="1" smtClean="0">
                        <a:latin typeface="Cambria Math" panose="02040503050406030204" pitchFamily="18" charset="0"/>
                      </a:rPr>
                      <m:t>𝑽</m:t>
                    </m:r>
                  </m:oMath>
                </a14:m>
                <a:endParaRPr lang="en-US" b="1"/>
              </a:p>
            </p:txBody>
          </p:sp>
        </mc:Choice>
        <mc:Fallback xmlns="">
          <p:sp>
            <p:nvSpPr>
              <p:cNvPr id="3" name="Content Placeholder 2">
                <a:extLst>
                  <a:ext uri="{FF2B5EF4-FFF2-40B4-BE49-F238E27FC236}">
                    <a16:creationId xmlns:a16="http://schemas.microsoft.com/office/drawing/2014/main" id="{8505B28C-C874-1C87-C4FC-D5B96A9D0E5C}"/>
                  </a:ext>
                </a:extLst>
              </p:cNvPr>
              <p:cNvSpPr>
                <a:spLocks noGrp="1" noRot="1" noChangeAspect="1" noMove="1" noResize="1" noEditPoints="1" noAdjustHandles="1" noChangeArrowheads="1" noChangeShapeType="1" noTextEdit="1"/>
              </p:cNvSpPr>
              <p:nvPr>
                <p:ph idx="1"/>
              </p:nvPr>
            </p:nvSpPr>
            <p:spPr>
              <a:xfrm>
                <a:off x="700635" y="1605516"/>
                <a:ext cx="10691265" cy="4323698"/>
              </a:xfrm>
              <a:blipFill>
                <a:blip r:embed="rId2"/>
                <a:stretch>
                  <a:fillRect l="-513" t="-42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2D0FA32-42AB-E6DE-9813-643D933EA48E}"/>
              </a:ext>
            </a:extLst>
          </p:cNvPr>
          <p:cNvSpPr>
            <a:spLocks noGrp="1"/>
          </p:cNvSpPr>
          <p:nvPr>
            <p:ph type="dt" sz="half" idx="10"/>
          </p:nvPr>
        </p:nvSpPr>
        <p:spPr/>
        <p:txBody>
          <a:bodyPr/>
          <a:lstStyle/>
          <a:p>
            <a:fld id="{626DE685-1B6F-4D7C-AEF2-C9AD71EC467A}" type="datetime1">
              <a:rPr lang="en-US" smtClean="0"/>
              <a:t>9/2/2024</a:t>
            </a:fld>
            <a:endParaRPr lang="en-US"/>
          </a:p>
        </p:txBody>
      </p:sp>
      <p:sp>
        <p:nvSpPr>
          <p:cNvPr id="6" name="Slide Number Placeholder 5">
            <a:extLst>
              <a:ext uri="{FF2B5EF4-FFF2-40B4-BE49-F238E27FC236}">
                <a16:creationId xmlns:a16="http://schemas.microsoft.com/office/drawing/2014/main" id="{0F8639A7-4E99-1592-C474-895C25875874}"/>
              </a:ext>
            </a:extLst>
          </p:cNvPr>
          <p:cNvSpPr>
            <a:spLocks noGrp="1"/>
          </p:cNvSpPr>
          <p:nvPr>
            <p:ph type="sldNum" sz="quarter" idx="12"/>
          </p:nvPr>
        </p:nvSpPr>
        <p:spPr/>
        <p:txBody>
          <a:bodyPr/>
          <a:lstStyle/>
          <a:p>
            <a:r>
              <a:rPr lang="en-US"/>
              <a:t>27</a:t>
            </a:r>
          </a:p>
        </p:txBody>
      </p:sp>
      <p:sp>
        <p:nvSpPr>
          <p:cNvPr id="5" name="TextBox 4">
            <a:extLst>
              <a:ext uri="{FF2B5EF4-FFF2-40B4-BE49-F238E27FC236}">
                <a16:creationId xmlns:a16="http://schemas.microsoft.com/office/drawing/2014/main" id="{75949469-14F4-BFF5-43BA-9B5E4DC27472}"/>
              </a:ext>
            </a:extLst>
          </p:cNvPr>
          <p:cNvSpPr txBox="1"/>
          <p:nvPr/>
        </p:nvSpPr>
        <p:spPr>
          <a:xfrm>
            <a:off x="0" y="6488669"/>
            <a:ext cx="410690" cy="369332"/>
          </a:xfrm>
          <a:prstGeom prst="rect">
            <a:avLst/>
          </a:prstGeom>
          <a:noFill/>
        </p:spPr>
        <p:txBody>
          <a:bodyPr wrap="none" rtlCol="0">
            <a:spAutoFit/>
          </a:bodyPr>
          <a:lstStyle/>
          <a:p>
            <a:r>
              <a:rPr lang="en-US" b="1">
                <a:solidFill>
                  <a:schemeClr val="accent4"/>
                </a:solidFill>
              </a:rPr>
              <a:t>M</a:t>
            </a:r>
          </a:p>
        </p:txBody>
      </p:sp>
    </p:spTree>
    <p:extLst>
      <p:ext uri="{BB962C8B-B14F-4D97-AF65-F5344CB8AC3E}">
        <p14:creationId xmlns:p14="http://schemas.microsoft.com/office/powerpoint/2010/main" val="1559293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EAD2C-504E-CF72-63F6-7CFE24F78125}"/>
              </a:ext>
            </a:extLst>
          </p:cNvPr>
          <p:cNvSpPr>
            <a:spLocks noGrp="1"/>
          </p:cNvSpPr>
          <p:nvPr>
            <p:ph type="title"/>
          </p:nvPr>
        </p:nvSpPr>
        <p:spPr>
          <a:xfrm>
            <a:off x="700635" y="922096"/>
            <a:ext cx="10691265" cy="651523"/>
          </a:xfrm>
        </p:spPr>
        <p:txBody>
          <a:bodyPr>
            <a:normAutofit/>
          </a:bodyPr>
          <a:lstStyle/>
          <a:p>
            <a:r>
              <a:rPr lang="en-US" sz="3600"/>
              <a:t>Generalized least squares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99AEC6-A6C1-7225-CFE8-BA8F65E8B48B}"/>
                  </a:ext>
                </a:extLst>
              </p:cNvPr>
              <p:cNvSpPr>
                <a:spLocks noGrp="1"/>
              </p:cNvSpPr>
              <p:nvPr>
                <p:ph idx="1"/>
              </p:nvPr>
            </p:nvSpPr>
            <p:spPr>
              <a:xfrm>
                <a:off x="700635" y="1573619"/>
                <a:ext cx="10691265" cy="4355595"/>
              </a:xfrm>
            </p:spPr>
            <p:txBody>
              <a:bodyPr>
                <a:normAutofit/>
              </a:bodyPr>
              <a:lstStyle/>
              <a:p>
                <a:r>
                  <a:rPr lang="en-US"/>
                  <a:t>Define new variables:</a:t>
                </a:r>
              </a:p>
              <a:p>
                <a:pPr lvl="1"/>
                <a14:m>
                  <m:oMath xmlns:m="http://schemas.openxmlformats.org/officeDocument/2006/math">
                    <m:r>
                      <a:rPr lang="en-US" b="1" i="1" smtClean="0">
                        <a:latin typeface="Cambria Math" panose="02040503050406030204" pitchFamily="18" charset="0"/>
                      </a:rPr>
                      <m:t>𝒛</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𝑲</m:t>
                        </m:r>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smtClean="0">
                        <a:latin typeface="Cambria Math" panose="02040503050406030204" pitchFamily="18" charset="0"/>
                      </a:rPr>
                      <m:t>𝒚</m:t>
                    </m:r>
                  </m:oMath>
                </a14:m>
                <a:endParaRPr lang="en-US" b="1"/>
              </a:p>
              <a:p>
                <a:pPr lvl="1"/>
                <a14:m>
                  <m:oMath xmlns:m="http://schemas.openxmlformats.org/officeDocument/2006/math">
                    <m:r>
                      <a:rPr lang="en-US" b="1" i="1" smtClean="0">
                        <a:latin typeface="Cambria Math" panose="02040503050406030204" pitchFamily="18" charset="0"/>
                      </a:rPr>
                      <m:t>𝑩</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𝑲</m:t>
                        </m:r>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smtClean="0">
                        <a:latin typeface="Cambria Math" panose="02040503050406030204" pitchFamily="18" charset="0"/>
                      </a:rPr>
                      <m:t>𝑿</m:t>
                    </m:r>
                  </m:oMath>
                </a14:m>
                <a:endParaRPr lang="en-US" b="1"/>
              </a:p>
              <a:p>
                <a:pPr lvl="1"/>
                <a14:m>
                  <m:oMath xmlns:m="http://schemas.openxmlformats.org/officeDocument/2006/math">
                    <m:r>
                      <a:rPr lang="en-US" b="1" i="1" smtClean="0">
                        <a:latin typeface="Cambria Math" panose="02040503050406030204" pitchFamily="18" charset="0"/>
                      </a:rPr>
                      <m:t>𝒈</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𝑲</m:t>
                        </m:r>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smtClean="0">
                        <a:latin typeface="Cambria Math" panose="02040503050406030204" pitchFamily="18" charset="0"/>
                      </a:rPr>
                      <m:t>𝝐</m:t>
                    </m:r>
                  </m:oMath>
                </a14:m>
                <a:endParaRPr lang="en-US" b="1"/>
              </a:p>
              <a:p>
                <a:r>
                  <a:rPr lang="en-US"/>
                  <a:t>The regression equation: </a:t>
                </a:r>
                <a14:m>
                  <m:oMath xmlns:m="http://schemas.openxmlformats.org/officeDocument/2006/math">
                    <m:r>
                      <a:rPr lang="en-US" b="1" i="1" smtClean="0">
                        <a:latin typeface="Cambria Math" panose="02040503050406030204" pitchFamily="18" charset="0"/>
                      </a:rPr>
                      <m:t>𝒚</m:t>
                    </m:r>
                    <m:r>
                      <a:rPr lang="en-US" b="1" i="1" smtClean="0">
                        <a:latin typeface="Cambria Math" panose="02040503050406030204" pitchFamily="18" charset="0"/>
                      </a:rPr>
                      <m:t>=</m:t>
                    </m:r>
                    <m:r>
                      <a:rPr lang="en-US" b="1" i="1" smtClean="0">
                        <a:latin typeface="Cambria Math" panose="02040503050406030204" pitchFamily="18" charset="0"/>
                      </a:rPr>
                      <m:t>𝑿</m:t>
                    </m:r>
                    <m:r>
                      <a:rPr lang="en-US" b="1" i="1" smtClean="0">
                        <a:latin typeface="Cambria Math" panose="02040503050406030204" pitchFamily="18" charset="0"/>
                      </a:rPr>
                      <m:t>𝜷</m:t>
                    </m:r>
                    <m:r>
                      <a:rPr lang="en-US" b="1" i="1" smtClean="0">
                        <a:latin typeface="Cambria Math" panose="02040503050406030204" pitchFamily="18" charset="0"/>
                      </a:rPr>
                      <m:t>+</m:t>
                    </m:r>
                    <m:r>
                      <a:rPr lang="en-US" b="1" i="1" smtClean="0">
                        <a:latin typeface="Cambria Math" panose="02040503050406030204" pitchFamily="18" charset="0"/>
                      </a:rPr>
                      <m:t>𝝐</m:t>
                    </m:r>
                    <m:r>
                      <a:rPr lang="en-US" b="1" i="1" smtClean="0">
                        <a:latin typeface="Cambria Math" panose="02040503050406030204" pitchFamily="18" charset="0"/>
                      </a:rPr>
                      <m:t> →</m:t>
                    </m:r>
                    <m:sSup>
                      <m:sSupPr>
                        <m:ctrlPr>
                          <a:rPr lang="en-US" b="1"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𝑲</m:t>
                        </m:r>
                      </m:e>
                      <m:sup>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sup>
                    </m:sSup>
                    <m:r>
                      <a:rPr lang="en-US" b="1" i="1" smtClean="0">
                        <a:latin typeface="Cambria Math" panose="02040503050406030204" pitchFamily="18" charset="0"/>
                        <a:ea typeface="Cambria Math" panose="02040503050406030204" pitchFamily="18" charset="0"/>
                      </a:rPr>
                      <m:t>𝒚</m:t>
                    </m:r>
                    <m:r>
                      <a:rPr lang="en-US" b="1" i="1" smtClean="0">
                        <a:latin typeface="Cambria Math" panose="02040503050406030204" pitchFamily="18" charset="0"/>
                        <a:ea typeface="Cambria Math" panose="02040503050406030204" pitchFamily="18" charset="0"/>
                      </a:rPr>
                      <m:t>=</m:t>
                    </m:r>
                    <m:sSup>
                      <m:sSupPr>
                        <m:ctrlPr>
                          <a:rPr lang="en-US" b="1"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𝑲</m:t>
                        </m:r>
                      </m:e>
                      <m:sup>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sup>
                    </m:sSup>
                    <m:r>
                      <a:rPr lang="en-US" b="1" i="1" smtClean="0">
                        <a:latin typeface="Cambria Math" panose="02040503050406030204" pitchFamily="18" charset="0"/>
                        <a:ea typeface="Cambria Math" panose="02040503050406030204" pitchFamily="18" charset="0"/>
                      </a:rPr>
                      <m:t>𝑿</m:t>
                    </m:r>
                    <m:r>
                      <a:rPr lang="en-US" b="1" i="1" smtClean="0">
                        <a:latin typeface="Cambria Math" panose="02040503050406030204" pitchFamily="18" charset="0"/>
                        <a:ea typeface="Cambria Math" panose="02040503050406030204" pitchFamily="18" charset="0"/>
                      </a:rPr>
                      <m:t>𝜷</m:t>
                    </m:r>
                    <m:r>
                      <a:rPr lang="en-US" b="1" i="1" smtClean="0">
                        <a:latin typeface="Cambria Math" panose="02040503050406030204" pitchFamily="18" charset="0"/>
                        <a:ea typeface="Cambria Math" panose="02040503050406030204" pitchFamily="18" charset="0"/>
                      </a:rPr>
                      <m:t>+</m:t>
                    </m:r>
                    <m:sSup>
                      <m:sSupPr>
                        <m:ctrlPr>
                          <a:rPr lang="en-US" b="1"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𝑲</m:t>
                        </m:r>
                      </m:e>
                      <m:sup>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sup>
                    </m:sSup>
                    <m:r>
                      <a:rPr lang="en-US" b="1" i="1" smtClean="0">
                        <a:latin typeface="Cambria Math" panose="02040503050406030204" pitchFamily="18" charset="0"/>
                        <a:ea typeface="Cambria Math" panose="02040503050406030204" pitchFamily="18" charset="0"/>
                      </a:rPr>
                      <m:t>𝝐</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𝒛</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𝑩</m:t>
                    </m:r>
                    <m:r>
                      <a:rPr lang="en-US" b="1" i="1" smtClean="0">
                        <a:latin typeface="Cambria Math" panose="02040503050406030204" pitchFamily="18" charset="0"/>
                        <a:ea typeface="Cambria Math" panose="02040503050406030204" pitchFamily="18" charset="0"/>
                      </a:rPr>
                      <m:t>𝜷</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𝒈</m:t>
                    </m:r>
                  </m:oMath>
                </a14:m>
                <a:endParaRPr lang="en-US" b="1"/>
              </a:p>
              <a:p>
                <a14:m>
                  <m:oMath xmlns:m="http://schemas.openxmlformats.org/officeDocument/2006/math">
                    <m:r>
                      <a:rPr lang="en-US" b="1" i="1" smtClean="0">
                        <a:latin typeface="Cambria Math" panose="02040503050406030204" pitchFamily="18" charset="0"/>
                      </a:rPr>
                      <m:t>𝒈</m:t>
                    </m:r>
                  </m:oMath>
                </a14:m>
                <a:r>
                  <a:rPr lang="en-US" b="1"/>
                  <a:t> </a:t>
                </a:r>
                <a:r>
                  <a:rPr lang="en-US"/>
                  <a:t>satisfies the ordinary least squares assumptions. The least square's function is:</a:t>
                </a:r>
              </a:p>
              <a:p>
                <a:pPr lvl="1"/>
                <a14:m>
                  <m:oMath xmlns:m="http://schemas.openxmlformats.org/officeDocument/2006/math">
                    <m:r>
                      <a:rPr lang="en-US" b="0" i="1" smtClean="0">
                        <a:latin typeface="Cambria Math" panose="02040503050406030204" pitchFamily="18" charset="0"/>
                      </a:rPr>
                      <m:t>𝑆</m:t>
                    </m:r>
                    <m:d>
                      <m:dPr>
                        <m:ctrlPr>
                          <a:rPr lang="en-US" b="1" i="1" smtClean="0">
                            <a:latin typeface="Cambria Math" panose="02040503050406030204" pitchFamily="18" charset="0"/>
                          </a:rPr>
                        </m:ctrlPr>
                      </m:dPr>
                      <m:e>
                        <m:r>
                          <a:rPr lang="en-US" b="1" i="1" smtClean="0">
                            <a:latin typeface="Cambria Math" panose="02040503050406030204" pitchFamily="18" charset="0"/>
                          </a:rPr>
                          <m:t>𝜷</m:t>
                        </m:r>
                      </m:e>
                    </m:d>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𝒈</m:t>
                        </m:r>
                      </m:e>
                      <m:sup>
                        <m:r>
                          <a:rPr lang="en-US" b="1" i="1" smtClean="0">
                            <a:latin typeface="Cambria Math" panose="02040503050406030204" pitchFamily="18" charset="0"/>
                          </a:rPr>
                          <m:t>′</m:t>
                        </m:r>
                      </m:sup>
                    </m:sSup>
                    <m:r>
                      <a:rPr lang="en-US" b="1" i="1" smtClean="0">
                        <a:latin typeface="Cambria Math" panose="02040503050406030204" pitchFamily="18" charset="0"/>
                      </a:rPr>
                      <m:t>𝒈</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𝝐</m:t>
                        </m:r>
                      </m:e>
                      <m:sup>
                        <m:r>
                          <a:rPr lang="en-US" b="1" i="1" smtClean="0">
                            <a:latin typeface="Cambria Math" panose="02040503050406030204" pitchFamily="18" charset="0"/>
                          </a:rPr>
                          <m:t>′</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𝑽</m:t>
                        </m:r>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smtClean="0">
                        <a:latin typeface="Cambria Math" panose="02040503050406030204" pitchFamily="18" charset="0"/>
                      </a:rPr>
                      <m:t>𝝐</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𝒚</m:t>
                            </m:r>
                            <m:r>
                              <a:rPr lang="en-US" b="1" i="1" smtClean="0">
                                <a:latin typeface="Cambria Math" panose="02040503050406030204" pitchFamily="18" charset="0"/>
                              </a:rPr>
                              <m:t>−</m:t>
                            </m:r>
                            <m:r>
                              <a:rPr lang="en-US" b="1" i="1" smtClean="0">
                                <a:latin typeface="Cambria Math" panose="02040503050406030204" pitchFamily="18" charset="0"/>
                              </a:rPr>
                              <m:t>𝑿</m:t>
                            </m:r>
                            <m:r>
                              <a:rPr lang="en-US" b="1" i="1" smtClean="0">
                                <a:latin typeface="Cambria Math" panose="02040503050406030204" pitchFamily="18" charset="0"/>
                              </a:rPr>
                              <m:t>𝜷</m:t>
                            </m:r>
                          </m:e>
                        </m:d>
                      </m:e>
                      <m:sup>
                        <m:r>
                          <a:rPr lang="en-US" b="1" i="1" smtClean="0">
                            <a:latin typeface="Cambria Math" panose="02040503050406030204" pitchFamily="18" charset="0"/>
                          </a:rPr>
                          <m:t>′</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𝑽</m:t>
                        </m:r>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smtClean="0">
                        <a:latin typeface="Cambria Math" panose="02040503050406030204" pitchFamily="18" charset="0"/>
                      </a:rPr>
                      <m:t>(</m:t>
                    </m:r>
                    <m:r>
                      <a:rPr lang="en-US" b="1" i="1" smtClean="0">
                        <a:latin typeface="Cambria Math" panose="02040503050406030204" pitchFamily="18" charset="0"/>
                      </a:rPr>
                      <m:t>𝒚</m:t>
                    </m:r>
                    <m:r>
                      <a:rPr lang="en-US" b="1" i="1" smtClean="0">
                        <a:latin typeface="Cambria Math" panose="02040503050406030204" pitchFamily="18" charset="0"/>
                      </a:rPr>
                      <m:t>−</m:t>
                    </m:r>
                    <m:r>
                      <a:rPr lang="en-US" b="1" i="1" smtClean="0">
                        <a:latin typeface="Cambria Math" panose="02040503050406030204" pitchFamily="18" charset="0"/>
                      </a:rPr>
                      <m:t>𝑿</m:t>
                    </m:r>
                    <m:r>
                      <a:rPr lang="en-US" b="1" i="1" smtClean="0">
                        <a:latin typeface="Cambria Math" panose="02040503050406030204" pitchFamily="18" charset="0"/>
                      </a:rPr>
                      <m:t>𝜷</m:t>
                    </m:r>
                    <m:r>
                      <a:rPr lang="en-US" b="1" i="1" smtClean="0">
                        <a:latin typeface="Cambria Math" panose="02040503050406030204" pitchFamily="18" charset="0"/>
                      </a:rPr>
                      <m:t>)</m:t>
                    </m:r>
                  </m:oMath>
                </a14:m>
                <a:endParaRPr lang="en-US" b="1"/>
              </a:p>
              <a:p>
                <a:r>
                  <a:rPr lang="en-US"/>
                  <a:t>The normal equations are:</a:t>
                </a:r>
              </a:p>
              <a:p>
                <a:pPr lvl="1"/>
                <a14:m>
                  <m:oMath xmlns:m="http://schemas.openxmlformats.org/officeDocument/2006/math">
                    <m:sSup>
                      <m:sSupPr>
                        <m:ctrlPr>
                          <a:rPr lang="en-US" b="1"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𝑿</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𝑽</m:t>
                                </m:r>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smtClean="0">
                                <a:latin typeface="Cambria Math" panose="02040503050406030204" pitchFamily="18" charset="0"/>
                              </a:rPr>
                              <m:t>𝑿</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𝜷</m:t>
                        </m:r>
                      </m:e>
                    </m:acc>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𝑽</m:t>
                        </m:r>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smtClean="0">
                        <a:latin typeface="Cambria Math" panose="02040503050406030204" pitchFamily="18" charset="0"/>
                      </a:rPr>
                      <m:t>𝒚</m:t>
                    </m:r>
                  </m:oMath>
                </a14:m>
                <a:endParaRPr lang="en-US"/>
              </a:p>
              <a:p>
                <a:pPr lvl="1"/>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𝜷</m:t>
                        </m:r>
                      </m:e>
                    </m:acc>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𝑽</m:t>
                                </m:r>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smtClean="0">
                                <a:latin typeface="Cambria Math" panose="02040503050406030204" pitchFamily="18" charset="0"/>
                              </a:rPr>
                              <m:t>𝑿</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𝑽</m:t>
                        </m:r>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smtClean="0">
                        <a:latin typeface="Cambria Math" panose="02040503050406030204" pitchFamily="18" charset="0"/>
                      </a:rPr>
                      <m:t>𝒚</m:t>
                    </m:r>
                  </m:oMath>
                </a14:m>
                <a:endParaRPr lang="en-US" b="1"/>
              </a:p>
              <a:p>
                <a:pPr marL="0" indent="0">
                  <a:buNone/>
                </a:pPr>
                <a:endParaRPr lang="en-US"/>
              </a:p>
            </p:txBody>
          </p:sp>
        </mc:Choice>
        <mc:Fallback xmlns="">
          <p:sp>
            <p:nvSpPr>
              <p:cNvPr id="3" name="Content Placeholder 2">
                <a:extLst>
                  <a:ext uri="{FF2B5EF4-FFF2-40B4-BE49-F238E27FC236}">
                    <a16:creationId xmlns:a16="http://schemas.microsoft.com/office/drawing/2014/main" id="{2699AEC6-A6C1-7225-CFE8-BA8F65E8B48B}"/>
                  </a:ext>
                </a:extLst>
              </p:cNvPr>
              <p:cNvSpPr>
                <a:spLocks noGrp="1" noRot="1" noChangeAspect="1" noMove="1" noResize="1" noEditPoints="1" noAdjustHandles="1" noChangeArrowheads="1" noChangeShapeType="1" noTextEdit="1"/>
              </p:cNvSpPr>
              <p:nvPr>
                <p:ph idx="1"/>
              </p:nvPr>
            </p:nvSpPr>
            <p:spPr>
              <a:xfrm>
                <a:off x="700635" y="1573619"/>
                <a:ext cx="10691265" cy="4355595"/>
              </a:xfrm>
              <a:blipFill>
                <a:blip r:embed="rId2"/>
                <a:stretch>
                  <a:fillRect l="-513" t="-42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3AA595F-C094-9203-ACAB-12486C1D2039}"/>
              </a:ext>
            </a:extLst>
          </p:cNvPr>
          <p:cNvSpPr>
            <a:spLocks noGrp="1"/>
          </p:cNvSpPr>
          <p:nvPr>
            <p:ph type="dt" sz="half" idx="10"/>
          </p:nvPr>
        </p:nvSpPr>
        <p:spPr/>
        <p:txBody>
          <a:bodyPr/>
          <a:lstStyle/>
          <a:p>
            <a:fld id="{626DE685-1B6F-4D7C-AEF2-C9AD71EC467A}" type="datetime1">
              <a:rPr lang="en-US" smtClean="0"/>
              <a:t>9/2/2024</a:t>
            </a:fld>
            <a:endParaRPr lang="en-US"/>
          </a:p>
        </p:txBody>
      </p:sp>
      <p:sp>
        <p:nvSpPr>
          <p:cNvPr id="6" name="Slide Number Placeholder 5">
            <a:extLst>
              <a:ext uri="{FF2B5EF4-FFF2-40B4-BE49-F238E27FC236}">
                <a16:creationId xmlns:a16="http://schemas.microsoft.com/office/drawing/2014/main" id="{217F32B2-D601-6A81-6A94-2F8FD85B810B}"/>
              </a:ext>
            </a:extLst>
          </p:cNvPr>
          <p:cNvSpPr>
            <a:spLocks noGrp="1"/>
          </p:cNvSpPr>
          <p:nvPr>
            <p:ph type="sldNum" sz="quarter" idx="12"/>
          </p:nvPr>
        </p:nvSpPr>
        <p:spPr/>
        <p:txBody>
          <a:bodyPr/>
          <a:lstStyle/>
          <a:p>
            <a:r>
              <a:rPr lang="en-US"/>
              <a:t>28</a:t>
            </a:r>
          </a:p>
        </p:txBody>
      </p:sp>
      <p:sp>
        <p:nvSpPr>
          <p:cNvPr id="5" name="TextBox 4">
            <a:extLst>
              <a:ext uri="{FF2B5EF4-FFF2-40B4-BE49-F238E27FC236}">
                <a16:creationId xmlns:a16="http://schemas.microsoft.com/office/drawing/2014/main" id="{9BCF3D8B-475C-ABDF-84B6-2180B959854A}"/>
              </a:ext>
            </a:extLst>
          </p:cNvPr>
          <p:cNvSpPr txBox="1"/>
          <p:nvPr/>
        </p:nvSpPr>
        <p:spPr>
          <a:xfrm>
            <a:off x="0" y="6488669"/>
            <a:ext cx="410690" cy="369332"/>
          </a:xfrm>
          <a:prstGeom prst="rect">
            <a:avLst/>
          </a:prstGeom>
          <a:noFill/>
        </p:spPr>
        <p:txBody>
          <a:bodyPr wrap="none" rtlCol="0">
            <a:spAutoFit/>
          </a:bodyPr>
          <a:lstStyle/>
          <a:p>
            <a:r>
              <a:rPr lang="en-US" b="1">
                <a:solidFill>
                  <a:schemeClr val="accent4"/>
                </a:solidFill>
              </a:rPr>
              <a:t>M</a:t>
            </a:r>
          </a:p>
        </p:txBody>
      </p:sp>
    </p:spTree>
    <p:extLst>
      <p:ext uri="{BB962C8B-B14F-4D97-AF65-F5344CB8AC3E}">
        <p14:creationId xmlns:p14="http://schemas.microsoft.com/office/powerpoint/2010/main" val="26642048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6EAD6-BBFE-1C4E-BBC9-7FF029D8D1C3}"/>
              </a:ext>
            </a:extLst>
          </p:cNvPr>
          <p:cNvSpPr>
            <a:spLocks noGrp="1"/>
          </p:cNvSpPr>
          <p:nvPr>
            <p:ph type="title"/>
          </p:nvPr>
        </p:nvSpPr>
        <p:spPr/>
        <p:txBody>
          <a:bodyPr>
            <a:normAutofit/>
          </a:bodyPr>
          <a:lstStyle/>
          <a:p>
            <a:r>
              <a:rPr lang="en-US" sz="3600"/>
              <a:t>Generalized least squares example</a:t>
            </a:r>
          </a:p>
        </p:txBody>
      </p:sp>
      <p:sp>
        <p:nvSpPr>
          <p:cNvPr id="4" name="Date Placeholder 3">
            <a:extLst>
              <a:ext uri="{FF2B5EF4-FFF2-40B4-BE49-F238E27FC236}">
                <a16:creationId xmlns:a16="http://schemas.microsoft.com/office/drawing/2014/main" id="{90DB7994-F426-6170-A0E4-AAEABD4C7C58}"/>
              </a:ext>
            </a:extLst>
          </p:cNvPr>
          <p:cNvSpPr>
            <a:spLocks noGrp="1"/>
          </p:cNvSpPr>
          <p:nvPr>
            <p:ph type="dt" sz="half" idx="10"/>
          </p:nvPr>
        </p:nvSpPr>
        <p:spPr/>
        <p:txBody>
          <a:bodyPr/>
          <a:lstStyle/>
          <a:p>
            <a:fld id="{626DE685-1B6F-4D7C-AEF2-C9AD71EC467A}" type="datetime1">
              <a:rPr lang="en-US" smtClean="0"/>
              <a:t>9/2/2024</a:t>
            </a:fld>
            <a:endParaRPr lang="en-US"/>
          </a:p>
        </p:txBody>
      </p:sp>
      <p:sp>
        <p:nvSpPr>
          <p:cNvPr id="6" name="Slide Number Placeholder 5">
            <a:extLst>
              <a:ext uri="{FF2B5EF4-FFF2-40B4-BE49-F238E27FC236}">
                <a16:creationId xmlns:a16="http://schemas.microsoft.com/office/drawing/2014/main" id="{87024063-C272-91F5-BCD4-BDB977E98D4C}"/>
              </a:ext>
            </a:extLst>
          </p:cNvPr>
          <p:cNvSpPr>
            <a:spLocks noGrp="1"/>
          </p:cNvSpPr>
          <p:nvPr>
            <p:ph type="sldNum" sz="quarter" idx="12"/>
          </p:nvPr>
        </p:nvSpPr>
        <p:spPr/>
        <p:txBody>
          <a:bodyPr/>
          <a:lstStyle/>
          <a:p>
            <a:r>
              <a:rPr lang="en-US"/>
              <a:t>29</a:t>
            </a:r>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2BC64F57-4F09-65B6-33F0-CA9B53264A1F}"/>
                  </a:ext>
                </a:extLst>
              </p:cNvPr>
              <p:cNvGraphicFramePr>
                <a:graphicFrameLocks noGrp="1"/>
              </p:cNvGraphicFramePr>
              <p:nvPr>
                <p:extLst>
                  <p:ext uri="{D42A27DB-BD31-4B8C-83A1-F6EECF244321}">
                    <p14:modId xmlns:p14="http://schemas.microsoft.com/office/powerpoint/2010/main" val="127336456"/>
                  </p:ext>
                </p:extLst>
              </p:nvPr>
            </p:nvGraphicFramePr>
            <p:xfrm>
              <a:off x="6507658" y="1661955"/>
              <a:ext cx="5123657" cy="4483102"/>
            </p:xfrm>
            <a:graphic>
              <a:graphicData uri="http://schemas.openxmlformats.org/drawingml/2006/table">
                <a:tbl>
                  <a:tblPr>
                    <a:tableStyleId>{793D81CF-94F2-401A-BA57-92F5A7B2D0C5}</a:tableStyleId>
                  </a:tblPr>
                  <a:tblGrid>
                    <a:gridCol w="1275851">
                      <a:extLst>
                        <a:ext uri="{9D8B030D-6E8A-4147-A177-3AD203B41FA5}">
                          <a16:colId xmlns:a16="http://schemas.microsoft.com/office/drawing/2014/main" val="2691162171"/>
                        </a:ext>
                      </a:extLst>
                    </a:gridCol>
                    <a:gridCol w="1296103">
                      <a:extLst>
                        <a:ext uri="{9D8B030D-6E8A-4147-A177-3AD203B41FA5}">
                          <a16:colId xmlns:a16="http://schemas.microsoft.com/office/drawing/2014/main" val="434180741"/>
                        </a:ext>
                      </a:extLst>
                    </a:gridCol>
                    <a:gridCol w="1478367">
                      <a:extLst>
                        <a:ext uri="{9D8B030D-6E8A-4147-A177-3AD203B41FA5}">
                          <a16:colId xmlns:a16="http://schemas.microsoft.com/office/drawing/2014/main" val="1716049957"/>
                        </a:ext>
                      </a:extLst>
                    </a:gridCol>
                    <a:gridCol w="1073336">
                      <a:extLst>
                        <a:ext uri="{9D8B030D-6E8A-4147-A177-3AD203B41FA5}">
                          <a16:colId xmlns:a16="http://schemas.microsoft.com/office/drawing/2014/main" val="4049703798"/>
                        </a:ext>
                      </a:extLst>
                    </a:gridCol>
                  </a:tblGrid>
                  <a:tr h="487762">
                    <a:tc>
                      <a:txBody>
                        <a:bodyPr/>
                        <a:lstStyle/>
                        <a:p>
                          <a:pPr algn="ctr" fontAlgn="b"/>
                          <a:r>
                            <a:rPr lang="en-US" sz="1200" u="none" strike="noStrike">
                              <a:effectLst/>
                            </a:rPr>
                            <a:t>Apple</a:t>
                          </a:r>
                        </a:p>
                        <a:p>
                          <a:pPr algn="ctr" fontAlgn="b"/>
                          <a:r>
                            <a:rPr lang="en-US" sz="1200" u="none" strike="noStrike">
                              <a:effectLst/>
                            </a:rPr>
                            <a:t>Open </a:t>
                          </a:r>
                          <a14:m>
                            <m:oMath xmlns:m="http://schemas.openxmlformats.org/officeDocument/2006/math">
                              <m:d>
                                <m:dPr>
                                  <m:ctrlPr>
                                    <a:rPr lang="en-US" sz="1200" b="0" i="1" u="none" strike="noStrike" smtClean="0">
                                      <a:effectLst/>
                                      <a:latin typeface="Cambria Math" panose="02040503050406030204" pitchFamily="18" charset="0"/>
                                    </a:rPr>
                                  </m:ctrlPr>
                                </m:dPr>
                                <m:e>
                                  <m:sSub>
                                    <m:sSubPr>
                                      <m:ctrlPr>
                                        <a:rPr lang="en-US" sz="1200" b="0" i="1" u="none" strike="noStrike" smtClean="0">
                                          <a:effectLst/>
                                          <a:latin typeface="Cambria Math" panose="02040503050406030204" pitchFamily="18" charset="0"/>
                                        </a:rPr>
                                      </m:ctrlPr>
                                    </m:sSubPr>
                                    <m:e>
                                      <m:r>
                                        <a:rPr lang="en-US" sz="1200" b="0" i="1" u="none" strike="noStrike" smtClean="0">
                                          <a:effectLst/>
                                          <a:latin typeface="Cambria Math" panose="02040503050406030204" pitchFamily="18" charset="0"/>
                                        </a:rPr>
                                        <m:t>𝑥</m:t>
                                      </m:r>
                                    </m:e>
                                    <m:sub>
                                      <m:r>
                                        <a:rPr lang="en-US" sz="1200" b="0" i="1" u="none" strike="noStrike" smtClean="0">
                                          <a:effectLst/>
                                          <a:latin typeface="Cambria Math" panose="02040503050406030204" pitchFamily="18" charset="0"/>
                                        </a:rPr>
                                        <m:t>1</m:t>
                                      </m:r>
                                    </m:sub>
                                  </m:sSub>
                                </m:e>
                              </m:d>
                            </m:oMath>
                          </a14:m>
                          <a:endParaRPr lang="en-US" sz="1200" b="0" i="0" u="none" strike="noStrike">
                            <a:solidFill>
                              <a:srgbClr val="000000"/>
                            </a:solidFill>
                            <a:effectLst/>
                            <a:latin typeface="Aptos Narrow" panose="020B0004020202020204" pitchFamily="34" charset="0"/>
                          </a:endParaRPr>
                        </a:p>
                      </a:txBody>
                      <a:tcPr marL="6350" marR="6350" marT="6350" marB="0" anchor="b">
                        <a:lnL w="12700" cmpd="sng">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Apple</a:t>
                          </a:r>
                        </a:p>
                        <a:p>
                          <a:pPr algn="ctr" fontAlgn="b"/>
                          <a:r>
                            <a:rPr lang="en-US" sz="1200" u="none" strike="noStrike">
                              <a:effectLst/>
                            </a:rPr>
                            <a:t>Close </a:t>
                          </a:r>
                          <a14:m>
                            <m:oMath xmlns:m="http://schemas.openxmlformats.org/officeDocument/2006/math">
                              <m:d>
                                <m:dPr>
                                  <m:ctrlPr>
                                    <a:rPr lang="en-US" sz="1200" b="0" i="1" u="none" strike="noStrike" smtClean="0">
                                      <a:effectLst/>
                                      <a:latin typeface="Cambria Math" panose="02040503050406030204" pitchFamily="18" charset="0"/>
                                    </a:rPr>
                                  </m:ctrlPr>
                                </m:dPr>
                                <m:e>
                                  <m:sSub>
                                    <m:sSubPr>
                                      <m:ctrlPr>
                                        <a:rPr lang="en-US" sz="1200" b="0" i="1" u="none" strike="noStrike" smtClean="0">
                                          <a:effectLst/>
                                          <a:latin typeface="Cambria Math" panose="02040503050406030204" pitchFamily="18" charset="0"/>
                                        </a:rPr>
                                      </m:ctrlPr>
                                    </m:sSubPr>
                                    <m:e>
                                      <m:r>
                                        <a:rPr lang="en-US" sz="1200" b="0" i="1" u="none" strike="noStrike" smtClean="0">
                                          <a:effectLst/>
                                          <a:latin typeface="Cambria Math" panose="02040503050406030204" pitchFamily="18" charset="0"/>
                                        </a:rPr>
                                        <m:t>𝑥</m:t>
                                      </m:r>
                                    </m:e>
                                    <m:sub>
                                      <m:r>
                                        <a:rPr lang="en-US" sz="1200" b="0" i="1" u="none" strike="noStrike" smtClean="0">
                                          <a:effectLst/>
                                          <a:latin typeface="Cambria Math" panose="02040503050406030204" pitchFamily="18" charset="0"/>
                                        </a:rPr>
                                        <m:t>2</m:t>
                                      </m:r>
                                    </m:sub>
                                  </m:sSub>
                                </m:e>
                              </m:d>
                            </m:oMath>
                          </a14:m>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Apple</a:t>
                          </a:r>
                        </a:p>
                        <a:p>
                          <a:pPr algn="ctr" fontAlgn="b"/>
                          <a:r>
                            <a:rPr lang="en-US" sz="1200" u="none" strike="noStrike">
                              <a:effectLst/>
                            </a:rPr>
                            <a:t>Volume </a:t>
                          </a:r>
                          <a14:m>
                            <m:oMath xmlns:m="http://schemas.openxmlformats.org/officeDocument/2006/math">
                              <m:d>
                                <m:dPr>
                                  <m:ctrlPr>
                                    <a:rPr lang="en-US" sz="1200" b="0" i="1" u="none" strike="noStrike" smtClean="0">
                                      <a:effectLst/>
                                      <a:latin typeface="Cambria Math" panose="02040503050406030204" pitchFamily="18" charset="0"/>
                                    </a:rPr>
                                  </m:ctrlPr>
                                </m:dPr>
                                <m:e>
                                  <m:sSub>
                                    <m:sSubPr>
                                      <m:ctrlPr>
                                        <a:rPr lang="en-US" sz="1200" b="0" i="1" u="none" strike="noStrike" smtClean="0">
                                          <a:effectLst/>
                                          <a:latin typeface="Cambria Math" panose="02040503050406030204" pitchFamily="18" charset="0"/>
                                        </a:rPr>
                                      </m:ctrlPr>
                                    </m:sSubPr>
                                    <m:e>
                                      <m:r>
                                        <a:rPr lang="en-US" sz="1200" b="0" i="1" u="none" strike="noStrike" smtClean="0">
                                          <a:effectLst/>
                                          <a:latin typeface="Cambria Math" panose="02040503050406030204" pitchFamily="18" charset="0"/>
                                        </a:rPr>
                                        <m:t>𝑥</m:t>
                                      </m:r>
                                    </m:e>
                                    <m:sub>
                                      <m:r>
                                        <a:rPr lang="en-US" sz="1200" b="0" i="1" u="none" strike="noStrike" smtClean="0">
                                          <a:effectLst/>
                                          <a:latin typeface="Cambria Math" panose="02040503050406030204" pitchFamily="18" charset="0"/>
                                        </a:rPr>
                                        <m:t>3</m:t>
                                      </m:r>
                                    </m:sub>
                                  </m:sSub>
                                </m:e>
                              </m:d>
                            </m:oMath>
                          </a14:m>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Adj_Close</a:t>
                          </a:r>
                        </a:p>
                        <a:p>
                          <a:pPr algn="ctr" fontAlgn="b"/>
                          <a:r>
                            <a:rPr lang="en-US" sz="1200" b="0" i="0" u="none" strike="noStrike">
                              <a:solidFill>
                                <a:srgbClr val="000000"/>
                              </a:solidFill>
                              <a:effectLst/>
                              <a:latin typeface="Aptos Narrow" panose="020B0004020202020204" pitchFamily="34" charset="0"/>
                            </a:rPr>
                            <a:t>(y)</a:t>
                          </a:r>
                        </a:p>
                      </a:txBody>
                      <a:tcPr marL="6350" marR="6350" marT="6350" marB="0" anchor="b">
                        <a:lnL>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18114843"/>
                      </a:ext>
                    </a:extLst>
                  </a:tr>
                  <a:tr h="266356">
                    <a:tc>
                      <a:txBody>
                        <a:bodyPr/>
                        <a:lstStyle/>
                        <a:p>
                          <a:pPr algn="ctr" fontAlgn="b"/>
                          <a:r>
                            <a:rPr lang="en-US" sz="1200" u="none" strike="noStrike">
                              <a:effectLst/>
                            </a:rPr>
                            <a:t>42.763</a:t>
                          </a:r>
                          <a:endParaRPr lang="en-US" sz="1200" b="0" i="0" u="none" strike="noStrike">
                            <a:solidFill>
                              <a:srgbClr val="000000"/>
                            </a:solidFill>
                            <a:effectLst/>
                            <a:latin typeface="Aptos Narrow" panose="020B0004020202020204" pitchFamily="34" charset="0"/>
                          </a:endParaRPr>
                        </a:p>
                      </a:txBody>
                      <a:tcPr marL="6350" marR="6350" marT="6350" marB="0" anchor="b">
                        <a:lnL w="12700" cmpd="sng">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42.357</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83973600</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40.830</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35378867"/>
                      </a:ext>
                    </a:extLst>
                  </a:tr>
                  <a:tr h="266356">
                    <a:tc>
                      <a:txBody>
                        <a:bodyPr/>
                        <a:lstStyle/>
                        <a:p>
                          <a:pPr algn="ctr" fontAlgn="b"/>
                          <a:r>
                            <a:rPr lang="en-US" sz="1200" u="none" strike="noStrike">
                              <a:effectLst/>
                            </a:rPr>
                            <a:t>42.525</a:t>
                          </a:r>
                          <a:endParaRPr lang="en-US" sz="1200" b="0" i="0" u="none" strike="noStrike">
                            <a:solidFill>
                              <a:srgbClr val="000000"/>
                            </a:solidFill>
                            <a:effectLst/>
                            <a:latin typeface="Aptos Narrow" panose="020B0004020202020204" pitchFamily="34" charset="0"/>
                          </a:endParaRPr>
                        </a:p>
                      </a:txBody>
                      <a:tcPr marL="6350" marR="6350" marT="6350"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42.722</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89134000</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41.181</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35608714"/>
                      </a:ext>
                    </a:extLst>
                  </a:tr>
                  <a:tr h="266356">
                    <a:tc>
                      <a:txBody>
                        <a:bodyPr/>
                        <a:lstStyle/>
                        <a:p>
                          <a:pPr algn="ctr" fontAlgn="b"/>
                          <a:r>
                            <a:rPr lang="en-US" sz="1200" u="none" strike="noStrike">
                              <a:effectLst/>
                            </a:rPr>
                            <a:t>42.847</a:t>
                          </a:r>
                          <a:endParaRPr lang="en-US" sz="1200" b="0" i="0" u="none" strike="noStrike">
                            <a:solidFill>
                              <a:srgbClr val="000000"/>
                            </a:solidFill>
                            <a:effectLst/>
                            <a:latin typeface="Aptos Narrow" panose="020B0004020202020204" pitchFamily="34" charset="0"/>
                          </a:endParaRPr>
                        </a:p>
                      </a:txBody>
                      <a:tcPr marL="6350" marR="6350" marT="6350"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42.545</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89960800</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41.010</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44253947"/>
                      </a:ext>
                    </a:extLst>
                  </a:tr>
                  <a:tr h="266356">
                    <a:tc>
                      <a:txBody>
                        <a:bodyPr/>
                        <a:lstStyle/>
                        <a:p>
                          <a:pPr algn="ctr" fontAlgn="b"/>
                          <a:r>
                            <a:rPr lang="en-US" sz="1200" u="none" strike="noStrike">
                              <a:effectLst/>
                            </a:rPr>
                            <a:t>42.428</a:t>
                          </a:r>
                          <a:endParaRPr lang="en-US" sz="1200" b="0" i="0" u="none" strike="noStrike">
                            <a:solidFill>
                              <a:srgbClr val="000000"/>
                            </a:solidFill>
                            <a:effectLst/>
                            <a:latin typeface="Aptos Narrow" panose="020B0004020202020204" pitchFamily="34" charset="0"/>
                          </a:endParaRPr>
                        </a:p>
                      </a:txBody>
                      <a:tcPr marL="6350" marR="6350" marT="6350"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42.700</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87342800</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41.160</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67436964"/>
                      </a:ext>
                    </a:extLst>
                  </a:tr>
                  <a:tr h="266356">
                    <a:tc>
                      <a:txBody>
                        <a:bodyPr/>
                        <a:lstStyle/>
                        <a:p>
                          <a:pPr algn="ctr" fontAlgn="b"/>
                          <a:r>
                            <a:rPr lang="en-US" sz="1200" u="none" strike="noStrike">
                              <a:effectLst/>
                            </a:rPr>
                            <a:t>42.813</a:t>
                          </a:r>
                          <a:endParaRPr lang="en-US" sz="1200" b="0" i="0" u="none" strike="noStrike">
                            <a:solidFill>
                              <a:srgbClr val="000000"/>
                            </a:solidFill>
                            <a:effectLst/>
                            <a:latin typeface="Aptos Narrow" panose="020B0004020202020204" pitchFamily="34" charset="0"/>
                          </a:endParaRPr>
                        </a:p>
                      </a:txBody>
                      <a:tcPr marL="6350" marR="6350" marT="6350"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42.605</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98507200</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41.068</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57369630"/>
                      </a:ext>
                    </a:extLst>
                  </a:tr>
                  <a:tr h="266356">
                    <a:tc>
                      <a:txBody>
                        <a:bodyPr/>
                        <a:lstStyle/>
                        <a:p>
                          <a:pPr algn="ctr" fontAlgn="b"/>
                          <a:r>
                            <a:rPr lang="en-US" sz="1200" u="none" strike="noStrike">
                              <a:effectLst/>
                            </a:rPr>
                            <a:t>42.428</a:t>
                          </a:r>
                          <a:endParaRPr lang="en-US" sz="1200" b="0" i="0" u="none" strike="noStrike">
                            <a:solidFill>
                              <a:srgbClr val="000000"/>
                            </a:solidFill>
                            <a:effectLst/>
                            <a:latin typeface="Aptos Narrow" panose="020B0004020202020204" pitchFamily="34" charset="0"/>
                          </a:endParaRPr>
                        </a:p>
                      </a:txBody>
                      <a:tcPr marL="6350" marR="6350" marT="6350"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42.732</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75891200</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41.191</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17233165"/>
                      </a:ext>
                    </a:extLst>
                  </a:tr>
                  <a:tr h="266356">
                    <a:tc>
                      <a:txBody>
                        <a:bodyPr/>
                        <a:lstStyle/>
                        <a:p>
                          <a:pPr algn="ctr" fontAlgn="b"/>
                          <a:r>
                            <a:rPr lang="en-US" sz="1200" u="none" strike="noStrike">
                              <a:effectLst/>
                            </a:rPr>
                            <a:t>42.798</a:t>
                          </a:r>
                          <a:endParaRPr lang="en-US" sz="1200" b="0" i="0" u="none" strike="noStrike">
                            <a:solidFill>
                              <a:srgbClr val="000000"/>
                            </a:solidFill>
                            <a:effectLst/>
                            <a:latin typeface="Aptos Narrow" panose="020B0004020202020204" pitchFamily="34" charset="0"/>
                          </a:endParaRPr>
                        </a:p>
                      </a:txBody>
                      <a:tcPr marL="6350" marR="6350" marT="6350"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43.007</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104457600</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41.456</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66131062"/>
                      </a:ext>
                    </a:extLst>
                  </a:tr>
                  <a:tr h="266356">
                    <a:tc>
                      <a:txBody>
                        <a:bodyPr/>
                        <a:lstStyle/>
                        <a:p>
                          <a:pPr algn="ctr" fontAlgn="b"/>
                          <a:r>
                            <a:rPr lang="en-US" sz="1200" u="none" strike="noStrike">
                              <a:effectLst/>
                            </a:rPr>
                            <a:t>42.950</a:t>
                          </a:r>
                          <a:endParaRPr lang="en-US" sz="1200" b="0" i="0" u="none" strike="noStrike">
                            <a:solidFill>
                              <a:srgbClr val="000000"/>
                            </a:solidFill>
                            <a:effectLst/>
                            <a:latin typeface="Aptos Narrow" panose="020B0004020202020204" pitchFamily="34" charset="0"/>
                          </a:endParaRPr>
                        </a:p>
                      </a:txBody>
                      <a:tcPr marL="6350" marR="6350" marT="6350"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42.765</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68998800</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41.222</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94172769"/>
                      </a:ext>
                    </a:extLst>
                  </a:tr>
                  <a:tr h="266356">
                    <a:tc>
                      <a:txBody>
                        <a:bodyPr/>
                        <a:lstStyle/>
                        <a:p>
                          <a:pPr algn="ctr" fontAlgn="b"/>
                          <a:r>
                            <a:rPr lang="en-US" sz="1200" u="none" strike="noStrike">
                              <a:effectLst/>
                            </a:rPr>
                            <a:t>42.895</a:t>
                          </a:r>
                          <a:endParaRPr lang="en-US" sz="1200" b="0" i="0" u="none" strike="noStrike">
                            <a:solidFill>
                              <a:srgbClr val="000000"/>
                            </a:solidFill>
                            <a:effectLst/>
                            <a:latin typeface="Aptos Narrow" panose="020B0004020202020204" pitchFamily="34" charset="0"/>
                          </a:endParaRPr>
                        </a:p>
                      </a:txBody>
                      <a:tcPr marL="6350" marR="6350" marT="6350"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43.243</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75652800</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41.683</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18193309"/>
                      </a:ext>
                    </a:extLst>
                  </a:tr>
                  <a:tr h="266356">
                    <a:tc>
                      <a:txBody>
                        <a:bodyPr/>
                        <a:lstStyle/>
                        <a:p>
                          <a:pPr algn="ctr" fontAlgn="b"/>
                          <a:r>
                            <a:rPr lang="en-US" sz="1200" u="none" strike="noStrike">
                              <a:effectLst/>
                            </a:rPr>
                            <a:t>43.540</a:t>
                          </a:r>
                          <a:endParaRPr lang="en-US" sz="1200" b="0" i="0" u="none" strike="noStrike">
                            <a:solidFill>
                              <a:srgbClr val="000000"/>
                            </a:solidFill>
                            <a:effectLst/>
                            <a:latin typeface="Aptos Narrow" panose="020B0004020202020204" pitchFamily="34" charset="0"/>
                          </a:endParaRPr>
                        </a:p>
                      </a:txBody>
                      <a:tcPr marL="6350" marR="6350" marT="6350"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43.557</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87493600</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41.986</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6300415"/>
                      </a:ext>
                    </a:extLst>
                  </a:tr>
                  <a:tr h="266356">
                    <a:tc>
                      <a:txBody>
                        <a:bodyPr/>
                        <a:lstStyle/>
                        <a:p>
                          <a:pPr algn="ctr" fontAlgn="b"/>
                          <a:r>
                            <a:rPr lang="en-US" sz="1200" u="none" strike="noStrike">
                              <a:effectLst/>
                            </a:rPr>
                            <a:t>43.428</a:t>
                          </a:r>
                          <a:endParaRPr lang="en-US" sz="1200" b="0" i="0" u="none" strike="noStrike">
                            <a:solidFill>
                              <a:srgbClr val="000000"/>
                            </a:solidFill>
                            <a:effectLst/>
                            <a:latin typeface="Aptos Narrow" panose="020B0004020202020204" pitchFamily="34" charset="0"/>
                          </a:endParaRPr>
                        </a:p>
                      </a:txBody>
                      <a:tcPr marL="6350" marR="6350" marT="6350"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43.583</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68280800</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42.010</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03368931"/>
                      </a:ext>
                    </a:extLst>
                  </a:tr>
                  <a:tr h="266356">
                    <a:tc>
                      <a:txBody>
                        <a:bodyPr/>
                        <a:lstStyle/>
                        <a:p>
                          <a:pPr algn="ctr" fontAlgn="b"/>
                          <a:r>
                            <a:rPr lang="en-US" sz="1200" u="none" strike="noStrike">
                              <a:effectLst/>
                            </a:rPr>
                            <a:t>43.303</a:t>
                          </a:r>
                          <a:endParaRPr lang="en-US" sz="1200" b="0" i="0" u="none" strike="noStrike">
                            <a:solidFill>
                              <a:srgbClr val="000000"/>
                            </a:solidFill>
                            <a:effectLst/>
                            <a:latin typeface="Aptos Narrow" panose="020B0004020202020204" pitchFamily="34" charset="0"/>
                          </a:endParaRPr>
                        </a:p>
                      </a:txBody>
                      <a:tcPr marL="6350" marR="6350" marT="6350"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43.717</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111341600</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42.140</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74784812"/>
                      </a:ext>
                    </a:extLst>
                  </a:tr>
                  <a:tr h="266356">
                    <a:tc>
                      <a:txBody>
                        <a:bodyPr/>
                        <a:lstStyle/>
                        <a:p>
                          <a:pPr algn="ctr" fontAlgn="b"/>
                          <a:r>
                            <a:rPr lang="en-US" sz="1200" u="none" strike="noStrike">
                              <a:effectLst/>
                            </a:rPr>
                            <a:t>43.580</a:t>
                          </a:r>
                          <a:endParaRPr lang="en-US" sz="1200" b="0" i="0" u="none" strike="noStrike">
                            <a:solidFill>
                              <a:srgbClr val="000000"/>
                            </a:solidFill>
                            <a:effectLst/>
                            <a:latin typeface="Aptos Narrow" panose="020B0004020202020204" pitchFamily="34" charset="0"/>
                          </a:endParaRPr>
                        </a:p>
                      </a:txBody>
                      <a:tcPr marL="6350" marR="6350" marT="6350"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43.287</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112861600</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41.726</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20129687"/>
                      </a:ext>
                    </a:extLst>
                  </a:tr>
                  <a:tr h="266356">
                    <a:tc>
                      <a:txBody>
                        <a:bodyPr/>
                        <a:lstStyle/>
                        <a:p>
                          <a:pPr algn="ctr" fontAlgn="b"/>
                          <a:r>
                            <a:rPr lang="en-US" sz="1200" u="none" strike="noStrike">
                              <a:effectLst/>
                            </a:rPr>
                            <a:t>43.570</a:t>
                          </a:r>
                          <a:endParaRPr lang="en-US" sz="1200" b="0" i="0" u="none" strike="noStrike">
                            <a:solidFill>
                              <a:srgbClr val="000000"/>
                            </a:solidFill>
                            <a:effectLst/>
                            <a:latin typeface="Aptos Narrow" panose="020B0004020202020204" pitchFamily="34" charset="0"/>
                          </a:endParaRPr>
                        </a:p>
                      </a:txBody>
                      <a:tcPr marL="6350" marR="6350" marT="6350"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43.743</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103544800</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42.165</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04547780"/>
                      </a:ext>
                    </a:extLst>
                  </a:tr>
                  <a:tr h="266356">
                    <a:tc>
                      <a:txBody>
                        <a:bodyPr/>
                        <a:lstStyle/>
                        <a:p>
                          <a:pPr algn="ctr" fontAlgn="b"/>
                          <a:r>
                            <a:rPr lang="en-US" sz="1200" u="none" strike="noStrike">
                              <a:effectLst/>
                            </a:rPr>
                            <a:t>43.923</a:t>
                          </a:r>
                          <a:endParaRPr lang="en-US" sz="1200" b="0" i="0" u="none" strike="noStrike">
                            <a:solidFill>
                              <a:srgbClr val="000000"/>
                            </a:solidFill>
                            <a:effectLst/>
                            <a:latin typeface="Aptos Narrow" panose="020B0004020202020204" pitchFamily="34" charset="0"/>
                          </a:endParaRPr>
                        </a:p>
                      </a:txBody>
                      <a:tcPr marL="6350" marR="6350" marT="6350" marB="0" anchor="b">
                        <a:lnL w="12700" cmpd="sng">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43.963</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109744800</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42.377</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30944420"/>
                      </a:ext>
                    </a:extLst>
                  </a:tr>
                </a:tbl>
              </a:graphicData>
            </a:graphic>
          </p:graphicFrame>
        </mc:Choice>
        <mc:Fallback xmlns="">
          <p:graphicFrame>
            <p:nvGraphicFramePr>
              <p:cNvPr id="8" name="Table 7">
                <a:extLst>
                  <a:ext uri="{FF2B5EF4-FFF2-40B4-BE49-F238E27FC236}">
                    <a16:creationId xmlns:a16="http://schemas.microsoft.com/office/drawing/2014/main" id="{2BC64F57-4F09-65B6-33F0-CA9B53264A1F}"/>
                  </a:ext>
                </a:extLst>
              </p:cNvPr>
              <p:cNvGraphicFramePr>
                <a:graphicFrameLocks noGrp="1"/>
              </p:cNvGraphicFramePr>
              <p:nvPr>
                <p:extLst>
                  <p:ext uri="{D42A27DB-BD31-4B8C-83A1-F6EECF244321}">
                    <p14:modId xmlns:p14="http://schemas.microsoft.com/office/powerpoint/2010/main" val="127336456"/>
                  </p:ext>
                </p:extLst>
              </p:nvPr>
            </p:nvGraphicFramePr>
            <p:xfrm>
              <a:off x="6507658" y="1661955"/>
              <a:ext cx="5123657" cy="4483102"/>
            </p:xfrm>
            <a:graphic>
              <a:graphicData uri="http://schemas.openxmlformats.org/drawingml/2006/table">
                <a:tbl>
                  <a:tblPr>
                    <a:tableStyleId>{793D81CF-94F2-401A-BA57-92F5A7B2D0C5}</a:tableStyleId>
                  </a:tblPr>
                  <a:tblGrid>
                    <a:gridCol w="1275851">
                      <a:extLst>
                        <a:ext uri="{9D8B030D-6E8A-4147-A177-3AD203B41FA5}">
                          <a16:colId xmlns:a16="http://schemas.microsoft.com/office/drawing/2014/main" val="2691162171"/>
                        </a:ext>
                      </a:extLst>
                    </a:gridCol>
                    <a:gridCol w="1296103">
                      <a:extLst>
                        <a:ext uri="{9D8B030D-6E8A-4147-A177-3AD203B41FA5}">
                          <a16:colId xmlns:a16="http://schemas.microsoft.com/office/drawing/2014/main" val="434180741"/>
                        </a:ext>
                      </a:extLst>
                    </a:gridCol>
                    <a:gridCol w="1478367">
                      <a:extLst>
                        <a:ext uri="{9D8B030D-6E8A-4147-A177-3AD203B41FA5}">
                          <a16:colId xmlns:a16="http://schemas.microsoft.com/office/drawing/2014/main" val="1716049957"/>
                        </a:ext>
                      </a:extLst>
                    </a:gridCol>
                    <a:gridCol w="1073336">
                      <a:extLst>
                        <a:ext uri="{9D8B030D-6E8A-4147-A177-3AD203B41FA5}">
                          <a16:colId xmlns:a16="http://schemas.microsoft.com/office/drawing/2014/main" val="4049703798"/>
                        </a:ext>
                      </a:extLst>
                    </a:gridCol>
                  </a:tblGrid>
                  <a:tr h="487762">
                    <a:tc>
                      <a:txBody>
                        <a:bodyPr/>
                        <a:lstStyle/>
                        <a:p>
                          <a:endParaRPr lang="en-US"/>
                        </a:p>
                      </a:txBody>
                      <a:tcPr marL="6350" marR="6350" marT="6350" marB="0" anchor="b">
                        <a:lnL w="12700" cmpd="sng">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1250" r="-301429" b="-841250"/>
                          </a:stretch>
                        </a:blipFill>
                      </a:tcPr>
                    </a:tc>
                    <a:tc>
                      <a:txBody>
                        <a:bodyPr/>
                        <a:lstStyle/>
                        <a:p>
                          <a:endParaRPr lang="en-US"/>
                        </a:p>
                      </a:txBody>
                      <a:tcPr marL="6350" marR="6350" marT="6350"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98592" t="-1250" r="-197183" b="-841250"/>
                          </a:stretch>
                        </a:blipFill>
                      </a:tcPr>
                    </a:tc>
                    <a:tc>
                      <a:txBody>
                        <a:bodyPr/>
                        <a:lstStyle/>
                        <a:p>
                          <a:endParaRPr lang="en-US"/>
                        </a:p>
                      </a:txBody>
                      <a:tcPr marL="6350" marR="6350" marT="6350"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74074" t="-1250" r="-72840" b="-841250"/>
                          </a:stretch>
                        </a:blipFill>
                      </a:tcPr>
                    </a:tc>
                    <a:tc>
                      <a:txBody>
                        <a:bodyPr/>
                        <a:lstStyle/>
                        <a:p>
                          <a:pPr algn="ctr" fontAlgn="b"/>
                          <a:r>
                            <a:rPr lang="en-US" sz="1200" u="none" strike="noStrike">
                              <a:effectLst/>
                            </a:rPr>
                            <a:t>Adj_Close</a:t>
                          </a:r>
                        </a:p>
                        <a:p>
                          <a:pPr algn="ctr" fontAlgn="b"/>
                          <a:r>
                            <a:rPr lang="en-US" sz="1200" b="0" i="0" u="none" strike="noStrike">
                              <a:solidFill>
                                <a:srgbClr val="000000"/>
                              </a:solidFill>
                              <a:effectLst/>
                              <a:latin typeface="Aptos Narrow" panose="020B0004020202020204" pitchFamily="34" charset="0"/>
                            </a:rPr>
                            <a:t>(y)</a:t>
                          </a:r>
                        </a:p>
                      </a:txBody>
                      <a:tcPr marL="6350" marR="6350" marT="6350" marB="0" anchor="b">
                        <a:lnL>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18114843"/>
                      </a:ext>
                    </a:extLst>
                  </a:tr>
                  <a:tr h="266356">
                    <a:tc>
                      <a:txBody>
                        <a:bodyPr/>
                        <a:lstStyle/>
                        <a:p>
                          <a:pPr algn="ctr" fontAlgn="b"/>
                          <a:r>
                            <a:rPr lang="en-US" sz="1200" u="none" strike="noStrike">
                              <a:effectLst/>
                            </a:rPr>
                            <a:t>42.763</a:t>
                          </a:r>
                          <a:endParaRPr lang="en-US" sz="1200" b="0" i="0" u="none" strike="noStrike">
                            <a:solidFill>
                              <a:srgbClr val="000000"/>
                            </a:solidFill>
                            <a:effectLst/>
                            <a:latin typeface="Aptos Narrow" panose="020B0004020202020204" pitchFamily="34" charset="0"/>
                          </a:endParaRPr>
                        </a:p>
                      </a:txBody>
                      <a:tcPr marL="6350" marR="6350" marT="6350" marB="0" anchor="b">
                        <a:lnL w="12700" cmpd="sng">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42.357</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83973600</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40.830</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35378867"/>
                      </a:ext>
                    </a:extLst>
                  </a:tr>
                  <a:tr h="266356">
                    <a:tc>
                      <a:txBody>
                        <a:bodyPr/>
                        <a:lstStyle/>
                        <a:p>
                          <a:pPr algn="ctr" fontAlgn="b"/>
                          <a:r>
                            <a:rPr lang="en-US" sz="1200" u="none" strike="noStrike">
                              <a:effectLst/>
                            </a:rPr>
                            <a:t>42.525</a:t>
                          </a:r>
                          <a:endParaRPr lang="en-US" sz="1200" b="0" i="0" u="none" strike="noStrike">
                            <a:solidFill>
                              <a:srgbClr val="000000"/>
                            </a:solidFill>
                            <a:effectLst/>
                            <a:latin typeface="Aptos Narrow" panose="020B0004020202020204" pitchFamily="34" charset="0"/>
                          </a:endParaRPr>
                        </a:p>
                      </a:txBody>
                      <a:tcPr marL="6350" marR="6350" marT="6350"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42.722</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89134000</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41.181</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35608714"/>
                      </a:ext>
                    </a:extLst>
                  </a:tr>
                  <a:tr h="266356">
                    <a:tc>
                      <a:txBody>
                        <a:bodyPr/>
                        <a:lstStyle/>
                        <a:p>
                          <a:pPr algn="ctr" fontAlgn="b"/>
                          <a:r>
                            <a:rPr lang="en-US" sz="1200" u="none" strike="noStrike">
                              <a:effectLst/>
                            </a:rPr>
                            <a:t>42.847</a:t>
                          </a:r>
                          <a:endParaRPr lang="en-US" sz="1200" b="0" i="0" u="none" strike="noStrike">
                            <a:solidFill>
                              <a:srgbClr val="000000"/>
                            </a:solidFill>
                            <a:effectLst/>
                            <a:latin typeface="Aptos Narrow" panose="020B0004020202020204" pitchFamily="34" charset="0"/>
                          </a:endParaRPr>
                        </a:p>
                      </a:txBody>
                      <a:tcPr marL="6350" marR="6350" marT="6350"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42.545</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89960800</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41.010</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44253947"/>
                      </a:ext>
                    </a:extLst>
                  </a:tr>
                  <a:tr h="266356">
                    <a:tc>
                      <a:txBody>
                        <a:bodyPr/>
                        <a:lstStyle/>
                        <a:p>
                          <a:pPr algn="ctr" fontAlgn="b"/>
                          <a:r>
                            <a:rPr lang="en-US" sz="1200" u="none" strike="noStrike">
                              <a:effectLst/>
                            </a:rPr>
                            <a:t>42.428</a:t>
                          </a:r>
                          <a:endParaRPr lang="en-US" sz="1200" b="0" i="0" u="none" strike="noStrike">
                            <a:solidFill>
                              <a:srgbClr val="000000"/>
                            </a:solidFill>
                            <a:effectLst/>
                            <a:latin typeface="Aptos Narrow" panose="020B0004020202020204" pitchFamily="34" charset="0"/>
                          </a:endParaRPr>
                        </a:p>
                      </a:txBody>
                      <a:tcPr marL="6350" marR="6350" marT="6350"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42.700</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87342800</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41.160</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67436964"/>
                      </a:ext>
                    </a:extLst>
                  </a:tr>
                  <a:tr h="266356">
                    <a:tc>
                      <a:txBody>
                        <a:bodyPr/>
                        <a:lstStyle/>
                        <a:p>
                          <a:pPr algn="ctr" fontAlgn="b"/>
                          <a:r>
                            <a:rPr lang="en-US" sz="1200" u="none" strike="noStrike">
                              <a:effectLst/>
                            </a:rPr>
                            <a:t>42.813</a:t>
                          </a:r>
                          <a:endParaRPr lang="en-US" sz="1200" b="0" i="0" u="none" strike="noStrike">
                            <a:solidFill>
                              <a:srgbClr val="000000"/>
                            </a:solidFill>
                            <a:effectLst/>
                            <a:latin typeface="Aptos Narrow" panose="020B0004020202020204" pitchFamily="34" charset="0"/>
                          </a:endParaRPr>
                        </a:p>
                      </a:txBody>
                      <a:tcPr marL="6350" marR="6350" marT="6350"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42.605</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98507200</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41.068</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57369630"/>
                      </a:ext>
                    </a:extLst>
                  </a:tr>
                  <a:tr h="266356">
                    <a:tc>
                      <a:txBody>
                        <a:bodyPr/>
                        <a:lstStyle/>
                        <a:p>
                          <a:pPr algn="ctr" fontAlgn="b"/>
                          <a:r>
                            <a:rPr lang="en-US" sz="1200" u="none" strike="noStrike">
                              <a:effectLst/>
                            </a:rPr>
                            <a:t>42.428</a:t>
                          </a:r>
                          <a:endParaRPr lang="en-US" sz="1200" b="0" i="0" u="none" strike="noStrike">
                            <a:solidFill>
                              <a:srgbClr val="000000"/>
                            </a:solidFill>
                            <a:effectLst/>
                            <a:latin typeface="Aptos Narrow" panose="020B0004020202020204" pitchFamily="34" charset="0"/>
                          </a:endParaRPr>
                        </a:p>
                      </a:txBody>
                      <a:tcPr marL="6350" marR="6350" marT="6350"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42.732</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75891200</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41.191</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17233165"/>
                      </a:ext>
                    </a:extLst>
                  </a:tr>
                  <a:tr h="266356">
                    <a:tc>
                      <a:txBody>
                        <a:bodyPr/>
                        <a:lstStyle/>
                        <a:p>
                          <a:pPr algn="ctr" fontAlgn="b"/>
                          <a:r>
                            <a:rPr lang="en-US" sz="1200" u="none" strike="noStrike">
                              <a:effectLst/>
                            </a:rPr>
                            <a:t>42.798</a:t>
                          </a:r>
                          <a:endParaRPr lang="en-US" sz="1200" b="0" i="0" u="none" strike="noStrike">
                            <a:solidFill>
                              <a:srgbClr val="000000"/>
                            </a:solidFill>
                            <a:effectLst/>
                            <a:latin typeface="Aptos Narrow" panose="020B0004020202020204" pitchFamily="34" charset="0"/>
                          </a:endParaRPr>
                        </a:p>
                      </a:txBody>
                      <a:tcPr marL="6350" marR="6350" marT="6350"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43.007</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104457600</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41.456</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66131062"/>
                      </a:ext>
                    </a:extLst>
                  </a:tr>
                  <a:tr h="266356">
                    <a:tc>
                      <a:txBody>
                        <a:bodyPr/>
                        <a:lstStyle/>
                        <a:p>
                          <a:pPr algn="ctr" fontAlgn="b"/>
                          <a:r>
                            <a:rPr lang="en-US" sz="1200" u="none" strike="noStrike">
                              <a:effectLst/>
                            </a:rPr>
                            <a:t>42.950</a:t>
                          </a:r>
                          <a:endParaRPr lang="en-US" sz="1200" b="0" i="0" u="none" strike="noStrike">
                            <a:solidFill>
                              <a:srgbClr val="000000"/>
                            </a:solidFill>
                            <a:effectLst/>
                            <a:latin typeface="Aptos Narrow" panose="020B0004020202020204" pitchFamily="34" charset="0"/>
                          </a:endParaRPr>
                        </a:p>
                      </a:txBody>
                      <a:tcPr marL="6350" marR="6350" marT="6350"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42.765</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68998800</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41.222</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94172769"/>
                      </a:ext>
                    </a:extLst>
                  </a:tr>
                  <a:tr h="266356">
                    <a:tc>
                      <a:txBody>
                        <a:bodyPr/>
                        <a:lstStyle/>
                        <a:p>
                          <a:pPr algn="ctr" fontAlgn="b"/>
                          <a:r>
                            <a:rPr lang="en-US" sz="1200" u="none" strike="noStrike">
                              <a:effectLst/>
                            </a:rPr>
                            <a:t>42.895</a:t>
                          </a:r>
                          <a:endParaRPr lang="en-US" sz="1200" b="0" i="0" u="none" strike="noStrike">
                            <a:solidFill>
                              <a:srgbClr val="000000"/>
                            </a:solidFill>
                            <a:effectLst/>
                            <a:latin typeface="Aptos Narrow" panose="020B0004020202020204" pitchFamily="34" charset="0"/>
                          </a:endParaRPr>
                        </a:p>
                      </a:txBody>
                      <a:tcPr marL="6350" marR="6350" marT="6350"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43.243</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75652800</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41.683</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18193309"/>
                      </a:ext>
                    </a:extLst>
                  </a:tr>
                  <a:tr h="266356">
                    <a:tc>
                      <a:txBody>
                        <a:bodyPr/>
                        <a:lstStyle/>
                        <a:p>
                          <a:pPr algn="ctr" fontAlgn="b"/>
                          <a:r>
                            <a:rPr lang="en-US" sz="1200" u="none" strike="noStrike">
                              <a:effectLst/>
                            </a:rPr>
                            <a:t>43.540</a:t>
                          </a:r>
                          <a:endParaRPr lang="en-US" sz="1200" b="0" i="0" u="none" strike="noStrike">
                            <a:solidFill>
                              <a:srgbClr val="000000"/>
                            </a:solidFill>
                            <a:effectLst/>
                            <a:latin typeface="Aptos Narrow" panose="020B0004020202020204" pitchFamily="34" charset="0"/>
                          </a:endParaRPr>
                        </a:p>
                      </a:txBody>
                      <a:tcPr marL="6350" marR="6350" marT="6350"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43.557</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87493600</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41.986</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6300415"/>
                      </a:ext>
                    </a:extLst>
                  </a:tr>
                  <a:tr h="266356">
                    <a:tc>
                      <a:txBody>
                        <a:bodyPr/>
                        <a:lstStyle/>
                        <a:p>
                          <a:pPr algn="ctr" fontAlgn="b"/>
                          <a:r>
                            <a:rPr lang="en-US" sz="1200" u="none" strike="noStrike">
                              <a:effectLst/>
                            </a:rPr>
                            <a:t>43.428</a:t>
                          </a:r>
                          <a:endParaRPr lang="en-US" sz="1200" b="0" i="0" u="none" strike="noStrike">
                            <a:solidFill>
                              <a:srgbClr val="000000"/>
                            </a:solidFill>
                            <a:effectLst/>
                            <a:latin typeface="Aptos Narrow" panose="020B0004020202020204" pitchFamily="34" charset="0"/>
                          </a:endParaRPr>
                        </a:p>
                      </a:txBody>
                      <a:tcPr marL="6350" marR="6350" marT="6350"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43.583</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68280800</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42.010</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03368931"/>
                      </a:ext>
                    </a:extLst>
                  </a:tr>
                  <a:tr h="266356">
                    <a:tc>
                      <a:txBody>
                        <a:bodyPr/>
                        <a:lstStyle/>
                        <a:p>
                          <a:pPr algn="ctr" fontAlgn="b"/>
                          <a:r>
                            <a:rPr lang="en-US" sz="1200" u="none" strike="noStrike">
                              <a:effectLst/>
                            </a:rPr>
                            <a:t>43.303</a:t>
                          </a:r>
                          <a:endParaRPr lang="en-US" sz="1200" b="0" i="0" u="none" strike="noStrike">
                            <a:solidFill>
                              <a:srgbClr val="000000"/>
                            </a:solidFill>
                            <a:effectLst/>
                            <a:latin typeface="Aptos Narrow" panose="020B0004020202020204" pitchFamily="34" charset="0"/>
                          </a:endParaRPr>
                        </a:p>
                      </a:txBody>
                      <a:tcPr marL="6350" marR="6350" marT="6350"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43.717</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111341600</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42.140</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74784812"/>
                      </a:ext>
                    </a:extLst>
                  </a:tr>
                  <a:tr h="266356">
                    <a:tc>
                      <a:txBody>
                        <a:bodyPr/>
                        <a:lstStyle/>
                        <a:p>
                          <a:pPr algn="ctr" fontAlgn="b"/>
                          <a:r>
                            <a:rPr lang="en-US" sz="1200" u="none" strike="noStrike">
                              <a:effectLst/>
                            </a:rPr>
                            <a:t>43.580</a:t>
                          </a:r>
                          <a:endParaRPr lang="en-US" sz="1200" b="0" i="0" u="none" strike="noStrike">
                            <a:solidFill>
                              <a:srgbClr val="000000"/>
                            </a:solidFill>
                            <a:effectLst/>
                            <a:latin typeface="Aptos Narrow" panose="020B0004020202020204" pitchFamily="34" charset="0"/>
                          </a:endParaRPr>
                        </a:p>
                      </a:txBody>
                      <a:tcPr marL="6350" marR="6350" marT="6350"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43.287</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112861600</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41.726</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20129687"/>
                      </a:ext>
                    </a:extLst>
                  </a:tr>
                  <a:tr h="266356">
                    <a:tc>
                      <a:txBody>
                        <a:bodyPr/>
                        <a:lstStyle/>
                        <a:p>
                          <a:pPr algn="ctr" fontAlgn="b"/>
                          <a:r>
                            <a:rPr lang="en-US" sz="1200" u="none" strike="noStrike">
                              <a:effectLst/>
                            </a:rPr>
                            <a:t>43.570</a:t>
                          </a:r>
                          <a:endParaRPr lang="en-US" sz="1200" b="0" i="0" u="none" strike="noStrike">
                            <a:solidFill>
                              <a:srgbClr val="000000"/>
                            </a:solidFill>
                            <a:effectLst/>
                            <a:latin typeface="Aptos Narrow" panose="020B0004020202020204" pitchFamily="34" charset="0"/>
                          </a:endParaRPr>
                        </a:p>
                      </a:txBody>
                      <a:tcPr marL="6350" marR="6350" marT="6350"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43.743</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103544800</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200" u="none" strike="noStrike">
                              <a:effectLst/>
                            </a:rPr>
                            <a:t>42.165</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04547780"/>
                      </a:ext>
                    </a:extLst>
                  </a:tr>
                  <a:tr h="266356">
                    <a:tc>
                      <a:txBody>
                        <a:bodyPr/>
                        <a:lstStyle/>
                        <a:p>
                          <a:pPr algn="ctr" fontAlgn="b"/>
                          <a:r>
                            <a:rPr lang="en-US" sz="1200" u="none" strike="noStrike">
                              <a:effectLst/>
                            </a:rPr>
                            <a:t>43.923</a:t>
                          </a:r>
                          <a:endParaRPr lang="en-US" sz="1200" b="0" i="0" u="none" strike="noStrike">
                            <a:solidFill>
                              <a:srgbClr val="000000"/>
                            </a:solidFill>
                            <a:effectLst/>
                            <a:latin typeface="Aptos Narrow" panose="020B0004020202020204" pitchFamily="34" charset="0"/>
                          </a:endParaRPr>
                        </a:p>
                      </a:txBody>
                      <a:tcPr marL="6350" marR="6350" marT="6350" marB="0" anchor="b">
                        <a:lnL w="12700" cmpd="sng">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43.963</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109744800</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42.377</a:t>
                          </a:r>
                          <a:endParaRPr lang="en-US" sz="1200" b="0" i="0" u="none" strike="noStrike">
                            <a:solidFill>
                              <a:srgbClr val="000000"/>
                            </a:solidFill>
                            <a:effectLst/>
                            <a:latin typeface="Aptos Narrow" panose="020B0004020202020204" pitchFamily="34" charset="0"/>
                          </a:endParaRPr>
                        </a:p>
                      </a:txBody>
                      <a:tcPr marL="6350" marR="6350" marT="6350" marB="0" anchor="b">
                        <a:lnL>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30944420"/>
                      </a:ext>
                    </a:extLst>
                  </a:tr>
                </a:tbl>
              </a:graphicData>
            </a:graphic>
          </p:graphicFrame>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80A415-FD55-D622-41E3-B96C210DD561}"/>
                  </a:ext>
                </a:extLst>
              </p:cNvPr>
              <p:cNvSpPr>
                <a:spLocks noGrp="1"/>
              </p:cNvSpPr>
              <p:nvPr>
                <p:ph idx="1"/>
              </p:nvPr>
            </p:nvSpPr>
            <p:spPr>
              <a:xfrm>
                <a:off x="800100" y="1668092"/>
                <a:ext cx="5780108" cy="4267811"/>
              </a:xfrm>
            </p:spPr>
            <p:txBody>
              <a:bodyPr>
                <a:normAutofit/>
              </a:bodyPr>
              <a:lstStyle/>
              <a:p>
                <a:r>
                  <a:rPr lang="en-US" sz="1900"/>
                  <a:t>A businessman wants to analyze the stock price for Apple. 1261 days were analyzed. Open price (</a:t>
                </a:r>
                <a14:m>
                  <m:oMath xmlns:m="http://schemas.openxmlformats.org/officeDocument/2006/math">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𝑥</m:t>
                        </m:r>
                      </m:e>
                      <m:sub>
                        <m:r>
                          <a:rPr lang="en-US" sz="1900" b="0" i="1" smtClean="0">
                            <a:latin typeface="Cambria Math" panose="02040503050406030204" pitchFamily="18" charset="0"/>
                          </a:rPr>
                          <m:t>1</m:t>
                        </m:r>
                      </m:sub>
                    </m:sSub>
                    <m:r>
                      <a:rPr lang="en-US" sz="1900" b="0" i="1" smtClean="0">
                        <a:latin typeface="Cambria Math" panose="02040503050406030204" pitchFamily="18" charset="0"/>
                      </a:rPr>
                      <m:t>)</m:t>
                    </m:r>
                  </m:oMath>
                </a14:m>
                <a:r>
                  <a:rPr lang="en-US" sz="1900"/>
                  <a:t>, close price (</a:t>
                </a:r>
                <a14:m>
                  <m:oMath xmlns:m="http://schemas.openxmlformats.org/officeDocument/2006/math">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𝑥</m:t>
                        </m:r>
                      </m:e>
                      <m:sub>
                        <m:r>
                          <a:rPr lang="en-US" sz="1900" b="0" i="1" smtClean="0">
                            <a:latin typeface="Cambria Math" panose="02040503050406030204" pitchFamily="18" charset="0"/>
                          </a:rPr>
                          <m:t>2</m:t>
                        </m:r>
                      </m:sub>
                    </m:sSub>
                  </m:oMath>
                </a14:m>
                <a:r>
                  <a:rPr lang="en-US" sz="1900"/>
                  <a:t>), how many stocks were bought or sold (</a:t>
                </a:r>
                <a14:m>
                  <m:oMath xmlns:m="http://schemas.openxmlformats.org/officeDocument/2006/math">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𝑥</m:t>
                        </m:r>
                      </m:e>
                      <m:sub>
                        <m:r>
                          <a:rPr lang="en-US" sz="1900" b="0" i="1" smtClean="0">
                            <a:latin typeface="Cambria Math" panose="02040503050406030204" pitchFamily="18" charset="0"/>
                          </a:rPr>
                          <m:t>3</m:t>
                        </m:r>
                      </m:sub>
                    </m:sSub>
                  </m:oMath>
                </a14:m>
                <a:r>
                  <a:rPr lang="en-US" sz="1900"/>
                  <a:t>), and the adjusted close price based on volume, open, and close price (</a:t>
                </a:r>
                <a14:m>
                  <m:oMath xmlns:m="http://schemas.openxmlformats.org/officeDocument/2006/math">
                    <m:r>
                      <a:rPr lang="en-US" sz="1900" b="0" i="1" smtClean="0">
                        <a:latin typeface="Cambria Math" panose="02040503050406030204" pitchFamily="18" charset="0"/>
                      </a:rPr>
                      <m:t>𝑦</m:t>
                    </m:r>
                    <m:r>
                      <a:rPr lang="en-US" sz="1900" b="0" i="1" smtClean="0">
                        <a:latin typeface="Cambria Math" panose="02040503050406030204" pitchFamily="18" charset="0"/>
                      </a:rPr>
                      <m:t>)</m:t>
                    </m:r>
                  </m:oMath>
                </a14:m>
                <a:r>
                  <a:rPr lang="en-US" sz="1900"/>
                  <a:t> were recorded for each day. </a:t>
                </a:r>
              </a:p>
              <a:p>
                <a:r>
                  <a:rPr lang="en-US" sz="1900"/>
                  <a:t>Important: stock prices are time-related which breaks the ordinary least squares linear regression assumption of independent observations/residuals.</a:t>
                </a:r>
              </a:p>
              <a:p>
                <a:pPr marL="0" indent="0">
                  <a:buNone/>
                </a:pPr>
                <a:endParaRPr lang="en-US" b="1" i="1" u="sng"/>
              </a:p>
              <a:p>
                <a:endParaRPr lang="en-US" b="1" i="1" u="sng"/>
              </a:p>
            </p:txBody>
          </p:sp>
        </mc:Choice>
        <mc:Fallback xmlns="">
          <p:sp>
            <p:nvSpPr>
              <p:cNvPr id="11" name="Content Placeholder 2">
                <a:extLst>
                  <a:ext uri="{FF2B5EF4-FFF2-40B4-BE49-F238E27FC236}">
                    <a16:creationId xmlns:a16="http://schemas.microsoft.com/office/drawing/2014/main" id="{3B80A415-FD55-D622-41E3-B96C210DD561}"/>
                  </a:ext>
                </a:extLst>
              </p:cNvPr>
              <p:cNvSpPr>
                <a:spLocks noGrp="1" noRot="1" noChangeAspect="1" noMove="1" noResize="1" noEditPoints="1" noAdjustHandles="1" noChangeArrowheads="1" noChangeShapeType="1" noTextEdit="1"/>
              </p:cNvSpPr>
              <p:nvPr>
                <p:ph idx="1"/>
              </p:nvPr>
            </p:nvSpPr>
            <p:spPr>
              <a:xfrm>
                <a:off x="800100" y="1668092"/>
                <a:ext cx="5780108" cy="4267811"/>
              </a:xfrm>
              <a:blipFill>
                <a:blip r:embed="rId4"/>
                <a:stretch>
                  <a:fillRect l="-738" t="-429" r="-738"/>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3DDEAEED-EE0A-BE12-4AF2-D68DE3531EBD}"/>
              </a:ext>
            </a:extLst>
          </p:cNvPr>
          <p:cNvSpPr txBox="1"/>
          <p:nvPr/>
        </p:nvSpPr>
        <p:spPr>
          <a:xfrm>
            <a:off x="0" y="6488669"/>
            <a:ext cx="351378" cy="369332"/>
          </a:xfrm>
          <a:prstGeom prst="rect">
            <a:avLst/>
          </a:prstGeom>
          <a:noFill/>
        </p:spPr>
        <p:txBody>
          <a:bodyPr wrap="none" rtlCol="0">
            <a:spAutoFit/>
          </a:bodyPr>
          <a:lstStyle/>
          <a:p>
            <a:r>
              <a:rPr lang="en-US" b="1">
                <a:solidFill>
                  <a:schemeClr val="accent4"/>
                </a:solidFill>
              </a:rPr>
              <a:t>V</a:t>
            </a:r>
          </a:p>
        </p:txBody>
      </p:sp>
    </p:spTree>
    <p:extLst>
      <p:ext uri="{BB962C8B-B14F-4D97-AF65-F5344CB8AC3E}">
        <p14:creationId xmlns:p14="http://schemas.microsoft.com/office/powerpoint/2010/main" val="3948266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EE0B1-44D3-7347-A034-58F44A124C3C}"/>
              </a:ext>
            </a:extLst>
          </p:cNvPr>
          <p:cNvSpPr>
            <a:spLocks noGrp="1"/>
          </p:cNvSpPr>
          <p:nvPr>
            <p:ph type="title"/>
          </p:nvPr>
        </p:nvSpPr>
        <p:spPr>
          <a:xfrm>
            <a:off x="694499" y="746696"/>
            <a:ext cx="10691265" cy="659464"/>
          </a:xfrm>
        </p:spPr>
        <p:txBody>
          <a:bodyPr>
            <a:normAutofit/>
          </a:bodyPr>
          <a:lstStyle/>
          <a:p>
            <a:r>
              <a:rPr lang="en-US" sz="3600"/>
              <a:t>Autocorrelation Ordinary Least Squares</a:t>
            </a:r>
          </a:p>
        </p:txBody>
      </p:sp>
      <p:pic>
        <p:nvPicPr>
          <p:cNvPr id="8" name="Content Placeholder 7" descr="A graph showing the difference between the number of numbers&#10;&#10;Description automatically generated with medium confidence">
            <a:extLst>
              <a:ext uri="{FF2B5EF4-FFF2-40B4-BE49-F238E27FC236}">
                <a16:creationId xmlns:a16="http://schemas.microsoft.com/office/drawing/2014/main" id="{CFD9D26F-1D8F-D539-80F5-1C3D0D5F1E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7945" y="2703033"/>
            <a:ext cx="4786066" cy="3253893"/>
          </a:xfrm>
        </p:spPr>
      </p:pic>
      <p:sp>
        <p:nvSpPr>
          <p:cNvPr id="4" name="Date Placeholder 3">
            <a:extLst>
              <a:ext uri="{FF2B5EF4-FFF2-40B4-BE49-F238E27FC236}">
                <a16:creationId xmlns:a16="http://schemas.microsoft.com/office/drawing/2014/main" id="{DA61F102-2365-5D8D-39FD-545DEBA8C407}"/>
              </a:ext>
            </a:extLst>
          </p:cNvPr>
          <p:cNvSpPr>
            <a:spLocks noGrp="1"/>
          </p:cNvSpPr>
          <p:nvPr>
            <p:ph type="dt" sz="half" idx="10"/>
          </p:nvPr>
        </p:nvSpPr>
        <p:spPr/>
        <p:txBody>
          <a:bodyPr/>
          <a:lstStyle/>
          <a:p>
            <a:fld id="{626DE685-1B6F-4D7C-AEF2-C9AD71EC467A}" type="datetime1">
              <a:rPr lang="en-US" smtClean="0"/>
              <a:t>9/2/2024</a:t>
            </a:fld>
            <a:endParaRPr lang="en-US"/>
          </a:p>
        </p:txBody>
      </p:sp>
      <p:sp>
        <p:nvSpPr>
          <p:cNvPr id="6" name="Slide Number Placeholder 5">
            <a:extLst>
              <a:ext uri="{FF2B5EF4-FFF2-40B4-BE49-F238E27FC236}">
                <a16:creationId xmlns:a16="http://schemas.microsoft.com/office/drawing/2014/main" id="{5919C8B5-68BF-8316-7D81-A84FC9E2458A}"/>
              </a:ext>
            </a:extLst>
          </p:cNvPr>
          <p:cNvSpPr>
            <a:spLocks noGrp="1"/>
          </p:cNvSpPr>
          <p:nvPr>
            <p:ph type="sldNum" sz="quarter" idx="12"/>
          </p:nvPr>
        </p:nvSpPr>
        <p:spPr/>
        <p:txBody>
          <a:bodyPr/>
          <a:lstStyle/>
          <a:p>
            <a:r>
              <a:rPr lang="en-US"/>
              <a:t>30</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4BA44E4-869D-83F9-DCA5-D08737EAB4B2}"/>
                  </a:ext>
                </a:extLst>
              </p:cNvPr>
              <p:cNvSpPr txBox="1"/>
              <p:nvPr/>
            </p:nvSpPr>
            <p:spPr>
              <a:xfrm>
                <a:off x="1264483" y="1584091"/>
                <a:ext cx="5420599" cy="1938992"/>
              </a:xfrm>
              <a:prstGeom prst="rect">
                <a:avLst/>
              </a:prstGeom>
              <a:noFill/>
            </p:spPr>
            <p:txBody>
              <a:bodyPr wrap="square" rtlCol="0">
                <a:spAutoFit/>
              </a:bodyPr>
              <a:lstStyle/>
              <a:p>
                <a:r>
                  <a:rPr lang="en-US" sz="2000" b="0" u="sng"/>
                  <a:t>Durbin Watson Autocorrelation Test:</a:t>
                </a:r>
              </a:p>
              <a:p>
                <a:endParaRPr lang="en-US" sz="2000" b="0"/>
              </a:p>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oMath>
                </a14:m>
                <a:r>
                  <a:rPr lang="en-US" sz="2000"/>
                  <a:t> The linear regression residuals of time series data are uncorrelated</a:t>
                </a:r>
              </a:p>
              <a:p>
                <a:endParaRPr lang="en-US" sz="2000"/>
              </a:p>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oMath>
                </a14:m>
                <a:r>
                  <a:rPr lang="en-US" sz="2000"/>
                  <a:t> Autocorrelation exists</a:t>
                </a:r>
              </a:p>
            </p:txBody>
          </p:sp>
        </mc:Choice>
        <mc:Fallback xmlns="">
          <p:sp>
            <p:nvSpPr>
              <p:cNvPr id="11" name="TextBox 10">
                <a:extLst>
                  <a:ext uri="{FF2B5EF4-FFF2-40B4-BE49-F238E27FC236}">
                    <a16:creationId xmlns:a16="http://schemas.microsoft.com/office/drawing/2014/main" id="{E4BA44E4-869D-83F9-DCA5-D08737EAB4B2}"/>
                  </a:ext>
                </a:extLst>
              </p:cNvPr>
              <p:cNvSpPr txBox="1">
                <a:spLocks noRot="1" noChangeAspect="1" noMove="1" noResize="1" noEditPoints="1" noAdjustHandles="1" noChangeArrowheads="1" noChangeShapeType="1" noTextEdit="1"/>
              </p:cNvSpPr>
              <p:nvPr/>
            </p:nvSpPr>
            <p:spPr>
              <a:xfrm>
                <a:off x="1264483" y="1584091"/>
                <a:ext cx="5420599" cy="1938992"/>
              </a:xfrm>
              <a:prstGeom prst="rect">
                <a:avLst/>
              </a:prstGeom>
              <a:blipFill>
                <a:blip r:embed="rId3"/>
                <a:stretch>
                  <a:fillRect l="-1124" t="-1887" b="-4717"/>
                </a:stretch>
              </a:blipFill>
            </p:spPr>
            <p:txBody>
              <a:bodyPr/>
              <a:lstStyle/>
              <a:p>
                <a:r>
                  <a:rPr lang="en-US">
                    <a:noFill/>
                  </a:rPr>
                  <a:t> </a:t>
                </a:r>
              </a:p>
            </p:txBody>
          </p:sp>
        </mc:Fallback>
      </mc:AlternateContent>
      <p:graphicFrame>
        <p:nvGraphicFramePr>
          <p:cNvPr id="12" name="Table 11">
            <a:extLst>
              <a:ext uri="{FF2B5EF4-FFF2-40B4-BE49-F238E27FC236}">
                <a16:creationId xmlns:a16="http://schemas.microsoft.com/office/drawing/2014/main" id="{22C13DBE-6553-4FC6-2B3B-B50EF119AFB2}"/>
              </a:ext>
            </a:extLst>
          </p:cNvPr>
          <p:cNvGraphicFramePr>
            <a:graphicFrameLocks noGrp="1"/>
          </p:cNvGraphicFramePr>
          <p:nvPr>
            <p:extLst>
              <p:ext uri="{D42A27DB-BD31-4B8C-83A1-F6EECF244321}">
                <p14:modId xmlns:p14="http://schemas.microsoft.com/office/powerpoint/2010/main" val="3434592691"/>
              </p:ext>
            </p:extLst>
          </p:nvPr>
        </p:nvGraphicFramePr>
        <p:xfrm>
          <a:off x="936811" y="3797047"/>
          <a:ext cx="4050630" cy="1656080"/>
        </p:xfrm>
        <a:graphic>
          <a:graphicData uri="http://schemas.openxmlformats.org/drawingml/2006/table">
            <a:tbl>
              <a:tblPr firstRow="1" bandRow="1">
                <a:tableStyleId>{073A0DAA-6AF3-43AB-8588-CEC1D06C72B9}</a:tableStyleId>
              </a:tblPr>
              <a:tblGrid>
                <a:gridCol w="2025315">
                  <a:extLst>
                    <a:ext uri="{9D8B030D-6E8A-4147-A177-3AD203B41FA5}">
                      <a16:colId xmlns:a16="http://schemas.microsoft.com/office/drawing/2014/main" val="148243470"/>
                    </a:ext>
                  </a:extLst>
                </a:gridCol>
                <a:gridCol w="2025315">
                  <a:extLst>
                    <a:ext uri="{9D8B030D-6E8A-4147-A177-3AD203B41FA5}">
                      <a16:colId xmlns:a16="http://schemas.microsoft.com/office/drawing/2014/main" val="331206057"/>
                    </a:ext>
                  </a:extLst>
                </a:gridCol>
              </a:tblGrid>
              <a:tr h="370840">
                <a:tc>
                  <a:txBody>
                    <a:bodyPr/>
                    <a:lstStyle/>
                    <a:p>
                      <a:endParaRPr lang="en-US"/>
                    </a:p>
                  </a:txBody>
                  <a:tcPr/>
                </a:tc>
                <a:tc>
                  <a:txBody>
                    <a:bodyPr/>
                    <a:lstStyle/>
                    <a:p>
                      <a:r>
                        <a:rPr lang="en-US"/>
                        <a:t>OLS Reg</a:t>
                      </a:r>
                    </a:p>
                  </a:txBody>
                  <a:tcPr/>
                </a:tc>
                <a:extLst>
                  <a:ext uri="{0D108BD9-81ED-4DB2-BD59-A6C34878D82A}">
                    <a16:rowId xmlns:a16="http://schemas.microsoft.com/office/drawing/2014/main" val="2584653976"/>
                  </a:ext>
                </a:extLst>
              </a:tr>
              <a:tr h="370840">
                <a:tc>
                  <a:txBody>
                    <a:bodyPr/>
                    <a:lstStyle/>
                    <a:p>
                      <a:r>
                        <a:rPr lang="en-US"/>
                        <a:t>P-value</a:t>
                      </a:r>
                    </a:p>
                  </a:txBody>
                  <a:tcPr/>
                </a:tc>
                <a:tc>
                  <a:txBody>
                    <a:bodyPr/>
                    <a:lstStyle/>
                    <a:p>
                      <a:r>
                        <a:rPr lang="en-US"/>
                        <a:t>&lt; 2.2e-16</a:t>
                      </a:r>
                    </a:p>
                  </a:txBody>
                  <a:tcPr/>
                </a:tc>
                <a:extLst>
                  <a:ext uri="{0D108BD9-81ED-4DB2-BD59-A6C34878D82A}">
                    <a16:rowId xmlns:a16="http://schemas.microsoft.com/office/drawing/2014/main" val="3547881494"/>
                  </a:ext>
                </a:extLst>
              </a:tr>
              <a:tr h="370840">
                <a:tc>
                  <a:txBody>
                    <a:bodyPr/>
                    <a:lstStyle/>
                    <a:p>
                      <a:r>
                        <a:rPr lang="en-US"/>
                        <a:t>Conclusion</a:t>
                      </a:r>
                    </a:p>
                  </a:txBody>
                  <a:tcPr/>
                </a:tc>
                <a:tc>
                  <a:txBody>
                    <a:bodyPr/>
                    <a:lstStyle/>
                    <a:p>
                      <a:r>
                        <a:rPr lang="en-US"/>
                        <a:t>Significant Autocorrelation (positive)</a:t>
                      </a:r>
                    </a:p>
                  </a:txBody>
                  <a:tcPr/>
                </a:tc>
                <a:extLst>
                  <a:ext uri="{0D108BD9-81ED-4DB2-BD59-A6C34878D82A}">
                    <a16:rowId xmlns:a16="http://schemas.microsoft.com/office/drawing/2014/main" val="2466880503"/>
                  </a:ext>
                </a:extLst>
              </a:tr>
            </a:tbl>
          </a:graphicData>
        </a:graphic>
      </p:graphicFrame>
      <p:sp>
        <p:nvSpPr>
          <p:cNvPr id="5" name="TextBox 4">
            <a:extLst>
              <a:ext uri="{FF2B5EF4-FFF2-40B4-BE49-F238E27FC236}">
                <a16:creationId xmlns:a16="http://schemas.microsoft.com/office/drawing/2014/main" id="{1106D405-9134-4A7A-4118-FB018C52740B}"/>
              </a:ext>
            </a:extLst>
          </p:cNvPr>
          <p:cNvSpPr txBox="1"/>
          <p:nvPr/>
        </p:nvSpPr>
        <p:spPr>
          <a:xfrm>
            <a:off x="0" y="6488669"/>
            <a:ext cx="351378" cy="369332"/>
          </a:xfrm>
          <a:prstGeom prst="rect">
            <a:avLst/>
          </a:prstGeom>
          <a:noFill/>
        </p:spPr>
        <p:txBody>
          <a:bodyPr wrap="none" rtlCol="0">
            <a:spAutoFit/>
          </a:bodyPr>
          <a:lstStyle/>
          <a:p>
            <a:r>
              <a:rPr lang="en-US" b="1">
                <a:solidFill>
                  <a:schemeClr val="accent4"/>
                </a:solidFill>
              </a:rPr>
              <a:t>V</a:t>
            </a:r>
          </a:p>
        </p:txBody>
      </p:sp>
    </p:spTree>
    <p:extLst>
      <p:ext uri="{BB962C8B-B14F-4D97-AF65-F5344CB8AC3E}">
        <p14:creationId xmlns:p14="http://schemas.microsoft.com/office/powerpoint/2010/main" val="30667324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18E5-91D6-99A5-CE15-B2BFD9EB104D}"/>
              </a:ext>
            </a:extLst>
          </p:cNvPr>
          <p:cNvSpPr>
            <a:spLocks noGrp="1"/>
          </p:cNvSpPr>
          <p:nvPr>
            <p:ph type="title"/>
          </p:nvPr>
        </p:nvSpPr>
        <p:spPr>
          <a:xfrm>
            <a:off x="648522" y="737989"/>
            <a:ext cx="10691265" cy="630543"/>
          </a:xfrm>
        </p:spPr>
        <p:txBody>
          <a:bodyPr>
            <a:noAutofit/>
          </a:bodyPr>
          <a:lstStyle/>
          <a:p>
            <a:r>
              <a:rPr lang="en-US" sz="3600"/>
              <a:t>Linear Regression Model from GLS estimate</a:t>
            </a:r>
          </a:p>
        </p:txBody>
      </p:sp>
      <p:pic>
        <p:nvPicPr>
          <p:cNvPr id="8" name="Content Placeholder 7" descr="A graph of black dots&#10;&#10;Description automatically generated">
            <a:extLst>
              <a:ext uri="{FF2B5EF4-FFF2-40B4-BE49-F238E27FC236}">
                <a16:creationId xmlns:a16="http://schemas.microsoft.com/office/drawing/2014/main" id="{7C9BC935-62D2-AE58-2D9D-1129C10193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1129" y="1277486"/>
            <a:ext cx="6329209" cy="4303027"/>
          </a:xfrm>
        </p:spPr>
      </p:pic>
      <p:sp>
        <p:nvSpPr>
          <p:cNvPr id="4" name="Date Placeholder 3">
            <a:extLst>
              <a:ext uri="{FF2B5EF4-FFF2-40B4-BE49-F238E27FC236}">
                <a16:creationId xmlns:a16="http://schemas.microsoft.com/office/drawing/2014/main" id="{33171FC6-4F66-5D5C-4781-CD4F56593003}"/>
              </a:ext>
            </a:extLst>
          </p:cNvPr>
          <p:cNvSpPr>
            <a:spLocks noGrp="1"/>
          </p:cNvSpPr>
          <p:nvPr>
            <p:ph type="dt" sz="half" idx="10"/>
          </p:nvPr>
        </p:nvSpPr>
        <p:spPr/>
        <p:txBody>
          <a:bodyPr/>
          <a:lstStyle/>
          <a:p>
            <a:fld id="{626DE685-1B6F-4D7C-AEF2-C9AD71EC467A}" type="datetime1">
              <a:rPr lang="en-US" smtClean="0"/>
              <a:t>9/2/2024</a:t>
            </a:fld>
            <a:endParaRPr lang="en-US"/>
          </a:p>
        </p:txBody>
      </p:sp>
      <p:sp>
        <p:nvSpPr>
          <p:cNvPr id="6" name="Slide Number Placeholder 5">
            <a:extLst>
              <a:ext uri="{FF2B5EF4-FFF2-40B4-BE49-F238E27FC236}">
                <a16:creationId xmlns:a16="http://schemas.microsoft.com/office/drawing/2014/main" id="{BAD42497-16E7-9A7E-61A3-AE52CC8C8BA0}"/>
              </a:ext>
            </a:extLst>
          </p:cNvPr>
          <p:cNvSpPr>
            <a:spLocks noGrp="1"/>
          </p:cNvSpPr>
          <p:nvPr>
            <p:ph type="sldNum" sz="quarter" idx="12"/>
          </p:nvPr>
        </p:nvSpPr>
        <p:spPr/>
        <p:txBody>
          <a:bodyPr/>
          <a:lstStyle/>
          <a:p>
            <a:r>
              <a:rPr lang="en-US"/>
              <a:t>31</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0E8C601-D254-3520-6961-64F0353FEFA8}"/>
                  </a:ext>
                </a:extLst>
              </p:cNvPr>
              <p:cNvSpPr txBox="1"/>
              <p:nvPr/>
            </p:nvSpPr>
            <p:spPr>
              <a:xfrm>
                <a:off x="917244" y="1540343"/>
                <a:ext cx="4136004"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a:latin typeface="Cambria Math" panose="02040503050406030204" pitchFamily="18" charset="0"/>
                            </a:rPr>
                            <m:t>𝑲</m:t>
                          </m:r>
                        </m:e>
                        <m:sub>
                          <m:r>
                            <a:rPr lang="en-US" b="0" i="1" smtClean="0">
                              <a:latin typeface="Cambria Math" panose="02040503050406030204" pitchFamily="18" charset="0"/>
                            </a:rPr>
                            <m:t>1261×1261</m:t>
                          </m:r>
                        </m:sub>
                        <m:sup>
                          <m:r>
                            <a:rPr lang="en-US" b="1" i="1">
                              <a:latin typeface="Cambria Math" panose="02040503050406030204" pitchFamily="18" charset="0"/>
                            </a:rPr>
                            <m:t>′</m:t>
                          </m:r>
                        </m:sup>
                      </m:sSubSup>
                      <m:sSub>
                        <m:sSubPr>
                          <m:ctrlPr>
                            <a:rPr lang="en-US" b="1" i="1" smtClean="0">
                              <a:latin typeface="Cambria Math" panose="02040503050406030204" pitchFamily="18" charset="0"/>
                            </a:rPr>
                          </m:ctrlPr>
                        </m:sSubPr>
                        <m:e>
                          <m:r>
                            <a:rPr lang="en-US" b="1" i="1">
                              <a:latin typeface="Cambria Math" panose="02040503050406030204" pitchFamily="18" charset="0"/>
                            </a:rPr>
                            <m:t>𝑲</m:t>
                          </m:r>
                        </m:e>
                        <m:sub>
                          <m:r>
                            <a:rPr lang="en-US" i="1">
                              <a:latin typeface="Cambria Math" panose="02040503050406030204" pitchFamily="18" charset="0"/>
                            </a:rPr>
                            <m:t>1261×1261</m:t>
                          </m:r>
                        </m:sub>
                      </m:sSub>
                      <m:r>
                        <a:rPr lang="en-US" b="1" i="0"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𝑽</m:t>
                          </m:r>
                        </m:e>
                        <m:sub>
                          <m:r>
                            <a:rPr lang="en-US" b="0" i="0" smtClean="0">
                              <a:latin typeface="Cambria Math" panose="02040503050406030204" pitchFamily="18" charset="0"/>
                            </a:rPr>
                            <m:t>1261</m:t>
                          </m:r>
                          <m:r>
                            <a:rPr lang="en-US" b="0" i="1" smtClean="0">
                              <a:latin typeface="Cambria Math" panose="02040503050406030204" pitchFamily="18" charset="0"/>
                            </a:rPr>
                            <m:t>×1261</m:t>
                          </m:r>
                          <m:r>
                            <a:rPr lang="en-US" b="1" i="1" smtClean="0">
                              <a:latin typeface="Cambria Math" panose="02040503050406030204" pitchFamily="18" charset="0"/>
                            </a:rPr>
                            <m:t> </m:t>
                          </m:r>
                        </m:sub>
                      </m:sSub>
                    </m:oMath>
                  </m:oMathPara>
                </a14:m>
                <a:endParaRPr lang="en-US" b="1"/>
              </a:p>
              <a:p>
                <a:endParaRPr lang="en-US" b="1"/>
              </a:p>
            </p:txBody>
          </p:sp>
        </mc:Choice>
        <mc:Fallback xmlns="">
          <p:sp>
            <p:nvSpPr>
              <p:cNvPr id="3" name="TextBox 2">
                <a:extLst>
                  <a:ext uri="{FF2B5EF4-FFF2-40B4-BE49-F238E27FC236}">
                    <a16:creationId xmlns:a16="http://schemas.microsoft.com/office/drawing/2014/main" id="{30E8C601-D254-3520-6961-64F0353FEFA8}"/>
                  </a:ext>
                </a:extLst>
              </p:cNvPr>
              <p:cNvSpPr txBox="1">
                <a:spLocks noRot="1" noChangeAspect="1" noMove="1" noResize="1" noEditPoints="1" noAdjustHandles="1" noChangeArrowheads="1" noChangeShapeType="1" noTextEdit="1"/>
              </p:cNvSpPr>
              <p:nvPr/>
            </p:nvSpPr>
            <p:spPr>
              <a:xfrm>
                <a:off x="917244" y="1540343"/>
                <a:ext cx="4136004" cy="6463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7CBD0CBC-EF88-829C-257B-492C4ED06B53}"/>
                  </a:ext>
                </a:extLst>
              </p:cNvPr>
              <p:cNvGraphicFramePr>
                <a:graphicFrameLocks noGrp="1"/>
              </p:cNvGraphicFramePr>
              <p:nvPr>
                <p:extLst>
                  <p:ext uri="{D42A27DB-BD31-4B8C-83A1-F6EECF244321}">
                    <p14:modId xmlns:p14="http://schemas.microsoft.com/office/powerpoint/2010/main" val="3605092445"/>
                  </p:ext>
                </p:extLst>
              </p:nvPr>
            </p:nvGraphicFramePr>
            <p:xfrm>
              <a:off x="1276456" y="2239441"/>
              <a:ext cx="3417579" cy="1854200"/>
            </p:xfrm>
            <a:graphic>
              <a:graphicData uri="http://schemas.openxmlformats.org/drawingml/2006/table">
                <a:tbl>
                  <a:tblPr firstRow="1" bandRow="1">
                    <a:tableStyleId>{073A0DAA-6AF3-43AB-8588-CEC1D06C72B9}</a:tableStyleId>
                  </a:tblPr>
                  <a:tblGrid>
                    <a:gridCol w="1049119">
                      <a:extLst>
                        <a:ext uri="{9D8B030D-6E8A-4147-A177-3AD203B41FA5}">
                          <a16:colId xmlns:a16="http://schemas.microsoft.com/office/drawing/2014/main" val="1899129620"/>
                        </a:ext>
                      </a:extLst>
                    </a:gridCol>
                    <a:gridCol w="2368460">
                      <a:extLst>
                        <a:ext uri="{9D8B030D-6E8A-4147-A177-3AD203B41FA5}">
                          <a16:colId xmlns:a16="http://schemas.microsoft.com/office/drawing/2014/main" val="1502497552"/>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𝜷</m:t>
                                    </m:r>
                                  </m:e>
                                  <m:sub>
                                    <m:r>
                                      <a:rPr lang="en-US" b="1" i="1" smtClean="0">
                                        <a:latin typeface="Cambria Math" panose="02040503050406030204" pitchFamily="18" charset="0"/>
                                      </a:rPr>
                                      <m:t>𝒊</m:t>
                                    </m:r>
                                  </m:sub>
                                </m:sSub>
                              </m:oMath>
                            </m:oMathPara>
                          </a14:m>
                          <a:endParaRPr lang="en-US"/>
                        </a:p>
                      </a:txBody>
                      <a:tcPr/>
                    </a:tc>
                    <a:tc>
                      <a:txBody>
                        <a:bodyPr/>
                        <a:lstStyle/>
                        <a:p>
                          <a:r>
                            <a:rPr lang="en-US"/>
                            <a:t>Coefficient Estimates </a:t>
                          </a:r>
                        </a:p>
                      </a:txBody>
                      <a:tcPr/>
                    </a:tc>
                    <a:extLst>
                      <a:ext uri="{0D108BD9-81ED-4DB2-BD59-A6C34878D82A}">
                        <a16:rowId xmlns:a16="http://schemas.microsoft.com/office/drawing/2014/main" val="2643275636"/>
                      </a:ext>
                    </a:extLst>
                  </a:tr>
                  <a:tr h="370840">
                    <a:tc>
                      <a:txBody>
                        <a:bodyPr/>
                        <a:lstStyle/>
                        <a:p>
                          <a:r>
                            <a:rPr lang="en-US"/>
                            <a:t>Intercept</a:t>
                          </a:r>
                        </a:p>
                      </a:txBody>
                      <a:tcPr/>
                    </a:tc>
                    <a:tc>
                      <a:txBody>
                        <a:bodyPr/>
                        <a:lstStyle/>
                        <a:p>
                          <a:r>
                            <a:rPr lang="en-US"/>
                            <a:t>-1.806133</a:t>
                          </a:r>
                        </a:p>
                      </a:txBody>
                      <a:tcPr/>
                    </a:tc>
                    <a:extLst>
                      <a:ext uri="{0D108BD9-81ED-4DB2-BD59-A6C34878D82A}">
                        <a16:rowId xmlns:a16="http://schemas.microsoft.com/office/drawing/2014/main" val="1779621208"/>
                      </a:ext>
                    </a:extLst>
                  </a:tr>
                  <a:tr h="370840">
                    <a:tc>
                      <a:txBody>
                        <a:bodyPr/>
                        <a:lstStyle/>
                        <a:p>
                          <a:r>
                            <a:rPr lang="en-US"/>
                            <a:t>Open</a:t>
                          </a:r>
                        </a:p>
                      </a:txBody>
                      <a:tcPr/>
                    </a:tc>
                    <a:tc>
                      <a:txBody>
                        <a:bodyPr/>
                        <a:lstStyle/>
                        <a:p>
                          <a:r>
                            <a:rPr lang="en-US"/>
                            <a:t>1.049343e-03</a:t>
                          </a:r>
                        </a:p>
                      </a:txBody>
                      <a:tcPr/>
                    </a:tc>
                    <a:extLst>
                      <a:ext uri="{0D108BD9-81ED-4DB2-BD59-A6C34878D82A}">
                        <a16:rowId xmlns:a16="http://schemas.microsoft.com/office/drawing/2014/main" val="413495588"/>
                      </a:ext>
                    </a:extLst>
                  </a:tr>
                  <a:tr h="370840">
                    <a:tc>
                      <a:txBody>
                        <a:bodyPr/>
                        <a:lstStyle/>
                        <a:p>
                          <a:r>
                            <a:rPr lang="en-US"/>
                            <a:t>Close</a:t>
                          </a:r>
                        </a:p>
                      </a:txBody>
                      <a:tcPr/>
                    </a:tc>
                    <a:tc>
                      <a:txBody>
                        <a:bodyPr/>
                        <a:lstStyle/>
                        <a:p>
                          <a:r>
                            <a:rPr lang="en-US"/>
                            <a:t>1.04517</a:t>
                          </a:r>
                        </a:p>
                      </a:txBody>
                      <a:tcPr/>
                    </a:tc>
                    <a:extLst>
                      <a:ext uri="{0D108BD9-81ED-4DB2-BD59-A6C34878D82A}">
                        <a16:rowId xmlns:a16="http://schemas.microsoft.com/office/drawing/2014/main" val="1453608202"/>
                      </a:ext>
                    </a:extLst>
                  </a:tr>
                  <a:tr h="370840">
                    <a:tc>
                      <a:txBody>
                        <a:bodyPr/>
                        <a:lstStyle/>
                        <a:p>
                          <a:r>
                            <a:rPr lang="en-US"/>
                            <a:t>Volume</a:t>
                          </a:r>
                        </a:p>
                      </a:txBody>
                      <a:tcPr/>
                    </a:tc>
                    <a:tc>
                      <a:txBody>
                        <a:bodyPr/>
                        <a:lstStyle/>
                        <a:p>
                          <a:r>
                            <a:rPr lang="en-US"/>
                            <a:t>-5.693653e-07</a:t>
                          </a:r>
                        </a:p>
                      </a:txBody>
                      <a:tcPr/>
                    </a:tc>
                    <a:extLst>
                      <a:ext uri="{0D108BD9-81ED-4DB2-BD59-A6C34878D82A}">
                        <a16:rowId xmlns:a16="http://schemas.microsoft.com/office/drawing/2014/main" val="660565591"/>
                      </a:ext>
                    </a:extLst>
                  </a:tr>
                </a:tbl>
              </a:graphicData>
            </a:graphic>
          </p:graphicFrame>
        </mc:Choice>
        <mc:Fallback xmlns="">
          <p:graphicFrame>
            <p:nvGraphicFramePr>
              <p:cNvPr id="7" name="Table 6">
                <a:extLst>
                  <a:ext uri="{FF2B5EF4-FFF2-40B4-BE49-F238E27FC236}">
                    <a16:creationId xmlns:a16="http://schemas.microsoft.com/office/drawing/2014/main" id="{7CBD0CBC-EF88-829C-257B-492C4ED06B53}"/>
                  </a:ext>
                </a:extLst>
              </p:cNvPr>
              <p:cNvGraphicFramePr>
                <a:graphicFrameLocks noGrp="1"/>
              </p:cNvGraphicFramePr>
              <p:nvPr>
                <p:extLst>
                  <p:ext uri="{D42A27DB-BD31-4B8C-83A1-F6EECF244321}">
                    <p14:modId xmlns:p14="http://schemas.microsoft.com/office/powerpoint/2010/main" val="3605092445"/>
                  </p:ext>
                </p:extLst>
              </p:nvPr>
            </p:nvGraphicFramePr>
            <p:xfrm>
              <a:off x="1276456" y="2239441"/>
              <a:ext cx="3417579" cy="1854200"/>
            </p:xfrm>
            <a:graphic>
              <a:graphicData uri="http://schemas.openxmlformats.org/drawingml/2006/table">
                <a:tbl>
                  <a:tblPr firstRow="1" bandRow="1">
                    <a:tableStyleId>{073A0DAA-6AF3-43AB-8588-CEC1D06C72B9}</a:tableStyleId>
                  </a:tblPr>
                  <a:tblGrid>
                    <a:gridCol w="1049119">
                      <a:extLst>
                        <a:ext uri="{9D8B030D-6E8A-4147-A177-3AD203B41FA5}">
                          <a16:colId xmlns:a16="http://schemas.microsoft.com/office/drawing/2014/main" val="1899129620"/>
                        </a:ext>
                      </a:extLst>
                    </a:gridCol>
                    <a:gridCol w="2368460">
                      <a:extLst>
                        <a:ext uri="{9D8B030D-6E8A-4147-A177-3AD203B41FA5}">
                          <a16:colId xmlns:a16="http://schemas.microsoft.com/office/drawing/2014/main" val="1502497552"/>
                        </a:ext>
                      </a:extLst>
                    </a:gridCol>
                  </a:tblGrid>
                  <a:tr h="370840">
                    <a:tc>
                      <a:txBody>
                        <a:bodyPr/>
                        <a:lstStyle/>
                        <a:p>
                          <a:endParaRPr lang="en-US"/>
                        </a:p>
                      </a:txBody>
                      <a:tcPr>
                        <a:blipFill>
                          <a:blip r:embed="rId4"/>
                          <a:stretch>
                            <a:fillRect l="-578" t="-8197" r="-227168" b="-424590"/>
                          </a:stretch>
                        </a:blipFill>
                      </a:tcPr>
                    </a:tc>
                    <a:tc>
                      <a:txBody>
                        <a:bodyPr/>
                        <a:lstStyle/>
                        <a:p>
                          <a:r>
                            <a:rPr lang="en-US"/>
                            <a:t>Coefficient Estimates </a:t>
                          </a:r>
                        </a:p>
                      </a:txBody>
                      <a:tcPr/>
                    </a:tc>
                    <a:extLst>
                      <a:ext uri="{0D108BD9-81ED-4DB2-BD59-A6C34878D82A}">
                        <a16:rowId xmlns:a16="http://schemas.microsoft.com/office/drawing/2014/main" val="2643275636"/>
                      </a:ext>
                    </a:extLst>
                  </a:tr>
                  <a:tr h="370840">
                    <a:tc>
                      <a:txBody>
                        <a:bodyPr/>
                        <a:lstStyle/>
                        <a:p>
                          <a:r>
                            <a:rPr lang="en-US"/>
                            <a:t>Intercept</a:t>
                          </a:r>
                        </a:p>
                      </a:txBody>
                      <a:tcPr/>
                    </a:tc>
                    <a:tc>
                      <a:txBody>
                        <a:bodyPr/>
                        <a:lstStyle/>
                        <a:p>
                          <a:r>
                            <a:rPr lang="en-US"/>
                            <a:t>-1.806133</a:t>
                          </a:r>
                        </a:p>
                      </a:txBody>
                      <a:tcPr/>
                    </a:tc>
                    <a:extLst>
                      <a:ext uri="{0D108BD9-81ED-4DB2-BD59-A6C34878D82A}">
                        <a16:rowId xmlns:a16="http://schemas.microsoft.com/office/drawing/2014/main" val="1779621208"/>
                      </a:ext>
                    </a:extLst>
                  </a:tr>
                  <a:tr h="370840">
                    <a:tc>
                      <a:txBody>
                        <a:bodyPr/>
                        <a:lstStyle/>
                        <a:p>
                          <a:r>
                            <a:rPr lang="en-US"/>
                            <a:t>Open</a:t>
                          </a:r>
                        </a:p>
                      </a:txBody>
                      <a:tcPr/>
                    </a:tc>
                    <a:tc>
                      <a:txBody>
                        <a:bodyPr/>
                        <a:lstStyle/>
                        <a:p>
                          <a:r>
                            <a:rPr lang="en-US"/>
                            <a:t>1.049343e-03</a:t>
                          </a:r>
                        </a:p>
                      </a:txBody>
                      <a:tcPr/>
                    </a:tc>
                    <a:extLst>
                      <a:ext uri="{0D108BD9-81ED-4DB2-BD59-A6C34878D82A}">
                        <a16:rowId xmlns:a16="http://schemas.microsoft.com/office/drawing/2014/main" val="413495588"/>
                      </a:ext>
                    </a:extLst>
                  </a:tr>
                  <a:tr h="370840">
                    <a:tc>
                      <a:txBody>
                        <a:bodyPr/>
                        <a:lstStyle/>
                        <a:p>
                          <a:r>
                            <a:rPr lang="en-US"/>
                            <a:t>Close</a:t>
                          </a:r>
                        </a:p>
                      </a:txBody>
                      <a:tcPr/>
                    </a:tc>
                    <a:tc>
                      <a:txBody>
                        <a:bodyPr/>
                        <a:lstStyle/>
                        <a:p>
                          <a:r>
                            <a:rPr lang="en-US"/>
                            <a:t>1.04517</a:t>
                          </a:r>
                        </a:p>
                      </a:txBody>
                      <a:tcPr/>
                    </a:tc>
                    <a:extLst>
                      <a:ext uri="{0D108BD9-81ED-4DB2-BD59-A6C34878D82A}">
                        <a16:rowId xmlns:a16="http://schemas.microsoft.com/office/drawing/2014/main" val="1453608202"/>
                      </a:ext>
                    </a:extLst>
                  </a:tr>
                  <a:tr h="370840">
                    <a:tc>
                      <a:txBody>
                        <a:bodyPr/>
                        <a:lstStyle/>
                        <a:p>
                          <a:r>
                            <a:rPr lang="en-US"/>
                            <a:t>Volume</a:t>
                          </a:r>
                        </a:p>
                      </a:txBody>
                      <a:tcPr/>
                    </a:tc>
                    <a:tc>
                      <a:txBody>
                        <a:bodyPr/>
                        <a:lstStyle/>
                        <a:p>
                          <a:r>
                            <a:rPr lang="en-US"/>
                            <a:t>-5.693653e-07</a:t>
                          </a:r>
                        </a:p>
                      </a:txBody>
                      <a:tcPr/>
                    </a:tc>
                    <a:extLst>
                      <a:ext uri="{0D108BD9-81ED-4DB2-BD59-A6C34878D82A}">
                        <a16:rowId xmlns:a16="http://schemas.microsoft.com/office/drawing/2014/main" val="660565591"/>
                      </a:ext>
                    </a:extLst>
                  </a:tr>
                </a:tbl>
              </a:graphicData>
            </a:graphic>
          </p:graphicFrame>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27AB68B-2BED-7017-1674-96BB5344B131}"/>
                  </a:ext>
                </a:extLst>
              </p:cNvPr>
              <p:cNvSpPr txBox="1"/>
              <p:nvPr/>
            </p:nvSpPr>
            <p:spPr>
              <a:xfrm>
                <a:off x="215564" y="4379483"/>
                <a:ext cx="5039546" cy="1580689"/>
              </a:xfrm>
              <a:prstGeom prst="rect">
                <a:avLst/>
              </a:prstGeom>
              <a:noFill/>
            </p:spPr>
            <p:txBody>
              <a:bodyPr wrap="square" lIns="0" tIns="0" rIns="0" bIns="0" rtlCol="0">
                <a:spAutoFit/>
              </a:bodyPr>
              <a:lstStyle/>
              <a:p>
                <a:pPr lvl="1"/>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𝒛</m:t>
                        </m:r>
                      </m:e>
                      <m:sub>
                        <m:r>
                          <a:rPr lang="en-US" b="0" i="1" smtClean="0">
                            <a:latin typeface="Cambria Math" panose="02040503050406030204" pitchFamily="18" charset="0"/>
                          </a:rPr>
                          <m:t>1261×1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nor/>
                          </m:rPr>
                          <a:rPr lang="en-US" b="1" i="0" smtClean="0">
                            <a:latin typeface="Cambria Math" panose="02040503050406030204" pitchFamily="18" charset="0"/>
                          </a:rPr>
                          <m:t>B</m:t>
                        </m:r>
                      </m:e>
                      <m:sub>
                        <m:r>
                          <a:rPr lang="en-US" b="0" i="1" smtClean="0">
                            <a:latin typeface="Cambria Math" panose="02040503050406030204" pitchFamily="18" charset="0"/>
                          </a:rPr>
                          <m:t>1261×4</m:t>
                        </m:r>
                      </m:sub>
                    </m:sSub>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1.806133</m:t>
                              </m:r>
                            </m:e>
                          </m:mr>
                          <m:mr>
                            <m:e>
                              <m:r>
                                <a:rPr lang="en-US" b="0" i="1" smtClean="0">
                                  <a:latin typeface="Cambria Math" panose="02040503050406030204" pitchFamily="18" charset="0"/>
                                </a:rPr>
                                <m:t>0.001049343</m:t>
                              </m:r>
                            </m:e>
                          </m:mr>
                          <m:mr>
                            <m:e>
                              <m:r>
                                <a:rPr lang="en-US" b="0" i="1" smtClean="0">
                                  <a:latin typeface="Cambria Math" panose="02040503050406030204" pitchFamily="18" charset="0"/>
                                </a:rPr>
                                <m:t>1.04517</m:t>
                              </m:r>
                            </m:e>
                          </m:mr>
                          <m:mr>
                            <m:e>
                              <m:r>
                                <a:rPr lang="en-US" b="0" i="1" smtClean="0">
                                  <a:latin typeface="Cambria Math" panose="02040503050406030204" pitchFamily="18" charset="0"/>
                                </a:rPr>
                                <m:t>−0.000000569</m:t>
                              </m:r>
                            </m:e>
                          </m:mr>
                        </m:m>
                      </m:e>
                    </m:d>
                    <m:r>
                      <a:rPr lang="en-US" b="1" i="0"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𝐠</m:t>
                        </m:r>
                      </m:e>
                      <m:sub>
                        <m:r>
                          <a:rPr lang="en-US" b="0" i="0" smtClean="0">
                            <a:latin typeface="Cambria Math" panose="02040503050406030204" pitchFamily="18" charset="0"/>
                          </a:rPr>
                          <m:t>1261</m:t>
                        </m:r>
                        <m:r>
                          <a:rPr lang="en-US" b="0" i="1" smtClean="0">
                            <a:latin typeface="Cambria Math" panose="02040503050406030204" pitchFamily="18" charset="0"/>
                          </a:rPr>
                          <m:t>×1</m:t>
                        </m:r>
                      </m:sub>
                    </m:sSub>
                  </m:oMath>
                </a14:m>
                <a:r>
                  <a:rPr lang="en-US"/>
                  <a:t>  </a:t>
                </a:r>
              </a:p>
              <a:p>
                <a:pPr lvl="1"/>
                <a:endParaRPr lang="en-US"/>
              </a:p>
              <a:p>
                <a:pPr lvl="1"/>
                <a:r>
                  <a:rPr lang="en-US"/>
                  <a:t>where </a:t>
                </a:r>
                <a14:m>
                  <m:oMath xmlns:m="http://schemas.openxmlformats.org/officeDocument/2006/math">
                    <m:r>
                      <a:rPr lang="en-US" b="1" i="1">
                        <a:latin typeface="Cambria Math" panose="02040503050406030204" pitchFamily="18" charset="0"/>
                      </a:rPr>
                      <m:t>𝒛</m:t>
                    </m:r>
                    <m:r>
                      <a:rPr lang="en-US" b="1"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𝑲</m:t>
                        </m:r>
                      </m:e>
                      <m:sup>
                        <m:r>
                          <a:rPr lang="en-US" b="1" i="1">
                            <a:latin typeface="Cambria Math" panose="02040503050406030204" pitchFamily="18" charset="0"/>
                          </a:rPr>
                          <m:t>−</m:t>
                        </m:r>
                        <m:r>
                          <a:rPr lang="en-US" b="1" i="1">
                            <a:latin typeface="Cambria Math" panose="02040503050406030204" pitchFamily="18" charset="0"/>
                          </a:rPr>
                          <m:t>𝟏</m:t>
                        </m:r>
                      </m:sup>
                    </m:sSup>
                    <m:r>
                      <a:rPr lang="en-US" b="1" i="1" smtClean="0">
                        <a:latin typeface="Cambria Math" panose="02040503050406030204" pitchFamily="18" charset="0"/>
                      </a:rPr>
                      <m:t>𝒚</m:t>
                    </m:r>
                    <m:r>
                      <a:rPr lang="en-US" b="1" i="1" smtClean="0">
                        <a:latin typeface="Cambria Math" panose="02040503050406030204" pitchFamily="18" charset="0"/>
                      </a:rPr>
                      <m:t>      </m:t>
                    </m:r>
                    <m:r>
                      <a:rPr lang="en-US" b="1" i="1">
                        <a:latin typeface="Cambria Math" panose="02040503050406030204" pitchFamily="18" charset="0"/>
                      </a:rPr>
                      <m:t>𝑩</m:t>
                    </m:r>
                    <m:r>
                      <a:rPr lang="en-US" b="1"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𝑲</m:t>
                        </m:r>
                      </m:e>
                      <m:sup>
                        <m:r>
                          <a:rPr lang="en-US" b="1" i="1">
                            <a:latin typeface="Cambria Math" panose="02040503050406030204" pitchFamily="18" charset="0"/>
                          </a:rPr>
                          <m:t>−</m:t>
                        </m:r>
                        <m:r>
                          <a:rPr lang="en-US" b="1" i="1">
                            <a:latin typeface="Cambria Math" panose="02040503050406030204" pitchFamily="18" charset="0"/>
                          </a:rPr>
                          <m:t>𝟏</m:t>
                        </m:r>
                      </m:sup>
                    </m:sSup>
                    <m:r>
                      <a:rPr lang="en-US" b="1" i="1" smtClean="0">
                        <a:latin typeface="Cambria Math" panose="02040503050406030204" pitchFamily="18" charset="0"/>
                      </a:rPr>
                      <m:t>𝑿</m:t>
                    </m:r>
                    <m:r>
                      <a:rPr lang="en-US" b="1" i="0" smtClean="0">
                        <a:latin typeface="Cambria Math" panose="02040503050406030204" pitchFamily="18" charset="0"/>
                      </a:rPr>
                      <m:t>      </m:t>
                    </m:r>
                    <m:r>
                      <a:rPr lang="en-US" b="1" i="1">
                        <a:latin typeface="Cambria Math" panose="02040503050406030204" pitchFamily="18" charset="0"/>
                      </a:rPr>
                      <m:t>𝒈</m:t>
                    </m:r>
                    <m:r>
                      <a:rPr lang="en-US" b="1"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𝑲</m:t>
                        </m:r>
                      </m:e>
                      <m:sup>
                        <m:r>
                          <a:rPr lang="en-US" b="1" i="1">
                            <a:latin typeface="Cambria Math" panose="02040503050406030204" pitchFamily="18" charset="0"/>
                          </a:rPr>
                          <m:t>−</m:t>
                        </m:r>
                        <m:r>
                          <a:rPr lang="en-US" b="1" i="1">
                            <a:latin typeface="Cambria Math" panose="02040503050406030204" pitchFamily="18" charset="0"/>
                          </a:rPr>
                          <m:t>𝟏</m:t>
                        </m:r>
                      </m:sup>
                    </m:sSup>
                    <m:r>
                      <a:rPr lang="en-US" b="1" i="1">
                        <a:latin typeface="Cambria Math" panose="02040503050406030204" pitchFamily="18" charset="0"/>
                      </a:rPr>
                      <m:t>𝝐</m:t>
                    </m:r>
                  </m:oMath>
                </a14:m>
                <a:endParaRPr lang="en-US" b="1"/>
              </a:p>
            </p:txBody>
          </p:sp>
        </mc:Choice>
        <mc:Fallback xmlns="">
          <p:sp>
            <p:nvSpPr>
              <p:cNvPr id="11" name="TextBox 10">
                <a:extLst>
                  <a:ext uri="{FF2B5EF4-FFF2-40B4-BE49-F238E27FC236}">
                    <a16:creationId xmlns:a16="http://schemas.microsoft.com/office/drawing/2014/main" id="{D27AB68B-2BED-7017-1674-96BB5344B131}"/>
                  </a:ext>
                </a:extLst>
              </p:cNvPr>
              <p:cNvSpPr txBox="1">
                <a:spLocks noRot="1" noChangeAspect="1" noMove="1" noResize="1" noEditPoints="1" noAdjustHandles="1" noChangeArrowheads="1" noChangeShapeType="1" noTextEdit="1"/>
              </p:cNvSpPr>
              <p:nvPr/>
            </p:nvSpPr>
            <p:spPr>
              <a:xfrm>
                <a:off x="215564" y="4379483"/>
                <a:ext cx="5039546" cy="1580689"/>
              </a:xfrm>
              <a:prstGeom prst="rect">
                <a:avLst/>
              </a:prstGeom>
              <a:blipFill>
                <a:blip r:embed="rId5"/>
                <a:stretch>
                  <a:fillRect b="-8077"/>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8BD40028-5310-8DCE-495F-87033F769518}"/>
              </a:ext>
            </a:extLst>
          </p:cNvPr>
          <p:cNvSpPr txBox="1"/>
          <p:nvPr/>
        </p:nvSpPr>
        <p:spPr>
          <a:xfrm>
            <a:off x="0" y="6488669"/>
            <a:ext cx="351378" cy="369332"/>
          </a:xfrm>
          <a:prstGeom prst="rect">
            <a:avLst/>
          </a:prstGeom>
          <a:noFill/>
        </p:spPr>
        <p:txBody>
          <a:bodyPr wrap="none" rtlCol="0">
            <a:spAutoFit/>
          </a:bodyPr>
          <a:lstStyle/>
          <a:p>
            <a:r>
              <a:rPr lang="en-US" b="1">
                <a:solidFill>
                  <a:schemeClr val="accent4"/>
                </a:solidFill>
              </a:rPr>
              <a:t>V</a:t>
            </a:r>
          </a:p>
        </p:txBody>
      </p:sp>
    </p:spTree>
    <p:extLst>
      <p:ext uri="{BB962C8B-B14F-4D97-AF65-F5344CB8AC3E}">
        <p14:creationId xmlns:p14="http://schemas.microsoft.com/office/powerpoint/2010/main" val="13553029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EE0B1-44D3-7347-A034-58F44A124C3C}"/>
              </a:ext>
            </a:extLst>
          </p:cNvPr>
          <p:cNvSpPr>
            <a:spLocks noGrp="1"/>
          </p:cNvSpPr>
          <p:nvPr>
            <p:ph type="title"/>
          </p:nvPr>
        </p:nvSpPr>
        <p:spPr>
          <a:xfrm>
            <a:off x="694499" y="746696"/>
            <a:ext cx="10691265" cy="659464"/>
          </a:xfrm>
        </p:spPr>
        <p:txBody>
          <a:bodyPr>
            <a:normAutofit/>
          </a:bodyPr>
          <a:lstStyle/>
          <a:p>
            <a:r>
              <a:rPr lang="en-US" sz="3600"/>
              <a:t>Autocorrelation Comparison</a:t>
            </a:r>
          </a:p>
        </p:txBody>
      </p:sp>
      <p:pic>
        <p:nvPicPr>
          <p:cNvPr id="8" name="Content Placeholder 7" descr="A graph showing the difference between the number of numbers&#10;&#10;Description automatically generated with medium confidence">
            <a:extLst>
              <a:ext uri="{FF2B5EF4-FFF2-40B4-BE49-F238E27FC236}">
                <a16:creationId xmlns:a16="http://schemas.microsoft.com/office/drawing/2014/main" id="{CFD9D26F-1D8F-D539-80F5-1C3D0D5F1E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59481" y="796130"/>
            <a:ext cx="3872619" cy="2632870"/>
          </a:xfrm>
        </p:spPr>
      </p:pic>
      <p:sp>
        <p:nvSpPr>
          <p:cNvPr id="4" name="Date Placeholder 3">
            <a:extLst>
              <a:ext uri="{FF2B5EF4-FFF2-40B4-BE49-F238E27FC236}">
                <a16:creationId xmlns:a16="http://schemas.microsoft.com/office/drawing/2014/main" id="{DA61F102-2365-5D8D-39FD-545DEBA8C407}"/>
              </a:ext>
            </a:extLst>
          </p:cNvPr>
          <p:cNvSpPr>
            <a:spLocks noGrp="1"/>
          </p:cNvSpPr>
          <p:nvPr>
            <p:ph type="dt" sz="half" idx="10"/>
          </p:nvPr>
        </p:nvSpPr>
        <p:spPr/>
        <p:txBody>
          <a:bodyPr/>
          <a:lstStyle/>
          <a:p>
            <a:fld id="{626DE685-1B6F-4D7C-AEF2-C9AD71EC467A}" type="datetime1">
              <a:rPr lang="en-US" smtClean="0"/>
              <a:t>9/2/2024</a:t>
            </a:fld>
            <a:endParaRPr lang="en-US"/>
          </a:p>
        </p:txBody>
      </p:sp>
      <p:sp>
        <p:nvSpPr>
          <p:cNvPr id="6" name="Slide Number Placeholder 5">
            <a:extLst>
              <a:ext uri="{FF2B5EF4-FFF2-40B4-BE49-F238E27FC236}">
                <a16:creationId xmlns:a16="http://schemas.microsoft.com/office/drawing/2014/main" id="{5919C8B5-68BF-8316-7D81-A84FC9E2458A}"/>
              </a:ext>
            </a:extLst>
          </p:cNvPr>
          <p:cNvSpPr>
            <a:spLocks noGrp="1"/>
          </p:cNvSpPr>
          <p:nvPr>
            <p:ph type="sldNum" sz="quarter" idx="12"/>
          </p:nvPr>
        </p:nvSpPr>
        <p:spPr/>
        <p:txBody>
          <a:bodyPr/>
          <a:lstStyle/>
          <a:p>
            <a:r>
              <a:rPr lang="en-US"/>
              <a:t>30</a:t>
            </a:r>
          </a:p>
        </p:txBody>
      </p:sp>
      <p:pic>
        <p:nvPicPr>
          <p:cNvPr id="10" name="Picture 9" descr="A graph of a number of dots&#10;&#10;Description automatically generated with medium confidence">
            <a:extLst>
              <a:ext uri="{FF2B5EF4-FFF2-40B4-BE49-F238E27FC236}">
                <a16:creationId xmlns:a16="http://schemas.microsoft.com/office/drawing/2014/main" id="{F8F88E31-8889-F0DD-C250-A00ED3B6EF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2569" y="3478434"/>
            <a:ext cx="3872620" cy="2632870"/>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4BA44E4-869D-83F9-DCA5-D08737EAB4B2}"/>
                  </a:ext>
                </a:extLst>
              </p:cNvPr>
              <p:cNvSpPr txBox="1"/>
              <p:nvPr/>
            </p:nvSpPr>
            <p:spPr>
              <a:xfrm>
                <a:off x="1264483" y="1584091"/>
                <a:ext cx="5420599" cy="1938992"/>
              </a:xfrm>
              <a:prstGeom prst="rect">
                <a:avLst/>
              </a:prstGeom>
              <a:noFill/>
            </p:spPr>
            <p:txBody>
              <a:bodyPr wrap="square" rtlCol="0">
                <a:spAutoFit/>
              </a:bodyPr>
              <a:lstStyle/>
              <a:p>
                <a:r>
                  <a:rPr lang="en-US" sz="2000" b="0" u="sng"/>
                  <a:t>Durbin Watson Autocorrelation Test:</a:t>
                </a:r>
              </a:p>
              <a:p>
                <a:endParaRPr lang="en-US" sz="2000" b="0"/>
              </a:p>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oMath>
                </a14:m>
                <a:r>
                  <a:rPr lang="en-US" sz="2000"/>
                  <a:t> The linear regression residuals of time series data are uncorrelated</a:t>
                </a:r>
              </a:p>
              <a:p>
                <a:endParaRPr lang="en-US" sz="2000"/>
              </a:p>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oMath>
                </a14:m>
                <a:r>
                  <a:rPr lang="en-US" sz="2000"/>
                  <a:t> Autocorrelation exists</a:t>
                </a:r>
              </a:p>
            </p:txBody>
          </p:sp>
        </mc:Choice>
        <mc:Fallback xmlns="">
          <p:sp>
            <p:nvSpPr>
              <p:cNvPr id="11" name="TextBox 10">
                <a:extLst>
                  <a:ext uri="{FF2B5EF4-FFF2-40B4-BE49-F238E27FC236}">
                    <a16:creationId xmlns:a16="http://schemas.microsoft.com/office/drawing/2014/main" id="{E4BA44E4-869D-83F9-DCA5-D08737EAB4B2}"/>
                  </a:ext>
                </a:extLst>
              </p:cNvPr>
              <p:cNvSpPr txBox="1">
                <a:spLocks noRot="1" noChangeAspect="1" noMove="1" noResize="1" noEditPoints="1" noAdjustHandles="1" noChangeArrowheads="1" noChangeShapeType="1" noTextEdit="1"/>
              </p:cNvSpPr>
              <p:nvPr/>
            </p:nvSpPr>
            <p:spPr>
              <a:xfrm>
                <a:off x="1264483" y="1584091"/>
                <a:ext cx="5420599" cy="1938992"/>
              </a:xfrm>
              <a:prstGeom prst="rect">
                <a:avLst/>
              </a:prstGeom>
              <a:blipFill>
                <a:blip r:embed="rId4"/>
                <a:stretch>
                  <a:fillRect l="-1124" t="-1887" b="-4717"/>
                </a:stretch>
              </a:blipFill>
            </p:spPr>
            <p:txBody>
              <a:bodyPr/>
              <a:lstStyle/>
              <a:p>
                <a:r>
                  <a:rPr lang="en-US">
                    <a:noFill/>
                  </a:rPr>
                  <a:t> </a:t>
                </a:r>
              </a:p>
            </p:txBody>
          </p:sp>
        </mc:Fallback>
      </mc:AlternateContent>
      <p:graphicFrame>
        <p:nvGraphicFramePr>
          <p:cNvPr id="12" name="Table 11">
            <a:extLst>
              <a:ext uri="{FF2B5EF4-FFF2-40B4-BE49-F238E27FC236}">
                <a16:creationId xmlns:a16="http://schemas.microsoft.com/office/drawing/2014/main" id="{22C13DBE-6553-4FC6-2B3B-B50EF119AFB2}"/>
              </a:ext>
            </a:extLst>
          </p:cNvPr>
          <p:cNvGraphicFramePr>
            <a:graphicFrameLocks noGrp="1"/>
          </p:cNvGraphicFramePr>
          <p:nvPr/>
        </p:nvGraphicFramePr>
        <p:xfrm>
          <a:off x="936811" y="3797047"/>
          <a:ext cx="6075945" cy="1656080"/>
        </p:xfrm>
        <a:graphic>
          <a:graphicData uri="http://schemas.openxmlformats.org/drawingml/2006/table">
            <a:tbl>
              <a:tblPr firstRow="1" bandRow="1">
                <a:tableStyleId>{073A0DAA-6AF3-43AB-8588-CEC1D06C72B9}</a:tableStyleId>
              </a:tblPr>
              <a:tblGrid>
                <a:gridCol w="2025315">
                  <a:extLst>
                    <a:ext uri="{9D8B030D-6E8A-4147-A177-3AD203B41FA5}">
                      <a16:colId xmlns:a16="http://schemas.microsoft.com/office/drawing/2014/main" val="148243470"/>
                    </a:ext>
                  </a:extLst>
                </a:gridCol>
                <a:gridCol w="2025315">
                  <a:extLst>
                    <a:ext uri="{9D8B030D-6E8A-4147-A177-3AD203B41FA5}">
                      <a16:colId xmlns:a16="http://schemas.microsoft.com/office/drawing/2014/main" val="331206057"/>
                    </a:ext>
                  </a:extLst>
                </a:gridCol>
                <a:gridCol w="2025315">
                  <a:extLst>
                    <a:ext uri="{9D8B030D-6E8A-4147-A177-3AD203B41FA5}">
                      <a16:colId xmlns:a16="http://schemas.microsoft.com/office/drawing/2014/main" val="3621521149"/>
                    </a:ext>
                  </a:extLst>
                </a:gridCol>
              </a:tblGrid>
              <a:tr h="370840">
                <a:tc>
                  <a:txBody>
                    <a:bodyPr/>
                    <a:lstStyle/>
                    <a:p>
                      <a:endParaRPr lang="en-US"/>
                    </a:p>
                  </a:txBody>
                  <a:tcPr/>
                </a:tc>
                <a:tc>
                  <a:txBody>
                    <a:bodyPr/>
                    <a:lstStyle/>
                    <a:p>
                      <a:r>
                        <a:rPr lang="en-US"/>
                        <a:t>OLS Reg</a:t>
                      </a:r>
                    </a:p>
                  </a:txBody>
                  <a:tcPr/>
                </a:tc>
                <a:tc>
                  <a:txBody>
                    <a:bodyPr/>
                    <a:lstStyle/>
                    <a:p>
                      <a:r>
                        <a:rPr lang="en-US"/>
                        <a:t>GLS Reg</a:t>
                      </a:r>
                    </a:p>
                  </a:txBody>
                  <a:tcPr/>
                </a:tc>
                <a:extLst>
                  <a:ext uri="{0D108BD9-81ED-4DB2-BD59-A6C34878D82A}">
                    <a16:rowId xmlns:a16="http://schemas.microsoft.com/office/drawing/2014/main" val="2584653976"/>
                  </a:ext>
                </a:extLst>
              </a:tr>
              <a:tr h="370840">
                <a:tc>
                  <a:txBody>
                    <a:bodyPr/>
                    <a:lstStyle/>
                    <a:p>
                      <a:r>
                        <a:rPr lang="en-US"/>
                        <a:t>P-value</a:t>
                      </a:r>
                    </a:p>
                  </a:txBody>
                  <a:tcPr/>
                </a:tc>
                <a:tc>
                  <a:txBody>
                    <a:bodyPr/>
                    <a:lstStyle/>
                    <a:p>
                      <a:r>
                        <a:rPr lang="en-US"/>
                        <a:t>&lt; 2.2e-16</a:t>
                      </a:r>
                    </a:p>
                  </a:txBody>
                  <a:tcPr/>
                </a:tc>
                <a:tc>
                  <a:txBody>
                    <a:bodyPr/>
                    <a:lstStyle/>
                    <a:p>
                      <a:r>
                        <a:rPr lang="en-US"/>
                        <a:t>0.7082371</a:t>
                      </a:r>
                    </a:p>
                  </a:txBody>
                  <a:tcPr/>
                </a:tc>
                <a:extLst>
                  <a:ext uri="{0D108BD9-81ED-4DB2-BD59-A6C34878D82A}">
                    <a16:rowId xmlns:a16="http://schemas.microsoft.com/office/drawing/2014/main" val="3547881494"/>
                  </a:ext>
                </a:extLst>
              </a:tr>
              <a:tr h="370840">
                <a:tc>
                  <a:txBody>
                    <a:bodyPr/>
                    <a:lstStyle/>
                    <a:p>
                      <a:r>
                        <a:rPr lang="en-US"/>
                        <a:t>Conclusion</a:t>
                      </a:r>
                    </a:p>
                  </a:txBody>
                  <a:tcPr/>
                </a:tc>
                <a:tc>
                  <a:txBody>
                    <a:bodyPr/>
                    <a:lstStyle/>
                    <a:p>
                      <a:r>
                        <a:rPr lang="en-US"/>
                        <a:t>Significant Autocorrelation (positive)</a:t>
                      </a:r>
                    </a:p>
                  </a:txBody>
                  <a:tcPr/>
                </a:tc>
                <a:tc>
                  <a:txBody>
                    <a:bodyPr/>
                    <a:lstStyle/>
                    <a:p>
                      <a:r>
                        <a:rPr lang="en-US"/>
                        <a:t>Not Significant</a:t>
                      </a:r>
                    </a:p>
                  </a:txBody>
                  <a:tcPr/>
                </a:tc>
                <a:extLst>
                  <a:ext uri="{0D108BD9-81ED-4DB2-BD59-A6C34878D82A}">
                    <a16:rowId xmlns:a16="http://schemas.microsoft.com/office/drawing/2014/main" val="2466880503"/>
                  </a:ext>
                </a:extLst>
              </a:tr>
            </a:tbl>
          </a:graphicData>
        </a:graphic>
      </p:graphicFrame>
      <p:sp>
        <p:nvSpPr>
          <p:cNvPr id="5" name="TextBox 4">
            <a:extLst>
              <a:ext uri="{FF2B5EF4-FFF2-40B4-BE49-F238E27FC236}">
                <a16:creationId xmlns:a16="http://schemas.microsoft.com/office/drawing/2014/main" id="{1106D405-9134-4A7A-4118-FB018C52740B}"/>
              </a:ext>
            </a:extLst>
          </p:cNvPr>
          <p:cNvSpPr txBox="1"/>
          <p:nvPr/>
        </p:nvSpPr>
        <p:spPr>
          <a:xfrm>
            <a:off x="0" y="6488669"/>
            <a:ext cx="351378" cy="369332"/>
          </a:xfrm>
          <a:prstGeom prst="rect">
            <a:avLst/>
          </a:prstGeom>
          <a:noFill/>
        </p:spPr>
        <p:txBody>
          <a:bodyPr wrap="none" rtlCol="0">
            <a:spAutoFit/>
          </a:bodyPr>
          <a:lstStyle/>
          <a:p>
            <a:r>
              <a:rPr lang="en-US" b="1">
                <a:solidFill>
                  <a:schemeClr val="accent4"/>
                </a:solidFill>
              </a:rPr>
              <a:t>V</a:t>
            </a:r>
          </a:p>
        </p:txBody>
      </p:sp>
    </p:spTree>
    <p:extLst>
      <p:ext uri="{BB962C8B-B14F-4D97-AF65-F5344CB8AC3E}">
        <p14:creationId xmlns:p14="http://schemas.microsoft.com/office/powerpoint/2010/main" val="3647211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834F51-F311-15AF-1B33-6ECC3B94F8F5}"/>
              </a:ext>
            </a:extLst>
          </p:cNvPr>
          <p:cNvSpPr>
            <a:spLocks noGrp="1"/>
          </p:cNvSpPr>
          <p:nvPr>
            <p:ph type="title"/>
          </p:nvPr>
        </p:nvSpPr>
        <p:spPr>
          <a:xfrm>
            <a:off x="750367" y="757388"/>
            <a:ext cx="10691265" cy="636680"/>
          </a:xfrm>
        </p:spPr>
        <p:txBody>
          <a:bodyPr>
            <a:noAutofit/>
          </a:bodyPr>
          <a:lstStyle/>
          <a:p>
            <a:r>
              <a:rPr lang="uk-UA" sz="3600"/>
              <a:t>Generalized Least squares python code</a:t>
            </a:r>
          </a:p>
        </p:txBody>
      </p:sp>
      <p:sp>
        <p:nvSpPr>
          <p:cNvPr id="4" name="Місце для дати 3">
            <a:extLst>
              <a:ext uri="{FF2B5EF4-FFF2-40B4-BE49-F238E27FC236}">
                <a16:creationId xmlns:a16="http://schemas.microsoft.com/office/drawing/2014/main" id="{8B3A426C-8FEA-4605-A672-43DFC65223A3}"/>
              </a:ext>
            </a:extLst>
          </p:cNvPr>
          <p:cNvSpPr>
            <a:spLocks noGrp="1"/>
          </p:cNvSpPr>
          <p:nvPr>
            <p:ph type="dt" sz="half" idx="10"/>
          </p:nvPr>
        </p:nvSpPr>
        <p:spPr/>
        <p:txBody>
          <a:bodyPr/>
          <a:lstStyle/>
          <a:p>
            <a:fld id="{626DE685-1B6F-4D7C-AEF2-C9AD71EC467A}" type="datetime1">
              <a:rPr lang="en-US" smtClean="0"/>
              <a:t>9/2/2024</a:t>
            </a:fld>
            <a:endParaRPr lang="en-US"/>
          </a:p>
        </p:txBody>
      </p:sp>
      <p:sp>
        <p:nvSpPr>
          <p:cNvPr id="6" name="Місце для номера слайда 5">
            <a:extLst>
              <a:ext uri="{FF2B5EF4-FFF2-40B4-BE49-F238E27FC236}">
                <a16:creationId xmlns:a16="http://schemas.microsoft.com/office/drawing/2014/main" id="{0E6C3AEF-0697-8EA0-FF65-0B0F72A35E37}"/>
              </a:ext>
            </a:extLst>
          </p:cNvPr>
          <p:cNvSpPr>
            <a:spLocks noGrp="1"/>
          </p:cNvSpPr>
          <p:nvPr>
            <p:ph type="sldNum" sz="quarter" idx="12"/>
          </p:nvPr>
        </p:nvSpPr>
        <p:spPr/>
        <p:txBody>
          <a:bodyPr/>
          <a:lstStyle/>
          <a:p>
            <a:r>
              <a:rPr lang="en-US"/>
              <a:t>32</a:t>
            </a:r>
          </a:p>
        </p:txBody>
      </p:sp>
      <p:sp>
        <p:nvSpPr>
          <p:cNvPr id="7" name="TextBox 6">
            <a:extLst>
              <a:ext uri="{FF2B5EF4-FFF2-40B4-BE49-F238E27FC236}">
                <a16:creationId xmlns:a16="http://schemas.microsoft.com/office/drawing/2014/main" id="{E3248415-5B9E-3F6A-E573-1A04D6BBA228}"/>
              </a:ext>
            </a:extLst>
          </p:cNvPr>
          <p:cNvSpPr txBox="1"/>
          <p:nvPr/>
        </p:nvSpPr>
        <p:spPr>
          <a:xfrm>
            <a:off x="0" y="6488669"/>
            <a:ext cx="351378" cy="369332"/>
          </a:xfrm>
          <a:prstGeom prst="rect">
            <a:avLst/>
          </a:prstGeom>
          <a:noFill/>
        </p:spPr>
        <p:txBody>
          <a:bodyPr wrap="none" rtlCol="0">
            <a:spAutoFit/>
          </a:bodyPr>
          <a:lstStyle/>
          <a:p>
            <a:r>
              <a:rPr lang="en-US" b="1">
                <a:solidFill>
                  <a:schemeClr val="accent4"/>
                </a:solidFill>
              </a:rPr>
              <a:t>V</a:t>
            </a:r>
          </a:p>
        </p:txBody>
      </p:sp>
      <p:pic>
        <p:nvPicPr>
          <p:cNvPr id="8" name="Рисунок 7" descr="Зображення, що містить текст, знімок екрана, Шрифт, монітор&#10;&#10;Опис створено автоматично">
            <a:extLst>
              <a:ext uri="{FF2B5EF4-FFF2-40B4-BE49-F238E27FC236}">
                <a16:creationId xmlns:a16="http://schemas.microsoft.com/office/drawing/2014/main" id="{6D91EDA0-538D-8E5B-D604-B93332C80986}"/>
              </a:ext>
            </a:extLst>
          </p:cNvPr>
          <p:cNvPicPr>
            <a:picLocks noChangeAspect="1"/>
          </p:cNvPicPr>
          <p:nvPr/>
        </p:nvPicPr>
        <p:blipFill rotWithShape="1">
          <a:blip r:embed="rId2"/>
          <a:srcRect l="500" t="1728" r="690" b="2096"/>
          <a:stretch/>
        </p:blipFill>
        <p:spPr>
          <a:xfrm>
            <a:off x="1757202" y="1394068"/>
            <a:ext cx="8677595" cy="2681831"/>
          </a:xfrm>
          <a:prstGeom prst="rect">
            <a:avLst/>
          </a:prstGeom>
        </p:spPr>
      </p:pic>
      <p:pic>
        <p:nvPicPr>
          <p:cNvPr id="9" name="Рисунок 8" descr="Зображення, що містить текст, знімок екрана, Шрифт, число&#10;&#10;Опис створено автоматично">
            <a:extLst>
              <a:ext uri="{FF2B5EF4-FFF2-40B4-BE49-F238E27FC236}">
                <a16:creationId xmlns:a16="http://schemas.microsoft.com/office/drawing/2014/main" id="{235990FB-AC5C-5A80-3556-E9D0BBE30AA9}"/>
              </a:ext>
            </a:extLst>
          </p:cNvPr>
          <p:cNvPicPr>
            <a:picLocks noChangeAspect="1"/>
          </p:cNvPicPr>
          <p:nvPr/>
        </p:nvPicPr>
        <p:blipFill rotWithShape="1">
          <a:blip r:embed="rId3"/>
          <a:srcRect l="545" t="3605" r="1150" b="82784"/>
          <a:stretch/>
        </p:blipFill>
        <p:spPr>
          <a:xfrm>
            <a:off x="1757202" y="4191512"/>
            <a:ext cx="8677596" cy="215780"/>
          </a:xfrm>
          <a:prstGeom prst="rect">
            <a:avLst/>
          </a:prstGeom>
        </p:spPr>
      </p:pic>
      <p:pic>
        <p:nvPicPr>
          <p:cNvPr id="11" name="Рисунок 8" descr="Зображення, що містить текст, знімок екрана, Шрифт, число&#10;&#10;Опис створено автоматично">
            <a:extLst>
              <a:ext uri="{FF2B5EF4-FFF2-40B4-BE49-F238E27FC236}">
                <a16:creationId xmlns:a16="http://schemas.microsoft.com/office/drawing/2014/main" id="{BA1A5F95-E1ED-66CC-6B71-624D35A6AF71}"/>
              </a:ext>
            </a:extLst>
          </p:cNvPr>
          <p:cNvPicPr>
            <a:picLocks noChangeAspect="1"/>
          </p:cNvPicPr>
          <p:nvPr/>
        </p:nvPicPr>
        <p:blipFill rotWithShape="1">
          <a:blip r:embed="rId3"/>
          <a:srcRect l="545" t="27897" r="1150" b="331"/>
          <a:stretch/>
        </p:blipFill>
        <p:spPr>
          <a:xfrm>
            <a:off x="1757202" y="4522905"/>
            <a:ext cx="8677596" cy="1137840"/>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CA08975-8980-5D89-43BC-0EA590F4EFC9}"/>
                  </a:ext>
                </a:extLst>
              </p:cNvPr>
              <p:cNvSpPr txBox="1"/>
              <p:nvPr/>
            </p:nvSpPr>
            <p:spPr>
              <a:xfrm>
                <a:off x="3154488" y="5731280"/>
                <a:ext cx="588302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=−1.806+0.00105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+1.0045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−3.2389</m:t>
                      </m:r>
                      <m:r>
                        <a:rPr lang="en-US" b="0" i="1" smtClean="0">
                          <a:latin typeface="Cambria Math" panose="02040503050406030204" pitchFamily="18" charset="0"/>
                        </a:rPr>
                        <m:t>𝑒</m:t>
                      </m:r>
                      <m:r>
                        <a:rPr lang="en-US" b="0" i="1" smtClean="0">
                          <a:latin typeface="Cambria Math" panose="02040503050406030204" pitchFamily="18" charset="0"/>
                        </a:rPr>
                        <m:t>−09</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a:p>
            </p:txBody>
          </p:sp>
        </mc:Choice>
        <mc:Fallback xmlns="">
          <p:sp>
            <p:nvSpPr>
              <p:cNvPr id="12" name="TextBox 11">
                <a:extLst>
                  <a:ext uri="{FF2B5EF4-FFF2-40B4-BE49-F238E27FC236}">
                    <a16:creationId xmlns:a16="http://schemas.microsoft.com/office/drawing/2014/main" id="{8CA08975-8980-5D89-43BC-0EA590F4EFC9}"/>
                  </a:ext>
                </a:extLst>
              </p:cNvPr>
              <p:cNvSpPr txBox="1">
                <a:spLocks noRot="1" noChangeAspect="1" noMove="1" noResize="1" noEditPoints="1" noAdjustHandles="1" noChangeArrowheads="1" noChangeShapeType="1" noTextEdit="1"/>
              </p:cNvSpPr>
              <p:nvPr/>
            </p:nvSpPr>
            <p:spPr>
              <a:xfrm>
                <a:off x="3154488" y="5731280"/>
                <a:ext cx="5883021" cy="369332"/>
              </a:xfrm>
              <a:prstGeom prst="rect">
                <a:avLst/>
              </a:prstGeom>
              <a:blipFill>
                <a:blip r:embed="rId4"/>
                <a:stretch>
                  <a:fillRect t="-6557" b="-6557"/>
                </a:stretch>
              </a:blipFill>
            </p:spPr>
            <p:txBody>
              <a:bodyPr/>
              <a:lstStyle/>
              <a:p>
                <a:r>
                  <a:rPr lang="en-US">
                    <a:noFill/>
                  </a:rPr>
                  <a:t> </a:t>
                </a:r>
              </a:p>
            </p:txBody>
          </p:sp>
        </mc:Fallback>
      </mc:AlternateContent>
    </p:spTree>
    <p:extLst>
      <p:ext uri="{BB962C8B-B14F-4D97-AF65-F5344CB8AC3E}">
        <p14:creationId xmlns:p14="http://schemas.microsoft.com/office/powerpoint/2010/main" val="2508142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13FE0-7F79-9074-813A-499BB8D0027B}"/>
              </a:ext>
            </a:extLst>
          </p:cNvPr>
          <p:cNvSpPr>
            <a:spLocks noGrp="1"/>
          </p:cNvSpPr>
          <p:nvPr>
            <p:ph type="title"/>
          </p:nvPr>
        </p:nvSpPr>
        <p:spPr>
          <a:xfrm>
            <a:off x="700635" y="922096"/>
            <a:ext cx="10691265" cy="651523"/>
          </a:xfrm>
        </p:spPr>
        <p:txBody>
          <a:bodyPr>
            <a:normAutofit/>
          </a:bodyPr>
          <a:lstStyle/>
          <a:p>
            <a:r>
              <a:rPr lang="en-US" sz="3600"/>
              <a:t>Condition number - Kappa</a:t>
            </a:r>
            <a:endParaRPr lang="en-US" sz="3600" b="1" i="1" u="sng"/>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A2D984-EBE7-12E7-9640-84A3356C7CE5}"/>
                  </a:ext>
                </a:extLst>
              </p:cNvPr>
              <p:cNvSpPr>
                <a:spLocks noGrp="1"/>
              </p:cNvSpPr>
              <p:nvPr>
                <p:ph idx="1"/>
              </p:nvPr>
            </p:nvSpPr>
            <p:spPr>
              <a:xfrm>
                <a:off x="700635" y="1670791"/>
                <a:ext cx="6025421" cy="4355595"/>
              </a:xfrm>
            </p:spPr>
            <p:txBody>
              <a:bodyPr/>
              <a:lstStyle/>
              <a:p>
                <a:r>
                  <a:rPr lang="en-US"/>
                  <a:t>Condition number is denoted by </a:t>
                </a:r>
                <a14:m>
                  <m:oMath xmlns:m="http://schemas.openxmlformats.org/officeDocument/2006/math">
                    <m:r>
                      <a:rPr lang="en-US" b="0" i="1" smtClean="0">
                        <a:latin typeface="Cambria Math" panose="02040503050406030204" pitchFamily="18" charset="0"/>
                      </a:rPr>
                      <m:t>𝜅</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a14:m>
                <a:r>
                  <a:rPr lang="en-US"/>
                  <a:t> is defined by:</a:t>
                </a:r>
              </a:p>
              <a:p>
                <a:pPr lvl="1"/>
                <a14:m>
                  <m:oMath xmlns:m="http://schemas.openxmlformats.org/officeDocument/2006/math">
                    <m:r>
                      <a:rPr lang="en-US" b="0" i="1" smtClean="0">
                        <a:latin typeface="Cambria Math" panose="02040503050406030204" pitchFamily="18" charset="0"/>
                      </a:rPr>
                      <m:t>𝜅</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e>
                    </m:d>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−1</m:t>
                                </m:r>
                              </m:sup>
                            </m:sSup>
                          </m:e>
                        </m:d>
                      </m:e>
                    </m:d>
                  </m:oMath>
                </a14:m>
                <a:endParaRPr lang="en-US"/>
              </a:p>
              <a:p>
                <a:r>
                  <a:rPr lang="en-US"/>
                  <a:t>If </a:t>
                </a:r>
                <a14:m>
                  <m:oMath xmlns:m="http://schemas.openxmlformats.org/officeDocument/2006/math">
                    <m:r>
                      <a:rPr lang="en-US" b="0" i="1" smtClean="0">
                        <a:latin typeface="Cambria Math" panose="02040503050406030204" pitchFamily="18" charset="0"/>
                      </a:rPr>
                      <m:t>𝜅</m:t>
                    </m:r>
                  </m:oMath>
                </a14:m>
                <a:r>
                  <a:rPr lang="en-US"/>
                  <a:t> is small, </a:t>
                </a:r>
                <a14:m>
                  <m:oMath xmlns:m="http://schemas.openxmlformats.org/officeDocument/2006/math">
                    <m:r>
                      <a:rPr lang="en-US" b="0" i="1" smtClean="0">
                        <a:latin typeface="Cambria Math" panose="02040503050406030204" pitchFamily="18" charset="0"/>
                      </a:rPr>
                      <m:t>𝑋</m:t>
                    </m:r>
                  </m:oMath>
                </a14:m>
                <a:r>
                  <a:rPr lang="en-US"/>
                  <a:t> is said to be well-conditioned</a:t>
                </a:r>
              </a:p>
              <a:p>
                <a:r>
                  <a:rPr lang="en-US"/>
                  <a:t>If </a:t>
                </a:r>
                <a14:m>
                  <m:oMath xmlns:m="http://schemas.openxmlformats.org/officeDocument/2006/math">
                    <m:r>
                      <a:rPr lang="en-US" b="0" i="1" smtClean="0">
                        <a:latin typeface="Cambria Math" panose="02040503050406030204" pitchFamily="18" charset="0"/>
                      </a:rPr>
                      <m:t>𝜅</m:t>
                    </m:r>
                  </m:oMath>
                </a14:m>
                <a:r>
                  <a:rPr lang="en-US"/>
                  <a:t> is large, </a:t>
                </a:r>
                <a14:m>
                  <m:oMath xmlns:m="http://schemas.openxmlformats.org/officeDocument/2006/math">
                    <m:r>
                      <a:rPr lang="en-US" b="0" i="1" smtClean="0">
                        <a:latin typeface="Cambria Math" panose="02040503050406030204" pitchFamily="18" charset="0"/>
                      </a:rPr>
                      <m:t>𝑋</m:t>
                    </m:r>
                  </m:oMath>
                </a14:m>
                <a:r>
                  <a:rPr lang="en-US"/>
                  <a:t> is ill-conditioned </a:t>
                </a:r>
              </a:p>
              <a:p>
                <a:r>
                  <a:rPr lang="en-US"/>
                  <a:t>If </a:t>
                </a:r>
                <a14:m>
                  <m:oMath xmlns:m="http://schemas.openxmlformats.org/officeDocument/2006/math">
                    <m:r>
                      <a:rPr lang="en-US" b="0" i="1" smtClean="0">
                        <a:latin typeface="Cambria Math" panose="02040503050406030204" pitchFamily="18" charset="0"/>
                      </a:rPr>
                      <m:t>𝑋</m:t>
                    </m:r>
                  </m:oMath>
                </a14:m>
                <a:r>
                  <a:rPr lang="en-US"/>
                  <a:t> is singular, then </a:t>
                </a:r>
                <a14:m>
                  <m:oMath xmlns:m="http://schemas.openxmlformats.org/officeDocument/2006/math">
                    <m:r>
                      <a:rPr lang="en-US" b="0" i="1" smtClean="0">
                        <a:latin typeface="Cambria Math" panose="02040503050406030204" pitchFamily="18" charset="0"/>
                      </a:rPr>
                      <m:t>𝜅</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endParaRPr lang="en-US"/>
              </a:p>
              <a:p>
                <a:r>
                  <a:rPr lang="en-US"/>
                  <a:t>If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d>
                          <m:dPr>
                            <m:begChr m:val=""/>
                            <m:endChr m:val="|"/>
                            <m:ctrlPr>
                              <a:rPr lang="en-US" b="0" i="1" smtClean="0">
                                <a:latin typeface="Cambria Math" panose="02040503050406030204" pitchFamily="18" charset="0"/>
                                <a:ea typeface="Cambria Math" panose="02040503050406030204" pitchFamily="18" charset="0"/>
                              </a:rPr>
                            </m:ctrlPr>
                          </m:dPr>
                          <m:e>
                            <m:r>
                              <a:rPr lang="en-US">
                                <a:latin typeface="Cambria Math" panose="02040503050406030204" pitchFamily="18" charset="0"/>
                              </a:rPr>
                              <m:t>​</m:t>
                            </m:r>
                          </m:e>
                        </m:d>
                      </m:e>
                      <m:sub>
                        <m:r>
                          <a:rPr lang="en-US" b="0" i="1" smtClean="0">
                            <a:latin typeface="Cambria Math" panose="02040503050406030204" pitchFamily="18" charset="0"/>
                            <a:ea typeface="Cambria Math" panose="02040503050406030204" pitchFamily="18" charset="0"/>
                          </a:rPr>
                          <m:t>2</m:t>
                        </m:r>
                      </m:sub>
                    </m:sSub>
                  </m:oMath>
                </a14:m>
                <a:r>
                  <a:rPr lang="en-US"/>
                  <a:t>, then </a:t>
                </a:r>
                <a14:m>
                  <m:oMath xmlns:m="http://schemas.openxmlformats.org/officeDocument/2006/math">
                    <m:r>
                      <a:rPr lang="en-US" b="0" i="1" smtClean="0">
                        <a:latin typeface="Cambria Math" panose="02040503050406030204" pitchFamily="18" charset="0"/>
                      </a:rPr>
                      <m:t>𝜅</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 </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𝑚</m:t>
                            </m:r>
                          </m:sub>
                        </m:sSub>
                      </m:den>
                    </m:f>
                  </m:oMath>
                </a14:m>
                <a:endParaRPr lang="en-US"/>
              </a:p>
            </p:txBody>
          </p:sp>
        </mc:Choice>
        <mc:Fallback xmlns="">
          <p:sp>
            <p:nvSpPr>
              <p:cNvPr id="3" name="Content Placeholder 2">
                <a:extLst>
                  <a:ext uri="{FF2B5EF4-FFF2-40B4-BE49-F238E27FC236}">
                    <a16:creationId xmlns:a16="http://schemas.microsoft.com/office/drawing/2014/main" id="{4EA2D984-EBE7-12E7-9640-84A3356C7CE5}"/>
                  </a:ext>
                </a:extLst>
              </p:cNvPr>
              <p:cNvSpPr>
                <a:spLocks noGrp="1" noRot="1" noChangeAspect="1" noMove="1" noResize="1" noEditPoints="1" noAdjustHandles="1" noChangeArrowheads="1" noChangeShapeType="1" noTextEdit="1"/>
              </p:cNvSpPr>
              <p:nvPr>
                <p:ph idx="1"/>
              </p:nvPr>
            </p:nvSpPr>
            <p:spPr>
              <a:xfrm>
                <a:off x="700635" y="1670791"/>
                <a:ext cx="6025421" cy="4355595"/>
              </a:xfrm>
              <a:blipFill>
                <a:blip r:embed="rId2"/>
                <a:stretch>
                  <a:fillRect l="-911" t="-42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767D444-3A8E-5D67-EF70-BBD79CCFA1D3}"/>
              </a:ext>
            </a:extLst>
          </p:cNvPr>
          <p:cNvSpPr>
            <a:spLocks noGrp="1"/>
          </p:cNvSpPr>
          <p:nvPr>
            <p:ph type="dt" sz="half" idx="10"/>
          </p:nvPr>
        </p:nvSpPr>
        <p:spPr/>
        <p:txBody>
          <a:bodyPr/>
          <a:lstStyle/>
          <a:p>
            <a:fld id="{626DE685-1B6F-4D7C-AEF2-C9AD71EC467A}" type="datetime1">
              <a:rPr lang="en-US" smtClean="0"/>
              <a:t>9/2/2024</a:t>
            </a:fld>
            <a:endParaRPr lang="en-US"/>
          </a:p>
        </p:txBody>
      </p:sp>
      <p:sp>
        <p:nvSpPr>
          <p:cNvPr id="6" name="Slide Number Placeholder 5">
            <a:extLst>
              <a:ext uri="{FF2B5EF4-FFF2-40B4-BE49-F238E27FC236}">
                <a16:creationId xmlns:a16="http://schemas.microsoft.com/office/drawing/2014/main" id="{98E57B4E-41E8-E545-BD59-6985AE46BB50}"/>
              </a:ext>
            </a:extLst>
          </p:cNvPr>
          <p:cNvSpPr>
            <a:spLocks noGrp="1"/>
          </p:cNvSpPr>
          <p:nvPr>
            <p:ph type="sldNum" sz="quarter" idx="12"/>
          </p:nvPr>
        </p:nvSpPr>
        <p:spPr/>
        <p:txBody>
          <a:bodyPr/>
          <a:lstStyle/>
          <a:p>
            <a:r>
              <a:rPr lang="en-US"/>
              <a:t>33</a:t>
            </a:r>
          </a:p>
        </p:txBody>
      </p:sp>
      <p:sp>
        <p:nvSpPr>
          <p:cNvPr id="5" name="TextBox 4">
            <a:extLst>
              <a:ext uri="{FF2B5EF4-FFF2-40B4-BE49-F238E27FC236}">
                <a16:creationId xmlns:a16="http://schemas.microsoft.com/office/drawing/2014/main" id="{22ECD034-9C91-207B-838E-0E5230FF9098}"/>
              </a:ext>
            </a:extLst>
          </p:cNvPr>
          <p:cNvSpPr txBox="1"/>
          <p:nvPr/>
        </p:nvSpPr>
        <p:spPr>
          <a:xfrm>
            <a:off x="0" y="6488669"/>
            <a:ext cx="410690" cy="369332"/>
          </a:xfrm>
          <a:prstGeom prst="rect">
            <a:avLst/>
          </a:prstGeom>
          <a:noFill/>
        </p:spPr>
        <p:txBody>
          <a:bodyPr wrap="none" rtlCol="0">
            <a:spAutoFit/>
          </a:bodyPr>
          <a:lstStyle/>
          <a:p>
            <a:r>
              <a:rPr lang="en-US" b="1">
                <a:solidFill>
                  <a:schemeClr val="accent4"/>
                </a:solidFill>
              </a:rPr>
              <a:t>M</a:t>
            </a:r>
          </a:p>
        </p:txBody>
      </p:sp>
      <p:graphicFrame>
        <p:nvGraphicFramePr>
          <p:cNvPr id="7" name="Table 6">
            <a:extLst>
              <a:ext uri="{FF2B5EF4-FFF2-40B4-BE49-F238E27FC236}">
                <a16:creationId xmlns:a16="http://schemas.microsoft.com/office/drawing/2014/main" id="{B2F5C5AD-7668-D459-3E65-BEF27809EC8F}"/>
              </a:ext>
            </a:extLst>
          </p:cNvPr>
          <p:cNvGraphicFramePr>
            <a:graphicFrameLocks noGrp="1"/>
          </p:cNvGraphicFramePr>
          <p:nvPr>
            <p:extLst>
              <p:ext uri="{D42A27DB-BD31-4B8C-83A1-F6EECF244321}">
                <p14:modId xmlns:p14="http://schemas.microsoft.com/office/powerpoint/2010/main" val="202446300"/>
              </p:ext>
            </p:extLst>
          </p:nvPr>
        </p:nvGraphicFramePr>
        <p:xfrm>
          <a:off x="7047010" y="2686995"/>
          <a:ext cx="4344890" cy="1484010"/>
        </p:xfrm>
        <a:graphic>
          <a:graphicData uri="http://schemas.openxmlformats.org/drawingml/2006/table">
            <a:tbl>
              <a:tblPr firstRow="1" bandRow="1">
                <a:tableStyleId>{073A0DAA-6AF3-43AB-8588-CEC1D06C72B9}</a:tableStyleId>
              </a:tblPr>
              <a:tblGrid>
                <a:gridCol w="1681469">
                  <a:extLst>
                    <a:ext uri="{9D8B030D-6E8A-4147-A177-3AD203B41FA5}">
                      <a16:colId xmlns:a16="http://schemas.microsoft.com/office/drawing/2014/main" val="3083852485"/>
                    </a:ext>
                  </a:extLst>
                </a:gridCol>
                <a:gridCol w="2663421">
                  <a:extLst>
                    <a:ext uri="{9D8B030D-6E8A-4147-A177-3AD203B41FA5}">
                      <a16:colId xmlns:a16="http://schemas.microsoft.com/office/drawing/2014/main" val="1837808271"/>
                    </a:ext>
                  </a:extLst>
                </a:gridCol>
              </a:tblGrid>
              <a:tr h="371490">
                <a:tc>
                  <a:txBody>
                    <a:bodyPr/>
                    <a:lstStyle/>
                    <a:p>
                      <a:r>
                        <a:rPr lang="en-US"/>
                        <a:t>Norm Type</a:t>
                      </a:r>
                    </a:p>
                  </a:txBody>
                  <a:tcPr/>
                </a:tc>
                <a:tc>
                  <a:txBody>
                    <a:bodyPr/>
                    <a:lstStyle/>
                    <a:p>
                      <a:r>
                        <a:rPr lang="en-US"/>
                        <a:t>Kappa</a:t>
                      </a:r>
                    </a:p>
                  </a:txBody>
                  <a:tcPr/>
                </a:tc>
                <a:extLst>
                  <a:ext uri="{0D108BD9-81ED-4DB2-BD59-A6C34878D82A}">
                    <a16:rowId xmlns:a16="http://schemas.microsoft.com/office/drawing/2014/main" val="2923399574"/>
                  </a:ext>
                </a:extLst>
              </a:tr>
              <a:tr h="370840">
                <a:tc>
                  <a:txBody>
                    <a:bodyPr/>
                    <a:lstStyle/>
                    <a:p>
                      <a:r>
                        <a:rPr lang="en-US"/>
                        <a:t>1-norm</a:t>
                      </a:r>
                    </a:p>
                  </a:txBody>
                  <a:tcPr/>
                </a:tc>
                <a:tc>
                  <a:txBody>
                    <a:bodyPr/>
                    <a:lstStyle/>
                    <a:p>
                      <a:r>
                        <a:rPr lang="en-US"/>
                        <a:t>2131162740.203</a:t>
                      </a:r>
                    </a:p>
                  </a:txBody>
                  <a:tcPr/>
                </a:tc>
                <a:extLst>
                  <a:ext uri="{0D108BD9-81ED-4DB2-BD59-A6C34878D82A}">
                    <a16:rowId xmlns:a16="http://schemas.microsoft.com/office/drawing/2014/main" val="2143872039"/>
                  </a:ext>
                </a:extLst>
              </a:tr>
              <a:tr h="370840">
                <a:tc>
                  <a:txBody>
                    <a:bodyPr/>
                    <a:lstStyle/>
                    <a:p>
                      <a:r>
                        <a:rPr lang="en-US" dirty="0"/>
                        <a:t>2-norm</a:t>
                      </a:r>
                    </a:p>
                  </a:txBody>
                  <a:tcPr/>
                </a:tc>
                <a:tc>
                  <a:txBody>
                    <a:bodyPr/>
                    <a:lstStyle/>
                    <a:p>
                      <a:r>
                        <a:rPr lang="en-US"/>
                        <a:t>523926887.709</a:t>
                      </a:r>
                    </a:p>
                  </a:txBody>
                  <a:tcPr/>
                </a:tc>
                <a:extLst>
                  <a:ext uri="{0D108BD9-81ED-4DB2-BD59-A6C34878D82A}">
                    <a16:rowId xmlns:a16="http://schemas.microsoft.com/office/drawing/2014/main" val="865939180"/>
                  </a:ext>
                </a:extLst>
              </a:tr>
              <a:tr h="370840">
                <a:tc>
                  <a:txBody>
                    <a:bodyPr/>
                    <a:lstStyle/>
                    <a:p>
                      <a:r>
                        <a:rPr lang="en-US"/>
                        <a:t>Inf-norm</a:t>
                      </a:r>
                    </a:p>
                  </a:txBody>
                  <a:tcPr/>
                </a:tc>
                <a:tc>
                  <a:txBody>
                    <a:bodyPr/>
                    <a:lstStyle/>
                    <a:p>
                      <a:r>
                        <a:rPr lang="en-US" dirty="0"/>
                        <a:t>1437589964.344</a:t>
                      </a:r>
                    </a:p>
                  </a:txBody>
                  <a:tcPr/>
                </a:tc>
                <a:extLst>
                  <a:ext uri="{0D108BD9-81ED-4DB2-BD59-A6C34878D82A}">
                    <a16:rowId xmlns:a16="http://schemas.microsoft.com/office/drawing/2014/main" val="2352668136"/>
                  </a:ext>
                </a:extLst>
              </a:tr>
            </a:tbl>
          </a:graphicData>
        </a:graphic>
      </p:graphicFrame>
    </p:spTree>
    <p:extLst>
      <p:ext uri="{BB962C8B-B14F-4D97-AF65-F5344CB8AC3E}">
        <p14:creationId xmlns:p14="http://schemas.microsoft.com/office/powerpoint/2010/main" val="19907359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0673D-FD3E-D44F-F0B0-C22D4C1F8DE2}"/>
              </a:ext>
            </a:extLst>
          </p:cNvPr>
          <p:cNvSpPr>
            <a:spLocks noGrp="1"/>
          </p:cNvSpPr>
          <p:nvPr>
            <p:ph type="title"/>
          </p:nvPr>
        </p:nvSpPr>
        <p:spPr/>
        <p:txBody>
          <a:bodyPr/>
          <a:lstStyle/>
          <a:p>
            <a:r>
              <a:rPr lang="en-US"/>
              <a:t>Least squares</a:t>
            </a:r>
          </a:p>
        </p:txBody>
      </p:sp>
      <p:sp>
        <p:nvSpPr>
          <p:cNvPr id="3" name="Content Placeholder 2">
            <a:extLst>
              <a:ext uri="{FF2B5EF4-FFF2-40B4-BE49-F238E27FC236}">
                <a16:creationId xmlns:a16="http://schemas.microsoft.com/office/drawing/2014/main" id="{E37F46F0-5A93-4A3D-DB3F-41B5A368C543}"/>
              </a:ext>
            </a:extLst>
          </p:cNvPr>
          <p:cNvSpPr>
            <a:spLocks noGrp="1"/>
          </p:cNvSpPr>
          <p:nvPr>
            <p:ph idx="1"/>
          </p:nvPr>
        </p:nvSpPr>
        <p:spPr/>
        <p:txBody>
          <a:bodyPr vert="horz" lIns="91440" tIns="45720" rIns="91440" bIns="45720" rtlCol="0" anchor="t">
            <a:normAutofit/>
          </a:bodyPr>
          <a:lstStyle/>
          <a:p>
            <a:r>
              <a:rPr lang="en-US"/>
              <a:t>Page 98 in linear models textbook intro to estimation of least squares and start of normal equations</a:t>
            </a:r>
          </a:p>
          <a:p>
            <a:r>
              <a:rPr lang="en-US"/>
              <a:t>Page 99 in linear models textbook example of least square fit</a:t>
            </a:r>
          </a:p>
          <a:p>
            <a:r>
              <a:rPr lang="en-US"/>
              <a:t>Page 70 in regression textbook starts least squares</a:t>
            </a:r>
          </a:p>
          <a:p>
            <a:r>
              <a:rPr lang="en-US"/>
              <a:t>Page 74 in regression textbook is an example of least square fit</a:t>
            </a:r>
          </a:p>
          <a:p>
            <a:r>
              <a:rPr lang="en-US"/>
              <a:t>Page 109 in linear models textbook starts ordinary least squares</a:t>
            </a:r>
          </a:p>
          <a:p>
            <a:endParaRPr lang="en-US"/>
          </a:p>
          <a:p>
            <a:endParaRPr lang="en-US"/>
          </a:p>
        </p:txBody>
      </p:sp>
      <p:sp>
        <p:nvSpPr>
          <p:cNvPr id="4" name="Date Placeholder 3">
            <a:extLst>
              <a:ext uri="{FF2B5EF4-FFF2-40B4-BE49-F238E27FC236}">
                <a16:creationId xmlns:a16="http://schemas.microsoft.com/office/drawing/2014/main" id="{BEC9A9B6-902F-2577-A49E-7A27770D67FE}"/>
              </a:ext>
            </a:extLst>
          </p:cNvPr>
          <p:cNvSpPr>
            <a:spLocks noGrp="1"/>
          </p:cNvSpPr>
          <p:nvPr>
            <p:ph type="dt" sz="half" idx="10"/>
          </p:nvPr>
        </p:nvSpPr>
        <p:spPr/>
        <p:txBody>
          <a:bodyPr/>
          <a:lstStyle/>
          <a:p>
            <a:fld id="{626DE685-1B6F-4D7C-AEF2-C9AD71EC467A}" type="datetime1">
              <a:rPr lang="en-US" smtClean="0"/>
              <a:t>9/2/2024</a:t>
            </a:fld>
            <a:endParaRPr lang="en-US"/>
          </a:p>
        </p:txBody>
      </p:sp>
      <p:sp>
        <p:nvSpPr>
          <p:cNvPr id="6" name="Slide Number Placeholder 5">
            <a:extLst>
              <a:ext uri="{FF2B5EF4-FFF2-40B4-BE49-F238E27FC236}">
                <a16:creationId xmlns:a16="http://schemas.microsoft.com/office/drawing/2014/main" id="{709063B4-2396-6844-FDEB-9FF149F86421}"/>
              </a:ext>
            </a:extLst>
          </p:cNvPr>
          <p:cNvSpPr>
            <a:spLocks noGrp="1"/>
          </p:cNvSpPr>
          <p:nvPr>
            <p:ph type="sldNum" sz="quarter" idx="12"/>
          </p:nvPr>
        </p:nvSpPr>
        <p:spPr/>
        <p:txBody>
          <a:bodyPr/>
          <a:lstStyle/>
          <a:p>
            <a:fld id="{87E7843D-FF13-4365-9478-9625B70A2705}" type="slidenum">
              <a:rPr lang="en-US" smtClean="0"/>
              <a:t>38</a:t>
            </a:fld>
            <a:endParaRPr lang="en-US"/>
          </a:p>
        </p:txBody>
      </p:sp>
      <p:pic>
        <p:nvPicPr>
          <p:cNvPr id="8" name="Picture 7">
            <a:extLst>
              <a:ext uri="{FF2B5EF4-FFF2-40B4-BE49-F238E27FC236}">
                <a16:creationId xmlns:a16="http://schemas.microsoft.com/office/drawing/2014/main" id="{F2F33D78-E384-E90B-CA0D-F097A6804511}"/>
              </a:ext>
            </a:extLst>
          </p:cNvPr>
          <p:cNvPicPr>
            <a:picLocks noChangeAspect="1"/>
          </p:cNvPicPr>
          <p:nvPr/>
        </p:nvPicPr>
        <p:blipFill>
          <a:blip r:embed="rId2"/>
          <a:stretch>
            <a:fillRect/>
          </a:stretch>
        </p:blipFill>
        <p:spPr>
          <a:xfrm>
            <a:off x="8185192" y="3185465"/>
            <a:ext cx="3663097" cy="2278547"/>
          </a:xfrm>
          <a:prstGeom prst="rect">
            <a:avLst/>
          </a:prstGeom>
        </p:spPr>
      </p:pic>
    </p:spTree>
    <p:extLst>
      <p:ext uri="{BB962C8B-B14F-4D97-AF65-F5344CB8AC3E}">
        <p14:creationId xmlns:p14="http://schemas.microsoft.com/office/powerpoint/2010/main" val="25524343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AE9FF-BCAC-65A6-871F-4B94B1EA141B}"/>
              </a:ext>
            </a:extLst>
          </p:cNvPr>
          <p:cNvSpPr>
            <a:spLocks noGrp="1"/>
          </p:cNvSpPr>
          <p:nvPr>
            <p:ph type="title"/>
          </p:nvPr>
        </p:nvSpPr>
        <p:spPr/>
        <p:txBody>
          <a:bodyPr/>
          <a:lstStyle/>
          <a:p>
            <a:r>
              <a:rPr lang="en-US"/>
              <a:t>Normal equations</a:t>
            </a:r>
          </a:p>
        </p:txBody>
      </p:sp>
      <p:sp>
        <p:nvSpPr>
          <p:cNvPr id="3" name="Content Placeholder 2">
            <a:extLst>
              <a:ext uri="{FF2B5EF4-FFF2-40B4-BE49-F238E27FC236}">
                <a16:creationId xmlns:a16="http://schemas.microsoft.com/office/drawing/2014/main" id="{ED0D182D-38FB-D7E7-E8B4-D8EA9C2C6656}"/>
              </a:ext>
            </a:extLst>
          </p:cNvPr>
          <p:cNvSpPr>
            <a:spLocks noGrp="1"/>
          </p:cNvSpPr>
          <p:nvPr>
            <p:ph idx="1"/>
          </p:nvPr>
        </p:nvSpPr>
        <p:spPr/>
        <p:txBody>
          <a:bodyPr/>
          <a:lstStyle/>
          <a:p>
            <a:r>
              <a:rPr lang="en-US"/>
              <a:t>Page 102 in linear models textbook is the normal equations formula</a:t>
            </a:r>
          </a:p>
          <a:p>
            <a:r>
              <a:rPr lang="en-US"/>
              <a:t>Page 103 in linear models textbook is an example </a:t>
            </a:r>
          </a:p>
          <a:p>
            <a:r>
              <a:rPr lang="en-US"/>
              <a:t>Page 205 in linear models textbook starts the normal equations for not full rank matrices</a:t>
            </a:r>
          </a:p>
          <a:p>
            <a:pPr lvl="1"/>
            <a:r>
              <a:rPr lang="en-US"/>
              <a:t>Example 1 is on page 206</a:t>
            </a:r>
          </a:p>
          <a:p>
            <a:pPr lvl="1"/>
            <a:r>
              <a:rPr lang="en-US"/>
              <a:t>Example 2 is on page 210</a:t>
            </a:r>
          </a:p>
        </p:txBody>
      </p:sp>
      <p:sp>
        <p:nvSpPr>
          <p:cNvPr id="4" name="Date Placeholder 3">
            <a:extLst>
              <a:ext uri="{FF2B5EF4-FFF2-40B4-BE49-F238E27FC236}">
                <a16:creationId xmlns:a16="http://schemas.microsoft.com/office/drawing/2014/main" id="{8F7A032F-A1E0-70F6-6A35-6ADF29273C0C}"/>
              </a:ext>
            </a:extLst>
          </p:cNvPr>
          <p:cNvSpPr>
            <a:spLocks noGrp="1"/>
          </p:cNvSpPr>
          <p:nvPr>
            <p:ph type="dt" sz="half" idx="10"/>
          </p:nvPr>
        </p:nvSpPr>
        <p:spPr/>
        <p:txBody>
          <a:bodyPr/>
          <a:lstStyle/>
          <a:p>
            <a:fld id="{626DE685-1B6F-4D7C-AEF2-C9AD71EC467A}" type="datetime1">
              <a:rPr lang="en-US" smtClean="0"/>
              <a:t>9/2/2024</a:t>
            </a:fld>
            <a:endParaRPr lang="en-US"/>
          </a:p>
        </p:txBody>
      </p:sp>
      <p:sp>
        <p:nvSpPr>
          <p:cNvPr id="6" name="Slide Number Placeholder 5">
            <a:extLst>
              <a:ext uri="{FF2B5EF4-FFF2-40B4-BE49-F238E27FC236}">
                <a16:creationId xmlns:a16="http://schemas.microsoft.com/office/drawing/2014/main" id="{0CE60D66-2DA1-3607-A9A0-B8619D2D8871}"/>
              </a:ext>
            </a:extLst>
          </p:cNvPr>
          <p:cNvSpPr>
            <a:spLocks noGrp="1"/>
          </p:cNvSpPr>
          <p:nvPr>
            <p:ph type="sldNum" sz="quarter" idx="12"/>
          </p:nvPr>
        </p:nvSpPr>
        <p:spPr/>
        <p:txBody>
          <a:bodyPr/>
          <a:lstStyle/>
          <a:p>
            <a:fld id="{87E7843D-FF13-4365-9478-9625B70A2705}" type="slidenum">
              <a:rPr lang="en-US" smtClean="0"/>
              <a:t>39</a:t>
            </a:fld>
            <a:endParaRPr lang="en-US"/>
          </a:p>
        </p:txBody>
      </p:sp>
      <p:pic>
        <p:nvPicPr>
          <p:cNvPr id="8" name="Picture 7">
            <a:extLst>
              <a:ext uri="{FF2B5EF4-FFF2-40B4-BE49-F238E27FC236}">
                <a16:creationId xmlns:a16="http://schemas.microsoft.com/office/drawing/2014/main" id="{8E0626B6-E498-BD92-181E-C714FEE6706B}"/>
              </a:ext>
            </a:extLst>
          </p:cNvPr>
          <p:cNvPicPr>
            <a:picLocks noChangeAspect="1"/>
          </p:cNvPicPr>
          <p:nvPr/>
        </p:nvPicPr>
        <p:blipFill>
          <a:blip r:embed="rId2"/>
          <a:stretch>
            <a:fillRect/>
          </a:stretch>
        </p:blipFill>
        <p:spPr>
          <a:xfrm>
            <a:off x="4447631" y="3853485"/>
            <a:ext cx="5750469" cy="2685427"/>
          </a:xfrm>
          <a:prstGeom prst="rect">
            <a:avLst/>
          </a:prstGeom>
        </p:spPr>
      </p:pic>
    </p:spTree>
    <p:extLst>
      <p:ext uri="{BB962C8B-B14F-4D97-AF65-F5344CB8AC3E}">
        <p14:creationId xmlns:p14="http://schemas.microsoft.com/office/powerpoint/2010/main" val="310416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A8F64-DE8A-9D24-FF76-C43D42949B9D}"/>
              </a:ext>
            </a:extLst>
          </p:cNvPr>
          <p:cNvSpPr>
            <a:spLocks noGrp="1"/>
          </p:cNvSpPr>
          <p:nvPr>
            <p:ph type="title"/>
          </p:nvPr>
        </p:nvSpPr>
        <p:spPr>
          <a:xfrm>
            <a:off x="700635" y="922096"/>
            <a:ext cx="10691265" cy="662155"/>
          </a:xfrm>
        </p:spPr>
        <p:txBody>
          <a:bodyPr>
            <a:normAutofit/>
          </a:bodyPr>
          <a:lstStyle/>
          <a:p>
            <a:r>
              <a:rPr lang="en-US" sz="3600"/>
              <a:t>Techniques</a:t>
            </a:r>
          </a:p>
        </p:txBody>
      </p:sp>
      <p:sp>
        <p:nvSpPr>
          <p:cNvPr id="3" name="Content Placeholder 2">
            <a:extLst>
              <a:ext uri="{FF2B5EF4-FFF2-40B4-BE49-F238E27FC236}">
                <a16:creationId xmlns:a16="http://schemas.microsoft.com/office/drawing/2014/main" id="{ED7872F1-1BE2-D1AE-3E98-769CADE37676}"/>
              </a:ext>
            </a:extLst>
          </p:cNvPr>
          <p:cNvSpPr>
            <a:spLocks noGrp="1"/>
          </p:cNvSpPr>
          <p:nvPr>
            <p:ph idx="1"/>
          </p:nvPr>
        </p:nvSpPr>
        <p:spPr>
          <a:xfrm>
            <a:off x="700635" y="1584251"/>
            <a:ext cx="10691265" cy="4344963"/>
          </a:xfrm>
        </p:spPr>
        <p:txBody>
          <a:bodyPr>
            <a:normAutofit/>
          </a:bodyPr>
          <a:lstStyle/>
          <a:p>
            <a:r>
              <a:rPr lang="en-US"/>
              <a:t>Least Squares</a:t>
            </a:r>
          </a:p>
          <a:p>
            <a:pPr lvl="1"/>
            <a:r>
              <a:rPr lang="en-US"/>
              <a:t>Simple Linear Regression</a:t>
            </a:r>
          </a:p>
          <a:p>
            <a:pPr lvl="1"/>
            <a:r>
              <a:rPr lang="en-US"/>
              <a:t>Multiple Linear Regression</a:t>
            </a:r>
          </a:p>
          <a:p>
            <a:pPr lvl="2"/>
            <a:r>
              <a:rPr lang="en-US"/>
              <a:t>Geometric Interpretation </a:t>
            </a:r>
          </a:p>
          <a:p>
            <a:pPr lvl="2"/>
            <a:r>
              <a:rPr lang="en-US"/>
              <a:t>Special Case of Orthogonal Columns</a:t>
            </a:r>
          </a:p>
          <a:p>
            <a:r>
              <a:rPr lang="en-US"/>
              <a:t>Generalized Inverse</a:t>
            </a:r>
          </a:p>
          <a:p>
            <a:r>
              <a:rPr lang="en-US"/>
              <a:t>Generalized Least Squares</a:t>
            </a:r>
          </a:p>
          <a:p>
            <a:r>
              <a:rPr lang="en-US"/>
              <a:t>Condition Numbers </a:t>
            </a:r>
          </a:p>
          <a:p>
            <a:r>
              <a:rPr lang="en-US"/>
              <a:t>Stability</a:t>
            </a:r>
          </a:p>
        </p:txBody>
      </p:sp>
      <p:sp>
        <p:nvSpPr>
          <p:cNvPr id="4" name="Date Placeholder 3">
            <a:extLst>
              <a:ext uri="{FF2B5EF4-FFF2-40B4-BE49-F238E27FC236}">
                <a16:creationId xmlns:a16="http://schemas.microsoft.com/office/drawing/2014/main" id="{CCB56A8E-B453-2BDD-B433-9DBC4314C33C}"/>
              </a:ext>
            </a:extLst>
          </p:cNvPr>
          <p:cNvSpPr>
            <a:spLocks noGrp="1"/>
          </p:cNvSpPr>
          <p:nvPr>
            <p:ph type="dt" sz="half" idx="10"/>
          </p:nvPr>
        </p:nvSpPr>
        <p:spPr/>
        <p:txBody>
          <a:bodyPr/>
          <a:lstStyle/>
          <a:p>
            <a:fld id="{626DE685-1B6F-4D7C-AEF2-C9AD71EC467A}" type="datetime1">
              <a:rPr lang="en-US" smtClean="0"/>
              <a:t>9/2/2024</a:t>
            </a:fld>
            <a:endParaRPr lang="en-US"/>
          </a:p>
        </p:txBody>
      </p:sp>
      <p:sp>
        <p:nvSpPr>
          <p:cNvPr id="6" name="Slide Number Placeholder 5">
            <a:extLst>
              <a:ext uri="{FF2B5EF4-FFF2-40B4-BE49-F238E27FC236}">
                <a16:creationId xmlns:a16="http://schemas.microsoft.com/office/drawing/2014/main" id="{0E56445D-24E3-D57D-FE2A-05469AFEA2BB}"/>
              </a:ext>
            </a:extLst>
          </p:cNvPr>
          <p:cNvSpPr>
            <a:spLocks noGrp="1"/>
          </p:cNvSpPr>
          <p:nvPr>
            <p:ph type="sldNum" sz="quarter" idx="12"/>
          </p:nvPr>
        </p:nvSpPr>
        <p:spPr/>
        <p:txBody>
          <a:bodyPr/>
          <a:lstStyle/>
          <a:p>
            <a:r>
              <a:rPr lang="en-US"/>
              <a:t>3</a:t>
            </a:r>
          </a:p>
        </p:txBody>
      </p:sp>
      <p:sp>
        <p:nvSpPr>
          <p:cNvPr id="7" name="TextBox 6">
            <a:extLst>
              <a:ext uri="{FF2B5EF4-FFF2-40B4-BE49-F238E27FC236}">
                <a16:creationId xmlns:a16="http://schemas.microsoft.com/office/drawing/2014/main" id="{FFA7E9E3-F6A6-AFE5-7E54-FC53502FD6D3}"/>
              </a:ext>
            </a:extLst>
          </p:cNvPr>
          <p:cNvSpPr txBox="1"/>
          <p:nvPr/>
        </p:nvSpPr>
        <p:spPr>
          <a:xfrm>
            <a:off x="0" y="6488669"/>
            <a:ext cx="335348" cy="369332"/>
          </a:xfrm>
          <a:prstGeom prst="rect">
            <a:avLst/>
          </a:prstGeom>
          <a:noFill/>
        </p:spPr>
        <p:txBody>
          <a:bodyPr wrap="none" rtlCol="0">
            <a:spAutoFit/>
          </a:bodyPr>
          <a:lstStyle/>
          <a:p>
            <a:r>
              <a:rPr lang="en-US" b="1">
                <a:solidFill>
                  <a:schemeClr val="accent4"/>
                </a:solidFill>
              </a:rPr>
              <a:t>L</a:t>
            </a:r>
          </a:p>
        </p:txBody>
      </p:sp>
    </p:spTree>
    <p:extLst>
      <p:ext uri="{BB962C8B-B14F-4D97-AF65-F5344CB8AC3E}">
        <p14:creationId xmlns:p14="http://schemas.microsoft.com/office/powerpoint/2010/main" val="37571073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CAC08-6226-FD5D-EB19-01B4A1C44E5A}"/>
              </a:ext>
            </a:extLst>
          </p:cNvPr>
          <p:cNvSpPr>
            <a:spLocks noGrp="1"/>
          </p:cNvSpPr>
          <p:nvPr>
            <p:ph type="title"/>
          </p:nvPr>
        </p:nvSpPr>
        <p:spPr/>
        <p:txBody>
          <a:bodyPr/>
          <a:lstStyle/>
          <a:p>
            <a:r>
              <a:rPr lang="en-US"/>
              <a:t>Generalized inverse</a:t>
            </a:r>
          </a:p>
        </p:txBody>
      </p:sp>
      <p:sp>
        <p:nvSpPr>
          <p:cNvPr id="3" name="Content Placeholder 2">
            <a:extLst>
              <a:ext uri="{FF2B5EF4-FFF2-40B4-BE49-F238E27FC236}">
                <a16:creationId xmlns:a16="http://schemas.microsoft.com/office/drawing/2014/main" id="{C5875DAD-AACD-5165-B751-5F837B24CA76}"/>
              </a:ext>
            </a:extLst>
          </p:cNvPr>
          <p:cNvSpPr>
            <a:spLocks noGrp="1"/>
          </p:cNvSpPr>
          <p:nvPr>
            <p:ph idx="1"/>
          </p:nvPr>
        </p:nvSpPr>
        <p:spPr/>
        <p:txBody>
          <a:bodyPr/>
          <a:lstStyle/>
          <a:p>
            <a:r>
              <a:rPr lang="en-US"/>
              <a:t>Page 3 in linear models textbook is the intro to GI</a:t>
            </a:r>
          </a:p>
          <a:p>
            <a:r>
              <a:rPr lang="en-US"/>
              <a:t>Page 14 in linear models textbook obtaining generalized inverses using singular value decomposition</a:t>
            </a:r>
          </a:p>
          <a:p>
            <a:r>
              <a:rPr lang="en-US"/>
              <a:t>Page 102 in linear models textbook is the application of generalized inverse for normal equations</a:t>
            </a:r>
          </a:p>
          <a:p>
            <a:endParaRPr lang="en-US"/>
          </a:p>
        </p:txBody>
      </p:sp>
      <p:sp>
        <p:nvSpPr>
          <p:cNvPr id="4" name="Date Placeholder 3">
            <a:extLst>
              <a:ext uri="{FF2B5EF4-FFF2-40B4-BE49-F238E27FC236}">
                <a16:creationId xmlns:a16="http://schemas.microsoft.com/office/drawing/2014/main" id="{4A115B6E-A8CF-BD12-94FA-2A511C7AC425}"/>
              </a:ext>
            </a:extLst>
          </p:cNvPr>
          <p:cNvSpPr>
            <a:spLocks noGrp="1"/>
          </p:cNvSpPr>
          <p:nvPr>
            <p:ph type="dt" sz="half" idx="10"/>
          </p:nvPr>
        </p:nvSpPr>
        <p:spPr/>
        <p:txBody>
          <a:bodyPr/>
          <a:lstStyle/>
          <a:p>
            <a:fld id="{626DE685-1B6F-4D7C-AEF2-C9AD71EC467A}" type="datetime1">
              <a:rPr lang="en-US" smtClean="0"/>
              <a:t>9/2/2024</a:t>
            </a:fld>
            <a:endParaRPr lang="en-US"/>
          </a:p>
        </p:txBody>
      </p:sp>
      <p:sp>
        <p:nvSpPr>
          <p:cNvPr id="6" name="Slide Number Placeholder 5">
            <a:extLst>
              <a:ext uri="{FF2B5EF4-FFF2-40B4-BE49-F238E27FC236}">
                <a16:creationId xmlns:a16="http://schemas.microsoft.com/office/drawing/2014/main" id="{6DF40CA2-2DF9-F4DA-D0D9-643DA86C430A}"/>
              </a:ext>
            </a:extLst>
          </p:cNvPr>
          <p:cNvSpPr>
            <a:spLocks noGrp="1"/>
          </p:cNvSpPr>
          <p:nvPr>
            <p:ph type="sldNum" sz="quarter" idx="12"/>
          </p:nvPr>
        </p:nvSpPr>
        <p:spPr/>
        <p:txBody>
          <a:bodyPr/>
          <a:lstStyle/>
          <a:p>
            <a:fld id="{87E7843D-FF13-4365-9478-9625B70A2705}" type="slidenum">
              <a:rPr lang="en-US" smtClean="0"/>
              <a:t>40</a:t>
            </a:fld>
            <a:endParaRPr lang="en-US"/>
          </a:p>
        </p:txBody>
      </p:sp>
    </p:spTree>
    <p:extLst>
      <p:ext uri="{BB962C8B-B14F-4D97-AF65-F5344CB8AC3E}">
        <p14:creationId xmlns:p14="http://schemas.microsoft.com/office/powerpoint/2010/main" val="18281374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CFD0-070B-C1AE-9467-E03C1B4723E9}"/>
              </a:ext>
            </a:extLst>
          </p:cNvPr>
          <p:cNvSpPr>
            <a:spLocks noGrp="1"/>
          </p:cNvSpPr>
          <p:nvPr>
            <p:ph type="title"/>
          </p:nvPr>
        </p:nvSpPr>
        <p:spPr/>
        <p:txBody>
          <a:bodyPr/>
          <a:lstStyle/>
          <a:p>
            <a:r>
              <a:rPr lang="en-US"/>
              <a:t>generalized least squares</a:t>
            </a:r>
          </a:p>
        </p:txBody>
      </p:sp>
      <p:sp>
        <p:nvSpPr>
          <p:cNvPr id="3" name="Content Placeholder 2">
            <a:extLst>
              <a:ext uri="{FF2B5EF4-FFF2-40B4-BE49-F238E27FC236}">
                <a16:creationId xmlns:a16="http://schemas.microsoft.com/office/drawing/2014/main" id="{3BD65D26-EC3C-D467-D536-977E8493DA17}"/>
              </a:ext>
            </a:extLst>
          </p:cNvPr>
          <p:cNvSpPr>
            <a:spLocks noGrp="1"/>
          </p:cNvSpPr>
          <p:nvPr>
            <p:ph idx="1"/>
          </p:nvPr>
        </p:nvSpPr>
        <p:spPr/>
        <p:txBody>
          <a:bodyPr vert="horz" lIns="91440" tIns="45720" rIns="91440" bIns="45720" rtlCol="0" anchor="t">
            <a:normAutofit/>
          </a:bodyPr>
          <a:lstStyle/>
          <a:p>
            <a:r>
              <a:rPr lang="en-US"/>
              <a:t>Page 109 in linear models textbook starts generalized least squares </a:t>
            </a:r>
          </a:p>
          <a:p>
            <a:r>
              <a:rPr lang="en-US"/>
              <a:t>Page 188 in regression textbook starts generalized least squares</a:t>
            </a:r>
          </a:p>
          <a:p>
            <a:r>
              <a:rPr lang="en-US"/>
              <a:t>Explain conditions and why we need it (for sparse matrices)</a:t>
            </a:r>
          </a:p>
          <a:p>
            <a:pPr lvl="1"/>
            <a:r>
              <a:rPr lang="en-US"/>
              <a:t>Use the same data from ordinary and then add in a made-up variable that identifies the major field so it can add in lots of 0s</a:t>
            </a:r>
          </a:p>
          <a:p>
            <a:r>
              <a:rPr lang="en-US"/>
              <a:t>SVD make from scratch? Or built in function? </a:t>
            </a:r>
          </a:p>
          <a:p>
            <a:endParaRPr lang="en-US"/>
          </a:p>
        </p:txBody>
      </p:sp>
      <p:sp>
        <p:nvSpPr>
          <p:cNvPr id="4" name="Date Placeholder 3">
            <a:extLst>
              <a:ext uri="{FF2B5EF4-FFF2-40B4-BE49-F238E27FC236}">
                <a16:creationId xmlns:a16="http://schemas.microsoft.com/office/drawing/2014/main" id="{E3C59ADF-B9F1-DA8C-EC91-9D2E3AB59E8F}"/>
              </a:ext>
            </a:extLst>
          </p:cNvPr>
          <p:cNvSpPr>
            <a:spLocks noGrp="1"/>
          </p:cNvSpPr>
          <p:nvPr>
            <p:ph type="dt" sz="half" idx="10"/>
          </p:nvPr>
        </p:nvSpPr>
        <p:spPr/>
        <p:txBody>
          <a:bodyPr/>
          <a:lstStyle/>
          <a:p>
            <a:fld id="{626DE685-1B6F-4D7C-AEF2-C9AD71EC467A}" type="datetime1">
              <a:rPr lang="en-US" smtClean="0"/>
              <a:t>9/2/2024</a:t>
            </a:fld>
            <a:endParaRPr lang="en-US"/>
          </a:p>
        </p:txBody>
      </p:sp>
      <p:sp>
        <p:nvSpPr>
          <p:cNvPr id="6" name="Slide Number Placeholder 5">
            <a:extLst>
              <a:ext uri="{FF2B5EF4-FFF2-40B4-BE49-F238E27FC236}">
                <a16:creationId xmlns:a16="http://schemas.microsoft.com/office/drawing/2014/main" id="{321CF467-0AFF-CE20-706D-4D0D50CCEFB9}"/>
              </a:ext>
            </a:extLst>
          </p:cNvPr>
          <p:cNvSpPr>
            <a:spLocks noGrp="1"/>
          </p:cNvSpPr>
          <p:nvPr>
            <p:ph type="sldNum" sz="quarter" idx="12"/>
          </p:nvPr>
        </p:nvSpPr>
        <p:spPr/>
        <p:txBody>
          <a:bodyPr/>
          <a:lstStyle/>
          <a:p>
            <a:fld id="{87E7843D-FF13-4365-9478-9625B70A2705}" type="slidenum">
              <a:rPr lang="en-US" smtClean="0"/>
              <a:t>41</a:t>
            </a:fld>
            <a:endParaRPr lang="en-US"/>
          </a:p>
        </p:txBody>
      </p:sp>
    </p:spTree>
    <p:extLst>
      <p:ext uri="{BB962C8B-B14F-4D97-AF65-F5344CB8AC3E}">
        <p14:creationId xmlns:p14="http://schemas.microsoft.com/office/powerpoint/2010/main" val="16597747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5E4A7-65B0-5ED4-D8DC-FAD8C4067C93}"/>
              </a:ext>
            </a:extLst>
          </p:cNvPr>
          <p:cNvSpPr>
            <a:spLocks noGrp="1"/>
          </p:cNvSpPr>
          <p:nvPr>
            <p:ph type="title"/>
          </p:nvPr>
        </p:nvSpPr>
        <p:spPr/>
        <p:txBody>
          <a:bodyPr/>
          <a:lstStyle/>
          <a:p>
            <a:r>
              <a:rPr lang="en-US"/>
              <a:t>Kappa and </a:t>
            </a:r>
            <a:r>
              <a:rPr lang="en-US" err="1"/>
              <a:t>convergance</a:t>
            </a:r>
            <a:r>
              <a:rPr lang="en-US"/>
              <a:t> or </a:t>
            </a:r>
            <a:r>
              <a:rPr lang="en-US" err="1"/>
              <a:t>divergance</a:t>
            </a:r>
            <a:r>
              <a:rPr lang="en-US"/>
              <a:t>?</a:t>
            </a:r>
          </a:p>
        </p:txBody>
      </p:sp>
      <p:sp>
        <p:nvSpPr>
          <p:cNvPr id="3" name="Content Placeholder 2">
            <a:extLst>
              <a:ext uri="{FF2B5EF4-FFF2-40B4-BE49-F238E27FC236}">
                <a16:creationId xmlns:a16="http://schemas.microsoft.com/office/drawing/2014/main" id="{F0B448BB-A008-86AC-8155-101793F8A790}"/>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83CFEC55-7F85-7ADF-A620-D1D0A4CFD9EC}"/>
              </a:ext>
            </a:extLst>
          </p:cNvPr>
          <p:cNvSpPr>
            <a:spLocks noGrp="1"/>
          </p:cNvSpPr>
          <p:nvPr>
            <p:ph type="dt" sz="half" idx="10"/>
          </p:nvPr>
        </p:nvSpPr>
        <p:spPr/>
        <p:txBody>
          <a:bodyPr/>
          <a:lstStyle/>
          <a:p>
            <a:fld id="{626DE685-1B6F-4D7C-AEF2-C9AD71EC467A}" type="datetime1">
              <a:rPr lang="en-US" smtClean="0"/>
              <a:t>9/2/2024</a:t>
            </a:fld>
            <a:endParaRPr lang="en-US"/>
          </a:p>
        </p:txBody>
      </p:sp>
      <p:sp>
        <p:nvSpPr>
          <p:cNvPr id="6" name="Slide Number Placeholder 5">
            <a:extLst>
              <a:ext uri="{FF2B5EF4-FFF2-40B4-BE49-F238E27FC236}">
                <a16:creationId xmlns:a16="http://schemas.microsoft.com/office/drawing/2014/main" id="{BA5DB019-9E87-29D2-74D6-18DA2B9C28B2}"/>
              </a:ext>
            </a:extLst>
          </p:cNvPr>
          <p:cNvSpPr>
            <a:spLocks noGrp="1"/>
          </p:cNvSpPr>
          <p:nvPr>
            <p:ph type="sldNum" sz="quarter" idx="12"/>
          </p:nvPr>
        </p:nvSpPr>
        <p:spPr/>
        <p:txBody>
          <a:bodyPr/>
          <a:lstStyle/>
          <a:p>
            <a:fld id="{87E7843D-FF13-4365-9478-9625B70A2705}" type="slidenum">
              <a:rPr lang="en-US" smtClean="0"/>
              <a:t>42</a:t>
            </a:fld>
            <a:endParaRPr lang="en-US"/>
          </a:p>
        </p:txBody>
      </p:sp>
    </p:spTree>
    <p:extLst>
      <p:ext uri="{BB962C8B-B14F-4D97-AF65-F5344CB8AC3E}">
        <p14:creationId xmlns:p14="http://schemas.microsoft.com/office/powerpoint/2010/main" val="339770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DCD62-9576-3B40-A432-CBC6ED34F96B}"/>
              </a:ext>
            </a:extLst>
          </p:cNvPr>
          <p:cNvSpPr>
            <a:spLocks noGrp="1"/>
          </p:cNvSpPr>
          <p:nvPr>
            <p:ph type="title"/>
          </p:nvPr>
        </p:nvSpPr>
        <p:spPr/>
        <p:txBody>
          <a:bodyPr>
            <a:normAutofit/>
          </a:bodyPr>
          <a:lstStyle/>
          <a:p>
            <a:r>
              <a:rPr lang="en-US" sz="3600"/>
              <a:t>Least squares criterion for simple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31F8D0-197B-0B57-9550-199904402575}"/>
                  </a:ext>
                </a:extLst>
              </p:cNvPr>
              <p:cNvSpPr>
                <a:spLocks noGrp="1"/>
              </p:cNvSpPr>
              <p:nvPr>
                <p:ph idx="1"/>
              </p:nvPr>
            </p:nvSpPr>
            <p:spPr/>
            <p:txBody>
              <a:bodyPr>
                <a:normAutofit fontScale="85000" lnSpcReduction="20000"/>
              </a:bodyPr>
              <a:lstStyle/>
              <a:p>
                <a:r>
                  <a:rPr lang="en-US" b="0"/>
                  <a:t>Simple Linear </a:t>
                </a:r>
                <a:r>
                  <a:rPr lang="en-US"/>
                  <a:t>R</a:t>
                </a:r>
                <a:r>
                  <a:rPr lang="en-US" b="0"/>
                  <a:t>egression: </a:t>
                </a:r>
                <a14:m>
                  <m:oMath xmlns:m="http://schemas.openxmlformats.org/officeDocument/2006/math">
                    <m:r>
                      <m:rPr>
                        <m:sty m:val="p"/>
                      </m:rPr>
                      <a:rPr lang="en-US" b="0" i="0" smtClean="0">
                        <a:latin typeface="Cambria Math" panose="02040503050406030204" pitchFamily="18" charset="0"/>
                      </a:rPr>
                      <m:t>y</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𝛽</m:t>
                        </m:r>
                      </m:e>
                      <m:sub>
                        <m:r>
                          <a:rPr lang="en-US" i="1">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𝜖</m:t>
                    </m:r>
                  </m:oMath>
                </a14:m>
                <a:endParaRPr lang="en-US" b="0"/>
              </a:p>
              <a:p>
                <a:r>
                  <a:rPr lang="en-US" b="0"/>
                  <a:t>Simple Linear </a:t>
                </a:r>
                <a:r>
                  <a:rPr lang="en-US"/>
                  <a:t>R</a:t>
                </a:r>
                <a:r>
                  <a:rPr lang="en-US" b="0"/>
                  <a:t>egression Estimation: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b="0" i="1" smtClean="0">
                            <a:latin typeface="Cambria Math" panose="02040503050406030204" pitchFamily="18" charset="0"/>
                          </a:rPr>
                          <m:t>1</m:t>
                        </m:r>
                      </m:sub>
                    </m:sSub>
                    <m:r>
                      <a:rPr lang="en-US" b="0" i="1" smtClean="0">
                        <a:latin typeface="Cambria Math" panose="02040503050406030204" pitchFamily="18" charset="0"/>
                      </a:rPr>
                      <m:t>𝑥</m:t>
                    </m:r>
                  </m:oMath>
                </a14:m>
                <a:endParaRPr lang="en-US" b="0" i="1">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𝑆</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oMath>
                </a14:m>
                <a:r>
                  <a:rPr lang="en-US"/>
                  <a:t> </a:t>
                </a:r>
                <a:r>
                  <a:rPr lang="en-US">
                    <a:sym typeface="Wingdings" panose="05000000000000000000" pitchFamily="2" charset="2"/>
                  </a:rPr>
                  <a:t> Sum of squared differences</a:t>
                </a:r>
                <a:r>
                  <a:rPr lang="en-US"/>
                  <a:t> </a:t>
                </a:r>
              </a:p>
              <a:p>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0</m:t>
                        </m:r>
                      </m:sub>
                    </m:sSub>
                  </m:oMath>
                </a14:m>
                <a:r>
                  <a:rPr lang="en-US"/>
                  <a:t> and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b="0" i="1" smtClean="0">
                            <a:latin typeface="Cambria Math" panose="02040503050406030204" pitchFamily="18" charset="0"/>
                          </a:rPr>
                          <m:t>1</m:t>
                        </m:r>
                      </m:sub>
                    </m:sSub>
                  </m:oMath>
                </a14:m>
                <a:r>
                  <a:rPr lang="en-US"/>
                  <a:t> must satisfy:</a:t>
                </a:r>
              </a:p>
              <a:p>
                <a:pPr lvl="1"/>
                <a14:m>
                  <m:oMath xmlns:m="http://schemas.openxmlformats.org/officeDocument/2006/math">
                    <m:sSub>
                      <m:sSubPr>
                        <m:ctrlPr>
                          <a:rPr lang="en-US" i="1" smtClean="0">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𝛿</m:t>
                                </m:r>
                                <m:r>
                                  <a:rPr lang="en-US" i="1">
                                    <a:latin typeface="Cambria Math" panose="02040503050406030204" pitchFamily="18" charset="0"/>
                                  </a:rPr>
                                  <m:t>𝑆</m:t>
                                </m:r>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den>
                            </m:f>
                          </m:e>
                        </m:d>
                      </m:e>
                      <m: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b="0" i="1" smtClean="0">
                                <a:latin typeface="Cambria Math" panose="02040503050406030204" pitchFamily="18" charset="0"/>
                              </a:rPr>
                              <m:t>1</m:t>
                            </m:r>
                          </m:sub>
                        </m:sSub>
                      </m:sub>
                    </m:sSub>
                    <m:r>
                      <a:rPr lang="en-US" b="0" i="1" smtClean="0">
                        <a:latin typeface="Cambria Math" panose="02040503050406030204" pitchFamily="18" charset="0"/>
                      </a:rPr>
                      <m:t>=−2</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e>
                    </m:nary>
                    <m:r>
                      <a:rPr lang="en-US" b="0" i="1" smtClean="0">
                        <a:latin typeface="Cambria Math" panose="02040503050406030204" pitchFamily="18" charset="0"/>
                      </a:rPr>
                      <m:t>=0</m:t>
                    </m:r>
                  </m:oMath>
                </a14:m>
                <a:endParaRPr lang="en-US"/>
              </a:p>
              <a:p>
                <a:pPr lvl="1"/>
                <a14:m>
                  <m:oMath xmlns:m="http://schemas.openxmlformats.org/officeDocument/2006/math">
                    <m:sSub>
                      <m:sSubPr>
                        <m:ctrlPr>
                          <a:rPr lang="en-US" i="1" smtClean="0">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𝛿</m:t>
                                </m:r>
                                <m:r>
                                  <a:rPr lang="en-US" i="1">
                                    <a:latin typeface="Cambria Math" panose="02040503050406030204" pitchFamily="18" charset="0"/>
                                  </a:rPr>
                                  <m:t>𝑆</m:t>
                                </m:r>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1</m:t>
                                    </m:r>
                                  </m:sub>
                                </m:sSub>
                              </m:den>
                            </m:f>
                          </m:e>
                        </m:d>
                      </m:e>
                      <m: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b="0" i="1" smtClean="0">
                                <a:latin typeface="Cambria Math" panose="02040503050406030204" pitchFamily="18" charset="0"/>
                              </a:rPr>
                              <m:t>1</m:t>
                            </m:r>
                          </m:sub>
                        </m:sSub>
                      </m:sub>
                    </m:sSub>
                    <m:r>
                      <a:rPr lang="en-US" b="0" i="1" smtClean="0">
                        <a:latin typeface="Cambria Math" panose="02040503050406030204" pitchFamily="18" charset="0"/>
                      </a:rPr>
                      <m:t>=−2</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=0</m:t>
                    </m:r>
                  </m:oMath>
                </a14:m>
                <a:endParaRPr lang="en-US"/>
              </a:p>
              <a:p>
                <a:r>
                  <a:rPr lang="en-US"/>
                  <a:t>Simplify to make the least squares normal equations:</a:t>
                </a:r>
              </a:p>
              <a:p>
                <a:pPr lvl="1"/>
                <a14:m>
                  <m:oMath xmlns:m="http://schemas.openxmlformats.org/officeDocument/2006/math">
                    <m:r>
                      <a:rPr lang="en-US" b="0" i="1" smtClean="0">
                        <a:latin typeface="Cambria Math" panose="02040503050406030204" pitchFamily="18" charset="0"/>
                      </a:rPr>
                      <m:t>𝑛</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b="0" i="1" smtClean="0">
                            <a:latin typeface="Cambria Math" panose="02040503050406030204" pitchFamily="18" charset="0"/>
                          </a:rPr>
                          <m:t>1</m:t>
                        </m:r>
                      </m:sub>
                    </m:sSub>
                    <m:nary>
                      <m:naryPr>
                        <m:chr m:val="∑"/>
                        <m:ctrlPr>
                          <a:rPr lang="en-US" i="1" smtClean="0">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sub>
                        </m:sSub>
                      </m:e>
                    </m:nary>
                  </m:oMath>
                </a14:m>
                <a:endParaRPr lang="en-US"/>
              </a:p>
              <a:p>
                <a:pPr lvl="1"/>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b="0" i="1" smtClean="0">
                            <a:latin typeface="Cambria Math" panose="02040503050406030204" pitchFamily="18" charset="0"/>
                          </a:rPr>
                          <m:t>0</m:t>
                        </m:r>
                      </m:sub>
                    </m:sSub>
                    <m:nary>
                      <m:naryPr>
                        <m:chr m:val="∑"/>
                        <m:ctrlPr>
                          <a:rPr lang="en-US" i="1" smtClean="0">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b="0" i="1" smtClean="0">
                            <a:latin typeface="Cambria Math" panose="02040503050406030204" pitchFamily="18" charset="0"/>
                          </a:rPr>
                          <m:t>1</m:t>
                        </m:r>
                      </m:sub>
                    </m:sSub>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Sup>
                          <m:sSubSupPr>
                            <m:ctrlPr>
                              <a:rPr lang="en-US" b="0" i="1" smtClean="0">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b="0" i="1" smtClean="0">
                                <a:latin typeface="Cambria Math" panose="02040503050406030204" pitchFamily="18" charset="0"/>
                              </a:rPr>
                              <m:t>2</m:t>
                            </m:r>
                          </m:sup>
                        </m:sSubSup>
                      </m:e>
                    </m:nary>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nary>
                  </m:oMath>
                </a14:m>
                <a:endParaRPr lang="en-US"/>
              </a:p>
            </p:txBody>
          </p:sp>
        </mc:Choice>
        <mc:Fallback xmlns="">
          <p:sp>
            <p:nvSpPr>
              <p:cNvPr id="3" name="Content Placeholder 2">
                <a:extLst>
                  <a:ext uri="{FF2B5EF4-FFF2-40B4-BE49-F238E27FC236}">
                    <a16:creationId xmlns:a16="http://schemas.microsoft.com/office/drawing/2014/main" id="{A831F8D0-197B-0B57-9550-199904402575}"/>
                  </a:ext>
                </a:extLst>
              </p:cNvPr>
              <p:cNvSpPr>
                <a:spLocks noGrp="1" noRot="1" noChangeAspect="1" noMove="1" noResize="1" noEditPoints="1" noAdjustHandles="1" noChangeArrowheads="1" noChangeShapeType="1" noTextEdit="1"/>
              </p:cNvSpPr>
              <p:nvPr>
                <p:ph idx="1"/>
              </p:nvPr>
            </p:nvSpPr>
            <p:spPr>
              <a:blipFill>
                <a:blip r:embed="rId2"/>
                <a:stretch>
                  <a:fillRect l="-285" t="-1173" b="-1189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7F9F12DB-CAC0-27CD-877D-2328DBE785B6}"/>
              </a:ext>
            </a:extLst>
          </p:cNvPr>
          <p:cNvSpPr>
            <a:spLocks noGrp="1"/>
          </p:cNvSpPr>
          <p:nvPr>
            <p:ph type="dt" sz="half" idx="10"/>
          </p:nvPr>
        </p:nvSpPr>
        <p:spPr/>
        <p:txBody>
          <a:bodyPr/>
          <a:lstStyle/>
          <a:p>
            <a:fld id="{626DE685-1B6F-4D7C-AEF2-C9AD71EC467A}" type="datetime1">
              <a:rPr lang="en-US" smtClean="0"/>
              <a:t>9/2/2024</a:t>
            </a:fld>
            <a:endParaRPr lang="en-US"/>
          </a:p>
        </p:txBody>
      </p:sp>
      <p:sp>
        <p:nvSpPr>
          <p:cNvPr id="6" name="Slide Number Placeholder 5">
            <a:extLst>
              <a:ext uri="{FF2B5EF4-FFF2-40B4-BE49-F238E27FC236}">
                <a16:creationId xmlns:a16="http://schemas.microsoft.com/office/drawing/2014/main" id="{C6ED5313-D4C0-B187-F13E-96D0A16FE373}"/>
              </a:ext>
            </a:extLst>
          </p:cNvPr>
          <p:cNvSpPr>
            <a:spLocks noGrp="1"/>
          </p:cNvSpPr>
          <p:nvPr>
            <p:ph type="sldNum" sz="quarter" idx="12"/>
          </p:nvPr>
        </p:nvSpPr>
        <p:spPr/>
        <p:txBody>
          <a:bodyPr/>
          <a:lstStyle/>
          <a:p>
            <a:r>
              <a:rPr lang="en-US"/>
              <a:t>4</a:t>
            </a:r>
          </a:p>
        </p:txBody>
      </p:sp>
      <p:sp>
        <p:nvSpPr>
          <p:cNvPr id="5" name="TextBox 4">
            <a:extLst>
              <a:ext uri="{FF2B5EF4-FFF2-40B4-BE49-F238E27FC236}">
                <a16:creationId xmlns:a16="http://schemas.microsoft.com/office/drawing/2014/main" id="{E000EA48-9B87-9A26-4943-83161F5D45A6}"/>
              </a:ext>
            </a:extLst>
          </p:cNvPr>
          <p:cNvSpPr txBox="1"/>
          <p:nvPr/>
        </p:nvSpPr>
        <p:spPr>
          <a:xfrm>
            <a:off x="0" y="6488669"/>
            <a:ext cx="335348" cy="369332"/>
          </a:xfrm>
          <a:prstGeom prst="rect">
            <a:avLst/>
          </a:prstGeom>
          <a:noFill/>
        </p:spPr>
        <p:txBody>
          <a:bodyPr wrap="none" rtlCol="0">
            <a:spAutoFit/>
          </a:bodyPr>
          <a:lstStyle/>
          <a:p>
            <a:r>
              <a:rPr lang="en-US" b="1">
                <a:solidFill>
                  <a:schemeClr val="accent4"/>
                </a:solidFill>
              </a:rPr>
              <a:t>L</a:t>
            </a:r>
          </a:p>
        </p:txBody>
      </p:sp>
    </p:spTree>
    <p:extLst>
      <p:ext uri="{BB962C8B-B14F-4D97-AF65-F5344CB8AC3E}">
        <p14:creationId xmlns:p14="http://schemas.microsoft.com/office/powerpoint/2010/main" val="622970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95FD4-14B5-A25F-1189-954E18A785BE}"/>
              </a:ext>
            </a:extLst>
          </p:cNvPr>
          <p:cNvSpPr>
            <a:spLocks noGrp="1"/>
          </p:cNvSpPr>
          <p:nvPr>
            <p:ph type="title"/>
          </p:nvPr>
        </p:nvSpPr>
        <p:spPr/>
        <p:txBody>
          <a:bodyPr>
            <a:normAutofit/>
          </a:bodyPr>
          <a:lstStyle/>
          <a:p>
            <a:r>
              <a:rPr lang="en-US" sz="3600"/>
              <a:t>Least squares normal equations for simple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33E678-F225-E074-D621-6CDDDB18EBD9}"/>
                  </a:ext>
                </a:extLst>
              </p:cNvPr>
              <p:cNvSpPr>
                <a:spLocks noGrp="1"/>
              </p:cNvSpPr>
              <p:nvPr>
                <p:ph idx="1"/>
              </p:nvPr>
            </p:nvSpPr>
            <p:spPr/>
            <p:txBody>
              <a:bodyPr/>
              <a:lstStyle/>
              <a:p>
                <a:r>
                  <a:rPr lang="en-US"/>
                  <a:t>Solution to the normal equations:</a:t>
                </a:r>
              </a:p>
              <a:p>
                <a:pPr lvl="1"/>
                <a14:m>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0</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b="0" i="1" smtClean="0">
                            <a:latin typeface="Cambria Math" panose="02040503050406030204" pitchFamily="18" charset="0"/>
                          </a:rPr>
                          <m:t>1</m:t>
                        </m:r>
                      </m:sub>
                    </m:sSub>
                    <m:acc>
                      <m:accPr>
                        <m:chr m:val="̅"/>
                        <m:ctrlPr>
                          <a:rPr lang="en-US" i="1">
                            <a:latin typeface="Cambria Math" panose="02040503050406030204" pitchFamily="18" charset="0"/>
                          </a:rPr>
                        </m:ctrlPr>
                      </m:accPr>
                      <m:e>
                        <m:r>
                          <a:rPr lang="en-US" b="0" i="1" smtClean="0">
                            <a:latin typeface="Cambria Math" panose="02040503050406030204" pitchFamily="18" charset="0"/>
                          </a:rPr>
                          <m:t>𝑥</m:t>
                        </m:r>
                      </m:e>
                    </m:acc>
                  </m:oMath>
                </a14:m>
                <a:endParaRPr lang="en-US"/>
              </a:p>
              <a:p>
                <a:pPr lvl="1"/>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e>
                                </m:nary>
                              </m:num>
                              <m:den>
                                <m:r>
                                  <a:rPr lang="en-US" b="0" i="1" smtClean="0">
                                    <a:latin typeface="Cambria Math" panose="02040503050406030204" pitchFamily="18" charset="0"/>
                                  </a:rPr>
                                  <m:t>𝑛</m:t>
                                </m:r>
                              </m:den>
                            </m:f>
                          </m:e>
                        </m:nary>
                      </m:num>
                      <m:den>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e>
                        </m:nary>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e>
                                    </m:nary>
                                  </m:e>
                                </m:d>
                              </m:e>
                              <m:sup>
                                <m:r>
                                  <a:rPr lang="en-US" b="0" i="1" smtClean="0">
                                    <a:latin typeface="Cambria Math" panose="02040503050406030204" pitchFamily="18" charset="0"/>
                                  </a:rPr>
                                  <m:t>2</m:t>
                                </m:r>
                              </m:sup>
                            </m:sSup>
                          </m:num>
                          <m:den>
                            <m:r>
                              <a:rPr lang="en-US" b="0" i="1" smtClean="0">
                                <a:latin typeface="Cambria Math" panose="02040503050406030204" pitchFamily="18" charset="0"/>
                              </a:rPr>
                              <m:t>𝑛</m:t>
                            </m:r>
                          </m:den>
                        </m:f>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𝑥𝑦</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𝑥𝑥</m:t>
                            </m:r>
                          </m:sub>
                        </m:sSub>
                      </m:den>
                    </m:f>
                  </m:oMath>
                </a14:m>
                <a:endParaRPr lang="en-US"/>
              </a:p>
              <a:p>
                <a:pPr lvl="1"/>
                <a:r>
                  <a:rPr lang="en-US"/>
                  <a:t>Where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𝑛</m:t>
                        </m:r>
                      </m:den>
                    </m:f>
                    <m:nary>
                      <m:naryPr>
                        <m:chr m:val="∑"/>
                        <m:ctrlPr>
                          <a:rPr lang="en-US" b="0" i="1" dirty="0" smtClean="0">
                            <a:latin typeface="Cambria Math" panose="02040503050406030204" pitchFamily="18" charset="0"/>
                          </a:rPr>
                        </m:ctrlPr>
                      </m:naryPr>
                      <m:sub>
                        <m:r>
                          <m:rPr>
                            <m:brk m:alnAt="23"/>
                          </m:rPr>
                          <a:rPr lang="en-US" b="0" i="1" dirty="0" smtClean="0">
                            <a:latin typeface="Cambria Math" panose="02040503050406030204" pitchFamily="18" charset="0"/>
                          </a:rPr>
                          <m:t>𝑖</m:t>
                        </m:r>
                        <m:r>
                          <a:rPr lang="en-US" b="0" i="1" dirty="0" smtClean="0">
                            <a:latin typeface="Cambria Math" panose="02040503050406030204" pitchFamily="18" charset="0"/>
                          </a:rPr>
                          <m:t>=1</m:t>
                        </m:r>
                      </m:sub>
                      <m:sup>
                        <m:r>
                          <a:rPr lang="en-US" b="0" i="1" dirty="0" smtClean="0">
                            <a:latin typeface="Cambria Math" panose="02040503050406030204" pitchFamily="18" charset="0"/>
                          </a:rPr>
                          <m:t>𝑛</m:t>
                        </m:r>
                      </m:sup>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𝑖</m:t>
                            </m:r>
                          </m:sub>
                        </m:sSub>
                      </m:e>
                    </m:nary>
                  </m:oMath>
                </a14:m>
                <a:r>
                  <a:rPr lang="en-US"/>
                  <a:t> and </a:t>
                </a:r>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𝑥</m:t>
                        </m:r>
                      </m:e>
                    </m:acc>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𝑛</m:t>
                        </m:r>
                      </m:den>
                    </m:f>
                    <m:nary>
                      <m:naryPr>
                        <m:chr m:val="∑"/>
                        <m:ctrlPr>
                          <a:rPr lang="en-US" i="1" dirty="0">
                            <a:latin typeface="Cambria Math" panose="02040503050406030204" pitchFamily="18" charset="0"/>
                          </a:rPr>
                        </m:ctrlPr>
                      </m:naryPr>
                      <m:sub>
                        <m:r>
                          <m:rPr>
                            <m:brk m:alnAt="23"/>
                          </m:rPr>
                          <a:rPr lang="en-US" i="1" dirty="0">
                            <a:latin typeface="Cambria Math" panose="02040503050406030204" pitchFamily="18" charset="0"/>
                          </a:rPr>
                          <m:t>𝑖</m:t>
                        </m:r>
                        <m:r>
                          <a:rPr lang="en-US" i="1" dirty="0">
                            <a:latin typeface="Cambria Math" panose="02040503050406030204" pitchFamily="18" charset="0"/>
                          </a:rPr>
                          <m:t>=1</m:t>
                        </m:r>
                      </m:sub>
                      <m:sup>
                        <m:r>
                          <a:rPr lang="en-US" i="1" dirty="0">
                            <a:latin typeface="Cambria Math" panose="02040503050406030204" pitchFamily="18" charset="0"/>
                          </a:rPr>
                          <m:t>𝑛</m:t>
                        </m:r>
                      </m:sup>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𝑥</m:t>
                            </m:r>
                          </m:e>
                          <m:sub>
                            <m:r>
                              <a:rPr lang="en-US" i="1" dirty="0">
                                <a:latin typeface="Cambria Math" panose="02040503050406030204" pitchFamily="18" charset="0"/>
                              </a:rPr>
                              <m:t>𝑖</m:t>
                            </m:r>
                          </m:sub>
                        </m:sSub>
                      </m:e>
                    </m:nary>
                  </m:oMath>
                </a14:m>
                <a:endParaRPr lang="en-US"/>
              </a:p>
            </p:txBody>
          </p:sp>
        </mc:Choice>
        <mc:Fallback xmlns="">
          <p:sp>
            <p:nvSpPr>
              <p:cNvPr id="3" name="Content Placeholder 2">
                <a:extLst>
                  <a:ext uri="{FF2B5EF4-FFF2-40B4-BE49-F238E27FC236}">
                    <a16:creationId xmlns:a16="http://schemas.microsoft.com/office/drawing/2014/main" id="{6D33E678-F225-E074-D621-6CDDDB18EBD9}"/>
                  </a:ext>
                </a:extLst>
              </p:cNvPr>
              <p:cNvSpPr>
                <a:spLocks noGrp="1" noRot="1" noChangeAspect="1" noMove="1" noResize="1" noEditPoints="1" noAdjustHandles="1" noChangeArrowheads="1" noChangeShapeType="1" noTextEdit="1"/>
              </p:cNvSpPr>
              <p:nvPr>
                <p:ph idx="1"/>
              </p:nvPr>
            </p:nvSpPr>
            <p:spPr>
              <a:blipFill>
                <a:blip r:embed="rId2"/>
                <a:stretch>
                  <a:fillRect l="-513" t="-50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7283A7B6-3CA3-EADE-31CC-38513A0B6B31}"/>
              </a:ext>
            </a:extLst>
          </p:cNvPr>
          <p:cNvSpPr>
            <a:spLocks noGrp="1"/>
          </p:cNvSpPr>
          <p:nvPr>
            <p:ph type="dt" sz="half" idx="10"/>
          </p:nvPr>
        </p:nvSpPr>
        <p:spPr/>
        <p:txBody>
          <a:bodyPr/>
          <a:lstStyle/>
          <a:p>
            <a:fld id="{626DE685-1B6F-4D7C-AEF2-C9AD71EC467A}" type="datetime1">
              <a:rPr lang="en-US" smtClean="0"/>
              <a:t>9/2/2024</a:t>
            </a:fld>
            <a:endParaRPr lang="en-US"/>
          </a:p>
        </p:txBody>
      </p:sp>
      <p:sp>
        <p:nvSpPr>
          <p:cNvPr id="6" name="Slide Number Placeholder 5">
            <a:extLst>
              <a:ext uri="{FF2B5EF4-FFF2-40B4-BE49-F238E27FC236}">
                <a16:creationId xmlns:a16="http://schemas.microsoft.com/office/drawing/2014/main" id="{5B439A0B-D1E2-AAC1-4EF1-9B85F304086F}"/>
              </a:ext>
            </a:extLst>
          </p:cNvPr>
          <p:cNvSpPr>
            <a:spLocks noGrp="1"/>
          </p:cNvSpPr>
          <p:nvPr>
            <p:ph type="sldNum" sz="quarter" idx="12"/>
          </p:nvPr>
        </p:nvSpPr>
        <p:spPr/>
        <p:txBody>
          <a:bodyPr/>
          <a:lstStyle/>
          <a:p>
            <a:r>
              <a:rPr lang="en-US"/>
              <a:t>5</a:t>
            </a:r>
          </a:p>
        </p:txBody>
      </p:sp>
      <p:sp>
        <p:nvSpPr>
          <p:cNvPr id="5" name="TextBox 4">
            <a:extLst>
              <a:ext uri="{FF2B5EF4-FFF2-40B4-BE49-F238E27FC236}">
                <a16:creationId xmlns:a16="http://schemas.microsoft.com/office/drawing/2014/main" id="{D52B3093-3534-41AD-EB7F-40C2441EA050}"/>
              </a:ext>
            </a:extLst>
          </p:cNvPr>
          <p:cNvSpPr txBox="1"/>
          <p:nvPr/>
        </p:nvSpPr>
        <p:spPr>
          <a:xfrm>
            <a:off x="0" y="6488669"/>
            <a:ext cx="335348" cy="369332"/>
          </a:xfrm>
          <a:prstGeom prst="rect">
            <a:avLst/>
          </a:prstGeom>
          <a:noFill/>
        </p:spPr>
        <p:txBody>
          <a:bodyPr wrap="none" rtlCol="0">
            <a:spAutoFit/>
          </a:bodyPr>
          <a:lstStyle/>
          <a:p>
            <a:r>
              <a:rPr lang="en-US" b="1">
                <a:solidFill>
                  <a:schemeClr val="accent4"/>
                </a:solidFill>
              </a:rPr>
              <a:t>L</a:t>
            </a:r>
          </a:p>
        </p:txBody>
      </p:sp>
    </p:spTree>
    <p:extLst>
      <p:ext uri="{BB962C8B-B14F-4D97-AF65-F5344CB8AC3E}">
        <p14:creationId xmlns:p14="http://schemas.microsoft.com/office/powerpoint/2010/main" val="3474033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4F58A-A854-CCB7-7853-D0CACA3ECB0B}"/>
              </a:ext>
            </a:extLst>
          </p:cNvPr>
          <p:cNvSpPr>
            <a:spLocks noGrp="1"/>
          </p:cNvSpPr>
          <p:nvPr>
            <p:ph type="title"/>
          </p:nvPr>
        </p:nvSpPr>
        <p:spPr/>
        <p:txBody>
          <a:bodyPr>
            <a:normAutofit/>
          </a:bodyPr>
          <a:lstStyle/>
          <a:p>
            <a:r>
              <a:rPr lang="en-US" sz="3600"/>
              <a:t>Least Squares simple linear regression example</a:t>
            </a:r>
          </a:p>
        </p:txBody>
      </p:sp>
      <p:sp>
        <p:nvSpPr>
          <p:cNvPr id="4" name="Date Placeholder 3">
            <a:extLst>
              <a:ext uri="{FF2B5EF4-FFF2-40B4-BE49-F238E27FC236}">
                <a16:creationId xmlns:a16="http://schemas.microsoft.com/office/drawing/2014/main" id="{90BA1407-35A1-036F-D292-5B593255F4E4}"/>
              </a:ext>
            </a:extLst>
          </p:cNvPr>
          <p:cNvSpPr>
            <a:spLocks noGrp="1"/>
          </p:cNvSpPr>
          <p:nvPr>
            <p:ph type="dt" sz="half" idx="10"/>
          </p:nvPr>
        </p:nvSpPr>
        <p:spPr/>
        <p:txBody>
          <a:bodyPr/>
          <a:lstStyle/>
          <a:p>
            <a:fld id="{626DE685-1B6F-4D7C-AEF2-C9AD71EC467A}" type="datetime1">
              <a:rPr lang="en-US" smtClean="0"/>
              <a:t>9/2/2024</a:t>
            </a:fld>
            <a:endParaRPr lang="en-US"/>
          </a:p>
        </p:txBody>
      </p:sp>
      <p:sp>
        <p:nvSpPr>
          <p:cNvPr id="6" name="Slide Number Placeholder 5">
            <a:extLst>
              <a:ext uri="{FF2B5EF4-FFF2-40B4-BE49-F238E27FC236}">
                <a16:creationId xmlns:a16="http://schemas.microsoft.com/office/drawing/2014/main" id="{327FE6EC-B16B-468D-1D42-E2D32B13430A}"/>
              </a:ext>
            </a:extLst>
          </p:cNvPr>
          <p:cNvSpPr>
            <a:spLocks noGrp="1"/>
          </p:cNvSpPr>
          <p:nvPr>
            <p:ph type="sldNum" sz="quarter" idx="12"/>
          </p:nvPr>
        </p:nvSpPr>
        <p:spPr/>
        <p:txBody>
          <a:bodyPr/>
          <a:lstStyle/>
          <a:p>
            <a:r>
              <a:rPr lang="en-US"/>
              <a:t>6</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F98742F5-C050-38EC-BAF0-F656C52E359C}"/>
                  </a:ext>
                </a:extLst>
              </p:cNvPr>
              <p:cNvSpPr>
                <a:spLocks noGrp="1"/>
              </p:cNvSpPr>
              <p:nvPr>
                <p:ph idx="1"/>
              </p:nvPr>
            </p:nvSpPr>
            <p:spPr>
              <a:xfrm>
                <a:off x="700635" y="2293126"/>
                <a:ext cx="8023639" cy="3904988"/>
              </a:xfrm>
            </p:spPr>
            <p:txBody>
              <a:bodyPr>
                <a:normAutofit fontScale="92500" lnSpcReduction="20000"/>
              </a:bodyPr>
              <a:lstStyle/>
              <a:p>
                <a:r>
                  <a:rPr lang="en-US">
                    <a:latin typeface="Cambria Math" panose="02040503050406030204" pitchFamily="18" charset="0"/>
                  </a:rPr>
                  <a:t>A motor manufacturer uses two types of propellant. The shear strength between the two propellants is important for the quality. It is suspected that the strength is related to the age of the propellant in weeks. 20 batches of propellant were collected.</a:t>
                </a:r>
                <a:endParaRPr lang="en-US" b="0">
                  <a:latin typeface="Cambria Math" panose="020405030504060302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𝑥𝑥</m:t>
                        </m:r>
                      </m:sub>
                    </m:sSub>
                    <m:r>
                      <a:rPr lang="en-US" b="0" i="1" smtClean="0">
                        <a:latin typeface="Cambria Math" panose="02040503050406030204" pitchFamily="18" charset="0"/>
                      </a:rPr>
                      <m:t>=4677.69−</m:t>
                    </m:r>
                    <m:f>
                      <m:fPr>
                        <m:ctrlPr>
                          <a:rPr lang="en-US" b="0" i="1" smtClean="0">
                            <a:latin typeface="Cambria Math" panose="02040503050406030204" pitchFamily="18" charset="0"/>
                          </a:rPr>
                        </m:ctrlPr>
                      </m:fPr>
                      <m:num>
                        <m:r>
                          <a:rPr lang="en-US" b="0" i="1" smtClean="0">
                            <a:latin typeface="Cambria Math" panose="02040503050406030204" pitchFamily="18" charset="0"/>
                          </a:rPr>
                          <m:t>71422.56</m:t>
                        </m:r>
                      </m:num>
                      <m:den>
                        <m:r>
                          <a:rPr lang="en-US" b="0" i="1" smtClean="0">
                            <a:latin typeface="Cambria Math" panose="02040503050406030204" pitchFamily="18" charset="0"/>
                          </a:rPr>
                          <m:t>20</m:t>
                        </m:r>
                      </m:den>
                    </m:f>
                    <m:r>
                      <a:rPr lang="en-US" b="0" i="1" smtClean="0">
                        <a:latin typeface="Cambria Math" panose="02040503050406030204" pitchFamily="18" charset="0"/>
                      </a:rPr>
                      <m:t>=1106.56</m:t>
                    </m:r>
                  </m:oMath>
                </a14:m>
                <a:endParaRPr lang="en-US"/>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𝑥𝑦</m:t>
                        </m:r>
                      </m:sub>
                    </m:sSub>
                    <m:r>
                      <a:rPr lang="en-US" b="0" i="1" smtClean="0">
                        <a:latin typeface="Cambria Math" panose="02040503050406030204" pitchFamily="18" charset="0"/>
                      </a:rPr>
                      <m:t>=528492.64−</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267.25</m:t>
                            </m:r>
                          </m:e>
                        </m:d>
                        <m:d>
                          <m:dPr>
                            <m:ctrlPr>
                              <a:rPr lang="en-US" b="0" i="1" smtClean="0">
                                <a:latin typeface="Cambria Math" panose="02040503050406030204" pitchFamily="18" charset="0"/>
                              </a:rPr>
                            </m:ctrlPr>
                          </m:dPr>
                          <m:e>
                            <m:r>
                              <a:rPr lang="en-US" b="0" i="1" smtClean="0">
                                <a:latin typeface="Cambria Math" panose="02040503050406030204" pitchFamily="18" charset="0"/>
                              </a:rPr>
                              <m:t>42627.15</m:t>
                            </m:r>
                          </m:e>
                        </m:d>
                      </m:num>
                      <m:den>
                        <m:r>
                          <a:rPr lang="en-US" b="0" i="1" smtClean="0">
                            <a:latin typeface="Cambria Math" panose="02040503050406030204" pitchFamily="18" charset="0"/>
                          </a:rPr>
                          <m:t>20</m:t>
                        </m:r>
                      </m:den>
                    </m:f>
                    <m:r>
                      <a:rPr lang="en-US" b="0" i="1" smtClean="0">
                        <a:latin typeface="Cambria Math" panose="02040503050406030204" pitchFamily="18" charset="0"/>
                      </a:rPr>
                      <m:t>=−41112.65</m:t>
                    </m:r>
                  </m:oMath>
                </a14:m>
                <a:endParaRPr lang="en-US"/>
              </a:p>
              <a:p>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41112.65</m:t>
                        </m:r>
                      </m:num>
                      <m:den>
                        <m:r>
                          <a:rPr lang="en-US" b="0" i="1" smtClean="0">
                            <a:latin typeface="Cambria Math" panose="02040503050406030204" pitchFamily="18" charset="0"/>
                          </a:rPr>
                          <m:t>1106.56</m:t>
                        </m:r>
                      </m:den>
                    </m:f>
                    <m:r>
                      <a:rPr lang="en-US" b="0" i="1" smtClean="0">
                        <a:latin typeface="Cambria Math" panose="02040503050406030204" pitchFamily="18" charset="0"/>
                      </a:rPr>
                      <m:t>=−37.15</m:t>
                    </m:r>
                  </m:oMath>
                </a14:m>
                <a:endParaRPr lang="en-US"/>
              </a:p>
              <a:p>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smtClean="0">
                            <a:latin typeface="Cambria Math" panose="02040503050406030204" pitchFamily="18" charset="0"/>
                          </a:rPr>
                          <m:t>0</m:t>
                        </m:r>
                      </m:sub>
                    </m:sSub>
                    <m:r>
                      <a:rPr lang="en-US" b="0" i="1" smtClean="0">
                        <a:latin typeface="Cambria Math" panose="02040503050406030204" pitchFamily="18" charset="0"/>
                      </a:rPr>
                      <m:t>=2131.3575−</m:t>
                    </m:r>
                    <m:d>
                      <m:dPr>
                        <m:ctrlPr>
                          <a:rPr lang="en-US" b="0" i="1" smtClean="0">
                            <a:latin typeface="Cambria Math" panose="02040503050406030204" pitchFamily="18" charset="0"/>
                          </a:rPr>
                        </m:ctrlPr>
                      </m:dPr>
                      <m:e>
                        <m:r>
                          <a:rPr lang="en-US" b="0" i="1" smtClean="0">
                            <a:latin typeface="Cambria Math" panose="02040503050406030204" pitchFamily="18" charset="0"/>
                          </a:rPr>
                          <m:t>−37.15</m:t>
                        </m:r>
                      </m:e>
                    </m:d>
                    <m:r>
                      <a:rPr lang="en-US" b="0" i="1" smtClean="0">
                        <a:latin typeface="Cambria Math" panose="02040503050406030204" pitchFamily="18" charset="0"/>
                      </a:rPr>
                      <m:t>13.3625=2627.82</m:t>
                    </m:r>
                  </m:oMath>
                </a14:m>
                <a:endParaRPr lang="en-US"/>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=2627.82−37.15</m:t>
                    </m:r>
                    <m:r>
                      <a:rPr lang="en-US" b="0" i="1" smtClean="0">
                        <a:latin typeface="Cambria Math" panose="02040503050406030204" pitchFamily="18" charset="0"/>
                      </a:rPr>
                      <m:t>𝑥</m:t>
                    </m:r>
                  </m:oMath>
                </a14:m>
                <a:endParaRPr lang="en-US"/>
              </a:p>
            </p:txBody>
          </p:sp>
        </mc:Choice>
        <mc:Fallback xmlns="">
          <p:sp>
            <p:nvSpPr>
              <p:cNvPr id="9" name="Content Placeholder 8">
                <a:extLst>
                  <a:ext uri="{FF2B5EF4-FFF2-40B4-BE49-F238E27FC236}">
                    <a16:creationId xmlns:a16="http://schemas.microsoft.com/office/drawing/2014/main" id="{F98742F5-C050-38EC-BAF0-F656C52E359C}"/>
                  </a:ext>
                </a:extLst>
              </p:cNvPr>
              <p:cNvSpPr>
                <a:spLocks noGrp="1" noRot="1" noChangeAspect="1" noMove="1" noResize="1" noEditPoints="1" noAdjustHandles="1" noChangeArrowheads="1" noChangeShapeType="1" noTextEdit="1"/>
              </p:cNvSpPr>
              <p:nvPr>
                <p:ph idx="1"/>
              </p:nvPr>
            </p:nvSpPr>
            <p:spPr>
              <a:xfrm>
                <a:off x="700635" y="2293126"/>
                <a:ext cx="8023639" cy="3904988"/>
              </a:xfrm>
              <a:blipFill>
                <a:blip r:embed="rId2"/>
                <a:stretch>
                  <a:fillRect l="-608" t="-1560"/>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F73639C6-1356-ED65-EBB9-B041A496C926}"/>
              </a:ext>
            </a:extLst>
          </p:cNvPr>
          <p:cNvPicPr>
            <a:picLocks noChangeAspect="1"/>
          </p:cNvPicPr>
          <p:nvPr/>
        </p:nvPicPr>
        <p:blipFill rotWithShape="1">
          <a:blip r:embed="rId3"/>
          <a:srcRect t="1010" r="7873" b="3573"/>
          <a:stretch/>
        </p:blipFill>
        <p:spPr>
          <a:xfrm>
            <a:off x="8616639" y="1573123"/>
            <a:ext cx="2981931" cy="4624991"/>
          </a:xfrm>
          <a:prstGeom prst="rect">
            <a:avLst/>
          </a:prstGeom>
        </p:spPr>
      </p:pic>
      <p:sp>
        <p:nvSpPr>
          <p:cNvPr id="3" name="TextBox 2">
            <a:extLst>
              <a:ext uri="{FF2B5EF4-FFF2-40B4-BE49-F238E27FC236}">
                <a16:creationId xmlns:a16="http://schemas.microsoft.com/office/drawing/2014/main" id="{60E8E673-09E7-5660-ECFB-FF83D4EB5803}"/>
              </a:ext>
            </a:extLst>
          </p:cNvPr>
          <p:cNvSpPr txBox="1"/>
          <p:nvPr/>
        </p:nvSpPr>
        <p:spPr>
          <a:xfrm>
            <a:off x="0" y="6488669"/>
            <a:ext cx="351378" cy="369332"/>
          </a:xfrm>
          <a:prstGeom prst="rect">
            <a:avLst/>
          </a:prstGeom>
          <a:noFill/>
        </p:spPr>
        <p:txBody>
          <a:bodyPr wrap="none" rtlCol="0">
            <a:spAutoFit/>
          </a:bodyPr>
          <a:lstStyle/>
          <a:p>
            <a:r>
              <a:rPr lang="en-US" b="1">
                <a:solidFill>
                  <a:schemeClr val="accent4"/>
                </a:solidFill>
              </a:rPr>
              <a:t>V</a:t>
            </a:r>
          </a:p>
        </p:txBody>
      </p:sp>
    </p:spTree>
    <p:extLst>
      <p:ext uri="{BB962C8B-B14F-4D97-AF65-F5344CB8AC3E}">
        <p14:creationId xmlns:p14="http://schemas.microsoft.com/office/powerpoint/2010/main" val="2764120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F1F209-5D4A-2C78-8F37-7F170B6EF165}"/>
              </a:ext>
            </a:extLst>
          </p:cNvPr>
          <p:cNvSpPr>
            <a:spLocks noGrp="1"/>
          </p:cNvSpPr>
          <p:nvPr>
            <p:ph type="title"/>
          </p:nvPr>
        </p:nvSpPr>
        <p:spPr>
          <a:xfrm>
            <a:off x="750367" y="735121"/>
            <a:ext cx="10691265" cy="678142"/>
          </a:xfrm>
        </p:spPr>
        <p:txBody>
          <a:bodyPr>
            <a:normAutofit/>
          </a:bodyPr>
          <a:lstStyle/>
          <a:p>
            <a:r>
              <a:rPr lang="en-US" sz="3600"/>
              <a:t>Python Code</a:t>
            </a:r>
            <a:endParaRPr lang="uk-UA" sz="3600"/>
          </a:p>
        </p:txBody>
      </p:sp>
      <p:pic>
        <p:nvPicPr>
          <p:cNvPr id="7" name="Місце для вмісту 6" descr="Зображення, що містить текст, знімок екрана, монітор, програмне забезпечення&#10;&#10;Опис створено автоматично">
            <a:extLst>
              <a:ext uri="{FF2B5EF4-FFF2-40B4-BE49-F238E27FC236}">
                <a16:creationId xmlns:a16="http://schemas.microsoft.com/office/drawing/2014/main" id="{D2151B32-376C-3ADF-5132-0F39D93BEE61}"/>
              </a:ext>
            </a:extLst>
          </p:cNvPr>
          <p:cNvPicPr>
            <a:picLocks noGrp="1" noChangeAspect="1"/>
          </p:cNvPicPr>
          <p:nvPr>
            <p:ph idx="1"/>
          </p:nvPr>
        </p:nvPicPr>
        <p:blipFill rotWithShape="1">
          <a:blip r:embed="rId2"/>
          <a:srcRect l="10669" t="7378" r="21464" b="70067"/>
          <a:stretch/>
        </p:blipFill>
        <p:spPr>
          <a:xfrm>
            <a:off x="762307" y="1755392"/>
            <a:ext cx="5682783" cy="678142"/>
          </a:xfrm>
        </p:spPr>
      </p:pic>
      <p:sp>
        <p:nvSpPr>
          <p:cNvPr id="4" name="Місце для дати 3">
            <a:extLst>
              <a:ext uri="{FF2B5EF4-FFF2-40B4-BE49-F238E27FC236}">
                <a16:creationId xmlns:a16="http://schemas.microsoft.com/office/drawing/2014/main" id="{C28E30E2-3378-DD53-F691-18FBD9DA882D}"/>
              </a:ext>
            </a:extLst>
          </p:cNvPr>
          <p:cNvSpPr>
            <a:spLocks noGrp="1"/>
          </p:cNvSpPr>
          <p:nvPr>
            <p:ph type="dt" sz="half" idx="10"/>
          </p:nvPr>
        </p:nvSpPr>
        <p:spPr/>
        <p:txBody>
          <a:bodyPr/>
          <a:lstStyle/>
          <a:p>
            <a:fld id="{626DE685-1B6F-4D7C-AEF2-C9AD71EC467A}" type="datetime1">
              <a:rPr lang="en-US" smtClean="0"/>
              <a:t>9/2/2024</a:t>
            </a:fld>
            <a:endParaRPr lang="en-US"/>
          </a:p>
        </p:txBody>
      </p:sp>
      <p:sp>
        <p:nvSpPr>
          <p:cNvPr id="6" name="Місце для номера слайда 5">
            <a:extLst>
              <a:ext uri="{FF2B5EF4-FFF2-40B4-BE49-F238E27FC236}">
                <a16:creationId xmlns:a16="http://schemas.microsoft.com/office/drawing/2014/main" id="{764C8605-0415-EF41-10F5-19CFB4827845}"/>
              </a:ext>
            </a:extLst>
          </p:cNvPr>
          <p:cNvSpPr>
            <a:spLocks noGrp="1"/>
          </p:cNvSpPr>
          <p:nvPr>
            <p:ph type="sldNum" sz="quarter" idx="12"/>
          </p:nvPr>
        </p:nvSpPr>
        <p:spPr/>
        <p:txBody>
          <a:bodyPr/>
          <a:lstStyle/>
          <a:p>
            <a:r>
              <a:rPr lang="en-US"/>
              <a:t>7</a:t>
            </a:r>
          </a:p>
        </p:txBody>
      </p:sp>
      <p:pic>
        <p:nvPicPr>
          <p:cNvPr id="8" name="Рисунок 7" descr="Зображення, що містить текст, знімок екрана, монітор, Шрифт&#10;&#10;Опис створено автоматично">
            <a:extLst>
              <a:ext uri="{FF2B5EF4-FFF2-40B4-BE49-F238E27FC236}">
                <a16:creationId xmlns:a16="http://schemas.microsoft.com/office/drawing/2014/main" id="{93CF6D8E-45CC-470C-001C-1120DDEB6A95}"/>
              </a:ext>
            </a:extLst>
          </p:cNvPr>
          <p:cNvPicPr>
            <a:picLocks noChangeAspect="1"/>
          </p:cNvPicPr>
          <p:nvPr/>
        </p:nvPicPr>
        <p:blipFill rotWithShape="1">
          <a:blip r:embed="rId3"/>
          <a:srcRect l="9234" t="9197" r="20670" b="7117"/>
          <a:stretch/>
        </p:blipFill>
        <p:spPr>
          <a:xfrm>
            <a:off x="750367" y="3983872"/>
            <a:ext cx="5688752" cy="881521"/>
          </a:xfrm>
          <a:prstGeom prst="rect">
            <a:avLst/>
          </a:prstGeom>
        </p:spPr>
      </p:pic>
      <p:pic>
        <p:nvPicPr>
          <p:cNvPr id="9" name="Рисунок 8" descr="Зображення, що містить текст, знімок екрана, ряд, схема&#10;&#10;Опис створено автоматично">
            <a:extLst>
              <a:ext uri="{FF2B5EF4-FFF2-40B4-BE49-F238E27FC236}">
                <a16:creationId xmlns:a16="http://schemas.microsoft.com/office/drawing/2014/main" id="{A7320C5F-F5CD-9474-ECD9-C3ABB8A063C1}"/>
              </a:ext>
            </a:extLst>
          </p:cNvPr>
          <p:cNvPicPr>
            <a:picLocks noChangeAspect="1"/>
          </p:cNvPicPr>
          <p:nvPr/>
        </p:nvPicPr>
        <p:blipFill rotWithShape="1">
          <a:blip r:embed="rId4"/>
          <a:srcRect l="1813" r="5655" b="1917"/>
          <a:stretch/>
        </p:blipFill>
        <p:spPr>
          <a:xfrm>
            <a:off x="6636598" y="1832860"/>
            <a:ext cx="4799066" cy="3743994"/>
          </a:xfrm>
          <a:prstGeom prst="rect">
            <a:avLst/>
          </a:prstGeom>
        </p:spPr>
      </p:pic>
      <p:pic>
        <p:nvPicPr>
          <p:cNvPr id="12" name="Місце для вмісту 6" descr="Зображення, що містить текст, знімок екрана, монітор, програмне забезпечення&#10;&#10;Опис створено автоматично">
            <a:extLst>
              <a:ext uri="{FF2B5EF4-FFF2-40B4-BE49-F238E27FC236}">
                <a16:creationId xmlns:a16="http://schemas.microsoft.com/office/drawing/2014/main" id="{DF6A0A98-B34B-2F7F-1394-4A0EF99D9450}"/>
              </a:ext>
            </a:extLst>
          </p:cNvPr>
          <p:cNvPicPr>
            <a:picLocks noChangeAspect="1"/>
          </p:cNvPicPr>
          <p:nvPr/>
        </p:nvPicPr>
        <p:blipFill rotWithShape="1">
          <a:blip r:embed="rId2"/>
          <a:srcRect l="10669" t="34097" r="21464" b="53171"/>
          <a:stretch/>
        </p:blipFill>
        <p:spPr>
          <a:xfrm>
            <a:off x="762306" y="2433534"/>
            <a:ext cx="5682783" cy="382819"/>
          </a:xfrm>
          <a:prstGeom prst="rect">
            <a:avLst/>
          </a:prstGeom>
        </p:spPr>
      </p:pic>
      <p:pic>
        <p:nvPicPr>
          <p:cNvPr id="13" name="Місце для вмісту 6" descr="Зображення, що містить текст, знімок екрана, монітор, програмне забезпечення&#10;&#10;Опис створено автоматично">
            <a:extLst>
              <a:ext uri="{FF2B5EF4-FFF2-40B4-BE49-F238E27FC236}">
                <a16:creationId xmlns:a16="http://schemas.microsoft.com/office/drawing/2014/main" id="{D83E146F-A3AF-FA44-0F0A-8EFAFF85CB9C}"/>
              </a:ext>
            </a:extLst>
          </p:cNvPr>
          <p:cNvPicPr>
            <a:picLocks noChangeAspect="1"/>
          </p:cNvPicPr>
          <p:nvPr/>
        </p:nvPicPr>
        <p:blipFill rotWithShape="1">
          <a:blip r:embed="rId2"/>
          <a:srcRect l="10668" t="56058" r="21464" b="26049"/>
          <a:stretch/>
        </p:blipFill>
        <p:spPr>
          <a:xfrm>
            <a:off x="762306" y="2816136"/>
            <a:ext cx="5682784" cy="537962"/>
          </a:xfrm>
          <a:prstGeom prst="rect">
            <a:avLst/>
          </a:prstGeom>
        </p:spPr>
      </p:pic>
      <p:pic>
        <p:nvPicPr>
          <p:cNvPr id="5" name="Рисунок 4" descr="Зображення, що містить текст, знімок екрана, Шрифт, ряд&#10;&#10;Опис створено автоматично">
            <a:extLst>
              <a:ext uri="{FF2B5EF4-FFF2-40B4-BE49-F238E27FC236}">
                <a16:creationId xmlns:a16="http://schemas.microsoft.com/office/drawing/2014/main" id="{A5D1B9A7-5219-93ED-1010-CB4C9C4A065A}"/>
              </a:ext>
            </a:extLst>
          </p:cNvPr>
          <p:cNvPicPr>
            <a:picLocks noChangeAspect="1"/>
          </p:cNvPicPr>
          <p:nvPr/>
        </p:nvPicPr>
        <p:blipFill rotWithShape="1">
          <a:blip r:embed="rId5"/>
          <a:srcRect t="50900" r="64989"/>
          <a:stretch/>
        </p:blipFill>
        <p:spPr>
          <a:xfrm>
            <a:off x="750367" y="3604983"/>
            <a:ext cx="2381141" cy="378889"/>
          </a:xfrm>
          <a:prstGeom prst="rect">
            <a:avLst/>
          </a:prstGeom>
        </p:spPr>
      </p:pic>
      <p:pic>
        <p:nvPicPr>
          <p:cNvPr id="3" name="Рисунок 4" descr="Зображення, що містить текст, знімок екрана, Шрифт, ряд&#10;&#10;Опис створено автоматично">
            <a:extLst>
              <a:ext uri="{FF2B5EF4-FFF2-40B4-BE49-F238E27FC236}">
                <a16:creationId xmlns:a16="http://schemas.microsoft.com/office/drawing/2014/main" id="{4988E821-17A3-F94C-A8D8-3D1180EC0E47}"/>
              </a:ext>
            </a:extLst>
          </p:cNvPr>
          <p:cNvPicPr>
            <a:picLocks noChangeAspect="1"/>
          </p:cNvPicPr>
          <p:nvPr/>
        </p:nvPicPr>
        <p:blipFill rotWithShape="1">
          <a:blip r:embed="rId5"/>
          <a:srcRect l="628" t="7176" r="3050" b="54453"/>
          <a:stretch/>
        </p:blipFill>
        <p:spPr>
          <a:xfrm>
            <a:off x="756337" y="3348132"/>
            <a:ext cx="5682783" cy="256851"/>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F4CB78A-9DD4-CB11-0D5C-D8B5E783E7C5}"/>
                  </a:ext>
                </a:extLst>
              </p:cNvPr>
              <p:cNvSpPr txBox="1"/>
              <p:nvPr/>
            </p:nvSpPr>
            <p:spPr>
              <a:xfrm>
                <a:off x="2125127" y="5207522"/>
                <a:ext cx="2939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=2627.82−37.154</m:t>
                      </m:r>
                      <m:r>
                        <a:rPr lang="en-US" b="0" i="1" smtClean="0">
                          <a:latin typeface="Cambria Math" panose="02040503050406030204" pitchFamily="18" charset="0"/>
                        </a:rPr>
                        <m:t>𝑥</m:t>
                      </m:r>
                    </m:oMath>
                  </m:oMathPara>
                </a14:m>
                <a:endParaRPr lang="en-US"/>
              </a:p>
            </p:txBody>
          </p:sp>
        </mc:Choice>
        <mc:Fallback xmlns="">
          <p:sp>
            <p:nvSpPr>
              <p:cNvPr id="10" name="TextBox 9">
                <a:extLst>
                  <a:ext uri="{FF2B5EF4-FFF2-40B4-BE49-F238E27FC236}">
                    <a16:creationId xmlns:a16="http://schemas.microsoft.com/office/drawing/2014/main" id="{2F4CB78A-9DD4-CB11-0D5C-D8B5E783E7C5}"/>
                  </a:ext>
                </a:extLst>
              </p:cNvPr>
              <p:cNvSpPr txBox="1">
                <a:spLocks noRot="1" noChangeAspect="1" noMove="1" noResize="1" noEditPoints="1" noAdjustHandles="1" noChangeArrowheads="1" noChangeShapeType="1" noTextEdit="1"/>
              </p:cNvSpPr>
              <p:nvPr/>
            </p:nvSpPr>
            <p:spPr>
              <a:xfrm>
                <a:off x="2125127" y="5207522"/>
                <a:ext cx="2939231" cy="369332"/>
              </a:xfrm>
              <a:prstGeom prst="rect">
                <a:avLst/>
              </a:prstGeom>
              <a:blipFill>
                <a:blip r:embed="rId6"/>
                <a:stretch>
                  <a:fillRect t="-6557" b="-6557"/>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4179748C-049F-FA65-F9A5-2772E262C258}"/>
              </a:ext>
            </a:extLst>
          </p:cNvPr>
          <p:cNvSpPr txBox="1"/>
          <p:nvPr/>
        </p:nvSpPr>
        <p:spPr>
          <a:xfrm>
            <a:off x="0" y="6488669"/>
            <a:ext cx="351378" cy="369332"/>
          </a:xfrm>
          <a:prstGeom prst="rect">
            <a:avLst/>
          </a:prstGeom>
          <a:noFill/>
        </p:spPr>
        <p:txBody>
          <a:bodyPr wrap="none" rtlCol="0">
            <a:spAutoFit/>
          </a:bodyPr>
          <a:lstStyle/>
          <a:p>
            <a:r>
              <a:rPr lang="en-US" b="1">
                <a:solidFill>
                  <a:schemeClr val="accent4"/>
                </a:solidFill>
              </a:rPr>
              <a:t>V</a:t>
            </a:r>
          </a:p>
        </p:txBody>
      </p:sp>
    </p:spTree>
    <p:extLst>
      <p:ext uri="{BB962C8B-B14F-4D97-AF65-F5344CB8AC3E}">
        <p14:creationId xmlns:p14="http://schemas.microsoft.com/office/powerpoint/2010/main" val="1864726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E4681-6AE5-DAF8-71A6-D1252AEB11A2}"/>
              </a:ext>
            </a:extLst>
          </p:cNvPr>
          <p:cNvSpPr>
            <a:spLocks noGrp="1"/>
          </p:cNvSpPr>
          <p:nvPr>
            <p:ph type="title"/>
          </p:nvPr>
        </p:nvSpPr>
        <p:spPr/>
        <p:txBody>
          <a:bodyPr>
            <a:normAutofit/>
          </a:bodyPr>
          <a:lstStyle/>
          <a:p>
            <a:r>
              <a:rPr lang="en-US" sz="3600"/>
              <a:t>Least squares criterion for MULTIPLE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7276E4-D647-76B5-52F3-BD0ED2D31532}"/>
                  </a:ext>
                </a:extLst>
              </p:cNvPr>
              <p:cNvSpPr>
                <a:spLocks noGrp="1"/>
              </p:cNvSpPr>
              <p:nvPr>
                <p:ph idx="1"/>
              </p:nvPr>
            </p:nvSpPr>
            <p:spPr/>
            <p:txBody>
              <a:bodyPr>
                <a:normAutofit lnSpcReduction="10000"/>
              </a:bodyPr>
              <a:lstStyle/>
              <a:p>
                <a:r>
                  <a:rPr lang="en-US"/>
                  <a:t>Multiple</a:t>
                </a:r>
                <a:r>
                  <a:rPr lang="en-US" b="0"/>
                  <a:t> Linear </a:t>
                </a:r>
                <a:r>
                  <a:rPr lang="en-US"/>
                  <a:t>R</a:t>
                </a:r>
                <a:r>
                  <a:rPr lang="en-US" b="0"/>
                  <a:t>egression: </a:t>
                </a:r>
                <a14:m>
                  <m:oMath xmlns:m="http://schemas.openxmlformats.org/officeDocument/2006/math">
                    <m:r>
                      <m:rPr>
                        <m:sty m:val="p"/>
                      </m:rPr>
                      <a:rPr lang="en-US" b="0" i="0" smtClean="0">
                        <a:latin typeface="Cambria Math" panose="02040503050406030204" pitchFamily="18" charset="0"/>
                      </a:rPr>
                      <m:t>y</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𝛽</m:t>
                        </m:r>
                      </m:e>
                      <m:sub>
                        <m:r>
                          <a:rPr lang="en-US" i="1">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𝜖</m:t>
                    </m:r>
                  </m:oMath>
                </a14:m>
                <a:endParaRPr lang="en-US"/>
              </a:p>
              <a:p>
                <a:r>
                  <a:rPr lang="en-US"/>
                  <a:t>Multiple</a:t>
                </a:r>
                <a:r>
                  <a:rPr lang="en-US" b="0"/>
                  <a:t> Linear </a:t>
                </a:r>
                <a:r>
                  <a:rPr lang="en-US"/>
                  <a:t>R</a:t>
                </a:r>
                <a:r>
                  <a:rPr lang="en-US" b="0"/>
                  <a:t>egression Estimation: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b="0" i="1" smtClean="0">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𝑘</m:t>
                        </m:r>
                      </m:sub>
                    </m:sSub>
                  </m:oMath>
                </a14:m>
                <a:endParaRPr lang="en-US"/>
              </a:p>
              <a:p>
                <a14:m>
                  <m:oMath xmlns:m="http://schemas.openxmlformats.org/officeDocument/2006/math">
                    <m:r>
                      <a:rPr lang="en-US" b="0" i="1" smtClean="0">
                        <a:latin typeface="Cambria Math" panose="02040503050406030204" pitchFamily="18" charset="0"/>
                      </a:rPr>
                      <m:t>𝑆</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𝜖</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e>
                    </m:nary>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𝑘</m:t>
                                    </m:r>
                                  </m:sup>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b="0" i="1" smtClean="0">
                                            <a:latin typeface="Cambria Math" panose="02040503050406030204" pitchFamily="18" charset="0"/>
                                          </a:rPr>
                                          <m:t>𝑗</m:t>
                                        </m:r>
                                      </m:sub>
                                    </m:sSub>
                                  </m:e>
                                </m:nary>
                              </m:e>
                            </m:d>
                          </m:e>
                          <m:sup>
                            <m:r>
                              <a:rPr lang="en-US" i="1">
                                <a:latin typeface="Cambria Math" panose="02040503050406030204" pitchFamily="18" charset="0"/>
                              </a:rPr>
                              <m:t>2</m:t>
                            </m:r>
                          </m:sup>
                        </m:sSup>
                      </m:e>
                    </m:nary>
                  </m:oMath>
                </a14:m>
                <a:endParaRPr lang="en-US"/>
              </a:p>
              <a:p>
                <a:pPr lvl="1"/>
                <a:r>
                  <a:rPr lang="en-US"/>
                  <a:t>The </a:t>
                </a:r>
                <a14:m>
                  <m:oMath xmlns:m="http://schemas.openxmlformats.org/officeDocument/2006/math">
                    <m:r>
                      <a:rPr lang="en-US" b="0" i="1" smtClean="0">
                        <a:latin typeface="Cambria Math" panose="02040503050406030204" pitchFamily="18" charset="0"/>
                      </a:rPr>
                      <m:t>𝑆</m:t>
                    </m:r>
                  </m:oMath>
                </a14:m>
                <a:r>
                  <a:rPr lang="en-US"/>
                  <a:t> function must be minimized with respect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𝑘</m:t>
                        </m:r>
                      </m:sub>
                    </m:sSub>
                  </m:oMath>
                </a14:m>
                <a:endParaRPr lang="en-US"/>
              </a:p>
              <a:p>
                <a:r>
                  <a:rPr lang="en-US"/>
                  <a:t>The least squares estimators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𝑘</m:t>
                        </m:r>
                      </m:sub>
                    </m:sSub>
                  </m:oMath>
                </a14:m>
                <a:r>
                  <a:rPr lang="en-US"/>
                  <a:t>must satisfy:</a:t>
                </a:r>
              </a:p>
              <a:p>
                <a:pPr lvl="1"/>
                <a14:m>
                  <m:oMath xmlns:m="http://schemas.openxmlformats.org/officeDocument/2006/math">
                    <m:sSub>
                      <m:sSubPr>
                        <m:ctrlPr>
                          <a:rPr lang="en-US" i="1" smtClean="0">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𝛿</m:t>
                                </m:r>
                                <m:r>
                                  <a:rPr lang="en-US" i="1">
                                    <a:latin typeface="Cambria Math" panose="02040503050406030204" pitchFamily="18" charset="0"/>
                                  </a:rPr>
                                  <m:t>𝑆</m:t>
                                </m:r>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den>
                            </m:f>
                          </m:e>
                        </m:d>
                      </m:e>
                      <m: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smtClean="0">
                                <a:latin typeface="Cambria Math" panose="02040503050406030204" pitchFamily="18" charset="0"/>
                              </a:rPr>
                              <m:t>𝑘</m:t>
                            </m:r>
                          </m:sub>
                        </m:sSub>
                      </m:sub>
                    </m:sSub>
                    <m:r>
                      <a:rPr lang="en-US" b="0" i="1" smtClean="0">
                        <a:latin typeface="Cambria Math" panose="02040503050406030204" pitchFamily="18" charset="0"/>
                      </a:rPr>
                      <m:t>=−2</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𝑘</m:t>
                                </m:r>
                              </m:sup>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𝛽</m:t>
                                        </m:r>
                                      </m:e>
                                    </m:acc>
                                  </m:e>
                                  <m:sub>
                                    <m:r>
                                      <a:rPr lang="en-US" b="0" i="1" dirty="0"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e>
                            </m:nary>
                          </m:e>
                        </m:d>
                      </m:e>
                    </m:nary>
                    <m:r>
                      <a:rPr lang="en-US" b="0" i="1" smtClean="0">
                        <a:latin typeface="Cambria Math" panose="02040503050406030204" pitchFamily="18" charset="0"/>
                      </a:rPr>
                      <m:t>=0</m:t>
                    </m:r>
                  </m:oMath>
                </a14:m>
                <a:endParaRPr lang="en-US"/>
              </a:p>
              <a:p>
                <a:pPr lvl="1"/>
                <a14:m>
                  <m:oMath xmlns:m="http://schemas.openxmlformats.org/officeDocument/2006/math">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𝛿</m:t>
                                </m:r>
                                <m:r>
                                  <a:rPr lang="en-US" i="1">
                                    <a:latin typeface="Cambria Math" panose="02040503050406030204" pitchFamily="18" charset="0"/>
                                  </a:rPr>
                                  <m:t>𝑆</m:t>
                                </m:r>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𝑗</m:t>
                                    </m:r>
                                  </m:sub>
                                </m:sSub>
                              </m:den>
                            </m:f>
                          </m:e>
                        </m:d>
                      </m:e>
                      <m: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𝑘</m:t>
                            </m:r>
                          </m:sub>
                        </m:sSub>
                      </m:sub>
                    </m:sSub>
                    <m:r>
                      <a:rPr lang="en-US" b="0" i="1" smtClean="0">
                        <a:latin typeface="Cambria Math" panose="02040503050406030204" pitchFamily="18" charset="0"/>
                      </a:rPr>
                      <m:t>=</m:t>
                    </m:r>
                    <m:r>
                      <a:rPr lang="en-US" i="1">
                        <a:latin typeface="Cambria Math" panose="02040503050406030204" pitchFamily="18" charset="0"/>
                      </a:rPr>
                      <m:t>−2</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𝑛</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𝑘</m:t>
                                </m:r>
                              </m:sup>
                              <m:e>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𝛽</m:t>
                                        </m:r>
                                      </m:e>
                                    </m:acc>
                                  </m:e>
                                  <m:sub>
                                    <m:r>
                                      <a:rPr lang="en-US" i="1" dirty="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e>
                            </m:nary>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𝑖𝑗</m:t>
                            </m:r>
                          </m:sub>
                        </m:sSub>
                      </m:e>
                    </m:nary>
                    <m:r>
                      <a:rPr lang="en-US" i="1">
                        <a:latin typeface="Cambria Math" panose="02040503050406030204" pitchFamily="18" charset="0"/>
                      </a:rPr>
                      <m:t>=0</m:t>
                    </m:r>
                  </m:oMath>
                </a14:m>
                <a:r>
                  <a:rPr lang="en-US"/>
                  <a:t>,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=1,2,…,</m:t>
                    </m:r>
                    <m:r>
                      <a:rPr lang="en-US" b="0" i="1" smtClean="0">
                        <a:latin typeface="Cambria Math" panose="02040503050406030204" pitchFamily="18" charset="0"/>
                      </a:rPr>
                      <m:t>𝑘</m:t>
                    </m:r>
                  </m:oMath>
                </a14:m>
                <a:endParaRPr lang="en-US"/>
              </a:p>
              <a:p>
                <a:endParaRPr lang="en-US"/>
              </a:p>
              <a:p>
                <a:pPr lvl="1"/>
                <a:endParaRPr lang="en-US"/>
              </a:p>
            </p:txBody>
          </p:sp>
        </mc:Choice>
        <mc:Fallback xmlns="">
          <p:sp>
            <p:nvSpPr>
              <p:cNvPr id="3" name="Content Placeholder 2">
                <a:extLst>
                  <a:ext uri="{FF2B5EF4-FFF2-40B4-BE49-F238E27FC236}">
                    <a16:creationId xmlns:a16="http://schemas.microsoft.com/office/drawing/2014/main" id="{6D7276E4-D647-76B5-52F3-BD0ED2D31532}"/>
                  </a:ext>
                </a:extLst>
              </p:cNvPr>
              <p:cNvSpPr>
                <a:spLocks noGrp="1" noRot="1" noChangeAspect="1" noMove="1" noResize="1" noEditPoints="1" noAdjustHandles="1" noChangeArrowheads="1" noChangeShapeType="1" noTextEdit="1"/>
              </p:cNvSpPr>
              <p:nvPr>
                <p:ph idx="1"/>
              </p:nvPr>
            </p:nvSpPr>
            <p:spPr>
              <a:blipFill>
                <a:blip r:embed="rId2"/>
                <a:stretch>
                  <a:fillRect l="-513" t="-838" b="-1021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0B178D66-D2F4-A1D8-0884-FDCE3E83EC2D}"/>
              </a:ext>
            </a:extLst>
          </p:cNvPr>
          <p:cNvSpPr>
            <a:spLocks noGrp="1"/>
          </p:cNvSpPr>
          <p:nvPr>
            <p:ph type="dt" sz="half" idx="10"/>
          </p:nvPr>
        </p:nvSpPr>
        <p:spPr/>
        <p:txBody>
          <a:bodyPr/>
          <a:lstStyle/>
          <a:p>
            <a:fld id="{626DE685-1B6F-4D7C-AEF2-C9AD71EC467A}" type="datetime1">
              <a:rPr lang="en-US" smtClean="0"/>
              <a:t>9/2/2024</a:t>
            </a:fld>
            <a:endParaRPr lang="en-US"/>
          </a:p>
        </p:txBody>
      </p:sp>
      <p:sp>
        <p:nvSpPr>
          <p:cNvPr id="6" name="Slide Number Placeholder 5">
            <a:extLst>
              <a:ext uri="{FF2B5EF4-FFF2-40B4-BE49-F238E27FC236}">
                <a16:creationId xmlns:a16="http://schemas.microsoft.com/office/drawing/2014/main" id="{D58E18D1-D549-E88B-5315-881044302D58}"/>
              </a:ext>
            </a:extLst>
          </p:cNvPr>
          <p:cNvSpPr>
            <a:spLocks noGrp="1"/>
          </p:cNvSpPr>
          <p:nvPr>
            <p:ph type="sldNum" sz="quarter" idx="12"/>
          </p:nvPr>
        </p:nvSpPr>
        <p:spPr/>
        <p:txBody>
          <a:bodyPr/>
          <a:lstStyle/>
          <a:p>
            <a:r>
              <a:rPr lang="en-US"/>
              <a:t>8</a:t>
            </a:r>
          </a:p>
        </p:txBody>
      </p:sp>
      <p:sp>
        <p:nvSpPr>
          <p:cNvPr id="5" name="TextBox 4">
            <a:extLst>
              <a:ext uri="{FF2B5EF4-FFF2-40B4-BE49-F238E27FC236}">
                <a16:creationId xmlns:a16="http://schemas.microsoft.com/office/drawing/2014/main" id="{2344B983-C267-26F8-A6F2-CB21A46CF278}"/>
              </a:ext>
            </a:extLst>
          </p:cNvPr>
          <p:cNvSpPr txBox="1"/>
          <p:nvPr/>
        </p:nvSpPr>
        <p:spPr>
          <a:xfrm>
            <a:off x="0" y="6488669"/>
            <a:ext cx="335348" cy="369332"/>
          </a:xfrm>
          <a:prstGeom prst="rect">
            <a:avLst/>
          </a:prstGeom>
          <a:noFill/>
        </p:spPr>
        <p:txBody>
          <a:bodyPr wrap="none" rtlCol="0">
            <a:spAutoFit/>
          </a:bodyPr>
          <a:lstStyle/>
          <a:p>
            <a:r>
              <a:rPr lang="en-US" b="1">
                <a:solidFill>
                  <a:schemeClr val="accent4"/>
                </a:solidFill>
              </a:rPr>
              <a:t>L</a:t>
            </a:r>
          </a:p>
        </p:txBody>
      </p:sp>
    </p:spTree>
    <p:extLst>
      <p:ext uri="{BB962C8B-B14F-4D97-AF65-F5344CB8AC3E}">
        <p14:creationId xmlns:p14="http://schemas.microsoft.com/office/powerpoint/2010/main" val="1465038575"/>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81</TotalTime>
  <Words>2673</Words>
  <Application>Microsoft Office PowerPoint</Application>
  <PresentationFormat>Широкий екран</PresentationFormat>
  <Paragraphs>652</Paragraphs>
  <Slides>42</Slides>
  <Notes>2</Notes>
  <HiddenSlides>10</HiddenSlides>
  <MMClips>0</MMClips>
  <ScaleCrop>false</ScaleCrop>
  <HeadingPairs>
    <vt:vector size="4" baseType="variant">
      <vt:variant>
        <vt:lpstr>Тема</vt:lpstr>
      </vt:variant>
      <vt:variant>
        <vt:i4>1</vt:i4>
      </vt:variant>
      <vt:variant>
        <vt:lpstr>Заголовки слайдів</vt:lpstr>
      </vt:variant>
      <vt:variant>
        <vt:i4>42</vt:i4>
      </vt:variant>
    </vt:vector>
  </HeadingPairs>
  <TitlesOfParts>
    <vt:vector size="43" baseType="lpstr">
      <vt:lpstr>ChronicleVTI</vt:lpstr>
      <vt:lpstr>Least Squares</vt:lpstr>
      <vt:lpstr>Responsibilities</vt:lpstr>
      <vt:lpstr>Introduction</vt:lpstr>
      <vt:lpstr>Techniques</vt:lpstr>
      <vt:lpstr>Least squares criterion for simple linear regression</vt:lpstr>
      <vt:lpstr>Least squares normal equations for simple linear regression</vt:lpstr>
      <vt:lpstr>Least Squares simple linear regression example</vt:lpstr>
      <vt:lpstr>Python Code</vt:lpstr>
      <vt:lpstr>Least squares criterion for MULTIPLE linear regression</vt:lpstr>
      <vt:lpstr>Least squares normal equations for multiple linear regression</vt:lpstr>
      <vt:lpstr>Least squares normal equations for multiple linear regression cont. </vt:lpstr>
      <vt:lpstr>Least squares normal equations for multiple linear regression cont.</vt:lpstr>
      <vt:lpstr>Least Squares multiple linear regression example</vt:lpstr>
      <vt:lpstr>Least Squares multiple linear regression example</vt:lpstr>
      <vt:lpstr>Python Code</vt:lpstr>
      <vt:lpstr>Least squares normal equations Geometrical Interpretation</vt:lpstr>
      <vt:lpstr>Special case of orthogonal columns</vt:lpstr>
      <vt:lpstr>Special case of orthogonal columns </vt:lpstr>
      <vt:lpstr>Generalized inverse</vt:lpstr>
      <vt:lpstr>Generalized inverse example WITH REDUCED a MATRIX</vt:lpstr>
      <vt:lpstr>Generalized inverse - diagonalization</vt:lpstr>
      <vt:lpstr>Generalized inverse example WITH Matrix Diagonalization</vt:lpstr>
      <vt:lpstr>Generalized inverses using singular value decomposition</vt:lpstr>
      <vt:lpstr>Generalized inverses using singular value decomposition example</vt:lpstr>
      <vt:lpstr>Generalized inverses using singular value decomposition example</vt:lpstr>
      <vt:lpstr>Stability and complexity of solving Least Square problem</vt:lpstr>
      <vt:lpstr>Generalized inverse example with data</vt:lpstr>
      <vt:lpstr>jax</vt:lpstr>
      <vt:lpstr>Generalized least squares</vt:lpstr>
      <vt:lpstr>Generalized least squares</vt:lpstr>
      <vt:lpstr>Generalized least squares</vt:lpstr>
      <vt:lpstr>Generalized least squares example</vt:lpstr>
      <vt:lpstr>Autocorrelation Ordinary Least Squares</vt:lpstr>
      <vt:lpstr>Linear Regression Model from GLS estimate</vt:lpstr>
      <vt:lpstr>Autocorrelation Comparison</vt:lpstr>
      <vt:lpstr>Generalized Least squares python code</vt:lpstr>
      <vt:lpstr>Condition number - Kappa</vt:lpstr>
      <vt:lpstr>Least squares</vt:lpstr>
      <vt:lpstr>Normal equations</vt:lpstr>
      <vt:lpstr>Generalized inverse</vt:lpstr>
      <vt:lpstr>generalized least squares</vt:lpstr>
      <vt:lpstr>Kappa and convergance or divergance?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Huang, Mingyu</cp:lastModifiedBy>
  <cp:revision>2</cp:revision>
  <dcterms:created xsi:type="dcterms:W3CDTF">2024-04-11T14:41:45Z</dcterms:created>
  <dcterms:modified xsi:type="dcterms:W3CDTF">2024-09-03T01:26:32Z</dcterms:modified>
</cp:coreProperties>
</file>