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bc0f97fd4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bc0f97fd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bc0f97fd4_1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bc0f97fd4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c3dd223b1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c3dd223b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bc0f97fd4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bc0f97fd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bc0f97fd4_0_1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cbc0f97fd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bc0f97fd4_1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bc0f97fd4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bc0f97fd4_1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bc0f97fd4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c3dd223b1_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cc3dd223b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c3dd223b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cc3dd223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c3dd223b1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cc3dd223b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bc0f97fd4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bc0f97fd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bc0f97fd4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bc0f97fd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bc0f97fd4_1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bc0f97fd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bc0f97fd4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bc0f97fd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bc0f97fd4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bc0f97fd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bc0f97fd4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bc0f97fd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2908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Projet : Active Directory</a:t>
            </a:r>
            <a:endParaRPr b="1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247112"/>
            <a:ext cx="8222100" cy="14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Luka </a:t>
            </a:r>
            <a:r>
              <a:rPr lang="fr"/>
              <a:t>FRANÇOIS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Kaïs FRAOUCENE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Romain ABDOUH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Véronique ABELLA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0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V/ Attribution des permissions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120300" y="1777350"/>
            <a:ext cx="36315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00" y="2024649"/>
            <a:ext cx="2623500" cy="2814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8850" y="1856175"/>
            <a:ext cx="3033119" cy="31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9498" y="1856177"/>
            <a:ext cx="2623500" cy="31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0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V/ Attribution des permissions</a:t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120300" y="1777350"/>
            <a:ext cx="36315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3575" y="2325700"/>
            <a:ext cx="2340425" cy="20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-167475" y="2195925"/>
            <a:ext cx="6981000" cy="25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87500"/>
              </a:lnSpc>
              <a:spcBef>
                <a:spcPts val="1800"/>
              </a:spcBef>
              <a:spcAft>
                <a:spcPts val="0"/>
              </a:spcAft>
              <a:buSzPts val="1050"/>
              <a:buChar char="●"/>
            </a:pPr>
            <a:r>
              <a:rPr b="1" lang="fr" sz="1050"/>
              <a:t>Contrôle total </a:t>
            </a:r>
            <a:r>
              <a:rPr lang="fr" sz="1050"/>
              <a:t>: </a:t>
            </a:r>
            <a:r>
              <a:rPr b="1" lang="fr" sz="1050"/>
              <a:t>lire</a:t>
            </a:r>
            <a:r>
              <a:rPr lang="fr" sz="1050"/>
              <a:t>, </a:t>
            </a:r>
            <a:r>
              <a:rPr b="1" lang="fr" sz="1050"/>
              <a:t>écrire</a:t>
            </a:r>
            <a:r>
              <a:rPr lang="fr" sz="1050"/>
              <a:t>, </a:t>
            </a:r>
            <a:r>
              <a:rPr b="1" lang="fr" sz="1050"/>
              <a:t>modifier</a:t>
            </a:r>
            <a:r>
              <a:rPr lang="fr" sz="1050"/>
              <a:t>, </a:t>
            </a:r>
            <a:r>
              <a:rPr b="1" lang="fr" sz="1050"/>
              <a:t>supprimer</a:t>
            </a:r>
            <a:r>
              <a:rPr lang="fr" sz="1050"/>
              <a:t> des fichiers et des sous-dossiers et </a:t>
            </a:r>
            <a:r>
              <a:rPr b="1" lang="fr" sz="1050"/>
              <a:t>modifier</a:t>
            </a:r>
            <a:r>
              <a:rPr lang="fr" sz="1050"/>
              <a:t> les autorisations pour tous les fichiers et sous-dossiers </a:t>
            </a:r>
            <a:endParaRPr sz="1050"/>
          </a:p>
          <a:p>
            <a:pPr indent="-295275" lvl="0" marL="45720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344054"/>
              </a:buClr>
              <a:buSzPts val="1050"/>
              <a:buChar char="●"/>
            </a:pPr>
            <a:r>
              <a:rPr b="1" lang="fr" sz="1050"/>
              <a:t>Modification</a:t>
            </a:r>
            <a:r>
              <a:rPr lang="fr" sz="1050"/>
              <a:t> : </a:t>
            </a:r>
            <a:r>
              <a:rPr b="1" lang="fr" sz="1050"/>
              <a:t>lire</a:t>
            </a:r>
            <a:r>
              <a:rPr lang="fr" sz="1050"/>
              <a:t>, </a:t>
            </a:r>
            <a:r>
              <a:rPr b="1" lang="fr" sz="1050"/>
              <a:t>écrire </a:t>
            </a:r>
            <a:r>
              <a:rPr lang="fr" sz="1050"/>
              <a:t>dans les fichiers et sous-dossiers et </a:t>
            </a:r>
            <a:r>
              <a:rPr b="1" lang="fr" sz="1050"/>
              <a:t>supprimer </a:t>
            </a:r>
            <a:r>
              <a:rPr lang="fr" sz="1050"/>
              <a:t>un dossier </a:t>
            </a:r>
            <a:r>
              <a:rPr b="1" lang="fr" sz="1050"/>
              <a:t>Lecture et exécution</a:t>
            </a:r>
            <a:r>
              <a:rPr lang="fr" sz="1050"/>
              <a:t> : </a:t>
            </a:r>
            <a:r>
              <a:rPr b="1" lang="fr" sz="1050"/>
              <a:t>voir</a:t>
            </a:r>
            <a:r>
              <a:rPr lang="fr" sz="1050"/>
              <a:t> et </a:t>
            </a:r>
            <a:r>
              <a:rPr b="1" lang="fr" sz="1050"/>
              <a:t>exécuter</a:t>
            </a:r>
            <a:r>
              <a:rPr lang="fr" sz="1050"/>
              <a:t> des fichiers exécutables, y compris des scripts </a:t>
            </a:r>
            <a:endParaRPr sz="1050"/>
          </a:p>
          <a:p>
            <a:pPr indent="-295275" lvl="0" marL="45720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344054"/>
              </a:buClr>
              <a:buSzPts val="1050"/>
              <a:buChar char="●"/>
            </a:pPr>
            <a:r>
              <a:rPr b="1" lang="fr" sz="1050"/>
              <a:t>Affichage du contenu du dossier </a:t>
            </a:r>
            <a:r>
              <a:rPr lang="fr" sz="1050"/>
              <a:t>: </a:t>
            </a:r>
            <a:r>
              <a:rPr b="1" lang="fr" sz="1050"/>
              <a:t>voir</a:t>
            </a:r>
            <a:r>
              <a:rPr lang="fr" sz="1050"/>
              <a:t>, </a:t>
            </a:r>
            <a:r>
              <a:rPr b="1" lang="fr" sz="1050"/>
              <a:t>lister</a:t>
            </a:r>
            <a:r>
              <a:rPr lang="fr" sz="1050"/>
              <a:t> les fichiers et sous-dossiers et </a:t>
            </a:r>
            <a:r>
              <a:rPr b="1" lang="fr" sz="1050"/>
              <a:t>exécuter</a:t>
            </a:r>
            <a:r>
              <a:rPr lang="fr" sz="1050"/>
              <a:t> des fichiers ; autorisation héritée uniquement par les dossiers.</a:t>
            </a:r>
            <a:endParaRPr sz="1050"/>
          </a:p>
          <a:p>
            <a:pPr indent="-295275" lvl="0" marL="45720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344054"/>
              </a:buClr>
              <a:buSzPts val="1050"/>
              <a:buChar char="●"/>
            </a:pPr>
            <a:r>
              <a:rPr b="1" lang="fr" sz="1050"/>
              <a:t>Lecture</a:t>
            </a:r>
            <a:r>
              <a:rPr lang="fr" sz="1050"/>
              <a:t> : </a:t>
            </a:r>
            <a:r>
              <a:rPr b="1" lang="fr" sz="1050"/>
              <a:t>voir</a:t>
            </a:r>
            <a:r>
              <a:rPr lang="fr" sz="1050"/>
              <a:t> le contenu du dossier et de ses sous-dossiers.</a:t>
            </a:r>
            <a:endParaRPr sz="1050"/>
          </a:p>
          <a:p>
            <a:pPr indent="-295275" lvl="0" marL="45720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344054"/>
              </a:buClr>
              <a:buSzPts val="1050"/>
              <a:buChar char="●"/>
            </a:pPr>
            <a:r>
              <a:rPr b="1" lang="fr" sz="1050"/>
              <a:t>Écriture </a:t>
            </a:r>
            <a:r>
              <a:rPr lang="fr" sz="1050"/>
              <a:t>: </a:t>
            </a:r>
            <a:r>
              <a:rPr b="1" lang="fr" sz="1050"/>
              <a:t>ajouter</a:t>
            </a:r>
            <a:r>
              <a:rPr lang="fr" sz="1050"/>
              <a:t> des fichiers et des sous-dossiers et </a:t>
            </a:r>
            <a:r>
              <a:rPr b="1" lang="fr" sz="1050"/>
              <a:t>écrire</a:t>
            </a:r>
            <a:r>
              <a:rPr lang="fr" sz="1050"/>
              <a:t> dans un fichier.</a:t>
            </a:r>
            <a:endParaRPr sz="105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0" y="0"/>
            <a:ext cx="91440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VI/ Diagramme</a:t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120300" y="1777350"/>
            <a:ext cx="36315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350" y="1680075"/>
            <a:ext cx="4633226" cy="34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0" y="0"/>
            <a:ext cx="91440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VII/ Connexion d’un poste à l’environnement AD</a:t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120300" y="1777350"/>
            <a:ext cx="36315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38" y="2700925"/>
            <a:ext cx="2703525" cy="4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70450" y="1895400"/>
            <a:ext cx="27357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latin typeface="Roboto"/>
                <a:ea typeface="Roboto"/>
                <a:cs typeface="Roboto"/>
                <a:sym typeface="Roboto"/>
              </a:rPr>
              <a:t>Etape 1 : </a:t>
            </a:r>
            <a:r>
              <a:rPr b="1" lang="fr" sz="1150">
                <a:latin typeface="Roboto"/>
                <a:ea typeface="Roboto"/>
                <a:cs typeface="Roboto"/>
                <a:sym typeface="Roboto"/>
              </a:rPr>
              <a:t>Entrer l’adresse de serveur DNS préféré </a:t>
            </a:r>
            <a:r>
              <a:rPr b="1" lang="fr" sz="1150">
                <a:latin typeface="Roboto"/>
                <a:ea typeface="Roboto"/>
                <a:cs typeface="Roboto"/>
                <a:sym typeface="Roboto"/>
              </a:rPr>
              <a:t>de notre serveur Windows</a:t>
            </a:r>
            <a:r>
              <a:rPr lang="fr" sz="115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150">
                <a:latin typeface="Roboto"/>
                <a:ea typeface="Roboto"/>
                <a:cs typeface="Roboto"/>
                <a:sym typeface="Roboto"/>
              </a:rPr>
              <a:t>dans le nouveau poste </a:t>
            </a:r>
            <a:endParaRPr sz="11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3704825" y="1942375"/>
            <a:ext cx="25170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latin typeface="Roboto"/>
                <a:ea typeface="Roboto"/>
                <a:cs typeface="Roboto"/>
                <a:sym typeface="Roboto"/>
              </a:rPr>
              <a:t>Etape 2 :</a:t>
            </a:r>
            <a:r>
              <a:rPr b="1" lang="fr" sz="1150">
                <a:latin typeface="Roboto"/>
                <a:ea typeface="Roboto"/>
                <a:cs typeface="Roboto"/>
                <a:sym typeface="Roboto"/>
              </a:rPr>
              <a:t> Entrer dans les propriétés système</a:t>
            </a:r>
            <a:r>
              <a:rPr lang="fr" sz="1150">
                <a:latin typeface="Roboto"/>
                <a:ea typeface="Roboto"/>
                <a:cs typeface="Roboto"/>
                <a:sym typeface="Roboto"/>
              </a:rPr>
              <a:t> pour entrer le nom de domaine </a:t>
            </a:r>
            <a:endParaRPr sz="11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650" y="1895400"/>
            <a:ext cx="2417850" cy="3084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0" y="0"/>
            <a:ext cx="91440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VII/ Connexion d’un poste à l’environnement AD</a:t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120300" y="1777350"/>
            <a:ext cx="36315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024" y="1895238"/>
            <a:ext cx="2440625" cy="302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/>
        </p:nvSpPr>
        <p:spPr>
          <a:xfrm>
            <a:off x="510675" y="1942225"/>
            <a:ext cx="25170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latin typeface="Roboto"/>
                <a:ea typeface="Roboto"/>
                <a:cs typeface="Roboto"/>
                <a:sym typeface="Roboto"/>
              </a:rPr>
              <a:t>Etape 3 : </a:t>
            </a:r>
            <a:r>
              <a:rPr b="1" lang="fr" sz="1150">
                <a:latin typeface="Roboto"/>
                <a:ea typeface="Roboto"/>
                <a:cs typeface="Roboto"/>
                <a:sym typeface="Roboto"/>
              </a:rPr>
              <a:t>Entrer le nom de domaine </a:t>
            </a:r>
            <a:r>
              <a:rPr lang="fr" sz="1150">
                <a:latin typeface="Roboto"/>
                <a:ea typeface="Roboto"/>
                <a:cs typeface="Roboto"/>
                <a:sym typeface="Roboto"/>
              </a:rPr>
              <a:t>et modifier si besoin le nom de l’ordinateur</a:t>
            </a:r>
            <a:endParaRPr sz="11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0" y="0"/>
            <a:ext cx="91440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VII/ Connexion d’un poste à l’environnement AD</a:t>
            </a: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120300" y="1777350"/>
            <a:ext cx="76476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Etape 4 : Il nous reste plus qu’à </a:t>
            </a:r>
            <a:r>
              <a:rPr b="1"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partager le dossier sur le réseau en y ajoutant les groupes ou utilisateurs </a:t>
            </a: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que l’on souhaite en entrant dans les </a:t>
            </a:r>
            <a:r>
              <a:rPr b="1"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propriétés du dossier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03950"/>
            <a:ext cx="3314175" cy="228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5875" y="2734975"/>
            <a:ext cx="4357463" cy="22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0" y="0"/>
            <a:ext cx="91440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VIII/ Les scripts</a:t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120300" y="1777350"/>
            <a:ext cx="36315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61075" y="2412975"/>
            <a:ext cx="4638600" cy="15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Pour </a:t>
            </a:r>
            <a:r>
              <a:rPr b="1" lang="fr" sz="11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voir les compte inactif</a:t>
            </a:r>
            <a:r>
              <a:rPr lang="fr" sz="11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on peut le faire avec la commande via le</a:t>
            </a:r>
            <a:r>
              <a:rPr b="1" lang="fr" sz="11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script</a:t>
            </a:r>
            <a:r>
              <a:rPr lang="fr" sz="11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:  </a:t>
            </a:r>
            <a:endParaRPr sz="11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01600" marR="1016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fr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Search-ADaccount -UsersOnly -AccountInactive -Timespan 1</a:t>
            </a:r>
            <a:br>
              <a:rPr lang="fr" sz="1050">
                <a:solidFill>
                  <a:srgbClr val="FFFFFF"/>
                </a:solidFill>
                <a:highlight>
                  <a:srgbClr val="051E3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FFFFFF"/>
              </a:solidFill>
              <a:highlight>
                <a:srgbClr val="051E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325" y="1989300"/>
            <a:ext cx="4638599" cy="29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/>
        </p:nvSpPr>
        <p:spPr>
          <a:xfrm>
            <a:off x="120300" y="861950"/>
            <a:ext cx="55305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Récupération des comptes inactifs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0" y="0"/>
            <a:ext cx="91440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VII/ Les scripts</a:t>
            </a:r>
            <a:endParaRPr/>
          </a:p>
        </p:txBody>
      </p:sp>
      <p:sp>
        <p:nvSpPr>
          <p:cNvPr id="205" name="Google Shape;205;p29"/>
          <p:cNvSpPr txBox="1"/>
          <p:nvPr/>
        </p:nvSpPr>
        <p:spPr>
          <a:xfrm>
            <a:off x="120300" y="1777350"/>
            <a:ext cx="36315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-130125" y="1730550"/>
            <a:ext cx="91440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Pour </a:t>
            </a:r>
            <a:r>
              <a:rPr b="1" lang="fr" sz="12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voir les connexion après une certaine heure </a:t>
            </a:r>
            <a:r>
              <a:rPr lang="fr" sz="12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on peut le faire avec le </a:t>
            </a:r>
            <a:r>
              <a:rPr b="1" lang="fr" sz="12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script</a:t>
            </a:r>
            <a:r>
              <a:rPr b="1" lang="fr" sz="12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2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:  </a:t>
            </a:r>
            <a:br>
              <a:rPr lang="fr" sz="1050">
                <a:solidFill>
                  <a:srgbClr val="FFFFFF"/>
                </a:solidFill>
                <a:highlight>
                  <a:srgbClr val="051E3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FFFFFF"/>
              </a:solidFill>
              <a:highlight>
                <a:srgbClr val="051E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120300" y="850225"/>
            <a:ext cx="64818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2. Alerte lorsqu’il y a des connexions après certaines heures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75" y="2110125"/>
            <a:ext cx="3382200" cy="294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5825" y="3049525"/>
            <a:ext cx="452437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0" y="0"/>
            <a:ext cx="91440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IX</a:t>
            </a:r>
            <a:r>
              <a:rPr lang="fr"/>
              <a:t>/ Sécurisation</a:t>
            </a:r>
            <a:endParaRPr/>
          </a:p>
        </p:txBody>
      </p:sp>
      <p:sp>
        <p:nvSpPr>
          <p:cNvPr id="215" name="Google Shape;215;p30"/>
          <p:cNvSpPr txBox="1"/>
          <p:nvPr/>
        </p:nvSpPr>
        <p:spPr>
          <a:xfrm>
            <a:off x="120300" y="1777350"/>
            <a:ext cx="36315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1287000" y="1797725"/>
            <a:ext cx="4363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10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F1F1F"/>
                </a:solidFill>
              </a:rPr>
              <a:t>BloodHound </a:t>
            </a:r>
            <a:r>
              <a:rPr lang="fr">
                <a:solidFill>
                  <a:srgbClr val="1F1F1F"/>
                </a:solidFill>
              </a:rPr>
              <a:t>est un outil vous permettant de </a:t>
            </a:r>
            <a:r>
              <a:rPr b="1" lang="fr">
                <a:solidFill>
                  <a:srgbClr val="1F1F1F"/>
                </a:solidFill>
              </a:rPr>
              <a:t>cartographier un environnement Active Directory en le représentant sous forme de graphe</a:t>
            </a:r>
            <a:r>
              <a:rPr lang="fr">
                <a:solidFill>
                  <a:srgbClr val="1F1F1F"/>
                </a:solidFill>
              </a:rPr>
              <a:t>. Cette représentation offre alors la puissance de la théorie des graphes </a:t>
            </a:r>
            <a:r>
              <a:rPr b="1" lang="fr">
                <a:solidFill>
                  <a:srgbClr val="1F1F1F"/>
                </a:solidFill>
              </a:rPr>
              <a:t>pour découvrir des chemins d'attaque </a:t>
            </a:r>
            <a:r>
              <a:rPr lang="fr">
                <a:solidFill>
                  <a:srgbClr val="1F1F1F"/>
                </a:solidFill>
              </a:rPr>
              <a:t>qui vous auraient été autrement difficiles, voire impossibles à détecter.</a:t>
            </a:r>
            <a:endParaRPr>
              <a:solidFill>
                <a:srgbClr val="051E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8275"/>
            <a:ext cx="2298275" cy="22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7875" y="1950150"/>
            <a:ext cx="3386124" cy="30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0" y="0"/>
            <a:ext cx="91440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X</a:t>
            </a:r>
            <a:r>
              <a:rPr lang="fr"/>
              <a:t>/ Conclusion</a:t>
            </a:r>
            <a:endParaRPr/>
          </a:p>
        </p:txBody>
      </p:sp>
      <p:sp>
        <p:nvSpPr>
          <p:cNvPr id="224" name="Google Shape;224;p31"/>
          <p:cNvSpPr txBox="1"/>
          <p:nvPr/>
        </p:nvSpPr>
        <p:spPr>
          <a:xfrm>
            <a:off x="120300" y="1777350"/>
            <a:ext cx="36315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61075" y="1777350"/>
            <a:ext cx="46386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10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51E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1016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Clr>
                <a:srgbClr val="051E30"/>
              </a:buClr>
              <a:buSzPts val="1500"/>
              <a:buFont typeface="Roboto"/>
              <a:buChar char="●"/>
            </a:pPr>
            <a:r>
              <a:rPr lang="fr" sz="1500">
                <a:solidFill>
                  <a:srgbClr val="051E30"/>
                </a:solidFill>
                <a:latin typeface="Roboto"/>
                <a:ea typeface="Roboto"/>
                <a:cs typeface="Roboto"/>
                <a:sym typeface="Roboto"/>
              </a:rPr>
              <a:t>Compréhension du lexique d’Active Directory </a:t>
            </a:r>
            <a:endParaRPr sz="1500">
              <a:solidFill>
                <a:srgbClr val="051E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1016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51E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1016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Clr>
                <a:srgbClr val="051E30"/>
              </a:buClr>
              <a:buSzPts val="1500"/>
              <a:buFont typeface="Roboto"/>
              <a:buChar char="●"/>
            </a:pPr>
            <a:r>
              <a:rPr lang="fr" sz="1500">
                <a:solidFill>
                  <a:srgbClr val="051E30"/>
                </a:solidFill>
                <a:latin typeface="Roboto"/>
                <a:ea typeface="Roboto"/>
                <a:cs typeface="Roboto"/>
                <a:sym typeface="Roboto"/>
              </a:rPr>
              <a:t>Affichage du partage de fichiers</a:t>
            </a:r>
            <a:endParaRPr sz="1500">
              <a:solidFill>
                <a:srgbClr val="051E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120300" y="861950"/>
            <a:ext cx="55305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Problèmes rencontrés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Google Shape;2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975" y="2306250"/>
            <a:ext cx="3631500" cy="1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126200" y="0"/>
            <a:ext cx="62271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/>
              <a:t>Sommaire </a:t>
            </a:r>
            <a:endParaRPr b="1" sz="2400"/>
          </a:p>
        </p:txBody>
      </p:sp>
      <p:sp>
        <p:nvSpPr>
          <p:cNvPr id="75" name="Google Shape;75;p14"/>
          <p:cNvSpPr txBox="1"/>
          <p:nvPr/>
        </p:nvSpPr>
        <p:spPr>
          <a:xfrm>
            <a:off x="126200" y="563575"/>
            <a:ext cx="7445100" cy="45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I/ Installation d’Active Directory sur notre machine virtuelle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II/ Configuration d’Active Directory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III/ Configuration du contrôleur de domaine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IV/ Création de groupes et d’utilisateurs 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V/ Attribution des permissions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VI/ Diagramme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VII/ Connexion d’un poste à l’environnement AD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VIII/ Les scripts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IX/ Sécurisation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X/ Conclusion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0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I/ Installation d’Active Directory sur notre VM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120300" y="861950"/>
            <a:ext cx="43092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Etape 1 </a:t>
            </a: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Extraire les fichiers de l’archive Windows_server_VMware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50" y="1804400"/>
            <a:ext cx="3948301" cy="33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4834800" y="767700"/>
            <a:ext cx="43092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Etape 2 </a:t>
            </a: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Créer une nouvelle VM à partir d’une machine déjà créé </a:t>
            </a: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précédemment</a:t>
            </a: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installée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0276" y="1999425"/>
            <a:ext cx="4590150" cy="2949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II/ Configuration d’Active Directory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120300" y="861950"/>
            <a:ext cx="83691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Etape 1</a:t>
            </a: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: Installer le rôle serveur "AD DS" (Active Directory Domain Services)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31800"/>
            <a:ext cx="4741426" cy="22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0" y="1789325"/>
            <a:ext cx="51492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/>
              <a:t>Cliquer sur </a:t>
            </a:r>
            <a:r>
              <a:rPr b="1" lang="fr" sz="1450"/>
              <a:t>"Ajouter des rôles et fonctionnalités"</a:t>
            </a:r>
            <a:r>
              <a:rPr lang="fr" sz="1450"/>
              <a:t> dans le menu </a:t>
            </a:r>
            <a:r>
              <a:rPr b="1" lang="fr" sz="1450"/>
              <a:t>"Gérer"</a:t>
            </a:r>
            <a:r>
              <a:rPr lang="fr" sz="1450"/>
              <a:t> de la barre de navigation.</a:t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5300" y="2920990"/>
            <a:ext cx="2804100" cy="199419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5149200" y="1789325"/>
            <a:ext cx="39306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50"/>
              <a:t>Cliquer sur Suivant jusqu'à atteindre la page </a:t>
            </a:r>
            <a:r>
              <a:rPr b="1" lang="fr" sz="1450"/>
              <a:t>"Sélection des rôles"</a:t>
            </a:r>
            <a:r>
              <a:rPr lang="fr" sz="1450"/>
              <a:t> et Sélectionner le rôle </a:t>
            </a:r>
            <a:r>
              <a:rPr b="1" lang="fr" sz="1450"/>
              <a:t>"Services AD DS"</a:t>
            </a:r>
            <a:r>
              <a:rPr lang="fr" sz="1450"/>
              <a:t> dans la liste des rôles disponibles :</a:t>
            </a:r>
            <a:endParaRPr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0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II/ Configuration d’Active Directory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120300" y="861950"/>
            <a:ext cx="83691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Etape 2</a:t>
            </a: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: Confirmer les sélections d’installation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0" y="1642475"/>
            <a:ext cx="89754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/>
              <a:t>Poursuivre l'assistant d'installation en</a:t>
            </a:r>
            <a:r>
              <a:rPr b="1" lang="fr" sz="1150"/>
              <a:t> cliquant sur suivant</a:t>
            </a:r>
            <a:r>
              <a:rPr lang="fr" sz="1150"/>
              <a:t>. </a:t>
            </a:r>
            <a:r>
              <a:rPr b="1" lang="fr" sz="1150"/>
              <a:t>Ignorer l'ajout de fonctionnalités</a:t>
            </a:r>
            <a:r>
              <a:rPr lang="fr" sz="1150"/>
              <a:t>, ce qui n'est pas nécessaire dans notre cas.</a:t>
            </a:r>
            <a:endParaRPr sz="11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50"/>
              <a:t>Un affichage vient résumer l'installation</a:t>
            </a:r>
            <a:r>
              <a:rPr lang="fr" sz="1150"/>
              <a:t> qui va être effectuée sur le Windows Server. </a:t>
            </a:r>
            <a:r>
              <a:rPr b="1" lang="fr" sz="1150"/>
              <a:t>Lancer l'installation</a:t>
            </a:r>
            <a:r>
              <a:rPr lang="fr" sz="1150"/>
              <a:t> des rôles et fonctionnalités sélectionnés.</a:t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highlight>
                <a:srgbClr val="FFFFFF"/>
              </a:highlight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450" y="2533700"/>
            <a:ext cx="3494777" cy="248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0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III/ Configuration du </a:t>
            </a:r>
            <a:r>
              <a:rPr lang="fr"/>
              <a:t>contrôleur</a:t>
            </a:r>
            <a:r>
              <a:rPr lang="fr"/>
              <a:t> de domaine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120300" y="861950"/>
            <a:ext cx="83691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Etape 1</a:t>
            </a: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Installer le</a:t>
            </a: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rôle serveur "AD DS" (Active Directory Domain Services)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0" y="1730550"/>
            <a:ext cx="45234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/>
              <a:t>Nous pouvons commencer à configurer le contrôleur de domaine.</a:t>
            </a:r>
            <a:endParaRPr sz="11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/>
              <a:t>Dans le </a:t>
            </a:r>
            <a:r>
              <a:rPr b="1" lang="fr" sz="1150"/>
              <a:t>Gestionnaire de serveur</a:t>
            </a:r>
            <a:r>
              <a:rPr lang="fr" sz="1150"/>
              <a:t>, une configuration supplémentaire est requise pour le rôle "AD DS" cliquez sur </a:t>
            </a:r>
            <a:r>
              <a:rPr b="1" lang="fr" sz="1150"/>
              <a:t>"Promouvoir ce serveur en contrôleur de domaine"</a:t>
            </a:r>
            <a:r>
              <a:rPr lang="fr" sz="1150"/>
              <a:t>.</a:t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highlight>
                <a:srgbClr val="FFFFFF"/>
              </a:highlight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8" y="2814850"/>
            <a:ext cx="4416618" cy="22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5462925" y="1730550"/>
            <a:ext cx="27006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highlight>
                  <a:srgbClr val="FFFFFF"/>
                </a:highlight>
              </a:rPr>
              <a:t>Un assistant s'ouvre. Sélectionnez "</a:t>
            </a:r>
            <a:r>
              <a:rPr b="1" lang="fr" sz="1150">
                <a:highlight>
                  <a:srgbClr val="FFFFFF"/>
                </a:highlight>
              </a:rPr>
              <a:t>Ajouter une nouvelle forêt</a:t>
            </a:r>
            <a:r>
              <a:rPr lang="fr" sz="1150">
                <a:highlight>
                  <a:srgbClr val="FFFFFF"/>
                </a:highlight>
              </a:rPr>
              <a:t>" </a:t>
            </a:r>
            <a:endParaRPr sz="1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9620" y="2353050"/>
            <a:ext cx="3684405" cy="27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0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III/ Configuration du contrôleur de domaine</a:t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120300" y="861950"/>
            <a:ext cx="83691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Etape 1</a:t>
            </a: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: Finaliser l’installation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0" y="1730550"/>
            <a:ext cx="4523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/>
              <a:t>Créer le </a:t>
            </a:r>
            <a:r>
              <a:rPr b="1" lang="fr" sz="1150"/>
              <a:t>mot de passe de restauration des services annuaire</a:t>
            </a:r>
            <a:r>
              <a:rPr lang="fr" sz="1150"/>
              <a:t>.</a:t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highlight>
                <a:srgbClr val="FFFFFF"/>
              </a:highlight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4964050" y="1730550"/>
            <a:ext cx="40923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/>
              <a:t>Enfin,</a:t>
            </a:r>
            <a:r>
              <a:rPr b="1" lang="fr" sz="1150"/>
              <a:t> d</a:t>
            </a:r>
            <a:r>
              <a:rPr b="1" lang="fr" sz="1150"/>
              <a:t>éfinir</a:t>
            </a:r>
            <a:r>
              <a:rPr b="1" lang="fr" sz="1150"/>
              <a:t> le nom de Domaine</a:t>
            </a:r>
            <a:r>
              <a:rPr lang="fr" sz="1150"/>
              <a:t> et </a:t>
            </a:r>
            <a:r>
              <a:rPr b="1" lang="fr" sz="1150"/>
              <a:t>terminer l’installation</a:t>
            </a:r>
            <a:r>
              <a:rPr lang="fr" sz="1150"/>
              <a:t>.</a:t>
            </a:r>
            <a:endParaRPr sz="1900">
              <a:solidFill>
                <a:schemeClr val="lt2"/>
              </a:solidFill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75" y="2259450"/>
            <a:ext cx="3593400" cy="2710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049" y="2259450"/>
            <a:ext cx="3725731" cy="279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0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IV/ Création de groupes et d’utilisateurs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120300" y="861950"/>
            <a:ext cx="55305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Etape 1</a:t>
            </a: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: Création d’une UO (Unité Organisationnelle)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964050" y="1730550"/>
            <a:ext cx="40923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/>
              <a:t>Dans notre UO, nous y </a:t>
            </a:r>
            <a:r>
              <a:rPr b="1" lang="fr" sz="1150"/>
              <a:t>créons nos utilisateurs et le groupe</a:t>
            </a:r>
            <a:r>
              <a:rPr lang="fr" sz="1150"/>
              <a:t> auquel ils appartiennent</a:t>
            </a:r>
            <a:endParaRPr sz="1900">
              <a:solidFill>
                <a:schemeClr val="lt2"/>
              </a:solidFill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00" y="2259375"/>
            <a:ext cx="3631626" cy="2731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120300" y="1777350"/>
            <a:ext cx="36315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latin typeface="Roboto"/>
                <a:ea typeface="Roboto"/>
                <a:cs typeface="Roboto"/>
                <a:sym typeface="Roboto"/>
              </a:rPr>
              <a:t>Nos Unités Organisationnelles représenteront les </a:t>
            </a:r>
            <a:r>
              <a:rPr b="1" lang="fr" sz="1150">
                <a:latin typeface="Roboto"/>
                <a:ea typeface="Roboto"/>
                <a:cs typeface="Roboto"/>
                <a:sym typeface="Roboto"/>
              </a:rPr>
              <a:t>différentes catégories d’utilisateurs</a:t>
            </a:r>
            <a:r>
              <a:rPr lang="fr" sz="1150">
                <a:latin typeface="Roboto"/>
                <a:ea typeface="Roboto"/>
                <a:cs typeface="Roboto"/>
                <a:sym typeface="Roboto"/>
              </a:rPr>
              <a:t>.</a:t>
            </a:r>
            <a:endParaRPr sz="11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2125" y="2259375"/>
            <a:ext cx="3742825" cy="282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0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IV/ Création de groupes et d’utilisateurs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120300" y="1777350"/>
            <a:ext cx="36315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7350"/>
            <a:ext cx="4307526" cy="3213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725" y="1777350"/>
            <a:ext cx="4083287" cy="32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