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72" r:id="rId2"/>
    <p:sldId id="273" r:id="rId3"/>
    <p:sldId id="283" r:id="rId4"/>
    <p:sldId id="284" r:id="rId5"/>
    <p:sldId id="285" r:id="rId6"/>
    <p:sldId id="259" r:id="rId7"/>
    <p:sldId id="263" r:id="rId8"/>
    <p:sldId id="278" r:id="rId9"/>
    <p:sldId id="286" r:id="rId10"/>
    <p:sldId id="287" r:id="rId11"/>
    <p:sldId id="268" r:id="rId12"/>
    <p:sldId id="282" r:id="rId13"/>
    <p:sldId id="290" r:id="rId14"/>
    <p:sldId id="289" r:id="rId15"/>
    <p:sldId id="291" r:id="rId16"/>
    <p:sldId id="292" r:id="rId17"/>
    <p:sldId id="293" r:id="rId18"/>
    <p:sldId id="294" r:id="rId19"/>
    <p:sldId id="288" r:id="rId20"/>
    <p:sldId id="295" r:id="rId21"/>
    <p:sldId id="296" r:id="rId22"/>
    <p:sldId id="266" r:id="rId23"/>
    <p:sldId id="297"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FBF31-B895-41BA-A8E7-28BF5263DD86}" v="1" dt="2023-06-12T00:18:30.031"/>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p:scale>
          <a:sx n="110" d="100"/>
          <a:sy n="110" d="100"/>
        </p:scale>
        <p:origin x="630" y="10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no, Veronica" userId="de20c908-b586-446f-baf4-975de79cb682" providerId="ADAL" clId="{F5DFBF31-B895-41BA-A8E7-28BF5263DD86}"/>
    <pc:docChg chg="custSel modSld">
      <pc:chgData name="Moreno, Veronica" userId="de20c908-b586-446f-baf4-975de79cb682" providerId="ADAL" clId="{F5DFBF31-B895-41BA-A8E7-28BF5263DD86}" dt="2023-06-12T00:18:44.080" v="26" actId="20577"/>
      <pc:docMkLst>
        <pc:docMk/>
      </pc:docMkLst>
      <pc:sldChg chg="modSp mod">
        <pc:chgData name="Moreno, Veronica" userId="de20c908-b586-446f-baf4-975de79cb682" providerId="ADAL" clId="{F5DFBF31-B895-41BA-A8E7-28BF5263DD86}" dt="2023-06-12T00:18:30.024" v="6" actId="20577"/>
        <pc:sldMkLst>
          <pc:docMk/>
          <pc:sldMk cId="1234133501" sldId="266"/>
        </pc:sldMkLst>
        <pc:spChg chg="mod">
          <ac:chgData name="Moreno, Veronica" userId="de20c908-b586-446f-baf4-975de79cb682" providerId="ADAL" clId="{F5DFBF31-B895-41BA-A8E7-28BF5263DD86}" dt="2023-06-12T00:18:30.024" v="6" actId="20577"/>
          <ac:spMkLst>
            <pc:docMk/>
            <pc:sldMk cId="1234133501" sldId="266"/>
            <ac:spMk id="5" creationId="{C2AC1AE2-24D2-06A2-31ED-CA3A8BBC873C}"/>
          </ac:spMkLst>
        </pc:spChg>
      </pc:sldChg>
      <pc:sldChg chg="modSp mod">
        <pc:chgData name="Moreno, Veronica" userId="de20c908-b586-446f-baf4-975de79cb682" providerId="ADAL" clId="{F5DFBF31-B895-41BA-A8E7-28BF5263DD86}" dt="2023-06-12T00:18:44.080" v="26" actId="20577"/>
        <pc:sldMkLst>
          <pc:docMk/>
          <pc:sldMk cId="2577936335" sldId="281"/>
        </pc:sldMkLst>
        <pc:spChg chg="mod">
          <ac:chgData name="Moreno, Veronica" userId="de20c908-b586-446f-baf4-975de79cb682" providerId="ADAL" clId="{F5DFBF31-B895-41BA-A8E7-28BF5263DD86}" dt="2023-06-12T00:18:44.080" v="26" actId="20577"/>
          <ac:spMkLst>
            <pc:docMk/>
            <pc:sldMk cId="2577936335" sldId="281"/>
            <ac:spMk id="3" creationId="{FF07BEBE-18E8-4025-FF6F-EC0130CB4F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1150611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268890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22</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23</a:t>
            </a:fld>
            <a:endParaRPr lang="en-US" dirty="0"/>
          </a:p>
        </p:txBody>
      </p:sp>
    </p:spTree>
    <p:extLst>
      <p:ext uri="{BB962C8B-B14F-4D97-AF65-F5344CB8AC3E}">
        <p14:creationId xmlns:p14="http://schemas.microsoft.com/office/powerpoint/2010/main" val="193548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glossary.html#term-random_state"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machinelearningmastery.com/train-test-split-for-evaluating-machine-learning-algorithms/#:~:text=Stratified%20Train%2DTest%20Splits,-One%20final%20consideration&amp;text=Some%20classification%20problems%20do%20not,observed%20in%20the%20original%20datas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analyticsvidhya.com/blog/2022/02/k-fold-cross-validation-technique-and-its-essentials/"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veronmoren/DSDP_Project/blob/main/Wine_Type_Classification_VMA.ipynb"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analyticsindiamag.com/guide-to-hyperparameters-tuning-using-gridsearchcv-and-randomizedsearchcv/" TargetMode="External"/><Relationship Id="rId13" Type="http://schemas.openxmlformats.org/officeDocument/2006/relationships/hyperlink" Target="https://www.youtube.com/watch?v=W25TEa93T_I" TargetMode="External"/><Relationship Id="rId3" Type="http://schemas.openxmlformats.org/officeDocument/2006/relationships/hyperlink" Target="https://www.amazon.com/gp/product/1292364904/ref=ppx_yo_dt_b_asin_image_o05_s00?ie=UTF8&amp;psc=1" TargetMode="External"/><Relationship Id="rId7" Type="http://schemas.openxmlformats.org/officeDocument/2006/relationships/hyperlink" Target="https://www.analyticsvidhya.com/blog/2021/04/wine-quality-prediction-using-machine-learning/" TargetMode="External"/><Relationship Id="rId12" Type="http://schemas.openxmlformats.org/officeDocument/2006/relationships/hyperlink" Target="https://www.youtube.com/watch?v=jLtaqJe5fNM&amp;t=290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scikit-learn.org/stable/auto_examples/svm/plot_svm_regression.html" TargetMode="External"/><Relationship Id="rId11" Type="http://schemas.openxmlformats.org/officeDocument/2006/relationships/hyperlink" Target="https://www.youtube.com/watch?v=BqDae4GPnu0" TargetMode="External"/><Relationship Id="rId5" Type="http://schemas.openxmlformats.org/officeDocument/2006/relationships/hyperlink" Target="https://scikit-learn.org/stable/modules/generated/sklearn.linear_model.LinearRegression.html" TargetMode="External"/><Relationship Id="rId10" Type="http://schemas.openxmlformats.org/officeDocument/2006/relationships/hyperlink" Target="https://archive.ics.uci.edu/dataset/186/wine+quality" TargetMode="External"/><Relationship Id="rId4" Type="http://schemas.openxmlformats.org/officeDocument/2006/relationships/hyperlink" Target="https://realpython.com/" TargetMode="External"/><Relationship Id="rId9" Type="http://schemas.openxmlformats.org/officeDocument/2006/relationships/hyperlink" Target="https://www.ncei.noaa.gov/access/monitoring/climate-at-a-glance/global/time-series/globe/ocean/ytd/12/1880-201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chive.ics.uci.edu/dataset/186/wine+quality"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Machine Learning Classification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pPr algn="l"/>
            <a:r>
              <a:rPr lang="en-US" sz="2800" b="1" dirty="0"/>
              <a:t>Presenter: Veronica Moreno</a:t>
            </a:r>
          </a:p>
          <a:p>
            <a:pPr algn="l"/>
            <a:r>
              <a:rPr lang="en-US" sz="2800" b="1" dirty="0"/>
              <a:t>Mentor: Aymen Chentouf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6" name="Text Placeholder 26">
            <a:extLst>
              <a:ext uri="{FF2B5EF4-FFF2-40B4-BE49-F238E27FC236}">
                <a16:creationId xmlns:a16="http://schemas.microsoft.com/office/drawing/2014/main" id="{344BECC9-5D87-25CB-6BF3-3F05158CD605}"/>
              </a:ext>
            </a:extLst>
          </p:cNvPr>
          <p:cNvSpPr txBox="1">
            <a:spLocks/>
          </p:cNvSpPr>
          <p:nvPr/>
        </p:nvSpPr>
        <p:spPr>
          <a:xfrm>
            <a:off x="576071" y="1947671"/>
            <a:ext cx="6145239"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Text Placeholder 1">
            <a:extLst>
              <a:ext uri="{FF2B5EF4-FFF2-40B4-BE49-F238E27FC236}">
                <a16:creationId xmlns:a16="http://schemas.microsoft.com/office/drawing/2014/main" id="{50358390-5765-8177-24A5-C5627BE34E06}"/>
              </a:ext>
            </a:extLst>
          </p:cNvPr>
          <p:cNvSpPr txBox="1">
            <a:spLocks/>
          </p:cNvSpPr>
          <p:nvPr/>
        </p:nvSpPr>
        <p:spPr>
          <a:xfrm>
            <a:off x="576071" y="1393635"/>
            <a:ext cx="11039857"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Text Placeholder 1">
            <a:extLst>
              <a:ext uri="{FF2B5EF4-FFF2-40B4-BE49-F238E27FC236}">
                <a16:creationId xmlns:a16="http://schemas.microsoft.com/office/drawing/2014/main" id="{08E0D91B-08B5-B2E0-3A84-1EB0096463E5}"/>
              </a:ext>
            </a:extLst>
          </p:cNvPr>
          <p:cNvSpPr txBox="1">
            <a:spLocks/>
          </p:cNvSpPr>
          <p:nvPr/>
        </p:nvSpPr>
        <p:spPr>
          <a:xfrm>
            <a:off x="728471" y="1546035"/>
            <a:ext cx="11039857"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50000"/>
                  </a:schemeClr>
                </a:solidFill>
              </a:rPr>
              <a:t>I also created a correlation matrix, that shows </a:t>
            </a:r>
            <a:r>
              <a:rPr lang="en-US" i="1" dirty="0">
                <a:solidFill>
                  <a:schemeClr val="tx1">
                    <a:lumMod val="50000"/>
                  </a:schemeClr>
                </a:solidFill>
              </a:rPr>
              <a:t>total sulfur dioxide</a:t>
            </a:r>
            <a:r>
              <a:rPr lang="en-US" dirty="0">
                <a:solidFill>
                  <a:schemeClr val="tx1">
                    <a:lumMod val="50000"/>
                  </a:schemeClr>
                </a:solidFill>
              </a:rPr>
              <a:t>, </a:t>
            </a:r>
            <a:r>
              <a:rPr lang="en-US" i="1" dirty="0">
                <a:solidFill>
                  <a:schemeClr val="tx1">
                    <a:lumMod val="50000"/>
                  </a:schemeClr>
                </a:solidFill>
              </a:rPr>
              <a:t>volatile acidity </a:t>
            </a:r>
            <a:r>
              <a:rPr lang="en-US" dirty="0">
                <a:solidFill>
                  <a:schemeClr val="tx1">
                    <a:lumMod val="50000"/>
                  </a:schemeClr>
                </a:solidFill>
              </a:rPr>
              <a:t>and </a:t>
            </a:r>
            <a:r>
              <a:rPr lang="en-US" i="1" dirty="0">
                <a:solidFill>
                  <a:schemeClr val="tx1">
                    <a:lumMod val="50000"/>
                  </a:schemeClr>
                </a:solidFill>
              </a:rPr>
              <a:t>chlorides </a:t>
            </a:r>
            <a:r>
              <a:rPr lang="en-US" dirty="0">
                <a:solidFill>
                  <a:schemeClr val="tx1">
                    <a:lumMod val="50000"/>
                  </a:schemeClr>
                </a:solidFill>
              </a:rPr>
              <a:t>as the columns with more correlation with the type.</a:t>
            </a:r>
          </a:p>
          <a:p>
            <a:endParaRPr lang="en-US" dirty="0"/>
          </a:p>
        </p:txBody>
      </p:sp>
      <p:pic>
        <p:nvPicPr>
          <p:cNvPr id="9" name="Picture 8">
            <a:extLst>
              <a:ext uri="{FF2B5EF4-FFF2-40B4-BE49-F238E27FC236}">
                <a16:creationId xmlns:a16="http://schemas.microsoft.com/office/drawing/2014/main" id="{DF53D09E-AFB3-8A12-D2F8-F8FB8829F5DC}"/>
              </a:ext>
            </a:extLst>
          </p:cNvPr>
          <p:cNvPicPr>
            <a:picLocks noChangeAspect="1"/>
          </p:cNvPicPr>
          <p:nvPr/>
        </p:nvPicPr>
        <p:blipFill>
          <a:blip r:embed="rId2"/>
          <a:stretch>
            <a:fillRect/>
          </a:stretch>
        </p:blipFill>
        <p:spPr>
          <a:xfrm>
            <a:off x="939844" y="2740214"/>
            <a:ext cx="3571875" cy="3028950"/>
          </a:xfrm>
          <a:prstGeom prst="rect">
            <a:avLst/>
          </a:prstGeom>
        </p:spPr>
      </p:pic>
      <p:pic>
        <p:nvPicPr>
          <p:cNvPr id="10" name="Picture 9">
            <a:extLst>
              <a:ext uri="{FF2B5EF4-FFF2-40B4-BE49-F238E27FC236}">
                <a16:creationId xmlns:a16="http://schemas.microsoft.com/office/drawing/2014/main" id="{3DBBC5CD-F706-A453-D14C-55EAA2F0191D}"/>
              </a:ext>
            </a:extLst>
          </p:cNvPr>
          <p:cNvPicPr>
            <a:picLocks noChangeAspect="1"/>
          </p:cNvPicPr>
          <p:nvPr/>
        </p:nvPicPr>
        <p:blipFill>
          <a:blip r:embed="rId3"/>
          <a:stretch>
            <a:fillRect/>
          </a:stretch>
        </p:blipFill>
        <p:spPr>
          <a:xfrm>
            <a:off x="5133275" y="2465752"/>
            <a:ext cx="6787453" cy="4070730"/>
          </a:xfrm>
          <a:prstGeom prst="rect">
            <a:avLst/>
          </a:prstGeom>
        </p:spPr>
      </p:pic>
      <p:sp>
        <p:nvSpPr>
          <p:cNvPr id="11" name="Title 2">
            <a:extLst>
              <a:ext uri="{FF2B5EF4-FFF2-40B4-BE49-F238E27FC236}">
                <a16:creationId xmlns:a16="http://schemas.microsoft.com/office/drawing/2014/main" id="{32856E12-8CB9-C9B5-7EA9-AA1EC23D912F}"/>
              </a:ext>
            </a:extLst>
          </p:cNvPr>
          <p:cNvSpPr txBox="1">
            <a:spLocks/>
          </p:cNvSpPr>
          <p:nvPr/>
        </p:nvSpPr>
        <p:spPr>
          <a:xfrm>
            <a:off x="576072" y="704088"/>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3600" dirty="0">
                <a:solidFill>
                  <a:schemeClr val="tx1"/>
                </a:solidFill>
                <a:latin typeface="Sagona Book" panose="020F0502020204030204" pitchFamily="34" charset="0"/>
              </a:rPr>
              <a:t>2. Visualize the Data – Data Exploration</a:t>
            </a:r>
            <a:endParaRPr lang="en-US" sz="3600" dirty="0">
              <a:solidFill>
                <a:schemeClr val="tx1"/>
              </a:solidFill>
            </a:endParaRPr>
          </a:p>
        </p:txBody>
      </p:sp>
    </p:spTree>
    <p:extLst>
      <p:ext uri="{BB962C8B-B14F-4D97-AF65-F5344CB8AC3E}">
        <p14:creationId xmlns:p14="http://schemas.microsoft.com/office/powerpoint/2010/main" val="172124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sz="3600" dirty="0">
                <a:solidFill>
                  <a:schemeClr val="tx1"/>
                </a:solidFill>
                <a:latin typeface="Sagona Book" panose="020F0502020204030204" pitchFamily="34" charset="0"/>
              </a:rPr>
              <a:t>3. Splitting the data for Training and Testing</a:t>
            </a:r>
          </a:p>
        </p:txBody>
      </p:sp>
      <p:graphicFrame>
        <p:nvGraphicFramePr>
          <p:cNvPr id="19" name="Table 19">
            <a:extLst>
              <a:ext uri="{FF2B5EF4-FFF2-40B4-BE49-F238E27FC236}">
                <a16:creationId xmlns:a16="http://schemas.microsoft.com/office/drawing/2014/main" id="{08C661D3-BE66-6BAE-5B85-F2E815252B45}"/>
              </a:ext>
            </a:extLst>
          </p:cNvPr>
          <p:cNvGraphicFramePr>
            <a:graphicFrameLocks noGrp="1"/>
          </p:cNvGraphicFramePr>
          <p:nvPr>
            <p:extLst>
              <p:ext uri="{D42A27DB-BD31-4B8C-83A1-F6EECF244321}">
                <p14:modId xmlns:p14="http://schemas.microsoft.com/office/powerpoint/2010/main" val="3214988688"/>
              </p:ext>
            </p:extLst>
          </p:nvPr>
        </p:nvGraphicFramePr>
        <p:xfrm>
          <a:off x="531223" y="2253633"/>
          <a:ext cx="10972800" cy="2870200"/>
        </p:xfrm>
        <a:graphic>
          <a:graphicData uri="http://schemas.openxmlformats.org/drawingml/2006/table">
            <a:tbl>
              <a:tblPr firstRow="1" bandRow="1">
                <a:tableStyleId>{5C22544A-7EE6-4342-B048-85BDC9FD1C3A}</a:tableStyleId>
              </a:tblPr>
              <a:tblGrid>
                <a:gridCol w="2063931">
                  <a:extLst>
                    <a:ext uri="{9D8B030D-6E8A-4147-A177-3AD203B41FA5}">
                      <a16:colId xmlns:a16="http://schemas.microsoft.com/office/drawing/2014/main" val="3749842992"/>
                    </a:ext>
                  </a:extLst>
                </a:gridCol>
                <a:gridCol w="8908869">
                  <a:extLst>
                    <a:ext uri="{9D8B030D-6E8A-4147-A177-3AD203B41FA5}">
                      <a16:colId xmlns:a16="http://schemas.microsoft.com/office/drawing/2014/main" val="2928868044"/>
                    </a:ext>
                  </a:extLst>
                </a:gridCol>
              </a:tblGrid>
              <a:tr h="370840">
                <a:tc>
                  <a:txBody>
                    <a:bodyPr/>
                    <a:lstStyle/>
                    <a:p>
                      <a:r>
                        <a:rPr lang="en-US" sz="2000" b="1" dirty="0">
                          <a:solidFill>
                            <a:schemeClr val="bg2">
                              <a:lumMod val="10000"/>
                            </a:schemeClr>
                          </a:solidFill>
                        </a:rPr>
                        <a:t>Parameter</a:t>
                      </a:r>
                    </a:p>
                  </a:txBody>
                  <a:tcPr>
                    <a:noFill/>
                  </a:tcPr>
                </a:tc>
                <a:tc>
                  <a:txBody>
                    <a:bodyPr/>
                    <a:lstStyle/>
                    <a:p>
                      <a:r>
                        <a:rPr lang="en-US" sz="2000" b="1" dirty="0">
                          <a:solidFill>
                            <a:schemeClr val="bg2">
                              <a:lumMod val="10000"/>
                            </a:schemeClr>
                          </a:solidFill>
                        </a:rPr>
                        <a:t>Definition</a:t>
                      </a:r>
                    </a:p>
                  </a:txBody>
                  <a:tcPr>
                    <a:noFill/>
                  </a:tcPr>
                </a:tc>
                <a:extLst>
                  <a:ext uri="{0D108BD9-81ED-4DB2-BD59-A6C34878D82A}">
                    <a16:rowId xmlns:a16="http://schemas.microsoft.com/office/drawing/2014/main" val="1454646845"/>
                  </a:ext>
                </a:extLst>
              </a:tr>
              <a:tr h="370840">
                <a:tc>
                  <a:txBody>
                    <a:bodyPr/>
                    <a:lstStyle/>
                    <a:p>
                      <a:pPr algn="l"/>
                      <a:r>
                        <a:rPr lang="en-US" b="1" dirty="0" err="1"/>
                        <a:t>test_size</a:t>
                      </a:r>
                      <a:r>
                        <a:rPr lang="en-US" b="1" dirty="0"/>
                        <a:t> = 0.2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12529"/>
                          </a:solidFill>
                          <a:latin typeface="-apple-system"/>
                        </a:rPr>
                        <a:t>The data is split with 80% for training and 20% for testing.</a:t>
                      </a:r>
                    </a:p>
                  </a:txBody>
                  <a:tcPr>
                    <a:noFill/>
                  </a:tcPr>
                </a:tc>
                <a:extLst>
                  <a:ext uri="{0D108BD9-81ED-4DB2-BD59-A6C34878D82A}">
                    <a16:rowId xmlns:a16="http://schemas.microsoft.com/office/drawing/2014/main" val="3465508238"/>
                  </a:ext>
                </a:extLst>
              </a:tr>
              <a:tr h="0">
                <a:tc>
                  <a:txBody>
                    <a:bodyPr/>
                    <a:lstStyle/>
                    <a:p>
                      <a:pPr algn="l"/>
                      <a:r>
                        <a:rPr lang="en-US" b="1" dirty="0" err="1"/>
                        <a:t>random_state</a:t>
                      </a:r>
                      <a:r>
                        <a:rPr lang="en-US" b="1" dirty="0"/>
                        <a:t> = 10</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12529"/>
                          </a:solidFill>
                          <a:latin typeface="-apple-system"/>
                        </a:rPr>
                        <a:t>Whenever randomization is part of a Scikit-learn algorithm, a </a:t>
                      </a:r>
                      <a:r>
                        <a:rPr lang="en-US" i="1" dirty="0" err="1">
                          <a:solidFill>
                            <a:srgbClr val="212529"/>
                          </a:solidFill>
                          <a:latin typeface="-apple-system"/>
                        </a:rPr>
                        <a:t>random_state</a:t>
                      </a:r>
                      <a:r>
                        <a:rPr lang="en-US" i="1" dirty="0">
                          <a:solidFill>
                            <a:srgbClr val="212529"/>
                          </a:solidFill>
                          <a:latin typeface="-apple-system"/>
                        </a:rPr>
                        <a:t> </a:t>
                      </a:r>
                      <a:r>
                        <a:rPr lang="en-US" dirty="0">
                          <a:solidFill>
                            <a:srgbClr val="212529"/>
                          </a:solidFill>
                          <a:latin typeface="-apple-system"/>
                        </a:rPr>
                        <a:t>parameter may be provided to control the random number generator used. Note that the mere presence of </a:t>
                      </a:r>
                      <a:r>
                        <a:rPr lang="en-US" dirty="0" err="1">
                          <a:solidFill>
                            <a:srgbClr val="212529"/>
                          </a:solidFill>
                          <a:latin typeface="-apple-system"/>
                        </a:rPr>
                        <a:t>random_state</a:t>
                      </a:r>
                      <a:r>
                        <a:rPr lang="en-US" dirty="0">
                          <a:solidFill>
                            <a:srgbClr val="212529"/>
                          </a:solidFill>
                          <a:latin typeface="-apple-system"/>
                        </a:rPr>
                        <a:t> doesn’t mean that randomization is always used, as it may be dependent on another parameter, e.g. shuffle, being set. (</a:t>
                      </a:r>
                      <a:r>
                        <a:rPr lang="en-US" dirty="0">
                          <a:solidFill>
                            <a:srgbClr val="212529"/>
                          </a:solidFill>
                          <a:latin typeface="-apple-system"/>
                          <a:hlinkClick r:id="rId3"/>
                        </a:rPr>
                        <a:t>Reference</a:t>
                      </a:r>
                      <a:r>
                        <a:rPr lang="en-US" dirty="0">
                          <a:solidFill>
                            <a:srgbClr val="212529"/>
                          </a:solidFill>
                          <a:latin typeface="-apple-system"/>
                        </a:rPr>
                        <a:t>)</a:t>
                      </a:r>
                    </a:p>
                  </a:txBody>
                  <a:tcPr>
                    <a:noFill/>
                  </a:tcPr>
                </a:tc>
                <a:extLst>
                  <a:ext uri="{0D108BD9-81ED-4DB2-BD59-A6C34878D82A}">
                    <a16:rowId xmlns:a16="http://schemas.microsoft.com/office/drawing/2014/main" val="610207896"/>
                  </a:ext>
                </a:extLst>
              </a:tr>
              <a:tr h="370840">
                <a:tc>
                  <a:txBody>
                    <a:bodyPr/>
                    <a:lstStyle/>
                    <a:p>
                      <a:pPr algn="l"/>
                      <a:r>
                        <a:rPr lang="en-US" b="1" dirty="0"/>
                        <a:t>stratify = y </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12529"/>
                          </a:solidFill>
                          <a:latin typeface="-apple-system"/>
                        </a:rPr>
                        <a:t>Some classification problems do not have a balanced number of examples for each class label. As such, it is desirable to split the dataset into train and test sets in a way that preserves the same proportions of examples in each class as observed in the original dataset. (</a:t>
                      </a:r>
                      <a:r>
                        <a:rPr lang="en-US" dirty="0">
                          <a:solidFill>
                            <a:srgbClr val="212529"/>
                          </a:solidFill>
                          <a:latin typeface="-apple-system"/>
                          <a:hlinkClick r:id="rId4">
                            <a:extLst>
                              <a:ext uri="{A12FA001-AC4F-418D-AE19-62706E023703}">
                                <ahyp:hlinkClr xmlns:ahyp="http://schemas.microsoft.com/office/drawing/2018/hyperlinkcolor" val="tx"/>
                              </a:ext>
                            </a:extLst>
                          </a:hlinkClick>
                        </a:rPr>
                        <a:t>Reference</a:t>
                      </a:r>
                      <a:r>
                        <a:rPr lang="en-US" dirty="0">
                          <a:solidFill>
                            <a:srgbClr val="212529"/>
                          </a:solidFill>
                          <a:latin typeface="-apple-system"/>
                        </a:rPr>
                        <a:t>)</a:t>
                      </a:r>
                    </a:p>
                  </a:txBody>
                  <a:tcPr>
                    <a:noFill/>
                  </a:tcPr>
                </a:tc>
                <a:extLst>
                  <a:ext uri="{0D108BD9-81ED-4DB2-BD59-A6C34878D82A}">
                    <a16:rowId xmlns:a16="http://schemas.microsoft.com/office/drawing/2014/main" val="1829699190"/>
                  </a:ext>
                </a:extLst>
              </a:tr>
            </a:tbl>
          </a:graphicData>
        </a:graphic>
      </p:graphicFrame>
      <p:sp>
        <p:nvSpPr>
          <p:cNvPr id="22" name="TextBox 21">
            <a:extLst>
              <a:ext uri="{FF2B5EF4-FFF2-40B4-BE49-F238E27FC236}">
                <a16:creationId xmlns:a16="http://schemas.microsoft.com/office/drawing/2014/main" id="{6FB01677-1BF7-8958-DAB9-F2D9127C4159}"/>
              </a:ext>
            </a:extLst>
          </p:cNvPr>
          <p:cNvSpPr txBox="1"/>
          <p:nvPr/>
        </p:nvSpPr>
        <p:spPr>
          <a:xfrm>
            <a:off x="576072" y="1532709"/>
            <a:ext cx="5677988" cy="369332"/>
          </a:xfrm>
          <a:prstGeom prst="rect">
            <a:avLst/>
          </a:prstGeom>
          <a:noFill/>
        </p:spPr>
        <p:txBody>
          <a:bodyPr wrap="square" rtlCol="0">
            <a:spAutoFit/>
          </a:bodyPr>
          <a:lstStyle/>
          <a:p>
            <a:r>
              <a:rPr lang="en-US" dirty="0">
                <a:solidFill>
                  <a:srgbClr val="212529"/>
                </a:solidFill>
                <a:latin typeface="-apple-system"/>
              </a:rPr>
              <a:t>These are the parameters used to split the dataset</a:t>
            </a:r>
            <a:r>
              <a:rPr lang="en-US" dirty="0"/>
              <a:t>:</a:t>
            </a:r>
          </a:p>
        </p:txBody>
      </p:sp>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4. Testing Models</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a:xfrm>
            <a:off x="1429511" y="1662471"/>
            <a:ext cx="8968522" cy="3684588"/>
          </a:xfrm>
        </p:spPr>
        <p:txBody>
          <a:bodyPr>
            <a:normAutofit fontScale="92500" lnSpcReduction="10000"/>
          </a:bodyPr>
          <a:lstStyle/>
          <a:p>
            <a:pPr marL="0" indent="0">
              <a:buNone/>
            </a:pPr>
            <a:r>
              <a:rPr lang="en-US" sz="2400" b="1" dirty="0"/>
              <a:t>For testing purposes, 5 models with default parameters were applied:</a:t>
            </a:r>
          </a:p>
          <a:p>
            <a:pPr marL="0" indent="0">
              <a:buNone/>
            </a:pPr>
            <a:endParaRPr lang="en-US" sz="2400" b="1" dirty="0"/>
          </a:p>
          <a:p>
            <a:r>
              <a:rPr lang="en-US" sz="2400" b="1" dirty="0" err="1"/>
              <a:t>KNeighborsClassifier</a:t>
            </a:r>
            <a:br>
              <a:rPr lang="en-US" sz="2400" b="1" dirty="0"/>
            </a:br>
            <a:endParaRPr lang="en-US" sz="2400" b="1" dirty="0"/>
          </a:p>
          <a:p>
            <a:r>
              <a:rPr lang="en-US" sz="2400" b="1" dirty="0" err="1"/>
              <a:t>DecisionTreeClassifier</a:t>
            </a:r>
            <a:br>
              <a:rPr lang="en-US" sz="2400" b="1" dirty="0"/>
            </a:br>
            <a:endParaRPr lang="en-US" sz="2400" b="1" dirty="0"/>
          </a:p>
          <a:p>
            <a:r>
              <a:rPr lang="en-US" sz="2400" b="1" dirty="0"/>
              <a:t>RandomForestClassifier</a:t>
            </a:r>
            <a:br>
              <a:rPr lang="en-US" sz="2400" b="1" dirty="0"/>
            </a:br>
            <a:endParaRPr lang="en-US" sz="2400" b="1" dirty="0"/>
          </a:p>
          <a:p>
            <a:r>
              <a:rPr lang="en-US" sz="2400" b="1" dirty="0"/>
              <a:t>Support Vector Machines</a:t>
            </a:r>
            <a:br>
              <a:rPr lang="en-US" sz="2400" b="1" dirty="0"/>
            </a:br>
            <a:endParaRPr lang="en-US" sz="2400" b="1" dirty="0"/>
          </a:p>
          <a:p>
            <a:r>
              <a:rPr lang="en-US" sz="2400" b="1" dirty="0" err="1"/>
              <a:t>GaussianNB</a:t>
            </a:r>
            <a:endParaRPr lang="en-US" sz="2400" b="1"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90645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a:xfrm>
            <a:off x="1010194" y="1662471"/>
            <a:ext cx="9387839" cy="3684588"/>
          </a:xfrm>
        </p:spPr>
        <p:txBody>
          <a:bodyPr>
            <a:normAutofit fontScale="92500" lnSpcReduction="10000"/>
          </a:bodyPr>
          <a:lstStyle/>
          <a:p>
            <a:pPr marL="0" indent="0">
              <a:buNone/>
            </a:pPr>
            <a:r>
              <a:rPr lang="en-US" sz="2400" b="1" dirty="0"/>
              <a:t>For each Classifier, I gathered the information for:</a:t>
            </a:r>
          </a:p>
          <a:p>
            <a:pPr marL="0" indent="0">
              <a:buNone/>
            </a:pPr>
            <a:endParaRPr lang="en-US" sz="2400" b="1" dirty="0"/>
          </a:p>
          <a:p>
            <a:r>
              <a:rPr lang="en-US" sz="2400" b="1" dirty="0"/>
              <a:t>Accuracy Score</a:t>
            </a:r>
            <a:br>
              <a:rPr lang="en-US" sz="2400" b="1" dirty="0"/>
            </a:br>
            <a:endParaRPr lang="en-US" sz="2400" b="1" dirty="0"/>
          </a:p>
          <a:p>
            <a:r>
              <a:rPr lang="en-US" sz="2400" b="1" dirty="0"/>
              <a:t>Confusion Matrix</a:t>
            </a:r>
            <a:br>
              <a:rPr lang="en-US" sz="2400" b="1" dirty="0"/>
            </a:br>
            <a:endParaRPr lang="en-US" sz="2400" b="1" dirty="0"/>
          </a:p>
          <a:p>
            <a:r>
              <a:rPr lang="en-US" sz="2400" b="1" dirty="0"/>
              <a:t>Classification Report</a:t>
            </a:r>
            <a:br>
              <a:rPr lang="en-US" sz="2400" b="1" dirty="0"/>
            </a:br>
            <a:endParaRPr lang="en-US" sz="2400" b="1" dirty="0"/>
          </a:p>
          <a:p>
            <a:r>
              <a:rPr lang="en-US" sz="2400" b="1" dirty="0"/>
              <a:t>Mean Accuracy</a:t>
            </a:r>
            <a:br>
              <a:rPr lang="en-US" sz="2400" b="1" dirty="0"/>
            </a:br>
            <a:endParaRPr lang="en-US" sz="2400" b="1" dirty="0"/>
          </a:p>
          <a:p>
            <a:r>
              <a:rPr lang="en-US" sz="2400" b="1" dirty="0"/>
              <a:t>Standard Deviation</a:t>
            </a:r>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317566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a:xfrm>
            <a:off x="653143" y="1380744"/>
            <a:ext cx="10515600" cy="3684588"/>
          </a:xfrm>
        </p:spPr>
        <p:txBody>
          <a:bodyPr/>
          <a:lstStyle/>
          <a:p>
            <a:pPr marL="0" indent="0">
              <a:buNone/>
            </a:pPr>
            <a:r>
              <a:rPr lang="en-US" sz="2200" dirty="0"/>
              <a:t>After running each model, collected the information for the </a:t>
            </a:r>
            <a:r>
              <a:rPr lang="en-US" sz="2200" i="1" dirty="0"/>
              <a:t>Mean Accuracy(CVM)</a:t>
            </a:r>
            <a:r>
              <a:rPr lang="en-US" sz="2200" dirty="0"/>
              <a:t>, </a:t>
            </a:r>
            <a:r>
              <a:rPr lang="en-US" sz="2200" i="1" dirty="0"/>
              <a:t>Standard Deviation </a:t>
            </a:r>
            <a:r>
              <a:rPr lang="en-US" sz="2200" dirty="0"/>
              <a:t>(CVS), </a:t>
            </a:r>
            <a:r>
              <a:rPr lang="en-US" sz="2200" i="1" dirty="0"/>
              <a:t>Precision for Red Wine </a:t>
            </a:r>
            <a:r>
              <a:rPr lang="en-US" sz="2200" dirty="0"/>
              <a:t>(P_R) and </a:t>
            </a:r>
            <a:r>
              <a:rPr lang="en-US" sz="2200" i="1" dirty="0"/>
              <a:t>Precision for White Wine </a:t>
            </a:r>
            <a:r>
              <a:rPr lang="en-US" sz="2200" dirty="0"/>
              <a:t>(P_W).  Then plotted the information to review the results.</a:t>
            </a:r>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14</a:t>
            </a:fld>
            <a:endParaRPr lang="en-US" dirty="0"/>
          </a:p>
        </p:txBody>
      </p:sp>
      <p:pic>
        <p:nvPicPr>
          <p:cNvPr id="5" name="Picture 4">
            <a:extLst>
              <a:ext uri="{FF2B5EF4-FFF2-40B4-BE49-F238E27FC236}">
                <a16:creationId xmlns:a16="http://schemas.microsoft.com/office/drawing/2014/main" id="{62EC86D1-6215-C1DE-EA5C-F73E6310547E}"/>
              </a:ext>
            </a:extLst>
          </p:cNvPr>
          <p:cNvPicPr>
            <a:picLocks noChangeAspect="1"/>
          </p:cNvPicPr>
          <p:nvPr/>
        </p:nvPicPr>
        <p:blipFill>
          <a:blip r:embed="rId2"/>
          <a:stretch>
            <a:fillRect/>
          </a:stretch>
        </p:blipFill>
        <p:spPr>
          <a:xfrm>
            <a:off x="2394858" y="2780220"/>
            <a:ext cx="5921828" cy="2742741"/>
          </a:xfrm>
          <a:prstGeom prst="rect">
            <a:avLst/>
          </a:prstGeom>
        </p:spPr>
      </p:pic>
    </p:spTree>
    <p:extLst>
      <p:ext uri="{BB962C8B-B14F-4D97-AF65-F5344CB8AC3E}">
        <p14:creationId xmlns:p14="http://schemas.microsoft.com/office/powerpoint/2010/main" val="43584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670560" y="704088"/>
            <a:ext cx="5573486" cy="4477512"/>
          </a:xfrm>
        </p:spPr>
        <p:txBody>
          <a:bodyPr/>
          <a:lstStyle/>
          <a:p>
            <a:r>
              <a:rPr lang="en-US" sz="3600" dirty="0"/>
              <a:t>Example of the Results of the KNeigborusClassifier</a:t>
            </a: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15</a:t>
            </a:fld>
            <a:endParaRPr lang="en-US" dirty="0"/>
          </a:p>
        </p:txBody>
      </p:sp>
      <p:pic>
        <p:nvPicPr>
          <p:cNvPr id="4" name="Picture 3">
            <a:extLst>
              <a:ext uri="{FF2B5EF4-FFF2-40B4-BE49-F238E27FC236}">
                <a16:creationId xmlns:a16="http://schemas.microsoft.com/office/drawing/2014/main" id="{23607B63-5458-AD50-0793-F5C2FB1DFA9E}"/>
              </a:ext>
            </a:extLst>
          </p:cNvPr>
          <p:cNvPicPr>
            <a:picLocks noChangeAspect="1"/>
          </p:cNvPicPr>
          <p:nvPr/>
        </p:nvPicPr>
        <p:blipFill>
          <a:blip r:embed="rId2"/>
          <a:stretch>
            <a:fillRect/>
          </a:stretch>
        </p:blipFill>
        <p:spPr>
          <a:xfrm>
            <a:off x="6495729" y="402335"/>
            <a:ext cx="3972381" cy="5681908"/>
          </a:xfrm>
          <a:prstGeom prst="rect">
            <a:avLst/>
          </a:prstGeom>
        </p:spPr>
      </p:pic>
    </p:spTree>
    <p:extLst>
      <p:ext uri="{BB962C8B-B14F-4D97-AF65-F5344CB8AC3E}">
        <p14:creationId xmlns:p14="http://schemas.microsoft.com/office/powerpoint/2010/main" val="154214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a:xfrm>
            <a:off x="653143" y="1380744"/>
            <a:ext cx="10515600" cy="3684588"/>
          </a:xfrm>
        </p:spPr>
        <p:txBody>
          <a:bodyPr/>
          <a:lstStyle/>
          <a:p>
            <a:pPr marL="0" indent="0">
              <a:buNone/>
            </a:pPr>
            <a:r>
              <a:rPr lang="en-US" sz="2400" dirty="0"/>
              <a:t>Looking at the results in a bar chart, we can determine that the Model with highest accuracy and lowest standard deviation is the </a:t>
            </a:r>
            <a:r>
              <a:rPr lang="en-US" sz="2400" b="1" dirty="0"/>
              <a:t>RandomForestClassifie</a:t>
            </a:r>
            <a:r>
              <a:rPr lang="en-US" sz="2400" dirty="0"/>
              <a:t>r.</a:t>
            </a:r>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16</a:t>
            </a:fld>
            <a:endParaRPr lang="en-US" dirty="0"/>
          </a:p>
        </p:txBody>
      </p:sp>
      <p:pic>
        <p:nvPicPr>
          <p:cNvPr id="2" name="Picture 1">
            <a:extLst>
              <a:ext uri="{FF2B5EF4-FFF2-40B4-BE49-F238E27FC236}">
                <a16:creationId xmlns:a16="http://schemas.microsoft.com/office/drawing/2014/main" id="{51123652-4699-4403-2A81-E6D548F8CCEF}"/>
              </a:ext>
            </a:extLst>
          </p:cNvPr>
          <p:cNvPicPr>
            <a:picLocks noChangeAspect="1"/>
          </p:cNvPicPr>
          <p:nvPr/>
        </p:nvPicPr>
        <p:blipFill>
          <a:blip r:embed="rId2"/>
          <a:stretch>
            <a:fillRect/>
          </a:stretch>
        </p:blipFill>
        <p:spPr>
          <a:xfrm>
            <a:off x="6165884" y="2480124"/>
            <a:ext cx="5172676" cy="3570111"/>
          </a:xfrm>
          <a:prstGeom prst="rect">
            <a:avLst/>
          </a:prstGeom>
        </p:spPr>
      </p:pic>
      <p:pic>
        <p:nvPicPr>
          <p:cNvPr id="7" name="Picture 6">
            <a:extLst>
              <a:ext uri="{FF2B5EF4-FFF2-40B4-BE49-F238E27FC236}">
                <a16:creationId xmlns:a16="http://schemas.microsoft.com/office/drawing/2014/main" id="{0CF2B79E-E2F3-B4F4-C750-1D811B04B101}"/>
              </a:ext>
            </a:extLst>
          </p:cNvPr>
          <p:cNvPicPr>
            <a:picLocks noChangeAspect="1"/>
          </p:cNvPicPr>
          <p:nvPr/>
        </p:nvPicPr>
        <p:blipFill>
          <a:blip r:embed="rId3"/>
          <a:stretch>
            <a:fillRect/>
          </a:stretch>
        </p:blipFill>
        <p:spPr>
          <a:xfrm>
            <a:off x="576072" y="2480124"/>
            <a:ext cx="5261446" cy="3646330"/>
          </a:xfrm>
          <a:prstGeom prst="rect">
            <a:avLst/>
          </a:prstGeom>
        </p:spPr>
      </p:pic>
    </p:spTree>
    <p:extLst>
      <p:ext uri="{BB962C8B-B14F-4D97-AF65-F5344CB8AC3E}">
        <p14:creationId xmlns:p14="http://schemas.microsoft.com/office/powerpoint/2010/main" val="408386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1062446"/>
            <a:ext cx="9144000" cy="1489165"/>
          </a:xfrm>
        </p:spPr>
        <p:txBody>
          <a:bodyPr/>
          <a:lstStyle/>
          <a:p>
            <a:pPr algn="l"/>
            <a:r>
              <a:rPr lang="en-US" sz="3600" dirty="0">
                <a:latin typeface="Sagona Book" panose="020F0502020204030204" pitchFamily="34" charset="0"/>
              </a:rPr>
              <a:t>5. Testing The Models using KFold</a:t>
            </a:r>
            <a:br>
              <a:rPr lang="en-US" dirty="0"/>
            </a:br>
            <a:endParaRPr lang="en-US" dirty="0"/>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1672046"/>
            <a:ext cx="9144000" cy="3585754"/>
          </a:xfrm>
        </p:spPr>
        <p:txBody>
          <a:bodyPr/>
          <a:lstStyle/>
          <a:p>
            <a:pPr algn="l"/>
            <a:endParaRPr lang="en-US" dirty="0"/>
          </a:p>
          <a:p>
            <a:pPr algn="l"/>
            <a:r>
              <a:rPr lang="en-US" dirty="0"/>
              <a:t>Kfold is a method to use all the dataset and divide the data in different sets.</a:t>
            </a:r>
          </a:p>
          <a:p>
            <a:pPr algn="l"/>
            <a:r>
              <a:rPr lang="en-US" dirty="0"/>
              <a:t>I tested the technique with each Classification Method.</a:t>
            </a:r>
          </a:p>
          <a:p>
            <a:pPr algn="l"/>
            <a:r>
              <a:rPr lang="en-US" dirty="0"/>
              <a:t>(</a:t>
            </a:r>
            <a:r>
              <a:rPr lang="en-US" dirty="0">
                <a:hlinkClick r:id="rId2"/>
              </a:rPr>
              <a:t>Reference</a:t>
            </a:r>
            <a:r>
              <a:rPr lang="en-US" dirty="0"/>
              <a:t>)</a:t>
            </a:r>
          </a:p>
          <a:p>
            <a:pPr algn="l"/>
            <a:endParaRPr lang="en-US" dirty="0"/>
          </a:p>
        </p:txBody>
      </p:sp>
      <p:pic>
        <p:nvPicPr>
          <p:cNvPr id="5" name="Picture 4">
            <a:extLst>
              <a:ext uri="{FF2B5EF4-FFF2-40B4-BE49-F238E27FC236}">
                <a16:creationId xmlns:a16="http://schemas.microsoft.com/office/drawing/2014/main" id="{751632F2-6DE9-36C1-B9CC-4CC67882E0BB}"/>
              </a:ext>
            </a:extLst>
          </p:cNvPr>
          <p:cNvPicPr>
            <a:picLocks noChangeAspect="1"/>
          </p:cNvPicPr>
          <p:nvPr/>
        </p:nvPicPr>
        <p:blipFill>
          <a:blip r:embed="rId3"/>
          <a:stretch>
            <a:fillRect/>
          </a:stretch>
        </p:blipFill>
        <p:spPr>
          <a:xfrm>
            <a:off x="1675719" y="3876675"/>
            <a:ext cx="8143875" cy="1543050"/>
          </a:xfrm>
          <a:prstGeom prst="rect">
            <a:avLst/>
          </a:prstGeom>
        </p:spPr>
      </p:pic>
    </p:spTree>
    <p:extLst>
      <p:ext uri="{BB962C8B-B14F-4D97-AF65-F5344CB8AC3E}">
        <p14:creationId xmlns:p14="http://schemas.microsoft.com/office/powerpoint/2010/main" val="199562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853438" y="359863"/>
            <a:ext cx="10197737" cy="1489165"/>
          </a:xfrm>
        </p:spPr>
        <p:txBody>
          <a:bodyPr/>
          <a:lstStyle/>
          <a:p>
            <a:pPr algn="l"/>
            <a:r>
              <a:rPr lang="en-US" sz="3600" dirty="0">
                <a:latin typeface="Sagona Book" panose="020F0502020204030204" pitchFamily="34" charset="0"/>
              </a:rPr>
              <a:t>5. Testing The Models using Kfold - Results</a:t>
            </a:r>
            <a:br>
              <a:rPr lang="en-US" dirty="0"/>
            </a:br>
            <a:endParaRPr lang="en-US" dirty="0"/>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984069" y="851061"/>
            <a:ext cx="3039291" cy="3485808"/>
          </a:xfrm>
        </p:spPr>
        <p:txBody>
          <a:bodyPr>
            <a:normAutofit/>
          </a:bodyPr>
          <a:lstStyle/>
          <a:p>
            <a:pPr algn="l"/>
            <a:endParaRPr lang="en-US" dirty="0"/>
          </a:p>
          <a:p>
            <a:pPr algn="l"/>
            <a:r>
              <a:rPr lang="en-US" dirty="0">
                <a:solidFill>
                  <a:schemeClr val="tx2">
                    <a:lumMod val="75000"/>
                  </a:schemeClr>
                </a:solidFill>
              </a:rPr>
              <a:t>Kfold is a method to use all the dataset and divide the data in different sets.</a:t>
            </a:r>
          </a:p>
          <a:p>
            <a:pPr algn="l"/>
            <a:r>
              <a:rPr lang="en-US" dirty="0">
                <a:solidFill>
                  <a:schemeClr val="tx2">
                    <a:lumMod val="75000"/>
                  </a:schemeClr>
                </a:solidFill>
              </a:rPr>
              <a:t>I tested the technique with each Classification Method.</a:t>
            </a:r>
          </a:p>
          <a:p>
            <a:pPr algn="l"/>
            <a:endParaRPr lang="en-US" dirty="0"/>
          </a:p>
        </p:txBody>
      </p:sp>
      <p:pic>
        <p:nvPicPr>
          <p:cNvPr id="8" name="Picture 7">
            <a:extLst>
              <a:ext uri="{FF2B5EF4-FFF2-40B4-BE49-F238E27FC236}">
                <a16:creationId xmlns:a16="http://schemas.microsoft.com/office/drawing/2014/main" id="{DCE7DA82-79E5-C8D7-27AE-4138B6EF7B2C}"/>
              </a:ext>
            </a:extLst>
          </p:cNvPr>
          <p:cNvPicPr>
            <a:picLocks noChangeAspect="1"/>
          </p:cNvPicPr>
          <p:nvPr/>
        </p:nvPicPr>
        <p:blipFill>
          <a:blip r:embed="rId2"/>
          <a:stretch>
            <a:fillRect/>
          </a:stretch>
        </p:blipFill>
        <p:spPr>
          <a:xfrm>
            <a:off x="8876391" y="1259898"/>
            <a:ext cx="2569030" cy="1504935"/>
          </a:xfrm>
          <a:prstGeom prst="rect">
            <a:avLst/>
          </a:prstGeom>
        </p:spPr>
      </p:pic>
      <p:pic>
        <p:nvPicPr>
          <p:cNvPr id="9" name="Picture 8">
            <a:extLst>
              <a:ext uri="{FF2B5EF4-FFF2-40B4-BE49-F238E27FC236}">
                <a16:creationId xmlns:a16="http://schemas.microsoft.com/office/drawing/2014/main" id="{81623B58-55DA-BAAF-25AE-3429EBCEC36B}"/>
              </a:ext>
            </a:extLst>
          </p:cNvPr>
          <p:cNvPicPr>
            <a:picLocks noChangeAspect="1"/>
          </p:cNvPicPr>
          <p:nvPr/>
        </p:nvPicPr>
        <p:blipFill>
          <a:blip r:embed="rId3"/>
          <a:stretch>
            <a:fillRect/>
          </a:stretch>
        </p:blipFill>
        <p:spPr>
          <a:xfrm>
            <a:off x="4690743" y="1132536"/>
            <a:ext cx="4185648" cy="3031455"/>
          </a:xfrm>
          <a:prstGeom prst="rect">
            <a:avLst/>
          </a:prstGeom>
        </p:spPr>
      </p:pic>
      <p:pic>
        <p:nvPicPr>
          <p:cNvPr id="10" name="Picture 9">
            <a:extLst>
              <a:ext uri="{FF2B5EF4-FFF2-40B4-BE49-F238E27FC236}">
                <a16:creationId xmlns:a16="http://schemas.microsoft.com/office/drawing/2014/main" id="{F28D2EC0-7DBC-8770-A51C-31390B95C583}"/>
              </a:ext>
            </a:extLst>
          </p:cNvPr>
          <p:cNvPicPr>
            <a:picLocks noChangeAspect="1"/>
          </p:cNvPicPr>
          <p:nvPr/>
        </p:nvPicPr>
        <p:blipFill>
          <a:blip r:embed="rId4"/>
          <a:stretch>
            <a:fillRect/>
          </a:stretch>
        </p:blipFill>
        <p:spPr>
          <a:xfrm>
            <a:off x="7699114" y="3979044"/>
            <a:ext cx="3970371" cy="2834166"/>
          </a:xfrm>
          <a:prstGeom prst="rect">
            <a:avLst/>
          </a:prstGeom>
        </p:spPr>
      </p:pic>
      <p:sp>
        <p:nvSpPr>
          <p:cNvPr id="11" name="TextBox 10">
            <a:extLst>
              <a:ext uri="{FF2B5EF4-FFF2-40B4-BE49-F238E27FC236}">
                <a16:creationId xmlns:a16="http://schemas.microsoft.com/office/drawing/2014/main" id="{A630AD8F-2BE3-1B75-01C8-FA7BC41D2B78}"/>
              </a:ext>
            </a:extLst>
          </p:cNvPr>
          <p:cNvSpPr txBox="1"/>
          <p:nvPr/>
        </p:nvSpPr>
        <p:spPr>
          <a:xfrm>
            <a:off x="665837" y="4324712"/>
            <a:ext cx="6715045" cy="1569660"/>
          </a:xfrm>
          <a:prstGeom prst="rect">
            <a:avLst/>
          </a:prstGeom>
          <a:noFill/>
        </p:spPr>
        <p:txBody>
          <a:bodyPr wrap="square" rtlCol="0">
            <a:spAutoFit/>
          </a:bodyPr>
          <a:lstStyle/>
          <a:p>
            <a:r>
              <a:rPr lang="en-US" sz="2400" dirty="0">
                <a:solidFill>
                  <a:schemeClr val="tx2">
                    <a:lumMod val="75000"/>
                  </a:schemeClr>
                </a:solidFill>
              </a:rPr>
              <a:t>Observing the information from the Mean Accuracy(CVM) and Standard Deviation (CVS) parameters.  We can identify that the Random Forest Classifier, gives the best result.</a:t>
            </a:r>
          </a:p>
        </p:txBody>
      </p:sp>
    </p:spTree>
    <p:extLst>
      <p:ext uri="{BB962C8B-B14F-4D97-AF65-F5344CB8AC3E}">
        <p14:creationId xmlns:p14="http://schemas.microsoft.com/office/powerpoint/2010/main" val="2462011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sz="2400" dirty="0"/>
              <a:t>6. Hyperparameters Tuning using GridSearchCV and RandomizedSearchCV on each Model</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37" name="TextBox 36">
            <a:extLst>
              <a:ext uri="{FF2B5EF4-FFF2-40B4-BE49-F238E27FC236}">
                <a16:creationId xmlns:a16="http://schemas.microsoft.com/office/drawing/2014/main" id="{0ACEB189-AD8B-669D-085B-383B39496269}"/>
              </a:ext>
            </a:extLst>
          </p:cNvPr>
          <p:cNvSpPr txBox="1"/>
          <p:nvPr/>
        </p:nvSpPr>
        <p:spPr>
          <a:xfrm>
            <a:off x="7709160" y="1859339"/>
            <a:ext cx="3126375" cy="3693319"/>
          </a:xfrm>
          <a:prstGeom prst="rect">
            <a:avLst/>
          </a:prstGeom>
          <a:noFill/>
        </p:spPr>
        <p:txBody>
          <a:bodyPr wrap="square" rtlCol="0">
            <a:spAutoFit/>
          </a:bodyPr>
          <a:lstStyle/>
          <a:p>
            <a:r>
              <a:rPr lang="en-US" sz="2000" dirty="0"/>
              <a:t>The next step on the project, was to identify the best set of hyperparameters for each model using the methods : GridSearch CV and RandomizedSearchCV. </a:t>
            </a:r>
          </a:p>
          <a:p>
            <a:r>
              <a:rPr lang="en-US" sz="2000" dirty="0"/>
              <a:t>For each Model, I created a dictionary with a potential set of hyperparameters:</a:t>
            </a:r>
          </a:p>
          <a:p>
            <a:endParaRPr lang="en-US" dirty="0"/>
          </a:p>
          <a:p>
            <a:endParaRPr lang="en-US" dirty="0"/>
          </a:p>
          <a:p>
            <a:endParaRPr lang="en-US" dirty="0"/>
          </a:p>
        </p:txBody>
      </p:sp>
      <p:pic>
        <p:nvPicPr>
          <p:cNvPr id="42" name="Picture 41">
            <a:extLst>
              <a:ext uri="{FF2B5EF4-FFF2-40B4-BE49-F238E27FC236}">
                <a16:creationId xmlns:a16="http://schemas.microsoft.com/office/drawing/2014/main" id="{26FD6070-8A48-EF9B-509D-E312D8A9BE1A}"/>
              </a:ext>
            </a:extLst>
          </p:cNvPr>
          <p:cNvPicPr>
            <a:picLocks noChangeAspect="1"/>
          </p:cNvPicPr>
          <p:nvPr/>
        </p:nvPicPr>
        <p:blipFill>
          <a:blip r:embed="rId2"/>
          <a:stretch>
            <a:fillRect/>
          </a:stretch>
        </p:blipFill>
        <p:spPr>
          <a:xfrm>
            <a:off x="576072" y="1687530"/>
            <a:ext cx="6677532" cy="3482940"/>
          </a:xfrm>
          <a:prstGeom prst="rect">
            <a:avLst/>
          </a:prstGeom>
        </p:spPr>
      </p:pic>
    </p:spTree>
    <p:extLst>
      <p:ext uri="{BB962C8B-B14F-4D97-AF65-F5344CB8AC3E}">
        <p14:creationId xmlns:p14="http://schemas.microsoft.com/office/powerpoint/2010/main" val="274059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300066995"/>
              </p:ext>
            </p:extLst>
          </p:nvPr>
        </p:nvGraphicFramePr>
        <p:xfrm>
          <a:off x="7659475" y="1198268"/>
          <a:ext cx="2898546" cy="5032851"/>
        </p:xfrm>
        <a:graphic>
          <a:graphicData uri="http://schemas.openxmlformats.org/drawingml/2006/table">
            <a:tbl>
              <a:tblPr firstRow="1" bandRow="1"/>
              <a:tblGrid>
                <a:gridCol w="2898546">
                  <a:extLst>
                    <a:ext uri="{9D8B030D-6E8A-4147-A177-3AD203B41FA5}">
                      <a16:colId xmlns:a16="http://schemas.microsoft.com/office/drawing/2014/main" val="1563570424"/>
                    </a:ext>
                  </a:extLst>
                </a:gridCol>
              </a:tblGrid>
              <a:tr h="91134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6411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PROJECT</a:t>
                      </a:r>
                    </a:p>
                    <a:p>
                      <a:pPr marL="0" algn="r" defTabSz="914400" rtl="0" eaLnBrk="1" latinLnBrk="0" hangingPunct="1"/>
                      <a:endParaRPr lang="en-US" sz="1800" kern="1200" dirty="0">
                        <a:solidFill>
                          <a:schemeClr val="tx1"/>
                        </a:solidFill>
                        <a:latin typeface="+mj-lt"/>
                        <a:ea typeface="+mn-ea"/>
                        <a:cs typeface="+mn-cs"/>
                      </a:endParaRPr>
                    </a:p>
                  </a:txBody>
                  <a:tcP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858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RESULTS</a:t>
                      </a:r>
                    </a:p>
                  </a:txBody>
                  <a:tcP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424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915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sz="2400" dirty="0"/>
              <a:t>6. Hyperparameters Tuning using GridSearchCV and RandomizedSearchCV on each Model</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20</a:t>
            </a:fld>
            <a:endParaRPr lang="en-US" dirty="0"/>
          </a:p>
        </p:txBody>
      </p:sp>
      <p:sp>
        <p:nvSpPr>
          <p:cNvPr id="37" name="TextBox 36">
            <a:extLst>
              <a:ext uri="{FF2B5EF4-FFF2-40B4-BE49-F238E27FC236}">
                <a16:creationId xmlns:a16="http://schemas.microsoft.com/office/drawing/2014/main" id="{0ACEB189-AD8B-669D-085B-383B39496269}"/>
              </a:ext>
            </a:extLst>
          </p:cNvPr>
          <p:cNvSpPr txBox="1"/>
          <p:nvPr/>
        </p:nvSpPr>
        <p:spPr>
          <a:xfrm>
            <a:off x="859535" y="2208059"/>
            <a:ext cx="3059321" cy="1569660"/>
          </a:xfrm>
          <a:prstGeom prst="rect">
            <a:avLst/>
          </a:prstGeom>
          <a:noFill/>
        </p:spPr>
        <p:txBody>
          <a:bodyPr wrap="square" rtlCol="0">
            <a:spAutoFit/>
          </a:bodyPr>
          <a:lstStyle/>
          <a:p>
            <a:r>
              <a:rPr lang="en-US" sz="2400" dirty="0"/>
              <a:t>I gathered the parameters identified as the best hyperparameters:</a:t>
            </a:r>
          </a:p>
        </p:txBody>
      </p:sp>
      <p:pic>
        <p:nvPicPr>
          <p:cNvPr id="15" name="Picture 14">
            <a:extLst>
              <a:ext uri="{FF2B5EF4-FFF2-40B4-BE49-F238E27FC236}">
                <a16:creationId xmlns:a16="http://schemas.microsoft.com/office/drawing/2014/main" id="{70D6FAD2-4F9C-4B34-5ACC-9BE2F33902AC}"/>
              </a:ext>
            </a:extLst>
          </p:cNvPr>
          <p:cNvPicPr>
            <a:picLocks noChangeAspect="1"/>
          </p:cNvPicPr>
          <p:nvPr/>
        </p:nvPicPr>
        <p:blipFill>
          <a:blip r:embed="rId2"/>
          <a:stretch>
            <a:fillRect/>
          </a:stretch>
        </p:blipFill>
        <p:spPr>
          <a:xfrm>
            <a:off x="4703332" y="1650010"/>
            <a:ext cx="5076396" cy="4545531"/>
          </a:xfrm>
          <a:prstGeom prst="rect">
            <a:avLst/>
          </a:prstGeom>
        </p:spPr>
      </p:pic>
    </p:spTree>
    <p:extLst>
      <p:ext uri="{BB962C8B-B14F-4D97-AF65-F5344CB8AC3E}">
        <p14:creationId xmlns:p14="http://schemas.microsoft.com/office/powerpoint/2010/main" val="2295797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sz="2400" dirty="0"/>
              <a:t>6. Hyperparameters Tuning using GridSearchCV and RandomizedSearchCV on each Model</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21</a:t>
            </a:fld>
            <a:endParaRPr lang="en-US" dirty="0"/>
          </a:p>
        </p:txBody>
      </p:sp>
      <p:sp>
        <p:nvSpPr>
          <p:cNvPr id="37" name="TextBox 36">
            <a:extLst>
              <a:ext uri="{FF2B5EF4-FFF2-40B4-BE49-F238E27FC236}">
                <a16:creationId xmlns:a16="http://schemas.microsoft.com/office/drawing/2014/main" id="{0ACEB189-AD8B-669D-085B-383B39496269}"/>
              </a:ext>
            </a:extLst>
          </p:cNvPr>
          <p:cNvSpPr txBox="1"/>
          <p:nvPr/>
        </p:nvSpPr>
        <p:spPr>
          <a:xfrm>
            <a:off x="490119" y="1528790"/>
            <a:ext cx="10391398" cy="1200329"/>
          </a:xfrm>
          <a:prstGeom prst="rect">
            <a:avLst/>
          </a:prstGeom>
          <a:noFill/>
        </p:spPr>
        <p:txBody>
          <a:bodyPr wrap="square" rtlCol="0">
            <a:spAutoFit/>
          </a:bodyPr>
          <a:lstStyle/>
          <a:p>
            <a:r>
              <a:rPr lang="en-US" dirty="0"/>
              <a:t>After identifying which Hyperparameters have the best results, I applied them to the models.  The comparison shows RandomForestClassifier has the best results:</a:t>
            </a:r>
          </a:p>
          <a:p>
            <a:endParaRPr lang="en-US" dirty="0"/>
          </a:p>
          <a:p>
            <a:endParaRPr lang="en-US" dirty="0"/>
          </a:p>
        </p:txBody>
      </p:sp>
      <p:pic>
        <p:nvPicPr>
          <p:cNvPr id="9" name="Picture 8">
            <a:extLst>
              <a:ext uri="{FF2B5EF4-FFF2-40B4-BE49-F238E27FC236}">
                <a16:creationId xmlns:a16="http://schemas.microsoft.com/office/drawing/2014/main" id="{295EDF28-99B8-B763-0E05-963739CA6A34}"/>
              </a:ext>
            </a:extLst>
          </p:cNvPr>
          <p:cNvPicPr>
            <a:picLocks noChangeAspect="1"/>
          </p:cNvPicPr>
          <p:nvPr/>
        </p:nvPicPr>
        <p:blipFill>
          <a:blip r:embed="rId2"/>
          <a:stretch>
            <a:fillRect/>
          </a:stretch>
        </p:blipFill>
        <p:spPr>
          <a:xfrm>
            <a:off x="5833872" y="2249268"/>
            <a:ext cx="5149718" cy="3658756"/>
          </a:xfrm>
          <a:prstGeom prst="rect">
            <a:avLst/>
          </a:prstGeom>
        </p:spPr>
      </p:pic>
      <p:pic>
        <p:nvPicPr>
          <p:cNvPr id="10" name="Picture 9">
            <a:extLst>
              <a:ext uri="{FF2B5EF4-FFF2-40B4-BE49-F238E27FC236}">
                <a16:creationId xmlns:a16="http://schemas.microsoft.com/office/drawing/2014/main" id="{3F4A0AE5-D311-1B64-99D4-EF40E21E29AE}"/>
              </a:ext>
            </a:extLst>
          </p:cNvPr>
          <p:cNvPicPr>
            <a:picLocks noChangeAspect="1"/>
          </p:cNvPicPr>
          <p:nvPr/>
        </p:nvPicPr>
        <p:blipFill>
          <a:blip r:embed="rId3"/>
          <a:stretch>
            <a:fillRect/>
          </a:stretch>
        </p:blipFill>
        <p:spPr>
          <a:xfrm>
            <a:off x="536100" y="2249268"/>
            <a:ext cx="5149718" cy="3651318"/>
          </a:xfrm>
          <a:prstGeom prst="rect">
            <a:avLst/>
          </a:prstGeom>
        </p:spPr>
      </p:pic>
    </p:spTree>
    <p:extLst>
      <p:ext uri="{BB962C8B-B14F-4D97-AF65-F5344CB8AC3E}">
        <p14:creationId xmlns:p14="http://schemas.microsoft.com/office/powerpoint/2010/main" val="210848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22</a:t>
            </a:fld>
            <a:endParaRPr lang="en-US" dirty="0"/>
          </a:p>
        </p:txBody>
      </p:sp>
      <p:sp>
        <p:nvSpPr>
          <p:cNvPr id="5" name="Content Placeholder 4">
            <a:extLst>
              <a:ext uri="{FF2B5EF4-FFF2-40B4-BE49-F238E27FC236}">
                <a16:creationId xmlns:a16="http://schemas.microsoft.com/office/drawing/2014/main" id="{C2AC1AE2-24D2-06A2-31ED-CA3A8BBC873C}"/>
              </a:ext>
            </a:extLst>
          </p:cNvPr>
          <p:cNvSpPr>
            <a:spLocks noGrp="1"/>
          </p:cNvSpPr>
          <p:nvPr>
            <p:ph idx="1"/>
          </p:nvPr>
        </p:nvSpPr>
        <p:spPr>
          <a:xfrm>
            <a:off x="576072" y="1490471"/>
            <a:ext cx="10515600" cy="4527151"/>
          </a:xfrm>
        </p:spPr>
        <p:txBody>
          <a:bodyPr>
            <a:normAutofit lnSpcReduction="10000"/>
          </a:bodyPr>
          <a:lstStyle/>
          <a:p>
            <a:pPr marL="0" indent="0">
              <a:buNone/>
            </a:pPr>
            <a:r>
              <a:rPr lang="en-US" sz="2600" dirty="0"/>
              <a:t>The experience of working on this project helped me to understand how to approach very basic concepts of Data Science.  </a:t>
            </a:r>
          </a:p>
          <a:p>
            <a:pPr marL="0" indent="0">
              <a:buNone/>
            </a:pPr>
            <a:r>
              <a:rPr lang="en-US" sz="2600" dirty="0"/>
              <a:t>The more I learn, the more I want to implement new methods and visuals in my project. As well as try other platforms.</a:t>
            </a:r>
          </a:p>
          <a:p>
            <a:pPr marL="0" indent="0">
              <a:buNone/>
            </a:pPr>
            <a:r>
              <a:rPr lang="en-US" sz="2600" dirty="0"/>
              <a:t>This is my first python project, and I really enjoyed the versatility of the language.</a:t>
            </a:r>
          </a:p>
          <a:p>
            <a:pPr marL="0" indent="0">
              <a:buNone/>
            </a:pPr>
            <a:r>
              <a:rPr lang="en-US" sz="2600" dirty="0"/>
              <a:t>I am motivated to continue learning to start building my Data Science skills.  I am planning to find an organization where I can volunteer to help with Data Science projects as an apprentice.</a:t>
            </a:r>
          </a:p>
          <a:p>
            <a:pPr marL="0" indent="0">
              <a:buNone/>
            </a:pPr>
            <a:r>
              <a:rPr lang="en-US" sz="2600" dirty="0"/>
              <a:t>The source code for this project is available in my </a:t>
            </a:r>
            <a:r>
              <a:rPr lang="en-US" sz="2600" dirty="0" err="1"/>
              <a:t>github</a:t>
            </a:r>
            <a:r>
              <a:rPr lang="en-US" sz="2600" dirty="0"/>
              <a:t> account:</a:t>
            </a:r>
          </a:p>
          <a:p>
            <a:pPr marL="0" indent="0">
              <a:buNone/>
            </a:pPr>
            <a:r>
              <a:rPr lang="en-US" dirty="0">
                <a:hlinkClick r:id="rId3"/>
              </a:rPr>
              <a:t>https://github.com/veronmoren/DSDP_Project/blob/main/Wine_Type_Classification_VMA.ipynb</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413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sz="2400" dirty="0"/>
              <a:t>Sources of information and support:</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5" name="Content Placeholder 4">
            <a:extLst>
              <a:ext uri="{FF2B5EF4-FFF2-40B4-BE49-F238E27FC236}">
                <a16:creationId xmlns:a16="http://schemas.microsoft.com/office/drawing/2014/main" id="{C2AC1AE2-24D2-06A2-31ED-CA3A8BBC873C}"/>
              </a:ext>
            </a:extLst>
          </p:cNvPr>
          <p:cNvSpPr>
            <a:spLocks noGrp="1"/>
          </p:cNvSpPr>
          <p:nvPr>
            <p:ph idx="1"/>
          </p:nvPr>
        </p:nvSpPr>
        <p:spPr>
          <a:xfrm>
            <a:off x="576072" y="1380744"/>
            <a:ext cx="10515600" cy="3877056"/>
          </a:xfrm>
        </p:spPr>
        <p:txBody>
          <a:bodyPr>
            <a:normAutofit fontScale="47500" lnSpcReduction="20000"/>
          </a:bodyPr>
          <a:lstStyle/>
          <a:p>
            <a:r>
              <a:rPr lang="en-US" dirty="0">
                <a:hlinkClick r:id="rId3"/>
              </a:rPr>
              <a:t>Intro to Python for Computer Science and Data Science: Learning to Program with AI, Big Data and The Cloud</a:t>
            </a:r>
            <a:r>
              <a:rPr lang="en-US" dirty="0"/>
              <a:t>, Global Edition 1st Edition - Paul </a:t>
            </a:r>
            <a:r>
              <a:rPr lang="en-US" dirty="0" err="1"/>
              <a:t>Deitel</a:t>
            </a:r>
            <a:endParaRPr lang="en-US" dirty="0"/>
          </a:p>
          <a:p>
            <a:r>
              <a:rPr lang="en-US" dirty="0"/>
              <a:t>Statistics in a Nutshell: A Desktop Quick Reference Second Edition -Sarah </a:t>
            </a:r>
            <a:r>
              <a:rPr lang="en-US" dirty="0" err="1"/>
              <a:t>Boslaugh</a:t>
            </a:r>
            <a:endParaRPr lang="en-US" dirty="0"/>
          </a:p>
          <a:p>
            <a:r>
              <a:rPr lang="en-US" dirty="0"/>
              <a:t>Data Science from Scratch: First Principles with Python 2nd Edition - Joel Grus</a:t>
            </a:r>
          </a:p>
          <a:p>
            <a:r>
              <a:rPr lang="en-US" dirty="0"/>
              <a:t>The Manga Guide to Regression Analysis - Part of: Manga Guides</a:t>
            </a:r>
          </a:p>
          <a:p>
            <a:r>
              <a:rPr lang="en-US" dirty="0">
                <a:hlinkClick r:id="rId4"/>
              </a:rPr>
              <a:t>https://realpython.com/</a:t>
            </a:r>
            <a:endParaRPr lang="en-US" dirty="0"/>
          </a:p>
          <a:p>
            <a:r>
              <a:rPr lang="en-US" dirty="0" err="1"/>
              <a:t>Sklearn</a:t>
            </a:r>
            <a:r>
              <a:rPr lang="en-US" dirty="0"/>
              <a:t>- Model Linear Regression: </a:t>
            </a:r>
            <a:r>
              <a:rPr lang="en-US" dirty="0">
                <a:hlinkClick r:id="rId5"/>
              </a:rPr>
              <a:t>https://scikit-learn.org/stable/modules/generated/sklearn.linear_model.LinearRegression.html</a:t>
            </a:r>
            <a:endParaRPr lang="en-US" dirty="0"/>
          </a:p>
          <a:p>
            <a:r>
              <a:rPr lang="en-US" dirty="0" err="1"/>
              <a:t>Sklearn</a:t>
            </a:r>
            <a:r>
              <a:rPr lang="en-US" dirty="0"/>
              <a:t> – Support Vector Regression: </a:t>
            </a:r>
            <a:r>
              <a:rPr lang="en-US" dirty="0">
                <a:hlinkClick r:id="rId6"/>
              </a:rPr>
              <a:t>https://scikit-learn.org/stable/auto_examples/svm/plot_svm_regression.html</a:t>
            </a:r>
            <a:endParaRPr lang="en-US" dirty="0"/>
          </a:p>
          <a:p>
            <a:r>
              <a:rPr lang="en-US" dirty="0"/>
              <a:t>Wine Quality Prediction Using Machine Learning: </a:t>
            </a:r>
            <a:r>
              <a:rPr lang="en-US" dirty="0">
                <a:hlinkClick r:id="rId7"/>
              </a:rPr>
              <a:t>https://www.analyticsvidhya.com/blog/2021/04/wine-quality-prediction-using-machine-learning/</a:t>
            </a:r>
            <a:endParaRPr lang="en-US" dirty="0"/>
          </a:p>
          <a:p>
            <a:r>
              <a:rPr lang="en-US" dirty="0"/>
              <a:t>Guide to Hyperparameters: </a:t>
            </a:r>
            <a:r>
              <a:rPr lang="en-US" dirty="0">
                <a:hlinkClick r:id="rId8"/>
              </a:rPr>
              <a:t>https://analyticsindiamag.com/guide-to-hyperparameters-tuning-using-gridsearchcv-and-randomizedsearchcv/</a:t>
            </a:r>
            <a:endParaRPr lang="en-US" dirty="0"/>
          </a:p>
          <a:p>
            <a:r>
              <a:rPr lang="en-US" dirty="0">
                <a:hlinkClick r:id="rId9"/>
              </a:rPr>
              <a:t>https://www.ncei.noaa.gov/access/monitoring/climate-at-a-glance/global/time-series/globe/ocean/ytd/12/1880-2018</a:t>
            </a:r>
            <a:endParaRPr lang="en-US" dirty="0"/>
          </a:p>
          <a:p>
            <a:r>
              <a:rPr lang="it-IT" dirty="0"/>
              <a:t>Wine Datasets: </a:t>
            </a:r>
            <a:r>
              <a:rPr lang="it-IT" dirty="0">
                <a:hlinkClick r:id="rId10"/>
              </a:rPr>
              <a:t>https://archive.ics.uci.edu/dataset/186/wine+quality</a:t>
            </a:r>
            <a:endParaRPr lang="it-IT" dirty="0"/>
          </a:p>
          <a:p>
            <a:r>
              <a:rPr lang="it-IT" dirty="0">
                <a:hlinkClick r:id="rId11"/>
              </a:rPr>
              <a:t>https://www.youtube.com/watch?v=BqDae4GPnu0</a:t>
            </a:r>
            <a:endParaRPr lang="it-IT" dirty="0"/>
          </a:p>
          <a:p>
            <a:r>
              <a:rPr lang="it-IT" dirty="0">
                <a:hlinkClick r:id="rId12"/>
              </a:rPr>
              <a:t>https://www.youtube.com/watch?v=jLtaqJe5fNM&amp;t=290s</a:t>
            </a:r>
            <a:endParaRPr lang="it-IT" dirty="0"/>
          </a:p>
          <a:p>
            <a:r>
              <a:rPr lang="it-IT" dirty="0">
                <a:hlinkClick r:id="rId13"/>
              </a:rPr>
              <a:t>https://www.youtube.com/watch?v=W25TEa93T_I</a:t>
            </a:r>
            <a:endParaRPr lang="it-IT"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1970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a:t>Veronica Moreno</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B20C8CF4-76C5-6941-FE1C-2FA1B19EF275}"/>
              </a:ext>
            </a:extLst>
          </p:cNvPr>
          <p:cNvSpPr txBox="1">
            <a:spLocks/>
          </p:cNvSpPr>
          <p:nvPr/>
        </p:nvSpPr>
        <p:spPr>
          <a:xfrm>
            <a:off x="576071" y="704088"/>
            <a:ext cx="650262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dirty="0">
                <a:solidFill>
                  <a:schemeClr val="bg2">
                    <a:lumMod val="25000"/>
                  </a:schemeClr>
                </a:solidFill>
              </a:rPr>
              <a:t>Introduction</a:t>
            </a:r>
          </a:p>
        </p:txBody>
      </p:sp>
      <p:sp>
        <p:nvSpPr>
          <p:cNvPr id="3" name="Text Placeholder 26">
            <a:extLst>
              <a:ext uri="{FF2B5EF4-FFF2-40B4-BE49-F238E27FC236}">
                <a16:creationId xmlns:a16="http://schemas.microsoft.com/office/drawing/2014/main" id="{87F6FAE4-DA33-8EBF-75AE-9F0740A08443}"/>
              </a:ext>
            </a:extLst>
          </p:cNvPr>
          <p:cNvSpPr txBox="1">
            <a:spLocks/>
          </p:cNvSpPr>
          <p:nvPr/>
        </p:nvSpPr>
        <p:spPr>
          <a:xfrm>
            <a:off x="576071" y="1556851"/>
            <a:ext cx="9868828"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2">
                    <a:lumMod val="25000"/>
                  </a:schemeClr>
                </a:solidFill>
                <a:latin typeface="Helvetica Neue"/>
              </a:rPr>
              <a:t>This project is based on the two data sets of wines related to red and white vinho verde wine samples, from the north of Portugal.  The main objective is to test different Classification models to differentiate the wines based on their type: Red or White. </a:t>
            </a:r>
          </a:p>
          <a:p>
            <a:pPr marL="0" indent="0">
              <a:buNone/>
            </a:pPr>
            <a:r>
              <a:rPr lang="en-US" sz="2000" dirty="0">
                <a:solidFill>
                  <a:schemeClr val="bg2">
                    <a:lumMod val="25000"/>
                  </a:schemeClr>
                </a:solidFill>
                <a:latin typeface="Helvetica Neue"/>
              </a:rPr>
              <a:t>Then 5 different classification methods with the standard parameters are tested: </a:t>
            </a:r>
          </a:p>
          <a:p>
            <a:pPr lvl="1"/>
            <a:r>
              <a:rPr lang="en-US" sz="1800" dirty="0">
                <a:solidFill>
                  <a:schemeClr val="bg2">
                    <a:lumMod val="25000"/>
                  </a:schemeClr>
                </a:solidFill>
                <a:latin typeface="Helvetica Neue"/>
              </a:rPr>
              <a:t>KNeighborsClassifier</a:t>
            </a:r>
          </a:p>
          <a:p>
            <a:pPr lvl="1"/>
            <a:r>
              <a:rPr lang="en-US" sz="1800" dirty="0">
                <a:solidFill>
                  <a:schemeClr val="bg2">
                    <a:lumMod val="25000"/>
                  </a:schemeClr>
                </a:solidFill>
                <a:latin typeface="Helvetica Neue"/>
              </a:rPr>
              <a:t>DecisionTreeClassifier</a:t>
            </a:r>
          </a:p>
          <a:p>
            <a:pPr lvl="1"/>
            <a:r>
              <a:rPr lang="en-US" sz="1800" dirty="0">
                <a:solidFill>
                  <a:schemeClr val="bg2">
                    <a:lumMod val="25000"/>
                  </a:schemeClr>
                </a:solidFill>
                <a:latin typeface="Helvetica Neue"/>
              </a:rPr>
              <a:t>RandomForestClassifier</a:t>
            </a:r>
          </a:p>
          <a:p>
            <a:pPr lvl="1"/>
            <a:r>
              <a:rPr lang="en-US" sz="1800" dirty="0">
                <a:solidFill>
                  <a:schemeClr val="bg2">
                    <a:lumMod val="25000"/>
                  </a:schemeClr>
                </a:solidFill>
                <a:latin typeface="Helvetica Neue"/>
              </a:rPr>
              <a:t>Support Vector Machines</a:t>
            </a:r>
          </a:p>
          <a:p>
            <a:pPr lvl="1"/>
            <a:r>
              <a:rPr lang="en-US" sz="1800" dirty="0">
                <a:solidFill>
                  <a:schemeClr val="bg2">
                    <a:lumMod val="25000"/>
                  </a:schemeClr>
                </a:solidFill>
                <a:latin typeface="Helvetica Neue"/>
              </a:rPr>
              <a:t>GaussianNB</a:t>
            </a:r>
          </a:p>
          <a:p>
            <a:pPr marL="0" indent="0">
              <a:buNone/>
            </a:pPr>
            <a:r>
              <a:rPr lang="en-US" sz="2000" dirty="0">
                <a:solidFill>
                  <a:schemeClr val="bg2">
                    <a:lumMod val="25000"/>
                  </a:schemeClr>
                </a:solidFill>
                <a:latin typeface="Helvetica Neue"/>
              </a:rPr>
              <a:t>The Kfold technique is applied to the same Classification Models and compare the results.</a:t>
            </a:r>
          </a:p>
          <a:p>
            <a:pPr marL="0" indent="0">
              <a:buNone/>
            </a:pPr>
            <a:r>
              <a:rPr lang="en-US" sz="2000" dirty="0">
                <a:solidFill>
                  <a:schemeClr val="bg2">
                    <a:lumMod val="25000"/>
                  </a:schemeClr>
                </a:solidFill>
                <a:latin typeface="Helvetica Neue"/>
              </a:rPr>
              <a:t>To understand better each Classification model, the GridSearchCV and RandomizedSearchCV Hyperparameter Tunning are applied to each model to find best estimator.</a:t>
            </a:r>
          </a:p>
          <a:p>
            <a:pPr marL="0" indent="0">
              <a:buNone/>
            </a:pPr>
            <a:r>
              <a:rPr lang="en-US" sz="1800" dirty="0">
                <a:solidFill>
                  <a:schemeClr val="bg2">
                    <a:lumMod val="25000"/>
                  </a:schemeClr>
                </a:solidFill>
                <a:latin typeface="Helvetica Neue"/>
              </a:rPr>
              <a:t> </a:t>
            </a:r>
          </a:p>
          <a:p>
            <a:pPr marL="0" indent="0">
              <a:buNone/>
            </a:pPr>
            <a:endParaRPr lang="en-US" sz="1800" dirty="0"/>
          </a:p>
          <a:p>
            <a:pPr marL="0" indent="0">
              <a:buNone/>
            </a:pPr>
            <a:r>
              <a:rPr lang="en-US" sz="1800" dirty="0"/>
              <a:t> </a:t>
            </a:r>
          </a:p>
        </p:txBody>
      </p:sp>
    </p:spTree>
    <p:extLst>
      <p:ext uri="{BB962C8B-B14F-4D97-AF65-F5344CB8AC3E}">
        <p14:creationId xmlns:p14="http://schemas.microsoft.com/office/powerpoint/2010/main" val="309873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5">
            <a:extLst>
              <a:ext uri="{FF2B5EF4-FFF2-40B4-BE49-F238E27FC236}">
                <a16:creationId xmlns:a16="http://schemas.microsoft.com/office/drawing/2014/main" id="{6190E30E-BEA4-4BB3-D135-E8399D1EE652}"/>
              </a:ext>
            </a:extLst>
          </p:cNvPr>
          <p:cNvSpPr txBox="1">
            <a:spLocks/>
          </p:cNvSpPr>
          <p:nvPr/>
        </p:nvSpPr>
        <p:spPr>
          <a:xfrm>
            <a:off x="576071" y="704088"/>
            <a:ext cx="650262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dirty="0">
                <a:solidFill>
                  <a:schemeClr val="bg2">
                    <a:lumMod val="25000"/>
                  </a:schemeClr>
                </a:solidFill>
              </a:rPr>
              <a:t>Project </a:t>
            </a:r>
          </a:p>
        </p:txBody>
      </p:sp>
      <p:sp>
        <p:nvSpPr>
          <p:cNvPr id="9" name="Text Placeholder 26">
            <a:extLst>
              <a:ext uri="{FF2B5EF4-FFF2-40B4-BE49-F238E27FC236}">
                <a16:creationId xmlns:a16="http://schemas.microsoft.com/office/drawing/2014/main" id="{8E10D970-EA30-5AC9-53FC-10846A658321}"/>
              </a:ext>
            </a:extLst>
          </p:cNvPr>
          <p:cNvSpPr txBox="1">
            <a:spLocks/>
          </p:cNvSpPr>
          <p:nvPr/>
        </p:nvSpPr>
        <p:spPr>
          <a:xfrm>
            <a:off x="1161586" y="1768561"/>
            <a:ext cx="9868828"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solidFill>
                  <a:schemeClr val="bg2">
                    <a:lumMod val="25000"/>
                  </a:schemeClr>
                </a:solidFill>
                <a:latin typeface="Arial" panose="020B0604020202020204" pitchFamily="34" charset="0"/>
                <a:cs typeface="Arial" panose="020B0604020202020204" pitchFamily="34" charset="0"/>
              </a:rPr>
              <a:t>Load Data</a:t>
            </a:r>
          </a:p>
          <a:p>
            <a:pPr marL="457200" indent="-457200" algn="l">
              <a:buFont typeface="+mj-lt"/>
              <a:buAutoNum type="arabicPeriod"/>
            </a:pPr>
            <a:r>
              <a:rPr lang="en-US" dirty="0">
                <a:solidFill>
                  <a:schemeClr val="bg2">
                    <a:lumMod val="25000"/>
                  </a:schemeClr>
                </a:solidFill>
                <a:latin typeface="Arial" panose="020B0604020202020204" pitchFamily="34" charset="0"/>
                <a:cs typeface="Arial" panose="020B0604020202020204" pitchFamily="34" charset="0"/>
              </a:rPr>
              <a:t>Visualize the Data – Data Exploration</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2.1. General Information / Statistical Information / Verify NULLS</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2.2. Data Distribution</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2.3. Create Boxplots</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2.4. Pairplot Data with column ['type']:</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2.5. Correlation Matrix</a:t>
            </a:r>
          </a:p>
          <a:p>
            <a:pPr marL="457200" indent="-457200">
              <a:buFont typeface="+mj-lt"/>
              <a:buAutoNum type="arabicPeriod"/>
            </a:pPr>
            <a:r>
              <a:rPr lang="en-US" dirty="0">
                <a:solidFill>
                  <a:schemeClr val="bg2">
                    <a:lumMod val="25000"/>
                  </a:schemeClr>
                </a:solidFill>
                <a:latin typeface="Arial" panose="020B0604020202020204" pitchFamily="34" charset="0"/>
                <a:cs typeface="Arial" panose="020B0604020202020204" pitchFamily="34" charset="0"/>
              </a:rPr>
              <a:t>Splitting the Data for Training and Testing</a:t>
            </a:r>
          </a:p>
          <a:p>
            <a:pPr marL="457200" indent="-457200">
              <a:buFont typeface="+mj-lt"/>
              <a:buAutoNum type="arabicPeriod"/>
            </a:pPr>
            <a:endParaRPr lang="en-US" sz="1600" dirty="0">
              <a:solidFill>
                <a:schemeClr val="bg2">
                  <a:lumMod val="25000"/>
                </a:schemeClr>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6089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5">
            <a:extLst>
              <a:ext uri="{FF2B5EF4-FFF2-40B4-BE49-F238E27FC236}">
                <a16:creationId xmlns:a16="http://schemas.microsoft.com/office/drawing/2014/main" id="{6190E30E-BEA4-4BB3-D135-E8399D1EE652}"/>
              </a:ext>
            </a:extLst>
          </p:cNvPr>
          <p:cNvSpPr txBox="1">
            <a:spLocks/>
          </p:cNvSpPr>
          <p:nvPr/>
        </p:nvSpPr>
        <p:spPr>
          <a:xfrm>
            <a:off x="576071" y="704088"/>
            <a:ext cx="650262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dirty="0">
                <a:solidFill>
                  <a:schemeClr val="bg2">
                    <a:lumMod val="25000"/>
                  </a:schemeClr>
                </a:solidFill>
              </a:rPr>
              <a:t>Project</a:t>
            </a:r>
          </a:p>
        </p:txBody>
      </p:sp>
      <p:sp>
        <p:nvSpPr>
          <p:cNvPr id="9" name="Text Placeholder 26">
            <a:extLst>
              <a:ext uri="{FF2B5EF4-FFF2-40B4-BE49-F238E27FC236}">
                <a16:creationId xmlns:a16="http://schemas.microsoft.com/office/drawing/2014/main" id="{8E10D970-EA30-5AC9-53FC-10846A658321}"/>
              </a:ext>
            </a:extLst>
          </p:cNvPr>
          <p:cNvSpPr txBox="1">
            <a:spLocks/>
          </p:cNvSpPr>
          <p:nvPr/>
        </p:nvSpPr>
        <p:spPr>
          <a:xfrm>
            <a:off x="1556459" y="1777987"/>
            <a:ext cx="9868828"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en-US" dirty="0">
                <a:solidFill>
                  <a:schemeClr val="bg2">
                    <a:lumMod val="25000"/>
                  </a:schemeClr>
                </a:solidFill>
                <a:latin typeface="Arial" panose="020B0604020202020204" pitchFamily="34" charset="0"/>
                <a:cs typeface="Arial" panose="020B0604020202020204" pitchFamily="34" charset="0"/>
              </a:rPr>
              <a:t>Testing Multiple Models</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4.1 KNeighborsClassifier</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4.2 DecisionTreeClassifier</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4.3 RandomForestClassifier</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4.4 Support Vector Machines</a:t>
            </a:r>
          </a:p>
          <a:p>
            <a:pPr marL="457200" lvl="1" indent="0">
              <a:buNone/>
            </a:pPr>
            <a:r>
              <a:rPr lang="en-US" dirty="0">
                <a:solidFill>
                  <a:schemeClr val="bg2">
                    <a:lumMod val="25000"/>
                  </a:schemeClr>
                </a:solidFill>
                <a:latin typeface="Arial" panose="020B0604020202020204" pitchFamily="34" charset="0"/>
                <a:cs typeface="Arial" panose="020B0604020202020204" pitchFamily="34" charset="0"/>
              </a:rPr>
              <a:t>4.5 GaussianNB</a:t>
            </a:r>
          </a:p>
          <a:p>
            <a:pPr marL="457200" indent="-457200">
              <a:buFont typeface="+mj-lt"/>
              <a:buAutoNum type="arabicPeriod" startAt="5"/>
            </a:pPr>
            <a:r>
              <a:rPr lang="en-US" dirty="0">
                <a:solidFill>
                  <a:schemeClr val="bg2">
                    <a:lumMod val="25000"/>
                  </a:schemeClr>
                </a:solidFill>
                <a:latin typeface="Arial" panose="020B0604020202020204" pitchFamily="34" charset="0"/>
                <a:cs typeface="Arial" panose="020B0604020202020204" pitchFamily="34" charset="0"/>
              </a:rPr>
              <a:t>Testing The Models using Kfold</a:t>
            </a:r>
          </a:p>
          <a:p>
            <a:pPr marL="457200" indent="-457200">
              <a:buFont typeface="+mj-lt"/>
              <a:buAutoNum type="arabicPeriod" startAt="5"/>
            </a:pPr>
            <a:r>
              <a:rPr lang="en-US" dirty="0">
                <a:solidFill>
                  <a:schemeClr val="bg2">
                    <a:lumMod val="25000"/>
                  </a:schemeClr>
                </a:solidFill>
                <a:latin typeface="Arial" panose="020B0604020202020204" pitchFamily="34" charset="0"/>
                <a:cs typeface="Arial" panose="020B0604020202020204" pitchFamily="34" charset="0"/>
              </a:rPr>
              <a:t>Hyperparameter Tuning using GridSearchCV and RandomizedSearchCV on each Model</a:t>
            </a:r>
          </a:p>
          <a:p>
            <a:pPr marL="457200" indent="-457200">
              <a:buFont typeface="+mj-lt"/>
              <a:buAutoNum type="arabicPeriod" startAt="5"/>
            </a:pPr>
            <a:endParaRPr lang="en-US" sz="1600" dirty="0">
              <a:solidFill>
                <a:schemeClr val="bg2">
                  <a:lumMod val="25000"/>
                </a:schemeClr>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9761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1. Load Data</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10311888" cy="4070729"/>
          </a:xfrm>
        </p:spPr>
        <p:txBody>
          <a:bodyPr/>
          <a:lstStyle/>
          <a:p>
            <a:pPr marL="0" indent="0">
              <a:buNone/>
            </a:pPr>
            <a:r>
              <a:rPr lang="en-US" dirty="0">
                <a:solidFill>
                  <a:schemeClr val="bg2">
                    <a:lumMod val="25000"/>
                  </a:schemeClr>
                </a:solidFill>
                <a:latin typeface="Helvetica Neue"/>
              </a:rPr>
              <a:t>This project is based on the data set </a:t>
            </a:r>
            <a:r>
              <a:rPr lang="en-US" dirty="0">
                <a:solidFill>
                  <a:schemeClr val="bg2">
                    <a:lumMod val="25000"/>
                  </a:schemeClr>
                </a:solidFill>
                <a:latin typeface="Helvetica Neue"/>
                <a:hlinkClick r:id="rId2"/>
              </a:rPr>
              <a:t>Wine Quality </a:t>
            </a:r>
            <a:r>
              <a:rPr lang="en-US" dirty="0">
                <a:solidFill>
                  <a:schemeClr val="bg2">
                    <a:lumMod val="25000"/>
                  </a:schemeClr>
                </a:solidFill>
                <a:latin typeface="Helvetica Neue"/>
              </a:rPr>
              <a:t>provided by the UC Irvine. There are two data sets, one for white wine and one for red wine in csv format.  I on each file, I added a </a:t>
            </a:r>
            <a:r>
              <a:rPr lang="en-US" i="1" dirty="0">
                <a:solidFill>
                  <a:schemeClr val="bg2">
                    <a:lumMod val="25000"/>
                  </a:schemeClr>
                </a:solidFill>
                <a:latin typeface="Helvetica Neue"/>
              </a:rPr>
              <a:t>Type</a:t>
            </a:r>
            <a:r>
              <a:rPr lang="en-US" dirty="0">
                <a:solidFill>
                  <a:schemeClr val="bg2">
                    <a:lumMod val="25000"/>
                  </a:schemeClr>
                </a:solidFill>
                <a:latin typeface="Helvetica Neue"/>
              </a:rPr>
              <a:t> column, with the values of 0 for red wine and 1 for white wine.</a:t>
            </a:r>
          </a:p>
          <a:p>
            <a:pPr marL="0" indent="0">
              <a:buNone/>
            </a:pPr>
            <a:endParaRPr lang="en-US" b="0" i="0" dirty="0">
              <a:solidFill>
                <a:schemeClr val="bg2">
                  <a:lumMod val="25000"/>
                </a:schemeClr>
              </a:solidFill>
              <a:effectLst/>
              <a:latin typeface="Helvetica Neue"/>
            </a:endParaRPr>
          </a:p>
          <a:p>
            <a:pPr marL="0" indent="0">
              <a:buNone/>
            </a:pPr>
            <a:r>
              <a:rPr lang="en-US" dirty="0">
                <a:solidFill>
                  <a:schemeClr val="bg2">
                    <a:lumMod val="25000"/>
                  </a:schemeClr>
                </a:solidFill>
                <a:latin typeface="Helvetica Neue"/>
              </a:rPr>
              <a:t>Each csv file is loaded, and then a new data frame is created with the concatenate command.</a:t>
            </a:r>
          </a:p>
          <a:p>
            <a:pPr marL="0" indent="0">
              <a:buNone/>
            </a:pPr>
            <a:endParaRPr lang="en-US" b="0" i="0" dirty="0">
              <a:solidFill>
                <a:schemeClr val="bg2">
                  <a:lumMod val="25000"/>
                </a:schemeClr>
              </a:solidFill>
              <a:effectLst/>
              <a:latin typeface="Helvetica Neue"/>
            </a:endParaRPr>
          </a:p>
          <a:p>
            <a:pPr marL="0" indent="0">
              <a:buNone/>
            </a:pPr>
            <a:endParaRPr lang="en-US" dirty="0">
              <a:solidFill>
                <a:schemeClr val="bg2">
                  <a:lumMod val="25000"/>
                </a:schemeClr>
              </a:solidFill>
              <a:latin typeface="Helvetica Neue"/>
            </a:endParaRPr>
          </a:p>
          <a:p>
            <a:pPr marL="0" indent="0">
              <a:buNone/>
            </a:pPr>
            <a:endParaRPr lang="en-US" b="0" i="0" dirty="0">
              <a:solidFill>
                <a:schemeClr val="bg2">
                  <a:lumMod val="25000"/>
                </a:schemeClr>
              </a:solidFill>
              <a:effectLst/>
              <a:latin typeface="Helvetica Neue"/>
            </a:endParaRPr>
          </a:p>
          <a:p>
            <a:pPr marL="0" indent="0">
              <a:buNone/>
            </a:pPr>
            <a:endParaRPr lang="en-US" dirty="0">
              <a:solidFill>
                <a:schemeClr val="bg2">
                  <a:lumMod val="25000"/>
                </a:schemeClr>
              </a:solidFill>
              <a:latin typeface="Helvetica Neue"/>
            </a:endParaRPr>
          </a:p>
          <a:p>
            <a:pPr marL="0" indent="0">
              <a:buNone/>
            </a:pPr>
            <a:r>
              <a:rPr lang="en-US" b="0" i="0" dirty="0">
                <a:solidFill>
                  <a:schemeClr val="bg2">
                    <a:lumMod val="25000"/>
                  </a:schemeClr>
                </a:solidFill>
                <a:effectLst/>
                <a:latin typeface="Helvetica Neue"/>
              </a:rPr>
              <a:t>Once the data is in one data frame, to avoid bias, the </a:t>
            </a:r>
            <a:r>
              <a:rPr lang="en-US" b="0" i="1" dirty="0">
                <a:solidFill>
                  <a:schemeClr val="bg2">
                    <a:lumMod val="25000"/>
                  </a:schemeClr>
                </a:solidFill>
                <a:effectLst/>
                <a:latin typeface="Helvetica Neue"/>
              </a:rPr>
              <a:t>shuffle</a:t>
            </a:r>
            <a:r>
              <a:rPr lang="en-US" b="0" i="0" dirty="0">
                <a:solidFill>
                  <a:schemeClr val="bg2">
                    <a:lumMod val="25000"/>
                  </a:schemeClr>
                </a:solidFill>
                <a:effectLst/>
                <a:latin typeface="Helvetica Neue"/>
              </a:rPr>
              <a:t> method from the </a:t>
            </a:r>
            <a:r>
              <a:rPr lang="en-US" b="1" i="0" dirty="0" err="1">
                <a:solidFill>
                  <a:schemeClr val="bg2">
                    <a:lumMod val="25000"/>
                  </a:schemeClr>
                </a:solidFill>
                <a:effectLst/>
                <a:latin typeface="Helvetica Neue"/>
              </a:rPr>
              <a:t>sklearn.utils</a:t>
            </a:r>
            <a:r>
              <a:rPr lang="en-US" b="1" i="0" dirty="0">
                <a:solidFill>
                  <a:schemeClr val="bg2">
                    <a:lumMod val="25000"/>
                  </a:schemeClr>
                </a:solidFill>
                <a:effectLst/>
                <a:latin typeface="Helvetica Neue"/>
              </a:rPr>
              <a:t> </a:t>
            </a:r>
            <a:r>
              <a:rPr lang="en-US" b="0" i="0" dirty="0">
                <a:solidFill>
                  <a:schemeClr val="bg2">
                    <a:lumMod val="25000"/>
                  </a:schemeClr>
                </a:solidFill>
                <a:effectLst/>
                <a:latin typeface="Helvetica Neue"/>
              </a:rPr>
              <a:t>library is applied.</a:t>
            </a:r>
          </a:p>
          <a:p>
            <a:pPr marL="0" indent="0">
              <a:buNone/>
            </a:pPr>
            <a:r>
              <a:rPr lang="en-US" b="0" i="0" dirty="0">
                <a:solidFill>
                  <a:schemeClr val="bg2">
                    <a:lumMod val="25000"/>
                  </a:schemeClr>
                </a:solidFill>
                <a:effectLst/>
                <a:latin typeface="Helvetica Neue"/>
              </a:rPr>
              <a:t> </a:t>
            </a:r>
            <a:endParaRPr lang="en-US" dirty="0">
              <a:solidFill>
                <a:schemeClr val="bg2">
                  <a:lumMod val="25000"/>
                </a:schemeClr>
              </a:solidFill>
            </a:endParaRPr>
          </a:p>
          <a:p>
            <a:pPr marL="0" indent="0">
              <a:buNone/>
            </a:pPr>
            <a:endParaRPr lang="en-US" dirty="0"/>
          </a:p>
          <a:p>
            <a:pPr marL="0" indent="0">
              <a:buNone/>
            </a:pPr>
            <a:r>
              <a:rPr lang="en-US" dirty="0"/>
              <a:t> </a:t>
            </a: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2712"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6928"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pic>
        <p:nvPicPr>
          <p:cNvPr id="7" name="Picture 6">
            <a:extLst>
              <a:ext uri="{FF2B5EF4-FFF2-40B4-BE49-F238E27FC236}">
                <a16:creationId xmlns:a16="http://schemas.microsoft.com/office/drawing/2014/main" id="{F52A3716-BAE0-A647-87DA-B3801094BB9D}"/>
              </a:ext>
            </a:extLst>
          </p:cNvPr>
          <p:cNvPicPr>
            <a:picLocks noChangeAspect="1"/>
          </p:cNvPicPr>
          <p:nvPr/>
        </p:nvPicPr>
        <p:blipFill>
          <a:blip r:embed="rId3"/>
          <a:stretch>
            <a:fillRect/>
          </a:stretch>
        </p:blipFill>
        <p:spPr>
          <a:xfrm>
            <a:off x="1051560" y="3527981"/>
            <a:ext cx="4059685" cy="789590"/>
          </a:xfrm>
          <a:prstGeom prst="rect">
            <a:avLst/>
          </a:prstGeom>
        </p:spPr>
      </p:pic>
    </p:spTree>
    <p:extLst>
      <p:ext uri="{BB962C8B-B14F-4D97-AF65-F5344CB8AC3E}">
        <p14:creationId xmlns:p14="http://schemas.microsoft.com/office/powerpoint/2010/main" val="343507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10" name="Content Placeholder 4">
            <a:extLst>
              <a:ext uri="{FF2B5EF4-FFF2-40B4-BE49-F238E27FC236}">
                <a16:creationId xmlns:a16="http://schemas.microsoft.com/office/drawing/2014/main" id="{49BD3C66-C6F6-DF0C-6314-DE4DD4FDE0C6}"/>
              </a:ext>
            </a:extLst>
          </p:cNvPr>
          <p:cNvSpPr txBox="1">
            <a:spLocks/>
          </p:cNvSpPr>
          <p:nvPr/>
        </p:nvSpPr>
        <p:spPr>
          <a:xfrm>
            <a:off x="860189" y="2016252"/>
            <a:ext cx="9363456" cy="38770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2">
                    <a:lumMod val="25000"/>
                  </a:schemeClr>
                </a:solidFill>
                <a:latin typeface="Helvetica Neue"/>
              </a:rPr>
              <a:t>The following visualization methods are applied to the data to understand better how it is configured:</a:t>
            </a:r>
          </a:p>
          <a:p>
            <a:pPr marL="0" indent="0">
              <a:buNone/>
            </a:pPr>
            <a:endParaRPr lang="en-US" sz="1800" dirty="0">
              <a:solidFill>
                <a:schemeClr val="bg2">
                  <a:lumMod val="25000"/>
                </a:schemeClr>
              </a:solidFill>
              <a:latin typeface="Helvetica Neue"/>
            </a:endParaRPr>
          </a:p>
          <a:p>
            <a:pPr lvl="2"/>
            <a:r>
              <a:rPr lang="en-US" dirty="0">
                <a:solidFill>
                  <a:schemeClr val="bg2">
                    <a:lumMod val="25000"/>
                  </a:schemeClr>
                </a:solidFill>
                <a:latin typeface="Helvetica Neue"/>
              </a:rPr>
              <a:t>General Information / Statistical Information / Verify NULLS</a:t>
            </a:r>
          </a:p>
          <a:p>
            <a:pPr lvl="2"/>
            <a:r>
              <a:rPr lang="en-US" dirty="0">
                <a:solidFill>
                  <a:schemeClr val="bg2">
                    <a:lumMod val="25000"/>
                  </a:schemeClr>
                </a:solidFill>
                <a:latin typeface="Helvetica Neue"/>
              </a:rPr>
              <a:t>Data Distribution</a:t>
            </a:r>
          </a:p>
          <a:p>
            <a:pPr lvl="2"/>
            <a:r>
              <a:rPr lang="en-US" dirty="0">
                <a:solidFill>
                  <a:schemeClr val="bg2">
                    <a:lumMod val="25000"/>
                  </a:schemeClr>
                </a:solidFill>
                <a:latin typeface="Helvetica Neue"/>
              </a:rPr>
              <a:t>Create Boxplots</a:t>
            </a:r>
          </a:p>
          <a:p>
            <a:pPr lvl="2"/>
            <a:r>
              <a:rPr lang="en-US" dirty="0" err="1">
                <a:solidFill>
                  <a:schemeClr val="bg2">
                    <a:lumMod val="25000"/>
                  </a:schemeClr>
                </a:solidFill>
                <a:latin typeface="Helvetica Neue"/>
              </a:rPr>
              <a:t>Pariplot</a:t>
            </a:r>
            <a:r>
              <a:rPr lang="en-US" dirty="0">
                <a:solidFill>
                  <a:schemeClr val="bg2">
                    <a:lumMod val="25000"/>
                  </a:schemeClr>
                </a:solidFill>
                <a:latin typeface="Helvetica Neue"/>
              </a:rPr>
              <a:t> Data with column ['type']:</a:t>
            </a:r>
          </a:p>
          <a:p>
            <a:pPr lvl="2"/>
            <a:r>
              <a:rPr lang="en-US" dirty="0">
                <a:solidFill>
                  <a:schemeClr val="bg2">
                    <a:lumMod val="25000"/>
                  </a:schemeClr>
                </a:solidFill>
                <a:latin typeface="Helvetica Neue"/>
              </a:rPr>
              <a:t>Correlation Matrix</a:t>
            </a:r>
          </a:p>
        </p:txBody>
      </p:sp>
      <p:sp>
        <p:nvSpPr>
          <p:cNvPr id="5" name="Title 2">
            <a:extLst>
              <a:ext uri="{FF2B5EF4-FFF2-40B4-BE49-F238E27FC236}">
                <a16:creationId xmlns:a16="http://schemas.microsoft.com/office/drawing/2014/main" id="{217F2E33-D471-7213-6DB9-BC54BE07FBC9}"/>
              </a:ext>
            </a:extLst>
          </p:cNvPr>
          <p:cNvSpPr txBox="1">
            <a:spLocks/>
          </p:cNvSpPr>
          <p:nvPr/>
        </p:nvSpPr>
        <p:spPr>
          <a:xfrm>
            <a:off x="777893" y="964692"/>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3600" dirty="0">
                <a:solidFill>
                  <a:schemeClr val="tx1"/>
                </a:solidFill>
                <a:latin typeface="Sagona Book" panose="020F0502020204030204" pitchFamily="34" charset="0"/>
              </a:rPr>
              <a:t>2. Visualize the Data – Data Exploration</a:t>
            </a:r>
            <a:endParaRPr lang="en-US" sz="3600" dirty="0">
              <a:solidFill>
                <a:schemeClr val="tx1"/>
              </a:solidFill>
            </a:endParaRP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6" name="Text Placeholder 26">
            <a:extLst>
              <a:ext uri="{FF2B5EF4-FFF2-40B4-BE49-F238E27FC236}">
                <a16:creationId xmlns:a16="http://schemas.microsoft.com/office/drawing/2014/main" id="{344BECC9-5D87-25CB-6BF3-3F05158CD605}"/>
              </a:ext>
            </a:extLst>
          </p:cNvPr>
          <p:cNvSpPr txBox="1">
            <a:spLocks/>
          </p:cNvSpPr>
          <p:nvPr/>
        </p:nvSpPr>
        <p:spPr>
          <a:xfrm>
            <a:off x="576071" y="1947671"/>
            <a:ext cx="6145239"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itle 2">
            <a:extLst>
              <a:ext uri="{FF2B5EF4-FFF2-40B4-BE49-F238E27FC236}">
                <a16:creationId xmlns:a16="http://schemas.microsoft.com/office/drawing/2014/main" id="{7B508A84-5A01-C284-CD9D-6D1A305CD6B9}"/>
              </a:ext>
            </a:extLst>
          </p:cNvPr>
          <p:cNvSpPr txBox="1">
            <a:spLocks/>
          </p:cNvSpPr>
          <p:nvPr/>
        </p:nvSpPr>
        <p:spPr>
          <a:xfrm>
            <a:off x="576072" y="704088"/>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3600" dirty="0">
                <a:solidFill>
                  <a:schemeClr val="tx1"/>
                </a:solidFill>
                <a:latin typeface="Sagona Book" panose="020F0502020204030204" pitchFamily="34" charset="0"/>
              </a:rPr>
              <a:t>2. Visualize the Data – Data Exploration</a:t>
            </a:r>
            <a:endParaRPr lang="en-US" sz="3600" dirty="0">
              <a:solidFill>
                <a:schemeClr val="tx1"/>
              </a:solidFill>
            </a:endParaRPr>
          </a:p>
        </p:txBody>
      </p:sp>
      <p:sp>
        <p:nvSpPr>
          <p:cNvPr id="7" name="Text Placeholder 1">
            <a:extLst>
              <a:ext uri="{FF2B5EF4-FFF2-40B4-BE49-F238E27FC236}">
                <a16:creationId xmlns:a16="http://schemas.microsoft.com/office/drawing/2014/main" id="{50358390-5765-8177-24A5-C5627BE34E06}"/>
              </a:ext>
            </a:extLst>
          </p:cNvPr>
          <p:cNvSpPr txBox="1">
            <a:spLocks/>
          </p:cNvSpPr>
          <p:nvPr/>
        </p:nvSpPr>
        <p:spPr>
          <a:xfrm>
            <a:off x="576071" y="1947671"/>
            <a:ext cx="11039857"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50000"/>
                  </a:schemeClr>
                </a:solidFill>
              </a:rPr>
              <a:t>Since this dataset is for education purposes, the information was very clear in a csv format.  There were no nulls.</a:t>
            </a:r>
          </a:p>
          <a:p>
            <a:pPr marL="0" indent="0">
              <a:buNone/>
            </a:pPr>
            <a:r>
              <a:rPr lang="en-US" dirty="0">
                <a:solidFill>
                  <a:schemeClr val="tx1">
                    <a:lumMod val="50000"/>
                  </a:schemeClr>
                </a:solidFill>
              </a:rPr>
              <a:t>The dataset distribution show that there is 75% of white wine and 25% of red whine.  It is important to take into account that this feature can create bias in the results.</a:t>
            </a:r>
          </a:p>
          <a:p>
            <a:pPr marL="0" indent="0">
              <a:buNone/>
            </a:pPr>
            <a:endParaRPr lang="en-US" dirty="0">
              <a:solidFill>
                <a:schemeClr val="tx1">
                  <a:lumMod val="50000"/>
                </a:schemeClr>
              </a:solidFill>
            </a:endParaRPr>
          </a:p>
          <a:p>
            <a:endParaRPr lang="en-US" dirty="0"/>
          </a:p>
        </p:txBody>
      </p:sp>
      <p:pic>
        <p:nvPicPr>
          <p:cNvPr id="11" name="Picture 10">
            <a:extLst>
              <a:ext uri="{FF2B5EF4-FFF2-40B4-BE49-F238E27FC236}">
                <a16:creationId xmlns:a16="http://schemas.microsoft.com/office/drawing/2014/main" id="{55049DDB-B33A-D018-CF2B-090A6149EF38}"/>
              </a:ext>
            </a:extLst>
          </p:cNvPr>
          <p:cNvPicPr>
            <a:picLocks noChangeAspect="1"/>
          </p:cNvPicPr>
          <p:nvPr/>
        </p:nvPicPr>
        <p:blipFill>
          <a:blip r:embed="rId2"/>
          <a:stretch>
            <a:fillRect/>
          </a:stretch>
        </p:blipFill>
        <p:spPr>
          <a:xfrm>
            <a:off x="4091178" y="3983035"/>
            <a:ext cx="2250221" cy="2370378"/>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6" name="Text Placeholder 26">
            <a:extLst>
              <a:ext uri="{FF2B5EF4-FFF2-40B4-BE49-F238E27FC236}">
                <a16:creationId xmlns:a16="http://schemas.microsoft.com/office/drawing/2014/main" id="{344BECC9-5D87-25CB-6BF3-3F05158CD605}"/>
              </a:ext>
            </a:extLst>
          </p:cNvPr>
          <p:cNvSpPr txBox="1">
            <a:spLocks/>
          </p:cNvSpPr>
          <p:nvPr/>
        </p:nvSpPr>
        <p:spPr>
          <a:xfrm>
            <a:off x="576071" y="1947671"/>
            <a:ext cx="6145239"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Text Placeholder 1">
            <a:extLst>
              <a:ext uri="{FF2B5EF4-FFF2-40B4-BE49-F238E27FC236}">
                <a16:creationId xmlns:a16="http://schemas.microsoft.com/office/drawing/2014/main" id="{50358390-5765-8177-24A5-C5627BE34E06}"/>
              </a:ext>
            </a:extLst>
          </p:cNvPr>
          <p:cNvSpPr txBox="1">
            <a:spLocks/>
          </p:cNvSpPr>
          <p:nvPr/>
        </p:nvSpPr>
        <p:spPr>
          <a:xfrm>
            <a:off x="576071" y="1525896"/>
            <a:ext cx="11039857"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50000"/>
                  </a:schemeClr>
                </a:solidFill>
              </a:rPr>
              <a:t>The Boxplots show that </a:t>
            </a:r>
            <a:r>
              <a:rPr lang="en-US" i="1" dirty="0">
                <a:solidFill>
                  <a:schemeClr val="tx1">
                    <a:lumMod val="50000"/>
                  </a:schemeClr>
                </a:solidFill>
              </a:rPr>
              <a:t>flex acidity</a:t>
            </a:r>
            <a:r>
              <a:rPr lang="en-US" dirty="0">
                <a:solidFill>
                  <a:schemeClr val="tx1">
                    <a:lumMod val="50000"/>
                  </a:schemeClr>
                </a:solidFill>
              </a:rPr>
              <a:t>, </a:t>
            </a:r>
            <a:r>
              <a:rPr lang="en-US" i="1" dirty="0">
                <a:solidFill>
                  <a:schemeClr val="tx1">
                    <a:lumMod val="50000"/>
                  </a:schemeClr>
                </a:solidFill>
              </a:rPr>
              <a:t>volatile acidity</a:t>
            </a:r>
            <a:r>
              <a:rPr lang="en-US" dirty="0">
                <a:solidFill>
                  <a:schemeClr val="tx1">
                    <a:lumMod val="50000"/>
                  </a:schemeClr>
                </a:solidFill>
              </a:rPr>
              <a:t>, </a:t>
            </a:r>
            <a:r>
              <a:rPr lang="en-US" i="1" dirty="0">
                <a:solidFill>
                  <a:schemeClr val="tx1">
                    <a:lumMod val="50000"/>
                  </a:schemeClr>
                </a:solidFill>
              </a:rPr>
              <a:t>chlorides</a:t>
            </a:r>
            <a:r>
              <a:rPr lang="en-US" dirty="0">
                <a:solidFill>
                  <a:schemeClr val="tx1">
                    <a:lumMod val="50000"/>
                  </a:schemeClr>
                </a:solidFill>
              </a:rPr>
              <a:t> and </a:t>
            </a:r>
            <a:r>
              <a:rPr lang="en-US" i="1" dirty="0">
                <a:solidFill>
                  <a:schemeClr val="tx1">
                    <a:lumMod val="50000"/>
                  </a:schemeClr>
                </a:solidFill>
              </a:rPr>
              <a:t>sulphates </a:t>
            </a:r>
            <a:r>
              <a:rPr lang="en-US" dirty="0">
                <a:solidFill>
                  <a:schemeClr val="tx1">
                    <a:lumMod val="50000"/>
                  </a:schemeClr>
                </a:solidFill>
              </a:rPr>
              <a:t>have significant outliers. </a:t>
            </a:r>
          </a:p>
          <a:p>
            <a:pPr marL="0" indent="0">
              <a:buNone/>
            </a:pPr>
            <a:r>
              <a:rPr lang="en-US" dirty="0">
                <a:solidFill>
                  <a:schemeClr val="tx1">
                    <a:lumMod val="50000"/>
                  </a:schemeClr>
                </a:solidFill>
              </a:rPr>
              <a:t>The </a:t>
            </a:r>
            <a:r>
              <a:rPr lang="en-US" dirty="0" err="1">
                <a:solidFill>
                  <a:schemeClr val="tx1">
                    <a:lumMod val="50000"/>
                  </a:schemeClr>
                </a:solidFill>
              </a:rPr>
              <a:t>pairplot</a:t>
            </a:r>
            <a:r>
              <a:rPr lang="en-US" dirty="0">
                <a:solidFill>
                  <a:schemeClr val="tx1">
                    <a:lumMod val="50000"/>
                  </a:schemeClr>
                </a:solidFill>
              </a:rPr>
              <a:t> with the </a:t>
            </a:r>
            <a:r>
              <a:rPr lang="en-US" i="1" dirty="0">
                <a:solidFill>
                  <a:schemeClr val="tx1">
                    <a:lumMod val="50000"/>
                  </a:schemeClr>
                </a:solidFill>
              </a:rPr>
              <a:t>type</a:t>
            </a:r>
            <a:r>
              <a:rPr lang="en-US" dirty="0">
                <a:solidFill>
                  <a:schemeClr val="tx1">
                    <a:lumMod val="50000"/>
                  </a:schemeClr>
                </a:solidFill>
              </a:rPr>
              <a:t> of wine as a hue, shows how some of the features have a tendency either to the red or the white wine.</a:t>
            </a:r>
          </a:p>
          <a:p>
            <a:pPr marL="0" indent="0">
              <a:buNone/>
            </a:pPr>
            <a:r>
              <a:rPr lang="en-US" dirty="0">
                <a:solidFill>
                  <a:schemeClr val="tx1">
                    <a:lumMod val="50000"/>
                  </a:schemeClr>
                </a:solidFill>
              </a:rPr>
              <a:t>Like: Fixed Acidity and Total Sulfur Dioxide</a:t>
            </a:r>
          </a:p>
          <a:p>
            <a:endParaRPr lang="en-US" dirty="0"/>
          </a:p>
        </p:txBody>
      </p:sp>
      <p:pic>
        <p:nvPicPr>
          <p:cNvPr id="5" name="Picture 4">
            <a:extLst>
              <a:ext uri="{FF2B5EF4-FFF2-40B4-BE49-F238E27FC236}">
                <a16:creationId xmlns:a16="http://schemas.microsoft.com/office/drawing/2014/main" id="{F38402EA-E68A-93A7-20B9-244DF3810446}"/>
              </a:ext>
            </a:extLst>
          </p:cNvPr>
          <p:cNvPicPr>
            <a:picLocks noChangeAspect="1"/>
          </p:cNvPicPr>
          <p:nvPr/>
        </p:nvPicPr>
        <p:blipFill>
          <a:blip r:embed="rId2"/>
          <a:stretch>
            <a:fillRect/>
          </a:stretch>
        </p:blipFill>
        <p:spPr>
          <a:xfrm>
            <a:off x="3807006" y="3811275"/>
            <a:ext cx="2609850" cy="2628900"/>
          </a:xfrm>
          <a:prstGeom prst="rect">
            <a:avLst/>
          </a:prstGeom>
        </p:spPr>
      </p:pic>
      <p:sp>
        <p:nvSpPr>
          <p:cNvPr id="9" name="Title 2">
            <a:extLst>
              <a:ext uri="{FF2B5EF4-FFF2-40B4-BE49-F238E27FC236}">
                <a16:creationId xmlns:a16="http://schemas.microsoft.com/office/drawing/2014/main" id="{DB77438B-FD47-90E3-6E7E-0CC6E74690C5}"/>
              </a:ext>
            </a:extLst>
          </p:cNvPr>
          <p:cNvSpPr txBox="1">
            <a:spLocks/>
          </p:cNvSpPr>
          <p:nvPr/>
        </p:nvSpPr>
        <p:spPr>
          <a:xfrm>
            <a:off x="576072" y="704088"/>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3600" dirty="0">
                <a:solidFill>
                  <a:schemeClr val="tx1"/>
                </a:solidFill>
                <a:latin typeface="Sagona Book" panose="020F0502020204030204" pitchFamily="34" charset="0"/>
              </a:rPr>
              <a:t>2. Visualize the Data – Data Exploration</a:t>
            </a:r>
            <a:endParaRPr lang="en-US" sz="3600" dirty="0">
              <a:solidFill>
                <a:schemeClr val="tx1"/>
              </a:solidFill>
            </a:endParaRPr>
          </a:p>
        </p:txBody>
      </p:sp>
    </p:spTree>
    <p:extLst>
      <p:ext uri="{BB962C8B-B14F-4D97-AF65-F5344CB8AC3E}">
        <p14:creationId xmlns:p14="http://schemas.microsoft.com/office/powerpoint/2010/main" val="210587601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{7AFDD5AB-2D0C-4161-9A58-90BF3DC03FA6}tf11964407_win32</Template>
  <TotalTime>1588</TotalTime>
  <Words>1493</Words>
  <Application>Microsoft Office PowerPoint</Application>
  <PresentationFormat>Widescreen</PresentationFormat>
  <Paragraphs>187</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Helvetica Neue</vt:lpstr>
      <vt:lpstr>Arial</vt:lpstr>
      <vt:lpstr>Calibri</vt:lpstr>
      <vt:lpstr>Courier New</vt:lpstr>
      <vt:lpstr>Gill Sans Nova</vt:lpstr>
      <vt:lpstr>Gill Sans Nova Light</vt:lpstr>
      <vt:lpstr>Sagona Book</vt:lpstr>
      <vt:lpstr>Office Theme</vt:lpstr>
      <vt:lpstr>Machine Learning Classification</vt:lpstr>
      <vt:lpstr>agenda</vt:lpstr>
      <vt:lpstr>PowerPoint Presentation</vt:lpstr>
      <vt:lpstr>PowerPoint Presentation</vt:lpstr>
      <vt:lpstr>PowerPoint Presentation</vt:lpstr>
      <vt:lpstr>1. Load Data</vt:lpstr>
      <vt:lpstr>PowerPoint Presentation</vt:lpstr>
      <vt:lpstr>PowerPoint Presentation</vt:lpstr>
      <vt:lpstr>PowerPoint Presentation</vt:lpstr>
      <vt:lpstr>PowerPoint Presentation</vt:lpstr>
      <vt:lpstr>3. Splitting the data for Training and Testing</vt:lpstr>
      <vt:lpstr>4. Testing Models</vt:lpstr>
      <vt:lpstr>Results</vt:lpstr>
      <vt:lpstr>Results</vt:lpstr>
      <vt:lpstr>Example of the Results of the KNeigborusClassifier</vt:lpstr>
      <vt:lpstr>Results</vt:lpstr>
      <vt:lpstr>5. Testing The Models using KFold </vt:lpstr>
      <vt:lpstr>5. Testing The Models using Kfold - Results </vt:lpstr>
      <vt:lpstr>6. Hyperparameters Tuning using GridSearchCV and RandomizedSearchCV on each Model</vt:lpstr>
      <vt:lpstr>6. Hyperparameters Tuning using GridSearchCV and RandomizedSearchCV on each Model</vt:lpstr>
      <vt:lpstr>6. Hyperparameters Tuning using GridSearchCV and RandomizedSearchCV on each Model</vt:lpstr>
      <vt:lpstr>Conclusion</vt:lpstr>
      <vt:lpstr>Sources of information and support: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Classification</dc:title>
  <dc:creator>Moreno, Veronica</dc:creator>
  <cp:lastModifiedBy>Moreno, Veronica</cp:lastModifiedBy>
  <cp:revision>2</cp:revision>
  <dcterms:created xsi:type="dcterms:W3CDTF">2023-06-07T18:25:27Z</dcterms:created>
  <dcterms:modified xsi:type="dcterms:W3CDTF">2023-06-12T00:18:47Z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2023-06-08T00:38:06Z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203a0646-1b73-4092-ad69-be5a5bef3c3b</vt:lpwstr>
  </property>
  <property fmtid="{D5CDD505-2E9C-101B-9397-08002B2CF9AE}" pid="8" name="MSIP_Label_dad3be33-4108-4738-9e07-d8656a181486_ContentBits">
    <vt:lpwstr>0</vt:lpwstr>
  </property>
</Properties>
</file>