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8" r:id="rId3"/>
    <p:sldId id="269" r:id="rId4"/>
    <p:sldId id="268" r:id="rId5"/>
    <p:sldId id="270" r:id="rId6"/>
    <p:sldId id="271" r:id="rId7"/>
    <p:sldId id="272" r:id="rId8"/>
    <p:sldId id="273" r:id="rId9"/>
    <p:sldId id="274" r:id="rId10"/>
    <p:sldId id="275" r:id="rId11"/>
    <p:sldId id="297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8" r:id="rId29"/>
    <p:sldId id="293" r:id="rId30"/>
    <p:sldId id="294" r:id="rId31"/>
    <p:sldId id="295" r:id="rId32"/>
    <p:sldId id="296" r:id="rId33"/>
    <p:sldId id="303" r:id="rId34"/>
    <p:sldId id="309" r:id="rId35"/>
    <p:sldId id="300" r:id="rId36"/>
    <p:sldId id="307" r:id="rId37"/>
    <p:sldId id="304" r:id="rId38"/>
    <p:sldId id="305" r:id="rId39"/>
    <p:sldId id="306" r:id="rId40"/>
    <p:sldId id="308" r:id="rId41"/>
    <p:sldId id="302" r:id="rId42"/>
  </p:sldIdLst>
  <p:sldSz cx="12192000" cy="6858000"/>
  <p:notesSz cx="7102475" cy="102330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tilisateur de Microsoft Office" initials="Offic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3C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07" autoAdjust="0"/>
    <p:restoredTop sz="91484"/>
  </p:normalViewPr>
  <p:slideViewPr>
    <p:cSldViewPr snapToGrid="0">
      <p:cViewPr varScale="1">
        <p:scale>
          <a:sx n="102" d="100"/>
          <a:sy n="102" d="100"/>
        </p:scale>
        <p:origin x="21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6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64F27-2B87-4A92-865E-F6090B62F5B7}" type="datetimeFigureOut">
              <a:rPr lang="fr-FR" smtClean="0"/>
              <a:t>16/09/2018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0263"/>
            <a:ext cx="3078163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2725" y="9720263"/>
            <a:ext cx="3078163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10D7B-8905-44E0-9604-1D65C0D15D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503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2DA49B82-12AB-4119-8748-049626F8A451}" type="datetimeFigureOut">
              <a:rPr lang="fr-FR" smtClean="0"/>
              <a:t>16/09/2018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3A0C8B45-E0C3-4424-B086-182EFC0CC9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353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C8B45-E0C3-4424-B086-182EFC0CC9D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055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C8B45-E0C3-4424-B086-182EFC0CC9D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553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C8B45-E0C3-4424-B086-182EFC0CC9D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352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C8B45-E0C3-4424-B086-182EFC0CC9D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515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C8B45-E0C3-4424-B086-182EFC0CC9D3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034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C8B45-E0C3-4424-B086-182EFC0CC9D3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863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C8B45-E0C3-4424-B086-182EFC0CC9D3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4949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C8B45-E0C3-4424-B086-182EFC0CC9D3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192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C8B45-E0C3-4424-B086-182EFC0CC9D3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37350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C8B45-E0C3-4424-B086-182EFC0CC9D3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936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C8B45-E0C3-4424-B086-182EFC0CC9D3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05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C8B45-E0C3-4424-B086-182EFC0CC9D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70020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C8B45-E0C3-4424-B086-182EFC0CC9D3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0461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C8B45-E0C3-4424-B086-182EFC0CC9D3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83422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C8B45-E0C3-4424-B086-182EFC0CC9D3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9983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C8B45-E0C3-4424-B086-182EFC0CC9D3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9724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C8B45-E0C3-4424-B086-182EFC0CC9D3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501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C8B45-E0C3-4424-B086-182EFC0CC9D3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038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C8B45-E0C3-4424-B086-182EFC0CC9D3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3648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TP </a:t>
            </a:r>
            <a:r>
              <a:rPr lang="fr-FR" dirty="0" err="1" smtClean="0"/>
              <a:t>angular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C8B45-E0C3-4424-B086-182EFC0CC9D3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9114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TP </a:t>
            </a:r>
            <a:r>
              <a:rPr lang="fr-FR" dirty="0" err="1" smtClean="0"/>
              <a:t>angular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C8B45-E0C3-4424-B086-182EFC0CC9D3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1013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TP </a:t>
            </a:r>
            <a:r>
              <a:rPr lang="fr-FR" dirty="0" err="1" smtClean="0"/>
              <a:t>angular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C8B45-E0C3-4424-B086-182EFC0CC9D3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5446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C8B45-E0C3-4424-B086-182EFC0CC9D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0594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TP </a:t>
            </a:r>
            <a:r>
              <a:rPr lang="fr-FR" dirty="0" err="1" smtClean="0"/>
              <a:t>angular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C8B45-E0C3-4424-B086-182EFC0CC9D3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5141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TP </a:t>
            </a:r>
            <a:r>
              <a:rPr lang="fr-FR" dirty="0" err="1" smtClean="0"/>
              <a:t>angular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C8B45-E0C3-4424-B086-182EFC0CC9D3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738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TP </a:t>
            </a:r>
            <a:r>
              <a:rPr lang="fr-FR" dirty="0" err="1" smtClean="0"/>
              <a:t>angular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C8B45-E0C3-4424-B086-182EFC0CC9D3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556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TP </a:t>
            </a:r>
            <a:r>
              <a:rPr lang="fr-FR" dirty="0" err="1" smtClean="0"/>
              <a:t>angular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C8B45-E0C3-4424-B086-182EFC0CC9D3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6757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TP </a:t>
            </a:r>
            <a:r>
              <a:rPr lang="fr-FR" dirty="0" err="1" smtClean="0"/>
              <a:t>angular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C8B45-E0C3-4424-B086-182EFC0CC9D3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498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C8B45-E0C3-4424-B086-182EFC0CC9D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253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C8B45-E0C3-4424-B086-182EFC0CC9D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835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C8B45-E0C3-4424-B086-182EFC0CC9D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664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TP</a:t>
            </a:r>
            <a:r>
              <a:rPr lang="fr-FR" baseline="0" dirty="0" smtClean="0"/>
              <a:t> TypeScript et </a:t>
            </a:r>
            <a:r>
              <a:rPr lang="fr-FR" baseline="0" dirty="0" err="1" smtClean="0"/>
              <a:t>init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app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angular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C8B45-E0C3-4424-B086-182EFC0CC9D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89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TP </a:t>
            </a:r>
            <a:r>
              <a:rPr lang="fr-FR" dirty="0" err="1" smtClean="0"/>
              <a:t>init</a:t>
            </a:r>
            <a:r>
              <a:rPr lang="fr-FR" dirty="0" smtClean="0"/>
              <a:t> application avec client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C8B45-E0C3-4424-B086-182EFC0CC9D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90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C8B45-E0C3-4424-B086-182EFC0CC9D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6817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https://www.bewizyu.com/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0A49-E414-4FEF-9712-1A880A41AA8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35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https://www.bewizyu.com/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0A49-E414-4FEF-9712-1A880A41AA8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56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https://www.bewizyu.com/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0A49-E414-4FEF-9712-1A880A41AA8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524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21818" y="365125"/>
            <a:ext cx="8831981" cy="626277"/>
          </a:xfrm>
        </p:spPr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498386"/>
            <a:ext cx="10515600" cy="435133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grpSp>
        <p:nvGrpSpPr>
          <p:cNvPr id="7" name="Group 28"/>
          <p:cNvGrpSpPr>
            <a:grpSpLocks/>
          </p:cNvGrpSpPr>
          <p:nvPr userDrawn="1"/>
        </p:nvGrpSpPr>
        <p:grpSpPr bwMode="auto">
          <a:xfrm>
            <a:off x="0" y="6154524"/>
            <a:ext cx="12192007" cy="1766122"/>
            <a:chOff x="322" y="12993"/>
            <a:chExt cx="11906" cy="3095"/>
          </a:xfrm>
        </p:grpSpPr>
        <p:sp>
          <p:nvSpPr>
            <p:cNvPr id="8" name="Rectangle 7"/>
            <p:cNvSpPr>
              <a:spLocks noChangeArrowheads="1"/>
            </p:cNvSpPr>
            <p:nvPr userDrawn="1"/>
          </p:nvSpPr>
          <p:spPr bwMode="auto">
            <a:xfrm>
              <a:off x="322" y="12993"/>
              <a:ext cx="11906" cy="12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cxnSp>
          <p:nvCxnSpPr>
            <p:cNvPr id="10" name="Line 37"/>
            <p:cNvCxnSpPr>
              <a:cxnSpLocks noChangeShapeType="1"/>
            </p:cNvCxnSpPr>
            <p:nvPr userDrawn="1"/>
          </p:nvCxnSpPr>
          <p:spPr bwMode="auto">
            <a:xfrm>
              <a:off x="1270" y="16088"/>
              <a:ext cx="351" cy="0"/>
            </a:xfrm>
            <a:prstGeom prst="line">
              <a:avLst/>
            </a:prstGeom>
            <a:noFill/>
            <a:ln w="2413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Line 36"/>
            <p:cNvCxnSpPr>
              <a:cxnSpLocks noChangeShapeType="1"/>
            </p:cNvCxnSpPr>
            <p:nvPr userDrawn="1"/>
          </p:nvCxnSpPr>
          <p:spPr bwMode="auto">
            <a:xfrm>
              <a:off x="1270" y="16068"/>
              <a:ext cx="350" cy="0"/>
            </a:xfrm>
            <a:prstGeom prst="line">
              <a:avLst/>
            </a:prstGeom>
            <a:noFill/>
            <a:ln w="127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5092"/>
            <a:ext cx="713954" cy="713954"/>
          </a:xfrm>
          <a:prstGeom prst="rect">
            <a:avLst/>
          </a:prstGeom>
        </p:spPr>
      </p:pic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https://</a:t>
            </a:r>
            <a:r>
              <a:rPr lang="fr-FR" dirty="0" err="1" smtClean="0">
                <a:solidFill>
                  <a:schemeClr val="bg1">
                    <a:lumMod val="95000"/>
                  </a:schemeClr>
                </a:solidFill>
              </a:rPr>
              <a:t>www.bewizyu.com</a:t>
            </a:r>
            <a:r>
              <a:rPr lang="fr-FR" dirty="0" smtClean="0"/>
              <a:t>/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fr-FR" dirty="0" smtClean="0"/>
              <a:t>Page </a:t>
            </a:r>
            <a:fld id="{5D1E0A49-E414-4FEF-9712-1A880A41AA8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7562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https://www.bewizyu.com/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0A49-E414-4FEF-9712-1A880A41AA8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54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https://www.bewizyu.com/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0A49-E414-4FEF-9712-1A880A41AA8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45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https://www.bewizyu.com/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0A49-E414-4FEF-9712-1A880A41AA8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393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https://www.bewizyu.com/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0A49-E414-4FEF-9712-1A880A41AA8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834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https://www.bewizyu.com/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0A49-E414-4FEF-9712-1A880A41AA8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55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https://www.bewizyu.com/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0A49-E414-4FEF-9712-1A880A41AA8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199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https://www.bewizyu.com/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0A49-E414-4FEF-9712-1A880A41AA8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57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https://www.bewizyu.com/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/>
              <a:t>Page </a:t>
            </a:r>
            <a:fld id="{5D1E0A49-E414-4FEF-9712-1A880A41AA8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112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angular/angular-cli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tif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Sous-titr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9" name="Shape 169"/>
          <p:cNvSpPr txBox="1">
            <a:spLocks/>
          </p:cNvSpPr>
          <p:nvPr/>
        </p:nvSpPr>
        <p:spPr>
          <a:xfrm>
            <a:off x="754566" y="4058207"/>
            <a:ext cx="5222488" cy="8414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584116">
              <a:lnSpc>
                <a:spcPct val="80000"/>
              </a:lnSpc>
              <a:spcBef>
                <a:spcPts val="2300"/>
              </a:spcBef>
            </a:pPr>
            <a:r>
              <a:rPr lang="fr-FR" sz="6598" cap="all" dirty="0">
                <a:solidFill>
                  <a:schemeClr val="bg1"/>
                </a:solidFill>
                <a:latin typeface="Bebas Neue" charset="0"/>
                <a:ea typeface="Bebas Neue" charset="0"/>
                <a:cs typeface="Bebas Neue" charset="0"/>
                <a:sym typeface="DIN Alternate"/>
              </a:rPr>
              <a:t>Create the value</a:t>
            </a:r>
          </a:p>
        </p:txBody>
      </p:sp>
      <p:pic>
        <p:nvPicPr>
          <p:cNvPr id="10" name="logo-black-250x250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9816" y="338159"/>
            <a:ext cx="1212367" cy="1212365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ZoneTexte 11"/>
          <p:cNvSpPr txBox="1"/>
          <p:nvPr/>
        </p:nvSpPr>
        <p:spPr>
          <a:xfrm>
            <a:off x="1642575" y="4643696"/>
            <a:ext cx="3905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chemeClr val="bg1"/>
                </a:solidFill>
                <a:latin typeface="Bebas Neue" charset="0"/>
                <a:ea typeface="Bebas Neue" charset="0"/>
                <a:cs typeface="Bebas Neue" charset="0"/>
              </a:rPr>
              <a:t>Formation ANGULAR</a:t>
            </a:r>
            <a:endParaRPr lang="fr-FR" sz="3600" dirty="0">
              <a:solidFill>
                <a:schemeClr val="bg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54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9327" y="89009"/>
            <a:ext cx="10515600" cy="672991"/>
          </a:xfrm>
        </p:spPr>
        <p:txBody>
          <a:bodyPr>
            <a:normAutofit fontScale="90000"/>
          </a:bodyPr>
          <a:lstStyle/>
          <a:p>
            <a:pPr algn="r"/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Angular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TypeScript peut être configuré via le fichier </a:t>
            </a:r>
            <a:r>
              <a:rPr lang="fr-FR" dirty="0" err="1" smtClean="0"/>
              <a:t>tsconfig.json</a:t>
            </a:r>
            <a:r>
              <a:rPr lang="fr-FR" dirty="0" smtClean="0"/>
              <a:t> qui stockera les options de compilation TypeScript </a:t>
            </a:r>
          </a:p>
          <a:p>
            <a:endParaRPr lang="fr-FR" dirty="0"/>
          </a:p>
          <a:p>
            <a:pPr algn="just"/>
            <a:endParaRPr lang="fr-FR" b="1" dirty="0"/>
          </a:p>
          <a:p>
            <a:pPr lvl="1" algn="just">
              <a:buFont typeface="Wingdings" charset="2"/>
              <a:buChar char="Ø"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smtClean="0"/>
              <a:t>https://www.bewizyu.com/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D1E0A49-E414-4FEF-9712-1A880A41AA80}" type="slidenum">
              <a:rPr lang="fr-FR" smtClean="0"/>
              <a:t>10</a:t>
            </a:fld>
            <a:endParaRPr lang="fr-FR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440209" y="535329"/>
            <a:ext cx="10515600" cy="672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err="1" smtClean="0">
                <a:solidFill>
                  <a:schemeClr val="accent4"/>
                </a:solidFill>
              </a:rPr>
              <a:t>Typescript</a:t>
            </a:r>
            <a:endParaRPr lang="fr-FR" sz="3200" b="1" dirty="0">
              <a:solidFill>
                <a:schemeClr val="accent4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254832" y="2400746"/>
            <a:ext cx="4289188" cy="341632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{</a:t>
            </a:r>
          </a:p>
          <a:p>
            <a:pPr lvl="1"/>
            <a:r>
              <a:rPr lang="fr-FR" dirty="0" smtClean="0"/>
              <a:t>"</a:t>
            </a:r>
            <a:r>
              <a:rPr lang="fr-FR" dirty="0" err="1"/>
              <a:t>compilerOptions</a:t>
            </a:r>
            <a:r>
              <a:rPr lang="fr-FR" dirty="0"/>
              <a:t>": { </a:t>
            </a:r>
            <a:endParaRPr lang="fr-FR" dirty="0" smtClean="0"/>
          </a:p>
          <a:p>
            <a:pPr lvl="1"/>
            <a:r>
              <a:rPr lang="fr-FR" dirty="0"/>
              <a:t>	</a:t>
            </a:r>
            <a:r>
              <a:rPr lang="fr-FR" dirty="0" smtClean="0"/>
              <a:t>"</a:t>
            </a:r>
            <a:r>
              <a:rPr lang="fr-FR" dirty="0" err="1"/>
              <a:t>target</a:t>
            </a:r>
            <a:r>
              <a:rPr lang="fr-FR" dirty="0"/>
              <a:t>": "es5", </a:t>
            </a:r>
            <a:endParaRPr lang="fr-FR" dirty="0" smtClean="0"/>
          </a:p>
          <a:p>
            <a:pPr lvl="1"/>
            <a:r>
              <a:rPr lang="fr-FR" dirty="0"/>
              <a:t>	</a:t>
            </a:r>
            <a:r>
              <a:rPr lang="fr-FR" dirty="0" smtClean="0"/>
              <a:t>"</a:t>
            </a:r>
            <a:r>
              <a:rPr lang="fr-FR" dirty="0" err="1"/>
              <a:t>experimentalDecorators</a:t>
            </a:r>
            <a:r>
              <a:rPr lang="fr-FR" dirty="0"/>
              <a:t>": </a:t>
            </a:r>
            <a:r>
              <a:rPr lang="fr-FR" b="1" dirty="0" err="1" smtClean="0"/>
              <a:t>true</a:t>
            </a:r>
            <a:r>
              <a:rPr lang="fr-FR" dirty="0"/>
              <a:t>, </a:t>
            </a:r>
            <a:endParaRPr lang="fr-FR" dirty="0" smtClean="0"/>
          </a:p>
          <a:p>
            <a:pPr lvl="1"/>
            <a:r>
              <a:rPr lang="fr-FR" dirty="0"/>
              <a:t>	</a:t>
            </a:r>
            <a:r>
              <a:rPr lang="fr-FR" dirty="0" smtClean="0"/>
              <a:t>"</a:t>
            </a:r>
            <a:r>
              <a:rPr lang="fr-FR" dirty="0" err="1"/>
              <a:t>emitDecoratorMetadata</a:t>
            </a:r>
            <a:r>
              <a:rPr lang="fr-FR" dirty="0"/>
              <a:t>": </a:t>
            </a:r>
            <a:r>
              <a:rPr lang="fr-FR" b="1" dirty="0" err="1"/>
              <a:t>true</a:t>
            </a:r>
            <a:r>
              <a:rPr lang="fr-FR" dirty="0"/>
              <a:t>, </a:t>
            </a:r>
            <a:endParaRPr lang="fr-FR" dirty="0" smtClean="0"/>
          </a:p>
          <a:p>
            <a:pPr lvl="1"/>
            <a:r>
              <a:rPr lang="fr-FR" dirty="0"/>
              <a:t>	</a:t>
            </a:r>
            <a:r>
              <a:rPr lang="fr-FR" dirty="0" smtClean="0"/>
              <a:t>"</a:t>
            </a:r>
            <a:r>
              <a:rPr lang="fr-FR" dirty="0" err="1"/>
              <a:t>sourceMap</a:t>
            </a:r>
            <a:r>
              <a:rPr lang="fr-FR" dirty="0"/>
              <a:t>": </a:t>
            </a:r>
            <a:r>
              <a:rPr lang="fr-FR" b="1" dirty="0" err="1"/>
              <a:t>true</a:t>
            </a:r>
            <a:r>
              <a:rPr lang="fr-FR" dirty="0"/>
              <a:t>,</a:t>
            </a:r>
            <a:br>
              <a:rPr lang="fr-FR" dirty="0"/>
            </a:br>
            <a:r>
              <a:rPr lang="fr-FR" dirty="0" smtClean="0"/>
              <a:t>	"</a:t>
            </a:r>
            <a:r>
              <a:rPr lang="fr-FR" dirty="0"/>
              <a:t>module": "</a:t>
            </a:r>
            <a:r>
              <a:rPr lang="fr-FR" dirty="0" err="1"/>
              <a:t>commonjs</a:t>
            </a:r>
            <a:r>
              <a:rPr lang="fr-FR" dirty="0"/>
              <a:t>", </a:t>
            </a:r>
            <a:endParaRPr lang="fr-FR" dirty="0" smtClean="0"/>
          </a:p>
          <a:p>
            <a:pPr lvl="1"/>
            <a:r>
              <a:rPr lang="fr-FR" dirty="0"/>
              <a:t>	</a:t>
            </a:r>
            <a:r>
              <a:rPr lang="fr-FR" dirty="0" smtClean="0"/>
              <a:t>"</a:t>
            </a:r>
            <a:r>
              <a:rPr lang="fr-FR" dirty="0" err="1"/>
              <a:t>noImplicitAny</a:t>
            </a:r>
            <a:r>
              <a:rPr lang="fr-FR" dirty="0"/>
              <a:t>": </a:t>
            </a:r>
            <a:r>
              <a:rPr lang="fr-FR" b="1" dirty="0"/>
              <a:t>false </a:t>
            </a:r>
            <a:endParaRPr lang="fr-FR" dirty="0"/>
          </a:p>
          <a:p>
            <a:pPr lvl="1"/>
            <a:r>
              <a:rPr lang="fr-FR" dirty="0" smtClean="0"/>
              <a:t>},</a:t>
            </a:r>
          </a:p>
          <a:p>
            <a:pPr lvl="1"/>
            <a:r>
              <a:rPr lang="fr-FR" dirty="0" smtClean="0"/>
              <a:t> </a:t>
            </a:r>
            <a:r>
              <a:rPr lang="fr-FR" dirty="0"/>
              <a:t>"</a:t>
            </a:r>
            <a:r>
              <a:rPr lang="fr-FR" dirty="0" err="1"/>
              <a:t>exclude</a:t>
            </a:r>
            <a:r>
              <a:rPr lang="fr-FR" dirty="0"/>
              <a:t>": [ "</a:t>
            </a:r>
            <a:r>
              <a:rPr lang="fr-FR" dirty="0" err="1"/>
              <a:t>node_modules</a:t>
            </a:r>
            <a:r>
              <a:rPr lang="fr-FR" dirty="0"/>
              <a:t>" ] </a:t>
            </a:r>
            <a:endParaRPr lang="fr-FR" dirty="0" smtClean="0"/>
          </a:p>
          <a:p>
            <a:r>
              <a:rPr lang="fr-FR" dirty="0" smtClean="0"/>
              <a:t>} 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898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9327" y="89009"/>
            <a:ext cx="10515600" cy="672991"/>
          </a:xfrm>
        </p:spPr>
        <p:txBody>
          <a:bodyPr>
            <a:normAutofit fontScale="90000"/>
          </a:bodyPr>
          <a:lstStyle/>
          <a:p>
            <a:pPr algn="r"/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TP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smtClean="0"/>
              <a:t>https://www.bewizyu.com/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D1E0A49-E414-4FEF-9712-1A880A41AA80}" type="slidenum">
              <a:rPr lang="fr-FR" smtClean="0"/>
              <a:t>11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166534" y="2810932"/>
            <a:ext cx="6688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TP : </a:t>
            </a:r>
            <a:r>
              <a:rPr lang="fr-FR" sz="3600" dirty="0" err="1" smtClean="0"/>
              <a:t>Chapter</a:t>
            </a:r>
            <a:r>
              <a:rPr lang="fr-FR" sz="3600" dirty="0" smtClean="0"/>
              <a:t> 1 </a:t>
            </a:r>
            <a:r>
              <a:rPr lang="mr-IN" sz="3600" dirty="0" smtClean="0"/>
              <a:t>–</a:t>
            </a:r>
            <a:r>
              <a:rPr lang="fr-FR" sz="3600" dirty="0" smtClean="0"/>
              <a:t> TypeScript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44719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9327" y="89009"/>
            <a:ext cx="10515600" cy="672991"/>
          </a:xfrm>
        </p:spPr>
        <p:txBody>
          <a:bodyPr>
            <a:normAutofit fontScale="90000"/>
          </a:bodyPr>
          <a:lstStyle/>
          <a:p>
            <a:pPr algn="r"/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Angular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Contrairement à la première version, Angular met à disposition un module node global afin d’initialiser un « vrai» projet Angular </a:t>
            </a:r>
          </a:p>
          <a:p>
            <a:r>
              <a:rPr lang="fr-FR" dirty="0" smtClean="0"/>
              <a:t>Architecture identique d’un projet à un autre </a:t>
            </a:r>
          </a:p>
          <a:p>
            <a:r>
              <a:rPr lang="fr-FR" dirty="0" smtClean="0"/>
              <a:t>Outils standardisés pour une application Angular</a:t>
            </a:r>
          </a:p>
          <a:p>
            <a:pPr lvl="1">
              <a:buFont typeface="Wingdings" charset="2"/>
              <a:buChar char="Ø"/>
            </a:pPr>
            <a:r>
              <a:rPr lang="fr-FR" dirty="0" smtClean="0"/>
              <a:t>Packaging de l’application</a:t>
            </a:r>
          </a:p>
          <a:p>
            <a:pPr lvl="1">
              <a:buFont typeface="Wingdings" charset="2"/>
              <a:buChar char="Ø"/>
            </a:pPr>
            <a:r>
              <a:rPr lang="fr-FR" dirty="0" smtClean="0"/>
              <a:t>Gestion des environnements</a:t>
            </a:r>
          </a:p>
          <a:p>
            <a:pPr lvl="1">
              <a:buFont typeface="Wingdings" charset="2"/>
              <a:buChar char="Ø"/>
            </a:pPr>
            <a:r>
              <a:rPr lang="fr-FR" dirty="0" smtClean="0"/>
              <a:t>Tests</a:t>
            </a:r>
          </a:p>
          <a:p>
            <a:pPr lvl="1">
              <a:buFont typeface="Wingdings" charset="2"/>
              <a:buChar char="Ø"/>
            </a:pPr>
            <a:r>
              <a:rPr lang="fr-FR" dirty="0" smtClean="0"/>
              <a:t>Confort de développement (</a:t>
            </a:r>
            <a:r>
              <a:rPr lang="fr-FR" dirty="0" err="1" smtClean="0"/>
              <a:t>watch</a:t>
            </a:r>
            <a:r>
              <a:rPr lang="fr-FR" dirty="0" smtClean="0"/>
              <a:t>)</a:t>
            </a:r>
          </a:p>
          <a:p>
            <a:pPr lvl="1">
              <a:buFont typeface="Wingdings" charset="2"/>
              <a:buChar char="Ø"/>
            </a:pPr>
            <a:r>
              <a:rPr lang="fr-FR" dirty="0" smtClean="0"/>
              <a:t>Génération de composants, services, </a:t>
            </a:r>
            <a:r>
              <a:rPr lang="mr-IN" dirty="0" smtClean="0"/>
              <a:t>…</a:t>
            </a:r>
            <a:endParaRPr lang="fr-FR" dirty="0" smtClean="0"/>
          </a:p>
          <a:p>
            <a:pPr>
              <a:buFont typeface="Arial" charset="0"/>
              <a:buChar char="•"/>
            </a:pPr>
            <a:r>
              <a:rPr lang="fr-FR" dirty="0" smtClean="0">
                <a:hlinkClick r:id="rId3"/>
              </a:rPr>
              <a:t>Documentation</a:t>
            </a:r>
            <a:r>
              <a:rPr lang="fr-FR" dirty="0" smtClean="0"/>
              <a:t> </a:t>
            </a:r>
          </a:p>
          <a:p>
            <a:pPr lvl="1">
              <a:buFont typeface="Wingdings" charset="2"/>
              <a:buChar char="Ø"/>
            </a:pPr>
            <a:endParaRPr lang="fr-FR" dirty="0" smtClean="0"/>
          </a:p>
          <a:p>
            <a:pPr lvl="1" algn="just">
              <a:buFont typeface="Wingdings" charset="2"/>
              <a:buChar char="Ø"/>
            </a:pPr>
            <a:endParaRPr lang="fr-FR" dirty="0"/>
          </a:p>
          <a:p>
            <a:pPr lvl="1" algn="just">
              <a:buFont typeface="Wingdings" charset="2"/>
              <a:buChar char="Ø"/>
            </a:pPr>
            <a:endParaRPr lang="fr-FR" dirty="0" smtClean="0"/>
          </a:p>
          <a:p>
            <a:pPr lvl="1" algn="just">
              <a:buFont typeface="Wingdings" charset="2"/>
              <a:buChar char="Ø"/>
            </a:pPr>
            <a:endParaRPr lang="fr-FR" dirty="0" smtClean="0"/>
          </a:p>
          <a:p>
            <a:pPr lvl="1" algn="just">
              <a:buFont typeface="Wingdings" charset="2"/>
              <a:buChar char="Ø"/>
            </a:pPr>
            <a:endParaRPr lang="fr-FR" dirty="0"/>
          </a:p>
          <a:p>
            <a:pPr algn="just"/>
            <a:endParaRPr lang="fr-FR" b="1" dirty="0"/>
          </a:p>
          <a:p>
            <a:pPr lvl="1" algn="just">
              <a:buFont typeface="Wingdings" charset="2"/>
              <a:buChar char="Ø"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smtClean="0"/>
              <a:t>https://www.bewizyu.com/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D1E0A49-E414-4FEF-9712-1A880A41AA80}" type="slidenum">
              <a:rPr lang="fr-FR" smtClean="0"/>
              <a:t>12</a:t>
            </a:fld>
            <a:endParaRPr lang="fr-FR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440209" y="535329"/>
            <a:ext cx="10515600" cy="672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err="1" smtClean="0">
                <a:solidFill>
                  <a:schemeClr val="accent4"/>
                </a:solidFill>
              </a:rPr>
              <a:t>Angular</a:t>
            </a:r>
            <a:r>
              <a:rPr lang="fr-FR" sz="3200" b="1" dirty="0" smtClean="0">
                <a:solidFill>
                  <a:schemeClr val="accent4"/>
                </a:solidFill>
              </a:rPr>
              <a:t>-cli</a:t>
            </a:r>
            <a:endParaRPr lang="fr-FR" sz="32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54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9327" y="89009"/>
            <a:ext cx="10515600" cy="672991"/>
          </a:xfrm>
        </p:spPr>
        <p:txBody>
          <a:bodyPr>
            <a:normAutofit fontScale="90000"/>
          </a:bodyPr>
          <a:lstStyle/>
          <a:p>
            <a:pPr algn="r"/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Angular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un template nous permet de rendre du HTML avec quelques parties dynamiques </a:t>
            </a:r>
            <a:r>
              <a:rPr lang="fr-FR" dirty="0" smtClean="0"/>
              <a:t>dépendant des données</a:t>
            </a:r>
          </a:p>
          <a:p>
            <a:r>
              <a:rPr lang="fr-FR" dirty="0"/>
              <a:t>Angular </a:t>
            </a:r>
            <a:r>
              <a:rPr lang="fr-FR" dirty="0" smtClean="0"/>
              <a:t>possède sa propre syntaxe </a:t>
            </a:r>
            <a:r>
              <a:rPr lang="fr-FR" dirty="0"/>
              <a:t>de template </a:t>
            </a:r>
            <a:r>
              <a:rPr lang="fr-FR" dirty="0" smtClean="0"/>
              <a:t>et permet d’interagir avec les web components</a:t>
            </a:r>
            <a:endParaRPr lang="fr-FR" dirty="0"/>
          </a:p>
          <a:p>
            <a:pPr lvl="1">
              <a:buFont typeface="Wingdings" charset="2"/>
              <a:buChar char="Ø"/>
            </a:pPr>
            <a:r>
              <a:rPr lang="fr-FR" dirty="0" smtClean="0"/>
              <a:t> </a:t>
            </a:r>
            <a:r>
              <a:rPr lang="fr-FR" dirty="0"/>
              <a:t>{{}} </a:t>
            </a:r>
            <a:r>
              <a:rPr lang="fr-FR" dirty="0" smtClean="0"/>
              <a:t>	=&gt; interpolation</a:t>
            </a:r>
            <a:endParaRPr lang="fr-FR" dirty="0"/>
          </a:p>
          <a:p>
            <a:pPr lvl="1">
              <a:buFont typeface="Wingdings" charset="2"/>
              <a:buChar char="Ø"/>
            </a:pPr>
            <a:r>
              <a:rPr lang="fr-FR" dirty="0" smtClean="0"/>
              <a:t> </a:t>
            </a:r>
            <a:r>
              <a:rPr lang="fr-FR" dirty="0"/>
              <a:t>[] </a:t>
            </a:r>
            <a:r>
              <a:rPr lang="fr-FR" dirty="0" smtClean="0"/>
              <a:t>	=&gt; </a:t>
            </a:r>
            <a:r>
              <a:rPr lang="fr-FR" i="1" dirty="0" smtClean="0"/>
              <a:t>binding </a:t>
            </a:r>
            <a:r>
              <a:rPr lang="fr-FR" dirty="0"/>
              <a:t>de </a:t>
            </a:r>
            <a:r>
              <a:rPr lang="fr-FR" dirty="0" smtClean="0"/>
              <a:t>propriété</a:t>
            </a:r>
          </a:p>
          <a:p>
            <a:pPr lvl="1">
              <a:buFont typeface="Wingdings" charset="2"/>
              <a:buChar char="Ø"/>
            </a:pPr>
            <a:r>
              <a:rPr lang="fr-FR" dirty="0" smtClean="0"/>
              <a:t>[()]	=&gt; 2 </a:t>
            </a:r>
            <a:r>
              <a:rPr lang="fr-FR" dirty="0" err="1" smtClean="0"/>
              <a:t>way</a:t>
            </a:r>
            <a:r>
              <a:rPr lang="fr-FR" dirty="0" smtClean="0"/>
              <a:t> data binding</a:t>
            </a:r>
            <a:endParaRPr lang="fr-FR" dirty="0"/>
          </a:p>
          <a:p>
            <a:pPr lvl="1">
              <a:buFont typeface="Wingdings" charset="2"/>
              <a:buChar char="Ø"/>
            </a:pPr>
            <a:r>
              <a:rPr lang="fr-FR" dirty="0" smtClean="0"/>
              <a:t>() 	=&gt; </a:t>
            </a:r>
            <a:r>
              <a:rPr lang="fr-FR" i="1" dirty="0" smtClean="0"/>
              <a:t>binding </a:t>
            </a:r>
            <a:r>
              <a:rPr lang="fr-FR" dirty="0" smtClean="0"/>
              <a:t>d’</a:t>
            </a:r>
            <a:r>
              <a:rPr lang="fr-FR" dirty="0" err="1" smtClean="0"/>
              <a:t>événement</a:t>
            </a:r>
            <a:endParaRPr lang="fr-FR" dirty="0"/>
          </a:p>
          <a:p>
            <a:pPr lvl="1">
              <a:buFont typeface="Wingdings" charset="2"/>
              <a:buChar char="Ø"/>
            </a:pPr>
            <a:r>
              <a:rPr lang="fr-FR" dirty="0" smtClean="0"/>
              <a:t># 	=&gt; </a:t>
            </a:r>
            <a:r>
              <a:rPr lang="fr-FR" dirty="0" err="1" smtClean="0"/>
              <a:t>déclaration</a:t>
            </a:r>
            <a:r>
              <a:rPr lang="fr-FR" dirty="0" smtClean="0"/>
              <a:t> </a:t>
            </a:r>
            <a:r>
              <a:rPr lang="fr-FR" dirty="0"/>
              <a:t>de </a:t>
            </a:r>
            <a:r>
              <a:rPr lang="fr-FR" dirty="0" smtClean="0"/>
              <a:t>variable </a:t>
            </a:r>
            <a:endParaRPr lang="fr-FR" dirty="0"/>
          </a:p>
          <a:p>
            <a:pPr lvl="1">
              <a:buFont typeface="Wingdings" charset="2"/>
              <a:buChar char="Ø"/>
            </a:pPr>
            <a:r>
              <a:rPr lang="fr-FR" dirty="0" smtClean="0"/>
              <a:t>* 	=&gt; directives structurelles </a:t>
            </a:r>
          </a:p>
          <a:p>
            <a:pPr lvl="1">
              <a:buFont typeface="Wingdings" charset="2"/>
              <a:buChar char="Ø"/>
            </a:pPr>
            <a:r>
              <a:rPr lang="fr-FR" dirty="0" smtClean="0"/>
              <a:t>?		=&gt; paramètre optionnel</a:t>
            </a:r>
            <a:endParaRPr lang="fr-FR" dirty="0"/>
          </a:p>
          <a:p>
            <a:pPr lvl="1"/>
            <a:endParaRPr lang="fr-FR" dirty="0"/>
          </a:p>
          <a:p>
            <a:pPr lvl="1">
              <a:buFont typeface="Wingdings" charset="2"/>
              <a:buChar char="Ø"/>
            </a:pPr>
            <a:endParaRPr lang="fr-FR" dirty="0" smtClean="0"/>
          </a:p>
          <a:p>
            <a:pPr lvl="1" algn="just">
              <a:buFont typeface="Wingdings" charset="2"/>
              <a:buChar char="Ø"/>
            </a:pPr>
            <a:endParaRPr lang="fr-FR" dirty="0"/>
          </a:p>
          <a:p>
            <a:pPr lvl="1" algn="just">
              <a:buFont typeface="Wingdings" charset="2"/>
              <a:buChar char="Ø"/>
            </a:pPr>
            <a:endParaRPr lang="fr-FR" dirty="0" smtClean="0"/>
          </a:p>
          <a:p>
            <a:pPr lvl="1" algn="just">
              <a:buFont typeface="Wingdings" charset="2"/>
              <a:buChar char="Ø"/>
            </a:pPr>
            <a:endParaRPr lang="fr-FR" dirty="0" smtClean="0"/>
          </a:p>
          <a:p>
            <a:pPr lvl="1" algn="just">
              <a:buFont typeface="Wingdings" charset="2"/>
              <a:buChar char="Ø"/>
            </a:pPr>
            <a:endParaRPr lang="fr-FR" dirty="0"/>
          </a:p>
          <a:p>
            <a:pPr algn="just"/>
            <a:endParaRPr lang="fr-FR" b="1" dirty="0"/>
          </a:p>
          <a:p>
            <a:pPr lvl="1" algn="just">
              <a:buFont typeface="Wingdings" charset="2"/>
              <a:buChar char="Ø"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smtClean="0"/>
              <a:t>https://www.bewizyu.com/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D1E0A49-E414-4FEF-9712-1A880A41AA80}" type="slidenum">
              <a:rPr lang="fr-FR" smtClean="0"/>
              <a:t>13</a:t>
            </a:fld>
            <a:endParaRPr lang="fr-FR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440209" y="535329"/>
            <a:ext cx="10515600" cy="672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smtClean="0">
                <a:solidFill>
                  <a:schemeClr val="accent4"/>
                </a:solidFill>
              </a:rPr>
              <a:t>Template</a:t>
            </a:r>
            <a:endParaRPr lang="fr-FR" sz="32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82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9327" y="89009"/>
            <a:ext cx="10515600" cy="672991"/>
          </a:xfrm>
        </p:spPr>
        <p:txBody>
          <a:bodyPr>
            <a:normAutofit fontScale="90000"/>
          </a:bodyPr>
          <a:lstStyle/>
          <a:p>
            <a:pPr algn="r"/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Angular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Interpolation</a:t>
            </a:r>
            <a:endParaRPr lang="fr-FR" dirty="0"/>
          </a:p>
          <a:p>
            <a:pPr lvl="1"/>
            <a:endParaRPr lang="fr-FR" dirty="0"/>
          </a:p>
          <a:p>
            <a:pPr lvl="1">
              <a:buFont typeface="Wingdings" charset="2"/>
              <a:buChar char="Ø"/>
            </a:pPr>
            <a:endParaRPr lang="fr-FR" dirty="0" smtClean="0"/>
          </a:p>
          <a:p>
            <a:pPr lvl="1" algn="just">
              <a:buFont typeface="Wingdings" charset="2"/>
              <a:buChar char="Ø"/>
            </a:pPr>
            <a:endParaRPr lang="fr-FR" dirty="0"/>
          </a:p>
          <a:p>
            <a:pPr lvl="1" algn="just">
              <a:buFont typeface="Wingdings" charset="2"/>
              <a:buChar char="Ø"/>
            </a:pPr>
            <a:endParaRPr lang="fr-FR" dirty="0" smtClean="0"/>
          </a:p>
          <a:p>
            <a:pPr lvl="1" algn="just">
              <a:buFont typeface="Wingdings" charset="2"/>
              <a:buChar char="Ø"/>
            </a:pPr>
            <a:endParaRPr lang="fr-FR" dirty="0" smtClean="0"/>
          </a:p>
          <a:p>
            <a:pPr lvl="1" algn="just">
              <a:buFont typeface="Wingdings" charset="2"/>
              <a:buChar char="Ø"/>
            </a:pPr>
            <a:endParaRPr lang="fr-FR" dirty="0"/>
          </a:p>
          <a:p>
            <a:pPr algn="just"/>
            <a:endParaRPr lang="fr-FR" b="1" dirty="0"/>
          </a:p>
          <a:p>
            <a:pPr lvl="1" algn="just">
              <a:buFont typeface="Wingdings" charset="2"/>
              <a:buChar char="Ø"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smtClean="0"/>
              <a:t>https://www.bewizyu.com/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D1E0A49-E414-4FEF-9712-1A880A41AA80}" type="slidenum">
              <a:rPr lang="fr-FR" smtClean="0"/>
              <a:t>14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60" y="2075542"/>
            <a:ext cx="4711700" cy="331830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702" y="2024870"/>
            <a:ext cx="3419928" cy="3320594"/>
          </a:xfrm>
          <a:prstGeom prst="rect">
            <a:avLst/>
          </a:prstGeom>
        </p:spPr>
      </p:pic>
      <p:sp>
        <p:nvSpPr>
          <p:cNvPr id="9" name="Titre 1"/>
          <p:cNvSpPr txBox="1">
            <a:spLocks/>
          </p:cNvSpPr>
          <p:nvPr/>
        </p:nvSpPr>
        <p:spPr>
          <a:xfrm>
            <a:off x="1440209" y="535329"/>
            <a:ext cx="10515600" cy="672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smtClean="0">
                <a:solidFill>
                  <a:schemeClr val="accent4"/>
                </a:solidFill>
              </a:rPr>
              <a:t>Template</a:t>
            </a:r>
            <a:endParaRPr lang="fr-FR" sz="32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9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9327" y="89009"/>
            <a:ext cx="10515600" cy="672991"/>
          </a:xfrm>
        </p:spPr>
        <p:txBody>
          <a:bodyPr>
            <a:normAutofit fontScale="90000"/>
          </a:bodyPr>
          <a:lstStyle/>
          <a:p>
            <a:pPr algn="r"/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Angular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i="1" dirty="0"/>
              <a:t>binding </a:t>
            </a:r>
            <a:r>
              <a:rPr lang="fr-FR" dirty="0"/>
              <a:t>de propriété</a:t>
            </a:r>
          </a:p>
          <a:p>
            <a:pPr lvl="1" algn="just">
              <a:buFont typeface="Wingdings" charset="2"/>
              <a:buChar char="Ø"/>
            </a:pPr>
            <a:endParaRPr lang="fr-FR" dirty="0" smtClean="0"/>
          </a:p>
          <a:p>
            <a:pPr lvl="1" algn="just">
              <a:buFont typeface="Wingdings" charset="2"/>
              <a:buChar char="Ø"/>
            </a:pPr>
            <a:endParaRPr lang="fr-FR" dirty="0" smtClean="0"/>
          </a:p>
          <a:p>
            <a:pPr lvl="1" algn="just">
              <a:buFont typeface="Wingdings" charset="2"/>
              <a:buChar char="Ø"/>
            </a:pPr>
            <a:endParaRPr lang="fr-FR" dirty="0"/>
          </a:p>
          <a:p>
            <a:pPr algn="just"/>
            <a:endParaRPr lang="fr-FR" b="1" dirty="0"/>
          </a:p>
          <a:p>
            <a:pPr lvl="1" algn="just">
              <a:buFont typeface="Wingdings" charset="2"/>
              <a:buChar char="Ø"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smtClean="0"/>
              <a:t>https://www.bewizyu.com/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D1E0A49-E414-4FEF-9712-1A880A41AA80}" type="slidenum">
              <a:rPr lang="fr-FR" smtClean="0"/>
              <a:t>15</a:t>
            </a:fld>
            <a:endParaRPr lang="fr-FR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1440209" y="535329"/>
            <a:ext cx="10515600" cy="672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smtClean="0">
                <a:solidFill>
                  <a:schemeClr val="accent4"/>
                </a:solidFill>
              </a:rPr>
              <a:t>Template</a:t>
            </a:r>
            <a:endParaRPr lang="fr-FR" sz="3200" b="1" dirty="0">
              <a:solidFill>
                <a:schemeClr val="accent4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43" y="2039724"/>
            <a:ext cx="3898900" cy="38100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30" y="2976571"/>
            <a:ext cx="30988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8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9327" y="89009"/>
            <a:ext cx="10515600" cy="672991"/>
          </a:xfrm>
        </p:spPr>
        <p:txBody>
          <a:bodyPr>
            <a:normAutofit fontScale="90000"/>
          </a:bodyPr>
          <a:lstStyle/>
          <a:p>
            <a:pPr algn="r"/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Angular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i="1" dirty="0" smtClean="0"/>
              <a:t>2 </a:t>
            </a:r>
            <a:r>
              <a:rPr lang="fr-FR" i="1" dirty="0" err="1" smtClean="0"/>
              <a:t>way</a:t>
            </a:r>
            <a:r>
              <a:rPr lang="fr-FR" i="1" dirty="0" smtClean="0"/>
              <a:t> data binding </a:t>
            </a:r>
            <a:endParaRPr lang="fr-FR" dirty="0"/>
          </a:p>
          <a:p>
            <a:pPr lvl="1" algn="just">
              <a:buFont typeface="Wingdings" charset="2"/>
              <a:buChar char="Ø"/>
            </a:pPr>
            <a:endParaRPr lang="fr-FR" dirty="0" smtClean="0"/>
          </a:p>
          <a:p>
            <a:pPr lvl="1" algn="just">
              <a:buFont typeface="Wingdings" charset="2"/>
              <a:buChar char="Ø"/>
            </a:pPr>
            <a:endParaRPr lang="fr-FR" dirty="0" smtClean="0"/>
          </a:p>
          <a:p>
            <a:pPr lvl="1" algn="just">
              <a:buFont typeface="Wingdings" charset="2"/>
              <a:buChar char="Ø"/>
            </a:pPr>
            <a:endParaRPr lang="fr-FR" dirty="0"/>
          </a:p>
          <a:p>
            <a:pPr algn="just"/>
            <a:endParaRPr lang="fr-FR" b="1" dirty="0"/>
          </a:p>
          <a:p>
            <a:pPr lvl="1" algn="just">
              <a:buFont typeface="Wingdings" charset="2"/>
              <a:buChar char="Ø"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smtClean="0"/>
              <a:t>https://www.bewizyu.com/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D1E0A49-E414-4FEF-9712-1A880A41AA80}" type="slidenum">
              <a:rPr lang="fr-FR" smtClean="0"/>
              <a:t>16</a:t>
            </a:fld>
            <a:endParaRPr lang="fr-FR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1440209" y="535329"/>
            <a:ext cx="10515600" cy="672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smtClean="0">
                <a:solidFill>
                  <a:schemeClr val="accent4"/>
                </a:solidFill>
              </a:rPr>
              <a:t>Template</a:t>
            </a:r>
            <a:endParaRPr lang="fr-FR" sz="3200" b="1" dirty="0">
              <a:solidFill>
                <a:schemeClr val="accent4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370" y="3267655"/>
            <a:ext cx="5765800" cy="8128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60" y="2075542"/>
            <a:ext cx="4711700" cy="331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45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9327" y="89009"/>
            <a:ext cx="10515600" cy="672991"/>
          </a:xfrm>
        </p:spPr>
        <p:txBody>
          <a:bodyPr>
            <a:normAutofit fontScale="90000"/>
          </a:bodyPr>
          <a:lstStyle/>
          <a:p>
            <a:pPr algn="r"/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Angular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i="1" dirty="0" smtClean="0"/>
              <a:t>Binding d’évènement</a:t>
            </a:r>
            <a:endParaRPr lang="fr-FR" dirty="0"/>
          </a:p>
          <a:p>
            <a:pPr lvl="1" algn="just">
              <a:buFont typeface="Wingdings" charset="2"/>
              <a:buChar char="Ø"/>
            </a:pPr>
            <a:endParaRPr lang="fr-FR" dirty="0" smtClean="0"/>
          </a:p>
          <a:p>
            <a:pPr lvl="1" algn="just">
              <a:buFont typeface="Wingdings" charset="2"/>
              <a:buChar char="Ø"/>
            </a:pPr>
            <a:endParaRPr lang="fr-FR" dirty="0" smtClean="0"/>
          </a:p>
          <a:p>
            <a:pPr lvl="1" algn="just">
              <a:buFont typeface="Wingdings" charset="2"/>
              <a:buChar char="Ø"/>
            </a:pPr>
            <a:endParaRPr lang="fr-FR" dirty="0"/>
          </a:p>
          <a:p>
            <a:pPr algn="just"/>
            <a:endParaRPr lang="fr-FR" b="1" dirty="0"/>
          </a:p>
          <a:p>
            <a:pPr lvl="1" algn="just">
              <a:buFont typeface="Wingdings" charset="2"/>
              <a:buChar char="Ø"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smtClean="0"/>
              <a:t>https://www.bewizyu.com/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D1E0A49-E414-4FEF-9712-1A880A41AA80}" type="slidenum">
              <a:rPr lang="fr-FR" smtClean="0"/>
              <a:t>17</a:t>
            </a:fld>
            <a:endParaRPr lang="fr-FR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1440209" y="535329"/>
            <a:ext cx="10515600" cy="672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smtClean="0">
                <a:solidFill>
                  <a:schemeClr val="accent4"/>
                </a:solidFill>
              </a:rPr>
              <a:t>Template</a:t>
            </a:r>
            <a:endParaRPr lang="fr-FR" sz="3200" b="1" dirty="0">
              <a:solidFill>
                <a:schemeClr val="accent4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16855"/>
            <a:ext cx="5016500" cy="9144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38" y="2239285"/>
            <a:ext cx="40767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9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9327" y="89009"/>
            <a:ext cx="10515600" cy="672991"/>
          </a:xfrm>
        </p:spPr>
        <p:txBody>
          <a:bodyPr>
            <a:normAutofit fontScale="90000"/>
          </a:bodyPr>
          <a:lstStyle/>
          <a:p>
            <a:pPr algn="r"/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Angular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i="1" dirty="0" smtClean="0"/>
              <a:t>Déclaration de variable</a:t>
            </a:r>
            <a:endParaRPr lang="fr-FR" dirty="0"/>
          </a:p>
          <a:p>
            <a:pPr lvl="1" algn="just">
              <a:buFont typeface="Wingdings" charset="2"/>
              <a:buChar char="Ø"/>
            </a:pPr>
            <a:endParaRPr lang="fr-FR" dirty="0" smtClean="0"/>
          </a:p>
          <a:p>
            <a:pPr lvl="1" algn="just">
              <a:buFont typeface="Wingdings" charset="2"/>
              <a:buChar char="Ø"/>
            </a:pPr>
            <a:endParaRPr lang="fr-FR" dirty="0" smtClean="0"/>
          </a:p>
          <a:p>
            <a:pPr lvl="1" algn="just">
              <a:buFont typeface="Wingdings" charset="2"/>
              <a:buChar char="Ø"/>
            </a:pPr>
            <a:endParaRPr lang="fr-FR" dirty="0"/>
          </a:p>
          <a:p>
            <a:pPr algn="just"/>
            <a:endParaRPr lang="fr-FR" b="1" dirty="0"/>
          </a:p>
          <a:p>
            <a:pPr lvl="1" algn="just">
              <a:buFont typeface="Wingdings" charset="2"/>
              <a:buChar char="Ø"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smtClean="0"/>
              <a:t>https://www.bewizyu.com/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D1E0A49-E414-4FEF-9712-1A880A41AA80}" type="slidenum">
              <a:rPr lang="fr-FR" smtClean="0"/>
              <a:t>18</a:t>
            </a:fld>
            <a:endParaRPr lang="fr-FR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1440209" y="535329"/>
            <a:ext cx="10515600" cy="672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smtClean="0">
                <a:solidFill>
                  <a:schemeClr val="accent4"/>
                </a:solidFill>
              </a:rPr>
              <a:t>Template</a:t>
            </a:r>
            <a:endParaRPr lang="fr-FR" sz="3200" b="1" dirty="0">
              <a:solidFill>
                <a:schemeClr val="accent4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608" y="2496065"/>
            <a:ext cx="7805460" cy="203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21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9327" y="89009"/>
            <a:ext cx="10515600" cy="672991"/>
          </a:xfrm>
        </p:spPr>
        <p:txBody>
          <a:bodyPr>
            <a:normAutofit fontScale="90000"/>
          </a:bodyPr>
          <a:lstStyle/>
          <a:p>
            <a:pPr algn="r"/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Angular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i="1" dirty="0" smtClean="0"/>
              <a:t>Directives structurelles</a:t>
            </a:r>
            <a:endParaRPr lang="fr-FR" dirty="0"/>
          </a:p>
          <a:p>
            <a:pPr lvl="1" algn="just">
              <a:buFont typeface="Wingdings" charset="2"/>
              <a:buChar char="Ø"/>
            </a:pPr>
            <a:endParaRPr lang="fr-FR" dirty="0" smtClean="0"/>
          </a:p>
          <a:p>
            <a:pPr lvl="1" algn="just">
              <a:buFont typeface="Wingdings" charset="2"/>
              <a:buChar char="Ø"/>
            </a:pPr>
            <a:endParaRPr lang="fr-FR" dirty="0" smtClean="0"/>
          </a:p>
          <a:p>
            <a:pPr lvl="1" algn="just">
              <a:buFont typeface="Wingdings" charset="2"/>
              <a:buChar char="Ø"/>
            </a:pPr>
            <a:endParaRPr lang="fr-FR" dirty="0"/>
          </a:p>
          <a:p>
            <a:pPr algn="just"/>
            <a:endParaRPr lang="fr-FR" b="1" dirty="0"/>
          </a:p>
          <a:p>
            <a:pPr lvl="1" algn="just">
              <a:buFont typeface="Wingdings" charset="2"/>
              <a:buChar char="Ø"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smtClean="0"/>
              <a:t>https://www.bewizyu.com/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D1E0A49-E414-4FEF-9712-1A880A41AA80}" type="slidenum">
              <a:rPr lang="fr-FR" smtClean="0"/>
              <a:t>19</a:t>
            </a:fld>
            <a:endParaRPr lang="fr-FR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1440209" y="535329"/>
            <a:ext cx="10515600" cy="672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smtClean="0">
                <a:solidFill>
                  <a:schemeClr val="accent4"/>
                </a:solidFill>
              </a:rPr>
              <a:t>Template</a:t>
            </a:r>
            <a:endParaRPr lang="fr-FR" sz="3200" b="1" dirty="0">
              <a:solidFill>
                <a:schemeClr val="accent4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68" y="1944706"/>
            <a:ext cx="4152900" cy="39497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037" y="1741506"/>
            <a:ext cx="52070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98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9327" y="89009"/>
            <a:ext cx="10515600" cy="672991"/>
          </a:xfrm>
        </p:spPr>
        <p:txBody>
          <a:bodyPr>
            <a:normAutofit fontScale="90000"/>
          </a:bodyPr>
          <a:lstStyle/>
          <a:p>
            <a:pPr algn="r"/>
            <a:r>
              <a:rPr lang="fr-FR" b="1" dirty="0">
                <a:solidFill>
                  <a:schemeClr val="accent5">
                    <a:lumMod val="50000"/>
                  </a:schemeClr>
                </a:solidFill>
              </a:rPr>
              <a:t>Votre formateur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223C55"/>
                </a:solidFill>
              </a:rPr>
              <a:t>Nicolas </a:t>
            </a:r>
            <a:r>
              <a:rPr lang="fr-FR" dirty="0" err="1" smtClean="0">
                <a:solidFill>
                  <a:srgbClr val="223C55"/>
                </a:solidFill>
              </a:rPr>
              <a:t>Hodicq</a:t>
            </a:r>
            <a:r>
              <a:rPr lang="fr-FR" dirty="0" smtClean="0">
                <a:solidFill>
                  <a:srgbClr val="223C55"/>
                </a:solidFill>
              </a:rPr>
              <a:t>, CTO @BEWIZYU</a:t>
            </a:r>
          </a:p>
          <a:p>
            <a:r>
              <a:rPr lang="fr-FR" dirty="0" smtClean="0">
                <a:solidFill>
                  <a:srgbClr val="223C55"/>
                </a:solidFill>
              </a:rPr>
              <a:t>Mes technos: Javascript, Java, Android, Action Script, Shell</a:t>
            </a:r>
          </a:p>
          <a:p>
            <a:r>
              <a:rPr lang="fr-FR" dirty="0" smtClean="0">
                <a:solidFill>
                  <a:srgbClr val="223C55"/>
                </a:solidFill>
              </a:rPr>
              <a:t>Quelques projets: M6 (6play mobile), BNP, SNCF, </a:t>
            </a:r>
            <a:r>
              <a:rPr lang="fr-FR" dirty="0" err="1" smtClean="0">
                <a:solidFill>
                  <a:srgbClr val="223C55"/>
                </a:solidFill>
              </a:rPr>
              <a:t>Adrea</a:t>
            </a:r>
            <a:r>
              <a:rPr lang="fr-FR" dirty="0" smtClean="0">
                <a:solidFill>
                  <a:srgbClr val="223C55"/>
                </a:solidFill>
              </a:rPr>
              <a:t>, </a:t>
            </a:r>
            <a:r>
              <a:rPr lang="fr-FR" dirty="0" err="1" smtClean="0">
                <a:solidFill>
                  <a:srgbClr val="223C55"/>
                </a:solidFill>
              </a:rPr>
              <a:t>Sogelink</a:t>
            </a:r>
            <a:r>
              <a:rPr lang="fr-FR" dirty="0" smtClean="0">
                <a:solidFill>
                  <a:srgbClr val="223C55"/>
                </a:solidFill>
              </a:rPr>
              <a:t>, ..</a:t>
            </a:r>
          </a:p>
          <a:p>
            <a:r>
              <a:rPr lang="fr-FR" dirty="0" smtClean="0">
                <a:solidFill>
                  <a:srgbClr val="223C55"/>
                </a:solidFill>
              </a:rPr>
              <a:t>J’ai été entre autres: Développeur, Expert Technique, Architecte 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dirty="0" smtClean="0"/>
              <a:t>https://</a:t>
            </a:r>
            <a:r>
              <a:rPr lang="fr-FR" dirty="0" err="1" smtClean="0"/>
              <a:t>www.bewizyu.com</a:t>
            </a:r>
            <a:r>
              <a:rPr lang="fr-FR" dirty="0" smtClean="0"/>
              <a:t>/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D1E0A49-E414-4FEF-9712-1A880A41AA8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629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9327" y="89009"/>
            <a:ext cx="10515600" cy="672991"/>
          </a:xfrm>
        </p:spPr>
        <p:txBody>
          <a:bodyPr>
            <a:normAutofit fontScale="90000"/>
          </a:bodyPr>
          <a:lstStyle/>
          <a:p>
            <a:pPr algn="r"/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Angular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i="1" dirty="0" smtClean="0"/>
              <a:t>Paramètre </a:t>
            </a:r>
            <a:r>
              <a:rPr lang="fr-FR" i="1" dirty="0" err="1" smtClean="0"/>
              <a:t>optionnal</a:t>
            </a:r>
            <a:endParaRPr lang="fr-FR" dirty="0"/>
          </a:p>
          <a:p>
            <a:pPr lvl="1" algn="just">
              <a:buFont typeface="Wingdings" charset="2"/>
              <a:buChar char="Ø"/>
            </a:pPr>
            <a:endParaRPr lang="fr-FR" dirty="0" smtClean="0"/>
          </a:p>
          <a:p>
            <a:pPr lvl="1" algn="just">
              <a:buFont typeface="Wingdings" charset="2"/>
              <a:buChar char="Ø"/>
            </a:pPr>
            <a:endParaRPr lang="fr-FR" dirty="0" smtClean="0"/>
          </a:p>
          <a:p>
            <a:pPr lvl="1" algn="just">
              <a:buFont typeface="Wingdings" charset="2"/>
              <a:buChar char="Ø"/>
            </a:pPr>
            <a:endParaRPr lang="fr-FR" dirty="0"/>
          </a:p>
          <a:p>
            <a:pPr algn="just"/>
            <a:endParaRPr lang="fr-FR" b="1" dirty="0"/>
          </a:p>
          <a:p>
            <a:pPr lvl="1" algn="just">
              <a:buFont typeface="Wingdings" charset="2"/>
              <a:buChar char="Ø"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smtClean="0"/>
              <a:t>https://www.bewizyu.com/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D1E0A49-E414-4FEF-9712-1A880A41AA80}" type="slidenum">
              <a:rPr lang="fr-FR" smtClean="0"/>
              <a:t>20</a:t>
            </a:fld>
            <a:endParaRPr lang="fr-FR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1440209" y="535329"/>
            <a:ext cx="10515600" cy="672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smtClean="0">
                <a:solidFill>
                  <a:schemeClr val="accent4"/>
                </a:solidFill>
              </a:rPr>
              <a:t>Template</a:t>
            </a:r>
            <a:endParaRPr lang="fr-FR" sz="3200" b="1" dirty="0">
              <a:solidFill>
                <a:schemeClr val="accent4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343" y="3108562"/>
            <a:ext cx="4127500" cy="11557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7035"/>
            <a:ext cx="39116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28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9327" y="89009"/>
            <a:ext cx="10515600" cy="672991"/>
          </a:xfrm>
        </p:spPr>
        <p:txBody>
          <a:bodyPr>
            <a:normAutofit fontScale="90000"/>
          </a:bodyPr>
          <a:lstStyle/>
          <a:p>
            <a:pPr algn="r"/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Angular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i="1" dirty="0" smtClean="0"/>
              <a:t>Directives </a:t>
            </a:r>
            <a:r>
              <a:rPr lang="fr-FR" i="1" dirty="0" err="1" smtClean="0"/>
              <a:t>ngStyle</a:t>
            </a:r>
            <a:endParaRPr lang="fr-FR" dirty="0"/>
          </a:p>
          <a:p>
            <a:pPr lvl="1" algn="just">
              <a:buFont typeface="Wingdings" charset="2"/>
              <a:buChar char="Ø"/>
            </a:pPr>
            <a:endParaRPr lang="fr-FR" dirty="0" smtClean="0"/>
          </a:p>
          <a:p>
            <a:pPr lvl="1" algn="just">
              <a:buFont typeface="Wingdings" charset="2"/>
              <a:buChar char="Ø"/>
            </a:pPr>
            <a:endParaRPr lang="fr-FR" dirty="0" smtClean="0"/>
          </a:p>
          <a:p>
            <a:pPr lvl="1" algn="just">
              <a:buFont typeface="Wingdings" charset="2"/>
              <a:buChar char="Ø"/>
            </a:pPr>
            <a:endParaRPr lang="fr-FR" dirty="0"/>
          </a:p>
          <a:p>
            <a:pPr algn="just"/>
            <a:endParaRPr lang="fr-FR" b="1" dirty="0"/>
          </a:p>
          <a:p>
            <a:pPr lvl="1" algn="just">
              <a:buFont typeface="Wingdings" charset="2"/>
              <a:buChar char="Ø"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smtClean="0"/>
              <a:t>https://www.bewizyu.com/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D1E0A49-E414-4FEF-9712-1A880A41AA80}" type="slidenum">
              <a:rPr lang="fr-FR" smtClean="0"/>
              <a:t>21</a:t>
            </a:fld>
            <a:endParaRPr lang="fr-FR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1440209" y="535329"/>
            <a:ext cx="10515600" cy="672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smtClean="0">
                <a:solidFill>
                  <a:schemeClr val="accent4"/>
                </a:solidFill>
              </a:rPr>
              <a:t>Template</a:t>
            </a:r>
            <a:endParaRPr lang="fr-FR" sz="3200" b="1" dirty="0">
              <a:solidFill>
                <a:schemeClr val="accent4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65" y="2226585"/>
            <a:ext cx="4406900" cy="31115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349" y="2567083"/>
            <a:ext cx="75819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1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9327" y="89009"/>
            <a:ext cx="10515600" cy="672991"/>
          </a:xfrm>
        </p:spPr>
        <p:txBody>
          <a:bodyPr>
            <a:normAutofit fontScale="90000"/>
          </a:bodyPr>
          <a:lstStyle/>
          <a:p>
            <a:pPr algn="r"/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Angular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i="1" dirty="0" smtClean="0"/>
              <a:t>Directives </a:t>
            </a:r>
            <a:r>
              <a:rPr lang="fr-FR" i="1" dirty="0" err="1" smtClean="0"/>
              <a:t>ngClass</a:t>
            </a:r>
            <a:endParaRPr lang="fr-FR" dirty="0"/>
          </a:p>
          <a:p>
            <a:pPr lvl="1" algn="just">
              <a:buFont typeface="Wingdings" charset="2"/>
              <a:buChar char="Ø"/>
            </a:pPr>
            <a:endParaRPr lang="fr-FR" dirty="0" smtClean="0"/>
          </a:p>
          <a:p>
            <a:pPr lvl="1" algn="just">
              <a:buFont typeface="Wingdings" charset="2"/>
              <a:buChar char="Ø"/>
            </a:pPr>
            <a:endParaRPr lang="fr-FR" dirty="0" smtClean="0"/>
          </a:p>
          <a:p>
            <a:pPr lvl="1" algn="just">
              <a:buFont typeface="Wingdings" charset="2"/>
              <a:buChar char="Ø"/>
            </a:pPr>
            <a:endParaRPr lang="fr-FR" dirty="0"/>
          </a:p>
          <a:p>
            <a:pPr algn="just"/>
            <a:endParaRPr lang="fr-FR" b="1" dirty="0"/>
          </a:p>
          <a:p>
            <a:pPr lvl="1" algn="just">
              <a:buFont typeface="Wingdings" charset="2"/>
              <a:buChar char="Ø"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smtClean="0"/>
              <a:t>https://www.bewizyu.com/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D1E0A49-E414-4FEF-9712-1A880A41AA80}" type="slidenum">
              <a:rPr lang="fr-FR" smtClean="0"/>
              <a:t>22</a:t>
            </a:fld>
            <a:endParaRPr lang="fr-FR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1440209" y="535329"/>
            <a:ext cx="10515600" cy="672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smtClean="0">
                <a:solidFill>
                  <a:schemeClr val="accent4"/>
                </a:solidFill>
              </a:rPr>
              <a:t>Template</a:t>
            </a:r>
            <a:endParaRPr lang="fr-FR" sz="3200" b="1" dirty="0">
              <a:solidFill>
                <a:schemeClr val="accent4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00" y="4096891"/>
            <a:ext cx="7010400" cy="13208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00" y="2220235"/>
            <a:ext cx="2628900" cy="15621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50" y="2156735"/>
            <a:ext cx="42545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19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9327" y="89009"/>
            <a:ext cx="10515600" cy="672991"/>
          </a:xfrm>
        </p:spPr>
        <p:txBody>
          <a:bodyPr>
            <a:normAutofit fontScale="90000"/>
          </a:bodyPr>
          <a:lstStyle/>
          <a:p>
            <a:pPr algn="r"/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Angular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i="1" dirty="0" smtClean="0"/>
              <a:t>Anciennement les </a:t>
            </a:r>
            <a:r>
              <a:rPr lang="fr-FR" i="1" dirty="0" err="1" smtClean="0"/>
              <a:t>filter</a:t>
            </a:r>
            <a:r>
              <a:rPr lang="fr-FR" i="1" dirty="0" smtClean="0"/>
              <a:t> de </a:t>
            </a:r>
            <a:r>
              <a:rPr lang="fr-FR" i="1" dirty="0" err="1" smtClean="0"/>
              <a:t>Angular.js</a:t>
            </a:r>
            <a:r>
              <a:rPr lang="fr-FR" i="1" dirty="0" smtClean="0"/>
              <a:t> (v1.xx)</a:t>
            </a:r>
          </a:p>
          <a:p>
            <a:r>
              <a:rPr lang="fr-FR" dirty="0" smtClean="0"/>
              <a:t>Permet de formater des données brutes en données lisible pour l’utilisateur</a:t>
            </a:r>
          </a:p>
          <a:p>
            <a:r>
              <a:rPr lang="fr-FR" dirty="0" smtClean="0"/>
              <a:t>Pipes </a:t>
            </a:r>
          </a:p>
          <a:p>
            <a:pPr lvl="1">
              <a:buFont typeface="Wingdings" charset="2"/>
              <a:buChar char="Ø"/>
            </a:pPr>
            <a:r>
              <a:rPr lang="fr-FR" dirty="0" err="1" smtClean="0"/>
              <a:t>Json</a:t>
            </a:r>
            <a:endParaRPr lang="fr-FR" dirty="0" smtClean="0"/>
          </a:p>
          <a:p>
            <a:pPr lvl="1">
              <a:buFont typeface="Wingdings" charset="2"/>
              <a:buChar char="Ø"/>
            </a:pPr>
            <a:r>
              <a:rPr lang="fr-FR" dirty="0" smtClean="0"/>
              <a:t>slice</a:t>
            </a:r>
          </a:p>
          <a:p>
            <a:pPr lvl="1">
              <a:buFont typeface="Wingdings" charset="2"/>
              <a:buChar char="Ø"/>
            </a:pPr>
            <a:r>
              <a:rPr lang="fr-FR" dirty="0" smtClean="0"/>
              <a:t>Percent</a:t>
            </a:r>
          </a:p>
          <a:p>
            <a:pPr lvl="1">
              <a:buFont typeface="Wingdings" charset="2"/>
              <a:buChar char="Ø"/>
            </a:pPr>
            <a:r>
              <a:rPr lang="fr-FR" dirty="0" err="1" smtClean="0"/>
              <a:t>Uppercase</a:t>
            </a:r>
            <a:r>
              <a:rPr lang="fr-FR" dirty="0" smtClean="0"/>
              <a:t>/</a:t>
            </a:r>
            <a:r>
              <a:rPr lang="fr-FR" dirty="0" err="1" smtClean="0"/>
              <a:t>Lowercase</a:t>
            </a:r>
            <a:endParaRPr lang="fr-FR" dirty="0" smtClean="0"/>
          </a:p>
          <a:p>
            <a:pPr lvl="1">
              <a:buFont typeface="Wingdings" charset="2"/>
              <a:buChar char="Ø"/>
            </a:pPr>
            <a:r>
              <a:rPr lang="fr-FR" dirty="0" err="1" smtClean="0"/>
              <a:t>Number</a:t>
            </a:r>
            <a:endParaRPr lang="fr-FR" dirty="0" smtClean="0"/>
          </a:p>
          <a:p>
            <a:pPr lvl="1">
              <a:buFont typeface="Wingdings" charset="2"/>
              <a:buChar char="Ø"/>
            </a:pPr>
            <a:r>
              <a:rPr lang="fr-FR" dirty="0" smtClean="0"/>
              <a:t>Date</a:t>
            </a:r>
          </a:p>
          <a:p>
            <a:pPr lvl="1">
              <a:buFont typeface="Wingdings" charset="2"/>
              <a:buChar char="Ø"/>
            </a:pPr>
            <a:r>
              <a:rPr lang="fr-FR" dirty="0" err="1" smtClean="0"/>
              <a:t>Currency</a:t>
            </a:r>
            <a:endParaRPr lang="fr-FR" dirty="0" smtClean="0"/>
          </a:p>
          <a:p>
            <a:pPr lvl="1">
              <a:buFont typeface="Wingdings" charset="2"/>
              <a:buChar char="Ø"/>
            </a:pPr>
            <a:r>
              <a:rPr lang="fr-FR" dirty="0" err="1" smtClean="0"/>
              <a:t>Async</a:t>
            </a:r>
            <a:endParaRPr lang="fr-FR" dirty="0" smtClean="0"/>
          </a:p>
          <a:p>
            <a:pPr lvl="1">
              <a:buFont typeface="Wingdings" charset="2"/>
              <a:buChar char="Ø"/>
            </a:pPr>
            <a:r>
              <a:rPr lang="fr-FR" dirty="0" err="1" smtClean="0"/>
              <a:t>Keyvalue</a:t>
            </a:r>
            <a:endParaRPr lang="fr-FR" dirty="0"/>
          </a:p>
          <a:p>
            <a:pPr lvl="1" algn="just">
              <a:buFont typeface="Wingdings" charset="2"/>
              <a:buChar char="Ø"/>
            </a:pPr>
            <a:endParaRPr lang="fr-FR" dirty="0" smtClean="0"/>
          </a:p>
          <a:p>
            <a:pPr lvl="1" algn="just">
              <a:buFont typeface="Wingdings" charset="2"/>
              <a:buChar char="Ø"/>
            </a:pPr>
            <a:endParaRPr lang="fr-FR" dirty="0" smtClean="0"/>
          </a:p>
          <a:p>
            <a:pPr lvl="1" algn="just">
              <a:buFont typeface="Wingdings" charset="2"/>
              <a:buChar char="Ø"/>
            </a:pPr>
            <a:endParaRPr lang="fr-FR" dirty="0"/>
          </a:p>
          <a:p>
            <a:pPr algn="just"/>
            <a:endParaRPr lang="fr-FR" b="1" dirty="0"/>
          </a:p>
          <a:p>
            <a:pPr lvl="1" algn="just">
              <a:buFont typeface="Wingdings" charset="2"/>
              <a:buChar char="Ø"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smtClean="0"/>
              <a:t>https://www.bewizyu.com/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D1E0A49-E414-4FEF-9712-1A880A41AA80}" type="slidenum">
              <a:rPr lang="fr-FR" smtClean="0"/>
              <a:t>23</a:t>
            </a:fld>
            <a:endParaRPr lang="fr-FR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1440209" y="535329"/>
            <a:ext cx="10515600" cy="672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chemeClr val="accent4"/>
                </a:solidFill>
              </a:rPr>
              <a:t>Pipe</a:t>
            </a:r>
            <a:endParaRPr lang="fr-FR" sz="32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87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9327" y="89009"/>
            <a:ext cx="10515600" cy="672991"/>
          </a:xfrm>
        </p:spPr>
        <p:txBody>
          <a:bodyPr>
            <a:normAutofit fontScale="90000"/>
          </a:bodyPr>
          <a:lstStyle/>
          <a:p>
            <a:pPr algn="r"/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Angular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i="1" dirty="0" smtClean="0"/>
              <a:t>Angular permet définir ses propres pipes</a:t>
            </a:r>
          </a:p>
          <a:p>
            <a:r>
              <a:rPr lang="fr-FR" i="1" dirty="0" smtClean="0"/>
              <a:t>Il est possible de chainer des pipes</a:t>
            </a:r>
          </a:p>
          <a:p>
            <a:endParaRPr lang="fr-FR" dirty="0"/>
          </a:p>
          <a:p>
            <a:pPr lvl="1" algn="just">
              <a:buFont typeface="Wingdings" charset="2"/>
              <a:buChar char="Ø"/>
            </a:pPr>
            <a:endParaRPr lang="fr-FR" dirty="0" smtClean="0"/>
          </a:p>
          <a:p>
            <a:pPr lvl="1" algn="just">
              <a:buFont typeface="Wingdings" charset="2"/>
              <a:buChar char="Ø"/>
            </a:pPr>
            <a:endParaRPr lang="fr-FR" dirty="0" smtClean="0"/>
          </a:p>
          <a:p>
            <a:pPr lvl="1" algn="just">
              <a:buFont typeface="Wingdings" charset="2"/>
              <a:buChar char="Ø"/>
            </a:pPr>
            <a:endParaRPr lang="fr-FR" dirty="0"/>
          </a:p>
          <a:p>
            <a:pPr algn="just"/>
            <a:endParaRPr lang="fr-FR" b="1" dirty="0"/>
          </a:p>
          <a:p>
            <a:pPr lvl="1" algn="just">
              <a:buFont typeface="Wingdings" charset="2"/>
              <a:buChar char="Ø"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smtClean="0"/>
              <a:t>https://www.bewizyu.com/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D1E0A49-E414-4FEF-9712-1A880A41AA80}" type="slidenum">
              <a:rPr lang="fr-FR" smtClean="0"/>
              <a:t>24</a:t>
            </a:fld>
            <a:endParaRPr lang="fr-FR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1440209" y="535329"/>
            <a:ext cx="10515600" cy="672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chemeClr val="accent4"/>
                </a:solidFill>
              </a:rPr>
              <a:t>Pipe</a:t>
            </a:r>
            <a:endParaRPr lang="fr-FR" sz="3200" b="1" dirty="0">
              <a:solidFill>
                <a:schemeClr val="accent4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2883587"/>
            <a:ext cx="59055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08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9327" y="89009"/>
            <a:ext cx="10515600" cy="672991"/>
          </a:xfrm>
        </p:spPr>
        <p:txBody>
          <a:bodyPr>
            <a:normAutofit fontScale="90000"/>
          </a:bodyPr>
          <a:lstStyle/>
          <a:p>
            <a:pPr algn="r"/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Angular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i="1" dirty="0" smtClean="0"/>
              <a:t>Input</a:t>
            </a:r>
          </a:p>
          <a:p>
            <a:pPr lvl="1">
              <a:buFont typeface="Wingdings" charset="2"/>
              <a:buChar char="Ø"/>
            </a:pPr>
            <a:r>
              <a:rPr lang="fr-FR" i="1" dirty="0" smtClean="0"/>
              <a:t>Permet à un composant parent de passer des données à un composant enfant</a:t>
            </a:r>
          </a:p>
          <a:p>
            <a:pPr lvl="1" algn="just">
              <a:buFont typeface="Wingdings" charset="2"/>
              <a:buChar char="Ø"/>
            </a:pPr>
            <a:endParaRPr lang="fr-FR" dirty="0" smtClean="0"/>
          </a:p>
          <a:p>
            <a:pPr lvl="1" algn="just">
              <a:buFont typeface="Wingdings" charset="2"/>
              <a:buChar char="Ø"/>
            </a:pPr>
            <a:endParaRPr lang="fr-FR" dirty="0" smtClean="0"/>
          </a:p>
          <a:p>
            <a:pPr lvl="1" algn="just">
              <a:buFont typeface="Wingdings" charset="2"/>
              <a:buChar char="Ø"/>
            </a:pPr>
            <a:endParaRPr lang="fr-FR" dirty="0"/>
          </a:p>
          <a:p>
            <a:pPr algn="just"/>
            <a:endParaRPr lang="fr-FR" b="1" dirty="0"/>
          </a:p>
          <a:p>
            <a:pPr lvl="1" algn="just">
              <a:buFont typeface="Wingdings" charset="2"/>
              <a:buChar char="Ø"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smtClean="0"/>
              <a:t>https://www.bewizyu.com/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D1E0A49-E414-4FEF-9712-1A880A41AA80}" type="slidenum">
              <a:rPr lang="fr-FR" smtClean="0"/>
              <a:t>25</a:t>
            </a:fld>
            <a:endParaRPr lang="fr-FR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1440209" y="535329"/>
            <a:ext cx="10515600" cy="672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chemeClr val="accent4"/>
                </a:solidFill>
              </a:rPr>
              <a:t>Décorateurs Input</a:t>
            </a:r>
            <a:endParaRPr lang="fr-FR" sz="3200" b="1" dirty="0">
              <a:solidFill>
                <a:schemeClr val="accent4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87" y="2472725"/>
            <a:ext cx="4394200" cy="30988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30" y="2976571"/>
            <a:ext cx="30988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4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9327" y="89009"/>
            <a:ext cx="10515600" cy="672991"/>
          </a:xfrm>
        </p:spPr>
        <p:txBody>
          <a:bodyPr>
            <a:normAutofit fontScale="90000"/>
          </a:bodyPr>
          <a:lstStyle/>
          <a:p>
            <a:pPr algn="r"/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Angular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i="1" dirty="0" smtClean="0"/>
              <a:t>Output</a:t>
            </a:r>
          </a:p>
          <a:p>
            <a:pPr lvl="1">
              <a:buFont typeface="Wingdings" charset="2"/>
              <a:buChar char="Ø"/>
            </a:pPr>
            <a:r>
              <a:rPr lang="fr-FR" i="1" dirty="0" smtClean="0"/>
              <a:t>Permet à un composant enfant de dispatcher un événement à un composant parent</a:t>
            </a:r>
            <a:endParaRPr lang="fr-FR" dirty="0" smtClean="0"/>
          </a:p>
          <a:p>
            <a:pPr lvl="1" algn="just">
              <a:buFont typeface="Wingdings" charset="2"/>
              <a:buChar char="Ø"/>
            </a:pPr>
            <a:endParaRPr lang="fr-FR" dirty="0" smtClean="0"/>
          </a:p>
          <a:p>
            <a:pPr lvl="1" algn="just">
              <a:buFont typeface="Wingdings" charset="2"/>
              <a:buChar char="Ø"/>
            </a:pPr>
            <a:endParaRPr lang="fr-FR" dirty="0"/>
          </a:p>
          <a:p>
            <a:pPr algn="just"/>
            <a:endParaRPr lang="fr-FR" b="1" dirty="0"/>
          </a:p>
          <a:p>
            <a:pPr lvl="1" algn="just">
              <a:buFont typeface="Wingdings" charset="2"/>
              <a:buChar char="Ø"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smtClean="0"/>
              <a:t>https://www.bewizyu.com/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D1E0A49-E414-4FEF-9712-1A880A41AA80}" type="slidenum">
              <a:rPr lang="fr-FR" smtClean="0"/>
              <a:t>26</a:t>
            </a:fld>
            <a:endParaRPr lang="fr-FR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1440209" y="535329"/>
            <a:ext cx="10515600" cy="672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chemeClr val="accent4"/>
                </a:solidFill>
              </a:rPr>
              <a:t>Décorateurs Output</a:t>
            </a:r>
            <a:endParaRPr lang="fr-FR" sz="3200" b="1" dirty="0">
              <a:solidFill>
                <a:schemeClr val="accent4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0" y="3399481"/>
            <a:ext cx="4940300" cy="1270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934" y="2434072"/>
            <a:ext cx="4943732" cy="355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76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9327" y="89009"/>
            <a:ext cx="10515600" cy="672991"/>
          </a:xfrm>
        </p:spPr>
        <p:txBody>
          <a:bodyPr>
            <a:normAutofit fontScale="90000"/>
          </a:bodyPr>
          <a:lstStyle/>
          <a:p>
            <a:pPr algn="r"/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Angular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smtClean="0"/>
              <a:t>https://www.bewizyu.com/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D1E0A49-E414-4FEF-9712-1A880A41AA80}" type="slidenum">
              <a:rPr lang="fr-FR" smtClean="0"/>
              <a:t>27</a:t>
            </a:fld>
            <a:endParaRPr lang="fr-FR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1440209" y="535329"/>
            <a:ext cx="10515600" cy="672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chemeClr val="accent4"/>
                </a:solidFill>
              </a:rPr>
              <a:t>Cycle de vie d’un composant</a:t>
            </a:r>
            <a:endParaRPr lang="fr-FR" sz="3200" b="1" dirty="0">
              <a:solidFill>
                <a:schemeClr val="accent4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948" y="983196"/>
            <a:ext cx="3593169" cy="508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9327" y="89009"/>
            <a:ext cx="10515600" cy="672991"/>
          </a:xfrm>
        </p:spPr>
        <p:txBody>
          <a:bodyPr>
            <a:normAutofit fontScale="90000"/>
          </a:bodyPr>
          <a:lstStyle/>
          <a:p>
            <a:pPr algn="r"/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TP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smtClean="0"/>
              <a:t>https://www.bewizyu.com/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D1E0A49-E414-4FEF-9712-1A880A41AA80}" type="slidenum">
              <a:rPr lang="fr-FR" smtClean="0"/>
              <a:t>28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517289" y="2810932"/>
            <a:ext cx="7337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TP : </a:t>
            </a:r>
            <a:r>
              <a:rPr lang="fr-FR" sz="3600" dirty="0" err="1" smtClean="0"/>
              <a:t>Chapter</a:t>
            </a:r>
            <a:r>
              <a:rPr lang="fr-FR" sz="3600" smtClean="0"/>
              <a:t> 3 </a:t>
            </a:r>
            <a:r>
              <a:rPr lang="mr-IN" sz="3600" dirty="0" smtClean="0"/>
              <a:t>–</a:t>
            </a:r>
            <a:r>
              <a:rPr lang="fr-FR" sz="3600" dirty="0" smtClean="0"/>
              <a:t> Angular: composants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10074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9327" y="89009"/>
            <a:ext cx="10515600" cy="672991"/>
          </a:xfrm>
        </p:spPr>
        <p:txBody>
          <a:bodyPr>
            <a:normAutofit fontScale="90000"/>
          </a:bodyPr>
          <a:lstStyle/>
          <a:p>
            <a:pPr algn="r"/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Angular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i="1" dirty="0" smtClean="0"/>
              <a:t>Angular a un philosophie composant first, cela ne veut pas dire que le code métier est écrit dans ceux-ci.</a:t>
            </a:r>
          </a:p>
          <a:p>
            <a:r>
              <a:rPr lang="fr-FR" i="1" dirty="0" smtClean="0"/>
              <a:t>La responsabilité des composants est de gérer uniquement la couche interface</a:t>
            </a:r>
          </a:p>
          <a:p>
            <a:r>
              <a:rPr lang="fr-FR" i="1" dirty="0" smtClean="0"/>
              <a:t>Angular étant un </a:t>
            </a:r>
            <a:r>
              <a:rPr lang="fr-FR" i="1" dirty="0" err="1" smtClean="0"/>
              <a:t>framework</a:t>
            </a:r>
            <a:r>
              <a:rPr lang="fr-FR" i="1" dirty="0" smtClean="0"/>
              <a:t> très complet, il nous met à disposition un  certain nombre de services regroupés par modules applicatifs 	</a:t>
            </a:r>
          </a:p>
          <a:p>
            <a:pPr lvl="1">
              <a:buFont typeface="Wingdings" charset="2"/>
              <a:buChar char="Ø"/>
            </a:pPr>
            <a:r>
              <a:rPr lang="fr-FR" i="1" dirty="0" smtClean="0"/>
              <a:t>@</a:t>
            </a:r>
            <a:r>
              <a:rPr lang="fr-FR" i="1" dirty="0" err="1" smtClean="0"/>
              <a:t>angular</a:t>
            </a:r>
            <a:r>
              <a:rPr lang="fr-FR" i="1" dirty="0" smtClean="0"/>
              <a:t>/http</a:t>
            </a:r>
          </a:p>
          <a:p>
            <a:pPr lvl="1">
              <a:buFont typeface="Wingdings" charset="2"/>
              <a:buChar char="Ø"/>
            </a:pPr>
            <a:r>
              <a:rPr lang="fr-FR" dirty="0"/>
              <a:t>@</a:t>
            </a:r>
            <a:r>
              <a:rPr lang="fr-FR" dirty="0" err="1" smtClean="0"/>
              <a:t>angular</a:t>
            </a:r>
            <a:r>
              <a:rPr lang="fr-FR" dirty="0" smtClean="0"/>
              <a:t>/</a:t>
            </a:r>
            <a:r>
              <a:rPr lang="fr-FR" dirty="0" err="1" smtClean="0"/>
              <a:t>forms</a:t>
            </a:r>
            <a:endParaRPr lang="fr-FR" dirty="0" smtClean="0"/>
          </a:p>
          <a:p>
            <a:pPr lvl="1">
              <a:buFont typeface="Wingdings" charset="2"/>
              <a:buChar char="Ø"/>
            </a:pPr>
            <a:r>
              <a:rPr lang="fr-FR" dirty="0"/>
              <a:t>@</a:t>
            </a:r>
            <a:r>
              <a:rPr lang="fr-FR" dirty="0" err="1"/>
              <a:t>angular</a:t>
            </a:r>
            <a:r>
              <a:rPr lang="fr-FR" dirty="0"/>
              <a:t>/</a:t>
            </a:r>
            <a:r>
              <a:rPr lang="fr-FR" dirty="0" err="1"/>
              <a:t>common</a:t>
            </a:r>
            <a:endParaRPr lang="fr-FR" dirty="0" smtClean="0"/>
          </a:p>
          <a:p>
            <a:pPr lvl="1">
              <a:buFont typeface="Wingdings" charset="2"/>
              <a:buChar char="Ø"/>
            </a:pPr>
            <a:r>
              <a:rPr lang="mr-IN" i="1" dirty="0" smtClean="0"/>
              <a:t>…</a:t>
            </a:r>
            <a:r>
              <a:rPr lang="fr-FR" i="1" dirty="0" smtClean="0"/>
              <a:t>.</a:t>
            </a:r>
          </a:p>
          <a:p>
            <a:pPr algn="just">
              <a:buFont typeface="Arial" charset="0"/>
              <a:buChar char="•"/>
            </a:pPr>
            <a:r>
              <a:rPr lang="fr-FR" i="1" dirty="0" smtClean="0"/>
              <a:t>Nous pouvons bien sur écrire nous services spécifiques</a:t>
            </a:r>
            <a:endParaRPr lang="fr-FR" dirty="0" smtClean="0"/>
          </a:p>
          <a:p>
            <a:pPr lvl="1" algn="just">
              <a:buFont typeface="Wingdings" charset="2"/>
              <a:buChar char="Ø"/>
            </a:pPr>
            <a:endParaRPr lang="fr-FR" dirty="0"/>
          </a:p>
          <a:p>
            <a:pPr algn="just"/>
            <a:endParaRPr lang="fr-FR" b="1" dirty="0"/>
          </a:p>
          <a:p>
            <a:pPr lvl="1" algn="just">
              <a:buFont typeface="Wingdings" charset="2"/>
              <a:buChar char="Ø"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smtClean="0"/>
              <a:t>https://www.bewizyu.com/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D1E0A49-E414-4FEF-9712-1A880A41AA80}" type="slidenum">
              <a:rPr lang="fr-FR" smtClean="0"/>
              <a:t>29</a:t>
            </a:fld>
            <a:endParaRPr lang="fr-FR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1440209" y="535329"/>
            <a:ext cx="10515600" cy="672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chemeClr val="accent4"/>
                </a:solidFill>
              </a:rPr>
              <a:t>Service / Injectable</a:t>
            </a:r>
            <a:endParaRPr lang="fr-FR" sz="32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38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9327" y="89009"/>
            <a:ext cx="10515600" cy="672991"/>
          </a:xfrm>
        </p:spPr>
        <p:txBody>
          <a:bodyPr>
            <a:normAutofit fontScale="90000"/>
          </a:bodyPr>
          <a:lstStyle/>
          <a:p>
            <a:pPr algn="r"/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Angular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smtClean="0"/>
              <a:t>https://www.bewizyu.com/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D1E0A49-E414-4FEF-9712-1A880A41AA80}" type="slidenum">
              <a:rPr lang="fr-FR" smtClean="0"/>
              <a:t>3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527" y="1187041"/>
            <a:ext cx="7926614" cy="454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4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9327" y="89009"/>
            <a:ext cx="10515600" cy="672991"/>
          </a:xfrm>
        </p:spPr>
        <p:txBody>
          <a:bodyPr>
            <a:normAutofit fontScale="90000"/>
          </a:bodyPr>
          <a:lstStyle/>
          <a:p>
            <a:pPr algn="r"/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Angular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i="1" dirty="0" smtClean="0"/>
              <a:t>Créer un service revient à créer une classe et la rendre disponible pour un composant ou bien même un autre service. </a:t>
            </a:r>
          </a:p>
          <a:p>
            <a:r>
              <a:rPr lang="fr-FR" i="1" dirty="0" smtClean="0"/>
              <a:t>Intervient alors la notion d’injection de dépendances</a:t>
            </a:r>
          </a:p>
          <a:p>
            <a:pPr lvl="1"/>
            <a:r>
              <a:rPr lang="fr-FR" i="1" dirty="0" smtClean="0"/>
              <a:t>Design pattern bien connu</a:t>
            </a:r>
          </a:p>
          <a:p>
            <a:pPr lvl="1"/>
            <a:r>
              <a:rPr lang="fr-FR" i="1" dirty="0" smtClean="0"/>
              <a:t>Déjà intégré dans la versions </a:t>
            </a:r>
            <a:r>
              <a:rPr lang="fr-FR" i="1" dirty="0" err="1" smtClean="0"/>
              <a:t>Angular.js</a:t>
            </a:r>
            <a:endParaRPr lang="fr-FR" i="1" dirty="0" smtClean="0"/>
          </a:p>
          <a:p>
            <a:pPr lvl="1"/>
            <a:r>
              <a:rPr lang="fr-FR" i="1" dirty="0" smtClean="0"/>
              <a:t>Le </a:t>
            </a:r>
            <a:r>
              <a:rPr lang="fr-FR" i="1" dirty="0" err="1" smtClean="0"/>
              <a:t>framework</a:t>
            </a:r>
            <a:r>
              <a:rPr lang="fr-FR" i="1" dirty="0" smtClean="0"/>
              <a:t> crée une instance du service pour ensuite la fournir aux composants et services qui en dépendent</a:t>
            </a:r>
          </a:p>
          <a:p>
            <a:r>
              <a:rPr lang="fr-FR" i="1" dirty="0" smtClean="0"/>
              <a:t>Bénéfices</a:t>
            </a:r>
          </a:p>
          <a:p>
            <a:pPr lvl="1">
              <a:buFont typeface="Wingdings" charset="2"/>
              <a:buChar char="Ø"/>
            </a:pPr>
            <a:r>
              <a:rPr lang="fr-FR" dirty="0" smtClean="0"/>
              <a:t>Développement simplifié</a:t>
            </a:r>
          </a:p>
          <a:p>
            <a:pPr lvl="1">
              <a:buFont typeface="Wingdings" charset="2"/>
              <a:buChar char="Ø"/>
            </a:pPr>
            <a:r>
              <a:rPr lang="fr-FR" dirty="0" smtClean="0"/>
              <a:t>Meilleure testabilité</a:t>
            </a:r>
          </a:p>
          <a:p>
            <a:pPr lvl="1">
              <a:buFont typeface="Wingdings" charset="2"/>
              <a:buChar char="Ø"/>
            </a:pPr>
            <a:r>
              <a:rPr lang="fr-FR" dirty="0" smtClean="0"/>
              <a:t>Configuration simplifiée</a:t>
            </a:r>
          </a:p>
          <a:p>
            <a:pPr lvl="1" algn="just">
              <a:buFont typeface="Wingdings" charset="2"/>
              <a:buChar char="Ø"/>
            </a:pPr>
            <a:endParaRPr lang="fr-FR" dirty="0"/>
          </a:p>
          <a:p>
            <a:pPr algn="just"/>
            <a:endParaRPr lang="fr-FR" b="1" dirty="0"/>
          </a:p>
          <a:p>
            <a:pPr lvl="1" algn="just">
              <a:buFont typeface="Wingdings" charset="2"/>
              <a:buChar char="Ø"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smtClean="0"/>
              <a:t>https://www.bewizyu.com/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D1E0A49-E414-4FEF-9712-1A880A41AA80}" type="slidenum">
              <a:rPr lang="fr-FR" smtClean="0"/>
              <a:t>30</a:t>
            </a:fld>
            <a:endParaRPr lang="fr-FR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1440209" y="535329"/>
            <a:ext cx="10515600" cy="672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chemeClr val="accent4"/>
                </a:solidFill>
              </a:rPr>
              <a:t>Service / Injectable</a:t>
            </a:r>
            <a:endParaRPr lang="fr-FR" sz="32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58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9327" y="89009"/>
            <a:ext cx="10515600" cy="672991"/>
          </a:xfrm>
        </p:spPr>
        <p:txBody>
          <a:bodyPr>
            <a:normAutofit fontScale="90000"/>
          </a:bodyPr>
          <a:lstStyle/>
          <a:p>
            <a:pPr algn="r"/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Angular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i="1" dirty="0" smtClean="0"/>
              <a:t>Déclaration d’un service </a:t>
            </a:r>
            <a:endParaRPr lang="fr-FR" dirty="0" smtClean="0"/>
          </a:p>
          <a:p>
            <a:pPr lvl="1" algn="just">
              <a:buFont typeface="Wingdings" charset="2"/>
              <a:buChar char="Ø"/>
            </a:pPr>
            <a:endParaRPr lang="fr-FR" dirty="0"/>
          </a:p>
          <a:p>
            <a:pPr algn="just"/>
            <a:endParaRPr lang="fr-FR" b="1" dirty="0"/>
          </a:p>
          <a:p>
            <a:pPr lvl="1" algn="just">
              <a:buFont typeface="Wingdings" charset="2"/>
              <a:buChar char="Ø"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smtClean="0"/>
              <a:t>https://www.bewizyu.com/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D1E0A49-E414-4FEF-9712-1A880A41AA80}" type="slidenum">
              <a:rPr lang="fr-FR" smtClean="0"/>
              <a:t>31</a:t>
            </a:fld>
            <a:endParaRPr lang="fr-FR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1440209" y="535329"/>
            <a:ext cx="10515600" cy="672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chemeClr val="accent4"/>
                </a:solidFill>
              </a:rPr>
              <a:t>Service / Injectable</a:t>
            </a:r>
            <a:endParaRPr lang="fr-FR" sz="3200" b="1" dirty="0">
              <a:solidFill>
                <a:schemeClr val="accent4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2131427"/>
            <a:ext cx="5524500" cy="330181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00" y="1789134"/>
            <a:ext cx="53086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7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9327" y="89009"/>
            <a:ext cx="10515600" cy="672991"/>
          </a:xfrm>
        </p:spPr>
        <p:txBody>
          <a:bodyPr>
            <a:normAutofit fontScale="90000"/>
          </a:bodyPr>
          <a:lstStyle/>
          <a:p>
            <a:pPr algn="r"/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Angular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smtClean="0"/>
              <a:t>https://www.bewizyu.com/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D1E0A49-E414-4FEF-9712-1A880A41AA80}" type="slidenum">
              <a:rPr lang="fr-FR" smtClean="0"/>
              <a:t>32</a:t>
            </a:fld>
            <a:endParaRPr lang="fr-FR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1440209" y="535329"/>
            <a:ext cx="10515600" cy="672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chemeClr val="accent4"/>
                </a:solidFill>
              </a:rPr>
              <a:t>Service / Injectable</a:t>
            </a:r>
            <a:endParaRPr lang="fr-FR" sz="3200" b="1" dirty="0">
              <a:solidFill>
                <a:schemeClr val="accent4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457" y="871824"/>
            <a:ext cx="7542770" cy="522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1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9327" y="89009"/>
            <a:ext cx="10515600" cy="672991"/>
          </a:xfrm>
        </p:spPr>
        <p:txBody>
          <a:bodyPr>
            <a:normAutofit fontScale="90000"/>
          </a:bodyPr>
          <a:lstStyle/>
          <a:p>
            <a:pPr algn="r"/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Angular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smtClean="0"/>
              <a:t>https://www.bewizyu.com/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D1E0A49-E414-4FEF-9712-1A880A41AA80}" type="slidenum">
              <a:rPr lang="fr-FR" smtClean="0"/>
              <a:t>33</a:t>
            </a:fld>
            <a:endParaRPr lang="fr-FR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1440209" y="535329"/>
            <a:ext cx="10515600" cy="672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chemeClr val="accent4"/>
                </a:solidFill>
              </a:rPr>
              <a:t>Service / Injectable</a:t>
            </a:r>
            <a:endParaRPr lang="fr-FR" sz="3200" b="1" dirty="0">
              <a:solidFill>
                <a:schemeClr val="accent4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380" y="1218009"/>
            <a:ext cx="8897022" cy="469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18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9327" y="89009"/>
            <a:ext cx="10515600" cy="672991"/>
          </a:xfrm>
        </p:spPr>
        <p:txBody>
          <a:bodyPr>
            <a:normAutofit fontScale="90000"/>
          </a:bodyPr>
          <a:lstStyle/>
          <a:p>
            <a:pPr algn="r"/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Angular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smtClean="0"/>
              <a:t>https://www.bewizyu.com/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D1E0A49-E414-4FEF-9712-1A880A41AA80}" type="slidenum">
              <a:rPr lang="fr-FR" smtClean="0"/>
              <a:t>34</a:t>
            </a:fld>
            <a:endParaRPr lang="fr-FR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1440209" y="535329"/>
            <a:ext cx="10515600" cy="672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chemeClr val="accent4"/>
                </a:solidFill>
              </a:rPr>
              <a:t>Service / Injectable</a:t>
            </a:r>
            <a:endParaRPr lang="fr-FR" sz="3200" b="1" dirty="0">
              <a:solidFill>
                <a:schemeClr val="accent4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337" y="1380989"/>
            <a:ext cx="8113325" cy="416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9327" y="89009"/>
            <a:ext cx="10515600" cy="672991"/>
          </a:xfrm>
        </p:spPr>
        <p:txBody>
          <a:bodyPr>
            <a:normAutofit fontScale="90000"/>
          </a:bodyPr>
          <a:lstStyle/>
          <a:p>
            <a:pPr algn="r"/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TP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smtClean="0"/>
              <a:t>https://www.bewizyu.com/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D1E0A49-E414-4FEF-9712-1A880A41AA80}" type="slidenum">
              <a:rPr lang="fr-FR" smtClean="0"/>
              <a:t>35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387737" y="2810932"/>
            <a:ext cx="9800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TP : </a:t>
            </a:r>
            <a:r>
              <a:rPr lang="fr-FR" sz="3600" dirty="0" err="1" smtClean="0"/>
              <a:t>Chapter</a:t>
            </a:r>
            <a:r>
              <a:rPr lang="fr-FR" sz="3600" dirty="0" smtClean="0"/>
              <a:t> </a:t>
            </a:r>
            <a:r>
              <a:rPr lang="fr-FR" sz="3600" dirty="0"/>
              <a:t>4</a:t>
            </a:r>
            <a:r>
              <a:rPr lang="fr-FR" sz="3600" dirty="0" smtClean="0"/>
              <a:t> </a:t>
            </a:r>
            <a:r>
              <a:rPr lang="mr-IN" sz="3600" dirty="0" smtClean="0"/>
              <a:t>–</a:t>
            </a:r>
            <a:r>
              <a:rPr lang="fr-FR" sz="3600" dirty="0" smtClean="0"/>
              <a:t> Angular: Injection de dépendances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5755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9327" y="89009"/>
            <a:ext cx="10515600" cy="672991"/>
          </a:xfrm>
        </p:spPr>
        <p:txBody>
          <a:bodyPr>
            <a:normAutofit fontScale="90000"/>
          </a:bodyPr>
          <a:lstStyle/>
          <a:p>
            <a:pPr algn="r"/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Angular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smtClean="0"/>
              <a:t>https://www.bewizyu.com/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D1E0A49-E414-4FEF-9712-1A880A41AA80}" type="slidenum">
              <a:rPr lang="fr-FR" smtClean="0"/>
              <a:t>36</a:t>
            </a:fld>
            <a:endParaRPr lang="fr-FR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1440209" y="535329"/>
            <a:ext cx="10515600" cy="672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err="1" smtClean="0">
                <a:solidFill>
                  <a:schemeClr val="accent4"/>
                </a:solidFill>
              </a:rPr>
              <a:t>HttpClientModule</a:t>
            </a:r>
            <a:endParaRPr lang="fr-FR" sz="3200" b="1" dirty="0">
              <a:solidFill>
                <a:schemeClr val="accent4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327" y="1152990"/>
            <a:ext cx="9262783" cy="552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0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9327" y="89009"/>
            <a:ext cx="10515600" cy="672991"/>
          </a:xfrm>
        </p:spPr>
        <p:txBody>
          <a:bodyPr>
            <a:normAutofit fontScale="90000"/>
          </a:bodyPr>
          <a:lstStyle/>
          <a:p>
            <a:pPr algn="r"/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Angular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smtClean="0"/>
              <a:t>https://www.bewizyu.com/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D1E0A49-E414-4FEF-9712-1A880A41AA80}" type="slidenum">
              <a:rPr lang="fr-FR" smtClean="0"/>
              <a:t>37</a:t>
            </a:fld>
            <a:endParaRPr lang="fr-FR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1440209" y="535329"/>
            <a:ext cx="10515600" cy="672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err="1" smtClean="0">
                <a:solidFill>
                  <a:schemeClr val="accent4"/>
                </a:solidFill>
              </a:rPr>
              <a:t>HttpClientModule</a:t>
            </a:r>
            <a:endParaRPr lang="fr-FR" sz="3200" b="1" dirty="0">
              <a:solidFill>
                <a:schemeClr val="accent4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84" y="89009"/>
            <a:ext cx="7966208" cy="597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1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9327" y="89009"/>
            <a:ext cx="10515600" cy="672991"/>
          </a:xfrm>
        </p:spPr>
        <p:txBody>
          <a:bodyPr>
            <a:normAutofit fontScale="90000"/>
          </a:bodyPr>
          <a:lstStyle/>
          <a:p>
            <a:pPr algn="r"/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Angular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smtClean="0"/>
              <a:t>https://www.bewizyu.com/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D1E0A49-E414-4FEF-9712-1A880A41AA80}" type="slidenum">
              <a:rPr lang="fr-FR" smtClean="0"/>
              <a:t>38</a:t>
            </a:fld>
            <a:endParaRPr lang="fr-FR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1440209" y="535329"/>
            <a:ext cx="10515600" cy="672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err="1" smtClean="0">
                <a:solidFill>
                  <a:schemeClr val="accent4"/>
                </a:solidFill>
              </a:rPr>
              <a:t>HttpClientModule</a:t>
            </a:r>
            <a:endParaRPr lang="fr-FR" sz="3200" b="1" dirty="0">
              <a:solidFill>
                <a:schemeClr val="accent4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10" y="1322570"/>
            <a:ext cx="9459856" cy="437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30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9327" y="89009"/>
            <a:ext cx="10515600" cy="672991"/>
          </a:xfrm>
        </p:spPr>
        <p:txBody>
          <a:bodyPr>
            <a:normAutofit fontScale="90000"/>
          </a:bodyPr>
          <a:lstStyle/>
          <a:p>
            <a:pPr algn="r"/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Angular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smtClean="0"/>
              <a:t>https://www.bewizyu.com/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D1E0A49-E414-4FEF-9712-1A880A41AA80}" type="slidenum">
              <a:rPr lang="fr-FR" smtClean="0"/>
              <a:t>39</a:t>
            </a:fld>
            <a:endParaRPr lang="fr-FR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1440209" y="535329"/>
            <a:ext cx="10515600" cy="672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err="1" smtClean="0">
                <a:solidFill>
                  <a:schemeClr val="accent4"/>
                </a:solidFill>
              </a:rPr>
              <a:t>HttpClientModule</a:t>
            </a:r>
            <a:endParaRPr lang="fr-FR" sz="3200" b="1" dirty="0">
              <a:solidFill>
                <a:schemeClr val="accent4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34" y="1132556"/>
            <a:ext cx="10144461" cy="544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7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9327" y="89009"/>
            <a:ext cx="10515600" cy="672991"/>
          </a:xfrm>
        </p:spPr>
        <p:txBody>
          <a:bodyPr>
            <a:normAutofit fontScale="90000"/>
          </a:bodyPr>
          <a:lstStyle/>
          <a:p>
            <a:pPr algn="r"/>
            <a:r>
              <a:rPr lang="fr-FR" b="1" dirty="0">
                <a:solidFill>
                  <a:schemeClr val="accent5">
                    <a:lumMod val="50000"/>
                  </a:schemeClr>
                </a:solidFill>
              </a:rPr>
              <a:t>Programme détaillé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223C55"/>
                </a:solidFill>
              </a:rPr>
              <a:t>Historique et généralités Angular</a:t>
            </a:r>
          </a:p>
          <a:p>
            <a:r>
              <a:rPr lang="fr-FR" dirty="0" smtClean="0">
                <a:solidFill>
                  <a:srgbClr val="223C55"/>
                </a:solidFill>
              </a:rPr>
              <a:t>TypeScript</a:t>
            </a:r>
          </a:p>
          <a:p>
            <a:r>
              <a:rPr lang="fr-FR" dirty="0" smtClean="0">
                <a:solidFill>
                  <a:srgbClr val="223C55"/>
                </a:solidFill>
              </a:rPr>
              <a:t>Angular </a:t>
            </a:r>
          </a:p>
          <a:p>
            <a:pPr lvl="1"/>
            <a:r>
              <a:rPr lang="fr-FR" dirty="0" smtClean="0">
                <a:solidFill>
                  <a:srgbClr val="223C55"/>
                </a:solidFill>
              </a:rPr>
              <a:t>Angular-cli</a:t>
            </a:r>
          </a:p>
          <a:p>
            <a:pPr lvl="1"/>
            <a:r>
              <a:rPr lang="fr-FR" dirty="0" smtClean="0">
                <a:solidFill>
                  <a:srgbClr val="223C55"/>
                </a:solidFill>
              </a:rPr>
              <a:t>Composants</a:t>
            </a:r>
          </a:p>
          <a:p>
            <a:pPr lvl="1"/>
            <a:r>
              <a:rPr lang="fr-FR" dirty="0" smtClean="0">
                <a:solidFill>
                  <a:srgbClr val="223C55"/>
                </a:solidFill>
              </a:rPr>
              <a:t>Service / Injectable</a:t>
            </a:r>
          </a:p>
          <a:p>
            <a:pPr lvl="1"/>
            <a:r>
              <a:rPr lang="fr-FR" dirty="0" err="1" smtClean="0">
                <a:solidFill>
                  <a:srgbClr val="223C55"/>
                </a:solidFill>
              </a:rPr>
              <a:t>HttpClientModule</a:t>
            </a:r>
            <a:endParaRPr lang="fr-FR" dirty="0" smtClean="0">
              <a:solidFill>
                <a:srgbClr val="223C55"/>
              </a:solidFill>
            </a:endParaRPr>
          </a:p>
          <a:p>
            <a:pPr lvl="1"/>
            <a:r>
              <a:rPr lang="fr-FR" dirty="0" smtClean="0">
                <a:solidFill>
                  <a:srgbClr val="223C55"/>
                </a:solidFill>
              </a:rPr>
              <a:t>Router</a:t>
            </a:r>
          </a:p>
          <a:p>
            <a:pPr lvl="1"/>
            <a:r>
              <a:rPr lang="fr-FR" dirty="0" smtClean="0">
                <a:solidFill>
                  <a:srgbClr val="223C55"/>
                </a:solidFill>
              </a:rPr>
              <a:t>Formulaires</a:t>
            </a:r>
          </a:p>
          <a:p>
            <a:pPr lvl="1"/>
            <a:r>
              <a:rPr lang="fr-FR" dirty="0" smtClean="0">
                <a:solidFill>
                  <a:srgbClr val="223C55"/>
                </a:solidFill>
              </a:rPr>
              <a:t>Tests unitaires</a:t>
            </a:r>
            <a:endParaRPr lang="fr-FR" dirty="0" smtClean="0">
              <a:solidFill>
                <a:srgbClr val="223C55"/>
              </a:solidFill>
            </a:endParaRPr>
          </a:p>
          <a:p>
            <a:endParaRPr lang="fr-FR" dirty="0">
              <a:solidFill>
                <a:srgbClr val="223C55"/>
              </a:solidFill>
            </a:endParaRPr>
          </a:p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smtClean="0"/>
              <a:t>https://www.bewizyu.com/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D1E0A49-E414-4FEF-9712-1A880A41AA8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87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9327" y="89009"/>
            <a:ext cx="10515600" cy="672991"/>
          </a:xfrm>
        </p:spPr>
        <p:txBody>
          <a:bodyPr>
            <a:normAutofit fontScale="90000"/>
          </a:bodyPr>
          <a:lstStyle/>
          <a:p>
            <a:pPr algn="r"/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Angular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smtClean="0"/>
              <a:t>https://www.bewizyu.com/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D1E0A49-E414-4FEF-9712-1A880A41AA80}" type="slidenum">
              <a:rPr lang="fr-FR" smtClean="0"/>
              <a:t>40</a:t>
            </a:fld>
            <a:endParaRPr lang="fr-FR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1440209" y="535329"/>
            <a:ext cx="10515600" cy="672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err="1" smtClean="0">
                <a:solidFill>
                  <a:schemeClr val="accent4"/>
                </a:solidFill>
              </a:rPr>
              <a:t>HttpClientModule</a:t>
            </a:r>
            <a:endParaRPr lang="fr-FR" sz="3200" b="1" dirty="0">
              <a:solidFill>
                <a:schemeClr val="accent4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847243" y="4057341"/>
            <a:ext cx="4289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cathError</a:t>
            </a:r>
            <a:endParaRPr lang="fr-FR" sz="12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004" y="1308507"/>
            <a:ext cx="9292467" cy="437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7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9327" y="89009"/>
            <a:ext cx="10515600" cy="672991"/>
          </a:xfrm>
        </p:spPr>
        <p:txBody>
          <a:bodyPr>
            <a:normAutofit fontScale="90000"/>
          </a:bodyPr>
          <a:lstStyle/>
          <a:p>
            <a:pPr algn="r"/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TP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smtClean="0"/>
              <a:t>https://www.bewizyu.com/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D1E0A49-E414-4FEF-9712-1A880A41AA80}" type="slidenum">
              <a:rPr lang="fr-FR" smtClean="0"/>
              <a:t>41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861069" y="2821690"/>
            <a:ext cx="8273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TP : </a:t>
            </a:r>
            <a:r>
              <a:rPr lang="fr-FR" sz="3600" dirty="0" err="1" smtClean="0"/>
              <a:t>Chapter</a:t>
            </a:r>
            <a:r>
              <a:rPr lang="fr-FR" sz="3600" dirty="0" smtClean="0"/>
              <a:t> 5 </a:t>
            </a:r>
            <a:r>
              <a:rPr lang="mr-IN" sz="3600" dirty="0" smtClean="0"/>
              <a:t>–</a:t>
            </a:r>
            <a:r>
              <a:rPr lang="fr-FR" sz="3600" dirty="0" smtClean="0"/>
              <a:t> Angular: </a:t>
            </a:r>
            <a:r>
              <a:rPr lang="fr-FR" sz="3600" dirty="0" err="1" smtClean="0"/>
              <a:t>HttpClientModule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6382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9327" y="89009"/>
            <a:ext cx="10515600" cy="672991"/>
          </a:xfrm>
        </p:spPr>
        <p:txBody>
          <a:bodyPr>
            <a:normAutofit fontScale="90000"/>
          </a:bodyPr>
          <a:lstStyle/>
          <a:p>
            <a:pPr algn="r"/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Angular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fr-FR" dirty="0"/>
              <a:t>2009, </a:t>
            </a:r>
            <a:r>
              <a:rPr lang="fr-FR" dirty="0" err="1"/>
              <a:t>AngularJS</a:t>
            </a:r>
            <a:r>
              <a:rPr lang="fr-FR" dirty="0"/>
              <a:t> devait être un logiciel manipulant des données au format JSON (indépendamment du </a:t>
            </a:r>
            <a:r>
              <a:rPr lang="fr-FR" dirty="0" smtClean="0"/>
              <a:t>web) crée par </a:t>
            </a:r>
            <a:r>
              <a:rPr lang="fr-FR" dirty="0" err="1"/>
              <a:t>Miško</a:t>
            </a:r>
            <a:r>
              <a:rPr lang="fr-FR" dirty="0"/>
              <a:t> </a:t>
            </a:r>
            <a:r>
              <a:rPr lang="fr-FR" dirty="0" err="1"/>
              <a:t>Hevery</a:t>
            </a:r>
            <a:r>
              <a:rPr lang="fr-FR" dirty="0"/>
              <a:t> et Adam </a:t>
            </a:r>
            <a:r>
              <a:rPr lang="fr-FR" dirty="0" err="1"/>
              <a:t>Abronsw</a:t>
            </a:r>
            <a:r>
              <a:rPr lang="fr-FR" dirty="0"/>
              <a:t>, ses </a:t>
            </a:r>
            <a:r>
              <a:rPr lang="fr-FR" dirty="0" smtClean="0"/>
              <a:t>fondateurs.</a:t>
            </a:r>
          </a:p>
          <a:p>
            <a:pPr algn="just"/>
            <a:r>
              <a:rPr lang="fr-FR" dirty="0" smtClean="0"/>
              <a:t>Google a ensuite repris le projet en interne</a:t>
            </a:r>
          </a:p>
          <a:p>
            <a:pPr algn="just"/>
            <a:r>
              <a:rPr lang="fr-FR" dirty="0"/>
              <a:t>La première version a été mise sur GitHub le 20 octobre </a:t>
            </a:r>
            <a:r>
              <a:rPr lang="fr-FR" dirty="0" smtClean="0"/>
              <a:t>2010, </a:t>
            </a:r>
            <a:r>
              <a:rPr lang="fr-FR" dirty="0"/>
              <a:t>la version 1.0.0 est sortie en juin </a:t>
            </a:r>
            <a:r>
              <a:rPr lang="fr-FR" dirty="0" smtClean="0"/>
              <a:t>2012</a:t>
            </a:r>
          </a:p>
          <a:p>
            <a:pPr algn="just"/>
            <a:r>
              <a:rPr lang="fr-FR" dirty="0"/>
              <a:t>La version 2.0, considérablement différente (ECMAScript 6 et un nouveau langage, TypeScript, abandon de jQuery et de nombreux concepts et prototypes), est </a:t>
            </a:r>
            <a:r>
              <a:rPr lang="fr-FR" dirty="0" smtClean="0"/>
              <a:t>développée depuis 2014</a:t>
            </a:r>
            <a:r>
              <a:rPr lang="fr-FR" dirty="0"/>
              <a:t> pour une première version livrée en </a:t>
            </a:r>
            <a:r>
              <a:rPr lang="fr-FR" dirty="0" smtClean="0"/>
              <a:t>2016.</a:t>
            </a:r>
          </a:p>
          <a:p>
            <a:pPr algn="just"/>
            <a:r>
              <a:rPr lang="fr-FR" dirty="0" err="1" smtClean="0"/>
              <a:t>Angular.js</a:t>
            </a:r>
            <a:r>
              <a:rPr lang="fr-FR" dirty="0" smtClean="0"/>
              <a:t> est le nom de la première version (1.xxxx). Dorénavant, le </a:t>
            </a:r>
            <a:r>
              <a:rPr lang="fr-FR" dirty="0" err="1" smtClean="0"/>
              <a:t>framework</a:t>
            </a:r>
            <a:r>
              <a:rPr lang="fr-FR" dirty="0" smtClean="0"/>
              <a:t> s’appelle Angular. Une version majeure sera disponibles tous les 6 mois</a:t>
            </a:r>
          </a:p>
          <a:p>
            <a:pPr lvl="1" algn="just">
              <a:buFont typeface="Wingdings" charset="2"/>
              <a:buChar char="Ø"/>
            </a:pPr>
            <a:endParaRPr lang="fr-FR" dirty="0"/>
          </a:p>
          <a:p>
            <a:pPr lvl="1" algn="just">
              <a:buFont typeface="Wingdings" charset="2"/>
              <a:buChar char="Ø"/>
            </a:pPr>
            <a:endParaRPr lang="fr-FR" dirty="0" smtClean="0"/>
          </a:p>
          <a:p>
            <a:pPr lvl="1" algn="just">
              <a:buFont typeface="Wingdings" charset="2"/>
              <a:buChar char="Ø"/>
            </a:pPr>
            <a:endParaRPr lang="fr-FR" dirty="0" smtClean="0"/>
          </a:p>
          <a:p>
            <a:pPr lvl="1" algn="just">
              <a:buFont typeface="Wingdings" charset="2"/>
              <a:buChar char="Ø"/>
            </a:pPr>
            <a:endParaRPr lang="fr-FR" dirty="0"/>
          </a:p>
          <a:p>
            <a:pPr algn="just"/>
            <a:endParaRPr lang="fr-FR" b="1" dirty="0"/>
          </a:p>
          <a:p>
            <a:pPr lvl="1" algn="just">
              <a:buFont typeface="Wingdings" charset="2"/>
              <a:buChar char="Ø"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smtClean="0"/>
              <a:t>https://www.bewizyu.com/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D1E0A49-E414-4FEF-9712-1A880A41AA80}" type="slidenum">
              <a:rPr lang="fr-FR" smtClean="0"/>
              <a:t>5</a:t>
            </a:fld>
            <a:endParaRPr lang="fr-FR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440209" y="535329"/>
            <a:ext cx="10515600" cy="672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chemeClr val="accent4"/>
                </a:solidFill>
              </a:rPr>
              <a:t>Historique</a:t>
            </a:r>
            <a:endParaRPr lang="fr-FR" sz="32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9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9327" y="89009"/>
            <a:ext cx="10515600" cy="672991"/>
          </a:xfrm>
        </p:spPr>
        <p:txBody>
          <a:bodyPr>
            <a:normAutofit fontScale="90000"/>
          </a:bodyPr>
          <a:lstStyle/>
          <a:p>
            <a:pPr algn="r"/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Angular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fr-FR" dirty="0"/>
              <a:t>Single Page Application (SPA)</a:t>
            </a:r>
          </a:p>
          <a:p>
            <a:pPr algn="just"/>
            <a:r>
              <a:rPr lang="fr-FR" dirty="0"/>
              <a:t>Déclaratif plutôt qu’impératif</a:t>
            </a:r>
          </a:p>
          <a:p>
            <a:pPr algn="just"/>
            <a:r>
              <a:rPr lang="fr-FR" dirty="0"/>
              <a:t>Approche composant </a:t>
            </a:r>
            <a:r>
              <a:rPr lang="fr-FR" dirty="0" smtClean="0"/>
              <a:t>first</a:t>
            </a:r>
          </a:p>
          <a:p>
            <a:pPr algn="just"/>
            <a:r>
              <a:rPr lang="fr-FR" dirty="0" smtClean="0"/>
              <a:t>Injection de dépendances</a:t>
            </a:r>
            <a:endParaRPr lang="fr-FR" dirty="0"/>
          </a:p>
          <a:p>
            <a:pPr algn="just"/>
            <a:r>
              <a:rPr lang="fr-FR" dirty="0" smtClean="0"/>
              <a:t>Conçu </a:t>
            </a:r>
            <a:r>
              <a:rPr lang="fr-FR" dirty="0"/>
              <a:t>pour le web de demain, avec ECMAScript 6, les Web Components</a:t>
            </a:r>
          </a:p>
          <a:p>
            <a:pPr algn="just"/>
            <a:r>
              <a:rPr lang="fr-FR" dirty="0"/>
              <a:t>Améliorer l’expérience utilisateur (interface plus fluide, </a:t>
            </a:r>
            <a:r>
              <a:rPr lang="fr-FR" dirty="0" smtClean="0"/>
              <a:t>asynchrone, mobile first)</a:t>
            </a:r>
            <a:endParaRPr lang="fr-FR" dirty="0"/>
          </a:p>
          <a:p>
            <a:pPr algn="just"/>
            <a:r>
              <a:rPr lang="fr-FR" dirty="0" smtClean="0"/>
              <a:t>Définit </a:t>
            </a:r>
            <a:r>
              <a:rPr lang="fr-FR" dirty="0"/>
              <a:t>une approche </a:t>
            </a:r>
            <a:r>
              <a:rPr lang="fr-FR" dirty="0" smtClean="0"/>
              <a:t>modulaire qui </a:t>
            </a:r>
            <a:r>
              <a:rPr lang="fr-FR" dirty="0"/>
              <a:t>doit amener un couplage faible entre les différents composants et services afin de faciliter l’écritures de tests unitaires </a:t>
            </a:r>
            <a:r>
              <a:rPr lang="fr-FR" dirty="0" smtClean="0"/>
              <a:t>automatisés</a:t>
            </a:r>
          </a:p>
          <a:p>
            <a:pPr algn="just"/>
            <a:r>
              <a:rPr lang="fr-FR" dirty="0" smtClean="0"/>
              <a:t>Privilégie l’écriture en TypeScript mais il est possible d’écrire avec de l’ES6.</a:t>
            </a:r>
            <a:endParaRPr lang="fr-FR" dirty="0"/>
          </a:p>
          <a:p>
            <a:pPr lvl="1" algn="just">
              <a:buFont typeface="Wingdings" charset="2"/>
              <a:buChar char="Ø"/>
            </a:pPr>
            <a:endParaRPr lang="fr-FR" dirty="0" smtClean="0"/>
          </a:p>
          <a:p>
            <a:pPr lvl="1" algn="just">
              <a:buFont typeface="Wingdings" charset="2"/>
              <a:buChar char="Ø"/>
            </a:pPr>
            <a:endParaRPr lang="fr-FR" dirty="0"/>
          </a:p>
          <a:p>
            <a:pPr lvl="1" algn="just">
              <a:buFont typeface="Wingdings" charset="2"/>
              <a:buChar char="Ø"/>
            </a:pPr>
            <a:endParaRPr lang="fr-FR" dirty="0" smtClean="0"/>
          </a:p>
          <a:p>
            <a:pPr lvl="1" algn="just">
              <a:buFont typeface="Wingdings" charset="2"/>
              <a:buChar char="Ø"/>
            </a:pPr>
            <a:endParaRPr lang="fr-FR" dirty="0" smtClean="0"/>
          </a:p>
          <a:p>
            <a:pPr lvl="1" algn="just">
              <a:buFont typeface="Wingdings" charset="2"/>
              <a:buChar char="Ø"/>
            </a:pPr>
            <a:endParaRPr lang="fr-FR" dirty="0"/>
          </a:p>
          <a:p>
            <a:pPr algn="just"/>
            <a:endParaRPr lang="fr-FR" b="1" dirty="0"/>
          </a:p>
          <a:p>
            <a:pPr lvl="1" algn="just">
              <a:buFont typeface="Wingdings" charset="2"/>
              <a:buChar char="Ø"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smtClean="0"/>
              <a:t>https://www.bewizyu.com/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D1E0A49-E414-4FEF-9712-1A880A41AA80}" type="slidenum">
              <a:rPr lang="fr-FR" smtClean="0"/>
              <a:t>6</a:t>
            </a:fld>
            <a:endParaRPr lang="fr-FR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440209" y="535329"/>
            <a:ext cx="10515600" cy="672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chemeClr val="accent4"/>
                </a:solidFill>
              </a:rPr>
              <a:t>Présentation</a:t>
            </a:r>
            <a:endParaRPr lang="fr-FR" sz="32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53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9327" y="89009"/>
            <a:ext cx="10515600" cy="672991"/>
          </a:xfrm>
        </p:spPr>
        <p:txBody>
          <a:bodyPr>
            <a:normAutofit fontScale="90000"/>
          </a:bodyPr>
          <a:lstStyle/>
          <a:p>
            <a:pPr algn="r"/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Angular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</a:t>
            </a:r>
            <a:r>
              <a:rPr lang="fr-FR" dirty="0" smtClean="0"/>
              <a:t>pplication </a:t>
            </a:r>
            <a:r>
              <a:rPr lang="fr-FR" dirty="0"/>
              <a:t>web accessible via une page web </a:t>
            </a:r>
            <a:r>
              <a:rPr lang="fr-FR" dirty="0" smtClean="0"/>
              <a:t>unique</a:t>
            </a:r>
          </a:p>
          <a:p>
            <a:r>
              <a:rPr lang="fr-FR" dirty="0" smtClean="0"/>
              <a:t>Éviter </a:t>
            </a:r>
            <a:r>
              <a:rPr lang="fr-FR" dirty="0"/>
              <a:t>le chargement d'une nouvelle page à chaque action </a:t>
            </a:r>
            <a:r>
              <a:rPr lang="fr-FR" dirty="0" smtClean="0"/>
              <a:t>demandée</a:t>
            </a:r>
          </a:p>
          <a:p>
            <a:r>
              <a:rPr lang="fr-FR" dirty="0" smtClean="0"/>
              <a:t>Permet d’avoir des traitements offline</a:t>
            </a:r>
          </a:p>
          <a:p>
            <a:r>
              <a:rPr lang="fr-FR" dirty="0" smtClean="0"/>
              <a:t>Prérequis pour construire une PWA (Progressive Web App)</a:t>
            </a:r>
          </a:p>
          <a:p>
            <a:r>
              <a:rPr lang="fr-FR" dirty="0"/>
              <a:t>L</a:t>
            </a:r>
            <a:r>
              <a:rPr lang="fr-FR" dirty="0" smtClean="0"/>
              <a:t>’optimisation </a:t>
            </a:r>
            <a:r>
              <a:rPr lang="fr-FR" dirty="0"/>
              <a:t>pour le SEO (</a:t>
            </a:r>
            <a:r>
              <a:rPr lang="fr-FR" i="1" dirty="0" err="1"/>
              <a:t>Search</a:t>
            </a:r>
            <a:r>
              <a:rPr lang="fr-FR" i="1" dirty="0"/>
              <a:t> Engine </a:t>
            </a:r>
            <a:r>
              <a:rPr lang="fr-FR" i="1" dirty="0" err="1"/>
              <a:t>Optimization</a:t>
            </a:r>
            <a:r>
              <a:rPr lang="fr-FR" dirty="0"/>
              <a:t>) nécessite des traitements supplémentaires</a:t>
            </a:r>
            <a:endParaRPr lang="fr-FR" dirty="0" smtClean="0"/>
          </a:p>
          <a:p>
            <a:pPr lvl="1" algn="just">
              <a:buFont typeface="Wingdings" charset="2"/>
              <a:buChar char="Ø"/>
            </a:pPr>
            <a:endParaRPr lang="fr-FR" dirty="0"/>
          </a:p>
          <a:p>
            <a:pPr lvl="1" algn="just">
              <a:buFont typeface="Wingdings" charset="2"/>
              <a:buChar char="Ø"/>
            </a:pPr>
            <a:endParaRPr lang="fr-FR" dirty="0" smtClean="0"/>
          </a:p>
          <a:p>
            <a:pPr lvl="1" algn="just">
              <a:buFont typeface="Wingdings" charset="2"/>
              <a:buChar char="Ø"/>
            </a:pPr>
            <a:endParaRPr lang="fr-FR" dirty="0" smtClean="0"/>
          </a:p>
          <a:p>
            <a:pPr lvl="1" algn="just">
              <a:buFont typeface="Wingdings" charset="2"/>
              <a:buChar char="Ø"/>
            </a:pPr>
            <a:endParaRPr lang="fr-FR" dirty="0"/>
          </a:p>
          <a:p>
            <a:pPr algn="just"/>
            <a:endParaRPr lang="fr-FR" b="1" dirty="0"/>
          </a:p>
          <a:p>
            <a:pPr lvl="1" algn="just">
              <a:buFont typeface="Wingdings" charset="2"/>
              <a:buChar char="Ø"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smtClean="0"/>
              <a:t>https://www.bewizyu.com/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D1E0A49-E414-4FEF-9712-1A880A41AA80}" type="slidenum">
              <a:rPr lang="fr-FR" smtClean="0"/>
              <a:t>7</a:t>
            </a:fld>
            <a:endParaRPr lang="fr-FR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440209" y="535329"/>
            <a:ext cx="10515600" cy="672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chemeClr val="accent4"/>
                </a:solidFill>
              </a:rPr>
              <a:t>Single Page Application</a:t>
            </a:r>
            <a:endParaRPr lang="fr-FR" sz="32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3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9327" y="89009"/>
            <a:ext cx="10515600" cy="672991"/>
          </a:xfrm>
        </p:spPr>
        <p:txBody>
          <a:bodyPr>
            <a:normAutofit fontScale="90000"/>
          </a:bodyPr>
          <a:lstStyle/>
          <a:p>
            <a:pPr algn="r"/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Angular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</a:t>
            </a:r>
            <a:r>
              <a:rPr lang="fr-FR" dirty="0" smtClean="0"/>
              <a:t>angage </a:t>
            </a:r>
            <a:r>
              <a:rPr lang="fr-FR" dirty="0"/>
              <a:t>de programmation libre et open source développé par </a:t>
            </a:r>
            <a:r>
              <a:rPr lang="fr-FR" dirty="0" smtClean="0"/>
              <a:t>Microsoft</a:t>
            </a:r>
            <a:endParaRPr lang="fr-FR" dirty="0"/>
          </a:p>
          <a:p>
            <a:r>
              <a:rPr lang="fr-FR" dirty="0"/>
              <a:t>A</a:t>
            </a:r>
            <a:r>
              <a:rPr lang="fr-FR" dirty="0" smtClean="0"/>
              <a:t>méliorer </a:t>
            </a:r>
            <a:r>
              <a:rPr lang="fr-FR" dirty="0"/>
              <a:t>et </a:t>
            </a:r>
            <a:r>
              <a:rPr lang="fr-FR" dirty="0" smtClean="0"/>
              <a:t>sécuriser </a:t>
            </a:r>
            <a:r>
              <a:rPr lang="fr-FR" dirty="0"/>
              <a:t>la production de code JavaScript</a:t>
            </a:r>
          </a:p>
          <a:p>
            <a:r>
              <a:rPr lang="fr-FR" dirty="0"/>
              <a:t>Le code TypeScript est transcompilé en JavaScript, pouvant ainsi être interprété par n'importe quel navigateur web ou moteur </a:t>
            </a:r>
            <a:r>
              <a:rPr lang="fr-FR" dirty="0" smtClean="0"/>
              <a:t>JavaScript</a:t>
            </a:r>
            <a:endParaRPr lang="fr-FR" dirty="0"/>
          </a:p>
          <a:p>
            <a:r>
              <a:rPr lang="fr-FR" dirty="0"/>
              <a:t>TypeScript permet un typage statique optionnel des variables et des </a:t>
            </a:r>
            <a:r>
              <a:rPr lang="fr-FR" dirty="0" smtClean="0"/>
              <a:t>fonctions</a:t>
            </a:r>
          </a:p>
          <a:p>
            <a:r>
              <a:rPr lang="fr-FR" dirty="0"/>
              <a:t>S</a:t>
            </a:r>
            <a:r>
              <a:rPr lang="fr-FR" dirty="0" smtClean="0"/>
              <a:t>upporte </a:t>
            </a:r>
            <a:r>
              <a:rPr lang="fr-FR" dirty="0"/>
              <a:t>la spécification ECMAScript 6</a:t>
            </a:r>
            <a:endParaRPr lang="fr-FR" dirty="0" smtClean="0"/>
          </a:p>
          <a:p>
            <a:pPr lvl="1" algn="just">
              <a:buFont typeface="Wingdings" charset="2"/>
              <a:buChar char="Ø"/>
            </a:pPr>
            <a:endParaRPr lang="fr-FR" dirty="0"/>
          </a:p>
          <a:p>
            <a:pPr algn="just"/>
            <a:endParaRPr lang="fr-FR" b="1" dirty="0"/>
          </a:p>
          <a:p>
            <a:pPr lvl="1" algn="just">
              <a:buFont typeface="Wingdings" charset="2"/>
              <a:buChar char="Ø"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smtClean="0"/>
              <a:t>https://www.bewizyu.com/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D1E0A49-E414-4FEF-9712-1A880A41AA80}" type="slidenum">
              <a:rPr lang="fr-FR" smtClean="0"/>
              <a:t>8</a:t>
            </a:fld>
            <a:endParaRPr lang="fr-FR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440209" y="535329"/>
            <a:ext cx="10515600" cy="672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err="1" smtClean="0">
                <a:solidFill>
                  <a:schemeClr val="accent4"/>
                </a:solidFill>
              </a:rPr>
              <a:t>Typescript</a:t>
            </a:r>
            <a:r>
              <a:rPr lang="fr-FR" sz="3200" b="1" dirty="0" smtClean="0">
                <a:solidFill>
                  <a:schemeClr val="accent4"/>
                </a:solidFill>
              </a:rPr>
              <a:t> présentation</a:t>
            </a:r>
            <a:endParaRPr lang="fr-FR" sz="32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70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9327" y="89009"/>
            <a:ext cx="10515600" cy="672991"/>
          </a:xfrm>
        </p:spPr>
        <p:txBody>
          <a:bodyPr>
            <a:normAutofit fontScale="90000"/>
          </a:bodyPr>
          <a:lstStyle/>
          <a:p>
            <a:pPr algn="r"/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Angular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Types : </a:t>
            </a:r>
          </a:p>
          <a:p>
            <a:pPr lvl="1">
              <a:buFont typeface="Wingdings" charset="2"/>
              <a:buChar char="Ø"/>
            </a:pPr>
            <a:r>
              <a:rPr lang="fr-FR" dirty="0" smtClean="0"/>
              <a:t>Syntaxe simple</a:t>
            </a:r>
          </a:p>
          <a:p>
            <a:pPr lvl="1">
              <a:buFont typeface="Wingdings" charset="2"/>
              <a:buChar char="Ø"/>
            </a:pPr>
            <a:r>
              <a:rPr lang="fr-FR" dirty="0" smtClean="0"/>
              <a:t>Différents types simples à retenir</a:t>
            </a:r>
          </a:p>
          <a:p>
            <a:pPr lvl="2">
              <a:buFont typeface="Arial" charset="0"/>
              <a:buChar char="•"/>
            </a:pPr>
            <a:r>
              <a:rPr lang="fr-FR" dirty="0" smtClean="0"/>
              <a:t>JavaScript types primitifs et complexes</a:t>
            </a:r>
          </a:p>
          <a:p>
            <a:pPr lvl="2">
              <a:buFont typeface="Arial" charset="0"/>
              <a:buChar char="•"/>
            </a:pPr>
            <a:r>
              <a:rPr lang="fr-FR" dirty="0" smtClean="0"/>
              <a:t>Types génériques</a:t>
            </a:r>
          </a:p>
          <a:p>
            <a:pPr lvl="2">
              <a:buFont typeface="Arial" charset="0"/>
              <a:buChar char="•"/>
            </a:pPr>
            <a:r>
              <a:rPr lang="fr-FR" dirty="0" smtClean="0"/>
              <a:t>Typage dynamique (</a:t>
            </a:r>
            <a:r>
              <a:rPr lang="fr-FR" dirty="0" err="1" smtClean="0"/>
              <a:t>any</a:t>
            </a:r>
            <a:r>
              <a:rPr lang="fr-FR" dirty="0" smtClean="0"/>
              <a:t>)</a:t>
            </a:r>
          </a:p>
          <a:p>
            <a:pPr lvl="2">
              <a:buFont typeface="Arial" charset="0"/>
              <a:buChar char="•"/>
            </a:pPr>
            <a:r>
              <a:rPr lang="fr-FR" dirty="0" smtClean="0"/>
              <a:t>Union de 2 types</a:t>
            </a:r>
          </a:p>
          <a:p>
            <a:pPr lvl="2">
              <a:buFont typeface="Arial" charset="0"/>
              <a:buChar char="•"/>
            </a:pPr>
            <a:r>
              <a:rPr lang="fr-FR" dirty="0" err="1"/>
              <a:t>E</a:t>
            </a:r>
            <a:r>
              <a:rPr lang="fr-FR" dirty="0" err="1" smtClean="0"/>
              <a:t>num</a:t>
            </a:r>
            <a:endParaRPr lang="fr-FR" dirty="0" smtClean="0"/>
          </a:p>
          <a:p>
            <a:pPr lvl="1">
              <a:buFont typeface="Wingdings" charset="2"/>
              <a:buChar char="Ø"/>
            </a:pPr>
            <a:r>
              <a:rPr lang="fr-FR" dirty="0" smtClean="0"/>
              <a:t> Fonctions retournent aussi un type </a:t>
            </a:r>
          </a:p>
          <a:p>
            <a:pPr lvl="1">
              <a:buFont typeface="Wingdings" charset="2"/>
              <a:buChar char="Ø"/>
            </a:pPr>
            <a:r>
              <a:rPr lang="fr-FR" dirty="0" smtClean="0"/>
              <a:t>Définition d’interfaces</a:t>
            </a:r>
          </a:p>
          <a:p>
            <a:pPr lvl="1">
              <a:buFont typeface="Wingdings" charset="2"/>
              <a:buChar char="Ø"/>
            </a:pPr>
            <a:r>
              <a:rPr lang="fr-FR" dirty="0" smtClean="0"/>
              <a:t>Une classe ou un paramètre de fonction peut requérir une interface</a:t>
            </a:r>
          </a:p>
          <a:p>
            <a:pPr lvl="1">
              <a:buFont typeface="Wingdings" charset="2"/>
              <a:buChar char="Ø"/>
            </a:pPr>
            <a:r>
              <a:rPr lang="fr-FR" dirty="0" smtClean="0"/>
              <a:t>Paramètres optionnels</a:t>
            </a:r>
          </a:p>
          <a:p>
            <a:pPr lvl="1">
              <a:buFont typeface="Wingdings" charset="2"/>
              <a:buChar char="Ø"/>
            </a:pPr>
            <a:r>
              <a:rPr lang="fr-FR" dirty="0" smtClean="0"/>
              <a:t>Décorateurs depuis TypeScript 1.5 pour le support d’</a:t>
            </a:r>
            <a:r>
              <a:rPr lang="fr-FR" dirty="0" err="1" smtClean="0"/>
              <a:t>Angular</a:t>
            </a:r>
            <a:endParaRPr lang="fr-FR" dirty="0" smtClean="0"/>
          </a:p>
          <a:p>
            <a:pPr lvl="1" algn="just">
              <a:buFont typeface="Wingdings" charset="2"/>
              <a:buChar char="Ø"/>
            </a:pPr>
            <a:endParaRPr lang="fr-FR" dirty="0"/>
          </a:p>
          <a:p>
            <a:pPr algn="just"/>
            <a:endParaRPr lang="fr-FR" b="1" dirty="0"/>
          </a:p>
          <a:p>
            <a:pPr lvl="1" algn="just">
              <a:buFont typeface="Wingdings" charset="2"/>
              <a:buChar char="Ø"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smtClean="0"/>
              <a:t>https://www.bewizyu.com/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D1E0A49-E414-4FEF-9712-1A880A41AA80}" type="slidenum">
              <a:rPr lang="fr-FR" smtClean="0"/>
              <a:t>9</a:t>
            </a:fld>
            <a:endParaRPr lang="fr-FR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440209" y="535329"/>
            <a:ext cx="10515600" cy="672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err="1" smtClean="0">
                <a:solidFill>
                  <a:schemeClr val="accent4"/>
                </a:solidFill>
              </a:rPr>
              <a:t>Typescript</a:t>
            </a:r>
            <a:endParaRPr lang="fr-FR" sz="32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17935</TotalTime>
  <Words>889</Words>
  <Application>Microsoft Macintosh PowerPoint</Application>
  <PresentationFormat>Grand écran</PresentationFormat>
  <Paragraphs>401</Paragraphs>
  <Slides>41</Slides>
  <Notes>34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41</vt:i4>
      </vt:variant>
    </vt:vector>
  </HeadingPairs>
  <TitlesOfParts>
    <vt:vector size="50" baseType="lpstr">
      <vt:lpstr>Bebas Neue</vt:lpstr>
      <vt:lpstr>Calibri</vt:lpstr>
      <vt:lpstr>Calibri Light</vt:lpstr>
      <vt:lpstr>Courier</vt:lpstr>
      <vt:lpstr>DIN Alternate</vt:lpstr>
      <vt:lpstr>Mangal</vt:lpstr>
      <vt:lpstr>Wingdings</vt:lpstr>
      <vt:lpstr>Arial</vt:lpstr>
      <vt:lpstr>Thème Office</vt:lpstr>
      <vt:lpstr>Présentation PowerPoint</vt:lpstr>
      <vt:lpstr>Votre formateur</vt:lpstr>
      <vt:lpstr>Angular</vt:lpstr>
      <vt:lpstr>Programme détaillé</vt:lpstr>
      <vt:lpstr>Angular</vt:lpstr>
      <vt:lpstr>Angular</vt:lpstr>
      <vt:lpstr>Angular</vt:lpstr>
      <vt:lpstr>Angular</vt:lpstr>
      <vt:lpstr>Angular</vt:lpstr>
      <vt:lpstr>Angular</vt:lpstr>
      <vt:lpstr>TP</vt:lpstr>
      <vt:lpstr>Angular</vt:lpstr>
      <vt:lpstr>Angular</vt:lpstr>
      <vt:lpstr>Angular</vt:lpstr>
      <vt:lpstr>Angular</vt:lpstr>
      <vt:lpstr>Angular</vt:lpstr>
      <vt:lpstr>Angular</vt:lpstr>
      <vt:lpstr>Angular</vt:lpstr>
      <vt:lpstr>Angular</vt:lpstr>
      <vt:lpstr>Angular</vt:lpstr>
      <vt:lpstr>Angular</vt:lpstr>
      <vt:lpstr>Angular</vt:lpstr>
      <vt:lpstr>Angular</vt:lpstr>
      <vt:lpstr>Angular</vt:lpstr>
      <vt:lpstr>Angular</vt:lpstr>
      <vt:lpstr>Angular</vt:lpstr>
      <vt:lpstr>Angular</vt:lpstr>
      <vt:lpstr>TP</vt:lpstr>
      <vt:lpstr>Angular</vt:lpstr>
      <vt:lpstr>Angular</vt:lpstr>
      <vt:lpstr>Angular</vt:lpstr>
      <vt:lpstr>Angular</vt:lpstr>
      <vt:lpstr>Angular</vt:lpstr>
      <vt:lpstr>Angular</vt:lpstr>
      <vt:lpstr>TP</vt:lpstr>
      <vt:lpstr>Angular</vt:lpstr>
      <vt:lpstr>Angular</vt:lpstr>
      <vt:lpstr>Angular</vt:lpstr>
      <vt:lpstr>Angular</vt:lpstr>
      <vt:lpstr>Angular</vt:lpstr>
      <vt:lpstr>TP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Lionel Cabon</dc:creator>
  <cp:lastModifiedBy>Utilisateur de Microsoft Office</cp:lastModifiedBy>
  <cp:revision>216</cp:revision>
  <cp:lastPrinted>2016-06-02T13:57:38Z</cp:lastPrinted>
  <dcterms:created xsi:type="dcterms:W3CDTF">2016-05-24T09:08:55Z</dcterms:created>
  <dcterms:modified xsi:type="dcterms:W3CDTF">2018-09-16T21:00:39Z</dcterms:modified>
</cp:coreProperties>
</file>