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335" r:id="rId2"/>
    <p:sldId id="336" r:id="rId3"/>
    <p:sldId id="258" r:id="rId4"/>
    <p:sldId id="323" r:id="rId5"/>
    <p:sldId id="259" r:id="rId6"/>
    <p:sldId id="260" r:id="rId7"/>
    <p:sldId id="261" r:id="rId8"/>
    <p:sldId id="262" r:id="rId9"/>
    <p:sldId id="263" r:id="rId10"/>
    <p:sldId id="32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2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6" r:id="rId46"/>
    <p:sldId id="318" r:id="rId47"/>
    <p:sldId id="331" r:id="rId48"/>
    <p:sldId id="319" r:id="rId49"/>
    <p:sldId id="321" r:id="rId50"/>
    <p:sldId id="328" r:id="rId51"/>
    <p:sldId id="330" r:id="rId52"/>
    <p:sldId id="329" r:id="rId53"/>
    <p:sldId id="333" r:id="rId54"/>
    <p:sldId id="334" r:id="rId55"/>
    <p:sldId id="327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1"/>
    <p:restoredTop sz="94712"/>
  </p:normalViewPr>
  <p:slideViewPr>
    <p:cSldViewPr snapToGrid="0" snapToObjects="1">
      <p:cViewPr varScale="1">
        <p:scale>
          <a:sx n="96" d="100"/>
          <a:sy n="96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537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fr.wikipedia.org/wiki/Programmation_orient%C3%A9e_obje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/>
          <a:lstStyle/>
          <a:p>
            <a:fld id="{3A0C8B45-E0C3-4424-B086-182EFC0CC9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était destiné aux développeurs expérimentés. Il imposait d’être intransigeant avec son typage, ses classes et ses méthodes static/main et il fallait compiler le code sous forme d’applet afin de l’embarquer dans une page web. Dès lors, le navigateur devait avoir la machine virtuelle pour l’exécuter.</a:t>
            </a:r>
          </a:p>
          <a:p>
            <a:r>
              <a:t>Beaucoup trop d’étape. Beaucoup trop lourd. Beaucoup trop difficile à apprendre pour des débutants en programmation : voici comment les gars de Netscape voyaient Java.</a:t>
            </a:r>
          </a:p>
        </p:txBody>
      </p:sp>
    </p:spTree>
    <p:extLst>
      <p:ext uri="{BB962C8B-B14F-4D97-AF65-F5344CB8AC3E}">
        <p14:creationId xmlns:p14="http://schemas.microsoft.com/office/powerpoint/2010/main" val="169522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 </a:t>
            </a:r>
            <a:r>
              <a:rPr b="1"/>
              <a:t>programmation orientée prototype</a:t>
            </a:r>
            <a:r>
              <a:t> est une forme de 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programmation orientée objet</a:t>
            </a:r>
            <a:r>
              <a:t> sans classe, fondée sur la notion de prototype. Un </a:t>
            </a:r>
            <a:r>
              <a:rPr b="1"/>
              <a:t>prototype</a:t>
            </a:r>
            <a:r>
              <a:t> est un objet à partir duquel on crée de nouveaux objets. </a:t>
            </a:r>
          </a:p>
          <a:p>
            <a:endParaRPr/>
          </a:p>
          <a:p>
            <a:r>
              <a:t>Un des intérêts majeurs des prototypes est l'héritage dynamique : tout objet peut changer de parent à l'exécution, n'importe quand.</a:t>
            </a:r>
          </a:p>
        </p:txBody>
      </p:sp>
    </p:spTree>
    <p:extLst>
      <p:ext uri="{BB962C8B-B14F-4D97-AF65-F5344CB8AC3E}">
        <p14:creationId xmlns:p14="http://schemas.microsoft.com/office/powerpoint/2010/main" val="96045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98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du titre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07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xfrm>
            <a:off x="2521817" y="365125"/>
            <a:ext cx="8831983" cy="626277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6" name="Group 28"/>
          <p:cNvGrpSpPr/>
          <p:nvPr/>
        </p:nvGrpSpPr>
        <p:grpSpPr>
          <a:xfrm>
            <a:off x="0" y="6154523"/>
            <a:ext cx="12192007" cy="1766123"/>
            <a:chOff x="0" y="0"/>
            <a:chExt cx="12192006" cy="1766122"/>
          </a:xfrm>
        </p:grpSpPr>
        <p:sp>
          <p:nvSpPr>
            <p:cNvPr id="23" name="Rectangle 7"/>
            <p:cNvSpPr/>
            <p:nvPr/>
          </p:nvSpPr>
          <p:spPr>
            <a:xfrm>
              <a:off x="0" y="0"/>
              <a:ext cx="12192007" cy="70587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Line 37"/>
            <p:cNvSpPr/>
            <p:nvPr/>
          </p:nvSpPr>
          <p:spPr>
            <a:xfrm>
              <a:off x="970773" y="1766122"/>
              <a:ext cx="359432" cy="1"/>
            </a:xfrm>
            <a:prstGeom prst="line">
              <a:avLst/>
            </a:prstGeom>
            <a:noFill/>
            <a:ln w="2413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Line 36"/>
            <p:cNvSpPr/>
            <p:nvPr/>
          </p:nvSpPr>
          <p:spPr>
            <a:xfrm>
              <a:off x="970773" y="1754709"/>
              <a:ext cx="358408" cy="1"/>
            </a:xfrm>
            <a:prstGeom prst="line">
              <a:avLst/>
            </a:prstGeom>
            <a:noFill/>
            <a:ln w="31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7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361"/>
            <a:ext cx="713955" cy="713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3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4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8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8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e niveau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developer.mozilla.org/fr/docs/Web/JavaScrip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pm/npm/blob/master/package.json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')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pmjs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beljs.io/" TargetMode="External"/><Relationship Id="rId3" Type="http://schemas.openxmlformats.org/officeDocument/2006/relationships/hyperlink" Target="https://github.com/google/traceur-compiler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c39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es6-features.org/" TargetMode="External"/><Relationship Id="rId4" Type="http://schemas.openxmlformats.org/officeDocument/2006/relationships/hyperlink" Target="http://node.green/" TargetMode="External"/><Relationship Id="rId5" Type="http://schemas.openxmlformats.org/officeDocument/2006/relationships/hyperlink" Target="https://www.chromestatus.com/features" TargetMode="External"/><Relationship Id="rId6" Type="http://schemas.openxmlformats.org/officeDocument/2006/relationships/hyperlink" Target="https://developer.microsoft.com/en-us/microsoft-edge/platform/status/" TargetMode="External"/><Relationship Id="rId7" Type="http://schemas.openxmlformats.org/officeDocument/2006/relationships/hyperlink" Target="https://platform-status.mozilla.org/" TargetMode="External"/><Relationship Id="rId8" Type="http://schemas.openxmlformats.org/officeDocument/2006/relationships/hyperlink" Target="https://webkit.org/statu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ecma262#ecmascript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9" name="Shape 169"/>
          <p:cNvSpPr txBox="1">
            <a:spLocks/>
          </p:cNvSpPr>
          <p:nvPr/>
        </p:nvSpPr>
        <p:spPr>
          <a:xfrm>
            <a:off x="754566" y="4058207"/>
            <a:ext cx="5222488" cy="841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584116">
              <a:lnSpc>
                <a:spcPct val="80000"/>
              </a:lnSpc>
              <a:spcBef>
                <a:spcPts val="2300"/>
              </a:spcBef>
            </a:pPr>
            <a:r>
              <a:rPr lang="fr-FR" sz="6598" cap="all" dirty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  <a:sym typeface="DIN Alternate"/>
              </a:rPr>
              <a:t>Create the value</a:t>
            </a:r>
          </a:p>
        </p:txBody>
      </p:sp>
      <p:pic>
        <p:nvPicPr>
          <p:cNvPr id="10" name="logo-black-250x25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816" y="338159"/>
            <a:ext cx="1212367" cy="121236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ZoneTexte 11"/>
          <p:cNvSpPr txBox="1"/>
          <p:nvPr/>
        </p:nvSpPr>
        <p:spPr>
          <a:xfrm>
            <a:off x="1497611" y="4643696"/>
            <a:ext cx="3905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>
                <a:solidFill>
                  <a:schemeClr val="bg1"/>
                </a:solidFill>
                <a:latin typeface="Bebas Neue" charset="0"/>
                <a:ea typeface="Bebas Neue" charset="0"/>
                <a:cs typeface="Bebas Neue" charset="0"/>
              </a:rPr>
              <a:t>Formation JavaScript</a:t>
            </a:r>
            <a:endParaRPr lang="fr-FR" sz="3600" dirty="0">
              <a:solidFill>
                <a:schemeClr val="bg1"/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1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F354B"/>
                </a:solidFill>
              </a:rPr>
              <a:t>Bases ES5</a:t>
            </a:r>
            <a:endParaRPr lang="fr-FR" dirty="0">
              <a:solidFill>
                <a:srgbClr val="1F354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247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6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Pour des souci de compréhension, nous allons utiliser le terme ES5 pour les bases du langage et ES6+ pour les évolutions récentes de celui-ci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W3schools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Mozilla Foundation</a:t>
            </a:r>
          </a:p>
        </p:txBody>
      </p:sp>
      <p:sp>
        <p:nvSpPr>
          <p:cNvPr id="165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re 1"/>
          <p:cNvSpPr txBox="1">
            <a:spLocks noGrp="1"/>
          </p:cNvSpPr>
          <p:nvPr>
            <p:ph type="title"/>
          </p:nvPr>
        </p:nvSpPr>
        <p:spPr>
          <a:xfrm>
            <a:off x="1429326" y="89008"/>
            <a:ext cx="10515601" cy="672992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6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Le Javascript est </a:t>
            </a:r>
            <a:r>
              <a:rPr b="1"/>
              <a:t>Case sensitive </a:t>
            </a:r>
            <a:r>
              <a:t>donc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endParaRPr/>
          </a:p>
          <a:p>
            <a:pPr marL="0" indent="0" algn="just">
              <a:buSzTx/>
              <a:buFontTx/>
              <a:buNone/>
              <a:defRPr>
                <a:solidFill>
                  <a:srgbClr val="223C55"/>
                </a:solidFill>
              </a:defRPr>
            </a:pPr>
            <a:endParaRPr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Bonjour ()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 b="1">
                <a:solidFill>
                  <a:schemeClr val="accent2">
                    <a:satOff val="-18194"/>
                    <a:lumOff val="-11215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Est différent de</a:t>
            </a:r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bonjour()</a:t>
            </a:r>
          </a:p>
        </p:txBody>
      </p:sp>
      <p:sp>
        <p:nvSpPr>
          <p:cNvPr id="170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7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23C55"/>
                </a:solidFill>
              </a:defRPr>
            </a:pPr>
            <a:r>
              <a:t>Types primitifs: 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String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Number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Boolean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Undefined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Null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Types complexes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Object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Function</a:t>
            </a:r>
          </a:p>
        </p:txBody>
      </p:sp>
      <p:sp>
        <p:nvSpPr>
          <p:cNvPr id="175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6" name="ZoneTexte 5"/>
          <p:cNvSpPr txBox="1"/>
          <p:nvPr/>
        </p:nvSpPr>
        <p:spPr>
          <a:xfrm>
            <a:off x="5892806" y="729738"/>
            <a:ext cx="625412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&lt;root&gt;/JavaScript/bases-js-es5/01-types.js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8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23C55"/>
                </a:solidFill>
              </a:defRPr>
            </a:pPr>
            <a:r>
              <a:t>Opérateurs: 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Arithmétiques 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Addition String &amp; Number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Assignment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String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Comparaison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Ternaire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Type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Bitwise</a:t>
            </a:r>
          </a:p>
        </p:txBody>
      </p:sp>
      <p:sp>
        <p:nvSpPr>
          <p:cNvPr id="18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82" name="ZoneTexte 5"/>
          <p:cNvSpPr txBox="1"/>
          <p:nvPr/>
        </p:nvSpPr>
        <p:spPr>
          <a:xfrm>
            <a:off x="5457374" y="729738"/>
            <a:ext cx="66845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&lt;root&gt;/JavaScript/bases-js-es5/02-operators.js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8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7" name="ZoneTexte 5"/>
          <p:cNvSpPr txBox="1"/>
          <p:nvPr/>
        </p:nvSpPr>
        <p:spPr>
          <a:xfrm>
            <a:off x="9884232" y="729738"/>
            <a:ext cx="203183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Comparaison types</a:t>
            </a:r>
          </a:p>
        </p:txBody>
      </p:sp>
      <p:pic>
        <p:nvPicPr>
          <p:cNvPr id="188" name="Image 9" descr="Imag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7300"/>
            <a:ext cx="12192000" cy="43365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9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4027" indent="-224027" algn="just" defTabSz="896111">
              <a:spcBef>
                <a:spcPts val="900"/>
              </a:spcBef>
              <a:defRPr sz="2744">
                <a:solidFill>
                  <a:srgbClr val="223C55"/>
                </a:solidFill>
              </a:defRPr>
            </a:pPr>
            <a:r>
              <a:t>Function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Utilisation du mot clé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Bloc de code conçu pour effectuer une tâche particulière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Le nombre d’argument de la signature, ne limite pas les possibilités lors des appels:</a:t>
            </a:r>
          </a:p>
          <a:p>
            <a:pPr marL="1157477" lvl="2" indent="-261365" defTabSz="896111">
              <a:spcBef>
                <a:spcPts val="400"/>
              </a:spcBef>
              <a:buClr>
                <a:srgbClr val="223C55"/>
              </a:buClr>
              <a:buFontTx/>
              <a:buChar char="✓"/>
              <a:defRPr sz="2058">
                <a:solidFill>
                  <a:srgbClr val="223C55"/>
                </a:solidFill>
              </a:defRPr>
            </a:pPr>
            <a:r>
              <a:t>Peut recevoir des arguments même s’ils ne sont pas définis dans la signature</a:t>
            </a:r>
          </a:p>
          <a:p>
            <a:pPr marL="1157477" lvl="2" indent="-261365" defTabSz="896111">
              <a:spcBef>
                <a:spcPts val="400"/>
              </a:spcBef>
              <a:buClr>
                <a:srgbClr val="223C55"/>
              </a:buClr>
              <a:buFontTx/>
              <a:buChar char="✓"/>
              <a:defRPr sz="2058">
                <a:solidFill>
                  <a:srgbClr val="223C55"/>
                </a:solidFill>
              </a:defRPr>
            </a:pPr>
            <a:r>
              <a:t>Peut recevoir plus d’arguments que ceux définis dans sa signature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Chaque fonction a accès à une variable locale appelée arguments (array) et qui contient tous les paramètres reçus lors de l’appel à la fonction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Peut avoir des arguments ou non en entrée</a:t>
            </a:r>
          </a:p>
          <a:p>
            <a:pPr marL="672084" lvl="1" indent="-224027" defTabSz="896111">
              <a:spcBef>
                <a:spcPts val="400"/>
              </a:spcBef>
              <a:buClr>
                <a:srgbClr val="223C55"/>
              </a:buClr>
              <a:buFontTx/>
              <a:buChar char="‣"/>
              <a:defRPr sz="2352">
                <a:solidFill>
                  <a:srgbClr val="223C55"/>
                </a:solidFill>
              </a:defRPr>
            </a:pPr>
            <a:r>
              <a:t>Peut retourner ou non une valeur</a:t>
            </a:r>
          </a:p>
        </p:txBody>
      </p:sp>
      <p:sp>
        <p:nvSpPr>
          <p:cNvPr id="19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4" name="ZoneTexte 5"/>
          <p:cNvSpPr txBox="1"/>
          <p:nvPr/>
        </p:nvSpPr>
        <p:spPr>
          <a:xfrm>
            <a:off x="5479149" y="729738"/>
            <a:ext cx="66496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&lt;root&gt;/JavaScript/bases-js-es5/03-functions.js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19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Function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Exécutée quand elle est appelée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Nommée ou anonyme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Il est possible de définir des fonctions ‘auto-invoquée’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Une fonction étant un type de data, il est possible de passer une fonction en paramètre d’une autre fonction, elle peut aussi être la valeur de retour d’une function</a:t>
            </a:r>
          </a:p>
        </p:txBody>
      </p:sp>
      <p:sp>
        <p:nvSpPr>
          <p:cNvPr id="19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00" name="ZoneTexte 5"/>
          <p:cNvSpPr txBox="1"/>
          <p:nvPr/>
        </p:nvSpPr>
        <p:spPr>
          <a:xfrm>
            <a:off x="5377549" y="742438"/>
            <a:ext cx="664960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&lt;root&gt;/JavaScript/bases-js-es5/03-functions.js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20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03454" indent="-203454" algn="just" defTabSz="813816">
              <a:spcBef>
                <a:spcPts val="800"/>
              </a:spcBef>
              <a:defRPr sz="2492">
                <a:solidFill>
                  <a:srgbClr val="223C55"/>
                </a:solidFill>
              </a:defRPr>
            </a:pPr>
            <a:r>
              <a:t>Objects</a:t>
            </a:r>
            <a:endParaRPr sz="2225"/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Un objet est une variable</a:t>
            </a:r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Un objet est un conteneur de valeurs nommées et/ou méthodes</a:t>
            </a:r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Le couple nommage / valeur est appelé propriété (property)</a:t>
            </a:r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Une méthode est une action appliquée sur un objet</a:t>
            </a:r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Il existe plusieurs façon d’instancier des objets en Javascript :(</a:t>
            </a:r>
          </a:p>
          <a:p>
            <a:pPr marL="610361" lvl="1" indent="-203454" algn="just" defTabSz="813816">
              <a:spcBef>
                <a:spcPts val="400"/>
              </a:spcBef>
              <a:buClr>
                <a:srgbClr val="223C55"/>
              </a:buClr>
              <a:buFontTx/>
              <a:buChar char="‣"/>
              <a:defRPr sz="2136">
                <a:solidFill>
                  <a:srgbClr val="223C55"/>
                </a:solidFill>
              </a:defRPr>
            </a:pPr>
            <a:r>
              <a:t>L’héritage est un héritage par prototype</a:t>
            </a:r>
            <a:endParaRPr sz="1958"/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Il est lui-même un objet au même titre que les autres</a:t>
            </a:r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Il a donc une existence physique en mémoire</a:t>
            </a:r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Il peut être modifié, appelé</a:t>
            </a:r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Il est obligatoirement nommé</a:t>
            </a:r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Un prototype peut être vu comme un exemplaire modèle d'une famille d'objet</a:t>
            </a:r>
          </a:p>
          <a:p>
            <a:pPr marL="1051178" lvl="2" indent="-237363" algn="just" defTabSz="813816">
              <a:spcBef>
                <a:spcPts val="400"/>
              </a:spcBef>
              <a:buClr>
                <a:srgbClr val="223C55"/>
              </a:buClr>
              <a:buFontTx/>
              <a:buChar char="✓"/>
              <a:defRPr sz="1869">
                <a:solidFill>
                  <a:srgbClr val="223C55"/>
                </a:solidFill>
              </a:defRPr>
            </a:pPr>
            <a:r>
              <a:t>Un objet hérite des propriétés (valeurs et méthodes) de son prototype</a:t>
            </a:r>
          </a:p>
        </p:txBody>
      </p:sp>
      <p:sp>
        <p:nvSpPr>
          <p:cNvPr id="205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06" name="ZoneTexte 5"/>
          <p:cNvSpPr txBox="1"/>
          <p:nvPr/>
        </p:nvSpPr>
        <p:spPr>
          <a:xfrm>
            <a:off x="5606150" y="729738"/>
            <a:ext cx="64610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&lt;root&gt;/JavaScript/bases-js-es5/04-objects.js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21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Héritage par prototype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Un prototype défini par son code source est mutable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On construit une hiérarchie d’objets en assignant un prototype à un objet dans le constructeur de cet objet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Les objets héritent des propriétés appartenant à la chaîne des prototypes de la hiérarchie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Le constructeur ou le prototype définit un ensemble de propriétés initiales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Il est possible d’ajouter ou de retirer des propriétés dynamiquement, pour certains objets en particuliers ou bien pour l’ensemble des objets</a:t>
            </a:r>
          </a:p>
        </p:txBody>
      </p:sp>
      <p:sp>
        <p:nvSpPr>
          <p:cNvPr id="21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12" name="ZoneTexte 5"/>
          <p:cNvSpPr txBox="1"/>
          <p:nvPr/>
        </p:nvSpPr>
        <p:spPr>
          <a:xfrm>
            <a:off x="5987150" y="729738"/>
            <a:ext cx="646107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&lt;root&gt;/JavaScript/bases-js-es5/04-objects.js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9327" y="89009"/>
            <a:ext cx="10515600" cy="672991"/>
          </a:xfrm>
        </p:spPr>
        <p:txBody>
          <a:bodyPr>
            <a:normAutofit fontScale="90000"/>
          </a:bodyPr>
          <a:lstStyle/>
          <a:p>
            <a:pPr algn="r"/>
            <a:r>
              <a:rPr lang="fr-FR" b="1" dirty="0">
                <a:solidFill>
                  <a:schemeClr val="accent5">
                    <a:lumMod val="50000"/>
                  </a:schemeClr>
                </a:solidFill>
              </a:rPr>
              <a:t>Votre formateur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223C55"/>
                </a:solidFill>
              </a:rPr>
              <a:t>Nicolas </a:t>
            </a:r>
            <a:r>
              <a:rPr lang="fr-FR" dirty="0" err="1" smtClean="0">
                <a:solidFill>
                  <a:srgbClr val="223C55"/>
                </a:solidFill>
              </a:rPr>
              <a:t>Hodicq</a:t>
            </a:r>
            <a:r>
              <a:rPr lang="fr-FR" dirty="0" smtClean="0">
                <a:solidFill>
                  <a:srgbClr val="223C55"/>
                </a:solidFill>
              </a:rPr>
              <a:t>, CTO @BEWIZYU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Mes technos: Javascript, Java, Android, Action Script, Shell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Quelques projets: M6 (6play mobile), BNP, SNCF, </a:t>
            </a:r>
            <a:r>
              <a:rPr lang="fr-FR" dirty="0" err="1" smtClean="0">
                <a:solidFill>
                  <a:srgbClr val="223C55"/>
                </a:solidFill>
              </a:rPr>
              <a:t>Adrea</a:t>
            </a:r>
            <a:r>
              <a:rPr lang="fr-FR" dirty="0" smtClean="0">
                <a:solidFill>
                  <a:srgbClr val="223C55"/>
                </a:solidFill>
              </a:rPr>
              <a:t>, </a:t>
            </a:r>
            <a:r>
              <a:rPr lang="fr-FR" dirty="0" err="1" smtClean="0">
                <a:solidFill>
                  <a:srgbClr val="223C55"/>
                </a:solidFill>
              </a:rPr>
              <a:t>Sogelink</a:t>
            </a:r>
            <a:r>
              <a:rPr lang="fr-FR" dirty="0" smtClean="0">
                <a:solidFill>
                  <a:srgbClr val="223C55"/>
                </a:solidFill>
              </a:rPr>
              <a:t>, ..</a:t>
            </a:r>
          </a:p>
          <a:p>
            <a:r>
              <a:rPr lang="fr-FR" dirty="0" smtClean="0">
                <a:solidFill>
                  <a:srgbClr val="223C55"/>
                </a:solidFill>
              </a:rPr>
              <a:t>J’ai été entre autres: Développeur, Expert Technique, Architecte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https://</a:t>
            </a:r>
            <a:r>
              <a:rPr lang="fr-FR" dirty="0" err="1" smtClean="0"/>
              <a:t>www.bewizyu.com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1E0A49-E414-4FEF-9712-1A880A41AA8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88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216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189737" indent="-189737" algn="just" defTabSz="758951">
              <a:spcBef>
                <a:spcPts val="800"/>
              </a:spcBef>
              <a:defRPr sz="2324">
                <a:solidFill>
                  <a:srgbClr val="223C55"/>
                </a:solidFill>
              </a:defRPr>
            </a:pPr>
            <a:r>
              <a:t>En Javascript, le scope est l'ensemble des variables, des objets et des fonctions auxquels vous avez accès</a:t>
            </a:r>
          </a:p>
          <a:p>
            <a:pPr marL="189737" indent="-189737" algn="just" defTabSz="758951">
              <a:spcBef>
                <a:spcPts val="800"/>
              </a:spcBef>
              <a:defRPr sz="2324">
                <a:solidFill>
                  <a:srgbClr val="223C55"/>
                </a:solidFill>
              </a:defRPr>
            </a:pPr>
            <a:r>
              <a:t>JavaScript a un scope au niveau des fonctions. Le scope change dans les fonctions</a:t>
            </a:r>
            <a:endParaRPr sz="2075"/>
          </a:p>
          <a:p>
            <a:pPr marL="545496" lvl="1" indent="-166020" algn="just" defTabSz="758951">
              <a:spcBef>
                <a:spcPts val="400"/>
              </a:spcBef>
              <a:buClr>
                <a:srgbClr val="223C55"/>
              </a:buClr>
              <a:buFontTx/>
              <a:buChar char="‣"/>
              <a:defRPr sz="1743">
                <a:solidFill>
                  <a:srgbClr val="223C55"/>
                </a:solidFill>
              </a:defRPr>
            </a:pPr>
            <a:r>
              <a:t>L’un des points particuliers de Javascript est que seules les fonctions créent un scope</a:t>
            </a:r>
          </a:p>
          <a:p>
            <a:pPr marL="545496" lvl="1" indent="-166020" algn="just" defTabSz="758951">
              <a:spcBef>
                <a:spcPts val="400"/>
              </a:spcBef>
              <a:buClr>
                <a:srgbClr val="223C55"/>
              </a:buClr>
              <a:buFontTx/>
              <a:buChar char="‣"/>
              <a:defRPr sz="1743">
                <a:solidFill>
                  <a:srgbClr val="223C55"/>
                </a:solidFill>
              </a:defRPr>
            </a:pPr>
            <a:r>
              <a:t>Ainsi, chaque variable / function défini hors d’un scope spécifique sera rattachée a l’objet window (dans le cas d’un navigateur)</a:t>
            </a:r>
          </a:p>
          <a:p>
            <a:pPr marL="545496" lvl="1" indent="-166020" algn="just" defTabSz="758951">
              <a:spcBef>
                <a:spcPts val="400"/>
              </a:spcBef>
              <a:buClr>
                <a:srgbClr val="223C55"/>
              </a:buClr>
              <a:buFontTx/>
              <a:buChar char="‣"/>
              <a:defRPr sz="1743">
                <a:solidFill>
                  <a:srgbClr val="223C55"/>
                </a:solidFill>
              </a:defRPr>
            </a:pPr>
            <a:r>
              <a:t>Attention donc aux conflits de nommage =&gt; mettre en place des ‘namespaces’ </a:t>
            </a:r>
            <a:endParaRPr sz="1826"/>
          </a:p>
          <a:p>
            <a:pPr marL="189737" indent="-189737" algn="just" defTabSz="758951">
              <a:spcBef>
                <a:spcPts val="800"/>
              </a:spcBef>
              <a:defRPr sz="2324">
                <a:solidFill>
                  <a:srgbClr val="223C55"/>
                </a:solidFill>
              </a:defRPr>
            </a:pPr>
            <a:r>
              <a:t>La durée de vie d'une variable JavaScript commence quand elle est déclarée</a:t>
            </a:r>
            <a:endParaRPr sz="2075"/>
          </a:p>
          <a:p>
            <a:pPr marL="545496" lvl="1" indent="-166020" algn="just" defTabSz="758951">
              <a:spcBef>
                <a:spcPts val="400"/>
              </a:spcBef>
              <a:buClr>
                <a:srgbClr val="223C55"/>
              </a:buClr>
              <a:buFontTx/>
              <a:buChar char="‣"/>
              <a:defRPr sz="1743">
                <a:solidFill>
                  <a:srgbClr val="223C55"/>
                </a:solidFill>
              </a:defRPr>
            </a:pPr>
            <a:r>
              <a:t>Les variables locales sont supprimées lorsque la fonction est terminée</a:t>
            </a:r>
          </a:p>
          <a:p>
            <a:pPr marL="545496" lvl="1" indent="-166020" algn="just" defTabSz="758951">
              <a:spcBef>
                <a:spcPts val="400"/>
              </a:spcBef>
              <a:buClr>
                <a:srgbClr val="223C55"/>
              </a:buClr>
              <a:buFontTx/>
              <a:buChar char="‣"/>
              <a:defRPr sz="1743">
                <a:solidFill>
                  <a:srgbClr val="223C55"/>
                </a:solidFill>
              </a:defRPr>
            </a:pPr>
            <a:r>
              <a:t>Dans un navigateur Web, les variables globales sont supprimées lorsque vous fermez la fenêtre (ou l'onglet) du navigateur, mais reste disponible pour les nouvelles pages chargées dans la même fenêtre</a:t>
            </a:r>
          </a:p>
        </p:txBody>
      </p:sp>
      <p:sp>
        <p:nvSpPr>
          <p:cNvPr id="217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18" name="ZoneTexte 5"/>
          <p:cNvSpPr txBox="1"/>
          <p:nvPr/>
        </p:nvSpPr>
        <p:spPr>
          <a:xfrm>
            <a:off x="5987150" y="729738"/>
            <a:ext cx="628661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&lt;root&gt;/JavaScript/bases-js-es5/05-scope.js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22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Hoisting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Une variable peut être déclarée après son utilisation.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 En d’autre terme, une variable peut être utilisée avant d'avoir été déclarée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Hoisting est le comportement par défaut de JavaScript, il déplace toutes les déclarations en haut du scope actuel (vers le haut du script actuel ou de la fonction actuelle)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 b="1">
                <a:solidFill>
                  <a:srgbClr val="223C55"/>
                </a:solidFill>
              </a:defRPr>
            </a:pPr>
            <a:r>
              <a:t>La bonne pratique est de déclarer les variables au top du scope</a:t>
            </a:r>
          </a:p>
        </p:txBody>
      </p:sp>
      <p:sp>
        <p:nvSpPr>
          <p:cNvPr id="22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24" name="ZoneTexte 5"/>
          <p:cNvSpPr txBox="1"/>
          <p:nvPr/>
        </p:nvSpPr>
        <p:spPr>
          <a:xfrm>
            <a:off x="5656949" y="729738"/>
            <a:ext cx="650695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&lt;root&gt;/JavaScript/bases-js-es5/06-hoisting.js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Bases JS ES5</a:t>
            </a:r>
          </a:p>
        </p:txBody>
      </p:sp>
      <p:sp>
        <p:nvSpPr>
          <p:cNvPr id="22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Strict Mode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Initialiser ce mode en ajoutant ‘strict mode’ au début d’un script ou d’une fonction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Si on l’ajoute au début d’un script, il a une portée globale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Facilite l'écriture du JavaScript "sécurisée »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En JavaScript normal, un développeur ne recevra aucun retour d'erreur en assignant des valeurs à des propriétés non writable</a:t>
            </a:r>
          </a:p>
          <a:p>
            <a:pPr marL="685800" lvl="1" indent="-228600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En strict mode, toute affectation à une propriété non inscriptible, une propriété getter-only, une propriété non existante, une variable non existante ou un objet non existant provoquera une erreur</a:t>
            </a:r>
          </a:p>
        </p:txBody>
      </p:sp>
      <p:sp>
        <p:nvSpPr>
          <p:cNvPr id="22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TP</a:t>
            </a:r>
          </a:p>
        </p:txBody>
      </p:sp>
      <p:sp>
        <p:nvSpPr>
          <p:cNvPr id="23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34" name="ZoneTexte 6"/>
          <p:cNvSpPr txBox="1"/>
          <p:nvPr/>
        </p:nvSpPr>
        <p:spPr>
          <a:xfrm>
            <a:off x="3166533" y="2810931"/>
            <a:ext cx="668866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013450"/>
                </a:solidFill>
              </a:defRPr>
            </a:pPr>
            <a:r>
              <a:t>TP : J1 – Javascript : 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1F354B"/>
                </a:solidFill>
              </a:rPr>
              <a:t>Node.js</a:t>
            </a:r>
            <a:r>
              <a:rPr lang="fr-FR" dirty="0" smtClean="0">
                <a:solidFill>
                  <a:srgbClr val="1F354B"/>
                </a:solidFill>
              </a:rPr>
              <a:t> &amp; NPM</a:t>
            </a:r>
            <a:endParaRPr lang="fr-FR" dirty="0">
              <a:solidFill>
                <a:srgbClr val="1F354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2104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3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1995: Naissance du javascript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1998: Arrivée de webkit (Apple, Nokia, BlackBerry…)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2008: Première version de Google Chrome et du moteur javascript V8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2009: Création de Node.js par Ryan Dahl sur le moteur javascript V8</a:t>
            </a:r>
          </a:p>
        </p:txBody>
      </p:sp>
      <p:sp>
        <p:nvSpPr>
          <p:cNvPr id="23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4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Historique</a:t>
            </a:r>
          </a:p>
        </p:txBody>
      </p:sp>
      <p:pic>
        <p:nvPicPr>
          <p:cNvPr id="241" name="historiqueJavascript.png" descr="historiqueJavascri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4005" y="3725890"/>
            <a:ext cx="4114801" cy="2381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4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187452" indent="-187452" algn="just" defTabSz="749808">
              <a:spcBef>
                <a:spcPts val="800"/>
              </a:spcBef>
              <a:defRPr sz="2296">
                <a:solidFill>
                  <a:srgbClr val="223C55"/>
                </a:solidFill>
              </a:defRPr>
            </a:pPr>
            <a:r>
              <a:t>Le JavaScript est un langage de programmation interprété, c'est-à-dire qu'il a besoin d'un interpréteur pour pouvoir être exécuté</a:t>
            </a:r>
          </a:p>
          <a:p>
            <a:pPr marL="187452" indent="-187452" algn="just" defTabSz="749808">
              <a:spcBef>
                <a:spcPts val="800"/>
              </a:spcBef>
              <a:defRPr sz="2296">
                <a:solidFill>
                  <a:srgbClr val="223C55"/>
                </a:solidFill>
              </a:defRPr>
            </a:pPr>
            <a:r>
              <a:t>Node.js® est un runtime JavaScript construit sur le moteur Javascript Chrome's V8. Node.js repose sur un modèle </a:t>
            </a:r>
            <a:r>
              <a:rPr i="1"/>
              <a:t>event-driven</a:t>
            </a:r>
            <a:r>
              <a:t>, </a:t>
            </a:r>
            <a:r>
              <a:rPr i="1"/>
              <a:t>non-blocking I/O</a:t>
            </a:r>
            <a:r>
              <a:t> qui le rend léger et efficace. Son gestionnaire de package et son dépôt, npm, constitue le plus grand écosystème de librairies OpenSource dans le monde</a:t>
            </a:r>
          </a:p>
          <a:p>
            <a:pPr marL="187452" indent="-187452" algn="just" defTabSz="749808">
              <a:spcBef>
                <a:spcPts val="800"/>
              </a:spcBef>
              <a:defRPr sz="2296">
                <a:solidFill>
                  <a:srgbClr val="223C55"/>
                </a:solidFill>
              </a:defRPr>
            </a:pPr>
            <a:r>
              <a:t>Node.js est une plateforme logicielle libre et évènementielle en javascript orientée vers les applications réseaux qui doivent pouvoir monter en charge</a:t>
            </a:r>
          </a:p>
          <a:p>
            <a:pPr marL="187452" indent="-187452" algn="just" defTabSz="749808">
              <a:spcBef>
                <a:spcPts val="800"/>
              </a:spcBef>
              <a:defRPr sz="2296">
                <a:solidFill>
                  <a:srgbClr val="223C55"/>
                </a:solidFill>
              </a:defRPr>
            </a:pPr>
            <a:r>
              <a:t>Node.js nous permet d'utiliser le langage JavaScript sur le serveur... Il nous permet donc de faire du JavaScript en dehors du navigateur !</a:t>
            </a:r>
          </a:p>
          <a:p>
            <a:pPr marL="187452" indent="-187452" algn="just" defTabSz="749808">
              <a:spcBef>
                <a:spcPts val="800"/>
              </a:spcBef>
              <a:defRPr sz="2296">
                <a:solidFill>
                  <a:srgbClr val="223C55"/>
                </a:solidFill>
              </a:defRPr>
            </a:pPr>
            <a:r>
              <a:t>Node.js n'est pas un framework. Node.js est un environnement très bas niveau</a:t>
            </a:r>
          </a:p>
        </p:txBody>
      </p:sp>
      <p:sp>
        <p:nvSpPr>
          <p:cNvPr id="24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47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Présentation</a:t>
            </a:r>
          </a:p>
        </p:txBody>
      </p:sp>
      <p:pic>
        <p:nvPicPr>
          <p:cNvPr id="248" name="Node.js_logo.svg.png" descr="Node.js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2934" y="181974"/>
            <a:ext cx="3333343" cy="898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52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53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Présentation</a:t>
            </a:r>
          </a:p>
        </p:txBody>
      </p:sp>
      <p:pic>
        <p:nvPicPr>
          <p:cNvPr id="254" name="Node.js_logo.svg.png" descr="Node.js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2934" y="181974"/>
            <a:ext cx="3333343" cy="898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Before_Node.png" descr="Before_N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337" y="1498600"/>
            <a:ext cx="10217326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5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6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Présentation</a:t>
            </a:r>
          </a:p>
        </p:txBody>
      </p:sp>
      <p:pic>
        <p:nvPicPr>
          <p:cNvPr id="261" name="Node.js_logo.svg.png" descr="Node.js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2934" y="181974"/>
            <a:ext cx="3333343" cy="898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Node_Server.png" descr="Node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1433480"/>
            <a:ext cx="9855201" cy="3940415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Principe du rendu isomorphique en Javascript"/>
          <p:cNvSpPr txBox="1"/>
          <p:nvPr/>
        </p:nvSpPr>
        <p:spPr>
          <a:xfrm rot="21032924">
            <a:off x="316242" y="892507"/>
            <a:ext cx="50463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chemeClr val="accent2"/>
                </a:solidFill>
              </a:defRPr>
            </a:pPr>
            <a:r>
              <a:t>Principe du rendu </a:t>
            </a:r>
            <a:r>
              <a:rPr u="sng"/>
              <a:t>isomorphique</a:t>
            </a:r>
            <a:r>
              <a:t> en Javascript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67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68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Benchmark</a:t>
            </a:r>
          </a:p>
        </p:txBody>
      </p:sp>
      <p:pic>
        <p:nvPicPr>
          <p:cNvPr id="269" name="benchmark_request.png" descr="benchmark_reque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4665" y="1150832"/>
            <a:ext cx="7725021" cy="4828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Programme détaillé</a:t>
            </a:r>
          </a:p>
        </p:txBody>
      </p:sp>
      <p:sp>
        <p:nvSpPr>
          <p:cNvPr id="13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23C55"/>
                </a:solidFill>
              </a:defRPr>
            </a:pPr>
            <a:r>
              <a:rPr dirty="0"/>
              <a:t>Historique et généralités du langage Javascript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rPr dirty="0"/>
              <a:t>Les bases </a:t>
            </a:r>
            <a:r>
              <a:rPr dirty="0">
                <a:solidFill>
                  <a:srgbClr val="1F354B"/>
                </a:solidFill>
              </a:rPr>
              <a:t>du</a:t>
            </a:r>
            <a:r>
              <a:rPr dirty="0"/>
              <a:t> langages ES5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rPr dirty="0"/>
              <a:t>Node.js: Javascript server side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rPr dirty="0"/>
              <a:t>Node package </a:t>
            </a:r>
            <a:r>
              <a:rPr dirty="0" smtClean="0"/>
              <a:t>manager</a:t>
            </a:r>
            <a:endParaRPr lang="fr-FR" dirty="0" smtClean="0"/>
          </a:p>
          <a:p>
            <a:pPr>
              <a:defRPr>
                <a:solidFill>
                  <a:srgbClr val="223C55"/>
                </a:solidFill>
              </a:defRPr>
            </a:pPr>
            <a:r>
              <a:rPr lang="fr-FR" dirty="0" err="1" smtClean="0"/>
              <a:t>WebPack</a:t>
            </a:r>
            <a:endParaRPr dirty="0"/>
          </a:p>
          <a:p>
            <a:pPr>
              <a:defRPr>
                <a:solidFill>
                  <a:srgbClr val="223C55"/>
                </a:solidFill>
              </a:defRPr>
            </a:pPr>
            <a:r>
              <a:rPr dirty="0"/>
              <a:t>Les évolutions du langage ES6</a:t>
            </a:r>
            <a:r>
              <a:rPr dirty="0" smtClean="0"/>
              <a:t>+</a:t>
            </a:r>
            <a:endParaRPr lang="fr-FR" dirty="0" smtClean="0"/>
          </a:p>
        </p:txBody>
      </p:sp>
      <p:sp>
        <p:nvSpPr>
          <p:cNvPr id="13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7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7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Benchmark</a:t>
            </a:r>
          </a:p>
        </p:txBody>
      </p:sp>
      <p:pic>
        <p:nvPicPr>
          <p:cNvPr id="275" name="nodejs-vs-php-performance-cpu-tasks.png" descr="nodejs-vs-php-performance-cpu-tas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490" y="1194536"/>
            <a:ext cx="8100912" cy="4664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7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Moteur de rendu V8 </a:t>
            </a:r>
          </a:p>
          <a:p>
            <a:pPr marL="731519" lvl="1" indent="-274319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Moteur JavaScript libre et open source développé par Google au Danemark</a:t>
            </a:r>
          </a:p>
          <a:p>
            <a:pPr marL="731519" lvl="1" indent="-274319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Utilisé sur Google Chrome et Chromium</a:t>
            </a:r>
          </a:p>
          <a:p>
            <a:pPr marL="731519" lvl="1" indent="-274319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Compilation JIT (Just In Time) =&gt; transforme le JavaScript très rapidement en code machine et l'optimise même grâce à des procédés complexes (code inlining, copy elision,….)</a:t>
            </a:r>
            <a:endParaRPr sz="2000"/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Langage JavaScript</a:t>
            </a:r>
          </a:p>
          <a:p>
            <a:pPr marL="731519" lvl="1" indent="-274319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Est un langage basé sur les évènements</a:t>
            </a:r>
          </a:p>
          <a:p>
            <a:pPr marL="731519" lvl="1" indent="-274319">
              <a:spcBef>
                <a:spcPts val="500"/>
              </a:spcBef>
              <a:buClr>
                <a:srgbClr val="223C55"/>
              </a:buClr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Permet une architecture de code non bloquante</a:t>
            </a:r>
          </a:p>
        </p:txBody>
      </p:sp>
      <p:sp>
        <p:nvSpPr>
          <p:cNvPr id="280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81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Pourquoi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8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Bloquant</a:t>
            </a:r>
          </a:p>
          <a:p>
            <a:endParaRPr/>
          </a:p>
          <a:p>
            <a:endParaRPr/>
          </a:p>
          <a:p>
            <a:endParaRPr/>
          </a:p>
          <a:p>
            <a:r>
              <a:t>Non bloquant</a:t>
            </a:r>
          </a:p>
        </p:txBody>
      </p:sp>
      <p:sp>
        <p:nvSpPr>
          <p:cNvPr id="28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87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Bloquant vs non bloquant ?</a:t>
            </a:r>
          </a:p>
        </p:txBody>
      </p:sp>
      <p:pic>
        <p:nvPicPr>
          <p:cNvPr id="288" name="Capture d’écran 2016-03-07 à 08.28.29.png" descr="Capture d’écran 2016-03-07 à 08.28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808" y="2194129"/>
            <a:ext cx="8797448" cy="873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Capture d’écran 2016-03-07 à 08.28.45.png" descr="Capture d’écran 2016-03-07 à 08.28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6833" y="4361860"/>
            <a:ext cx="8786195" cy="957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9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9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Bloquant vs non bloquant ?</a:t>
            </a:r>
          </a:p>
        </p:txBody>
      </p:sp>
      <p:pic>
        <p:nvPicPr>
          <p:cNvPr id="295" name="non_bloquant.png" descr="non_bloqu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6532" y="1214892"/>
            <a:ext cx="6565142" cy="5076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29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30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Bloquant vs non bloquant ?</a:t>
            </a:r>
          </a:p>
        </p:txBody>
      </p:sp>
      <p:pic>
        <p:nvPicPr>
          <p:cNvPr id="301" name="BloquantvsNonBloquant.png" descr="BloquantvsNonBloqu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117" y="1759485"/>
            <a:ext cx="10714926" cy="3422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1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0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C’est la carte d’identité d’un module avec au minimum : </a:t>
            </a:r>
          </a:p>
          <a:p>
            <a:pPr marL="698500" lvl="1" indent="-241300">
              <a:spcBef>
                <a:spcPts val="500"/>
              </a:spcBef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t>Name : Nom du module </a:t>
            </a:r>
          </a:p>
          <a:p>
            <a:pPr marL="731519" lvl="1" indent="-274319">
              <a:spcBef>
                <a:spcPts val="500"/>
              </a:spcBef>
              <a:buFontTx/>
              <a:buChar char="‣"/>
              <a:defRPr sz="2000"/>
            </a:pPr>
            <a:r>
              <a:rPr sz="2400">
                <a:solidFill>
                  <a:srgbClr val="223C55"/>
                </a:solidFill>
              </a:rPr>
              <a:t>Version : Version du module</a:t>
            </a:r>
            <a:r>
              <a:t>	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Listes des dépendances et de leurs versions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Listes des dépendances de développement et leurs versions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Raccourci pour lancer des commandes 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Informations sur le projet et les développeurs</a:t>
            </a:r>
          </a:p>
          <a:p>
            <a:pPr>
              <a:defRPr>
                <a:solidFill>
                  <a:srgbClr val="223C55"/>
                </a:solidFill>
              </a:defRPr>
            </a:pPr>
            <a:r>
              <a:t>Obligatoire pour publier un module sur un registry npm</a:t>
            </a:r>
          </a:p>
          <a:p>
            <a:r>
              <a:rPr>
                <a:solidFill>
                  <a:srgbClr val="223C55"/>
                </a:solidFill>
              </a:rPr>
              <a:t>Spécification complète dans la</a:t>
            </a:r>
            <a:r>
              <a:t>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documentation </a:t>
            </a:r>
          </a:p>
        </p:txBody>
      </p:sp>
      <p:sp>
        <p:nvSpPr>
          <p:cNvPr id="30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307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Package.json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1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312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Export/Import</a:t>
            </a:r>
          </a:p>
        </p:txBody>
      </p:sp>
      <p:pic>
        <p:nvPicPr>
          <p:cNvPr id="313" name="Capture d’écran 2016-03-07 à 10.07.50.png" descr="Capture d’écran 2016-03-07 à 10.07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158" y="1304769"/>
            <a:ext cx="10013045" cy="2690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Capture d’écran 2016-03-07 à 10.08.52.png" descr="Capture d’écran 2016-03-07 à 10.08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2010" y="3930293"/>
            <a:ext cx="9848651" cy="1285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1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Bas niveau avec un nombre de modules natifs (API) restreints, ~30</a:t>
            </a:r>
          </a:p>
          <a:p>
            <a:pPr marL="887200" lvl="2" indent="-203200">
              <a:spcBef>
                <a:spcPts val="500"/>
              </a:spcBef>
              <a:buClr>
                <a:srgbClr val="F8D0B4"/>
              </a:buClr>
              <a:buSzPct val="80000"/>
              <a:buChar char="✓"/>
              <a:defRPr sz="2000">
                <a:solidFill>
                  <a:srgbClr val="223C55"/>
                </a:solidFill>
              </a:defRPr>
            </a:pPr>
            <a:r>
              <a:t>FS </a:t>
            </a:r>
          </a:p>
          <a:p>
            <a:pPr marL="887200" lvl="2" indent="-203200">
              <a:spcBef>
                <a:spcPts val="500"/>
              </a:spcBef>
              <a:buClr>
                <a:srgbClr val="F8D0B4"/>
              </a:buClr>
              <a:buSzPct val="80000"/>
              <a:buChar char="✓"/>
              <a:defRPr sz="2000">
                <a:solidFill>
                  <a:srgbClr val="223C55"/>
                </a:solidFill>
              </a:defRPr>
            </a:pPr>
            <a:r>
              <a:t>HTTP / HTTPS</a:t>
            </a:r>
          </a:p>
          <a:p>
            <a:pPr marL="887200" lvl="2" indent="-203200">
              <a:spcBef>
                <a:spcPts val="500"/>
              </a:spcBef>
              <a:buClr>
                <a:srgbClr val="F8D0B4"/>
              </a:buClr>
              <a:buSzPct val="80000"/>
              <a:buChar char="✓"/>
              <a:defRPr sz="2000">
                <a:solidFill>
                  <a:srgbClr val="223C55"/>
                </a:solidFill>
              </a:defRPr>
            </a:pPr>
            <a:r>
              <a:t>PATH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Extensible grâce aux modules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Gestionnaire de modules =&gt; NPM (Node Package Manager) =&gt; ~250 000 packages publics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Installation de modules via npm pour le projet courant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Il est possible de créer des modules privés (payant)</a:t>
            </a:r>
          </a:p>
        </p:txBody>
      </p:sp>
      <p:sp>
        <p:nvSpPr>
          <p:cNvPr id="31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32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Modules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24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325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Modules</a:t>
            </a:r>
          </a:p>
        </p:txBody>
      </p:sp>
      <p:pic>
        <p:nvPicPr>
          <p:cNvPr id="326" name="Capture d’écran 2016-03-07 à 09.57.31.png" descr="Capture d’écran 2016-03-07 à 09.57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243" y="1793739"/>
            <a:ext cx="11731713" cy="753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Capture d’écran 2016-03-07 à 09.57.46.png" descr="Capture d’écran 2016-03-07 à 09.57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5349" y="2523480"/>
            <a:ext cx="11785527" cy="663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Capture d’écran 2016-03-07 à 09.57.56.png" descr="Capture d’écran 2016-03-07 à 09.57.5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999" y="3189720"/>
            <a:ext cx="11803476" cy="591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Capture d’écran 2016-03-07 à 09.59.45.png" descr="Capture d’écran 2016-03-07 à 09.59.4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6759" y="3817977"/>
            <a:ext cx="11785532" cy="69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3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3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Modules</a:t>
            </a:r>
          </a:p>
        </p:txBody>
      </p:sp>
      <p:pic>
        <p:nvPicPr>
          <p:cNvPr id="335" name="Capture d’écran 2016-03-07 à 10.00.26.png" descr="Capture d’écran 2016-03-07 à 10.00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813" y="1120487"/>
            <a:ext cx="6256930" cy="4902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F354B"/>
                </a:solidFill>
              </a:rPr>
              <a:t>Historique JS</a:t>
            </a:r>
            <a:endParaRPr lang="fr-FR" dirty="0">
              <a:solidFill>
                <a:srgbClr val="1F354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0237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3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34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Un peu de code ?</a:t>
            </a:r>
          </a:p>
        </p:txBody>
      </p:sp>
      <p:sp>
        <p:nvSpPr>
          <p:cNvPr id="341" name="Shape 622"/>
          <p:cNvSpPr/>
          <p:nvPr/>
        </p:nvSpPr>
        <p:spPr>
          <a:xfrm>
            <a:off x="844998" y="1343184"/>
            <a:ext cx="10508802" cy="4426245"/>
          </a:xfrm>
          <a:prstGeom prst="roundRect">
            <a:avLst>
              <a:gd name="adj" fmla="val 5021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FF3FA"/>
                </a:solidFill>
              </a:defRPr>
            </a:pPr>
            <a:endParaRPr/>
          </a:p>
        </p:txBody>
      </p:sp>
      <p:sp>
        <p:nvSpPr>
          <p:cNvPr id="342" name="Shape 623"/>
          <p:cNvSpPr txBox="1"/>
          <p:nvPr/>
        </p:nvSpPr>
        <p:spPr>
          <a:xfrm>
            <a:off x="1230728" y="1840228"/>
            <a:ext cx="9558385" cy="382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// index.js</a:t>
            </a:r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var http = require('http');</a:t>
            </a:r>
          </a:p>
          <a:p>
            <a:pPr>
              <a:defRPr>
                <a:solidFill>
                  <a:srgbClr val="EFF3FA"/>
                </a:solidFill>
              </a:defRPr>
            </a:pPr>
            <a:endParaRPr dirty="0"/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var server = http.createServer(function(request, response){</a:t>
            </a:r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    response.writeHead(200, {'Content-Type': 'text/plain'});</a:t>
            </a:r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    response.end('Hello World\n');</a:t>
            </a:r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});</a:t>
            </a:r>
          </a:p>
          <a:p>
            <a:pPr>
              <a:defRPr>
                <a:solidFill>
                  <a:srgbClr val="EFF3FA"/>
                </a:solidFill>
              </a:defRPr>
            </a:pPr>
            <a:endParaRPr dirty="0"/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server.listen(3000);</a:t>
            </a:r>
          </a:p>
          <a:p>
            <a:pPr>
              <a:defRPr>
                <a:solidFill>
                  <a:srgbClr val="EFF3FA"/>
                </a:solidFill>
              </a:defRPr>
            </a:pPr>
            <a:endParaRPr dirty="0"/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console.log('Adresse du serveur: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http://localhost:3000')</a:t>
            </a:r>
            <a:r>
              <a:rPr dirty="0"/>
              <a:t>;</a:t>
            </a:r>
          </a:p>
          <a:p>
            <a:pPr>
              <a:defRPr>
                <a:solidFill>
                  <a:srgbClr val="EFF3FA"/>
                </a:solidFill>
              </a:defRPr>
            </a:pPr>
            <a:endParaRPr dirty="0"/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// run server</a:t>
            </a:r>
          </a:p>
          <a:p>
            <a:pPr>
              <a:defRPr>
                <a:solidFill>
                  <a:srgbClr val="EFF3FA"/>
                </a:solidFill>
              </a:defRPr>
            </a:pPr>
            <a:r>
              <a:rPr dirty="0"/>
              <a:t>node index.js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46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5308" indent="-225308" algn="just" defTabSz="804672">
              <a:lnSpc>
                <a:spcPct val="81000"/>
              </a:lnSpc>
              <a:spcBef>
                <a:spcPts val="800"/>
              </a:spcBef>
              <a:defRPr sz="2464">
                <a:solidFill>
                  <a:srgbClr val="223C55"/>
                </a:solidFill>
              </a:defRPr>
            </a:pPr>
            <a:r>
              <a:rPr dirty="0"/>
              <a:t>Installer des modules développés soit par la communauté, soit disponible sur un registre défini dans la configuration locale de npm, soit sur le filesystem ou encore un repository git</a:t>
            </a:r>
          </a:p>
          <a:p>
            <a:pPr marL="225308" indent="-225308" algn="just" defTabSz="804672">
              <a:lnSpc>
                <a:spcPct val="81000"/>
              </a:lnSpc>
              <a:spcBef>
                <a:spcPts val="800"/>
              </a:spcBef>
              <a:defRPr sz="2464">
                <a:solidFill>
                  <a:srgbClr val="223C55"/>
                </a:solidFill>
              </a:defRPr>
            </a:pPr>
            <a:r>
              <a:rPr dirty="0"/>
              <a:t>Publier ses propres modules</a:t>
            </a:r>
          </a:p>
          <a:p>
            <a:pPr marL="225308" indent="-225308" algn="just" defTabSz="804672">
              <a:lnSpc>
                <a:spcPct val="81000"/>
              </a:lnSpc>
              <a:spcBef>
                <a:spcPts val="800"/>
              </a:spcBef>
              <a:defRPr sz="2464">
                <a:solidFill>
                  <a:srgbClr val="223C55"/>
                </a:solidFill>
              </a:defRPr>
            </a:pPr>
            <a:r>
              <a:rPr dirty="0"/>
              <a:t>Gestion des dépendances. Si un module requiert un autre module (dépendance transitive), NPM le télécharge automatiquement</a:t>
            </a:r>
          </a:p>
          <a:p>
            <a:pPr marL="225308" indent="-225308" algn="just" defTabSz="804672">
              <a:lnSpc>
                <a:spcPct val="81000"/>
              </a:lnSpc>
              <a:spcBef>
                <a:spcPts val="800"/>
              </a:spcBef>
              <a:defRPr sz="2200"/>
            </a:pPr>
            <a:r>
              <a:rPr sz="2464" dirty="0">
                <a:solidFill>
                  <a:srgbClr val="223C55"/>
                </a:solidFill>
              </a:rPr>
              <a:t>Chercher des modules via le</a:t>
            </a:r>
            <a:r>
              <a:rPr dirty="0"/>
              <a:t>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site</a:t>
            </a:r>
          </a:p>
          <a:p>
            <a:pPr marL="201168" indent="-201168" algn="just" defTabSz="804672">
              <a:spcBef>
                <a:spcPts val="800"/>
              </a:spcBef>
              <a:defRPr sz="2464">
                <a:solidFill>
                  <a:srgbClr val="223C55"/>
                </a:solidFill>
              </a:defRPr>
            </a:pPr>
            <a:r>
              <a:rPr dirty="0"/>
              <a:t>Outil en ligne de commande</a:t>
            </a:r>
            <a:endParaRPr sz="2200" dirty="0"/>
          </a:p>
          <a:p>
            <a:pPr marL="643737" lvl="1" indent="-241401" defTabSz="804672">
              <a:spcBef>
                <a:spcPts val="400"/>
              </a:spcBef>
              <a:buFontTx/>
              <a:buChar char="‣"/>
              <a:defRPr sz="2112">
                <a:solidFill>
                  <a:srgbClr val="223C55"/>
                </a:solidFill>
              </a:defRPr>
            </a:pPr>
            <a:r>
              <a:rPr dirty="0"/>
              <a:t>Recherche de modules =&gt; npm search &lt;Nom du module&gt;</a:t>
            </a:r>
          </a:p>
          <a:p>
            <a:pPr marL="643737" lvl="1" indent="-241401" defTabSz="804672">
              <a:spcBef>
                <a:spcPts val="400"/>
              </a:spcBef>
              <a:buFontTx/>
              <a:buChar char="‣"/>
              <a:defRPr sz="2112">
                <a:solidFill>
                  <a:srgbClr val="223C55"/>
                </a:solidFill>
              </a:defRPr>
            </a:pPr>
            <a:r>
              <a:rPr dirty="0"/>
              <a:t>Installer un module =&gt; npm install &lt;Nom du module&gt;</a:t>
            </a:r>
          </a:p>
          <a:p>
            <a:pPr marL="643737" lvl="1" indent="-241401" defTabSz="804672">
              <a:spcBef>
                <a:spcPts val="400"/>
              </a:spcBef>
              <a:buFontTx/>
              <a:buChar char="‣"/>
              <a:defRPr sz="2112">
                <a:solidFill>
                  <a:srgbClr val="223C55"/>
                </a:solidFill>
              </a:defRPr>
            </a:pPr>
            <a:r>
              <a:rPr dirty="0"/>
              <a:t>Publier un module</a:t>
            </a:r>
          </a:p>
          <a:p>
            <a:pPr marL="643737" lvl="1" indent="-241401" defTabSz="804672">
              <a:spcBef>
                <a:spcPts val="400"/>
              </a:spcBef>
              <a:buFontTx/>
              <a:buChar char="‣"/>
              <a:defRPr sz="2112">
                <a:solidFill>
                  <a:srgbClr val="223C55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347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348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NPM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5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dirty="0"/>
              <a:t>NPM installe les modules dans le dossier courant, il crée un dossier node_modules et télécharge les dépendances dedans</a:t>
            </a:r>
          </a:p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dirty="0"/>
              <a:t>NPM permet d’installer des modules globalement</a:t>
            </a:r>
          </a:p>
          <a:p>
            <a:pPr marL="731519" lvl="1" indent="-274319">
              <a:spcBef>
                <a:spcPts val="500"/>
              </a:spcBef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rPr dirty="0"/>
              <a:t>Le module doit fournir des « exécutables » (bin), pour être utilisé en ligne de commande</a:t>
            </a:r>
            <a:endParaRPr sz="2000" dirty="0"/>
          </a:p>
          <a:p>
            <a:pPr marL="1574800" lvl="3" indent="-203200">
              <a:spcBef>
                <a:spcPts val="500"/>
              </a:spcBef>
              <a:buClr>
                <a:srgbClr val="F8D0B4"/>
              </a:buClr>
              <a:buSzPct val="80000"/>
              <a:buChar char="✓"/>
              <a:defRPr sz="2000">
                <a:solidFill>
                  <a:srgbClr val="223C55"/>
                </a:solidFill>
              </a:defRPr>
            </a:pPr>
            <a:r>
              <a:rPr dirty="0"/>
              <a:t>Exemple : Cordova, React Native, Gulp, …</a:t>
            </a:r>
            <a:endParaRPr sz="1800" dirty="0"/>
          </a:p>
          <a:p>
            <a:pPr marL="731519" lvl="1" indent="-274319">
              <a:spcBef>
                <a:spcPts val="500"/>
              </a:spcBef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rPr dirty="0"/>
              <a:t>Pour cela, il faut ajoûter le paramètre –g lors de l’installation du module</a:t>
            </a:r>
            <a:endParaRPr sz="2000" dirty="0"/>
          </a:p>
          <a:p>
            <a:pPr marL="1574800" lvl="3" indent="-203200">
              <a:spcBef>
                <a:spcPts val="500"/>
              </a:spcBef>
              <a:buClr>
                <a:srgbClr val="F8D0B4"/>
              </a:buClr>
              <a:buSzPct val="80000"/>
              <a:buChar char="✓"/>
              <a:defRPr sz="2000">
                <a:solidFill>
                  <a:srgbClr val="223C5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npm install –g cordova</a:t>
            </a:r>
            <a:endParaRPr sz="1800" dirty="0"/>
          </a:p>
          <a:p>
            <a:pPr marL="731519" lvl="1" indent="-274319">
              <a:spcBef>
                <a:spcPts val="500"/>
              </a:spcBef>
              <a:buFontTx/>
              <a:buChar char="‣"/>
              <a:defRPr sz="2400">
                <a:solidFill>
                  <a:srgbClr val="223C55"/>
                </a:solidFill>
              </a:defRPr>
            </a:pPr>
            <a:r>
              <a:rPr dirty="0"/>
              <a:t>Un module installé globalement n’est pas inclus dans un projet par défaut, il faut le redéfinir en dépendance locales</a:t>
            </a:r>
          </a:p>
        </p:txBody>
      </p:sp>
      <p:sp>
        <p:nvSpPr>
          <p:cNvPr id="35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35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NPM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NPM</a:t>
            </a:r>
          </a:p>
        </p:txBody>
      </p:sp>
      <p:grpSp>
        <p:nvGrpSpPr>
          <p:cNvPr id="362" name="Group 674"/>
          <p:cNvGrpSpPr/>
          <p:nvPr/>
        </p:nvGrpSpPr>
        <p:grpSpPr>
          <a:xfrm>
            <a:off x="1429326" y="1698182"/>
            <a:ext cx="8407403" cy="1157098"/>
            <a:chOff x="0" y="-1"/>
            <a:chExt cx="8407401" cy="1157097"/>
          </a:xfrm>
        </p:grpSpPr>
        <p:pic>
          <p:nvPicPr>
            <p:cNvPr id="360" name="Capture d’écran 2016-03-07 à 10.10.41.png" descr="Capture d’écran 2016-03-07 à 10.10.4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06192"/>
              <a:ext cx="8407401" cy="850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Shape 673"/>
            <p:cNvSpPr txBox="1"/>
            <p:nvPr/>
          </p:nvSpPr>
          <p:spPr>
            <a:xfrm>
              <a:off x="14574" y="-1"/>
              <a:ext cx="1523290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Application.js</a:t>
              </a:r>
            </a:p>
          </p:txBody>
        </p:sp>
      </p:grpSp>
      <p:grpSp>
        <p:nvGrpSpPr>
          <p:cNvPr id="365" name="Group 677"/>
          <p:cNvGrpSpPr/>
          <p:nvPr/>
        </p:nvGrpSpPr>
        <p:grpSpPr>
          <a:xfrm>
            <a:off x="1361488" y="3020074"/>
            <a:ext cx="8524620" cy="2089351"/>
            <a:chOff x="0" y="0"/>
            <a:chExt cx="8524618" cy="2089350"/>
          </a:xfrm>
        </p:grpSpPr>
        <p:pic>
          <p:nvPicPr>
            <p:cNvPr id="363" name="Capture d’écran 2016-03-07 à 10.11.31.png" descr="Capture d’écran 2016-03-07 à 10.11.3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617" y="273248"/>
              <a:ext cx="8509002" cy="1816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Shape 676"/>
            <p:cNvSpPr txBox="1"/>
            <p:nvPr/>
          </p:nvSpPr>
          <p:spPr>
            <a:xfrm>
              <a:off x="-1" y="0"/>
              <a:ext cx="1436895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r>
                <a:t>Package.json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TP</a:t>
            </a:r>
          </a:p>
        </p:txBody>
      </p:sp>
      <p:sp>
        <p:nvSpPr>
          <p:cNvPr id="36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70" name="ZoneTexte 6"/>
          <p:cNvSpPr txBox="1"/>
          <p:nvPr/>
        </p:nvSpPr>
        <p:spPr>
          <a:xfrm>
            <a:off x="3166533" y="2810931"/>
            <a:ext cx="6688668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13450"/>
                </a:solidFill>
              </a:defRPr>
            </a:lvl1pPr>
          </a:lstStyle>
          <a:p>
            <a:r>
              <a:t>TP : Chapter 2 – Node.js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rgbClr val="1F354B"/>
                </a:solidFill>
              </a:rPr>
              <a:t>Webpack</a:t>
            </a:r>
            <a:endParaRPr lang="fr-FR" dirty="0">
              <a:solidFill>
                <a:srgbClr val="1F354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3977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Introduction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204046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err="1" smtClean="0"/>
              <a:t>Webpack</a:t>
            </a:r>
            <a:r>
              <a:rPr lang="fr-FR" dirty="0" smtClean="0"/>
              <a:t> est un </a:t>
            </a:r>
            <a:r>
              <a:rPr lang="fr-FR" i="1" dirty="0" err="1" smtClean="0"/>
              <a:t>bundler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err="1" smtClean="0"/>
              <a:t>OpenSource</a:t>
            </a:r>
            <a:endParaRPr lang="fr-FR" dirty="0" smtClean="0"/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Statique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Programmation par module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smtClean="0"/>
              <a:t>Version 4</a:t>
            </a:r>
            <a:endParaRPr lang="fr-FR" dirty="0" smtClean="0"/>
          </a:p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Regroupe vos dépendances dans des </a:t>
            </a:r>
            <a:r>
              <a:rPr lang="fr-FR" i="1" dirty="0" err="1" smtClean="0"/>
              <a:t>assets</a:t>
            </a:r>
            <a:r>
              <a:rPr lang="fr-FR" i="1" dirty="0" smtClean="0"/>
              <a:t> </a:t>
            </a:r>
            <a:r>
              <a:rPr lang="fr-FR" dirty="0" smtClean="0"/>
              <a:t>(JS, CSS, 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  <a:endParaRPr lang="fr-FR" i="1" dirty="0" smtClean="0"/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38" y="3538847"/>
            <a:ext cx="5556662" cy="23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11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Utilisation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5797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En ligne de commande</a:t>
            </a:r>
            <a:endParaRPr lang="fr-FR" dirty="0" smtClean="0">
              <a:ea typeface="Courier New" charset="0"/>
              <a:cs typeface="Courier New" charset="0"/>
            </a:endParaRPr>
          </a:p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lang="fr-FR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dirty="0"/>
          </a:p>
        </p:txBody>
      </p:sp>
      <p:grpSp>
        <p:nvGrpSpPr>
          <p:cNvPr id="3" name="Grouper 2"/>
          <p:cNvGrpSpPr/>
          <p:nvPr/>
        </p:nvGrpSpPr>
        <p:grpSpPr>
          <a:xfrm>
            <a:off x="1111392" y="2078182"/>
            <a:ext cx="4984608" cy="500529"/>
            <a:chOff x="844998" y="2078182"/>
            <a:chExt cx="4984608" cy="500529"/>
          </a:xfrm>
        </p:grpSpPr>
        <p:sp>
          <p:nvSpPr>
            <p:cNvPr id="10" name="Shape 622"/>
            <p:cNvSpPr/>
            <p:nvPr/>
          </p:nvSpPr>
          <p:spPr>
            <a:xfrm>
              <a:off x="844998" y="2078182"/>
              <a:ext cx="4984608" cy="500529"/>
            </a:xfrm>
            <a:prstGeom prst="roundRect">
              <a:avLst>
                <a:gd name="adj" fmla="val 5021"/>
              </a:avLst>
            </a:prstGeom>
            <a:solidFill>
              <a:srgbClr val="1F354B"/>
            </a:solidFill>
            <a:ln w="25400">
              <a:solidFill>
                <a:srgbClr val="000000"/>
              </a:solidFill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EFF3FA"/>
                  </a:solidFill>
                </a:defRPr>
              </a:pPr>
              <a:endParaRPr/>
            </a:p>
          </p:txBody>
        </p:sp>
        <p:sp>
          <p:nvSpPr>
            <p:cNvPr id="2" name="Rectangle 1"/>
            <p:cNvSpPr/>
            <p:nvPr/>
          </p:nvSpPr>
          <p:spPr>
            <a:xfrm>
              <a:off x="957759" y="2098932"/>
              <a:ext cx="48718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webpack</a:t>
              </a:r>
              <a:r>
                <a:rPr lang="fr-FR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--config </a:t>
              </a:r>
              <a:r>
                <a:rPr lang="fr-FR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example.config.js</a:t>
              </a:r>
              <a:endParaRPr lang="fr-FR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838200" y="2777608"/>
            <a:ext cx="10515600" cy="57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56031" indent="-256031" algn="just" hangingPunct="1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Grâce à l’API JS dans </a:t>
            </a:r>
            <a:r>
              <a:rPr lang="fr-FR" dirty="0" err="1" smtClean="0">
                <a:solidFill>
                  <a:srgbClr val="223C55"/>
                </a:solidFill>
              </a:rPr>
              <a:t>Node.js</a:t>
            </a:r>
            <a:endParaRPr lang="fr-FR" dirty="0" smtClean="0">
              <a:solidFill>
                <a:srgbClr val="223C5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51331" lvl="1" indent="-256031" algn="just" hangingPunct="1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lang="fr-FR" dirty="0">
              <a:solidFill>
                <a:srgbClr val="223C55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8137"/>
            <a:ext cx="9232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62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Configuration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08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4 types d’éléments paramétrables :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Entry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Output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Loaders</a:t>
            </a: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Plugins</a:t>
            </a:r>
          </a:p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/>
              <a:t>Fichier </a:t>
            </a:r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webpack.config.js</a:t>
            </a:r>
            <a:r>
              <a:rPr lang="fr-FR" dirty="0">
                <a:ea typeface="Courier New" charset="0"/>
                <a:cs typeface="Courier New" charset="0"/>
              </a:rPr>
              <a:t> </a:t>
            </a:r>
            <a:r>
              <a:rPr lang="fr-FR" dirty="0" smtClean="0">
                <a:ea typeface="Courier New" charset="0"/>
                <a:cs typeface="Courier New" charset="0"/>
              </a:rPr>
              <a:t>pour la configuration</a:t>
            </a:r>
          </a:p>
          <a:p>
            <a:pPr marL="25603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lang="fr-FR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751331" lvl="1" indent="-256031"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3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Configuration : Entry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14671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>
                <a:solidFill>
                  <a:srgbClr val="223C55"/>
                </a:solidFill>
              </a:rPr>
              <a:t>Indique quel est le fichier de départ permettant à </a:t>
            </a:r>
            <a:r>
              <a:rPr lang="fr-FR" dirty="0" err="1">
                <a:solidFill>
                  <a:srgbClr val="223C55"/>
                </a:solidFill>
              </a:rPr>
              <a:t>Webpack</a:t>
            </a:r>
            <a:r>
              <a:rPr lang="fr-FR" dirty="0">
                <a:solidFill>
                  <a:srgbClr val="223C55"/>
                </a:solidFill>
              </a:rPr>
              <a:t> de </a:t>
            </a:r>
            <a:r>
              <a:rPr lang="fr-FR" dirty="0" smtClean="0">
                <a:solidFill>
                  <a:srgbClr val="223C55"/>
                </a:solidFill>
              </a:rPr>
              <a:t>savoir par où commencer le ‘</a:t>
            </a:r>
            <a:r>
              <a:rPr lang="fr-FR" dirty="0" err="1" smtClean="0">
                <a:solidFill>
                  <a:srgbClr val="223C55"/>
                </a:solidFill>
              </a:rPr>
              <a:t>bundling</a:t>
            </a:r>
            <a:r>
              <a:rPr lang="fr-FR" dirty="0" smtClean="0">
                <a:solidFill>
                  <a:srgbClr val="223C55"/>
                </a:solidFill>
              </a:rPr>
              <a:t>’ (donc construire son arbre de dépendances et ajouter les différents modules).</a:t>
            </a:r>
            <a:endParaRPr dirty="0">
              <a:solidFill>
                <a:srgbClr val="223C55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26" y="3411847"/>
            <a:ext cx="9220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36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Historique JS</a:t>
            </a:r>
          </a:p>
        </p:txBody>
      </p:sp>
      <p:sp>
        <p:nvSpPr>
          <p:cNvPr id="13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t>Le langage créé en 1995 par Brendan Eich pour Netscape Communications Corporation sous le nom de Livescript</a:t>
            </a:r>
          </a:p>
          <a:p>
            <a:pPr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t>Il est inspiré de Java ou C avec une « syntaxe simplifiée » pour les débutants</a:t>
            </a:r>
          </a:p>
          <a:p>
            <a:pPr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t>Le JavaScript répond à la norme ECMA Script ou ES (comme l’ActionScript, le Jscript, …)</a:t>
            </a:r>
          </a:p>
          <a:p>
            <a:pPr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t>La version actuelle est supportée dans tous les navigateurs est ES5 (sortie fin 2009 puis révisée en 2011)</a:t>
            </a:r>
          </a:p>
          <a:p>
            <a:pPr algn="just">
              <a:lnSpc>
                <a:spcPct val="81000"/>
              </a:lnSpc>
              <a:defRPr>
                <a:solidFill>
                  <a:srgbClr val="223C55"/>
                </a:solidFill>
              </a:defRPr>
            </a:pPr>
            <a:r>
              <a:t>La version ES6 ou ES2015 (en rapport avec sa date de sortie) est déjà partiellement supportée par les navigateurs récents.  </a:t>
            </a:r>
          </a:p>
        </p:txBody>
      </p:sp>
      <p:sp>
        <p:nvSpPr>
          <p:cNvPr id="13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Configuration : Output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54661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Indique quel est le fichier de sortie du ‘</a:t>
            </a:r>
            <a:r>
              <a:rPr lang="fr-FR" dirty="0" err="1" smtClean="0">
                <a:solidFill>
                  <a:srgbClr val="223C55"/>
                </a:solidFill>
              </a:rPr>
              <a:t>bundling</a:t>
            </a:r>
            <a:r>
              <a:rPr lang="fr-FR" dirty="0">
                <a:solidFill>
                  <a:srgbClr val="223C55"/>
                </a:solidFill>
              </a:rPr>
              <a:t>'</a:t>
            </a:r>
            <a:endParaRPr dirty="0">
              <a:solidFill>
                <a:srgbClr val="223C5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263256"/>
            <a:ext cx="9093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0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Configuration : Loaders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12685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Par défaut, </a:t>
            </a:r>
            <a:r>
              <a:rPr lang="fr-FR" dirty="0" err="1" smtClean="0">
                <a:solidFill>
                  <a:srgbClr val="223C55"/>
                </a:solidFill>
              </a:rPr>
              <a:t>Webpack</a:t>
            </a:r>
            <a:r>
              <a:rPr lang="fr-FR" dirty="0" smtClean="0">
                <a:solidFill>
                  <a:srgbClr val="223C55"/>
                </a:solidFill>
              </a:rPr>
              <a:t> ne permet que de lier des modules JS. Les loaders permettent de définir comment seront ‘</a:t>
            </a:r>
            <a:r>
              <a:rPr lang="fr-FR" dirty="0" err="1" smtClean="0">
                <a:solidFill>
                  <a:srgbClr val="223C55"/>
                </a:solidFill>
              </a:rPr>
              <a:t>bundler</a:t>
            </a:r>
            <a:r>
              <a:rPr lang="fr-FR" dirty="0" smtClean="0">
                <a:solidFill>
                  <a:srgbClr val="223C55"/>
                </a:solidFill>
              </a:rPr>
              <a:t>’ les </a:t>
            </a:r>
            <a:r>
              <a:rPr lang="fr-FR" dirty="0" err="1" smtClean="0">
                <a:solidFill>
                  <a:srgbClr val="223C55"/>
                </a:solidFill>
              </a:rPr>
              <a:t>assets</a:t>
            </a:r>
            <a:r>
              <a:rPr lang="fr-FR" dirty="0" smtClean="0">
                <a:solidFill>
                  <a:srgbClr val="223C55"/>
                </a:solidFill>
              </a:rPr>
              <a:t> de type CSS, </a:t>
            </a:r>
            <a:r>
              <a:rPr lang="fr-FR" dirty="0" err="1" smtClean="0">
                <a:solidFill>
                  <a:srgbClr val="223C55"/>
                </a:solidFill>
              </a:rPr>
              <a:t>Less</a:t>
            </a:r>
            <a:r>
              <a:rPr lang="fr-FR" dirty="0" smtClean="0">
                <a:solidFill>
                  <a:srgbClr val="223C55"/>
                </a:solidFill>
              </a:rPr>
              <a:t>, Txt, </a:t>
            </a:r>
            <a:r>
              <a:rPr lang="fr-FR" dirty="0" err="1" smtClean="0">
                <a:solidFill>
                  <a:srgbClr val="223C55"/>
                </a:solidFill>
              </a:rPr>
              <a:t>Json</a:t>
            </a:r>
            <a:r>
              <a:rPr lang="fr-FR" dirty="0" smtClean="0">
                <a:solidFill>
                  <a:srgbClr val="223C55"/>
                </a:solidFill>
              </a:rPr>
              <a:t>, etc.</a:t>
            </a:r>
            <a:endParaRPr dirty="0">
              <a:solidFill>
                <a:srgbClr val="223C55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1" y="2766951"/>
            <a:ext cx="6975783" cy="32458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383979" y="3522179"/>
            <a:ext cx="2969821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Ajoute une règle </a:t>
            </a:r>
            <a:r>
              <a:rPr kumimoji="0" lang="fr-FR" sz="1800" b="0" i="0" u="none" strike="noStrike" cap="none" spc="0" normalizeH="0" baseline="0" dirty="0" err="1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Calibri"/>
              </a:rPr>
              <a:t>rules</a:t>
            </a:r>
            <a:r>
              <a:rPr kumimoji="0" lang="fr-FR" sz="1800" b="0" i="0" u="none" strike="noStrike" cap="none" spc="0" normalizeH="0" baseline="0" dirty="0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qui permet d’utiliser</a:t>
            </a:r>
            <a:r>
              <a:rPr kumimoji="0" lang="fr-FR" sz="1800" b="0" i="0" u="none" strike="noStrike" cap="none" spc="0" normalizeH="0" dirty="0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le loader </a:t>
            </a:r>
            <a:r>
              <a:rPr kumimoji="0" lang="fr-FR" sz="1800" b="0" i="0" u="none" strike="noStrike" cap="none" spc="0" normalizeH="0" dirty="0" err="1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Calibri"/>
              </a:rPr>
              <a:t>rawloader</a:t>
            </a:r>
            <a:r>
              <a:rPr lang="fr-FR" dirty="0" smtClean="0">
                <a:solidFill>
                  <a:srgbClr val="1F354B"/>
                </a:solidFill>
              </a:rPr>
              <a:t> dès qu’une dépendance de type </a:t>
            </a:r>
            <a:r>
              <a:rPr lang="fr-FR" dirty="0" err="1" smtClean="0">
                <a:solidFill>
                  <a:srgbClr val="1F354B"/>
                </a:solidFill>
                <a:latin typeface="Courier New" charset="0"/>
                <a:ea typeface="Courier New" charset="0"/>
                <a:cs typeface="Courier New" charset="0"/>
              </a:rPr>
              <a:t>txt</a:t>
            </a:r>
            <a:r>
              <a:rPr lang="fr-FR" dirty="0" smtClean="0">
                <a:solidFill>
                  <a:srgbClr val="1F354B"/>
                </a:solidFill>
              </a:rPr>
              <a:t> est </a:t>
            </a:r>
            <a:r>
              <a:rPr lang="fr-FR" dirty="0" err="1" smtClean="0">
                <a:solidFill>
                  <a:srgbClr val="1F354B"/>
                </a:solidFill>
              </a:rPr>
              <a:t>recontrée</a:t>
            </a:r>
            <a:r>
              <a:rPr lang="fr-FR" dirty="0" smtClean="0">
                <a:solidFill>
                  <a:srgbClr val="1F354B"/>
                </a:solidFill>
              </a:rPr>
              <a:t> dans un </a:t>
            </a:r>
            <a:r>
              <a:rPr lang="fr-FR" dirty="0" smtClean="0">
                <a:solidFill>
                  <a:srgbClr val="1F354B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fr-FR" dirty="0" smtClean="0">
                <a:solidFill>
                  <a:srgbClr val="1F354B"/>
                </a:solidFill>
              </a:rPr>
              <a:t> ou </a:t>
            </a:r>
            <a:r>
              <a:rPr lang="fr-FR" dirty="0" err="1" smtClean="0">
                <a:solidFill>
                  <a:srgbClr val="1F354B"/>
                </a:solidFill>
                <a:latin typeface="Courier New" charset="0"/>
                <a:ea typeface="Courier New" charset="0"/>
                <a:cs typeface="Courier New" charset="0"/>
              </a:rPr>
              <a:t>require</a:t>
            </a:r>
            <a:r>
              <a:rPr lang="fr-FR" dirty="0" smtClean="0">
                <a:solidFill>
                  <a:srgbClr val="1F354B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1F354B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9966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smtClean="0"/>
              <a:t>Configuration : Plugins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126856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Les plugins permettent d’effectuer des tâches transverses telles que :</a:t>
            </a:r>
          </a:p>
          <a:p>
            <a:pPr marL="766570" lvl="2" indent="-256031" algn="just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Optimisation du bundle</a:t>
            </a:r>
          </a:p>
          <a:p>
            <a:pPr marL="766570" lvl="2" indent="-256031" algn="just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Gestion des </a:t>
            </a:r>
            <a:r>
              <a:rPr lang="fr-FR" dirty="0" err="1" smtClean="0">
                <a:solidFill>
                  <a:srgbClr val="223C55"/>
                </a:solidFill>
              </a:rPr>
              <a:t>assets</a:t>
            </a:r>
            <a:endParaRPr lang="fr-FR" dirty="0" smtClean="0">
              <a:solidFill>
                <a:srgbClr val="223C55"/>
              </a:solidFill>
            </a:endParaRPr>
          </a:p>
          <a:p>
            <a:pPr marL="766570" lvl="2" indent="-256031" algn="just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Injection de variables d’environnement</a:t>
            </a:r>
            <a:endParaRPr dirty="0">
              <a:solidFill>
                <a:srgbClr val="223C55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04" y="2776075"/>
            <a:ext cx="6477955" cy="322113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38200" y="3503336"/>
            <a:ext cx="296982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 err="1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Courier New" charset="0"/>
                <a:ea typeface="Courier New" charset="0"/>
                <a:cs typeface="Courier New" charset="0"/>
                <a:sym typeface="Calibri"/>
              </a:rPr>
              <a:t>HtmlWebpackPlugin</a:t>
            </a:r>
            <a:r>
              <a:rPr kumimoji="0" lang="fr-FR" sz="1800" b="0" i="0" u="none" strike="noStrike" cap="none" spc="0" normalizeH="0" baseline="0" dirty="0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crée</a:t>
            </a:r>
            <a:r>
              <a:rPr kumimoji="0" lang="fr-FR" sz="1800" b="0" i="0" u="none" strike="noStrike" cap="none" spc="0" normalizeH="0" dirty="0" smtClean="0">
                <a:ln>
                  <a:noFill/>
                </a:ln>
                <a:solidFill>
                  <a:srgbClr val="1F354B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un fichier HTML permettant d’accéder aux bundles.</a:t>
            </a: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1F354B"/>
              </a:solidFill>
              <a:effectLst/>
              <a:uFillTx/>
              <a:latin typeface="Courier New" charset="0"/>
              <a:ea typeface="Courier New" charset="0"/>
              <a:cs typeface="Courier New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553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rPr lang="fr-FR" dirty="0" err="1" smtClean="0"/>
              <a:t>Webpack</a:t>
            </a:r>
            <a:endParaRPr dirty="0"/>
          </a:p>
        </p:txBody>
      </p:sp>
      <p:sp>
        <p:nvSpPr>
          <p:cNvPr id="35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5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fr-FR" dirty="0" err="1" smtClean="0"/>
              <a:t>DevTools</a:t>
            </a:r>
            <a:endParaRPr dirty="0"/>
          </a:p>
        </p:txBody>
      </p:sp>
      <p:sp>
        <p:nvSpPr>
          <p:cNvPr id="1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5"/>
            <a:ext cx="10515600" cy="14671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webpack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fr-FR" dirty="0" err="1" smtClean="0">
                <a:latin typeface="Courier New" charset="0"/>
                <a:ea typeface="Courier New" charset="0"/>
                <a:cs typeface="Courier New" charset="0"/>
              </a:rPr>
              <a:t>dev</a:t>
            </a:r>
            <a:r>
              <a:rPr lang="fr-FR" dirty="0" smtClean="0">
                <a:latin typeface="Courier New" charset="0"/>
                <a:ea typeface="Courier New" charset="0"/>
                <a:cs typeface="Courier New" charset="0"/>
              </a:rPr>
              <a:t>-server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223C55"/>
                </a:solidFill>
              </a:rPr>
              <a:t>est un outil permettant de simuler un serveur Web pour diffuser les bundle créés par </a:t>
            </a:r>
            <a:r>
              <a:rPr lang="fr-FR" dirty="0" err="1" smtClean="0">
                <a:solidFill>
                  <a:srgbClr val="223C55"/>
                </a:solidFill>
              </a:rPr>
              <a:t>Webpack</a:t>
            </a:r>
            <a:endParaRPr lang="fr-FR" dirty="0" smtClean="0">
              <a:solidFill>
                <a:srgbClr val="223C55"/>
              </a:solidFill>
            </a:endParaRPr>
          </a:p>
          <a:p>
            <a:pPr marL="256031" lvl="1" indent="-256031" algn="just" eaLnBrk="1" fontAlgn="auto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 smtClean="0">
                <a:solidFill>
                  <a:srgbClr val="223C55"/>
                </a:solidFill>
              </a:rPr>
              <a:t>Il propose des fonction de live </a:t>
            </a:r>
            <a:r>
              <a:rPr lang="fr-FR" dirty="0" err="1" smtClean="0">
                <a:solidFill>
                  <a:srgbClr val="223C55"/>
                </a:solidFill>
              </a:rPr>
              <a:t>reloading</a:t>
            </a:r>
            <a:endParaRPr dirty="0">
              <a:solidFill>
                <a:srgbClr val="223C55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1082817" y="3085074"/>
            <a:ext cx="6832458" cy="929716"/>
            <a:chOff x="844998" y="2078182"/>
            <a:chExt cx="4984608" cy="500529"/>
          </a:xfrm>
        </p:grpSpPr>
        <p:sp>
          <p:nvSpPr>
            <p:cNvPr id="10" name="Shape 622"/>
            <p:cNvSpPr/>
            <p:nvPr/>
          </p:nvSpPr>
          <p:spPr>
            <a:xfrm>
              <a:off x="844998" y="2078182"/>
              <a:ext cx="4984608" cy="500529"/>
            </a:xfrm>
            <a:prstGeom prst="roundRect">
              <a:avLst>
                <a:gd name="adj" fmla="val 5021"/>
              </a:avLst>
            </a:prstGeom>
            <a:solidFill>
              <a:srgbClr val="1F354B"/>
            </a:solidFill>
            <a:ln w="25400">
              <a:solidFill>
                <a:srgbClr val="000000"/>
              </a:solidFill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EFF3FA"/>
                  </a:solidFill>
                </a:defRPr>
              </a:pPr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7759" y="2098932"/>
              <a:ext cx="3471216" cy="2154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b="1" dirty="0" err="1">
                  <a:solidFill>
                    <a:schemeClr val="bg1"/>
                  </a:solidFill>
                </a:rPr>
                <a:t>npm</a:t>
              </a:r>
              <a:r>
                <a:rPr lang="fr-FR" sz="2000" b="1" dirty="0">
                  <a:solidFill>
                    <a:schemeClr val="bg1"/>
                  </a:solidFill>
                </a:rPr>
                <a:t> </a:t>
              </a:r>
              <a:r>
                <a:rPr lang="fr-FR" sz="2000" b="1" dirty="0" err="1">
                  <a:solidFill>
                    <a:schemeClr val="bg1"/>
                  </a:solidFill>
                </a:rPr>
                <a:t>install</a:t>
              </a:r>
              <a:r>
                <a:rPr lang="fr-FR" sz="2000" b="1" dirty="0">
                  <a:solidFill>
                    <a:schemeClr val="bg1"/>
                  </a:solidFill>
                </a:rPr>
                <a:t> </a:t>
              </a:r>
              <a:r>
                <a:rPr lang="fr-FR" sz="2000" b="1" dirty="0" err="1">
                  <a:solidFill>
                    <a:schemeClr val="bg1"/>
                  </a:solidFill>
                </a:rPr>
                <a:t>webpack</a:t>
              </a:r>
              <a:r>
                <a:rPr lang="fr-FR" sz="2000" b="1" dirty="0">
                  <a:solidFill>
                    <a:schemeClr val="bg1"/>
                  </a:solidFill>
                </a:rPr>
                <a:t>-</a:t>
              </a:r>
              <a:r>
                <a:rPr lang="fr-FR" sz="2000" b="1" dirty="0" err="1">
                  <a:solidFill>
                    <a:schemeClr val="bg1"/>
                  </a:solidFill>
                </a:rPr>
                <a:t>dev</a:t>
              </a:r>
              <a:r>
                <a:rPr lang="fr-FR" sz="2000" b="1" dirty="0">
                  <a:solidFill>
                    <a:schemeClr val="bg1"/>
                  </a:solidFill>
                </a:rPr>
                <a:t>-server --</a:t>
              </a:r>
              <a:r>
                <a:rPr lang="fr-FR" sz="2000" b="1" dirty="0" err="1">
                  <a:solidFill>
                    <a:schemeClr val="bg1"/>
                  </a:solidFill>
                </a:rPr>
                <a:t>save-dev</a:t>
              </a:r>
              <a:endParaRPr lang="fr-FR" sz="20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237380" y="3483670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npm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run</a:t>
            </a:r>
            <a:r>
              <a:rPr lang="fr-FR" sz="2000" b="1" dirty="0">
                <a:solidFill>
                  <a:schemeClr val="bg1"/>
                </a:solidFill>
              </a:rPr>
              <a:t> </a:t>
            </a:r>
            <a:r>
              <a:rPr lang="fr-FR" sz="2000" b="1" dirty="0" err="1">
                <a:solidFill>
                  <a:schemeClr val="bg1"/>
                </a:solidFill>
              </a:rPr>
              <a:t>start:dev</a:t>
            </a:r>
            <a:endParaRPr lang="fr-FR" sz="2000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38200" y="4336185"/>
            <a:ext cx="10515600" cy="1034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56031" lvl="1" indent="-256031" algn="just" hangingPunct="1">
              <a:lnSpc>
                <a:spcPct val="91000"/>
              </a:lnSpc>
              <a:defRPr>
                <a:solidFill>
                  <a:srgbClr val="223C55"/>
                </a:solidFill>
              </a:defRPr>
            </a:pPr>
            <a:r>
              <a:rPr lang="fr-FR" dirty="0">
                <a:solidFill>
                  <a:srgbClr val="223C55"/>
                </a:solidFill>
                <a:latin typeface="+mj-ea"/>
                <a:cs typeface="Courier New" charset="0"/>
              </a:rPr>
              <a:t>o</a:t>
            </a:r>
            <a:r>
              <a:rPr lang="fr-FR" dirty="0" smtClean="0">
                <a:solidFill>
                  <a:srgbClr val="223C55"/>
                </a:solidFill>
                <a:latin typeface="+mj-ea"/>
                <a:cs typeface="Courier New" charset="0"/>
              </a:rPr>
              <a:t>ption</a:t>
            </a:r>
            <a:r>
              <a:rPr lang="fr-FR" dirty="0" smtClean="0">
                <a:solidFill>
                  <a:srgbClr val="223C55"/>
                </a:solidFill>
                <a:latin typeface="Courier New" charset="0"/>
                <a:ea typeface="Courier New" charset="0"/>
                <a:cs typeface="Courier New" charset="0"/>
              </a:rPr>
              <a:t> --</a:t>
            </a:r>
            <a:r>
              <a:rPr lang="fr-FR" dirty="0" err="1" smtClean="0">
                <a:solidFill>
                  <a:srgbClr val="223C55"/>
                </a:solidFill>
                <a:latin typeface="Courier New" charset="0"/>
                <a:ea typeface="Courier New" charset="0"/>
                <a:cs typeface="Courier New" charset="0"/>
              </a:rPr>
              <a:t>watch</a:t>
            </a:r>
            <a:r>
              <a:rPr lang="fr-FR" dirty="0" smtClean="0">
                <a:solidFill>
                  <a:srgbClr val="223C55"/>
                </a:solidFill>
                <a:ea typeface="Courier New" charset="0"/>
                <a:cs typeface="Courier New" charset="0"/>
              </a:rPr>
              <a:t> : permet d’écouter les changements sur les fichiers pour relancer une compilation automatique</a:t>
            </a:r>
            <a:endParaRPr lang="fr-FR" dirty="0">
              <a:solidFill>
                <a:srgbClr val="223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05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TP</a:t>
            </a:r>
          </a:p>
        </p:txBody>
      </p:sp>
      <p:sp>
        <p:nvSpPr>
          <p:cNvPr id="49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497" name="ZoneTexte 6"/>
          <p:cNvSpPr txBox="1"/>
          <p:nvPr/>
        </p:nvSpPr>
        <p:spPr>
          <a:xfrm>
            <a:off x="3166533" y="2810931"/>
            <a:ext cx="6688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13450"/>
                </a:solidFill>
              </a:defRPr>
            </a:lvl1pPr>
          </a:lstStyle>
          <a:p>
            <a:r>
              <a:rPr dirty="0"/>
              <a:t>TP : Chapter </a:t>
            </a:r>
            <a:r>
              <a:rPr lang="fr-FR" dirty="0"/>
              <a:t>3</a:t>
            </a:r>
            <a:r>
              <a:rPr dirty="0" smtClean="0"/>
              <a:t> </a:t>
            </a:r>
            <a:r>
              <a:rPr dirty="0"/>
              <a:t>– </a:t>
            </a:r>
            <a:r>
              <a:rPr lang="fr-FR" dirty="0" err="1" smtClean="0"/>
              <a:t>Webpack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84333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1F354B"/>
                </a:solidFill>
              </a:rPr>
              <a:t>ES6+</a:t>
            </a:r>
            <a:endParaRPr lang="fr-FR" dirty="0">
              <a:solidFill>
                <a:srgbClr val="1F354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0753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37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32989" indent="-232989" algn="just" defTabSz="832104">
              <a:lnSpc>
                <a:spcPct val="81000"/>
              </a:lnSpc>
              <a:spcBef>
                <a:spcPts val="900"/>
              </a:spcBef>
              <a:defRPr sz="2548">
                <a:solidFill>
                  <a:srgbClr val="223C55"/>
                </a:solidFill>
              </a:defRPr>
            </a:pPr>
            <a:r>
              <a:t>Les spécifications: </a:t>
            </a:r>
            <a:endParaRPr sz="2275"/>
          </a:p>
          <a:p>
            <a:pPr marL="665683" lvl="1" indent="-249631" defTabSz="832104">
              <a:spcBef>
                <a:spcPts val="400"/>
              </a:spcBef>
              <a:buFontTx/>
              <a:buChar char="‣"/>
              <a:defRPr sz="2184">
                <a:solidFill>
                  <a:srgbClr val="223C55"/>
                </a:solidFill>
              </a:defRPr>
            </a:pPr>
            <a:r>
              <a:t>ES6 =&gt; 2015</a:t>
            </a:r>
          </a:p>
          <a:p>
            <a:pPr marL="665683" lvl="1" indent="-249631" defTabSz="832104">
              <a:spcBef>
                <a:spcPts val="400"/>
              </a:spcBef>
              <a:buFontTx/>
              <a:buChar char="‣"/>
              <a:defRPr sz="2184">
                <a:solidFill>
                  <a:srgbClr val="223C55"/>
                </a:solidFill>
              </a:defRPr>
            </a:pPr>
            <a:r>
              <a:t>ES7 =&gt; 2016</a:t>
            </a:r>
          </a:p>
          <a:p>
            <a:pPr marL="665683" lvl="1" indent="-249631" defTabSz="832104">
              <a:spcBef>
                <a:spcPts val="400"/>
              </a:spcBef>
              <a:buFontTx/>
              <a:buChar char="‣"/>
              <a:defRPr sz="2184">
                <a:solidFill>
                  <a:srgbClr val="223C55"/>
                </a:solidFill>
              </a:defRPr>
            </a:pPr>
            <a:r>
              <a:t>ES8 =&gt; 2017</a:t>
            </a:r>
            <a:endParaRPr sz="2002"/>
          </a:p>
          <a:p>
            <a:pPr marL="232989" indent="-232989" algn="just" defTabSz="832104">
              <a:lnSpc>
                <a:spcPct val="81000"/>
              </a:lnSpc>
              <a:spcBef>
                <a:spcPts val="900"/>
              </a:spcBef>
              <a:defRPr sz="2548">
                <a:solidFill>
                  <a:srgbClr val="223C55"/>
                </a:solidFill>
              </a:defRPr>
            </a:pPr>
            <a:r>
              <a:t>Les spécifications ne sont pas encore implémentées dans tous les interpréteurs</a:t>
            </a:r>
            <a:endParaRPr sz="2275"/>
          </a:p>
          <a:p>
            <a:pPr marL="665683" lvl="1" indent="-249631" defTabSz="832104">
              <a:spcBef>
                <a:spcPts val="400"/>
              </a:spcBef>
              <a:buFontTx/>
              <a:buChar char="‣"/>
              <a:defRPr sz="2184">
                <a:solidFill>
                  <a:srgbClr val="223C55"/>
                </a:solidFill>
              </a:defRPr>
            </a:pPr>
            <a:r>
              <a:t>Que ce soit coté client ou coté serveur, il faut vérifier les versions pour connaître quelles sont les spécifications implémentées </a:t>
            </a:r>
          </a:p>
          <a:p>
            <a:pPr marL="665683" lvl="1" indent="-249631" defTabSz="832104">
              <a:spcBef>
                <a:spcPts val="400"/>
              </a:spcBef>
              <a:buFontTx/>
              <a:buChar char="‣"/>
              <a:defRPr sz="2184">
                <a:solidFill>
                  <a:srgbClr val="223C55"/>
                </a:solidFill>
              </a:defRPr>
            </a:pPr>
            <a:r>
              <a:t>Des outils ont été développées afin de permettre aux développeurs de pouvoir utiliser ses spécifications à date. Le code écrit est alors généré en JavaScript ES5. On dit que le code est transpilé.</a:t>
            </a:r>
            <a:endParaRPr sz="2002"/>
          </a:p>
          <a:p>
            <a:pPr marL="1040130" lvl="2" indent="-208026" algn="just" defTabSz="832104">
              <a:lnSpc>
                <a:spcPct val="81000"/>
              </a:lnSpc>
              <a:spcBef>
                <a:spcPts val="400"/>
              </a:spcBef>
              <a:defRPr sz="163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Babel.js</a:t>
            </a:r>
          </a:p>
          <a:p>
            <a:pPr marL="1040130" lvl="2" indent="-208026" algn="just" defTabSz="832104">
              <a:lnSpc>
                <a:spcPct val="81000"/>
              </a:lnSpc>
              <a:spcBef>
                <a:spcPts val="400"/>
              </a:spcBef>
              <a:defRPr sz="163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Traceur</a:t>
            </a:r>
          </a:p>
        </p:txBody>
      </p:sp>
      <p:sp>
        <p:nvSpPr>
          <p:cNvPr id="375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37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8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381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134" y="3312104"/>
            <a:ext cx="26797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8301" y="1208320"/>
            <a:ext cx="6670189" cy="4412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38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87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Template literals</a:t>
            </a:r>
          </a:p>
        </p:txBody>
      </p:sp>
      <p:pic>
        <p:nvPicPr>
          <p:cNvPr id="388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087" y="1654640"/>
            <a:ext cx="9997652" cy="19995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 9" descr="Imag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6087" y="4390556"/>
            <a:ext cx="9005377" cy="524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39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9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Arrow function</a:t>
            </a:r>
          </a:p>
        </p:txBody>
      </p:sp>
      <p:pic>
        <p:nvPicPr>
          <p:cNvPr id="395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1467" y="1313479"/>
            <a:ext cx="9612887" cy="1581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 9" descr="Imag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4929" y="3589208"/>
            <a:ext cx="4049997" cy="1771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 10" descr="Imag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467" y="3742266"/>
            <a:ext cx="5020143" cy="1618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Généralités JS</a:t>
            </a:r>
          </a:p>
        </p:txBody>
      </p:sp>
      <p:sp>
        <p:nvSpPr>
          <p:cNvPr id="142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algn="just">
              <a:defRPr sz="2500">
                <a:solidFill>
                  <a:srgbClr val="223C55"/>
                </a:solidFill>
              </a:defRPr>
            </a:pPr>
            <a:r>
              <a:t>Le JavaScript est un langage </a:t>
            </a:r>
            <a:r>
              <a:rPr b="1" u="sng"/>
              <a:t>interprété</a:t>
            </a:r>
            <a:r>
              <a:t> avec un </a:t>
            </a:r>
            <a:r>
              <a:rPr b="1" u="sng"/>
              <a:t>typage dynamique</a:t>
            </a:r>
            <a:r>
              <a:t>, faible</a:t>
            </a:r>
          </a:p>
          <a:p>
            <a:pPr algn="just">
              <a:defRPr sz="2500">
                <a:solidFill>
                  <a:srgbClr val="223C55"/>
                </a:solidFill>
              </a:defRPr>
            </a:pPr>
            <a:r>
              <a:t>Le comité technique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TC39</a:t>
            </a:r>
            <a:r>
              <a:t>) au sein d’ECMA est en charge de la spécification</a:t>
            </a:r>
          </a:p>
          <a:p>
            <a:pPr algn="just">
              <a:defRPr sz="2500">
                <a:solidFill>
                  <a:srgbClr val="223C55"/>
                </a:solidFill>
              </a:defRPr>
            </a:pPr>
            <a:r>
              <a:t>Pour répondre aux nouveaux besoins mais aussi éviter une longue attente entre les versions du standard, les cycles des spécifications seront mis à jour annuellement par le TC39</a:t>
            </a:r>
          </a:p>
          <a:p>
            <a:pPr algn="just">
              <a:defRPr sz="2500">
                <a:solidFill>
                  <a:srgbClr val="223C55"/>
                </a:solidFill>
              </a:defRPr>
            </a:pPr>
            <a:r>
              <a:t>Le JavaScript est cross platform mais dépend toutefois fortement de l’interpréteur et généralement du </a:t>
            </a:r>
            <a:r>
              <a:rPr b="1"/>
              <a:t>navigateur</a:t>
            </a:r>
          </a:p>
          <a:p>
            <a:pPr algn="just">
              <a:defRPr sz="2500">
                <a:solidFill>
                  <a:srgbClr val="223C55"/>
                </a:solidFill>
              </a:defRPr>
            </a:pPr>
            <a:r>
              <a:t>Le Javascript repose sur un système de programmation orientée </a:t>
            </a:r>
            <a:r>
              <a:rPr b="1" u="sng"/>
              <a:t>Prototype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0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402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Arrow function</a:t>
            </a:r>
          </a:p>
        </p:txBody>
      </p:sp>
      <p:sp>
        <p:nvSpPr>
          <p:cNvPr id="403" name="Espace réservé du contenu 2"/>
          <p:cNvSpPr txBox="1"/>
          <p:nvPr/>
        </p:nvSpPr>
        <p:spPr>
          <a:xfrm>
            <a:off x="990600" y="1650786"/>
            <a:ext cx="10515600" cy="435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20187" indent="-220187" algn="just" defTabSz="786384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08">
                <a:solidFill>
                  <a:srgbClr val="223C55"/>
                </a:solidFill>
              </a:defRPr>
            </a:pPr>
            <a:r>
              <a:rPr dirty="0"/>
              <a:t>Syntaxe plus courte</a:t>
            </a:r>
          </a:p>
          <a:p>
            <a:pPr marL="220187" indent="-220187" algn="just" defTabSz="786384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08">
                <a:solidFill>
                  <a:srgbClr val="223C55"/>
                </a:solidFill>
              </a:defRPr>
            </a:pPr>
            <a:r>
              <a:rPr dirty="0"/>
              <a:t>Ne crée pas de nouveau scope</a:t>
            </a:r>
          </a:p>
          <a:p>
            <a:pPr marL="629107" lvl="1" indent="-235915" defTabSz="786384">
              <a:lnSpc>
                <a:spcPct val="90000"/>
              </a:lnSpc>
              <a:spcBef>
                <a:spcPts val="400"/>
              </a:spcBef>
              <a:buSzPct val="100000"/>
              <a:buChar char="‣"/>
              <a:defRPr sz="2064">
                <a:solidFill>
                  <a:srgbClr val="223C55"/>
                </a:solidFill>
              </a:defRPr>
            </a:pPr>
            <a:r>
              <a:rPr dirty="0"/>
              <a:t>this: est celui du </a:t>
            </a:r>
            <a:r>
              <a:rPr dirty="0" smtClean="0"/>
              <a:t>bloc </a:t>
            </a:r>
            <a:r>
              <a:rPr dirty="0"/>
              <a:t>parent</a:t>
            </a:r>
          </a:p>
          <a:p>
            <a:pPr marL="629107" lvl="1" indent="-235915" defTabSz="786384">
              <a:lnSpc>
                <a:spcPct val="90000"/>
              </a:lnSpc>
              <a:spcBef>
                <a:spcPts val="400"/>
              </a:spcBef>
              <a:buSzPct val="100000"/>
              <a:buChar char="‣"/>
              <a:defRPr sz="2064">
                <a:solidFill>
                  <a:srgbClr val="223C55"/>
                </a:solidFill>
              </a:defRPr>
            </a:pPr>
            <a:r>
              <a:rPr dirty="0"/>
              <a:t>arguments: est celui du </a:t>
            </a:r>
            <a:r>
              <a:rPr dirty="0" smtClean="0"/>
              <a:t>bloc </a:t>
            </a:r>
            <a:r>
              <a:rPr dirty="0"/>
              <a:t>parent</a:t>
            </a:r>
          </a:p>
          <a:p>
            <a:pPr marL="220187" indent="-220187" algn="just" defTabSz="786384">
              <a:lnSpc>
                <a:spcPct val="81000"/>
              </a:lnSpc>
              <a:spcBef>
                <a:spcPts val="800"/>
              </a:spcBef>
              <a:buSzPct val="100000"/>
              <a:buFont typeface="Arial"/>
              <a:buChar char="•"/>
              <a:defRPr sz="2408">
                <a:solidFill>
                  <a:srgbClr val="223C55"/>
                </a:solidFill>
              </a:defRPr>
            </a:pPr>
            <a:r>
              <a:rPr dirty="0"/>
              <a:t>Destinée à être des fonctions anonymes</a:t>
            </a:r>
            <a:endParaRPr sz="2064" dirty="0"/>
          </a:p>
          <a:p>
            <a:pPr marL="589788" lvl="1" indent="-196596" algn="just" defTabSz="786384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64"/>
            </a:pPr>
            <a:endParaRPr sz="2064" dirty="0"/>
          </a:p>
          <a:p>
            <a:pPr marL="589788" lvl="1" indent="-196596" algn="just" defTabSz="786384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64"/>
            </a:pPr>
            <a:endParaRPr sz="2064" dirty="0"/>
          </a:p>
          <a:p>
            <a:pPr marL="589788" lvl="1" indent="-196596" algn="just" defTabSz="786384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64"/>
            </a:pPr>
            <a:endParaRPr sz="2064" dirty="0"/>
          </a:p>
          <a:p>
            <a:pPr marL="589788" lvl="1" indent="-196596" algn="just" defTabSz="786384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64"/>
            </a:pPr>
            <a:endParaRPr sz="2064" dirty="0"/>
          </a:p>
          <a:p>
            <a:pPr marL="589788" lvl="1" indent="-196596" algn="just" defTabSz="786384">
              <a:lnSpc>
                <a:spcPct val="90000"/>
              </a:lnSpc>
              <a:spcBef>
                <a:spcPts val="400"/>
              </a:spcBef>
              <a:buSzPct val="100000"/>
              <a:buChar char="➢"/>
              <a:defRPr sz="2064"/>
            </a:pPr>
            <a:endParaRPr sz="2064" dirty="0"/>
          </a:p>
          <a:p>
            <a:pPr marL="196596" indent="-196596" algn="just" defTabSz="786384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08" b="1"/>
            </a:pPr>
            <a:endParaRPr sz="2064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07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408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Functions parameters</a:t>
            </a:r>
          </a:p>
        </p:txBody>
      </p:sp>
      <p:pic>
        <p:nvPicPr>
          <p:cNvPr id="409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591" y="1266531"/>
            <a:ext cx="6912334" cy="185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 9" descr="Imag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4386" y="3719900"/>
            <a:ext cx="6577653" cy="1821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14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415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Functions parameters</a:t>
            </a:r>
          </a:p>
        </p:txBody>
      </p:sp>
      <p:pic>
        <p:nvPicPr>
          <p:cNvPr id="416" name="Image 10" descr="Imag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805" y="1583167"/>
            <a:ext cx="10402680" cy="3611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20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421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Objects properties</a:t>
            </a:r>
          </a:p>
        </p:txBody>
      </p:sp>
      <p:pic>
        <p:nvPicPr>
          <p:cNvPr id="422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158" y="1428553"/>
            <a:ext cx="3744022" cy="815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7158" y="3185411"/>
            <a:ext cx="4681798" cy="1585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Image 11" descr="Imag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8383" y="1208320"/>
            <a:ext cx="3396139" cy="3918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2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42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Destructuring</a:t>
            </a:r>
          </a:p>
        </p:txBody>
      </p:sp>
      <p:pic>
        <p:nvPicPr>
          <p:cNvPr id="430" name="Image 8" descr="Imag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2032" y="1548876"/>
            <a:ext cx="6148568" cy="58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 9" descr="Imag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4325" y="2278558"/>
            <a:ext cx="8612396" cy="547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mage 10" descr="Imag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42165" y="3545833"/>
            <a:ext cx="5114930" cy="1927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3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437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Destructuring</a:t>
            </a:r>
          </a:p>
        </p:txBody>
      </p:sp>
      <p:pic>
        <p:nvPicPr>
          <p:cNvPr id="438" name="Image 12" descr="Imag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180" y="1039259"/>
            <a:ext cx="6659589" cy="4593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42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443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Module loader</a:t>
            </a:r>
          </a:p>
        </p:txBody>
      </p:sp>
      <p:pic>
        <p:nvPicPr>
          <p:cNvPr id="444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173" y="1551236"/>
            <a:ext cx="8044827" cy="3680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48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449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Module loader</a:t>
            </a:r>
          </a:p>
        </p:txBody>
      </p:sp>
      <p:pic>
        <p:nvPicPr>
          <p:cNvPr id="450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8914" y="1741845"/>
            <a:ext cx="8439627" cy="3131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54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455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Class</a:t>
            </a:r>
          </a:p>
        </p:txBody>
      </p:sp>
      <p:pic>
        <p:nvPicPr>
          <p:cNvPr id="456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022" y="1536768"/>
            <a:ext cx="4458067" cy="3297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6619" y="1753590"/>
            <a:ext cx="5763336" cy="2396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61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462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Class inheritance</a:t>
            </a:r>
          </a:p>
        </p:txBody>
      </p:sp>
      <p:pic>
        <p:nvPicPr>
          <p:cNvPr id="463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7771" y="1347665"/>
            <a:ext cx="6396415" cy="4020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Généralités JS</a:t>
            </a:r>
          </a:p>
        </p:txBody>
      </p:sp>
      <p:sp>
        <p:nvSpPr>
          <p:cNvPr id="14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9455" indent="-219455" algn="just" defTabSz="877823">
              <a:spcBef>
                <a:spcPts val="900"/>
              </a:spcBef>
              <a:defRPr sz="2400">
                <a:solidFill>
                  <a:srgbClr val="223C55"/>
                </a:solidFill>
              </a:defRPr>
            </a:pPr>
            <a:r>
              <a:t>Les interpréteurs (ou moteurs) sont propres à chacune des plateformes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Safari 			=&gt; JavaScriptCore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Internet Explorer 9+ 	=&gt; Chakra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Chrome 			=&gt; V8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Mozilla 			=&gt; Rhino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Opera 			=&gt; Carakan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Node.js 			=&gt; V8 </a:t>
            </a:r>
            <a:endParaRPr sz="2112"/>
          </a:p>
          <a:p>
            <a:pPr marL="219455" indent="-219455" algn="just" defTabSz="877823">
              <a:spcBef>
                <a:spcPts val="900"/>
              </a:spcBef>
              <a:defRPr sz="2400">
                <a:solidFill>
                  <a:srgbClr val="223C55"/>
                </a:solidFill>
              </a:defRPr>
            </a:pPr>
            <a:r>
              <a:t>En fonction des plateformes, les API JavaScript ne sont pas implémentées en même temps</a:t>
            </a:r>
          </a:p>
          <a:p>
            <a:pPr marL="658368" lvl="1" indent="-219455" defTabSz="877823">
              <a:spcBef>
                <a:spcPts val="400"/>
              </a:spcBef>
              <a:buClr>
                <a:srgbClr val="223C55"/>
              </a:buClr>
              <a:buFontTx/>
              <a:buChar char="‣"/>
              <a:defRPr sz="2304">
                <a:solidFill>
                  <a:srgbClr val="223C55"/>
                </a:solidFill>
              </a:defRPr>
            </a:pPr>
            <a:r>
              <a:t>Certaines fonctionnalités ne pourront pas être développées sur toutes les plateformes, voire uniquement sur certaines versions des plateformes</a:t>
            </a:r>
          </a:p>
        </p:txBody>
      </p:sp>
      <p:sp>
        <p:nvSpPr>
          <p:cNvPr id="150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67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468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Class static member</a:t>
            </a:r>
          </a:p>
        </p:txBody>
      </p:sp>
      <p:pic>
        <p:nvPicPr>
          <p:cNvPr id="469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0652" y="1180725"/>
            <a:ext cx="7985381" cy="422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73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sp>
        <p:nvSpPr>
          <p:cNvPr id="474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Class static member</a:t>
            </a:r>
          </a:p>
        </p:txBody>
      </p:sp>
      <p:pic>
        <p:nvPicPr>
          <p:cNvPr id="475" name="Image 7" descr="Imag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4796" y="1268795"/>
            <a:ext cx="7835201" cy="4272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79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80" name="Titre 1"/>
          <p:cNvSpPr txBox="1"/>
          <p:nvPr/>
        </p:nvSpPr>
        <p:spPr>
          <a:xfrm>
            <a:off x="1440208" y="535329"/>
            <a:ext cx="10515601" cy="67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t>Class Get / Set</a:t>
            </a:r>
          </a:p>
        </p:txBody>
      </p:sp>
      <p:pic>
        <p:nvPicPr>
          <p:cNvPr id="481" name="Image 6" descr="Imag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0012" y="1352516"/>
            <a:ext cx="9115994" cy="3966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</a:t>
            </a:r>
          </a:p>
        </p:txBody>
      </p:sp>
      <p:sp>
        <p:nvSpPr>
          <p:cNvPr id="48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5066" indent="-215066" algn="just" defTabSz="768095">
              <a:lnSpc>
                <a:spcPct val="81000"/>
              </a:lnSpc>
              <a:spcBef>
                <a:spcPts val="800"/>
              </a:spcBef>
              <a:defRPr sz="2351">
                <a:solidFill>
                  <a:srgbClr val="223C55"/>
                </a:solidFill>
              </a:defRPr>
            </a:pPr>
            <a:r>
              <a:rPr dirty="0"/>
              <a:t>Promises</a:t>
            </a:r>
            <a:endParaRPr sz="2100" dirty="0"/>
          </a:p>
          <a:p>
            <a:pPr marL="614476" lvl="1" indent="-230428" defTabSz="768095">
              <a:spcBef>
                <a:spcPts val="400"/>
              </a:spcBef>
              <a:buFontTx/>
              <a:buChar char="‣"/>
              <a:defRPr sz="2016">
                <a:solidFill>
                  <a:srgbClr val="223C55"/>
                </a:solidFill>
              </a:defRPr>
            </a:pPr>
            <a:r>
              <a:rPr dirty="0"/>
              <a:t>Une promesse représente une valeur qui peut être disponible maintenant, dans le futur voire jamais.</a:t>
            </a:r>
          </a:p>
          <a:p>
            <a:pPr marL="614476" lvl="1" indent="-230428" defTabSz="768095">
              <a:spcBef>
                <a:spcPts val="400"/>
              </a:spcBef>
              <a:buFontTx/>
              <a:buChar char="‣"/>
              <a:defRPr sz="2016">
                <a:solidFill>
                  <a:srgbClr val="223C55"/>
                </a:solidFill>
              </a:defRPr>
            </a:pPr>
            <a:r>
              <a:rPr dirty="0"/>
              <a:t>Une promesse est un objet qui est renvoyé et auquel on attache des callbacks plutôt que de passer des callbacks à une fonction</a:t>
            </a:r>
          </a:p>
          <a:p>
            <a:pPr marL="614476" lvl="1" indent="-230428" defTabSz="768095">
              <a:spcBef>
                <a:spcPts val="400"/>
              </a:spcBef>
              <a:buFontTx/>
              <a:buChar char="‣"/>
              <a:defRPr sz="2016">
                <a:solidFill>
                  <a:srgbClr val="223C55"/>
                </a:solidFill>
              </a:defRPr>
            </a:pPr>
            <a:r>
              <a:rPr dirty="0"/>
              <a:t>Le résultats est identique d’un point de vue résultat entre écrire des traitements asynchrones avec une Promise ou en passant des </a:t>
            </a:r>
            <a:r>
              <a:rPr dirty="0" smtClean="0"/>
              <a:t>callb</a:t>
            </a:r>
            <a:r>
              <a:rPr lang="fr-FR" dirty="0" smtClean="0"/>
              <a:t>a</a:t>
            </a:r>
            <a:r>
              <a:rPr dirty="0" smtClean="0"/>
              <a:t>ck</a:t>
            </a:r>
            <a:r>
              <a:rPr lang="fr-FR" dirty="0" smtClean="0"/>
              <a:t>s</a:t>
            </a:r>
            <a:r>
              <a:rPr dirty="0" smtClean="0"/>
              <a:t> </a:t>
            </a:r>
            <a:r>
              <a:rPr dirty="0"/>
              <a:t>en paramètre de fonctions</a:t>
            </a:r>
          </a:p>
          <a:p>
            <a:pPr marL="614476" lvl="1" indent="-230428" defTabSz="768095">
              <a:spcBef>
                <a:spcPts val="400"/>
              </a:spcBef>
              <a:buFontTx/>
              <a:buChar char="‣"/>
              <a:defRPr sz="2016">
                <a:solidFill>
                  <a:srgbClr val="223C55"/>
                </a:solidFill>
              </a:defRPr>
            </a:pPr>
            <a:r>
              <a:rPr dirty="0"/>
              <a:t>La complexité du </a:t>
            </a:r>
            <a:r>
              <a:rPr dirty="0" smtClean="0"/>
              <a:t>code </a:t>
            </a:r>
            <a:r>
              <a:rPr dirty="0"/>
              <a:t>et l’approche fonctionnelle sont toutefois </a:t>
            </a:r>
            <a:r>
              <a:rPr dirty="0" smtClean="0"/>
              <a:t>dégradée</a:t>
            </a:r>
            <a:r>
              <a:rPr lang="fr-FR" dirty="0" smtClean="0"/>
              <a:t>s</a:t>
            </a:r>
            <a:r>
              <a:rPr dirty="0" smtClean="0"/>
              <a:t> </a:t>
            </a:r>
            <a:r>
              <a:rPr dirty="0"/>
              <a:t>avec des callbacks</a:t>
            </a:r>
          </a:p>
          <a:p>
            <a:pPr marL="614476" lvl="1" indent="-230428" defTabSz="768095">
              <a:spcBef>
                <a:spcPts val="400"/>
              </a:spcBef>
              <a:buFontTx/>
              <a:buChar char="‣"/>
              <a:defRPr sz="2016">
                <a:solidFill>
                  <a:srgbClr val="223C55"/>
                </a:solidFill>
              </a:defRPr>
            </a:pPr>
            <a:r>
              <a:rPr dirty="0"/>
              <a:t>Une Promise est toujours dans un de ces états :</a:t>
            </a:r>
            <a:endParaRPr sz="1848" dirty="0"/>
          </a:p>
          <a:p>
            <a:pPr marL="745247" lvl="2" indent="-170687" defTabSz="768095">
              <a:spcBef>
                <a:spcPts val="400"/>
              </a:spcBef>
              <a:buClr>
                <a:srgbClr val="F8D0B4"/>
              </a:buClr>
              <a:buSzPct val="80000"/>
              <a:buChar char="✓"/>
              <a:defRPr sz="1679" i="1">
                <a:solidFill>
                  <a:srgbClr val="223C55"/>
                </a:solidFill>
              </a:defRPr>
            </a:pPr>
            <a:r>
              <a:rPr dirty="0"/>
              <a:t>pending (en attente) : état initial, la promesse n'est ni remplie, ni rompue</a:t>
            </a:r>
          </a:p>
          <a:p>
            <a:pPr marL="745247" lvl="2" indent="-170687" defTabSz="768095">
              <a:spcBef>
                <a:spcPts val="400"/>
              </a:spcBef>
              <a:buClr>
                <a:srgbClr val="F8D0B4"/>
              </a:buClr>
              <a:buSzPct val="80000"/>
              <a:buChar char="✓"/>
              <a:defRPr sz="1679" i="1">
                <a:solidFill>
                  <a:srgbClr val="223C55"/>
                </a:solidFill>
              </a:defRPr>
            </a:pPr>
            <a:r>
              <a:rPr dirty="0"/>
              <a:t>fulfilled (tenue) : l'opération a réussi</a:t>
            </a:r>
          </a:p>
          <a:p>
            <a:pPr marL="745247" lvl="2" indent="-170687" defTabSz="768095">
              <a:spcBef>
                <a:spcPts val="400"/>
              </a:spcBef>
              <a:buClr>
                <a:srgbClr val="F8D0B4"/>
              </a:buClr>
              <a:buSzPct val="80000"/>
              <a:buChar char="✓"/>
              <a:defRPr sz="1679" i="1">
                <a:solidFill>
                  <a:srgbClr val="223C55"/>
                </a:solidFill>
              </a:defRPr>
            </a:pPr>
            <a:r>
              <a:rPr dirty="0"/>
              <a:t>rejected (rompue) : l'opération a échoué</a:t>
            </a:r>
          </a:p>
          <a:p>
            <a:pPr marL="745247" lvl="2" indent="-170687" defTabSz="768095">
              <a:spcBef>
                <a:spcPts val="400"/>
              </a:spcBef>
              <a:buClr>
                <a:srgbClr val="F8D0B4"/>
              </a:buClr>
              <a:buSzPct val="80000"/>
              <a:buChar char="✓"/>
              <a:defRPr sz="1679" i="1">
                <a:solidFill>
                  <a:srgbClr val="223C55"/>
                </a:solidFill>
              </a:defRPr>
            </a:pPr>
            <a:r>
              <a:rPr dirty="0"/>
              <a:t>settled (acquittée) : la promesse est tenue ou rompue mais elle n'est plus en attente</a:t>
            </a:r>
          </a:p>
        </p:txBody>
      </p:sp>
      <p:sp>
        <p:nvSpPr>
          <p:cNvPr id="48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sp>
        <p:nvSpPr>
          <p:cNvPr id="487" name="ZoneTexte 5"/>
          <p:cNvSpPr txBox="1"/>
          <p:nvPr/>
        </p:nvSpPr>
        <p:spPr>
          <a:xfrm>
            <a:off x="4575635" y="717038"/>
            <a:ext cx="752114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t>Ouvrir le fichier &lt;root&gt;/JavaScript/evolutions-js-es5-es7/01-promises.js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Evolutions JS ES6+</a:t>
            </a:r>
          </a:p>
        </p:txBody>
      </p:sp>
      <p:sp>
        <p:nvSpPr>
          <p:cNvPr id="491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45790" indent="-245790" algn="just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rgbClr val="223C55"/>
                </a:solidFill>
              </a:defRPr>
            </a:pPr>
            <a:r>
              <a:rPr dirty="0"/>
              <a:t>Les spécifications étant très riches, je vous encourage à regarder des sites très complets pour faire un tour d’horizons plus en détails.</a:t>
            </a:r>
          </a:p>
          <a:p>
            <a:pPr marL="245790" indent="-245790" algn="just" defTabSz="877823">
              <a:lnSpc>
                <a:spcPct val="81000"/>
              </a:lnSpc>
              <a:spcBef>
                <a:spcPts val="900"/>
              </a:spcBef>
              <a:defRPr sz="2688">
                <a:solidFill>
                  <a:srgbClr val="223C55"/>
                </a:solidFill>
              </a:defRPr>
            </a:pPr>
            <a:r>
              <a:rPr dirty="0"/>
              <a:t>Liens utiles: 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https://github.com/tc39/ecma262#ecmascript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http://es6-features.org/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http://node.green/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https://www.chromestatus.com/features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https://developer.microsoft.com/en-us/microsoft-edge/platform/status/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https://platform-status.mozilla.org/</a:t>
            </a:r>
          </a:p>
          <a:p>
            <a:pPr marL="658368" lvl="1" indent="-219455" algn="just" defTabSz="877823">
              <a:spcBef>
                <a:spcPts val="400"/>
              </a:spcBef>
              <a:buFontTx/>
              <a:buChar char="‣"/>
              <a:defRPr sz="2304"/>
            </a:pPr>
            <a:r>
              <a:rPr dirty="0">
                <a:solidFill>
                  <a:srgbClr val="223C55"/>
                </a:solidFill>
                <a:hlinkClick r:id="rId8"/>
              </a:rPr>
              <a:t>https://webkit.org/status/#</a:t>
            </a:r>
            <a:endParaRPr dirty="0">
              <a:solidFill>
                <a:srgbClr val="223C55"/>
              </a:solidFill>
            </a:endParaRPr>
          </a:p>
        </p:txBody>
      </p:sp>
      <p:sp>
        <p:nvSpPr>
          <p:cNvPr id="492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TP</a:t>
            </a:r>
          </a:p>
        </p:txBody>
      </p:sp>
      <p:sp>
        <p:nvSpPr>
          <p:cNvPr id="496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497" name="ZoneTexte 6"/>
          <p:cNvSpPr txBox="1"/>
          <p:nvPr/>
        </p:nvSpPr>
        <p:spPr>
          <a:xfrm>
            <a:off x="3166533" y="2810931"/>
            <a:ext cx="6688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13450"/>
                </a:solidFill>
              </a:defRPr>
            </a:lvl1pPr>
          </a:lstStyle>
          <a:p>
            <a:r>
              <a:rPr dirty="0"/>
              <a:t>TP : Chapter </a:t>
            </a:r>
            <a:r>
              <a:rPr lang="fr-FR" dirty="0" smtClean="0"/>
              <a:t>4</a:t>
            </a:r>
            <a:r>
              <a:rPr dirty="0" smtClean="0"/>
              <a:t> </a:t>
            </a:r>
            <a:r>
              <a:rPr dirty="0"/>
              <a:t>– ES6+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re 1"/>
          <p:cNvSpPr txBox="1">
            <a:spLocks noGrp="1"/>
          </p:cNvSpPr>
          <p:nvPr>
            <p:ph type="title"/>
          </p:nvPr>
        </p:nvSpPr>
        <p:spPr>
          <a:xfrm>
            <a:off x="1429326" y="89009"/>
            <a:ext cx="10515601" cy="672991"/>
          </a:xfrm>
          <a:prstGeom prst="rect">
            <a:avLst/>
          </a:prstGeom>
        </p:spPr>
        <p:txBody>
          <a:bodyPr/>
          <a:lstStyle>
            <a:lvl1pPr defTabSz="896111">
              <a:defRPr sz="3822">
                <a:solidFill>
                  <a:srgbClr val="203864"/>
                </a:solidFill>
              </a:defRPr>
            </a:lvl1pPr>
          </a:lstStyle>
          <a:p>
            <a:r>
              <a:t>Généralités JS</a:t>
            </a:r>
          </a:p>
        </p:txBody>
      </p:sp>
      <p:sp>
        <p:nvSpPr>
          <p:cNvPr id="15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49838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4027" indent="-224027" algn="just" defTabSz="896111">
              <a:spcBef>
                <a:spcPts val="900"/>
              </a:spcBef>
              <a:defRPr sz="2744">
                <a:solidFill>
                  <a:srgbClr val="223C55"/>
                </a:solidFill>
              </a:defRPr>
            </a:pPr>
            <a:r>
              <a:t>Dans les navigateurs, les moteurs JS ajoutent l’objet window qui représente la fenêtre courante. Cela permet entre autre de pouvoir manipuler et/ou réagir avec le DOM (Document Object Model)</a:t>
            </a:r>
          </a:p>
          <a:p>
            <a:pPr marL="224027" indent="-224027" algn="just" defTabSz="896111">
              <a:spcBef>
                <a:spcPts val="900"/>
              </a:spcBef>
              <a:defRPr sz="2744">
                <a:solidFill>
                  <a:srgbClr val="223C55"/>
                </a:solidFill>
              </a:defRPr>
            </a:pPr>
            <a:r>
              <a:t>Le JavaScript permet via le DOM de créer, modifier ou supprimer des éléments dynamiquement et ainsi interagir avec l’utilisateur</a:t>
            </a:r>
          </a:p>
          <a:p>
            <a:pPr marL="224027" indent="-224027" algn="just" defTabSz="896111">
              <a:spcBef>
                <a:spcPts val="900"/>
              </a:spcBef>
              <a:defRPr sz="2744">
                <a:solidFill>
                  <a:srgbClr val="223C55"/>
                </a:solidFill>
              </a:defRPr>
            </a:pPr>
            <a:r>
              <a:t>Cet objet window n’est pas disponible lorsque l’on développe coté serveur via Node.js</a:t>
            </a:r>
          </a:p>
          <a:p>
            <a:pPr marL="224027" indent="-224027" algn="just" defTabSz="896111">
              <a:spcBef>
                <a:spcPts val="900"/>
              </a:spcBef>
              <a:defRPr sz="2744">
                <a:solidFill>
                  <a:srgbClr val="223C55"/>
                </a:solidFill>
              </a:defRPr>
            </a:pPr>
            <a:r>
              <a:t>Node.js met à disposition des API (Application Programming Interface) pour le développement spécifique coté server.</a:t>
            </a:r>
          </a:p>
        </p:txBody>
      </p:sp>
      <p:sp>
        <p:nvSpPr>
          <p:cNvPr id="155" name="Espace réservé du numéro de diapositive 4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ôté client, le Javascript est entièrement écrit dans la page HT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>
                <a:solidFill>
                  <a:srgbClr val="223C55"/>
                </a:solidFill>
              </a:defRPr>
            </a:pPr>
            <a:r>
              <a:t>Côté client, le Javascript est entièrement écrit dans la page HTML</a:t>
            </a:r>
          </a:p>
          <a:p>
            <a:pPr algn="just">
              <a:defRPr>
                <a:solidFill>
                  <a:srgbClr val="223C55"/>
                </a:solidFill>
              </a:defRPr>
            </a:pPr>
            <a:r>
              <a:t>Ce langage rend difficile la confidentialité du code, on utilise donc souvent l’obfuscation pour limiter l’exposition de certains algorithmes</a:t>
            </a:r>
          </a:p>
        </p:txBody>
      </p:sp>
      <p:sp>
        <p:nvSpPr>
          <p:cNvPr id="15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159" name="obsfucation.jpg" descr="obsfuca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5351" y="3074735"/>
            <a:ext cx="5289603" cy="2596589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Généralités JS"/>
          <p:cNvSpPr txBox="1">
            <a:spLocks noGrp="1"/>
          </p:cNvSpPr>
          <p:nvPr>
            <p:ph type="title"/>
          </p:nvPr>
        </p:nvSpPr>
        <p:spPr>
          <a:xfrm>
            <a:off x="1429326" y="89008"/>
            <a:ext cx="10515601" cy="672992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Généralités JS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2384</Words>
  <Application>Microsoft Macintosh PowerPoint</Application>
  <PresentationFormat>Grand écran</PresentationFormat>
  <Paragraphs>467</Paragraphs>
  <Slides>75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83" baseType="lpstr">
      <vt:lpstr>Bebas Neue</vt:lpstr>
      <vt:lpstr>Calibri</vt:lpstr>
      <vt:lpstr>Calibri Light</vt:lpstr>
      <vt:lpstr>Courier New</vt:lpstr>
      <vt:lpstr>DIN Alternate</vt:lpstr>
      <vt:lpstr>Helvetica</vt:lpstr>
      <vt:lpstr>Arial</vt:lpstr>
      <vt:lpstr>Thème Office</vt:lpstr>
      <vt:lpstr>Présentation PowerPoint</vt:lpstr>
      <vt:lpstr>Votre formateur</vt:lpstr>
      <vt:lpstr>Programme détaillé</vt:lpstr>
      <vt:lpstr>Historique JS</vt:lpstr>
      <vt:lpstr>Historique JS</vt:lpstr>
      <vt:lpstr>Généralités JS</vt:lpstr>
      <vt:lpstr>Généralités JS</vt:lpstr>
      <vt:lpstr>Généralités JS</vt:lpstr>
      <vt:lpstr>Généralités JS</vt:lpstr>
      <vt:lpstr>Bases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Bases JS ES5</vt:lpstr>
      <vt:lpstr>TP</vt:lpstr>
      <vt:lpstr>Node.js &amp; NPM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Node.js</vt:lpstr>
      <vt:lpstr>TP</vt:lpstr>
      <vt:lpstr>Webpack</vt:lpstr>
      <vt:lpstr>Webpack</vt:lpstr>
      <vt:lpstr>Webpack</vt:lpstr>
      <vt:lpstr>Webpack</vt:lpstr>
      <vt:lpstr>Webpack</vt:lpstr>
      <vt:lpstr>Webpack</vt:lpstr>
      <vt:lpstr>Webpack</vt:lpstr>
      <vt:lpstr>Webpack</vt:lpstr>
      <vt:lpstr>Webpack</vt:lpstr>
      <vt:lpstr>TP</vt:lpstr>
      <vt:lpstr>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ES6+</vt:lpstr>
      <vt:lpstr>Evolutions JS ES6</vt:lpstr>
      <vt:lpstr>Evolutions JS ES6+</vt:lpstr>
      <vt:lpstr>TP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de Microsoft Office</cp:lastModifiedBy>
  <cp:revision>23</cp:revision>
  <dcterms:modified xsi:type="dcterms:W3CDTF">2018-09-16T21:33:21Z</dcterms:modified>
</cp:coreProperties>
</file>