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omfortaa SemiBold"/>
      <p:regular r:id="rId17"/>
      <p:bold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SemiBol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Comfortaa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bcf9ec6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bcf9ec6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b924ac23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b924ac23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b924ac23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b924ac23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bcf9ec63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bcf9ec6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64707cd9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64707cd9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64707cd9b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64707cd9b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64707cd9b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64707cd9b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64707cd9b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64707cd9b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b703bb3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b703bb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b703bb3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b703bb3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64707cd9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64707cd9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sw2_XjCAP0dGajwCYswVqhxBGJzJoJCy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uggingface.co/docs/transformers/main/en/model_doc/audio-spectrogram-transformer#transformers.ASTForAudioClassif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>
            <a:off x="4747850" y="-791900"/>
            <a:ext cx="5763000" cy="4032300"/>
          </a:xfrm>
          <a:prstGeom prst="ellipse">
            <a:avLst/>
          </a:prstGeom>
          <a:solidFill>
            <a:srgbClr val="CFB693">
              <a:alpha val="76470"/>
            </a:srgbClr>
          </a:solidFill>
          <a:ln cap="flat" cmpd="sng" w="9525">
            <a:solidFill>
              <a:srgbClr val="CFB6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>
            <p:ph idx="4294967295" type="ctrTitle"/>
          </p:nvPr>
        </p:nvSpPr>
        <p:spPr>
          <a:xfrm>
            <a:off x="5008975" y="1156800"/>
            <a:ext cx="4134900" cy="28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Équipe 13</a:t>
            </a:r>
            <a:endParaRPr b="1" sz="2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CA" sz="20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Prédiction des rotations par minute (RPM) d'un moteur NEMA à l'aide du machine learning</a:t>
            </a:r>
            <a:endParaRPr sz="205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br>
              <a:rPr lang="en-CA" sz="2320">
                <a:latin typeface="Comfortaa"/>
                <a:ea typeface="Comfortaa"/>
                <a:cs typeface="Comfortaa"/>
                <a:sym typeface="Comfortaa"/>
              </a:rPr>
            </a:br>
            <a:endParaRPr sz="23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5008975" y="0"/>
            <a:ext cx="4443900" cy="1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600">
                <a:solidFill>
                  <a:srgbClr val="040C28"/>
                </a:solidFill>
                <a:latin typeface="Comfortaa"/>
                <a:ea typeface="Comfortaa"/>
                <a:cs typeface="Comfortaa"/>
                <a:sym typeface="Comfortaa"/>
              </a:rPr>
              <a:t>MLSP Project - Automne 2024</a:t>
            </a:r>
            <a:endParaRPr b="1" sz="3600">
              <a:solidFill>
                <a:srgbClr val="040C2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4854475" y="4653600"/>
            <a:ext cx="4443900" cy="489900"/>
          </a:xfrm>
          <a:prstGeom prst="roundRect">
            <a:avLst>
              <a:gd fmla="val 50000" name="adj"/>
            </a:avLst>
          </a:prstGeom>
          <a:solidFill>
            <a:srgbClr val="FFFFFF">
              <a:alpha val="75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Calibri"/>
                <a:ea typeface="Calibri"/>
                <a:cs typeface="Calibri"/>
                <a:sym typeface="Calibri"/>
              </a:rPr>
              <a:t>Francis Verreault, Félix Bouchard, Loïc Amann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819150" y="1222050"/>
            <a:ext cx="3346200" cy="26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9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Points forts </a:t>
            </a:r>
            <a:endParaRPr b="1" sz="19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Modèle pré-entraîné</a:t>
            </a:r>
            <a:r>
              <a:rPr lang="en-CA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Adaptabilité</a:t>
            </a:r>
            <a:r>
              <a:rPr lang="en-CA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qui le rend flexible 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Robustesse aux variations</a:t>
            </a:r>
            <a:r>
              <a:rPr lang="en-CA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et aux bruits dans les audios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8" name="Google Shape;218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9" name="Google Shape;219;p22"/>
          <p:cNvSpPr txBox="1"/>
          <p:nvPr>
            <p:ph type="title"/>
          </p:nvPr>
        </p:nvSpPr>
        <p:spPr>
          <a:xfrm>
            <a:off x="819150" y="244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Modèle Audio Spectrogram Transformer</a:t>
            </a:r>
            <a:endParaRPr/>
          </a:p>
        </p:txBody>
      </p:sp>
      <p:sp>
        <p:nvSpPr>
          <p:cNvPr id="220" name="Google Shape;220;p22"/>
          <p:cNvSpPr txBox="1"/>
          <p:nvPr/>
        </p:nvSpPr>
        <p:spPr>
          <a:xfrm>
            <a:off x="4978650" y="1199125"/>
            <a:ext cx="3346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9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Points faibles </a:t>
            </a:r>
            <a:endParaRPr sz="1900"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127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Temps d’entraînement</a:t>
            </a:r>
            <a:r>
              <a:rPr lang="en-CA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peut être plus long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27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Complexe</a:t>
            </a:r>
            <a:r>
              <a:rPr lang="en-CA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et </a:t>
            </a:r>
            <a:r>
              <a:rPr lang="en-CA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nécessite des ressources computationnelles 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27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Dépendance aux spectrogrammes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26" name="Google Shape;226;p23"/>
          <p:cNvSpPr txBox="1"/>
          <p:nvPr>
            <p:ph type="title"/>
          </p:nvPr>
        </p:nvSpPr>
        <p:spPr>
          <a:xfrm>
            <a:off x="819150" y="244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Modèle Audio Spectrogram Transformer</a:t>
            </a:r>
            <a:endParaRPr/>
          </a:p>
        </p:txBody>
      </p:sp>
      <p:pic>
        <p:nvPicPr>
          <p:cNvPr id="227" name="Google Shape;227;p23"/>
          <p:cNvPicPr preferRelativeResize="0"/>
          <p:nvPr/>
        </p:nvPicPr>
        <p:blipFill rotWithShape="1">
          <a:blip r:embed="rId3">
            <a:alphaModFix/>
          </a:blip>
          <a:srcRect b="0" l="0" r="0" t="3512"/>
          <a:stretch/>
        </p:blipFill>
        <p:spPr>
          <a:xfrm>
            <a:off x="956275" y="2841200"/>
            <a:ext cx="3204395" cy="19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275" y="842307"/>
            <a:ext cx="2632375" cy="199889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4160675" y="1122925"/>
            <a:ext cx="36345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lt1"/>
                </a:solidFill>
              </a:rPr>
              <a:t>Training qu’avec 3 fichiers audios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lt1"/>
                </a:solidFill>
              </a:rPr>
              <a:t>Moins satisfaisant que les modèles précédents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lt1"/>
                </a:solidFill>
              </a:rPr>
              <a:t>Valeurs entre [-1, 0] au lieu de [0, 1]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CA">
                <a:solidFill>
                  <a:schemeClr val="lt1"/>
                </a:solidFill>
              </a:rPr>
              <a:t>Piste d’amélioration sur la segmentation des fichiers audio et les test de training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200">
                <a:latin typeface="Comfortaa"/>
                <a:ea typeface="Comfortaa"/>
                <a:cs typeface="Comfortaa"/>
                <a:sym typeface="Comfortaa"/>
              </a:rPr>
              <a:t>Plan de pr</a:t>
            </a:r>
            <a:r>
              <a:rPr b="1" lang="en-CA" sz="4200">
                <a:latin typeface="Comfortaa"/>
                <a:ea typeface="Comfortaa"/>
                <a:cs typeface="Comfortaa"/>
                <a:sym typeface="Comfortaa"/>
              </a:rPr>
              <a:t>ésentation</a:t>
            </a:r>
            <a:endParaRPr b="1" sz="4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819150" y="1990725"/>
            <a:ext cx="5449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Char char="●"/>
            </a:pPr>
            <a:r>
              <a:rPr lang="en-CA"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Cueillette de data</a:t>
            </a:r>
            <a:endParaRPr sz="23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746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Char char="●"/>
            </a:pPr>
            <a:r>
              <a:rPr lang="en-CA"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Présentation des modèles :</a:t>
            </a:r>
            <a:endParaRPr sz="23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7465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Char char="○"/>
            </a:pPr>
            <a:r>
              <a:rPr lang="en-CA"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Noyau régression logistique</a:t>
            </a:r>
            <a:endParaRPr sz="23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7465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Char char="○"/>
            </a:pPr>
            <a:r>
              <a:rPr lang="en-CA"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Réseau Neuronal (MLP)</a:t>
            </a:r>
            <a:endParaRPr sz="23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7465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Char char="○"/>
            </a:pPr>
            <a:r>
              <a:rPr lang="en-CA"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Modèle Audio Spectrogram Transformer</a:t>
            </a:r>
            <a:endParaRPr sz="23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40" name="Google Shape;140;p14" title="Sample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375" y="16320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666750" y="393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latin typeface="Comfortaa"/>
                <a:ea typeface="Comfortaa"/>
                <a:cs typeface="Comfortaa"/>
                <a:sym typeface="Comfortaa"/>
              </a:rPr>
              <a:t>Cueillette</a:t>
            </a:r>
            <a:r>
              <a:rPr b="1" lang="en-CA">
                <a:latin typeface="Comfortaa"/>
                <a:ea typeface="Comfortaa"/>
                <a:cs typeface="Comfortaa"/>
                <a:sym typeface="Comfortaa"/>
              </a:rPr>
              <a:t> de data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750" y="1186675"/>
            <a:ext cx="1502111" cy="34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261" y="1186675"/>
            <a:ext cx="1908599" cy="34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250" y="1186675"/>
            <a:ext cx="4024376" cy="18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4653750" y="784075"/>
            <a:ext cx="4099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lt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≈100h audio (3h par wav files) 40 KHZ Stereo</a:t>
            </a:r>
            <a:endParaRPr sz="1300">
              <a:solidFill>
                <a:schemeClr val="lt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250" y="3088450"/>
            <a:ext cx="4024375" cy="17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819150" y="36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latin typeface="Comfortaa"/>
                <a:ea typeface="Comfortaa"/>
                <a:cs typeface="Comfortaa"/>
                <a:sym typeface="Comfortaa"/>
              </a:rPr>
              <a:t>Noyau régression logistique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942750" y="1990725"/>
            <a:ext cx="7382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-Downsampling 16 KHZ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-Normalisation des fichiers audio et cropping pour avoir des segments identiques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 Choix Delta temps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-Extraction de features avec librosa (mfccs, spectral centroid, rms, mel_spec)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-Normalisation des features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-Normalisation des vitesses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-Tentative </a:t>
            </a:r>
            <a:r>
              <a:rPr lang="en-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synthétisation</a:t>
            </a:r>
            <a:r>
              <a:rPr lang="en-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donnée avec wavenet. Beaucoup trop long a entrainer.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942675" y="1119425"/>
            <a:ext cx="7382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Pré-traitement des données</a:t>
            </a:r>
            <a:endParaRPr sz="2400"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>
                <a:latin typeface="Comfortaa"/>
                <a:ea typeface="Comfortaa"/>
                <a:cs typeface="Comfortaa"/>
                <a:sym typeface="Comfortaa"/>
              </a:rPr>
              <a:t>‹#›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latin typeface="Comfortaa"/>
                <a:ea typeface="Comfortaa"/>
                <a:cs typeface="Comfortaa"/>
                <a:sym typeface="Comfortaa"/>
              </a:rPr>
              <a:t>NRL - Entrainement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819150" y="1522025"/>
            <a:ext cx="75057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-RBF Sampler (Approximation Radial Basis Function via random fourier features)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-Scikit learn, CPU i7 10th gen, 4 fichiers par batch </a:t>
            </a:r>
            <a:r>
              <a:rPr lang="en-CA">
                <a:solidFill>
                  <a:schemeClr val="lt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≈ 3h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-Grid search CV gamma(spread gaussian) petit = explore plus grand dans dimension élevée pour représenter le point, 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C(entrainement C petit = modele simple, petite variance, prévient overfitting), 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nb features 1800 model complex = plus de features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-Features sur première batch uniquement, pour le reste on apprend juste les poids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-Descente du gradient (Patience, minimum loss ou itération maximum)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764050" y="134425"/>
            <a:ext cx="75057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latin typeface="Comfortaa"/>
                <a:ea typeface="Comfortaa"/>
                <a:cs typeface="Comfortaa"/>
                <a:sym typeface="Comfortaa"/>
              </a:rPr>
              <a:t>NRL - Résultats et expérimentations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00" y="912275"/>
            <a:ext cx="2011175" cy="16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4000" y="886450"/>
            <a:ext cx="1918475" cy="346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00" y="2814925"/>
            <a:ext cx="1892476" cy="18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584838" y="600825"/>
            <a:ext cx="1768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Premier essaie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2353650" y="600825"/>
            <a:ext cx="2884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Grid search optimal △t 0.8s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4592525" y="600825"/>
            <a:ext cx="2884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Toutes les données △t 0.1s 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6835525" y="600825"/>
            <a:ext cx="1968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Toutes les données + mels 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 pca + △t 0.8s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9050" y="861225"/>
            <a:ext cx="2011174" cy="18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/>
          <p:nvPr/>
        </p:nvSpPr>
        <p:spPr>
          <a:xfrm>
            <a:off x="4639050" y="2666375"/>
            <a:ext cx="2884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Toutes les données △t 0.8s 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5725" y="2930000"/>
            <a:ext cx="1874508" cy="18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4075" y="1126850"/>
            <a:ext cx="2171200" cy="195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 txBox="1"/>
          <p:nvPr/>
        </p:nvSpPr>
        <p:spPr>
          <a:xfrm>
            <a:off x="404300" y="2478325"/>
            <a:ext cx="2884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Grid search optimal △t 0.1s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65775" y="3291700"/>
            <a:ext cx="1645575" cy="16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 txBox="1"/>
          <p:nvPr/>
        </p:nvSpPr>
        <p:spPr>
          <a:xfrm>
            <a:off x="6704025" y="3002975"/>
            <a:ext cx="2884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Toutes les données △t 0.8s ++lr 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819150" y="373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latin typeface="Comfortaa"/>
                <a:ea typeface="Comfortaa"/>
                <a:cs typeface="Comfortaa"/>
                <a:sym typeface="Comfortaa"/>
              </a:rPr>
              <a:t>Réseau Neuronal (MLP) - Modèle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3272650" y="1113050"/>
            <a:ext cx="55032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- Architecture du modèle MLP (Perceptron Multicouche)</a:t>
            </a:r>
            <a:endParaRPr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 Librairie Torch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- 3 couches 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 Couche 1 (fc1) : Couche linéaire d’entrée avec 64 neurones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 Couche 2 (fc2) : Couche cachée avec 32 neurones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 Couche 3 (fc3) : Couche de sortie avec 1 neurone 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 Activation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- ReLU pour la non-linéarité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- Sigmoid pour normaliser la sortie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435150" y="1113050"/>
            <a:ext cx="30816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- Données et Ressources</a:t>
            </a:r>
            <a:endParaRPr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lt1"/>
                </a:solidFill>
              </a:rPr>
              <a:t>- </a:t>
            </a:r>
            <a:r>
              <a:rPr lang="en-CA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Configuration similaire qu’avec l’approche du noyau de régression logistique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 Manipulation des inputs, extraction des features, normalisation des données, etc.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- Paramètres d'entraînement</a:t>
            </a:r>
            <a:endParaRPr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100">
                <a:solidFill>
                  <a:schemeClr val="lt1"/>
                </a:solidFill>
              </a:rPr>
              <a:t>	</a:t>
            </a:r>
            <a:r>
              <a:rPr lang="en-CA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- 10 epochs pour l’entraînement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4" name="Google Shape;194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819150" y="373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latin typeface="Comfortaa"/>
                <a:ea typeface="Comfortaa"/>
                <a:cs typeface="Comfortaa"/>
                <a:sym typeface="Comfortaa"/>
              </a:rPr>
              <a:t>Réseau Neuronal (MLP) - Résultats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819150" y="1113075"/>
            <a:ext cx="75057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- Performances satisfaisantes</a:t>
            </a:r>
            <a:endParaRPr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 Mean Absolute Error: 		0.021066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 Mean Squared Error: 		0.004238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 Root Mean Squared Error: 	0.065105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 R-squared Score: 			0.942068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 Median Absolute Error: 		0.009447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1" name="Google Shape;2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44275"/>
            <a:ext cx="2685961" cy="20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8425" y="2879142"/>
            <a:ext cx="2685950" cy="200035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819150" y="244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>
                <a:latin typeface="Comfortaa"/>
                <a:ea typeface="Comfortaa"/>
                <a:cs typeface="Comfortaa"/>
                <a:sym typeface="Comfortaa"/>
              </a:rPr>
              <a:t>Mod</a:t>
            </a:r>
            <a:r>
              <a:rPr b="1" lang="en-CA">
                <a:latin typeface="Comfortaa"/>
                <a:ea typeface="Comfortaa"/>
                <a:cs typeface="Comfortaa"/>
                <a:sym typeface="Comfortaa"/>
              </a:rPr>
              <a:t>èle Audio Spectrogram Transformer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405275" y="1504650"/>
            <a:ext cx="3606600" cy="27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Présentation du modèle AST</a:t>
            </a:r>
            <a:endParaRPr sz="1200"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fortaa"/>
              <a:buChar char="●"/>
            </a:pPr>
            <a:r>
              <a:rPr lang="en-CA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Modèle de deep learning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fortaa"/>
              <a:buChar char="●"/>
            </a:pPr>
            <a:r>
              <a:rPr lang="en-CA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Traite des spectrogrammes audio 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fortaa"/>
              <a:buChar char="●"/>
            </a:pPr>
            <a:r>
              <a:rPr lang="en-CA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Extrait des caractéristiques audio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Application</a:t>
            </a:r>
            <a:endParaRPr sz="1200"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fortaa"/>
              <a:buChar char="●"/>
            </a:pPr>
            <a:r>
              <a:rPr lang="en-CA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Adaptation de l’architecture pour de la régression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fortaa"/>
              <a:buChar char="●"/>
            </a:pPr>
            <a:r>
              <a:rPr lang="en-CA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Extraction des features avec l’extracteur </a:t>
            </a:r>
            <a:r>
              <a:rPr i="1" lang="en-CA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AutoFeatureExtractor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256200" y="4522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 u="sng">
                <a:solidFill>
                  <a:schemeClr val="hlink"/>
                </a:solidFill>
                <a:hlinkClick r:id="rId3"/>
              </a:rPr>
              <a:t>https://huggingface.co/docs/transformers/main/en/model_doc/audio-spectrogram-transformer#transformers.ASTForAudioClassification</a:t>
            </a:r>
            <a:endParaRPr sz="600"/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4208700" y="1199125"/>
            <a:ext cx="4526700" cy="31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Architecture du modèle Audio Spectrogram Transformer (AST)</a:t>
            </a:r>
            <a:endParaRPr sz="1200"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fortaa"/>
              <a:buChar char="❖"/>
            </a:pPr>
            <a:r>
              <a:rPr lang="en-CA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Type : Basé sur Transformer pour l’audio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❖"/>
            </a:pPr>
            <a:r>
              <a:rPr lang="en-CA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Composants principaux :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➢"/>
            </a:pPr>
            <a:r>
              <a:rPr lang="en-CA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Patch Embeddings : Convolution 2D pour diviser l’audio en patches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➢"/>
            </a:pPr>
            <a:r>
              <a:rPr lang="en-CA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Transformer Encoder : 12 couches avec Self-Attention et Feedforward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➢"/>
            </a:pPr>
            <a:r>
              <a:rPr lang="en-CA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Sortie : Linéaire (régression) ou Softmax (classification)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12" name="Google Shape;212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