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  <p:sldId id="443" r:id="rId160"/>
    <p:sldId id="444" r:id="rId161"/>
    <p:sldId id="445" r:id="rId162"/>
    <p:sldId id="446" r:id="rId163"/>
    <p:sldId id="447" r:id="rId164"/>
    <p:sldId id="448" r:id="rId165"/>
    <p:sldId id="449" r:id="rId166"/>
    <p:sldId id="471" r:id="rId167"/>
    <p:sldId id="450" r:id="rId168"/>
    <p:sldId id="465" r:id="rId169"/>
    <p:sldId id="466" r:id="rId170"/>
    <p:sldId id="451" r:id="rId171"/>
    <p:sldId id="468" r:id="rId172"/>
    <p:sldId id="469" r:id="rId173"/>
    <p:sldId id="470" r:id="rId174"/>
    <p:sldId id="472" r:id="rId175"/>
    <p:sldId id="452" r:id="rId176"/>
    <p:sldId id="474" r:id="rId177"/>
    <p:sldId id="477" r:id="rId178"/>
    <p:sldId id="485" r:id="rId179"/>
    <p:sldId id="475" r:id="rId180"/>
    <p:sldId id="479" r:id="rId181"/>
    <p:sldId id="480" r:id="rId182"/>
    <p:sldId id="481" r:id="rId183"/>
    <p:sldId id="478" r:id="rId184"/>
    <p:sldId id="483" r:id="rId185"/>
    <p:sldId id="482" r:id="rId186"/>
    <p:sldId id="490" r:id="rId187"/>
    <p:sldId id="484" r:id="rId188"/>
    <p:sldId id="473" r:id="rId189"/>
    <p:sldId id="458" r:id="rId190"/>
    <p:sldId id="487" r:id="rId191"/>
    <p:sldId id="489" r:id="rId192"/>
    <p:sldId id="488" r:id="rId193"/>
    <p:sldId id="456" r:id="rId194"/>
    <p:sldId id="459" r:id="rId195"/>
    <p:sldId id="463" r:id="rId196"/>
    <p:sldId id="454" r:id="rId197"/>
    <p:sldId id="486" r:id="rId198"/>
    <p:sldId id="457" r:id="rId199"/>
    <p:sldId id="453" r:id="rId200"/>
    <p:sldId id="455" r:id="rId2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9" d="100"/>
          <a:sy n="229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printerSettings" Target="printerSettings/printerSettings1.bin"/><Relationship Id="rId203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viewProps" Target="viewProps.xml"/><Relationship Id="rId205" Type="http://schemas.openxmlformats.org/officeDocument/2006/relationships/theme" Target="theme/theme1.xml"/><Relationship Id="rId206" Type="http://schemas.openxmlformats.org/officeDocument/2006/relationships/tableStyles" Target="tableStyles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C64E-D2CC-2E41-8C94-ED626C0DEFE6}">
      <dsp:nvSpPr>
        <dsp:cNvPr id="0" name=""/>
        <dsp:cNvSpPr/>
      </dsp:nvSpPr>
      <dsp:spPr>
        <a:xfrm rot="5400000">
          <a:off x="5358369" y="-2259025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verrol</a:t>
          </a:r>
          <a:r>
            <a:rPr lang="en-US" sz="1200" kern="1200" dirty="0" smtClean="0"/>
            <a:t>’</a:t>
          </a:r>
          <a:endParaRPr lang="en-US" sz="1200" kern="1200" dirty="0"/>
        </a:p>
      </dsp:txBody>
      <dsp:txXfrm rot="-5400000">
        <a:off x="3014149" y="117904"/>
        <a:ext cx="5325778" cy="604628"/>
      </dsp:txXfrm>
    </dsp:sp>
    <dsp:sp modelId="{C692F777-6B9C-554C-BD6F-F1E4DE28930A}">
      <dsp:nvSpPr>
        <dsp:cNvPr id="0" name=""/>
        <dsp:cNvSpPr/>
      </dsp:nvSpPr>
      <dsp:spPr>
        <a:xfrm>
          <a:off x="0" y="1438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Single value</a:t>
          </a:r>
          <a:endParaRPr lang="en-US" sz="3400" kern="1200" dirty="0"/>
        </a:p>
      </dsp:txBody>
      <dsp:txXfrm>
        <a:off x="40886" y="42324"/>
        <a:ext cx="2932376" cy="755786"/>
      </dsp:txXfrm>
    </dsp:sp>
    <dsp:sp modelId="{E42A8978-6FC1-E441-9B9C-EA04E5585D45}">
      <dsp:nvSpPr>
        <dsp:cNvPr id="0" name=""/>
        <dsp:cNvSpPr/>
      </dsp:nvSpPr>
      <dsp:spPr>
        <a:xfrm rot="5400000">
          <a:off x="5358369" y="-1379589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+ 9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* 20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++</a:t>
          </a:r>
          <a:endParaRPr lang="en-US" sz="1200" kern="1200" dirty="0"/>
        </a:p>
      </dsp:txBody>
      <dsp:txXfrm rot="-5400000">
        <a:off x="3014149" y="997340"/>
        <a:ext cx="5325778" cy="604628"/>
      </dsp:txXfrm>
    </dsp:sp>
    <dsp:sp modelId="{9FA52A47-0F18-FD44-856F-5AD617820643}">
      <dsp:nvSpPr>
        <dsp:cNvPr id="0" name=""/>
        <dsp:cNvSpPr/>
      </dsp:nvSpPr>
      <dsp:spPr>
        <a:xfrm>
          <a:off x="0" y="880875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Mathematical</a:t>
          </a:r>
          <a:endParaRPr lang="en-US" sz="3400" kern="1200" dirty="0"/>
        </a:p>
      </dsp:txBody>
      <dsp:txXfrm>
        <a:off x="40886" y="921761"/>
        <a:ext cx="2932376" cy="755786"/>
      </dsp:txXfrm>
    </dsp:sp>
    <dsp:sp modelId="{45CFF385-A13E-954D-9FF2-F69CB1F9C535}">
      <dsp:nvSpPr>
        <dsp:cNvPr id="0" name=""/>
        <dsp:cNvSpPr/>
      </dsp:nvSpPr>
      <dsp:spPr>
        <a:xfrm rot="5400000">
          <a:off x="5358369" y="-500152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&lt; 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 &gt; 20</a:t>
          </a:r>
          <a:endParaRPr lang="en-US" sz="1200" kern="1200" dirty="0"/>
        </a:p>
      </dsp:txBody>
      <dsp:txXfrm rot="-5400000">
        <a:off x="3014149" y="1876777"/>
        <a:ext cx="5325778" cy="604628"/>
      </dsp:txXfrm>
    </dsp:sp>
    <dsp:sp modelId="{CAF533E6-4903-7942-814A-76C7DE2F112D}">
      <dsp:nvSpPr>
        <dsp:cNvPr id="0" name=""/>
        <dsp:cNvSpPr/>
      </dsp:nvSpPr>
      <dsp:spPr>
        <a:xfrm>
          <a:off x="0" y="1760311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Relational</a:t>
          </a:r>
          <a:endParaRPr lang="en-US" sz="3400" kern="1200" dirty="0"/>
        </a:p>
      </dsp:txBody>
      <dsp:txXfrm>
        <a:off x="40886" y="1801197"/>
        <a:ext cx="2932376" cy="755786"/>
      </dsp:txXfrm>
    </dsp:sp>
    <dsp:sp modelId="{D18ED872-7BFB-D846-98DB-C9DA6417F605}">
      <dsp:nvSpPr>
        <dsp:cNvPr id="0" name=""/>
        <dsp:cNvSpPr/>
      </dsp:nvSpPr>
      <dsp:spPr>
        <a:xfrm rot="5400000">
          <a:off x="5358369" y="379283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(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&gt; 20) || (x &lt; 10)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isOpen</a:t>
          </a:r>
          <a:r>
            <a:rPr lang="en-US" sz="1200" kern="1200" dirty="0" smtClean="0"/>
            <a:t> &amp;&amp; </a:t>
          </a:r>
          <a:r>
            <a:rPr lang="en-US" sz="1200" kern="1200" dirty="0" err="1" smtClean="0"/>
            <a:t>isValid</a:t>
          </a:r>
          <a:endParaRPr lang="en-US" sz="1200" kern="1200" dirty="0"/>
        </a:p>
      </dsp:txBody>
      <dsp:txXfrm rot="-5400000">
        <a:off x="3014149" y="2756213"/>
        <a:ext cx="5325778" cy="604628"/>
      </dsp:txXfrm>
    </dsp:sp>
    <dsp:sp modelId="{C0247834-69D1-894A-822D-95F90394ED51}">
      <dsp:nvSpPr>
        <dsp:cNvPr id="0" name=""/>
        <dsp:cNvSpPr/>
      </dsp:nvSpPr>
      <dsp:spPr>
        <a:xfrm>
          <a:off x="0" y="2639747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Logical</a:t>
          </a:r>
          <a:endParaRPr lang="en-US" sz="3400" kern="1200" dirty="0"/>
        </a:p>
      </dsp:txBody>
      <dsp:txXfrm>
        <a:off x="40886" y="2680633"/>
        <a:ext cx="2932376" cy="755786"/>
      </dsp:txXfrm>
    </dsp:sp>
    <dsp:sp modelId="{2D3CF8E7-6A4B-A94B-B8A2-BCE38ED16C12}">
      <dsp:nvSpPr>
        <dsp:cNvPr id="0" name=""/>
        <dsp:cNvSpPr/>
      </dsp:nvSpPr>
      <dsp:spPr>
        <a:xfrm rot="5400000">
          <a:off x="5358369" y="1258720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0x100FFA | 0x100B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0x3920A &amp; 0x4 </a:t>
          </a:r>
          <a:endParaRPr lang="en-US" sz="1200" kern="1200" dirty="0"/>
        </a:p>
      </dsp:txBody>
      <dsp:txXfrm rot="-5400000">
        <a:off x="3014149" y="3635650"/>
        <a:ext cx="5325778" cy="604628"/>
      </dsp:txXfrm>
    </dsp:sp>
    <dsp:sp modelId="{6953EACA-1ABD-AF4E-84E1-29A9B99691F0}">
      <dsp:nvSpPr>
        <dsp:cNvPr id="0" name=""/>
        <dsp:cNvSpPr/>
      </dsp:nvSpPr>
      <dsp:spPr>
        <a:xfrm>
          <a:off x="0" y="3519184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Bitwise</a:t>
          </a:r>
          <a:endParaRPr lang="en-US" sz="3400" kern="1200" dirty="0"/>
        </a:p>
      </dsp:txBody>
      <dsp:txXfrm>
        <a:off x="40886" y="3560070"/>
        <a:ext cx="2932376" cy="755786"/>
      </dsp:txXfrm>
    </dsp:sp>
    <dsp:sp modelId="{3BFD36CC-6ED2-F840-9DAE-72DB3E40B305}">
      <dsp:nvSpPr>
        <dsp:cNvPr id="0" name=""/>
        <dsp:cNvSpPr/>
      </dsp:nvSpPr>
      <dsp:spPr>
        <a:xfrm rot="5400000">
          <a:off x="5358369" y="2138156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function() { </a:t>
          </a:r>
          <a:r>
            <a:rPr lang="is-IS" sz="1200" kern="1200" dirty="0" smtClean="0"/>
            <a:t>… }</a:t>
          </a:r>
          <a:endParaRPr lang="en-US" sz="1200" kern="1200" dirty="0"/>
        </a:p>
      </dsp:txBody>
      <dsp:txXfrm rot="-5400000">
        <a:off x="3014149" y="4515086"/>
        <a:ext cx="5325778" cy="604628"/>
      </dsp:txXfrm>
    </dsp:sp>
    <dsp:sp modelId="{4C5B3D87-886F-4B4A-A1AF-53B6993D8221}">
      <dsp:nvSpPr>
        <dsp:cNvPr id="0" name=""/>
        <dsp:cNvSpPr/>
      </dsp:nvSpPr>
      <dsp:spPr>
        <a:xfrm>
          <a:off x="0" y="4398620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Functional</a:t>
          </a:r>
          <a:endParaRPr lang="en-US" sz="3400" kern="1200" dirty="0"/>
        </a:p>
      </dsp:txBody>
      <dsp:txXfrm>
        <a:off x="40886" y="4439506"/>
        <a:ext cx="2932376" cy="7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akingjs.com/es5/ch16.html" TargetMode="Externa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395" y="1619787"/>
            <a:ext cx="633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is an ‘Expression’?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#44 – Section 20</a:t>
            </a:r>
            <a:endParaRPr lang="en-US" dirty="0"/>
          </a:p>
          <a:p>
            <a:r>
              <a:rPr lang="en-US" dirty="0" smtClean="0"/>
              <a:t>Serialization With JSON</a:t>
            </a:r>
          </a:p>
        </p:txBody>
      </p:sp>
    </p:spTree>
    <p:extLst>
      <p:ext uri="{BB962C8B-B14F-4D97-AF65-F5344CB8AC3E}">
        <p14:creationId xmlns:p14="http://schemas.microsoft.com/office/powerpoint/2010/main" val="3644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Serialization?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JSON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JSON Specification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www.json.org</a:t>
            </a:r>
            <a:r>
              <a:rPr lang="en-US" sz="1400" dirty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4844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Exchanging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44" y="1619787"/>
            <a:ext cx="669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get the value of a computation in </a:t>
            </a:r>
            <a:r>
              <a:rPr lang="en-US" dirty="0"/>
              <a:t>c</a:t>
            </a:r>
            <a:r>
              <a:rPr lang="en-US" dirty="0" smtClean="0"/>
              <a:t>omputer A to computer B?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8388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931088" y="3100016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15440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2617" y="3101662"/>
            <a:ext cx="1247756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22744" y="4493462"/>
            <a:ext cx="6784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‘channel’ is just an abstraction for how the two computers </a:t>
            </a:r>
          </a:p>
          <a:p>
            <a:r>
              <a:rPr lang="en-US" dirty="0"/>
              <a:t>a</a:t>
            </a:r>
            <a:r>
              <a:rPr lang="en-US" dirty="0" smtClean="0"/>
              <a:t>re connected.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USB drive/disk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CD/DVD/Tape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68140" y="3091494"/>
            <a:ext cx="1211429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7124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Serialization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1814" y="1619787"/>
            <a:ext cx="6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smtClean="0"/>
              <a:t>‘Serialization’?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3366FF"/>
                </a:solidFill>
              </a:rPr>
              <a:t>transforming </a:t>
            </a:r>
            <a:r>
              <a:rPr lang="en-US" b="1" i="1" dirty="0" smtClean="0">
                <a:solidFill>
                  <a:srgbClr val="008000"/>
                </a:solidFill>
              </a:rPr>
              <a:t>values </a:t>
            </a:r>
            <a:r>
              <a:rPr lang="en-US" dirty="0" smtClean="0"/>
              <a:t>in computer memory to a </a:t>
            </a:r>
            <a:r>
              <a:rPr lang="en-US" b="1" i="1" dirty="0" smtClean="0">
                <a:solidFill>
                  <a:srgbClr val="000090"/>
                </a:solidFill>
              </a:rPr>
              <a:t>representation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suitable for computer-to-computer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interchange.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4218354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1582" y="4218354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61052" y="4220273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74754" y="3579628"/>
            <a:ext cx="1153542" cy="567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554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value Serialization:</a:t>
            </a:r>
          </a:p>
          <a:p>
            <a:pPr lvl="1"/>
            <a:r>
              <a:rPr lang="en-US" dirty="0" smtClean="0"/>
              <a:t>Example-01.js</a:t>
            </a:r>
          </a:p>
          <a:p>
            <a:r>
              <a:rPr lang="en-US" dirty="0" smtClean="0"/>
              <a:t>Nested JavaScript Object Serialization:</a:t>
            </a:r>
          </a:p>
          <a:p>
            <a:pPr lvl="1"/>
            <a:r>
              <a:rPr lang="en-US" dirty="0" smtClean="0"/>
              <a:t>Example-02.js</a:t>
            </a:r>
          </a:p>
          <a:p>
            <a:r>
              <a:rPr lang="en-US" dirty="0" smtClean="0"/>
              <a:t>Deserialization:</a:t>
            </a:r>
          </a:p>
          <a:p>
            <a:pPr lvl="1"/>
            <a:r>
              <a:rPr lang="en-US" dirty="0" smtClean="0"/>
              <a:t>Example-03.js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2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Serialization, and by extension de-serialization, gives you the ability to easily </a:t>
            </a:r>
            <a:r>
              <a:rPr lang="en-US" smtClean="0"/>
              <a:t>transfer values </a:t>
            </a:r>
            <a:r>
              <a:rPr lang="en-US" dirty="0" smtClean="0"/>
              <a:t>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#45 – Section 21</a:t>
            </a:r>
            <a:endParaRPr lang="en-US" dirty="0"/>
          </a:p>
          <a:p>
            <a:r>
              <a:rPr lang="en-US" dirty="0" smtClean="0"/>
              <a:t>MISC: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0455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45" y="1975014"/>
            <a:ext cx="3797362" cy="2652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975013"/>
            <a:ext cx="3571166" cy="2652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5837" y="4917954"/>
            <a:ext cx="3571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x in foo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645" y="4917954"/>
            <a:ext cx="3797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x: global</a:t>
            </a:r>
          </a:p>
          <a:p>
            <a:r>
              <a:rPr lang="en-US" dirty="0"/>
              <a:t>x: x in foo</a:t>
            </a:r>
          </a:p>
          <a:p>
            <a:r>
              <a:rPr lang="en-US" dirty="0"/>
              <a:t>x: global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880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4736" y="16000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33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Scope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Global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Non-Global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 </a:t>
            </a:r>
            <a:r>
              <a:rPr lang="en-US" dirty="0" smtClean="0"/>
              <a:t>Context (or Environment)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Browser Client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131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‘scope’ is a logical home for variables</a:t>
            </a:r>
          </a:p>
          <a:p>
            <a:r>
              <a:rPr lang="en-US" dirty="0" smtClean="0"/>
              <a:t>Each variable below to one and only one ‘scope’</a:t>
            </a:r>
          </a:p>
          <a:p>
            <a:r>
              <a:rPr lang="en-US" dirty="0" smtClean="0"/>
              <a:t>Scope can be nested, but never overlap</a:t>
            </a:r>
          </a:p>
          <a:p>
            <a:r>
              <a:rPr lang="en-US" dirty="0" smtClean="0"/>
              <a:t>Variable resolution start from inner to outer/parent scope</a:t>
            </a:r>
          </a:p>
          <a:p>
            <a:r>
              <a:rPr lang="en-US" dirty="0" smtClean="0"/>
              <a:t>There is </a:t>
            </a:r>
            <a:r>
              <a:rPr lang="en-US" b="1" i="1" dirty="0" smtClean="0">
                <a:solidFill>
                  <a:srgbClr val="FF0000"/>
                </a:solidFill>
              </a:rPr>
              <a:t>always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scope present, the ‘global’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586" y="6266335"/>
            <a:ext cx="476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speakingjs.com</a:t>
            </a:r>
            <a:r>
              <a:rPr lang="en-US" dirty="0">
                <a:hlinkClick r:id="rId2"/>
              </a:rPr>
              <a:t>/es5/ch16.html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47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present</a:t>
            </a:r>
          </a:p>
          <a:p>
            <a:r>
              <a:rPr lang="en-US" dirty="0" smtClean="0"/>
              <a:t>Contains variables (objects and properties) provided by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00315" y="5113711"/>
            <a:ext cx="32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my JavaScript running?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2587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486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NodeJS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dirname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__filename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04920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the browser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Example-03.html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JavaScript in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Example-04.js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Example-05.js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03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created by a Function</a:t>
            </a:r>
          </a:p>
          <a:p>
            <a:pPr lvl="1"/>
            <a:r>
              <a:rPr lang="en-US" dirty="0" smtClean="0"/>
              <a:t>Functions are first-class citizens in JavaScript</a:t>
            </a:r>
          </a:p>
          <a:p>
            <a:pPr lvl="1"/>
            <a:r>
              <a:rPr lang="en-US" dirty="0" smtClean="0"/>
              <a:t>Functions are used to define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039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3985" r="-53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884365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#46 – Section 22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IIFE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IIFE – Immediately-Invoke 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simply, it is a function expression that is invoked immediately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(&lt;anonymous function&gt;)(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rcRect t="-5659" b="-5659"/>
          <a:stretch>
            <a:fillRect/>
          </a:stretch>
        </p:blipFill>
        <p:spPr>
          <a:xfrm>
            <a:off x="3588275" y="3952434"/>
            <a:ext cx="4194522" cy="2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348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Function Definition To IIFE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sample 01 - 05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81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47 </a:t>
            </a:r>
            <a:r>
              <a:rPr lang="en-US" dirty="0" smtClean="0"/>
              <a:t>– Section </a:t>
            </a:r>
            <a:r>
              <a:rPr lang="en-US" dirty="0" smtClean="0"/>
              <a:t>23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Closure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Definition - Closure: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functions that refer to independent (free) variables. In other words, the function defined in the closure 'remembers' the environment in which it was created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 – Closure:</a:t>
            </a:r>
          </a:p>
          <a:p>
            <a:pPr lvl="1"/>
            <a:r>
              <a:rPr lang="en-US" dirty="0" smtClean="0"/>
              <a:t>Are functions which continues to reference variables after the scope which created them expires.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 Closure - 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/en-US/docs/Web/JavaScript/Closures</a:t>
            </a:r>
          </a:p>
        </p:txBody>
      </p:sp>
    </p:spTree>
    <p:extLst>
      <p:ext uri="{BB962C8B-B14F-4D97-AF65-F5344CB8AC3E}">
        <p14:creationId xmlns:p14="http://schemas.microsoft.com/office/powerpoint/2010/main" val="6385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223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5393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9887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46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629230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70" r="-22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64018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016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3115746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3149020"/>
            <a:ext cx="462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dirty="0" smtClean="0"/>
              <a:t>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170615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15815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12673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7" y="4036351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69625"/>
            <a:ext cx="87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4091220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445117" y="4483635"/>
            <a:ext cx="6624341" cy="3614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8516" y="45169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8738" y="4538504"/>
            <a:ext cx="169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74769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Example</a:t>
            </a:r>
            <a:r>
              <a:rPr lang="en-US" smtClean="0"/>
              <a:t>-02.</a:t>
            </a:r>
            <a:r>
              <a:rPr lang="en-US" dirty="0" smtClean="0"/>
              <a:t>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965" r="-159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166690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73" y="2157294"/>
            <a:ext cx="394322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773" y="178508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4327" y="2154415"/>
            <a:ext cx="2254341" cy="4103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4327" y="1785082"/>
            <a:ext cx="104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8516" y="2229388"/>
            <a:ext cx="25910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function foo(name){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x = 5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function goo(){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console.log</a:t>
            </a:r>
            <a:r>
              <a:rPr lang="en-US" sz="1100" dirty="0" smtClean="0"/>
              <a:t>(‘name =‘, name, ‘, x =‘, x)</a:t>
            </a:r>
            <a:endParaRPr lang="en-US" sz="1100" dirty="0"/>
          </a:p>
          <a:p>
            <a:r>
              <a:rPr lang="en-US" sz="1100" dirty="0" smtClean="0"/>
              <a:t>    }</a:t>
            </a:r>
          </a:p>
          <a:p>
            <a:endParaRPr lang="en-US" sz="1100" dirty="0"/>
          </a:p>
          <a:p>
            <a:r>
              <a:rPr lang="en-US" sz="1100" dirty="0" smtClean="0"/>
              <a:t>    return goo;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5118" y="3977092"/>
            <a:ext cx="6604814" cy="386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8516" y="4010365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foo(‘bar’)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58738" y="3949895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4586" y="4102295"/>
            <a:ext cx="2108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‘bar’; reference-count = 2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445118" y="4379490"/>
            <a:ext cx="6604814" cy="375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08516" y="441276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8738" y="4340681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894586" y="4493081"/>
            <a:ext cx="2108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‘bar’; reference-count = 3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1612" y="3705447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‘bar’; reference-count = 1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1449831" y="5344009"/>
            <a:ext cx="6604814" cy="386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13229" y="5377282"/>
            <a:ext cx="1109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g = foo(‘tar’)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163451" y="5316812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899299" y="5469212"/>
            <a:ext cx="2108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‘tar’; reference-count = 2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1449831" y="5746407"/>
            <a:ext cx="6604814" cy="375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13229" y="577968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g()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163451" y="5707598"/>
            <a:ext cx="16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  <a:r>
              <a:rPr lang="en-US" sz="1100" dirty="0" smtClean="0"/>
              <a:t> = 5; reference-count = 2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899299" y="5859998"/>
            <a:ext cx="2108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‘tar’; reference-count = 3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6325" y="5072364"/>
            <a:ext cx="210832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ame = ‘tar’; reference-count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940551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48 </a:t>
            </a:r>
            <a:r>
              <a:rPr lang="en-US" dirty="0" smtClean="0"/>
              <a:t>– Section </a:t>
            </a:r>
            <a:r>
              <a:rPr lang="en-US" dirty="0" smtClean="0"/>
              <a:t>24</a:t>
            </a:r>
            <a:endParaRPr lang="en-US" dirty="0"/>
          </a:p>
          <a:p>
            <a:r>
              <a:rPr lang="en-US" dirty="0" smtClean="0"/>
              <a:t>MISC: </a:t>
            </a:r>
            <a:r>
              <a:rPr lang="en-US" dirty="0" smtClean="0"/>
              <a:t>HTTP, Web Browser, &amp; Web 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a Server?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Client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Server and </a:t>
            </a:r>
            <a:r>
              <a:rPr lang="en-US" dirty="0" smtClean="0"/>
              <a:t>Browser </a:t>
            </a:r>
            <a:r>
              <a:rPr lang="en-US" dirty="0" smtClean="0"/>
              <a:t>Communication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HTTP?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34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Broadly speaking: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  <a:r>
              <a:rPr lang="en-US" dirty="0"/>
              <a:t> : provides one or more </a:t>
            </a:r>
            <a:r>
              <a:rPr lang="en-US" b="1" i="1" dirty="0">
                <a:solidFill>
                  <a:srgbClr val="984807"/>
                </a:solidFill>
              </a:rPr>
              <a:t>services</a:t>
            </a:r>
            <a:r>
              <a:rPr lang="en-US" dirty="0">
                <a:solidFill>
                  <a:srgbClr val="984807"/>
                </a:solidFill>
              </a:rPr>
              <a:t> </a:t>
            </a:r>
            <a:r>
              <a:rPr lang="en-US" dirty="0"/>
              <a:t>a client needs</a:t>
            </a:r>
          </a:p>
          <a:p>
            <a:pPr lvl="1"/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dirty="0" smtClean="0"/>
              <a:t> : makes requests to a server to use a provided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Service – a business providing any number of services</a:t>
            </a:r>
          </a:p>
          <a:p>
            <a:pPr lvl="3"/>
            <a:r>
              <a:rPr lang="en-US" dirty="0"/>
              <a:t>Car wash</a:t>
            </a:r>
          </a:p>
          <a:p>
            <a:pPr lvl="3"/>
            <a:r>
              <a:rPr lang="en-US" dirty="0" smtClean="0"/>
              <a:t>Restaurant</a:t>
            </a:r>
          </a:p>
          <a:p>
            <a:pPr lvl="2"/>
            <a:r>
              <a:rPr lang="en-US" dirty="0" smtClean="0"/>
              <a:t>Client – typically a customer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2673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Client Interaction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3" name="Oval 2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448601" y="4364496"/>
            <a:ext cx="70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93964" y="5515129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68150" y="3163332"/>
            <a:ext cx="2989305" cy="356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A</a:t>
            </a:r>
            <a:endParaRPr lang="en-US" sz="1000" dirty="0"/>
          </a:p>
        </p:txBody>
      </p:sp>
      <p:sp>
        <p:nvSpPr>
          <p:cNvPr id="31" name="Diamond 30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B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C</a:t>
            </a:r>
            <a:endParaRPr lang="en-US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8150" y="3865380"/>
            <a:ext cx="2917207" cy="720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8150" y="4209216"/>
            <a:ext cx="2917207" cy="5878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8009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Server &amp;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74" y="2271825"/>
            <a:ext cx="6500624" cy="3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24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Communication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ransport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Protocol – The rules for communication</a:t>
            </a:r>
          </a:p>
          <a:p>
            <a:r>
              <a:rPr lang="en-US" dirty="0" smtClean="0"/>
              <a:t>The two parties communicating are:</a:t>
            </a:r>
          </a:p>
          <a:p>
            <a:pPr lvl="1"/>
            <a:r>
              <a:rPr lang="en-US" dirty="0" smtClean="0"/>
              <a:t>Client : The web browser (or HTTP client)</a:t>
            </a:r>
          </a:p>
          <a:p>
            <a:pPr lvl="1"/>
            <a:r>
              <a:rPr lang="en-US" dirty="0" smtClean="0"/>
              <a:t>Server: The web server (or HTTP server)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HTTP</a:t>
            </a:r>
            <a:r>
              <a:rPr lang="en-US" dirty="0" smtClean="0"/>
              <a:t> is simple</a:t>
            </a:r>
          </a:p>
          <a:p>
            <a:pPr lvl="1"/>
            <a:r>
              <a:rPr lang="en-US" dirty="0" smtClean="0"/>
              <a:t>Made up of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</a:p>
          <a:p>
            <a:pPr lvl="2"/>
            <a:r>
              <a:rPr lang="en-US" dirty="0" smtClean="0"/>
              <a:t>Client makes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2"/>
            <a:r>
              <a:rPr lang="en-US" dirty="0" smtClean="0"/>
              <a:t>Server sends </a:t>
            </a:r>
            <a:r>
              <a:rPr lang="en-US" dirty="0" smtClean="0">
                <a:solidFill>
                  <a:srgbClr val="008000"/>
                </a:solidFill>
              </a:rPr>
              <a:t>RESPONSE</a:t>
            </a:r>
            <a:r>
              <a:rPr lang="en-US" dirty="0" smtClean="0"/>
              <a:t> to client </a:t>
            </a:r>
            <a:r>
              <a:rPr lang="en-US" dirty="0" smtClean="0">
                <a:solidFill>
                  <a:srgbClr val="0000FF"/>
                </a:solidFill>
              </a:rPr>
              <a:t>REQUEST</a:t>
            </a:r>
          </a:p>
          <a:p>
            <a:pPr lvl="3"/>
            <a:r>
              <a:rPr lang="en-US" sz="1900" dirty="0" smtClean="0">
                <a:solidFill>
                  <a:srgbClr val="FF0000"/>
                </a:solidFill>
              </a:rPr>
              <a:t>NOTE</a:t>
            </a:r>
            <a:r>
              <a:rPr lang="en-US" sz="1900" dirty="0" smtClean="0"/>
              <a:t>: The sever ‘</a:t>
            </a:r>
            <a:r>
              <a:rPr lang="en-US" sz="1900" b="1" i="1" dirty="0" smtClean="0"/>
              <a:t>never</a:t>
            </a:r>
            <a:r>
              <a:rPr lang="en-US" sz="1900" dirty="0" smtClean="0"/>
              <a:t>’ initiates an exchange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0217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001185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83262" y="2401703"/>
            <a:ext cx="587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a.html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2772678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30976" y="3179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b.css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1" y="3580747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82272" y="396774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2993911" y="1834953"/>
            <a:ext cx="2354080" cy="2529484"/>
            <a:chOff x="2756751" y="2023588"/>
            <a:chExt cx="2354080" cy="2529484"/>
          </a:xfrm>
        </p:grpSpPr>
        <p:sp>
          <p:nvSpPr>
            <p:cNvPr id="35" name="Rectangle 34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03819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manipulate:</a:t>
            </a:r>
          </a:p>
          <a:p>
            <a:pPr lvl="1"/>
            <a:r>
              <a:rPr lang="en-US" dirty="0" smtClean="0"/>
              <a:t>HTML &amp; CSS that is loaded</a:t>
            </a:r>
          </a:p>
          <a:p>
            <a:pPr lvl="1"/>
            <a:r>
              <a:rPr lang="en-US" dirty="0" smtClean="0"/>
              <a:t>Can create HTML</a:t>
            </a:r>
            <a:r>
              <a:rPr lang="en-US" dirty="0"/>
              <a:t> </a:t>
            </a:r>
            <a:r>
              <a:rPr lang="en-US" dirty="0" smtClean="0"/>
              <a:t>&amp; CSS</a:t>
            </a:r>
          </a:p>
          <a:p>
            <a:r>
              <a:rPr lang="en-US" dirty="0"/>
              <a:t>Have access to the DOM</a:t>
            </a:r>
          </a:p>
          <a:p>
            <a:pPr lvl="1"/>
            <a:r>
              <a:rPr lang="en-US" dirty="0"/>
              <a:t>Document Object Model</a:t>
            </a:r>
          </a:p>
          <a:p>
            <a:pPr lvl="2"/>
            <a:r>
              <a:rPr lang="en-US" dirty="0"/>
              <a:t>An in memory representation of HTML and </a:t>
            </a:r>
            <a:r>
              <a:rPr lang="en-US" dirty="0" smtClean="0"/>
              <a:t>CSS</a:t>
            </a:r>
            <a:endParaRPr lang="en-US" dirty="0"/>
          </a:p>
          <a:p>
            <a:pPr lvl="2"/>
            <a:r>
              <a:rPr lang="en-US" dirty="0" smtClean="0"/>
              <a:t>DOM is a class with methods and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6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8520" y="5001864"/>
            <a:ext cx="4011471" cy="1296829"/>
            <a:chOff x="2756751" y="3256242"/>
            <a:chExt cx="2354080" cy="1296829"/>
          </a:xfrm>
        </p:grpSpPr>
        <p:sp>
          <p:nvSpPr>
            <p:cNvPr id="11" name="Rectangle 10"/>
            <p:cNvSpPr/>
            <p:nvPr/>
          </p:nvSpPr>
          <p:spPr>
            <a:xfrm>
              <a:off x="2756751" y="3424104"/>
              <a:ext cx="2354080" cy="1128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32266" y="3608738"/>
              <a:ext cx="2199768" cy="832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3256242"/>
              <a:ext cx="2354080" cy="26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OS (Linux, Mac OS X, Windows)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3254" y="1799970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97718" y="4342151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9" y="5455053"/>
            <a:ext cx="475153" cy="464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658594" y="58555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41" y="5455053"/>
            <a:ext cx="475153" cy="46406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47620" y="586209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5" y="5455053"/>
            <a:ext cx="475153" cy="4640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07057" y="584204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c.js</a:t>
            </a:r>
            <a:endParaRPr lang="en-US" sz="1200" dirty="0" smtClean="0"/>
          </a:p>
        </p:txBody>
      </p:sp>
      <p:sp>
        <p:nvSpPr>
          <p:cNvPr id="31" name="Octagon 30"/>
          <p:cNvSpPr/>
          <p:nvPr/>
        </p:nvSpPr>
        <p:spPr>
          <a:xfrm>
            <a:off x="3658594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2" name="Octagon 31"/>
          <p:cNvSpPr/>
          <p:nvPr/>
        </p:nvSpPr>
        <p:spPr>
          <a:xfrm>
            <a:off x="5309400" y="4528448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956812" y="4342151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0521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access to the </a:t>
            </a:r>
            <a:r>
              <a:rPr lang="en-US" dirty="0" smtClean="0"/>
              <a:t>OS</a:t>
            </a:r>
            <a:endParaRPr lang="en-US" dirty="0"/>
          </a:p>
          <a:p>
            <a:pPr lvl="1"/>
            <a:r>
              <a:rPr lang="en-US" dirty="0" smtClean="0"/>
              <a:t>Can read files from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create files on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Can perform network communication</a:t>
            </a:r>
          </a:p>
          <a:p>
            <a:pPr lvl="2"/>
            <a:r>
              <a:rPr lang="en-US" dirty="0" smtClean="0"/>
              <a:t>Open network ports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412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 Request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52772" y="3163332"/>
            <a:ext cx="459998" cy="948322"/>
            <a:chOff x="1619438" y="2695229"/>
            <a:chExt cx="765351" cy="1713634"/>
          </a:xfrm>
        </p:grpSpPr>
        <p:sp>
          <p:nvSpPr>
            <p:cNvPr id="4" name="Oval 3"/>
            <p:cNvSpPr/>
            <p:nvPr/>
          </p:nvSpPr>
          <p:spPr>
            <a:xfrm>
              <a:off x="1885647" y="2695229"/>
              <a:ext cx="271755" cy="4270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4" idx="4"/>
            </p:cNvCxnSpPr>
            <p:nvPr/>
          </p:nvCxnSpPr>
          <p:spPr>
            <a:xfrm>
              <a:off x="2021525" y="3122251"/>
              <a:ext cx="8318" cy="7375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029843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85818" y="3859835"/>
              <a:ext cx="244025" cy="5490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19438" y="3338535"/>
              <a:ext cx="765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72315" y="43789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5700" y="2528857"/>
            <a:ext cx="1819095" cy="2911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2779" y="5515129"/>
            <a:ext cx="12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357455" y="2678592"/>
            <a:ext cx="1308861" cy="5679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</a:t>
            </a:r>
            <a:r>
              <a:rPr lang="en-US" sz="800" dirty="0" err="1" smtClean="0"/>
              <a:t>ndex.html</a:t>
            </a:r>
            <a:endParaRPr lang="en-US" sz="800" dirty="0"/>
          </a:p>
        </p:txBody>
      </p:sp>
      <p:sp>
        <p:nvSpPr>
          <p:cNvPr id="14" name="Diamond 13"/>
          <p:cNvSpPr/>
          <p:nvPr/>
        </p:nvSpPr>
        <p:spPr>
          <a:xfrm>
            <a:off x="5357455" y="3699008"/>
            <a:ext cx="1308861" cy="51020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pp.css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5357455" y="4614055"/>
            <a:ext cx="1308861" cy="4214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</a:t>
            </a:r>
            <a:r>
              <a:rPr lang="en-US" sz="1000" dirty="0" err="1" smtClean="0"/>
              <a:t>pp.js</a:t>
            </a:r>
            <a:endParaRPr lang="en-US" sz="1000" dirty="0"/>
          </a:p>
        </p:txBody>
      </p:sp>
      <p:sp>
        <p:nvSpPr>
          <p:cNvPr id="21" name="Circular Arrow 20"/>
          <p:cNvSpPr/>
          <p:nvPr/>
        </p:nvSpPr>
        <p:spPr>
          <a:xfrm>
            <a:off x="1946103" y="2598771"/>
            <a:ext cx="3660923" cy="1843366"/>
          </a:xfrm>
          <a:prstGeom prst="circularArrow">
            <a:avLst>
              <a:gd name="adj1" fmla="val 1552"/>
              <a:gd name="adj2" fmla="val 771154"/>
              <a:gd name="adj3" fmla="val 20091767"/>
              <a:gd name="adj4" fmla="val 11188869"/>
              <a:gd name="adj5" fmla="val 6269"/>
            </a:avLst>
          </a:prstGeom>
          <a:solidFill>
            <a:schemeClr val="accent2"/>
          </a:solidFill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6559" y="2309260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 ‘</a:t>
            </a:r>
            <a:r>
              <a:rPr lang="en-US" dirty="0" err="1" smtClean="0"/>
              <a:t>index.html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23782" y="3460541"/>
            <a:ext cx="3033673" cy="393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11317" y="3275875"/>
            <a:ext cx="99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ere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9852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Web Browser &amp; Web Server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6003230" cy="2540207"/>
            <a:chOff x="2756751" y="2023588"/>
            <a:chExt cx="6003230" cy="2540207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5901" y="2026284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HTTP/Web Server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5901" y="2333719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74437" y="3379345"/>
            <a:ext cx="1935921" cy="977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437" y="2430909"/>
            <a:ext cx="1935921" cy="324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69474" y="2570782"/>
            <a:ext cx="129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203" y="2355338"/>
            <a:ext cx="760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Request:</a:t>
            </a:r>
          </a:p>
          <a:p>
            <a:r>
              <a:rPr lang="en-US" sz="1050" dirty="0" smtClean="0"/>
              <a:t>GET ‘/</a:t>
            </a:r>
            <a:r>
              <a:rPr lang="en-US" sz="1050" dirty="0" err="1" smtClean="0"/>
              <a:t>a.js</a:t>
            </a:r>
            <a:r>
              <a:rPr lang="en-US" sz="1050" dirty="0" smtClean="0"/>
              <a:t>’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87824" y="2774909"/>
            <a:ext cx="0" cy="604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04" y="3477398"/>
            <a:ext cx="475153" cy="4640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42383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a.js</a:t>
            </a:r>
            <a:endParaRPr lang="en-US" sz="1200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27" y="3477398"/>
            <a:ext cx="475153" cy="46406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32106" y="3877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b.js</a:t>
            </a:r>
            <a:endParaRPr lang="en-US" sz="120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31" y="3477398"/>
            <a:ext cx="475153" cy="4640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34780" y="3877916"/>
            <a:ext cx="85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ndex.html</a:t>
            </a:r>
            <a:endParaRPr lang="en-US" sz="1200" dirty="0" smtClean="0"/>
          </a:p>
        </p:txBody>
      </p:sp>
      <p:sp>
        <p:nvSpPr>
          <p:cNvPr id="37" name="Octagon 36"/>
          <p:cNvSpPr/>
          <p:nvPr/>
        </p:nvSpPr>
        <p:spPr>
          <a:xfrm>
            <a:off x="5459611" y="2977483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8" name="Octagon 37"/>
          <p:cNvSpPr/>
          <p:nvPr/>
        </p:nvSpPr>
        <p:spPr>
          <a:xfrm>
            <a:off x="7087824" y="2922206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39" name="Octagon 38"/>
          <p:cNvSpPr/>
          <p:nvPr/>
        </p:nvSpPr>
        <p:spPr>
          <a:xfrm>
            <a:off x="4756851" y="2291529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40400" y="2755449"/>
            <a:ext cx="0" cy="62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84203" y="2917679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Response:</a:t>
            </a:r>
          </a:p>
          <a:p>
            <a:r>
              <a:rPr lang="en-US" sz="1050" dirty="0" smtClean="0"/>
              <a:t>function foo(){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</a:t>
            </a:r>
            <a:r>
              <a:rPr lang="is-IS" sz="1050" dirty="0" smtClean="0"/>
              <a:t>…</a:t>
            </a:r>
          </a:p>
          <a:p>
            <a:r>
              <a:rPr lang="is-IS" sz="1050" dirty="0"/>
              <a:t>}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69474" y="2930410"/>
            <a:ext cx="129507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ctagon 45"/>
          <p:cNvSpPr/>
          <p:nvPr/>
        </p:nvSpPr>
        <p:spPr>
          <a:xfrm>
            <a:off x="4751211" y="2619582"/>
            <a:ext cx="280789" cy="278759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Web Browser &amp;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Demonstrate Browser Client Request To Server</a:t>
            </a:r>
          </a:p>
          <a:p>
            <a:pPr lvl="1"/>
            <a:r>
              <a:rPr lang="en-US" dirty="0" smtClean="0"/>
              <a:t>Demonstrate Server Response</a:t>
            </a:r>
          </a:p>
          <a:p>
            <a:pPr lvl="2"/>
            <a:r>
              <a:rPr lang="en-US" dirty="0" smtClean="0"/>
              <a:t>Server can’t serve files it doesn’t have</a:t>
            </a:r>
          </a:p>
          <a:p>
            <a:pPr lvl="2"/>
            <a:r>
              <a:rPr lang="en-US" dirty="0" smtClean="0"/>
              <a:t>Server respond with requested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Section 6</a:t>
            </a:r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24087</TotalTime>
  <Words>5873</Words>
  <Application>Microsoft Macintosh PowerPoint</Application>
  <PresentationFormat>On-screen Show (4:3)</PresentationFormat>
  <Paragraphs>1600</Paragraphs>
  <Slides>200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1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  <vt:lpstr>Chapter 5 – JavaScript</vt:lpstr>
      <vt:lpstr>Topics</vt:lpstr>
      <vt:lpstr>Problem: Exchanging Values</vt:lpstr>
      <vt:lpstr>Definition : Serialization</vt:lpstr>
      <vt:lpstr>Demo</vt:lpstr>
      <vt:lpstr>Conclusion</vt:lpstr>
      <vt:lpstr>Chapter 5 – JavaScript</vt:lpstr>
      <vt:lpstr>What Is Going On Here?</vt:lpstr>
      <vt:lpstr>Topics</vt:lpstr>
      <vt:lpstr>Variable Scope</vt:lpstr>
      <vt:lpstr>Global Scope</vt:lpstr>
      <vt:lpstr>JS Engine Liberation</vt:lpstr>
      <vt:lpstr>Global Variables</vt:lpstr>
      <vt:lpstr>Demo</vt:lpstr>
      <vt:lpstr>Non-Global Scope</vt:lpstr>
      <vt:lpstr>Test</vt:lpstr>
      <vt:lpstr>Chapter 5 – JavaScript</vt:lpstr>
      <vt:lpstr>IIFE – Immediately-Invoke Function Expression</vt:lpstr>
      <vt:lpstr>From Function Definition To IIFE</vt:lpstr>
      <vt:lpstr>Chapter 5 – JavaScript</vt:lpstr>
      <vt:lpstr>Closure</vt:lpstr>
      <vt:lpstr>Illustration</vt:lpstr>
      <vt:lpstr>Illustration</vt:lpstr>
      <vt:lpstr>Illustration</vt:lpstr>
      <vt:lpstr>Demo – Example-01.js</vt:lpstr>
      <vt:lpstr>Illustration</vt:lpstr>
      <vt:lpstr>Illustration</vt:lpstr>
      <vt:lpstr>Demo – Example-02.js</vt:lpstr>
      <vt:lpstr>Illustration</vt:lpstr>
      <vt:lpstr>Chapter 5 – JavaScript</vt:lpstr>
      <vt:lpstr>Topics</vt:lpstr>
      <vt:lpstr>Server &amp; Client</vt:lpstr>
      <vt:lpstr>Server &amp; Client Interaction</vt:lpstr>
      <vt:lpstr>Computer Server &amp; Client</vt:lpstr>
      <vt:lpstr>HTTP: Communication On The Web</vt:lpstr>
      <vt:lpstr>Web Browser</vt:lpstr>
      <vt:lpstr>JavaScript In The Web Browser</vt:lpstr>
      <vt:lpstr>NodeJS</vt:lpstr>
      <vt:lpstr>JavaScript In NodeJS</vt:lpstr>
      <vt:lpstr>Example Page Request</vt:lpstr>
      <vt:lpstr> Web Browser &amp; Web Server</vt:lpstr>
      <vt:lpstr>Demo: Web Browser &amp;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554</cp:revision>
  <dcterms:created xsi:type="dcterms:W3CDTF">2016-01-09T12:23:22Z</dcterms:created>
  <dcterms:modified xsi:type="dcterms:W3CDTF">2016-04-28T16:25:25Z</dcterms:modified>
</cp:coreProperties>
</file>