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  <p:sldId id="443" r:id="rId160"/>
    <p:sldId id="444" r:id="rId161"/>
    <p:sldId id="445" r:id="rId162"/>
    <p:sldId id="446" r:id="rId163"/>
    <p:sldId id="447" r:id="rId164"/>
    <p:sldId id="448" r:id="rId165"/>
    <p:sldId id="449" r:id="rId166"/>
    <p:sldId id="471" r:id="rId167"/>
    <p:sldId id="450" r:id="rId168"/>
    <p:sldId id="465" r:id="rId169"/>
    <p:sldId id="466" r:id="rId170"/>
    <p:sldId id="451" r:id="rId171"/>
    <p:sldId id="468" r:id="rId172"/>
    <p:sldId id="469" r:id="rId173"/>
    <p:sldId id="470" r:id="rId174"/>
    <p:sldId id="472" r:id="rId175"/>
    <p:sldId id="452" r:id="rId176"/>
    <p:sldId id="473" r:id="rId177"/>
    <p:sldId id="459" r:id="rId178"/>
    <p:sldId id="463" r:id="rId179"/>
    <p:sldId id="454" r:id="rId180"/>
    <p:sldId id="458" r:id="rId181"/>
    <p:sldId id="456" r:id="rId182"/>
    <p:sldId id="457" r:id="rId183"/>
    <p:sldId id="453" r:id="rId184"/>
    <p:sldId id="455" r:id="rId185"/>
    <p:sldId id="461" r:id="rId186"/>
    <p:sldId id="462" r:id="rId1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7" d="100"/>
          <a:sy n="227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printerSettings" Target="printerSettings/printerSettings1.bin"/><Relationship Id="rId189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viewProps" Target="viewProps.xml"/><Relationship Id="rId191" Type="http://schemas.openxmlformats.org/officeDocument/2006/relationships/theme" Target="theme/theme1.xml"/><Relationship Id="rId192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51CE-8B85-714F-AB05-6029DB2A227F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Animal</a:t>
          </a:r>
          <a:endParaRPr lang="en-US" sz="4900" kern="1200" dirty="0"/>
        </a:p>
      </dsp:txBody>
      <dsp:txXfrm>
        <a:off x="3129147" y="621854"/>
        <a:ext cx="2228479" cy="1383659"/>
      </dsp:txXfrm>
    </dsp:sp>
    <dsp:sp modelId="{4EAFEFF8-DDE2-624B-8F75-083AD0B3427B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Dog</a:t>
          </a:r>
          <a:endParaRPr lang="en-US" sz="4900" kern="1200" dirty="0"/>
        </a:p>
      </dsp:txBody>
      <dsp:txXfrm>
        <a:off x="300222" y="2764765"/>
        <a:ext cx="2228479" cy="1383659"/>
      </dsp:txXfrm>
    </dsp:sp>
    <dsp:sp modelId="{CC5CE2E5-3730-D144-98BD-1F1345DFA00F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Cat</a:t>
          </a:r>
          <a:endParaRPr lang="en-US" sz="4900" kern="1200" dirty="0"/>
        </a:p>
      </dsp:txBody>
      <dsp:txXfrm>
        <a:off x="3129147" y="2764765"/>
        <a:ext cx="2228479" cy="1383659"/>
      </dsp:txXfrm>
    </dsp:sp>
    <dsp:sp modelId="{88D95334-A307-D547-9761-9D4A138F7E94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Human</a:t>
          </a:r>
          <a:endParaRPr lang="en-US" sz="4900" kern="1200" dirty="0"/>
        </a:p>
      </dsp:txBody>
      <dsp:txXfrm>
        <a:off x="5958072" y="2764765"/>
        <a:ext cx="2228479" cy="1383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EBDC0-ED3C-FC43-A68C-5FAB2B655233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C51CE-8B85-714F-AB05-6029DB2A227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32BB9-0815-E348-9ACA-BBA1D2F6663E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3531108" y="1291126"/>
        <a:ext cx="1319678" cy="819386"/>
      </dsp:txXfrm>
    </dsp:sp>
    <dsp:sp modelId="{4EAFEFF8-DDE2-624B-8F75-083AD0B3427B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Number</a:t>
          </a:r>
          <a:endParaRPr lang="en-US" sz="2500" kern="1200" dirty="0"/>
        </a:p>
      </dsp:txBody>
      <dsp:txXfrm>
        <a:off x="180600" y="2560131"/>
        <a:ext cx="1319678" cy="819386"/>
      </dsp:txXfrm>
    </dsp:sp>
    <dsp:sp modelId="{6E1ADFB5-DBFE-CB44-86B5-9F7E9773970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ABE61-E56F-6345-AA5B-F2C7A52B2959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1855854" y="2560131"/>
        <a:ext cx="1319678" cy="819386"/>
      </dsp:txXfrm>
    </dsp:sp>
    <dsp:sp modelId="{CC5CE2E5-3730-D144-98BD-1F1345DFA00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Array</a:t>
          </a:r>
          <a:endParaRPr lang="en-US" sz="2500" kern="1200" dirty="0"/>
        </a:p>
      </dsp:txBody>
      <dsp:txXfrm>
        <a:off x="3531108" y="2560131"/>
        <a:ext cx="1319678" cy="819386"/>
      </dsp:txXfrm>
    </dsp:sp>
    <dsp:sp modelId="{88D95334-A307-D547-9761-9D4A138F7E94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5206362" y="2560131"/>
        <a:ext cx="1319678" cy="819386"/>
      </dsp:txXfrm>
    </dsp:sp>
    <dsp:sp modelId="{BF75B8EA-B881-6D42-AB19-236284FDB29C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1055E-D530-B445-B679-EBF2C9DDCB8B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Date</a:t>
          </a:r>
          <a:endParaRPr lang="en-US" sz="2500" kern="1200" dirty="0"/>
        </a:p>
      </dsp:txBody>
      <dsp:txXfrm>
        <a:off x="6881616" y="2560131"/>
        <a:ext cx="1319678" cy="819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C64E-D2CC-2E41-8C94-ED626C0DEFE6}">
      <dsp:nvSpPr>
        <dsp:cNvPr id="0" name=""/>
        <dsp:cNvSpPr/>
      </dsp:nvSpPr>
      <dsp:spPr>
        <a:xfrm rot="5400000">
          <a:off x="5358369" y="-2259025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verrol</a:t>
          </a:r>
          <a:r>
            <a:rPr lang="en-US" sz="1200" kern="1200" dirty="0" smtClean="0"/>
            <a:t>’</a:t>
          </a:r>
          <a:endParaRPr lang="en-US" sz="1200" kern="1200" dirty="0"/>
        </a:p>
      </dsp:txBody>
      <dsp:txXfrm rot="-5400000">
        <a:off x="3014149" y="117904"/>
        <a:ext cx="5325778" cy="604628"/>
      </dsp:txXfrm>
    </dsp:sp>
    <dsp:sp modelId="{C692F777-6B9C-554C-BD6F-F1E4DE28930A}">
      <dsp:nvSpPr>
        <dsp:cNvPr id="0" name=""/>
        <dsp:cNvSpPr/>
      </dsp:nvSpPr>
      <dsp:spPr>
        <a:xfrm>
          <a:off x="0" y="1438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Single value</a:t>
          </a:r>
          <a:endParaRPr lang="en-US" sz="3400" kern="1200" dirty="0"/>
        </a:p>
      </dsp:txBody>
      <dsp:txXfrm>
        <a:off x="40886" y="42324"/>
        <a:ext cx="2932376" cy="755786"/>
      </dsp:txXfrm>
    </dsp:sp>
    <dsp:sp modelId="{E42A8978-6FC1-E441-9B9C-EA04E5585D45}">
      <dsp:nvSpPr>
        <dsp:cNvPr id="0" name=""/>
        <dsp:cNvSpPr/>
      </dsp:nvSpPr>
      <dsp:spPr>
        <a:xfrm rot="5400000">
          <a:off x="5358369" y="-1379589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+ 9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* 20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++</a:t>
          </a:r>
          <a:endParaRPr lang="en-US" sz="1200" kern="1200" dirty="0"/>
        </a:p>
      </dsp:txBody>
      <dsp:txXfrm rot="-5400000">
        <a:off x="3014149" y="997340"/>
        <a:ext cx="5325778" cy="604628"/>
      </dsp:txXfrm>
    </dsp:sp>
    <dsp:sp modelId="{9FA52A47-0F18-FD44-856F-5AD617820643}">
      <dsp:nvSpPr>
        <dsp:cNvPr id="0" name=""/>
        <dsp:cNvSpPr/>
      </dsp:nvSpPr>
      <dsp:spPr>
        <a:xfrm>
          <a:off x="0" y="880875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Mathematical</a:t>
          </a:r>
          <a:endParaRPr lang="en-US" sz="3400" kern="1200" dirty="0"/>
        </a:p>
      </dsp:txBody>
      <dsp:txXfrm>
        <a:off x="40886" y="921761"/>
        <a:ext cx="2932376" cy="755786"/>
      </dsp:txXfrm>
    </dsp:sp>
    <dsp:sp modelId="{45CFF385-A13E-954D-9FF2-F69CB1F9C535}">
      <dsp:nvSpPr>
        <dsp:cNvPr id="0" name=""/>
        <dsp:cNvSpPr/>
      </dsp:nvSpPr>
      <dsp:spPr>
        <a:xfrm rot="5400000">
          <a:off x="5358369" y="-500152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&lt; 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 &gt; 20</a:t>
          </a:r>
          <a:endParaRPr lang="en-US" sz="1200" kern="1200" dirty="0"/>
        </a:p>
      </dsp:txBody>
      <dsp:txXfrm rot="-5400000">
        <a:off x="3014149" y="1876777"/>
        <a:ext cx="5325778" cy="604628"/>
      </dsp:txXfrm>
    </dsp:sp>
    <dsp:sp modelId="{CAF533E6-4903-7942-814A-76C7DE2F112D}">
      <dsp:nvSpPr>
        <dsp:cNvPr id="0" name=""/>
        <dsp:cNvSpPr/>
      </dsp:nvSpPr>
      <dsp:spPr>
        <a:xfrm>
          <a:off x="0" y="1760311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Relational</a:t>
          </a:r>
          <a:endParaRPr lang="en-US" sz="3400" kern="1200" dirty="0"/>
        </a:p>
      </dsp:txBody>
      <dsp:txXfrm>
        <a:off x="40886" y="1801197"/>
        <a:ext cx="2932376" cy="755786"/>
      </dsp:txXfrm>
    </dsp:sp>
    <dsp:sp modelId="{D18ED872-7BFB-D846-98DB-C9DA6417F605}">
      <dsp:nvSpPr>
        <dsp:cNvPr id="0" name=""/>
        <dsp:cNvSpPr/>
      </dsp:nvSpPr>
      <dsp:spPr>
        <a:xfrm rot="5400000">
          <a:off x="5358369" y="379283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(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&gt; 20) || (x &lt; 10)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isOpen</a:t>
          </a:r>
          <a:r>
            <a:rPr lang="en-US" sz="1200" kern="1200" dirty="0" smtClean="0"/>
            <a:t> &amp;&amp; </a:t>
          </a:r>
          <a:r>
            <a:rPr lang="en-US" sz="1200" kern="1200" dirty="0" err="1" smtClean="0"/>
            <a:t>isValid</a:t>
          </a:r>
          <a:endParaRPr lang="en-US" sz="1200" kern="1200" dirty="0"/>
        </a:p>
      </dsp:txBody>
      <dsp:txXfrm rot="-5400000">
        <a:off x="3014149" y="2756213"/>
        <a:ext cx="5325778" cy="604628"/>
      </dsp:txXfrm>
    </dsp:sp>
    <dsp:sp modelId="{C0247834-69D1-894A-822D-95F90394ED51}">
      <dsp:nvSpPr>
        <dsp:cNvPr id="0" name=""/>
        <dsp:cNvSpPr/>
      </dsp:nvSpPr>
      <dsp:spPr>
        <a:xfrm>
          <a:off x="0" y="2639747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Logical</a:t>
          </a:r>
          <a:endParaRPr lang="en-US" sz="3400" kern="1200" dirty="0"/>
        </a:p>
      </dsp:txBody>
      <dsp:txXfrm>
        <a:off x="40886" y="2680633"/>
        <a:ext cx="2932376" cy="755786"/>
      </dsp:txXfrm>
    </dsp:sp>
    <dsp:sp modelId="{2D3CF8E7-6A4B-A94B-B8A2-BCE38ED16C12}">
      <dsp:nvSpPr>
        <dsp:cNvPr id="0" name=""/>
        <dsp:cNvSpPr/>
      </dsp:nvSpPr>
      <dsp:spPr>
        <a:xfrm rot="5400000">
          <a:off x="5358369" y="1258720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0x100FFA | 0x100B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0x3920A &amp; 0x4 </a:t>
          </a:r>
          <a:endParaRPr lang="en-US" sz="1200" kern="1200" dirty="0"/>
        </a:p>
      </dsp:txBody>
      <dsp:txXfrm rot="-5400000">
        <a:off x="3014149" y="3635650"/>
        <a:ext cx="5325778" cy="604628"/>
      </dsp:txXfrm>
    </dsp:sp>
    <dsp:sp modelId="{6953EACA-1ABD-AF4E-84E1-29A9B99691F0}">
      <dsp:nvSpPr>
        <dsp:cNvPr id="0" name=""/>
        <dsp:cNvSpPr/>
      </dsp:nvSpPr>
      <dsp:spPr>
        <a:xfrm>
          <a:off x="0" y="3519184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Bitwise</a:t>
          </a:r>
          <a:endParaRPr lang="en-US" sz="3400" kern="1200" dirty="0"/>
        </a:p>
      </dsp:txBody>
      <dsp:txXfrm>
        <a:off x="40886" y="3560070"/>
        <a:ext cx="2932376" cy="755786"/>
      </dsp:txXfrm>
    </dsp:sp>
    <dsp:sp modelId="{3BFD36CC-6ED2-F840-9DAE-72DB3E40B305}">
      <dsp:nvSpPr>
        <dsp:cNvPr id="0" name=""/>
        <dsp:cNvSpPr/>
      </dsp:nvSpPr>
      <dsp:spPr>
        <a:xfrm rot="5400000">
          <a:off x="5358369" y="2138156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function() { </a:t>
          </a:r>
          <a:r>
            <a:rPr lang="is-IS" sz="1200" kern="1200" dirty="0" smtClean="0"/>
            <a:t>… }</a:t>
          </a:r>
          <a:endParaRPr lang="en-US" sz="1200" kern="1200" dirty="0"/>
        </a:p>
      </dsp:txBody>
      <dsp:txXfrm rot="-5400000">
        <a:off x="3014149" y="4515086"/>
        <a:ext cx="5325778" cy="604628"/>
      </dsp:txXfrm>
    </dsp:sp>
    <dsp:sp modelId="{4C5B3D87-886F-4B4A-A1AF-53B6993D8221}">
      <dsp:nvSpPr>
        <dsp:cNvPr id="0" name=""/>
        <dsp:cNvSpPr/>
      </dsp:nvSpPr>
      <dsp:spPr>
        <a:xfrm>
          <a:off x="0" y="4398620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Functional</a:t>
          </a:r>
          <a:endParaRPr lang="en-US" sz="3400" kern="1200" dirty="0"/>
        </a:p>
      </dsp:txBody>
      <dsp:txXfrm>
        <a:off x="40886" y="4439506"/>
        <a:ext cx="2932376" cy="7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akingjs.com/es5/ch16.html" TargetMode="Externa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395" y="1619787"/>
            <a:ext cx="633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is an ‘Expression’?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#44 – Section 20</a:t>
            </a:r>
            <a:endParaRPr lang="en-US" dirty="0"/>
          </a:p>
          <a:p>
            <a:r>
              <a:rPr lang="en-US" dirty="0" smtClean="0"/>
              <a:t>Serialization With JSON</a:t>
            </a:r>
          </a:p>
        </p:txBody>
      </p:sp>
    </p:spTree>
    <p:extLst>
      <p:ext uri="{BB962C8B-B14F-4D97-AF65-F5344CB8AC3E}">
        <p14:creationId xmlns:p14="http://schemas.microsoft.com/office/powerpoint/2010/main" val="3644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Serialization?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JSON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JSON Specification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www.json.org</a:t>
            </a:r>
            <a:r>
              <a:rPr lang="en-US" sz="1400" dirty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4844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Exchanging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44" y="1619787"/>
            <a:ext cx="669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get the value of a computation in </a:t>
            </a:r>
            <a:r>
              <a:rPr lang="en-US" dirty="0"/>
              <a:t>c</a:t>
            </a:r>
            <a:r>
              <a:rPr lang="en-US" dirty="0" smtClean="0"/>
              <a:t>omputer A to computer B?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8388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931088" y="3100016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15440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2617" y="3101662"/>
            <a:ext cx="1247756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22744" y="4493462"/>
            <a:ext cx="6784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‘channel’ is just an abstraction for how the two computers </a:t>
            </a:r>
          </a:p>
          <a:p>
            <a:r>
              <a:rPr lang="en-US" dirty="0"/>
              <a:t>a</a:t>
            </a:r>
            <a:r>
              <a:rPr lang="en-US" dirty="0" smtClean="0"/>
              <a:t>re connected.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USB drive/disk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CD/DVD/Tape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68140" y="3091494"/>
            <a:ext cx="1211429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7124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Serialization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1814" y="1619787"/>
            <a:ext cx="6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smtClean="0"/>
              <a:t>‘Serialization’?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3366FF"/>
                </a:solidFill>
              </a:rPr>
              <a:t>transforming </a:t>
            </a:r>
            <a:r>
              <a:rPr lang="en-US" b="1" i="1" dirty="0" smtClean="0">
                <a:solidFill>
                  <a:srgbClr val="008000"/>
                </a:solidFill>
              </a:rPr>
              <a:t>values </a:t>
            </a:r>
            <a:r>
              <a:rPr lang="en-US" dirty="0" smtClean="0"/>
              <a:t>in computer memory to a </a:t>
            </a:r>
            <a:r>
              <a:rPr lang="en-US" b="1" i="1" dirty="0" smtClean="0">
                <a:solidFill>
                  <a:srgbClr val="000090"/>
                </a:solidFill>
              </a:rPr>
              <a:t>representation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suitable for computer-to-computer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interchange.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4218354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1582" y="4218354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61052" y="4220273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74754" y="3579628"/>
            <a:ext cx="1153542" cy="567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554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value Serialization:</a:t>
            </a:r>
          </a:p>
          <a:p>
            <a:pPr lvl="1"/>
            <a:r>
              <a:rPr lang="en-US" dirty="0" smtClean="0"/>
              <a:t>Example-01.js</a:t>
            </a:r>
          </a:p>
          <a:p>
            <a:r>
              <a:rPr lang="en-US" dirty="0" smtClean="0"/>
              <a:t>Nested JavaScript Object Serialization:</a:t>
            </a:r>
          </a:p>
          <a:p>
            <a:pPr lvl="1"/>
            <a:r>
              <a:rPr lang="en-US" dirty="0" smtClean="0"/>
              <a:t>Example-02.js</a:t>
            </a:r>
          </a:p>
          <a:p>
            <a:r>
              <a:rPr lang="en-US" dirty="0" smtClean="0"/>
              <a:t>Deserialization:</a:t>
            </a:r>
          </a:p>
          <a:p>
            <a:pPr lvl="1"/>
            <a:r>
              <a:rPr lang="en-US" dirty="0" smtClean="0"/>
              <a:t>Example-03.js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2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Serialization, and by extension de-serialization, gives you the ability to easily </a:t>
            </a:r>
            <a:r>
              <a:rPr lang="en-US" smtClean="0"/>
              <a:t>transfer values </a:t>
            </a:r>
            <a:r>
              <a:rPr lang="en-US" dirty="0" smtClean="0"/>
              <a:t>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45 </a:t>
            </a:r>
            <a:r>
              <a:rPr lang="en-US" dirty="0" smtClean="0"/>
              <a:t>– Section </a:t>
            </a:r>
            <a:r>
              <a:rPr lang="en-US" dirty="0" smtClean="0"/>
              <a:t>21</a:t>
            </a:r>
            <a:endParaRPr lang="en-US" dirty="0"/>
          </a:p>
          <a:p>
            <a:r>
              <a:rPr lang="en-US" dirty="0" smtClean="0"/>
              <a:t>MISC: Variable Scope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55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45" y="1975014"/>
            <a:ext cx="3797362" cy="2652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975013"/>
            <a:ext cx="3571166" cy="2652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837" y="4917954"/>
            <a:ext cx="3571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x in foo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645" y="4917954"/>
            <a:ext cx="3797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global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880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4736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33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Scope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Global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Non-Global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 </a:t>
            </a:r>
            <a:r>
              <a:rPr lang="en-US" dirty="0" smtClean="0"/>
              <a:t>Context (or Environment)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Browser Client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131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‘scope’ is a logical home for variables</a:t>
            </a:r>
          </a:p>
          <a:p>
            <a:r>
              <a:rPr lang="en-US" dirty="0" smtClean="0"/>
              <a:t>Each variable below to one and only one ‘scope’</a:t>
            </a:r>
          </a:p>
          <a:p>
            <a:r>
              <a:rPr lang="en-US" dirty="0" smtClean="0"/>
              <a:t>Scope can be nested, but never overlap</a:t>
            </a:r>
          </a:p>
          <a:p>
            <a:r>
              <a:rPr lang="en-US" dirty="0" smtClean="0"/>
              <a:t>Variable resolution start from inner to outer/parent scope</a:t>
            </a:r>
          </a:p>
          <a:p>
            <a:r>
              <a:rPr lang="en-US" dirty="0" smtClean="0"/>
              <a:t>There is </a:t>
            </a:r>
            <a:r>
              <a:rPr lang="en-US" b="1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scope present, the ‘global’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586" y="6266335"/>
            <a:ext cx="476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speakingjs.com</a:t>
            </a:r>
            <a:r>
              <a:rPr lang="en-US" dirty="0">
                <a:hlinkClick r:id="rId2"/>
              </a:rPr>
              <a:t>/es5/ch16.html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47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present</a:t>
            </a:r>
          </a:p>
          <a:p>
            <a:r>
              <a:rPr lang="en-US" dirty="0" smtClean="0"/>
              <a:t>Contains variables (objects and properties) provided by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00315" y="5113711"/>
            <a:ext cx="32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my JavaScript running?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2587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486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dirname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__filename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4920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the browser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Example-03.html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Example-04.js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Example-05.js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03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created by a Function</a:t>
            </a:r>
          </a:p>
          <a:p>
            <a:pPr lvl="1"/>
            <a:r>
              <a:rPr lang="en-US" dirty="0" smtClean="0"/>
              <a:t>Functions are first-class citizens in JavaScript</a:t>
            </a:r>
          </a:p>
          <a:p>
            <a:pPr lvl="1"/>
            <a:r>
              <a:rPr lang="en-US" dirty="0" smtClean="0"/>
              <a:t>Functions are used to define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039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3985" r="-53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884365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46 </a:t>
            </a:r>
            <a:r>
              <a:rPr lang="en-US" dirty="0" smtClean="0"/>
              <a:t>– Section </a:t>
            </a:r>
            <a:r>
              <a:rPr lang="en-US" dirty="0" smtClean="0"/>
              <a:t>22</a:t>
            </a:r>
            <a:endParaRPr lang="en-US" dirty="0"/>
          </a:p>
          <a:p>
            <a:r>
              <a:rPr lang="en-US" dirty="0" smtClean="0"/>
              <a:t>MISC: Closure &amp; </a:t>
            </a:r>
            <a:r>
              <a:rPr lang="en-US" dirty="0" err="1" smtClean="0"/>
              <a:t>Async</a:t>
            </a:r>
            <a:r>
              <a:rPr lang="en-US" dirty="0" smtClean="0"/>
              <a:t> Calls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47 </a:t>
            </a:r>
            <a:r>
              <a:rPr lang="en-US" dirty="0" smtClean="0"/>
              <a:t>– Section </a:t>
            </a:r>
            <a:r>
              <a:rPr lang="en-US" dirty="0" smtClean="0"/>
              <a:t>23</a:t>
            </a:r>
            <a:endParaRPr lang="en-US" dirty="0"/>
          </a:p>
          <a:p>
            <a:r>
              <a:rPr lang="en-US" dirty="0" smtClean="0"/>
              <a:t>MISC: Closure &amp; </a:t>
            </a:r>
            <a:r>
              <a:rPr lang="en-US" dirty="0" err="1" smtClean="0"/>
              <a:t>Async</a:t>
            </a:r>
            <a:r>
              <a:rPr lang="en-US" dirty="0" smtClean="0"/>
              <a:t> Calls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001185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83262" y="2401703"/>
            <a:ext cx="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a.html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772678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30976" y="3179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b.css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3580747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82272" y="396774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2993911" y="1834953"/>
            <a:ext cx="2354080" cy="2529484"/>
            <a:chOff x="2756751" y="2023588"/>
            <a:chExt cx="2354080" cy="2529484"/>
          </a:xfrm>
        </p:grpSpPr>
        <p:sp>
          <p:nvSpPr>
            <p:cNvPr id="35" name="Rectangle 34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03819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manipulate:</a:t>
            </a:r>
          </a:p>
          <a:p>
            <a:pPr lvl="1"/>
            <a:r>
              <a:rPr lang="en-US" dirty="0" smtClean="0"/>
              <a:t>HTML &amp; CSS that is loaded</a:t>
            </a:r>
          </a:p>
          <a:p>
            <a:pPr lvl="1"/>
            <a:r>
              <a:rPr lang="en-US" dirty="0" smtClean="0"/>
              <a:t>Can create HTML</a:t>
            </a:r>
            <a:r>
              <a:rPr lang="en-US" dirty="0"/>
              <a:t> </a:t>
            </a:r>
            <a:r>
              <a:rPr lang="en-US" dirty="0" smtClean="0"/>
              <a:t>&amp; CSS</a:t>
            </a:r>
          </a:p>
          <a:p>
            <a:r>
              <a:rPr lang="en-US" dirty="0"/>
              <a:t>Have access to the DOM</a:t>
            </a:r>
          </a:p>
          <a:p>
            <a:pPr lvl="1"/>
            <a:r>
              <a:rPr lang="en-US" dirty="0"/>
              <a:t>Document Object Model</a:t>
            </a:r>
          </a:p>
          <a:p>
            <a:pPr lvl="2"/>
            <a:r>
              <a:rPr lang="en-US" dirty="0"/>
              <a:t>An in memory representation of HTML and </a:t>
            </a:r>
            <a:r>
              <a:rPr lang="en-US" dirty="0" smtClean="0"/>
              <a:t>CSS</a:t>
            </a:r>
            <a:endParaRPr lang="en-US" dirty="0"/>
          </a:p>
          <a:p>
            <a:pPr lvl="2"/>
            <a:r>
              <a:rPr lang="en-US" dirty="0" smtClean="0"/>
              <a:t>DOM is a class with methods and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625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3254" y="1799970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0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Client?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Server?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Browser and Web Server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HTTP?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34300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Communication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ransport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Protocol – The rules for communication</a:t>
            </a:r>
          </a:p>
          <a:p>
            <a:r>
              <a:rPr lang="en-US" dirty="0" smtClean="0"/>
              <a:t>The two parties communicating are:</a:t>
            </a:r>
          </a:p>
          <a:p>
            <a:pPr lvl="1"/>
            <a:r>
              <a:rPr lang="en-US" dirty="0" smtClean="0"/>
              <a:t>Client : The web browser (or HTTP client)</a:t>
            </a:r>
          </a:p>
          <a:p>
            <a:pPr lvl="1"/>
            <a:r>
              <a:rPr lang="en-US" dirty="0" smtClean="0"/>
              <a:t>Server: The web server (or HTTP server)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HTTP</a:t>
            </a:r>
            <a:r>
              <a:rPr lang="en-US" dirty="0" smtClean="0"/>
              <a:t> is simple</a:t>
            </a:r>
          </a:p>
          <a:p>
            <a:pPr lvl="1"/>
            <a:r>
              <a:rPr lang="en-US" dirty="0" smtClean="0"/>
              <a:t>Made up of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</a:p>
          <a:p>
            <a:pPr lvl="2"/>
            <a:r>
              <a:rPr lang="en-US" dirty="0" smtClean="0"/>
              <a:t>Client makes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2"/>
            <a:r>
              <a:rPr lang="en-US" dirty="0" smtClean="0"/>
              <a:t>Server sends 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  <a:r>
              <a:rPr lang="en-US" dirty="0" smtClean="0"/>
              <a:t> to client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3"/>
            <a:r>
              <a:rPr lang="en-US" sz="1900" dirty="0" smtClean="0">
                <a:solidFill>
                  <a:srgbClr val="FF0000"/>
                </a:solidFill>
              </a:rPr>
              <a:t>NOTE</a:t>
            </a:r>
            <a:r>
              <a:rPr lang="en-US" sz="1900" dirty="0" smtClean="0"/>
              <a:t>: The sever ‘</a:t>
            </a:r>
            <a:r>
              <a:rPr lang="en-US" sz="1900" b="1" i="1" dirty="0" smtClean="0"/>
              <a:t>never</a:t>
            </a:r>
            <a:r>
              <a:rPr lang="en-US" sz="1900" dirty="0" smtClean="0"/>
              <a:t>’ initiates an exchange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21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852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smtClean="0"/>
              <a:t>Browser &amp; Web Server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6003230" cy="2540207"/>
            <a:chOff x="2756751" y="2023588"/>
            <a:chExt cx="6003230" cy="2540207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5901" y="2026284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HTTP/Web Server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5901" y="2333719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74437" y="3379345"/>
            <a:ext cx="1935921" cy="977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437" y="2430909"/>
            <a:ext cx="1935921" cy="324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69474" y="2570782"/>
            <a:ext cx="129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203" y="2355338"/>
            <a:ext cx="760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Request:</a:t>
            </a:r>
          </a:p>
          <a:p>
            <a:r>
              <a:rPr lang="en-US" sz="1050" dirty="0" smtClean="0"/>
              <a:t>GET ‘/</a:t>
            </a:r>
            <a:r>
              <a:rPr lang="en-US" sz="1050" dirty="0" err="1" smtClean="0"/>
              <a:t>a.js</a:t>
            </a:r>
            <a:r>
              <a:rPr lang="en-US" sz="1050" dirty="0" smtClean="0"/>
              <a:t>’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87824" y="2774909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04" y="3477398"/>
            <a:ext cx="475153" cy="4640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42383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27" y="3477398"/>
            <a:ext cx="475153" cy="4640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32106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31" y="3477398"/>
            <a:ext cx="475153" cy="4640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34780" y="3877916"/>
            <a:ext cx="85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ndex.html</a:t>
            </a:r>
            <a:endParaRPr lang="en-US" sz="1200" dirty="0" smtClean="0"/>
          </a:p>
        </p:txBody>
      </p:sp>
      <p:sp>
        <p:nvSpPr>
          <p:cNvPr id="37" name="Octagon 36"/>
          <p:cNvSpPr/>
          <p:nvPr/>
        </p:nvSpPr>
        <p:spPr>
          <a:xfrm>
            <a:off x="5459611" y="2977483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8" name="Octagon 37"/>
          <p:cNvSpPr/>
          <p:nvPr/>
        </p:nvSpPr>
        <p:spPr>
          <a:xfrm>
            <a:off x="7087824" y="2922206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9" name="Octagon 38"/>
          <p:cNvSpPr/>
          <p:nvPr/>
        </p:nvSpPr>
        <p:spPr>
          <a:xfrm>
            <a:off x="4756851" y="2291529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40400" y="2755449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84203" y="2917679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Response:</a:t>
            </a:r>
          </a:p>
          <a:p>
            <a:r>
              <a:rPr lang="en-US" sz="1050" dirty="0" smtClean="0"/>
              <a:t>function foo(){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</a:t>
            </a:r>
            <a:r>
              <a:rPr lang="is-IS" sz="1050" dirty="0" smtClean="0"/>
              <a:t>…</a:t>
            </a:r>
          </a:p>
          <a:p>
            <a:r>
              <a:rPr lang="is-IS" sz="1050" dirty="0"/>
              <a:t>}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69474" y="2930410"/>
            <a:ext cx="129507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ctagon 45"/>
          <p:cNvSpPr/>
          <p:nvPr/>
        </p:nvSpPr>
        <p:spPr>
          <a:xfrm>
            <a:off x="4751211" y="2619582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4961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Web Browser &amp;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Demonstrate Browser Client Request To Server</a:t>
            </a:r>
          </a:p>
          <a:p>
            <a:pPr lvl="1"/>
            <a:r>
              <a:rPr lang="en-US" dirty="0" smtClean="0"/>
              <a:t>Demonstrate Server Response</a:t>
            </a:r>
          </a:p>
          <a:p>
            <a:pPr lvl="2"/>
            <a:r>
              <a:rPr lang="en-US" dirty="0" smtClean="0"/>
              <a:t>Server can’t serve files it doesn’t have</a:t>
            </a:r>
          </a:p>
          <a:p>
            <a:pPr lvl="2"/>
            <a:r>
              <a:rPr lang="en-US" dirty="0" smtClean="0"/>
              <a:t>Server respond with requested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558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385708" y="1812667"/>
            <a:ext cx="2354080" cy="2529484"/>
            <a:chOff x="2756751" y="2023588"/>
            <a:chExt cx="2354080" cy="2529484"/>
          </a:xfrm>
        </p:grpSpPr>
        <p:sp>
          <p:nvSpPr>
            <p:cNvPr id="35" name="Rectangle 34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598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3254" y="1799970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3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Section 6</a:t>
            </a:r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21801</TotalTime>
  <Words>5331</Words>
  <Application>Microsoft Macintosh PowerPoint</Application>
  <PresentationFormat>On-screen Show (4:3)</PresentationFormat>
  <Paragraphs>1489</Paragraphs>
  <Slides>186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7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  <vt:lpstr>Chapter 5 – JavaScript</vt:lpstr>
      <vt:lpstr>Topics</vt:lpstr>
      <vt:lpstr>Problem: Exchanging Values</vt:lpstr>
      <vt:lpstr>Definition : Serialization</vt:lpstr>
      <vt:lpstr>Demo</vt:lpstr>
      <vt:lpstr>Conclusion</vt:lpstr>
      <vt:lpstr>Chapter 5 – JavaScript</vt:lpstr>
      <vt:lpstr>What Is Going On Here?</vt:lpstr>
      <vt:lpstr>Topics</vt:lpstr>
      <vt:lpstr>Variable Scope</vt:lpstr>
      <vt:lpstr>Global Scope</vt:lpstr>
      <vt:lpstr>JS Engine Liberation</vt:lpstr>
      <vt:lpstr>Global Variables</vt:lpstr>
      <vt:lpstr>Demo</vt:lpstr>
      <vt:lpstr>Non-Global Scope</vt:lpstr>
      <vt:lpstr>Test</vt:lpstr>
      <vt:lpstr>Chapter 5 – JavaScript</vt:lpstr>
      <vt:lpstr>Chapter 5 – JavaScript</vt:lpstr>
      <vt:lpstr>Web Browser</vt:lpstr>
      <vt:lpstr>JavaScript In The Web Browser</vt:lpstr>
      <vt:lpstr>NodeJS</vt:lpstr>
      <vt:lpstr>Topics</vt:lpstr>
      <vt:lpstr>HTTP: Communication On The Web</vt:lpstr>
      <vt:lpstr>Example Page Request</vt:lpstr>
      <vt:lpstr> Web Browser &amp; Web Server</vt:lpstr>
      <vt:lpstr>Demo: Web Browser &amp; Server</vt:lpstr>
      <vt:lpstr>JavaScript In The Web Browser</vt:lpstr>
      <vt:lpstr>NodeJS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487</cp:revision>
  <dcterms:created xsi:type="dcterms:W3CDTF">2016-01-09T12:23:22Z</dcterms:created>
  <dcterms:modified xsi:type="dcterms:W3CDTF">2016-04-21T14:05:24Z</dcterms:modified>
</cp:coreProperties>
</file>