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9144000" cy="5143500" type="screen16x9"/>
  <p:notesSz cx="6858000" cy="9144000"/>
  <p:embeddedFontLs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14011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rmal_distribu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Poisson_distribution" TargetMode="External"/><Relationship Id="rId4" Type="http://schemas.openxmlformats.org/officeDocument/2006/relationships/hyperlink" Target="https://en.wikipedia.org/wiki/Gamma_distribution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sact.org/education/rpm/2012/handouts/Session_4734_presentation_1003_0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Background/ Problem Statement: Using past Kangaroo Auto Claims data, we want to: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Build a model that predicts claim cost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Segment customers into risk categories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3002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1581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373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467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956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51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388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428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443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0874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Tweedie Distribution are a family of probability distributions including  continuo</a:t>
            </a:r>
            <a:r>
              <a:rPr lang="en">
                <a:solidFill>
                  <a:srgbClr val="000000"/>
                </a:solidFill>
              </a:rPr>
              <a:t>us</a:t>
            </a:r>
            <a:r>
              <a:rPr lang="en">
                <a:solidFill>
                  <a:srgbClr val="000000"/>
                </a:solidFill>
                <a:hlinkClick r:id="rId3"/>
              </a:rPr>
              <a:t> normal</a:t>
            </a:r>
            <a:r>
              <a:rPr lang="en">
                <a:solidFill>
                  <a:srgbClr val="000000"/>
                </a:solidFill>
              </a:rPr>
              <a:t> distribution, continuous </a:t>
            </a:r>
            <a:r>
              <a:rPr lang="en">
                <a:solidFill>
                  <a:srgbClr val="000000"/>
                </a:solidFill>
                <a:hlinkClick r:id="rId4"/>
              </a:rPr>
              <a:t>gamma</a:t>
            </a:r>
            <a:r>
              <a:rPr lang="en">
                <a:solidFill>
                  <a:srgbClr val="000000"/>
                </a:solidFill>
              </a:rPr>
              <a:t> distribution,discrete scaled</a:t>
            </a:r>
            <a:r>
              <a:rPr lang="en">
                <a:solidFill>
                  <a:srgbClr val="000000"/>
                </a:solidFill>
                <a:hlinkClick r:id="rId5"/>
              </a:rPr>
              <a:t> Poisson distribution</a:t>
            </a:r>
            <a:r>
              <a:rPr lang="en">
                <a:solidFill>
                  <a:srgbClr val="000000"/>
                </a:solidFill>
              </a:rPr>
              <a:t> and mixed compound Poisson–gamma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2844020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https://www.casact.org/education/rpm/2012/handouts/Session_4734_presentation_1003_0.pdf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Assumes poisson frequency and gamma severity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CPGLM is used in actuarial statistics, more powerful than linear regression models in handling claims data which are: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Asymmetric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overdispersion</a:t>
            </a:r>
          </a:p>
          <a:p>
            <a:pPr marL="457200" marR="0" lvl="0" indent="-22860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In-between gamma and poisson distribution</a:t>
            </a:r>
          </a:p>
          <a:p>
            <a:pPr marL="457200" marR="0" lvl="0" indent="-228600" algn="l" rtl="0">
              <a:spcBef>
                <a:spcPts val="0"/>
              </a:spcBef>
              <a:buSzPct val="25000"/>
              <a:buNone/>
            </a:pPr>
            <a:endParaRPr/>
          </a:p>
          <a:p>
            <a:pPr lvl="0" rtl="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Used features: exposure, veh_age.1, agecat.1</a:t>
            </a:r>
          </a:p>
        </p:txBody>
      </p:sp>
    </p:spTree>
    <p:extLst>
      <p:ext uri="{BB962C8B-B14F-4D97-AF65-F5344CB8AC3E}">
        <p14:creationId xmlns:p14="http://schemas.microsoft.com/office/powerpoint/2010/main" val="923688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Predicted overall cost of claims $3,259,071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Actual overall cost of claims $3,757,814</a:t>
            </a: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012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http://www.21st.com/insurance-newsletters/2012/05/how-are-insurance-rates-determined.htm</a:t>
            </a:r>
          </a:p>
        </p:txBody>
      </p:sp>
    </p:spTree>
    <p:extLst>
      <p:ext uri="{BB962C8B-B14F-4D97-AF65-F5344CB8AC3E}">
        <p14:creationId xmlns:p14="http://schemas.microsoft.com/office/powerpoint/2010/main" val="101695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</a:rPr>
              <a:t>mu=141, power=1.56, phi=313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Predicted overall cost of claims $3,259,071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Actual overall cost of claims $3,757,814</a:t>
            </a:r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248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 statistical axiom that states that the larger the number of exposure units independently exposed to loss, the greater the probability that actual loss experience will equal expected loss experience.</a:t>
            </a:r>
          </a:p>
        </p:txBody>
      </p:sp>
    </p:spTree>
    <p:extLst>
      <p:ext uri="{BB962C8B-B14F-4D97-AF65-F5344CB8AC3E}">
        <p14:creationId xmlns:p14="http://schemas.microsoft.com/office/powerpoint/2010/main" val="225755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68308" y="963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800" b="0" i="0" u="none" strike="noStrike" cap="none" dirty="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Travelers Case Competition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Kangaroo Auto Insurance Company Modeling Problem</a:t>
            </a:r>
            <a:r>
              <a:rPr lang="en" sz="4800" b="0" i="0" u="none" strike="noStrike" cap="none" dirty="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9766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" sz="1800" dirty="0">
                <a:solidFill>
                  <a:srgbClr val="710A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Zhong (Verse) </a:t>
            </a:r>
            <a:r>
              <a:rPr lang="en" sz="1800" dirty="0" smtClean="0">
                <a:solidFill>
                  <a:srgbClr val="710A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dirty="0" smtClean="0">
                <a:solidFill>
                  <a:srgbClr val="710A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Xin </a:t>
            </a:r>
            <a:r>
              <a:rPr lang="en" sz="1800" dirty="0">
                <a:solidFill>
                  <a:srgbClr val="710A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(Amy) Ni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800" dirty="0">
                <a:solidFill>
                  <a:srgbClr val="710A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Jun Sun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800" b="0" i="0" u="none" strike="noStrike" cap="none" dirty="0" smtClean="0">
                <a:solidFill>
                  <a:srgbClr val="710A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Julie </a:t>
            </a:r>
            <a:r>
              <a:rPr lang="en" sz="1800" b="0" i="0" u="none" strike="noStrike" cap="none" dirty="0">
                <a:solidFill>
                  <a:srgbClr val="710A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Shih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710A2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1155025" y="2052600"/>
            <a:ext cx="7916700" cy="8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3625914" y="4795205"/>
            <a:ext cx="1975200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Uconn School of Business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469775" y="4795205"/>
            <a:ext cx="811500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12/1/2016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2682" y="3883500"/>
            <a:ext cx="1281316" cy="12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3625914" y="4795205"/>
            <a:ext cx="1975200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Uconn School of Business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469775" y="4795205"/>
            <a:ext cx="811500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12/1/2016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68325" y="719125"/>
            <a:ext cx="8832900" cy="63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" sz="2400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Law </a:t>
            </a:r>
            <a:r>
              <a:rPr lang="en" sz="24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Large </a:t>
            </a:r>
            <a:r>
              <a:rPr lang="en" sz="2400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Numbers Theory</a:t>
            </a:r>
            <a:endParaRPr lang="en" sz="2400" dirty="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326" y="2193175"/>
            <a:ext cx="1416375" cy="14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4172" y="2122226"/>
            <a:ext cx="1487300" cy="148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6627" y="2193175"/>
            <a:ext cx="1416375" cy="1416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Shape 232"/>
          <p:cNvGrpSpPr/>
          <p:nvPr/>
        </p:nvGrpSpPr>
        <p:grpSpPr>
          <a:xfrm>
            <a:off x="368324" y="299719"/>
            <a:ext cx="3203700" cy="419400"/>
            <a:chOff x="3663" y="207472"/>
            <a:chExt cx="3203700" cy="419400"/>
          </a:xfrm>
        </p:grpSpPr>
        <p:sp>
          <p:nvSpPr>
            <p:cNvPr id="233" name="Shape 233"/>
            <p:cNvSpPr/>
            <p:nvPr/>
          </p:nvSpPr>
          <p:spPr>
            <a:xfrm>
              <a:off x="3662" y="207472"/>
              <a:ext cx="3203700" cy="4194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A5A5A5"/>
                </a:gs>
                <a:gs pos="100000">
                  <a:srgbClr val="A5A5A5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3662" y="207472"/>
              <a:ext cx="3098999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1</a:t>
              </a:r>
            </a:p>
          </p:txBody>
        </p:sp>
      </p:grpSp>
      <p:sp>
        <p:nvSpPr>
          <p:cNvPr id="235" name="Shape 235"/>
          <p:cNvSpPr/>
          <p:nvPr/>
        </p:nvSpPr>
        <p:spPr>
          <a:xfrm>
            <a:off x="2931326" y="299719"/>
            <a:ext cx="3203700" cy="4194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5D7B"/>
              </a:gs>
              <a:gs pos="100000">
                <a:srgbClr val="FF5D7B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5494277" y="299719"/>
            <a:ext cx="3203700" cy="419400"/>
            <a:chOff x="5129616" y="207472"/>
            <a:chExt cx="3203700" cy="419400"/>
          </a:xfrm>
        </p:grpSpPr>
        <p:sp>
          <p:nvSpPr>
            <p:cNvPr id="237" name="Shape 237"/>
            <p:cNvSpPr/>
            <p:nvPr/>
          </p:nvSpPr>
          <p:spPr>
            <a:xfrm>
              <a:off x="5129616" y="207472"/>
              <a:ext cx="3203700" cy="4194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5A5A5"/>
                </a:gs>
                <a:gs pos="100000">
                  <a:srgbClr val="A5A5A5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339337" y="207472"/>
              <a:ext cx="27843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Business Value</a:t>
              </a:r>
            </a:p>
          </p:txBody>
        </p:sp>
      </p:grpSp>
      <p:sp>
        <p:nvSpPr>
          <p:cNvPr id="239" name="Shape 239"/>
          <p:cNvSpPr/>
          <p:nvPr/>
        </p:nvSpPr>
        <p:spPr>
          <a:xfrm>
            <a:off x="3141022" y="299719"/>
            <a:ext cx="2784300" cy="419400"/>
          </a:xfrm>
          <a:prstGeom prst="rect">
            <a:avLst/>
          </a:prstGeom>
          <a:noFill/>
          <a:ln>
            <a:noFill/>
          </a:ln>
        </p:spPr>
        <p:txBody>
          <a:bodyPr lIns="80000" tIns="53325" rIns="26650" bIns="53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  Model 2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2549" y="4345539"/>
            <a:ext cx="811450" cy="79796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595300" y="4375751"/>
            <a:ext cx="548700" cy="4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525" y="3163936"/>
            <a:ext cx="3315099" cy="11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249" name="Shape 249"/>
          <p:cNvGrpSpPr/>
          <p:nvPr/>
        </p:nvGrpSpPr>
        <p:grpSpPr>
          <a:xfrm>
            <a:off x="368324" y="299719"/>
            <a:ext cx="3203700" cy="419400"/>
            <a:chOff x="3663" y="207472"/>
            <a:chExt cx="3203700" cy="419400"/>
          </a:xfrm>
        </p:grpSpPr>
        <p:sp>
          <p:nvSpPr>
            <p:cNvPr id="250" name="Shape 250"/>
            <p:cNvSpPr/>
            <p:nvPr/>
          </p:nvSpPr>
          <p:spPr>
            <a:xfrm>
              <a:off x="3662" y="207472"/>
              <a:ext cx="3203700" cy="4194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A5A5A5"/>
                </a:gs>
                <a:gs pos="100000">
                  <a:srgbClr val="A5A5A5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3662" y="207472"/>
              <a:ext cx="3098999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1</a:t>
              </a:r>
            </a:p>
          </p:txBody>
        </p:sp>
      </p:grpSp>
      <p:sp>
        <p:nvSpPr>
          <p:cNvPr id="252" name="Shape 252"/>
          <p:cNvSpPr/>
          <p:nvPr/>
        </p:nvSpPr>
        <p:spPr>
          <a:xfrm>
            <a:off x="2931301" y="299719"/>
            <a:ext cx="3203700" cy="4194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A5A5A5"/>
              </a:gs>
              <a:gs pos="100000">
                <a:srgbClr val="A5A5A5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3" name="Shape 253"/>
          <p:cNvGrpSpPr/>
          <p:nvPr/>
        </p:nvGrpSpPr>
        <p:grpSpPr>
          <a:xfrm>
            <a:off x="5494277" y="299719"/>
            <a:ext cx="3203700" cy="419400"/>
            <a:chOff x="5129616" y="207472"/>
            <a:chExt cx="3203700" cy="419400"/>
          </a:xfrm>
        </p:grpSpPr>
        <p:sp>
          <p:nvSpPr>
            <p:cNvPr id="254" name="Shape 254"/>
            <p:cNvSpPr/>
            <p:nvPr/>
          </p:nvSpPr>
          <p:spPr>
            <a:xfrm>
              <a:off x="5129616" y="207472"/>
              <a:ext cx="3203700" cy="4194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5D7B"/>
                </a:gs>
                <a:gs pos="100000">
                  <a:srgbClr val="FF5D7B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339337" y="207472"/>
              <a:ext cx="27843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Business Value</a:t>
              </a:r>
            </a:p>
          </p:txBody>
        </p:sp>
      </p:grpSp>
      <p:sp>
        <p:nvSpPr>
          <p:cNvPr id="256" name="Shape 256"/>
          <p:cNvSpPr/>
          <p:nvPr/>
        </p:nvSpPr>
        <p:spPr>
          <a:xfrm>
            <a:off x="3141022" y="299719"/>
            <a:ext cx="2784300" cy="419400"/>
          </a:xfrm>
          <a:prstGeom prst="rect">
            <a:avLst/>
          </a:prstGeom>
          <a:noFill/>
          <a:ln>
            <a:noFill/>
          </a:ln>
        </p:spPr>
        <p:txBody>
          <a:bodyPr lIns="80000" tIns="53325" rIns="26650" bIns="53325" anchor="ctr" anchorCtr="0">
            <a:noAutofit/>
          </a:bodyPr>
          <a:lstStyle/>
          <a:p>
            <a:pPr lvl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Model 2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625914" y="4795205"/>
            <a:ext cx="1975200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Uconn School of Business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469775" y="4795205"/>
            <a:ext cx="811500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12/1/2016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55550" y="773050"/>
            <a:ext cx="8832900" cy="63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Segmentation Variables 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382862" y="1390499"/>
            <a:ext cx="3494100" cy="208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 smtClean="0"/>
              <a:t>Key </a:t>
            </a:r>
            <a:r>
              <a:rPr lang="en" sz="1800" b="1" dirty="0"/>
              <a:t>variables from our model: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/>
              <a:t>Exposure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/>
              <a:t>Vehicle Age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/>
              <a:t>Agecat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Area - not that significant</a:t>
            </a:r>
          </a:p>
          <a:p>
            <a:pPr lv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chemeClr val="dk1"/>
                </a:solidFill>
              </a:rPr>
              <a:t>Our target variable: 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3199" y="4375739"/>
            <a:ext cx="811450" cy="79796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595300" y="4375751"/>
            <a:ext cx="548700" cy="4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Shape 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200" y="1390500"/>
            <a:ext cx="5166675" cy="31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grpSp>
        <p:nvGrpSpPr>
          <p:cNvPr id="269" name="Shape 269"/>
          <p:cNvGrpSpPr/>
          <p:nvPr/>
        </p:nvGrpSpPr>
        <p:grpSpPr>
          <a:xfrm>
            <a:off x="368324" y="299719"/>
            <a:ext cx="3203700" cy="419400"/>
            <a:chOff x="3663" y="207472"/>
            <a:chExt cx="3203700" cy="419400"/>
          </a:xfrm>
        </p:grpSpPr>
        <p:sp>
          <p:nvSpPr>
            <p:cNvPr id="270" name="Shape 270"/>
            <p:cNvSpPr/>
            <p:nvPr/>
          </p:nvSpPr>
          <p:spPr>
            <a:xfrm>
              <a:off x="3662" y="207472"/>
              <a:ext cx="3203700" cy="4194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A5A5A5"/>
                </a:gs>
                <a:gs pos="100000">
                  <a:srgbClr val="A5A5A5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3662" y="207472"/>
              <a:ext cx="3098999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1</a:t>
              </a:r>
            </a:p>
          </p:txBody>
        </p:sp>
      </p:grpSp>
      <p:sp>
        <p:nvSpPr>
          <p:cNvPr id="272" name="Shape 272"/>
          <p:cNvSpPr/>
          <p:nvPr/>
        </p:nvSpPr>
        <p:spPr>
          <a:xfrm>
            <a:off x="2931301" y="299719"/>
            <a:ext cx="3203700" cy="4194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A5A5A5"/>
              </a:gs>
              <a:gs pos="100000">
                <a:srgbClr val="A5A5A5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73" name="Shape 273"/>
          <p:cNvGrpSpPr/>
          <p:nvPr/>
        </p:nvGrpSpPr>
        <p:grpSpPr>
          <a:xfrm>
            <a:off x="5494277" y="299719"/>
            <a:ext cx="3203700" cy="419400"/>
            <a:chOff x="5129616" y="207472"/>
            <a:chExt cx="3203700" cy="419400"/>
          </a:xfrm>
        </p:grpSpPr>
        <p:sp>
          <p:nvSpPr>
            <p:cNvPr id="274" name="Shape 274"/>
            <p:cNvSpPr/>
            <p:nvPr/>
          </p:nvSpPr>
          <p:spPr>
            <a:xfrm>
              <a:off x="5129616" y="207472"/>
              <a:ext cx="3203700" cy="4194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5D7B"/>
                </a:gs>
                <a:gs pos="100000">
                  <a:srgbClr val="FF5D7B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5339337" y="207472"/>
              <a:ext cx="27843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Business Value</a:t>
              </a:r>
            </a:p>
          </p:txBody>
        </p:sp>
      </p:grpSp>
      <p:sp>
        <p:nvSpPr>
          <p:cNvPr id="276" name="Shape 276"/>
          <p:cNvSpPr/>
          <p:nvPr/>
        </p:nvSpPr>
        <p:spPr>
          <a:xfrm>
            <a:off x="3141022" y="299719"/>
            <a:ext cx="2784300" cy="419400"/>
          </a:xfrm>
          <a:prstGeom prst="rect">
            <a:avLst/>
          </a:prstGeom>
          <a:noFill/>
          <a:ln>
            <a:noFill/>
          </a:ln>
        </p:spPr>
        <p:txBody>
          <a:bodyPr lIns="80000" tIns="53325" rIns="26650" bIns="53325" anchor="ctr" anchorCtr="0">
            <a:noAutofit/>
          </a:bodyPr>
          <a:lstStyle/>
          <a:p>
            <a:pPr lvl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Model 2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3625914" y="4795205"/>
            <a:ext cx="1975200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Uconn School of Business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469775" y="4795205"/>
            <a:ext cx="811500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12/1/2016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55550" y="773050"/>
            <a:ext cx="8832900" cy="63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Area D has lowest Avg. claim cost while area F has the highest.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2549" y="4345539"/>
            <a:ext cx="811450" cy="79796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595300" y="4375751"/>
            <a:ext cx="548700" cy="4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-108625" y="1463875"/>
            <a:ext cx="1549499" cy="148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Variables</a:t>
            </a:r>
          </a:p>
          <a:p>
            <a:pPr marL="457200" lvl="0" indent="-228600" rtl="0">
              <a:spcBef>
                <a:spcPts val="0"/>
              </a:spcBef>
              <a:buClr>
                <a:srgbClr val="FF0000"/>
              </a:buClr>
              <a:buFont typeface="Times New Roman"/>
              <a:buChar char="●"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Exposure</a:t>
            </a:r>
          </a:p>
          <a:p>
            <a:pPr marL="457200" lvl="0" indent="-228600" rtl="0">
              <a:spcBef>
                <a:spcPts val="0"/>
              </a:spcBef>
              <a:buClr>
                <a:srgbClr val="FF0000"/>
              </a:buClr>
              <a:buFont typeface="Times New Roman"/>
              <a:buChar char="●"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Age</a:t>
            </a:r>
          </a:p>
          <a:p>
            <a:pPr marL="457200" lvl="0" indent="-228600" rtl="0">
              <a:spcBef>
                <a:spcPts val="0"/>
              </a:spcBef>
              <a:buClr>
                <a:srgbClr val="999999"/>
              </a:buClr>
              <a:buFont typeface="Times New Roman"/>
              <a:buChar char="●"/>
            </a:pPr>
            <a:r>
              <a:rPr lang="en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Agecat</a:t>
            </a:r>
          </a:p>
          <a:p>
            <a:pPr marL="457200" lvl="0" indent="-228600" rtl="0">
              <a:spcBef>
                <a:spcPts val="0"/>
              </a:spcBef>
              <a:buClr>
                <a:srgbClr val="FF0000"/>
              </a:buClr>
              <a:buFont typeface="Times New Roman"/>
              <a:buChar char="●"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 </a:t>
            </a:r>
          </a:p>
        </p:txBody>
      </p:sp>
      <p:pic>
        <p:nvPicPr>
          <p:cNvPr id="283" name="Shape 283" descr="Sheet 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75" y="1278175"/>
            <a:ext cx="6960874" cy="34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 descr="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00" y="1247475"/>
            <a:ext cx="7075424" cy="355912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pSp>
        <p:nvGrpSpPr>
          <p:cNvPr id="290" name="Shape 290"/>
          <p:cNvGrpSpPr/>
          <p:nvPr/>
        </p:nvGrpSpPr>
        <p:grpSpPr>
          <a:xfrm>
            <a:off x="368324" y="299719"/>
            <a:ext cx="3203700" cy="419400"/>
            <a:chOff x="3663" y="207472"/>
            <a:chExt cx="3203700" cy="419400"/>
          </a:xfrm>
        </p:grpSpPr>
        <p:sp>
          <p:nvSpPr>
            <p:cNvPr id="291" name="Shape 291"/>
            <p:cNvSpPr/>
            <p:nvPr/>
          </p:nvSpPr>
          <p:spPr>
            <a:xfrm>
              <a:off x="3662" y="207472"/>
              <a:ext cx="3203700" cy="4194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A5A5A5"/>
                </a:gs>
                <a:gs pos="100000">
                  <a:srgbClr val="A5A5A5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3662" y="207472"/>
              <a:ext cx="3098999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1</a:t>
              </a:r>
            </a:p>
          </p:txBody>
        </p:sp>
      </p:grpSp>
      <p:sp>
        <p:nvSpPr>
          <p:cNvPr id="293" name="Shape 293"/>
          <p:cNvSpPr/>
          <p:nvPr/>
        </p:nvSpPr>
        <p:spPr>
          <a:xfrm>
            <a:off x="2931301" y="299719"/>
            <a:ext cx="3203700" cy="4194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A5A5A5"/>
              </a:gs>
              <a:gs pos="100000">
                <a:srgbClr val="A5A5A5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4" name="Shape 294"/>
          <p:cNvGrpSpPr/>
          <p:nvPr/>
        </p:nvGrpSpPr>
        <p:grpSpPr>
          <a:xfrm>
            <a:off x="5494277" y="299719"/>
            <a:ext cx="3203700" cy="419400"/>
            <a:chOff x="5129616" y="207472"/>
            <a:chExt cx="3203700" cy="419400"/>
          </a:xfrm>
        </p:grpSpPr>
        <p:sp>
          <p:nvSpPr>
            <p:cNvPr id="295" name="Shape 295"/>
            <p:cNvSpPr/>
            <p:nvPr/>
          </p:nvSpPr>
          <p:spPr>
            <a:xfrm>
              <a:off x="5129616" y="207472"/>
              <a:ext cx="3203700" cy="4194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5D7B"/>
                </a:gs>
                <a:gs pos="100000">
                  <a:srgbClr val="FF5D7B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5339337" y="207472"/>
              <a:ext cx="27843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Business Value</a:t>
              </a:r>
            </a:p>
          </p:txBody>
        </p:sp>
      </p:grpSp>
      <p:sp>
        <p:nvSpPr>
          <p:cNvPr id="297" name="Shape 297"/>
          <p:cNvSpPr/>
          <p:nvPr/>
        </p:nvSpPr>
        <p:spPr>
          <a:xfrm>
            <a:off x="3141022" y="299719"/>
            <a:ext cx="2784300" cy="419400"/>
          </a:xfrm>
          <a:prstGeom prst="rect">
            <a:avLst/>
          </a:prstGeom>
          <a:noFill/>
          <a:ln>
            <a:noFill/>
          </a:ln>
        </p:spPr>
        <p:txBody>
          <a:bodyPr lIns="80000" tIns="53325" rIns="26650" bIns="53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  Model 2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3625914" y="4795205"/>
            <a:ext cx="1975200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Uconn School of Business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469775" y="4795205"/>
            <a:ext cx="811500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12/1/2016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-38850" y="773050"/>
            <a:ext cx="9144000" cy="63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Avg. claim cost of new cars is lower than that of others.</a:t>
            </a:r>
          </a:p>
        </p:txBody>
      </p:sp>
      <p:pic>
        <p:nvPicPr>
          <p:cNvPr id="301" name="Shape 3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2549" y="4345539"/>
            <a:ext cx="811450" cy="79796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595300" y="4375751"/>
            <a:ext cx="548700" cy="4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-108625" y="1463875"/>
            <a:ext cx="1549499" cy="148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Variables</a:t>
            </a:r>
          </a:p>
          <a:p>
            <a:pPr marL="457200" lvl="0" indent="-228600" rtl="0">
              <a:spcBef>
                <a:spcPts val="0"/>
              </a:spcBef>
              <a:buClr>
                <a:srgbClr val="FF0000"/>
              </a:buClr>
              <a:buFont typeface="Times New Roman"/>
              <a:buChar char="●"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Exposure</a:t>
            </a:r>
          </a:p>
          <a:p>
            <a:pPr marL="457200" lvl="0" indent="-228600" rtl="0">
              <a:spcBef>
                <a:spcPts val="0"/>
              </a:spcBef>
              <a:buClr>
                <a:srgbClr val="FF0000"/>
              </a:buClr>
              <a:buFont typeface="Times New Roman"/>
              <a:buChar char="●"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Age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Char char="●"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Agecat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Times New Roman"/>
              <a:buChar char="●"/>
            </a:pPr>
            <a:r>
              <a:rPr lang="en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grpSp>
        <p:nvGrpSpPr>
          <p:cNvPr id="309" name="Shape 309"/>
          <p:cNvGrpSpPr/>
          <p:nvPr/>
        </p:nvGrpSpPr>
        <p:grpSpPr>
          <a:xfrm>
            <a:off x="368324" y="299719"/>
            <a:ext cx="3203700" cy="419400"/>
            <a:chOff x="3663" y="207472"/>
            <a:chExt cx="3203700" cy="419400"/>
          </a:xfrm>
        </p:grpSpPr>
        <p:sp>
          <p:nvSpPr>
            <p:cNvPr id="310" name="Shape 310"/>
            <p:cNvSpPr/>
            <p:nvPr/>
          </p:nvSpPr>
          <p:spPr>
            <a:xfrm>
              <a:off x="3662" y="207472"/>
              <a:ext cx="3203700" cy="4194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A5A5A5"/>
                </a:gs>
                <a:gs pos="100000">
                  <a:srgbClr val="A5A5A5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3662" y="207472"/>
              <a:ext cx="3098999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1</a:t>
              </a:r>
            </a:p>
          </p:txBody>
        </p:sp>
      </p:grpSp>
      <p:sp>
        <p:nvSpPr>
          <p:cNvPr id="312" name="Shape 312"/>
          <p:cNvSpPr/>
          <p:nvPr/>
        </p:nvSpPr>
        <p:spPr>
          <a:xfrm>
            <a:off x="2931301" y="299719"/>
            <a:ext cx="3203700" cy="4194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A5A5A5"/>
              </a:gs>
              <a:gs pos="100000">
                <a:srgbClr val="A5A5A5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3" name="Shape 313"/>
          <p:cNvGrpSpPr/>
          <p:nvPr/>
        </p:nvGrpSpPr>
        <p:grpSpPr>
          <a:xfrm>
            <a:off x="5494277" y="299719"/>
            <a:ext cx="3203700" cy="419400"/>
            <a:chOff x="5129616" y="207472"/>
            <a:chExt cx="3203700" cy="419400"/>
          </a:xfrm>
        </p:grpSpPr>
        <p:sp>
          <p:nvSpPr>
            <p:cNvPr id="314" name="Shape 314"/>
            <p:cNvSpPr/>
            <p:nvPr/>
          </p:nvSpPr>
          <p:spPr>
            <a:xfrm>
              <a:off x="5129616" y="207472"/>
              <a:ext cx="3203700" cy="4194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5D7B"/>
                </a:gs>
                <a:gs pos="100000">
                  <a:srgbClr val="FF5D7B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5339337" y="207472"/>
              <a:ext cx="27843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Business Value</a:t>
              </a:r>
            </a:p>
          </p:txBody>
        </p:sp>
      </p:grpSp>
      <p:sp>
        <p:nvSpPr>
          <p:cNvPr id="316" name="Shape 316"/>
          <p:cNvSpPr/>
          <p:nvPr/>
        </p:nvSpPr>
        <p:spPr>
          <a:xfrm>
            <a:off x="3141022" y="299719"/>
            <a:ext cx="2784300" cy="419400"/>
          </a:xfrm>
          <a:prstGeom prst="rect">
            <a:avLst/>
          </a:prstGeom>
          <a:noFill/>
          <a:ln>
            <a:noFill/>
          </a:ln>
        </p:spPr>
        <p:txBody>
          <a:bodyPr lIns="80000" tIns="53325" rIns="26650" bIns="53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  Model 2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3625914" y="4795205"/>
            <a:ext cx="1975200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Uconn School of Business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469775" y="4795205"/>
            <a:ext cx="811500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12/1/2016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0" y="773050"/>
            <a:ext cx="9144000" cy="63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Highest Avg.claim cost vs. lowest Avg.claim cost</a:t>
            </a:r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2549" y="4345539"/>
            <a:ext cx="811450" cy="79796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8595300" y="4375751"/>
            <a:ext cx="548700" cy="4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Shape 322" descr="Screen Shot 2017-01-16 at 3.27.59 PM.png"/>
          <p:cNvPicPr preferRelativeResize="0"/>
          <p:nvPr/>
        </p:nvPicPr>
        <p:blipFill rotWithShape="1">
          <a:blip r:embed="rId4">
            <a:alphaModFix/>
          </a:blip>
          <a:srcRect b="3707"/>
          <a:stretch/>
        </p:blipFill>
        <p:spPr>
          <a:xfrm>
            <a:off x="1179901" y="1298866"/>
            <a:ext cx="6867225" cy="35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924" y="608925"/>
            <a:ext cx="2838150" cy="36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 t="-3580" b="3579"/>
          <a:stretch/>
        </p:blipFill>
        <p:spPr>
          <a:xfrm>
            <a:off x="2538750" y="498199"/>
            <a:ext cx="4409299" cy="455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361" name="Shape 361"/>
          <p:cNvSpPr txBox="1"/>
          <p:nvPr/>
        </p:nvSpPr>
        <p:spPr>
          <a:xfrm>
            <a:off x="323250" y="0"/>
            <a:ext cx="8149200" cy="63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Appendix: </a:t>
            </a:r>
            <a:r>
              <a:rPr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variables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459306" y="445700"/>
            <a:ext cx="8287500" cy="612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ct val="25000"/>
              <a:buFont typeface="Arial"/>
              <a:buNone/>
            </a:pPr>
            <a:r>
              <a:rPr lang="en" sz="3000" b="0" i="0" u="none" strike="noStrike" cap="none" dirty="0" smtClean="0">
                <a:solidFill>
                  <a:srgbClr val="5B0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endParaRPr lang="en" sz="3000" dirty="0">
              <a:solidFill>
                <a:srgbClr val="5B0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3625914" y="4795205"/>
            <a:ext cx="1975220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Uconn School of Business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69775" y="4795205"/>
            <a:ext cx="811441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12/1/2016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2549" y="4345539"/>
            <a:ext cx="811450" cy="79796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595300" y="4375751"/>
            <a:ext cx="548700" cy="4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97521" y="1372578"/>
            <a:ext cx="683200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latin typeface="Calibri" panose="020F0502020204030204" pitchFamily="34" charset="0"/>
                <a:ea typeface="Helvetica Neue"/>
                <a:cs typeface="Helvetica Neue"/>
                <a:sym typeface="Helvetica Neue"/>
              </a:rPr>
              <a:t>Kangaroo, </a:t>
            </a:r>
            <a:r>
              <a:rPr lang="en-US" dirty="0">
                <a:latin typeface="Calibri" panose="020F0502020204030204" pitchFamily="34" charset="0"/>
                <a:ea typeface="Helvetica Neue"/>
                <a:cs typeface="Helvetica Neue"/>
              </a:rPr>
              <a:t>an Australian Auto Insurance Company would like to create a rating plan based on the historical auto claim data. </a:t>
            </a:r>
            <a:endParaRPr lang="en-US" dirty="0" smtClean="0">
              <a:latin typeface="Calibri" panose="020F0502020204030204" pitchFamily="34" charset="0"/>
              <a:ea typeface="Helvetica Neue"/>
              <a:cs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  <a:ea typeface="Helvetica Neue"/>
              <a:cs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Helvetica Neue"/>
                <a:cs typeface="Helvetica Neue"/>
              </a:rPr>
              <a:t>The </a:t>
            </a:r>
            <a:r>
              <a:rPr lang="en-US" dirty="0">
                <a:latin typeface="Calibri" panose="020F0502020204030204" pitchFamily="34" charset="0"/>
                <a:ea typeface="Helvetica Neue"/>
                <a:cs typeface="Helvetica Neue"/>
              </a:rPr>
              <a:t>Kangaroo data set is based on one-year vehicle insurance policies from 2004 to 2005. There are 67856 policies, of which 4624 (6.8%) had at least one claim.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Helvetica Neue"/>
              <a:cs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Helvetica Neue"/>
                <a:cs typeface="Helvetica Neue"/>
              </a:rPr>
              <a:t>For this case competition, your task is to provide a method for predicting the claim cost for each </a:t>
            </a:r>
            <a:r>
              <a:rPr lang="en-US" dirty="0" smtClean="0">
                <a:latin typeface="Calibri" panose="020F0502020204030204" pitchFamily="34" charset="0"/>
                <a:ea typeface="Helvetica Neue"/>
                <a:cs typeface="Helvetica Neue"/>
              </a:rPr>
              <a:t>policy and provide business insights.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Helvetica Neue"/>
              <a:cs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Helvetica Neue"/>
                <a:cs typeface="Helvetica Neue"/>
              </a:rPr>
              <a:t>The model will be evaluated by GINI index</a:t>
            </a:r>
            <a:r>
              <a:rPr lang="en-US" dirty="0" smtClean="0">
                <a:latin typeface="Calibri" panose="020F0502020204030204" pitchFamily="34" charset="0"/>
                <a:ea typeface="Helvetica Neue"/>
                <a:cs typeface="Helvetica Neue"/>
              </a:rPr>
              <a:t>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469775" y="445700"/>
            <a:ext cx="8287500" cy="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ct val="25000"/>
              <a:buFont typeface="Arial"/>
              <a:buNone/>
            </a:pPr>
            <a:r>
              <a:rPr lang="en" sz="3000" b="0" i="0" u="none" strike="noStrike" cap="none" dirty="0">
                <a:solidFill>
                  <a:srgbClr val="5B0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 : bui</a:t>
            </a:r>
            <a:r>
              <a:rPr lang="en" sz="3000" dirty="0">
                <a:solidFill>
                  <a:srgbClr val="5B0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 a high</a:t>
            </a:r>
            <a:r>
              <a:rPr lang="en" sz="3000" b="0" i="0" u="none" strike="noStrike" cap="none" dirty="0">
                <a:solidFill>
                  <a:srgbClr val="5B0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accuracy </a:t>
            </a:r>
            <a:r>
              <a:rPr lang="en" sz="3000" dirty="0">
                <a:solidFill>
                  <a:srgbClr val="5B0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 model and forecast the claim cost</a:t>
            </a:r>
          </a:p>
        </p:txBody>
      </p:sp>
      <p:grpSp>
        <p:nvGrpSpPr>
          <p:cNvPr id="65" name="Shape 65"/>
          <p:cNvGrpSpPr/>
          <p:nvPr/>
        </p:nvGrpSpPr>
        <p:grpSpPr>
          <a:xfrm>
            <a:off x="1429139" y="1899865"/>
            <a:ext cx="6254002" cy="1755799"/>
            <a:chOff x="1276101" y="95053"/>
            <a:chExt cx="6254002" cy="1755799"/>
          </a:xfrm>
        </p:grpSpPr>
        <p:sp>
          <p:nvSpPr>
            <p:cNvPr id="66" name="Shape 66"/>
            <p:cNvSpPr/>
            <p:nvPr/>
          </p:nvSpPr>
          <p:spPr>
            <a:xfrm>
              <a:off x="1276101" y="130713"/>
              <a:ext cx="1720163" cy="172013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1528013" y="382621"/>
              <a:ext cx="1216340" cy="1216321"/>
            </a:xfrm>
            <a:prstGeom prst="rect">
              <a:avLst/>
            </a:prstGeom>
            <a:noFill/>
            <a:ln>
              <a:noFill/>
            </a:ln>
          </p:spPr>
          <p:txBody>
            <a:bodyPr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Model 1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5693964" y="96953"/>
              <a:ext cx="1720163" cy="172013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 txBox="1"/>
            <p:nvPr/>
          </p:nvSpPr>
          <p:spPr>
            <a:xfrm>
              <a:off x="5577986" y="346962"/>
              <a:ext cx="1952117" cy="1216321"/>
            </a:xfrm>
            <a:prstGeom prst="rect">
              <a:avLst/>
            </a:prstGeom>
            <a:noFill/>
            <a:ln>
              <a:noFill/>
            </a:ln>
          </p:spPr>
          <p:txBody>
            <a:bodyPr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 dirty="0" smtClean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Business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 dirty="0" smtClean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Value</a:t>
              </a:r>
              <a:endParaRPr lang="en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3489935" y="95053"/>
              <a:ext cx="1720163" cy="172013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 txBox="1"/>
            <p:nvPr/>
          </p:nvSpPr>
          <p:spPr>
            <a:xfrm>
              <a:off x="3741846" y="346962"/>
              <a:ext cx="1216340" cy="1216321"/>
            </a:xfrm>
            <a:prstGeom prst="rect">
              <a:avLst/>
            </a:prstGeom>
            <a:noFill/>
            <a:ln>
              <a:noFill/>
            </a:ln>
          </p:spPr>
          <p:txBody>
            <a:bodyPr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Model 2</a:t>
              </a:r>
            </a:p>
          </p:txBody>
        </p:sp>
      </p:grpSp>
      <p:sp>
        <p:nvSpPr>
          <p:cNvPr id="72" name="Shape 72"/>
          <p:cNvSpPr txBox="1"/>
          <p:nvPr/>
        </p:nvSpPr>
        <p:spPr>
          <a:xfrm>
            <a:off x="3625914" y="4795205"/>
            <a:ext cx="1975220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Uconn School of Business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69775" y="4795205"/>
            <a:ext cx="811441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12/1/2016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2549" y="4345539"/>
            <a:ext cx="811450" cy="79796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595300" y="4375751"/>
            <a:ext cx="548700" cy="4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26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225" y="1432462"/>
            <a:ext cx="3869783" cy="31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2549" y="4345539"/>
            <a:ext cx="811450" cy="797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775" y="1292588"/>
            <a:ext cx="4384399" cy="3433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Shape 84"/>
          <p:cNvGrpSpPr/>
          <p:nvPr/>
        </p:nvGrpSpPr>
        <p:grpSpPr>
          <a:xfrm>
            <a:off x="368324" y="299719"/>
            <a:ext cx="3203719" cy="419442"/>
            <a:chOff x="3663" y="207472"/>
            <a:chExt cx="3203719" cy="419442"/>
          </a:xfrm>
        </p:grpSpPr>
        <p:sp>
          <p:nvSpPr>
            <p:cNvPr id="85" name="Shape 85"/>
            <p:cNvSpPr/>
            <p:nvPr/>
          </p:nvSpPr>
          <p:spPr>
            <a:xfrm>
              <a:off x="3663" y="207472"/>
              <a:ext cx="3203719" cy="419442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FF5D7B"/>
                </a:gs>
                <a:gs pos="100000">
                  <a:srgbClr val="FF5D7B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663" y="207472"/>
              <a:ext cx="3098859" cy="419442"/>
            </a:xfrm>
            <a:prstGeom prst="rect">
              <a:avLst/>
            </a:prstGeom>
            <a:noFill/>
            <a:ln>
              <a:noFill/>
            </a:ln>
          </p:spPr>
          <p:txBody>
            <a:bodyPr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1</a:t>
              </a:r>
            </a:p>
          </p:txBody>
        </p:sp>
      </p:grp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595300" y="4375751"/>
            <a:ext cx="548700" cy="4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Shape 88"/>
          <p:cNvGrpSpPr/>
          <p:nvPr/>
        </p:nvGrpSpPr>
        <p:grpSpPr>
          <a:xfrm>
            <a:off x="2931301" y="299719"/>
            <a:ext cx="3203700" cy="419442"/>
            <a:chOff x="2566640" y="207472"/>
            <a:chExt cx="3203700" cy="419442"/>
          </a:xfrm>
        </p:grpSpPr>
        <p:sp>
          <p:nvSpPr>
            <p:cNvPr id="89" name="Shape 89"/>
            <p:cNvSpPr/>
            <p:nvPr/>
          </p:nvSpPr>
          <p:spPr>
            <a:xfrm>
              <a:off x="2566640" y="207472"/>
              <a:ext cx="3203700" cy="4194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5A5A5"/>
                </a:gs>
                <a:gs pos="100000">
                  <a:srgbClr val="A5A5A5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776361" y="207472"/>
              <a:ext cx="2784277" cy="419442"/>
            </a:xfrm>
            <a:prstGeom prst="rect">
              <a:avLst/>
            </a:prstGeom>
            <a:noFill/>
            <a:ln>
              <a:noFill/>
            </a:ln>
          </p:spPr>
          <p:txBody>
            <a:bodyPr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</a:rPr>
                <a:t>  Model 2</a:t>
              </a:r>
            </a:p>
          </p:txBody>
        </p:sp>
      </p:grpSp>
      <p:grpSp>
        <p:nvGrpSpPr>
          <p:cNvPr id="91" name="Shape 91"/>
          <p:cNvGrpSpPr/>
          <p:nvPr/>
        </p:nvGrpSpPr>
        <p:grpSpPr>
          <a:xfrm>
            <a:off x="5494277" y="299719"/>
            <a:ext cx="3203719" cy="419442"/>
            <a:chOff x="5129616" y="207472"/>
            <a:chExt cx="3203719" cy="419442"/>
          </a:xfrm>
        </p:grpSpPr>
        <p:sp>
          <p:nvSpPr>
            <p:cNvPr id="92" name="Shape 92"/>
            <p:cNvSpPr/>
            <p:nvPr/>
          </p:nvSpPr>
          <p:spPr>
            <a:xfrm>
              <a:off x="5129616" y="207472"/>
              <a:ext cx="3203719" cy="419442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5A5A5"/>
                </a:gs>
                <a:gs pos="100000">
                  <a:srgbClr val="A5A5A5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5339337" y="207472"/>
              <a:ext cx="2784277" cy="419442"/>
            </a:xfrm>
            <a:prstGeom prst="rect">
              <a:avLst/>
            </a:prstGeom>
            <a:noFill/>
            <a:ln>
              <a:noFill/>
            </a:ln>
          </p:spPr>
          <p:txBody>
            <a:bodyPr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Business Value</a:t>
              </a:r>
            </a:p>
          </p:txBody>
        </p:sp>
      </p:grpSp>
      <p:sp>
        <p:nvSpPr>
          <p:cNvPr id="94" name="Shape 94"/>
          <p:cNvSpPr txBox="1"/>
          <p:nvPr/>
        </p:nvSpPr>
        <p:spPr>
          <a:xfrm>
            <a:off x="3625914" y="4795205"/>
            <a:ext cx="1975220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Uconn School of Business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69775" y="4795205"/>
            <a:ext cx="811441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12/1/2016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97075" y="796062"/>
            <a:ext cx="8832900" cy="63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Tweedie Distribution                         Our Distribution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952650" y="1184900"/>
            <a:ext cx="1238700" cy="26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Power: 1-2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893925" y="1184900"/>
            <a:ext cx="2073300" cy="26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Exclude 0 and extreme costs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3625914" y="4795205"/>
            <a:ext cx="1975200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Uconn School of Business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69775" y="4795205"/>
            <a:ext cx="811441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12/1/2016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983562" y="3178675"/>
            <a:ext cx="1543200" cy="88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r>
              <a:rPr lang="en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Adjusted </a:t>
            </a:r>
            <a:r>
              <a:rPr lang="en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tweedie parameters</a:t>
            </a:r>
          </a:p>
          <a:p>
            <a:pPr lvl="0" algn="ctr" rtl="0">
              <a:spcBef>
                <a:spcPts val="0"/>
              </a:spcBef>
              <a:buNone/>
            </a:pP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68323" y="3133444"/>
            <a:ext cx="1978781" cy="9709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   Fit </a:t>
            </a: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CPGLM with tweedie distribution</a:t>
            </a:r>
            <a:endParaRPr lang="en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5091662" y="3178675"/>
            <a:ext cx="1543200" cy="88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Variable selection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168824" y="3166600"/>
            <a:ext cx="1448700" cy="88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Final model</a:t>
            </a:r>
          </a:p>
        </p:txBody>
      </p:sp>
      <p:cxnSp>
        <p:nvCxnSpPr>
          <p:cNvPr id="110" name="Shape 110"/>
          <p:cNvCxnSpPr>
            <a:stCxn id="107" idx="3"/>
            <a:endCxn id="106" idx="1"/>
          </p:cNvCxnSpPr>
          <p:nvPr/>
        </p:nvCxnSpPr>
        <p:spPr>
          <a:xfrm>
            <a:off x="2347104" y="3618913"/>
            <a:ext cx="636458" cy="376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1" name="Shape 111"/>
          <p:cNvCxnSpPr/>
          <p:nvPr/>
        </p:nvCxnSpPr>
        <p:spPr>
          <a:xfrm>
            <a:off x="4533151" y="3622675"/>
            <a:ext cx="564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2" name="Shape 112"/>
          <p:cNvCxnSpPr>
            <a:stCxn id="108" idx="3"/>
            <a:endCxn id="109" idx="1"/>
          </p:cNvCxnSpPr>
          <p:nvPr/>
        </p:nvCxnSpPr>
        <p:spPr>
          <a:xfrm rot="10800000" flipH="1">
            <a:off x="6634862" y="3610675"/>
            <a:ext cx="534000" cy="1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3" name="Shape 113"/>
          <p:cNvCxnSpPr>
            <a:stCxn id="106" idx="2"/>
            <a:endCxn id="107" idx="2"/>
          </p:cNvCxnSpPr>
          <p:nvPr/>
        </p:nvCxnSpPr>
        <p:spPr>
          <a:xfrm rot="5400000">
            <a:off x="2537585" y="2886804"/>
            <a:ext cx="37707" cy="2397448"/>
          </a:xfrm>
          <a:prstGeom prst="bentConnector3">
            <a:avLst>
              <a:gd name="adj1" fmla="val 70625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4" name="Shape 114"/>
          <p:cNvSpPr txBox="1"/>
          <p:nvPr/>
        </p:nvSpPr>
        <p:spPr>
          <a:xfrm>
            <a:off x="368323" y="1846076"/>
            <a:ext cx="1978781" cy="88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Convert categorical variables to numerical</a:t>
            </a:r>
          </a:p>
        </p:txBody>
      </p:sp>
      <p:cxnSp>
        <p:nvCxnSpPr>
          <p:cNvPr id="115" name="Shape 115"/>
          <p:cNvCxnSpPr>
            <a:stCxn id="114" idx="2"/>
            <a:endCxn id="107" idx="0"/>
          </p:cNvCxnSpPr>
          <p:nvPr/>
        </p:nvCxnSpPr>
        <p:spPr>
          <a:xfrm>
            <a:off x="1357714" y="2734076"/>
            <a:ext cx="0" cy="39936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6" name="Shape 116"/>
          <p:cNvSpPr txBox="1"/>
          <p:nvPr/>
        </p:nvSpPr>
        <p:spPr>
          <a:xfrm>
            <a:off x="155550" y="853825"/>
            <a:ext cx="8940300" cy="63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Compound Poisson Generalized Linear Model (CPGLM) with Tweedie</a:t>
            </a:r>
          </a:p>
        </p:txBody>
      </p:sp>
      <p:grpSp>
        <p:nvGrpSpPr>
          <p:cNvPr id="117" name="Shape 117"/>
          <p:cNvGrpSpPr/>
          <p:nvPr/>
        </p:nvGrpSpPr>
        <p:grpSpPr>
          <a:xfrm>
            <a:off x="368324" y="299719"/>
            <a:ext cx="3203700" cy="419400"/>
            <a:chOff x="3663" y="207472"/>
            <a:chExt cx="3203700" cy="419400"/>
          </a:xfrm>
        </p:grpSpPr>
        <p:sp>
          <p:nvSpPr>
            <p:cNvPr id="118" name="Shape 118"/>
            <p:cNvSpPr/>
            <p:nvPr/>
          </p:nvSpPr>
          <p:spPr>
            <a:xfrm>
              <a:off x="3662" y="207472"/>
              <a:ext cx="3203700" cy="4194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FF5D7B"/>
                </a:gs>
                <a:gs pos="100000">
                  <a:srgbClr val="FF5D7B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662" y="207472"/>
              <a:ext cx="3098999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1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2931301" y="299719"/>
            <a:ext cx="3203700" cy="419400"/>
            <a:chOff x="2566640" y="207472"/>
            <a:chExt cx="3203700" cy="419400"/>
          </a:xfrm>
        </p:grpSpPr>
        <p:sp>
          <p:nvSpPr>
            <p:cNvPr id="121" name="Shape 121"/>
            <p:cNvSpPr/>
            <p:nvPr/>
          </p:nvSpPr>
          <p:spPr>
            <a:xfrm>
              <a:off x="2566640" y="207472"/>
              <a:ext cx="3203700" cy="4194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5A5A5"/>
                </a:gs>
                <a:gs pos="100000">
                  <a:srgbClr val="A5A5A5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776361" y="207472"/>
              <a:ext cx="27843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</a:rPr>
                <a:t>  Model 2</a:t>
              </a:r>
            </a:p>
          </p:txBody>
        </p:sp>
      </p:grpSp>
      <p:grpSp>
        <p:nvGrpSpPr>
          <p:cNvPr id="123" name="Shape 123"/>
          <p:cNvGrpSpPr/>
          <p:nvPr/>
        </p:nvGrpSpPr>
        <p:grpSpPr>
          <a:xfrm>
            <a:off x="5494277" y="299719"/>
            <a:ext cx="3203700" cy="419400"/>
            <a:chOff x="5129616" y="207472"/>
            <a:chExt cx="3203700" cy="419400"/>
          </a:xfrm>
        </p:grpSpPr>
        <p:sp>
          <p:nvSpPr>
            <p:cNvPr id="124" name="Shape 124"/>
            <p:cNvSpPr/>
            <p:nvPr/>
          </p:nvSpPr>
          <p:spPr>
            <a:xfrm>
              <a:off x="5129616" y="207472"/>
              <a:ext cx="3203700" cy="4194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5A5A5"/>
                </a:gs>
                <a:gs pos="100000">
                  <a:srgbClr val="A5A5A5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339337" y="207472"/>
              <a:ext cx="27843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Business Value</a:t>
              </a:r>
            </a:p>
          </p:txBody>
        </p:sp>
      </p:grp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2549" y="4345539"/>
            <a:ext cx="811450" cy="797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595300" y="4375751"/>
            <a:ext cx="548700" cy="4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3625914" y="4795205"/>
            <a:ext cx="1975220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Uconn School of Business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69775" y="4795205"/>
            <a:ext cx="811441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12/1/2016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97075" y="796062"/>
            <a:ext cx="8832900" cy="63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key variables are exposure, vehicle age.1, and agecat.1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25925" y="1509875"/>
            <a:ext cx="74934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975" y="1379075"/>
            <a:ext cx="5816724" cy="3677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Shape 138"/>
          <p:cNvGrpSpPr/>
          <p:nvPr/>
        </p:nvGrpSpPr>
        <p:grpSpPr>
          <a:xfrm>
            <a:off x="368324" y="299719"/>
            <a:ext cx="3203700" cy="419400"/>
            <a:chOff x="3663" y="207472"/>
            <a:chExt cx="3203700" cy="419400"/>
          </a:xfrm>
        </p:grpSpPr>
        <p:sp>
          <p:nvSpPr>
            <p:cNvPr id="139" name="Shape 139"/>
            <p:cNvSpPr/>
            <p:nvPr/>
          </p:nvSpPr>
          <p:spPr>
            <a:xfrm>
              <a:off x="3662" y="207472"/>
              <a:ext cx="3203700" cy="4194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FF5D7B"/>
                </a:gs>
                <a:gs pos="100000">
                  <a:srgbClr val="FF5D7B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3662" y="207472"/>
              <a:ext cx="3098999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1</a:t>
              </a:r>
            </a:p>
          </p:txBody>
        </p:sp>
      </p:grpSp>
      <p:grpSp>
        <p:nvGrpSpPr>
          <p:cNvPr id="141" name="Shape 141"/>
          <p:cNvGrpSpPr/>
          <p:nvPr/>
        </p:nvGrpSpPr>
        <p:grpSpPr>
          <a:xfrm>
            <a:off x="2931301" y="299719"/>
            <a:ext cx="3203700" cy="419400"/>
            <a:chOff x="2566640" y="207472"/>
            <a:chExt cx="3203700" cy="419400"/>
          </a:xfrm>
        </p:grpSpPr>
        <p:sp>
          <p:nvSpPr>
            <p:cNvPr id="142" name="Shape 142"/>
            <p:cNvSpPr/>
            <p:nvPr/>
          </p:nvSpPr>
          <p:spPr>
            <a:xfrm>
              <a:off x="2566640" y="207472"/>
              <a:ext cx="3203700" cy="4194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5A5A5"/>
                </a:gs>
                <a:gs pos="100000">
                  <a:srgbClr val="A5A5A5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2776361" y="207472"/>
              <a:ext cx="27843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</a:rPr>
                <a:t>  Model 2</a:t>
              </a:r>
            </a:p>
          </p:txBody>
        </p:sp>
      </p:grpSp>
      <p:grpSp>
        <p:nvGrpSpPr>
          <p:cNvPr id="144" name="Shape 144"/>
          <p:cNvGrpSpPr/>
          <p:nvPr/>
        </p:nvGrpSpPr>
        <p:grpSpPr>
          <a:xfrm>
            <a:off x="5494277" y="299719"/>
            <a:ext cx="3203700" cy="419400"/>
            <a:chOff x="5129616" y="207472"/>
            <a:chExt cx="3203700" cy="419400"/>
          </a:xfrm>
        </p:grpSpPr>
        <p:sp>
          <p:nvSpPr>
            <p:cNvPr id="145" name="Shape 145"/>
            <p:cNvSpPr/>
            <p:nvPr/>
          </p:nvSpPr>
          <p:spPr>
            <a:xfrm>
              <a:off x="5129616" y="207472"/>
              <a:ext cx="3203700" cy="4194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5A5A5"/>
                </a:gs>
                <a:gs pos="100000">
                  <a:srgbClr val="A5A5A5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5339337" y="207472"/>
              <a:ext cx="27843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Business Value</a:t>
              </a:r>
            </a:p>
          </p:txBody>
        </p:sp>
      </p:grpSp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2549" y="4345539"/>
            <a:ext cx="811450" cy="797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95300" y="4375751"/>
            <a:ext cx="548700" cy="4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7"/>
          <p:cNvSpPr txBox="1"/>
          <p:nvPr/>
        </p:nvSpPr>
        <p:spPr>
          <a:xfrm>
            <a:off x="5804160" y="1509875"/>
            <a:ext cx="15822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GINI </a:t>
            </a:r>
            <a:r>
              <a:rPr lang="en" dirty="0"/>
              <a:t>= </a:t>
            </a:r>
            <a:r>
              <a:rPr lang="en-US" dirty="0"/>
              <a:t> </a:t>
            </a:r>
            <a:r>
              <a:rPr lang="en-US" dirty="0" smtClean="0"/>
              <a:t>0.2458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53214" y="809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four other variables we think could be useful.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3625914" y="4795205"/>
            <a:ext cx="1975220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Uconn School of Business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69775" y="4795205"/>
            <a:ext cx="811441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12/1/2016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250" y="2226212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900" y="2191385"/>
            <a:ext cx="1553300" cy="15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3712" y="2328787"/>
            <a:ext cx="1026125" cy="10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973" y="2482504"/>
            <a:ext cx="1026125" cy="77075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705675" y="3253250"/>
            <a:ext cx="1479600" cy="7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Annual Mileage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2364312" y="3329450"/>
            <a:ext cx="1940700" cy="7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Maximum Coverage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&amp;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Deductible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4455925" y="3329437"/>
            <a:ext cx="1479600" cy="7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Claim History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591600" y="3351300"/>
            <a:ext cx="1479600" cy="7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Driving History (speeding tickets, etc)</a:t>
            </a:r>
          </a:p>
        </p:txBody>
      </p:sp>
      <p:grpSp>
        <p:nvGrpSpPr>
          <p:cNvPr id="165" name="Shape 165"/>
          <p:cNvGrpSpPr/>
          <p:nvPr/>
        </p:nvGrpSpPr>
        <p:grpSpPr>
          <a:xfrm>
            <a:off x="368324" y="299719"/>
            <a:ext cx="3203700" cy="419400"/>
            <a:chOff x="3663" y="207472"/>
            <a:chExt cx="3203700" cy="419400"/>
          </a:xfrm>
        </p:grpSpPr>
        <p:sp>
          <p:nvSpPr>
            <p:cNvPr id="166" name="Shape 166"/>
            <p:cNvSpPr/>
            <p:nvPr/>
          </p:nvSpPr>
          <p:spPr>
            <a:xfrm>
              <a:off x="3662" y="207472"/>
              <a:ext cx="3203700" cy="4194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FF5D7B"/>
                </a:gs>
                <a:gs pos="100000">
                  <a:srgbClr val="FF5D7B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3662" y="207472"/>
              <a:ext cx="3098999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1</a:t>
              </a:r>
            </a:p>
          </p:txBody>
        </p:sp>
      </p:grpSp>
      <p:grpSp>
        <p:nvGrpSpPr>
          <p:cNvPr id="168" name="Shape 168"/>
          <p:cNvGrpSpPr/>
          <p:nvPr/>
        </p:nvGrpSpPr>
        <p:grpSpPr>
          <a:xfrm>
            <a:off x="2931301" y="299719"/>
            <a:ext cx="3203700" cy="419400"/>
            <a:chOff x="2566640" y="207472"/>
            <a:chExt cx="3203700" cy="419400"/>
          </a:xfrm>
        </p:grpSpPr>
        <p:sp>
          <p:nvSpPr>
            <p:cNvPr id="169" name="Shape 169"/>
            <p:cNvSpPr/>
            <p:nvPr/>
          </p:nvSpPr>
          <p:spPr>
            <a:xfrm>
              <a:off x="2566640" y="207472"/>
              <a:ext cx="3203700" cy="4194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5A5A5"/>
                </a:gs>
                <a:gs pos="100000">
                  <a:srgbClr val="A5A5A5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776361" y="207472"/>
              <a:ext cx="27843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</a:rPr>
                <a:t>  Model 2</a:t>
              </a:r>
            </a:p>
          </p:txBody>
        </p:sp>
      </p:grpSp>
      <p:grpSp>
        <p:nvGrpSpPr>
          <p:cNvPr id="171" name="Shape 171"/>
          <p:cNvGrpSpPr/>
          <p:nvPr/>
        </p:nvGrpSpPr>
        <p:grpSpPr>
          <a:xfrm>
            <a:off x="5494277" y="299719"/>
            <a:ext cx="3203700" cy="419400"/>
            <a:chOff x="5129616" y="207472"/>
            <a:chExt cx="3203700" cy="419400"/>
          </a:xfrm>
        </p:grpSpPr>
        <p:sp>
          <p:nvSpPr>
            <p:cNvPr id="172" name="Shape 172"/>
            <p:cNvSpPr/>
            <p:nvPr/>
          </p:nvSpPr>
          <p:spPr>
            <a:xfrm>
              <a:off x="5129616" y="207472"/>
              <a:ext cx="3203700" cy="4194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5A5A5"/>
                </a:gs>
                <a:gs pos="100000">
                  <a:srgbClr val="A5A5A5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339337" y="207472"/>
              <a:ext cx="27843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Business Value</a:t>
              </a:r>
            </a:p>
          </p:txBody>
        </p:sp>
      </p:grpSp>
      <p:pic>
        <p:nvPicPr>
          <p:cNvPr id="174" name="Shape 1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32549" y="4345539"/>
            <a:ext cx="811450" cy="797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95300" y="4375751"/>
            <a:ext cx="548700" cy="4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Shape 181"/>
          <p:cNvGrpSpPr/>
          <p:nvPr/>
        </p:nvGrpSpPr>
        <p:grpSpPr>
          <a:xfrm>
            <a:off x="368324" y="299719"/>
            <a:ext cx="3203700" cy="419400"/>
            <a:chOff x="3663" y="207472"/>
            <a:chExt cx="3203700" cy="419400"/>
          </a:xfrm>
        </p:grpSpPr>
        <p:sp>
          <p:nvSpPr>
            <p:cNvPr id="182" name="Shape 182"/>
            <p:cNvSpPr/>
            <p:nvPr/>
          </p:nvSpPr>
          <p:spPr>
            <a:xfrm>
              <a:off x="3662" y="207472"/>
              <a:ext cx="3203700" cy="4194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A5A5A5"/>
                </a:gs>
                <a:gs pos="100000">
                  <a:srgbClr val="A5A5A5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3662" y="207472"/>
              <a:ext cx="3098999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1</a:t>
              </a:r>
            </a:p>
          </p:txBody>
        </p:sp>
      </p:grpSp>
      <p:sp>
        <p:nvSpPr>
          <p:cNvPr id="184" name="Shape 184"/>
          <p:cNvSpPr/>
          <p:nvPr/>
        </p:nvSpPr>
        <p:spPr>
          <a:xfrm>
            <a:off x="2931301" y="299719"/>
            <a:ext cx="3203700" cy="4194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5D7B"/>
              </a:gs>
              <a:gs pos="100000">
                <a:srgbClr val="FF5D7B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5" name="Shape 185"/>
          <p:cNvGrpSpPr/>
          <p:nvPr/>
        </p:nvGrpSpPr>
        <p:grpSpPr>
          <a:xfrm>
            <a:off x="5494277" y="299719"/>
            <a:ext cx="3203700" cy="419400"/>
            <a:chOff x="5129616" y="207472"/>
            <a:chExt cx="3203700" cy="419400"/>
          </a:xfrm>
        </p:grpSpPr>
        <p:sp>
          <p:nvSpPr>
            <p:cNvPr id="186" name="Shape 186"/>
            <p:cNvSpPr/>
            <p:nvPr/>
          </p:nvSpPr>
          <p:spPr>
            <a:xfrm>
              <a:off x="5129616" y="207472"/>
              <a:ext cx="3203700" cy="4194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5A5A5"/>
                </a:gs>
                <a:gs pos="100000">
                  <a:srgbClr val="A5A5A5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5339337" y="207472"/>
              <a:ext cx="27843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Business Value</a:t>
              </a:r>
            </a:p>
          </p:txBody>
        </p:sp>
      </p:grpSp>
      <p:sp>
        <p:nvSpPr>
          <p:cNvPr id="188" name="Shape 188"/>
          <p:cNvSpPr txBox="1"/>
          <p:nvPr/>
        </p:nvSpPr>
        <p:spPr>
          <a:xfrm>
            <a:off x="3625914" y="4795205"/>
            <a:ext cx="1975200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Uconn School of Business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69775" y="4795205"/>
            <a:ext cx="811500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12/1/2016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25925" y="1509875"/>
            <a:ext cx="74934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3141022" y="299719"/>
            <a:ext cx="2784300" cy="419400"/>
          </a:xfrm>
          <a:prstGeom prst="rect">
            <a:avLst/>
          </a:prstGeom>
          <a:noFill/>
          <a:ln>
            <a:noFill/>
          </a:ln>
        </p:spPr>
        <p:txBody>
          <a:bodyPr lIns="80000" tIns="53325" rIns="26650" bIns="53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  Model 2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97075" y="796062"/>
            <a:ext cx="8832900" cy="63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25" y="1024785"/>
            <a:ext cx="4431350" cy="363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274" y="1672400"/>
            <a:ext cx="3203700" cy="25105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Shape 195"/>
          <p:cNvCxnSpPr/>
          <p:nvPr/>
        </p:nvCxnSpPr>
        <p:spPr>
          <a:xfrm rot="10800000" flipH="1">
            <a:off x="1224650" y="3286775"/>
            <a:ext cx="4263900" cy="712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11689" y="79606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reconstructed a tweedie distribution.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6733325" y="4182950"/>
            <a:ext cx="15822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Mean = 141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Power = </a:t>
            </a:r>
            <a:r>
              <a:rPr lang="en" dirty="0" smtClean="0"/>
              <a:t>1.56</a:t>
            </a:r>
            <a:endParaRPr lang="en" dirty="0"/>
          </a:p>
        </p:txBody>
      </p:sp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2549" y="4345539"/>
            <a:ext cx="811450" cy="7979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595300" y="4375751"/>
            <a:ext cx="548700" cy="4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3625914" y="4795205"/>
            <a:ext cx="1975220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Uconn School of Business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469775" y="4795205"/>
            <a:ext cx="811441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12/1/2016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55550" y="773050"/>
            <a:ext cx="8832900" cy="63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theoretical basis: the Law of Large Numbers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344825" y="3848875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75" y="1463824"/>
            <a:ext cx="4616734" cy="3199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981925" y="1683500"/>
            <a:ext cx="3824400" cy="21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Although single events are random and unpredictable,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average outcome of many similar events can be predicted.</a:t>
            </a:r>
          </a:p>
        </p:txBody>
      </p:sp>
      <p:grpSp>
        <p:nvGrpSpPr>
          <p:cNvPr id="211" name="Shape 211"/>
          <p:cNvGrpSpPr/>
          <p:nvPr/>
        </p:nvGrpSpPr>
        <p:grpSpPr>
          <a:xfrm>
            <a:off x="368324" y="299719"/>
            <a:ext cx="3203700" cy="419400"/>
            <a:chOff x="3663" y="207472"/>
            <a:chExt cx="3203700" cy="419400"/>
          </a:xfrm>
        </p:grpSpPr>
        <p:sp>
          <p:nvSpPr>
            <p:cNvPr id="212" name="Shape 212"/>
            <p:cNvSpPr/>
            <p:nvPr/>
          </p:nvSpPr>
          <p:spPr>
            <a:xfrm>
              <a:off x="3662" y="207472"/>
              <a:ext cx="3203700" cy="4194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A5A5A5"/>
                </a:gs>
                <a:gs pos="100000">
                  <a:srgbClr val="A5A5A5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3662" y="207472"/>
              <a:ext cx="3098999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1</a:t>
              </a:r>
            </a:p>
          </p:txBody>
        </p:sp>
      </p:grpSp>
      <p:sp>
        <p:nvSpPr>
          <p:cNvPr id="214" name="Shape 214"/>
          <p:cNvSpPr/>
          <p:nvPr/>
        </p:nvSpPr>
        <p:spPr>
          <a:xfrm>
            <a:off x="2931301" y="299719"/>
            <a:ext cx="3203700" cy="4194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5D7B"/>
              </a:gs>
              <a:gs pos="100000">
                <a:srgbClr val="FF5D7B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5" name="Shape 215"/>
          <p:cNvGrpSpPr/>
          <p:nvPr/>
        </p:nvGrpSpPr>
        <p:grpSpPr>
          <a:xfrm>
            <a:off x="5494277" y="299719"/>
            <a:ext cx="3203700" cy="419400"/>
            <a:chOff x="5129616" y="207472"/>
            <a:chExt cx="3203700" cy="419400"/>
          </a:xfrm>
        </p:grpSpPr>
        <p:sp>
          <p:nvSpPr>
            <p:cNvPr id="216" name="Shape 216"/>
            <p:cNvSpPr/>
            <p:nvPr/>
          </p:nvSpPr>
          <p:spPr>
            <a:xfrm>
              <a:off x="5129616" y="207472"/>
              <a:ext cx="3203700" cy="4194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5A5A5"/>
                </a:gs>
                <a:gs pos="100000">
                  <a:srgbClr val="A5A5A5"/>
                </a:gs>
              </a:gsLst>
              <a:lin ang="16200038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339337" y="207472"/>
              <a:ext cx="27843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Business Value</a:t>
              </a:r>
            </a:p>
          </p:txBody>
        </p:sp>
      </p:grpSp>
      <p:sp>
        <p:nvSpPr>
          <p:cNvPr id="218" name="Shape 218"/>
          <p:cNvSpPr/>
          <p:nvPr/>
        </p:nvSpPr>
        <p:spPr>
          <a:xfrm>
            <a:off x="3141022" y="299719"/>
            <a:ext cx="2784300" cy="419400"/>
          </a:xfrm>
          <a:prstGeom prst="rect">
            <a:avLst/>
          </a:prstGeom>
          <a:noFill/>
          <a:ln>
            <a:noFill/>
          </a:ln>
        </p:spPr>
        <p:txBody>
          <a:bodyPr lIns="80000" tIns="53325" rIns="26650" bIns="53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  Model 2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2549" y="4345539"/>
            <a:ext cx="811450" cy="79796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8595300" y="4375751"/>
            <a:ext cx="548700" cy="4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630</Words>
  <Application>Microsoft Office PowerPoint</Application>
  <PresentationFormat>On-screen Show (16:9)</PresentationFormat>
  <Paragraphs>181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Helvetica Neue</vt:lpstr>
      <vt:lpstr>Calibri</vt:lpstr>
      <vt:lpstr>Times New Roman</vt:lpstr>
      <vt:lpstr>Arial</vt:lpstr>
      <vt:lpstr>simple-light-2</vt:lpstr>
      <vt:lpstr>Travelers Case Competition A Kangaroo Auto Insurance Company Modeling Problem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There are four other variables we think could be useful.</vt:lpstr>
      <vt:lpstr>We reconstructed a tweedie distribution.</vt:lpstr>
      <vt:lpstr> Although single events are random and unpredictable,  the average outcome of many similar events can be predicted.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Travelers Case Competition A Kangaroo Auto Insurance Company Modeling Problem </dc:title>
  <cp:lastModifiedBy>Zhong He</cp:lastModifiedBy>
  <cp:revision>16</cp:revision>
  <dcterms:modified xsi:type="dcterms:W3CDTF">2017-05-27T20:39:31Z</dcterms:modified>
</cp:coreProperties>
</file>