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62" r:id="rId6"/>
    <p:sldId id="267" r:id="rId7"/>
    <p:sldId id="268" r:id="rId8"/>
    <p:sldId id="265" r:id="rId9"/>
    <p:sldId id="259" r:id="rId10"/>
    <p:sldId id="271" r:id="rId11"/>
    <p:sldId id="269" r:id="rId12"/>
    <p:sldId id="270" r:id="rId13"/>
    <p:sldId id="274" r:id="rId14"/>
    <p:sldId id="280" r:id="rId15"/>
    <p:sldId id="281" r:id="rId16"/>
    <p:sldId id="276" r:id="rId17"/>
    <p:sldId id="272" r:id="rId18"/>
    <p:sldId id="278" r:id="rId19"/>
    <p:sldId id="283"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attribution</c:v>
                </c:pt>
              </c:strCache>
            </c:strRef>
          </c:tx>
          <c:dPt>
            <c:idx val="0"/>
            <c:bubble3D val="0"/>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tint val="65000"/>
                      <a:lumMod val="110000"/>
                    </a:schemeClr>
                  </a:gs>
                  <a:gs pos="88000">
                    <a:schemeClr val="accent2">
                      <a:tint val="90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tint val="65000"/>
                      <a:lumMod val="110000"/>
                    </a:schemeClr>
                  </a:gs>
                  <a:gs pos="88000">
                    <a:schemeClr val="accent3">
                      <a:tint val="90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tint val="65000"/>
                      <a:lumMod val="110000"/>
                    </a:schemeClr>
                  </a:gs>
                  <a:gs pos="88000">
                    <a:schemeClr val="accent4">
                      <a:tint val="90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tint val="65000"/>
                      <a:lumMod val="110000"/>
                    </a:schemeClr>
                  </a:gs>
                  <a:gs pos="88000">
                    <a:schemeClr val="accent5">
                      <a:tint val="90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tint val="65000"/>
                      <a:lumMod val="110000"/>
                    </a:schemeClr>
                  </a:gs>
                  <a:gs pos="88000">
                    <a:schemeClr val="accent6">
                      <a:tint val="90000"/>
                    </a:schemeClr>
                  </a:gs>
                </a:gsLst>
                <a:lin ang="5400000" scaled="0"/>
              </a:gradFill>
              <a:ln w="9525" cap="flat" cmpd="sng" algn="ctr">
                <a:solidFill>
                  <a:schemeClr val="accent6">
                    <a:shade val="95000"/>
                  </a:schemeClr>
                </a:solidFill>
                <a:round/>
              </a:ln>
              <a:effectLst/>
            </c:spPr>
          </c:dPt>
          <c:dPt>
            <c:idx val="6"/>
            <c:bubble3D val="0"/>
            <c:spPr>
              <a:gradFill rotWithShape="1">
                <a:gsLst>
                  <a:gs pos="0">
                    <a:schemeClr val="accent1">
                      <a:lumMod val="60000"/>
                      <a:tint val="65000"/>
                      <a:lumMod val="110000"/>
                    </a:schemeClr>
                  </a:gs>
                  <a:gs pos="88000">
                    <a:schemeClr val="accent1">
                      <a:lumMod val="60000"/>
                      <a:tint val="90000"/>
                    </a:schemeClr>
                  </a:gs>
                </a:gsLst>
                <a:lin ang="5400000" scaled="0"/>
              </a:gradFill>
              <a:ln w="9525" cap="flat" cmpd="sng" algn="ctr">
                <a:solidFill>
                  <a:schemeClr val="accent1">
                    <a:lumMod val="60000"/>
                    <a:shade val="95000"/>
                  </a:schemeClr>
                </a:solidFill>
                <a:round/>
              </a:ln>
              <a:effectLst/>
            </c:spPr>
          </c:dPt>
          <c:dPt>
            <c:idx val="7"/>
            <c:bubble3D val="0"/>
            <c:spPr>
              <a:gradFill rotWithShape="1">
                <a:gsLst>
                  <a:gs pos="0">
                    <a:schemeClr val="accent2">
                      <a:lumMod val="60000"/>
                      <a:tint val="65000"/>
                      <a:lumMod val="110000"/>
                    </a:schemeClr>
                  </a:gs>
                  <a:gs pos="88000">
                    <a:schemeClr val="accent2">
                      <a:lumMod val="60000"/>
                      <a:tint val="90000"/>
                    </a:schemeClr>
                  </a:gs>
                </a:gsLst>
                <a:lin ang="5400000" scaled="0"/>
              </a:gradFill>
              <a:ln w="9525" cap="flat" cmpd="sng" algn="ctr">
                <a:solidFill>
                  <a:schemeClr val="accent2">
                    <a:lumMod val="60000"/>
                    <a:shade val="95000"/>
                  </a:schemeClr>
                </a:solidFill>
                <a:round/>
              </a:ln>
              <a:effectLst/>
            </c:spPr>
          </c:dPt>
          <c:dPt>
            <c:idx val="8"/>
            <c:bubble3D val="0"/>
            <c:spPr>
              <a:gradFill rotWithShape="1">
                <a:gsLst>
                  <a:gs pos="0">
                    <a:schemeClr val="accent3">
                      <a:lumMod val="60000"/>
                      <a:tint val="65000"/>
                      <a:lumMod val="110000"/>
                    </a:schemeClr>
                  </a:gs>
                  <a:gs pos="88000">
                    <a:schemeClr val="accent3">
                      <a:lumMod val="60000"/>
                      <a:tint val="90000"/>
                    </a:schemeClr>
                  </a:gs>
                </a:gsLst>
                <a:lin ang="5400000" scaled="0"/>
              </a:gradFill>
              <a:ln w="9525" cap="flat" cmpd="sng" algn="ctr">
                <a:solidFill>
                  <a:schemeClr val="accent3">
                    <a:lumMod val="60000"/>
                    <a:shade val="95000"/>
                  </a:schemeClr>
                </a:solidFill>
                <a:round/>
              </a:ln>
              <a:effectLst/>
            </c:spPr>
          </c:dPt>
          <c:dPt>
            <c:idx val="9"/>
            <c:bubble3D val="0"/>
            <c:spPr>
              <a:gradFill rotWithShape="1">
                <a:gsLst>
                  <a:gs pos="0">
                    <a:schemeClr val="accent4">
                      <a:lumMod val="60000"/>
                      <a:tint val="65000"/>
                      <a:lumMod val="110000"/>
                    </a:schemeClr>
                  </a:gs>
                  <a:gs pos="88000">
                    <a:schemeClr val="accent4">
                      <a:lumMod val="60000"/>
                      <a:tint val="90000"/>
                    </a:schemeClr>
                  </a:gs>
                </a:gsLst>
                <a:lin ang="5400000" scaled="0"/>
              </a:gradFill>
              <a:ln w="9525" cap="flat" cmpd="sng" algn="ctr">
                <a:solidFill>
                  <a:schemeClr val="accent4">
                    <a:lumMod val="60000"/>
                    <a:shade val="95000"/>
                  </a:schemeClr>
                </a:solidFill>
                <a:round/>
              </a:ln>
              <a:effectLst/>
            </c:spPr>
          </c:dPt>
          <c:dPt>
            <c:idx val="10"/>
            <c:bubble3D val="0"/>
            <c:spPr>
              <a:gradFill rotWithShape="1">
                <a:gsLst>
                  <a:gs pos="0">
                    <a:schemeClr val="accent5">
                      <a:lumMod val="60000"/>
                      <a:tint val="65000"/>
                      <a:lumMod val="110000"/>
                    </a:schemeClr>
                  </a:gs>
                  <a:gs pos="88000">
                    <a:schemeClr val="accent5">
                      <a:lumMod val="60000"/>
                      <a:tint val="90000"/>
                    </a:schemeClr>
                  </a:gs>
                </a:gsLst>
                <a:lin ang="5400000" scaled="0"/>
              </a:gradFill>
              <a:ln w="9525" cap="flat" cmpd="sng" algn="ctr">
                <a:solidFill>
                  <a:schemeClr val="accent5">
                    <a:lumMod val="60000"/>
                    <a:shade val="95000"/>
                  </a:schemeClr>
                </a:solidFill>
                <a:round/>
              </a:ln>
              <a:effectLst/>
            </c:spPr>
          </c:dPt>
          <c:dPt>
            <c:idx val="11"/>
            <c:bubble3D val="0"/>
            <c:spPr>
              <a:gradFill rotWithShape="1">
                <a:gsLst>
                  <a:gs pos="0">
                    <a:schemeClr val="accent6">
                      <a:lumMod val="60000"/>
                      <a:tint val="65000"/>
                      <a:lumMod val="110000"/>
                    </a:schemeClr>
                  </a:gs>
                  <a:gs pos="88000">
                    <a:schemeClr val="accent6">
                      <a:lumMod val="60000"/>
                      <a:tint val="90000"/>
                    </a:schemeClr>
                  </a:gs>
                </a:gsLst>
                <a:lin ang="5400000" scaled="0"/>
              </a:gradFill>
              <a:ln w="9525" cap="flat" cmpd="sng" algn="ctr">
                <a:solidFill>
                  <a:schemeClr val="accent6">
                    <a:lumMod val="60000"/>
                    <a:shade val="95000"/>
                  </a:schemeClr>
                </a:solidFill>
                <a:round/>
              </a:ln>
              <a:effectLst/>
            </c:spPr>
          </c:dPt>
          <c:dPt>
            <c:idx val="12"/>
            <c:bubble3D val="0"/>
            <c:spPr>
              <a:gradFill rotWithShape="1">
                <a:gsLst>
                  <a:gs pos="0">
                    <a:schemeClr val="accent1">
                      <a:lumMod val="80000"/>
                      <a:lumOff val="20000"/>
                      <a:tint val="65000"/>
                      <a:lumMod val="110000"/>
                    </a:schemeClr>
                  </a:gs>
                  <a:gs pos="88000">
                    <a:schemeClr val="accent1">
                      <a:lumMod val="80000"/>
                      <a:lumOff val="20000"/>
                      <a:tint val="90000"/>
                    </a:schemeClr>
                  </a:gs>
                </a:gsLst>
                <a:lin ang="5400000" scaled="0"/>
              </a:gradFill>
              <a:ln w="9525" cap="flat" cmpd="sng" algn="ctr">
                <a:solidFill>
                  <a:schemeClr val="accent1">
                    <a:lumMod val="80000"/>
                    <a:lumOff val="20000"/>
                    <a:shade val="95000"/>
                  </a:schemeClr>
                </a:solidFill>
                <a:round/>
              </a:ln>
              <a:effectLst/>
            </c:spPr>
          </c:dPt>
          <c:dPt>
            <c:idx val="13"/>
            <c:bubble3D val="0"/>
            <c:spPr>
              <a:gradFill rotWithShape="1">
                <a:gsLst>
                  <a:gs pos="0">
                    <a:schemeClr val="accent2">
                      <a:lumMod val="80000"/>
                      <a:lumOff val="20000"/>
                      <a:tint val="65000"/>
                      <a:lumMod val="110000"/>
                    </a:schemeClr>
                  </a:gs>
                  <a:gs pos="88000">
                    <a:schemeClr val="accent2">
                      <a:lumMod val="80000"/>
                      <a:lumOff val="20000"/>
                      <a:tint val="90000"/>
                    </a:schemeClr>
                  </a:gs>
                </a:gsLst>
                <a:lin ang="5400000" scaled="0"/>
              </a:gradFill>
              <a:ln w="9525" cap="flat" cmpd="sng" algn="ctr">
                <a:solidFill>
                  <a:schemeClr val="accent2">
                    <a:lumMod val="80000"/>
                    <a:lumOff val="20000"/>
                    <a:shade val="95000"/>
                  </a:schemeClr>
                </a:solidFill>
                <a:round/>
              </a:ln>
              <a:effectLst/>
            </c:spPr>
          </c:dPt>
          <c:dPt>
            <c:idx val="14"/>
            <c:bubble3D val="0"/>
            <c:spPr>
              <a:gradFill rotWithShape="1">
                <a:gsLst>
                  <a:gs pos="0">
                    <a:schemeClr val="accent3">
                      <a:lumMod val="80000"/>
                      <a:lumOff val="20000"/>
                      <a:tint val="65000"/>
                      <a:lumMod val="110000"/>
                    </a:schemeClr>
                  </a:gs>
                  <a:gs pos="88000">
                    <a:schemeClr val="accent3">
                      <a:lumMod val="80000"/>
                      <a:lumOff val="20000"/>
                      <a:tint val="90000"/>
                    </a:schemeClr>
                  </a:gs>
                </a:gsLst>
                <a:lin ang="5400000" scaled="0"/>
              </a:gradFill>
              <a:ln w="9525" cap="flat" cmpd="sng" algn="ctr">
                <a:solidFill>
                  <a:schemeClr val="accent3">
                    <a:lumMod val="80000"/>
                    <a:lumOff val="20000"/>
                    <a:shade val="95000"/>
                  </a:schemeClr>
                </a:solidFill>
                <a:round/>
              </a:ln>
              <a:effectLst/>
            </c:spPr>
          </c:dPt>
          <c:dPt>
            <c:idx val="15"/>
            <c:bubble3D val="0"/>
            <c:spPr>
              <a:gradFill rotWithShape="1">
                <a:gsLst>
                  <a:gs pos="0">
                    <a:schemeClr val="accent4">
                      <a:lumMod val="80000"/>
                      <a:lumOff val="20000"/>
                      <a:tint val="65000"/>
                      <a:lumMod val="110000"/>
                    </a:schemeClr>
                  </a:gs>
                  <a:gs pos="88000">
                    <a:schemeClr val="accent4">
                      <a:lumMod val="80000"/>
                      <a:lumOff val="20000"/>
                      <a:tint val="90000"/>
                    </a:schemeClr>
                  </a:gs>
                </a:gsLst>
                <a:lin ang="5400000" scaled="0"/>
              </a:gradFill>
              <a:ln w="9525" cap="flat" cmpd="sng" algn="ctr">
                <a:solidFill>
                  <a:schemeClr val="accent4">
                    <a:lumMod val="80000"/>
                    <a:lumOff val="20000"/>
                    <a:shade val="95000"/>
                  </a:schemeClr>
                </a:solidFill>
                <a:round/>
              </a:ln>
              <a:effectLst/>
            </c:spPr>
          </c:dPt>
          <c:dPt>
            <c:idx val="16"/>
            <c:bubble3D val="0"/>
            <c:spPr>
              <a:gradFill rotWithShape="1">
                <a:gsLst>
                  <a:gs pos="0">
                    <a:schemeClr val="accent5">
                      <a:lumMod val="80000"/>
                      <a:lumOff val="20000"/>
                      <a:tint val="65000"/>
                      <a:lumMod val="110000"/>
                    </a:schemeClr>
                  </a:gs>
                  <a:gs pos="88000">
                    <a:schemeClr val="accent5">
                      <a:lumMod val="80000"/>
                      <a:lumOff val="20000"/>
                      <a:tint val="90000"/>
                    </a:schemeClr>
                  </a:gs>
                </a:gsLst>
                <a:lin ang="5400000" scaled="0"/>
              </a:gradFill>
              <a:ln w="9525" cap="flat" cmpd="sng" algn="ctr">
                <a:solidFill>
                  <a:schemeClr val="accent5">
                    <a:lumMod val="80000"/>
                    <a:lumOff val="20000"/>
                    <a:shade val="95000"/>
                  </a:schemeClr>
                </a:solidFill>
                <a:round/>
              </a:ln>
              <a:effectLst/>
            </c:spPr>
          </c:dPt>
          <c:dPt>
            <c:idx val="17"/>
            <c:bubble3D val="0"/>
            <c:spPr>
              <a:gradFill rotWithShape="1">
                <a:gsLst>
                  <a:gs pos="0">
                    <a:schemeClr val="accent6">
                      <a:lumMod val="80000"/>
                      <a:lumOff val="20000"/>
                      <a:tint val="65000"/>
                      <a:lumMod val="110000"/>
                    </a:schemeClr>
                  </a:gs>
                  <a:gs pos="88000">
                    <a:schemeClr val="accent6">
                      <a:lumMod val="80000"/>
                      <a:lumOff val="20000"/>
                      <a:tint val="90000"/>
                    </a:schemeClr>
                  </a:gs>
                </a:gsLst>
                <a:lin ang="5400000" scaled="0"/>
              </a:gradFill>
              <a:ln w="9525" cap="flat" cmpd="sng" algn="ctr">
                <a:solidFill>
                  <a:schemeClr val="accent6">
                    <a:lumMod val="80000"/>
                    <a:lumOff val="20000"/>
                    <a:shade val="95000"/>
                  </a:schemeClr>
                </a:solidFill>
                <a:round/>
              </a:ln>
              <a:effectLst/>
            </c:spPr>
          </c:dPt>
          <c:dPt>
            <c:idx val="18"/>
            <c:bubble3D val="0"/>
            <c:spPr>
              <a:gradFill rotWithShape="1">
                <a:gsLst>
                  <a:gs pos="0">
                    <a:schemeClr val="accent1">
                      <a:lumMod val="80000"/>
                      <a:tint val="65000"/>
                      <a:lumMod val="110000"/>
                    </a:schemeClr>
                  </a:gs>
                  <a:gs pos="88000">
                    <a:schemeClr val="accent1">
                      <a:lumMod val="80000"/>
                      <a:tint val="90000"/>
                    </a:schemeClr>
                  </a:gs>
                </a:gsLst>
                <a:lin ang="5400000" scaled="0"/>
              </a:gradFill>
              <a:ln w="9525" cap="flat" cmpd="sng" algn="ctr">
                <a:solidFill>
                  <a:schemeClr val="accent1">
                    <a:lumMod val="80000"/>
                    <a:shade val="95000"/>
                  </a:schemeClr>
                </a:solidFill>
                <a:round/>
              </a:ln>
              <a:effectLst/>
            </c:spPr>
          </c:dPt>
          <c:dPt>
            <c:idx val="19"/>
            <c:bubble3D val="0"/>
            <c:spPr>
              <a:gradFill rotWithShape="1">
                <a:gsLst>
                  <a:gs pos="0">
                    <a:schemeClr val="accent2">
                      <a:lumMod val="80000"/>
                      <a:tint val="65000"/>
                      <a:lumMod val="110000"/>
                    </a:schemeClr>
                  </a:gs>
                  <a:gs pos="88000">
                    <a:schemeClr val="accent2">
                      <a:lumMod val="80000"/>
                      <a:tint val="90000"/>
                    </a:schemeClr>
                  </a:gs>
                </a:gsLst>
                <a:lin ang="5400000" scaled="0"/>
              </a:gradFill>
              <a:ln w="9525" cap="flat" cmpd="sng" algn="ctr">
                <a:solidFill>
                  <a:schemeClr val="accent2">
                    <a:lumMod val="80000"/>
                    <a:shade val="95000"/>
                  </a:schemeClr>
                </a:solidFill>
                <a:round/>
              </a:ln>
              <a:effectLst/>
            </c:spPr>
          </c:dPt>
          <c:dPt>
            <c:idx val="20"/>
            <c:bubble3D val="0"/>
            <c:spPr>
              <a:gradFill rotWithShape="1">
                <a:gsLst>
                  <a:gs pos="0">
                    <a:schemeClr val="accent3">
                      <a:lumMod val="80000"/>
                      <a:tint val="65000"/>
                      <a:lumMod val="110000"/>
                    </a:schemeClr>
                  </a:gs>
                  <a:gs pos="88000">
                    <a:schemeClr val="accent3">
                      <a:lumMod val="80000"/>
                      <a:tint val="90000"/>
                    </a:schemeClr>
                  </a:gs>
                </a:gsLst>
                <a:lin ang="5400000" scaled="0"/>
              </a:gradFill>
              <a:ln w="9525" cap="flat" cmpd="sng" algn="ctr">
                <a:solidFill>
                  <a:schemeClr val="accent3">
                    <a:lumMod val="80000"/>
                    <a:shade val="95000"/>
                  </a:schemeClr>
                </a:solidFill>
                <a:round/>
              </a:ln>
              <a:effectLst/>
            </c:spPr>
          </c:dPt>
          <c:dPt>
            <c:idx val="21"/>
            <c:bubble3D val="0"/>
            <c:spPr>
              <a:gradFill rotWithShape="1">
                <a:gsLst>
                  <a:gs pos="0">
                    <a:schemeClr val="accent4">
                      <a:lumMod val="80000"/>
                      <a:tint val="65000"/>
                      <a:lumMod val="110000"/>
                    </a:schemeClr>
                  </a:gs>
                  <a:gs pos="88000">
                    <a:schemeClr val="accent4">
                      <a:lumMod val="80000"/>
                      <a:tint val="90000"/>
                    </a:schemeClr>
                  </a:gs>
                </a:gsLst>
                <a:lin ang="5400000" scaled="0"/>
              </a:gradFill>
              <a:ln w="9525" cap="flat" cmpd="sng" algn="ctr">
                <a:solidFill>
                  <a:schemeClr val="accent4">
                    <a:lumMod val="80000"/>
                    <a:shade val="95000"/>
                  </a:schemeClr>
                </a:solidFill>
                <a:round/>
              </a:ln>
              <a:effectLst/>
            </c:spPr>
          </c:dPt>
          <c:dPt>
            <c:idx val="22"/>
            <c:bubble3D val="0"/>
            <c:spPr>
              <a:gradFill rotWithShape="1">
                <a:gsLst>
                  <a:gs pos="0">
                    <a:schemeClr val="accent5">
                      <a:lumMod val="80000"/>
                      <a:tint val="65000"/>
                      <a:lumMod val="110000"/>
                    </a:schemeClr>
                  </a:gs>
                  <a:gs pos="88000">
                    <a:schemeClr val="accent5">
                      <a:lumMod val="80000"/>
                      <a:tint val="90000"/>
                    </a:schemeClr>
                  </a:gs>
                </a:gsLst>
                <a:lin ang="5400000" scaled="0"/>
              </a:gradFill>
              <a:ln w="9525" cap="flat" cmpd="sng" algn="ctr">
                <a:solidFill>
                  <a:schemeClr val="accent5">
                    <a:lumMod val="80000"/>
                    <a:shade val="95000"/>
                  </a:schemeClr>
                </a:solidFill>
                <a:round/>
              </a:ln>
              <a:effectLst/>
            </c:spPr>
          </c:dPt>
          <c:dPt>
            <c:idx val="23"/>
            <c:bubble3D val="0"/>
            <c:spPr>
              <a:gradFill rotWithShape="1">
                <a:gsLst>
                  <a:gs pos="0">
                    <a:schemeClr val="accent6">
                      <a:lumMod val="80000"/>
                      <a:tint val="65000"/>
                      <a:lumMod val="110000"/>
                    </a:schemeClr>
                  </a:gs>
                  <a:gs pos="88000">
                    <a:schemeClr val="accent6">
                      <a:lumMod val="80000"/>
                      <a:tint val="90000"/>
                    </a:schemeClr>
                  </a:gs>
                </a:gsLst>
                <a:lin ang="5400000" scaled="0"/>
              </a:gradFill>
              <a:ln w="9525" cap="flat" cmpd="sng" algn="ctr">
                <a:solidFill>
                  <a:schemeClr val="accent6">
                    <a:lumMod val="80000"/>
                    <a:shade val="95000"/>
                  </a:schemeClr>
                </a:solidFill>
                <a:round/>
              </a:ln>
              <a:effectLst/>
            </c:spPr>
          </c:dPt>
          <c:dPt>
            <c:idx val="24"/>
            <c:bubble3D val="0"/>
            <c:spPr>
              <a:gradFill rotWithShape="1">
                <a:gsLst>
                  <a:gs pos="0">
                    <a:schemeClr val="accent1">
                      <a:lumMod val="60000"/>
                      <a:lumOff val="40000"/>
                      <a:tint val="65000"/>
                      <a:lumMod val="110000"/>
                    </a:schemeClr>
                  </a:gs>
                  <a:gs pos="88000">
                    <a:schemeClr val="accent1">
                      <a:lumMod val="60000"/>
                      <a:lumOff val="40000"/>
                      <a:tint val="90000"/>
                    </a:schemeClr>
                  </a:gs>
                </a:gsLst>
                <a:lin ang="5400000" scaled="0"/>
              </a:gradFill>
              <a:ln w="9525" cap="flat" cmpd="sng" algn="ctr">
                <a:solidFill>
                  <a:schemeClr val="accent1">
                    <a:lumMod val="60000"/>
                    <a:lumOff val="40000"/>
                    <a:shade val="95000"/>
                  </a:schemeClr>
                </a:solidFill>
                <a:round/>
              </a:ln>
              <a:effectLst/>
            </c:spPr>
          </c:dPt>
          <c:dPt>
            <c:idx val="25"/>
            <c:bubble3D val="0"/>
            <c:spPr>
              <a:gradFill rotWithShape="1">
                <a:gsLst>
                  <a:gs pos="0">
                    <a:schemeClr val="accent2">
                      <a:lumMod val="60000"/>
                      <a:lumOff val="40000"/>
                      <a:tint val="65000"/>
                      <a:lumMod val="110000"/>
                    </a:schemeClr>
                  </a:gs>
                  <a:gs pos="88000">
                    <a:schemeClr val="accent2">
                      <a:lumMod val="60000"/>
                      <a:lumOff val="40000"/>
                      <a:tint val="90000"/>
                    </a:schemeClr>
                  </a:gs>
                </a:gsLst>
                <a:lin ang="5400000" scaled="0"/>
              </a:gradFill>
              <a:ln w="9525" cap="flat" cmpd="sng" algn="ctr">
                <a:solidFill>
                  <a:schemeClr val="accent2">
                    <a:lumMod val="60000"/>
                    <a:lumOff val="40000"/>
                    <a:shade val="95000"/>
                  </a:schemeClr>
                </a:solidFill>
                <a:round/>
              </a:ln>
              <a:effectLst/>
            </c:spPr>
          </c:dPt>
          <c:dPt>
            <c:idx val="26"/>
            <c:bubble3D val="0"/>
            <c:spPr>
              <a:gradFill rotWithShape="1">
                <a:gsLst>
                  <a:gs pos="0">
                    <a:schemeClr val="accent3">
                      <a:lumMod val="60000"/>
                      <a:lumOff val="40000"/>
                      <a:tint val="65000"/>
                      <a:lumMod val="110000"/>
                    </a:schemeClr>
                  </a:gs>
                  <a:gs pos="88000">
                    <a:schemeClr val="accent3">
                      <a:lumMod val="60000"/>
                      <a:lumOff val="40000"/>
                      <a:tint val="90000"/>
                    </a:schemeClr>
                  </a:gs>
                </a:gsLst>
                <a:lin ang="5400000" scaled="0"/>
              </a:gradFill>
              <a:ln w="9525" cap="flat" cmpd="sng" algn="ctr">
                <a:solidFill>
                  <a:schemeClr val="accent3">
                    <a:lumMod val="60000"/>
                    <a:lumOff val="40000"/>
                    <a:shade val="95000"/>
                  </a:schemeClr>
                </a:solidFill>
                <a:round/>
              </a:ln>
              <a:effectLst/>
            </c:spPr>
          </c:dPt>
          <c:dPt>
            <c:idx val="27"/>
            <c:bubble3D val="0"/>
            <c:spPr>
              <a:gradFill rotWithShape="1">
                <a:gsLst>
                  <a:gs pos="0">
                    <a:schemeClr val="accent4">
                      <a:lumMod val="60000"/>
                      <a:lumOff val="40000"/>
                      <a:tint val="65000"/>
                      <a:lumMod val="110000"/>
                    </a:schemeClr>
                  </a:gs>
                  <a:gs pos="88000">
                    <a:schemeClr val="accent4">
                      <a:lumMod val="60000"/>
                      <a:lumOff val="40000"/>
                      <a:tint val="90000"/>
                    </a:schemeClr>
                  </a:gs>
                </a:gsLst>
                <a:lin ang="5400000" scaled="0"/>
              </a:gradFill>
              <a:ln w="9525" cap="flat" cmpd="sng" algn="ctr">
                <a:solidFill>
                  <a:schemeClr val="accent4">
                    <a:lumMod val="60000"/>
                    <a:lumOff val="40000"/>
                    <a:shade val="95000"/>
                  </a:schemeClr>
                </a:solidFill>
                <a:round/>
              </a:ln>
              <a:effectLst/>
            </c:spPr>
          </c:dPt>
          <c:dPt>
            <c:idx val="28"/>
            <c:bubble3D val="0"/>
            <c:spPr>
              <a:gradFill rotWithShape="1">
                <a:gsLst>
                  <a:gs pos="0">
                    <a:schemeClr val="accent5">
                      <a:lumMod val="60000"/>
                      <a:lumOff val="40000"/>
                      <a:tint val="65000"/>
                      <a:lumMod val="110000"/>
                    </a:schemeClr>
                  </a:gs>
                  <a:gs pos="88000">
                    <a:schemeClr val="accent5">
                      <a:lumMod val="60000"/>
                      <a:lumOff val="40000"/>
                      <a:tint val="90000"/>
                    </a:schemeClr>
                  </a:gs>
                </a:gsLst>
                <a:lin ang="5400000" scaled="0"/>
              </a:gradFill>
              <a:ln w="9525" cap="flat" cmpd="sng" algn="ctr">
                <a:solidFill>
                  <a:schemeClr val="accent5">
                    <a:lumMod val="60000"/>
                    <a:lumOff val="40000"/>
                    <a:shade val="95000"/>
                  </a:schemeClr>
                </a:solidFill>
                <a:round/>
              </a:ln>
              <a:effectLst/>
            </c:spPr>
          </c:dPt>
          <c:dPt>
            <c:idx val="29"/>
            <c:bubble3D val="0"/>
            <c:spPr>
              <a:gradFill rotWithShape="1">
                <a:gsLst>
                  <a:gs pos="0">
                    <a:schemeClr val="accent6">
                      <a:lumMod val="60000"/>
                      <a:lumOff val="40000"/>
                      <a:tint val="65000"/>
                      <a:lumMod val="110000"/>
                    </a:schemeClr>
                  </a:gs>
                  <a:gs pos="88000">
                    <a:schemeClr val="accent6">
                      <a:lumMod val="60000"/>
                      <a:lumOff val="40000"/>
                      <a:tint val="90000"/>
                    </a:schemeClr>
                  </a:gs>
                </a:gsLst>
                <a:lin ang="5400000" scaled="0"/>
              </a:gradFill>
              <a:ln w="9525" cap="flat" cmpd="sng" algn="ctr">
                <a:solidFill>
                  <a:schemeClr val="accent6">
                    <a:lumMod val="60000"/>
                    <a:lumOff val="40000"/>
                    <a:shade val="95000"/>
                  </a:schemeClr>
                </a:solidFill>
                <a:round/>
              </a:ln>
              <a:effectLst/>
            </c:spPr>
          </c:dPt>
          <c:dPt>
            <c:idx val="30"/>
            <c:bubble3D val="0"/>
            <c:spPr>
              <a:gradFill rotWithShape="1">
                <a:gsLst>
                  <a:gs pos="0">
                    <a:schemeClr val="accent1">
                      <a:lumMod val="50000"/>
                      <a:tint val="65000"/>
                      <a:lumMod val="110000"/>
                    </a:schemeClr>
                  </a:gs>
                  <a:gs pos="88000">
                    <a:schemeClr val="accent1">
                      <a:lumMod val="50000"/>
                      <a:tint val="90000"/>
                    </a:schemeClr>
                  </a:gs>
                </a:gsLst>
                <a:lin ang="5400000" scaled="0"/>
              </a:gradFill>
              <a:ln w="9525" cap="flat" cmpd="sng" algn="ctr">
                <a:solidFill>
                  <a:schemeClr val="accent1">
                    <a:lumMod val="50000"/>
                    <a:shade val="95000"/>
                  </a:schemeClr>
                </a:solidFill>
                <a:round/>
              </a:ln>
              <a:effectLst/>
            </c:spPr>
          </c:dPt>
          <c:dPt>
            <c:idx val="31"/>
            <c:bubble3D val="0"/>
            <c:spPr>
              <a:gradFill rotWithShape="1">
                <a:gsLst>
                  <a:gs pos="0">
                    <a:schemeClr val="accent2">
                      <a:lumMod val="50000"/>
                      <a:tint val="65000"/>
                      <a:lumMod val="110000"/>
                    </a:schemeClr>
                  </a:gs>
                  <a:gs pos="88000">
                    <a:schemeClr val="accent2">
                      <a:lumMod val="50000"/>
                      <a:tint val="90000"/>
                    </a:schemeClr>
                  </a:gs>
                </a:gsLst>
                <a:lin ang="5400000" scaled="0"/>
              </a:gradFill>
              <a:ln w="9525" cap="flat" cmpd="sng" algn="ctr">
                <a:solidFill>
                  <a:schemeClr val="accent2">
                    <a:lumMod val="50000"/>
                    <a:shade val="95000"/>
                  </a:schemeClr>
                </a:solidFill>
                <a:round/>
              </a:ln>
              <a:effectLst/>
            </c:spPr>
          </c:dPt>
          <c:dPt>
            <c:idx val="32"/>
            <c:bubble3D val="0"/>
            <c:spPr>
              <a:gradFill rotWithShape="1">
                <a:gsLst>
                  <a:gs pos="0">
                    <a:schemeClr val="accent3">
                      <a:lumMod val="50000"/>
                      <a:tint val="65000"/>
                      <a:lumMod val="110000"/>
                    </a:schemeClr>
                  </a:gs>
                  <a:gs pos="88000">
                    <a:schemeClr val="accent3">
                      <a:lumMod val="50000"/>
                      <a:tint val="90000"/>
                    </a:schemeClr>
                  </a:gs>
                </a:gsLst>
                <a:lin ang="5400000" scaled="0"/>
              </a:gradFill>
              <a:ln w="9525" cap="flat" cmpd="sng" algn="ctr">
                <a:solidFill>
                  <a:schemeClr val="accent3">
                    <a:lumMod val="50000"/>
                    <a:shade val="95000"/>
                  </a:schemeClr>
                </a:solidFill>
                <a:round/>
              </a:ln>
              <a:effectLst/>
            </c:spPr>
          </c:dPt>
          <c:dPt>
            <c:idx val="33"/>
            <c:bubble3D val="0"/>
            <c:spPr>
              <a:gradFill rotWithShape="1">
                <a:gsLst>
                  <a:gs pos="0">
                    <a:schemeClr val="accent4">
                      <a:lumMod val="50000"/>
                      <a:tint val="65000"/>
                      <a:lumMod val="110000"/>
                    </a:schemeClr>
                  </a:gs>
                  <a:gs pos="88000">
                    <a:schemeClr val="accent4">
                      <a:lumMod val="50000"/>
                      <a:tint val="90000"/>
                    </a:schemeClr>
                  </a:gs>
                </a:gsLst>
                <a:lin ang="5400000" scaled="0"/>
              </a:gradFill>
              <a:ln w="9525" cap="flat" cmpd="sng" algn="ctr">
                <a:solidFill>
                  <a:schemeClr val="accent4">
                    <a:lumMod val="50000"/>
                    <a:shade val="95000"/>
                  </a:schemeClr>
                </a:solidFill>
                <a:round/>
              </a:ln>
              <a:effectLst/>
            </c:spPr>
          </c:dPt>
          <c:dPt>
            <c:idx val="34"/>
            <c:bubble3D val="0"/>
            <c:spPr>
              <a:gradFill rotWithShape="1">
                <a:gsLst>
                  <a:gs pos="0">
                    <a:schemeClr val="accent5">
                      <a:lumMod val="50000"/>
                      <a:tint val="65000"/>
                      <a:lumMod val="110000"/>
                    </a:schemeClr>
                  </a:gs>
                  <a:gs pos="88000">
                    <a:schemeClr val="accent5">
                      <a:lumMod val="50000"/>
                      <a:tint val="90000"/>
                    </a:schemeClr>
                  </a:gs>
                </a:gsLst>
                <a:lin ang="5400000" scaled="0"/>
              </a:gradFill>
              <a:ln w="9525" cap="flat" cmpd="sng" algn="ctr">
                <a:solidFill>
                  <a:schemeClr val="accent5">
                    <a:lumMod val="50000"/>
                    <a:shade val="95000"/>
                  </a:schemeClr>
                </a:solidFill>
                <a:round/>
              </a:ln>
              <a:effectLst/>
            </c:spPr>
          </c:dPt>
          <c:dPt>
            <c:idx val="35"/>
            <c:bubble3D val="0"/>
            <c:spPr>
              <a:gradFill rotWithShape="1">
                <a:gsLst>
                  <a:gs pos="0">
                    <a:schemeClr val="accent6">
                      <a:lumMod val="50000"/>
                      <a:tint val="65000"/>
                      <a:lumMod val="110000"/>
                    </a:schemeClr>
                  </a:gs>
                  <a:gs pos="88000">
                    <a:schemeClr val="accent6">
                      <a:lumMod val="50000"/>
                      <a:tint val="90000"/>
                    </a:schemeClr>
                  </a:gs>
                </a:gsLst>
                <a:lin ang="5400000" scaled="0"/>
              </a:gradFill>
              <a:ln w="9525" cap="flat" cmpd="sng" algn="ctr">
                <a:solidFill>
                  <a:schemeClr val="accent6">
                    <a:lumMod val="50000"/>
                    <a:shade val="95000"/>
                  </a:schemeClr>
                </a:solidFill>
                <a:round/>
              </a:ln>
              <a:effectLst/>
            </c:spPr>
          </c:dPt>
          <c:dPt>
            <c:idx val="36"/>
            <c:bubble3D val="0"/>
            <c:spPr>
              <a:gradFill rotWithShape="1">
                <a:gsLst>
                  <a:gs pos="0">
                    <a:schemeClr val="accent1">
                      <a:lumMod val="70000"/>
                      <a:lumOff val="30000"/>
                      <a:tint val="65000"/>
                      <a:lumMod val="110000"/>
                    </a:schemeClr>
                  </a:gs>
                  <a:gs pos="88000">
                    <a:schemeClr val="accent1">
                      <a:lumMod val="70000"/>
                      <a:lumOff val="30000"/>
                      <a:tint val="90000"/>
                    </a:schemeClr>
                  </a:gs>
                </a:gsLst>
                <a:lin ang="5400000" scaled="0"/>
              </a:gradFill>
              <a:ln w="9525" cap="flat" cmpd="sng" algn="ctr">
                <a:solidFill>
                  <a:schemeClr val="accent1">
                    <a:lumMod val="70000"/>
                    <a:lumOff val="30000"/>
                    <a:shade val="95000"/>
                  </a:schemeClr>
                </a:solidFill>
                <a:round/>
              </a:ln>
              <a:effectLst/>
            </c:spPr>
          </c:dPt>
          <c:dPt>
            <c:idx val="37"/>
            <c:bubble3D val="0"/>
            <c:spPr>
              <a:gradFill rotWithShape="1">
                <a:gsLst>
                  <a:gs pos="0">
                    <a:schemeClr val="accent2">
                      <a:lumMod val="70000"/>
                      <a:lumOff val="30000"/>
                      <a:tint val="65000"/>
                      <a:lumMod val="110000"/>
                    </a:schemeClr>
                  </a:gs>
                  <a:gs pos="88000">
                    <a:schemeClr val="accent2">
                      <a:lumMod val="70000"/>
                      <a:lumOff val="30000"/>
                      <a:tint val="90000"/>
                    </a:schemeClr>
                  </a:gs>
                </a:gsLst>
                <a:lin ang="5400000" scaled="0"/>
              </a:gradFill>
              <a:ln w="9525" cap="flat" cmpd="sng" algn="ctr">
                <a:solidFill>
                  <a:schemeClr val="accent2">
                    <a:lumMod val="70000"/>
                    <a:lumOff val="30000"/>
                    <a:shade val="95000"/>
                  </a:schemeClr>
                </a:solidFill>
                <a:round/>
              </a:ln>
              <a:effectLst/>
            </c:spPr>
          </c:dPt>
          <c:dPt>
            <c:idx val="38"/>
            <c:bubble3D val="0"/>
            <c:spPr>
              <a:gradFill rotWithShape="1">
                <a:gsLst>
                  <a:gs pos="0">
                    <a:schemeClr val="accent3">
                      <a:lumMod val="70000"/>
                      <a:lumOff val="30000"/>
                      <a:tint val="65000"/>
                      <a:lumMod val="110000"/>
                    </a:schemeClr>
                  </a:gs>
                  <a:gs pos="88000">
                    <a:schemeClr val="accent3">
                      <a:lumMod val="70000"/>
                      <a:lumOff val="30000"/>
                      <a:tint val="90000"/>
                    </a:schemeClr>
                  </a:gs>
                </a:gsLst>
                <a:lin ang="5400000" scaled="0"/>
              </a:gradFill>
              <a:ln w="9525" cap="flat" cmpd="sng" algn="ctr">
                <a:solidFill>
                  <a:schemeClr val="accent3">
                    <a:lumMod val="70000"/>
                    <a:lumOff val="30000"/>
                    <a:shade val="95000"/>
                  </a:schemeClr>
                </a:solidFill>
                <a:round/>
              </a:ln>
              <a:effectLst/>
            </c:spPr>
          </c:dPt>
          <c:dPt>
            <c:idx val="39"/>
            <c:bubble3D val="0"/>
            <c:spPr>
              <a:gradFill rotWithShape="1">
                <a:gsLst>
                  <a:gs pos="0">
                    <a:schemeClr val="accent4">
                      <a:lumMod val="70000"/>
                      <a:lumOff val="30000"/>
                      <a:tint val="65000"/>
                      <a:lumMod val="110000"/>
                    </a:schemeClr>
                  </a:gs>
                  <a:gs pos="88000">
                    <a:schemeClr val="accent4">
                      <a:lumMod val="70000"/>
                      <a:lumOff val="30000"/>
                      <a:tint val="90000"/>
                    </a:schemeClr>
                  </a:gs>
                </a:gsLst>
                <a:lin ang="5400000" scaled="0"/>
              </a:gradFill>
              <a:ln w="9525" cap="flat" cmpd="sng" algn="ctr">
                <a:solidFill>
                  <a:schemeClr val="accent4">
                    <a:lumMod val="70000"/>
                    <a:lumOff val="30000"/>
                    <a:shade val="95000"/>
                  </a:schemeClr>
                </a:solidFill>
                <a:round/>
              </a:ln>
              <a:effectLst/>
            </c:spPr>
          </c:dPt>
          <c:dPt>
            <c:idx val="40"/>
            <c:bubble3D val="0"/>
            <c:spPr>
              <a:gradFill rotWithShape="1">
                <a:gsLst>
                  <a:gs pos="0">
                    <a:schemeClr val="accent5">
                      <a:lumMod val="70000"/>
                      <a:lumOff val="30000"/>
                      <a:tint val="65000"/>
                      <a:lumMod val="110000"/>
                    </a:schemeClr>
                  </a:gs>
                  <a:gs pos="88000">
                    <a:schemeClr val="accent5">
                      <a:lumMod val="70000"/>
                      <a:lumOff val="30000"/>
                      <a:tint val="90000"/>
                    </a:schemeClr>
                  </a:gs>
                </a:gsLst>
                <a:lin ang="5400000" scaled="0"/>
              </a:gradFill>
              <a:ln w="9525" cap="flat" cmpd="sng" algn="ctr">
                <a:solidFill>
                  <a:schemeClr val="accent5">
                    <a:lumMod val="70000"/>
                    <a:lumOff val="30000"/>
                    <a:shade val="95000"/>
                  </a:schemeClr>
                </a:solidFill>
                <a:round/>
              </a:ln>
              <a:effectLst/>
            </c:spPr>
          </c:dPt>
          <c:dPt>
            <c:idx val="41"/>
            <c:bubble3D val="0"/>
            <c:spPr>
              <a:gradFill rotWithShape="1">
                <a:gsLst>
                  <a:gs pos="0">
                    <a:schemeClr val="accent6">
                      <a:lumMod val="70000"/>
                      <a:lumOff val="30000"/>
                      <a:tint val="65000"/>
                      <a:lumMod val="110000"/>
                    </a:schemeClr>
                  </a:gs>
                  <a:gs pos="88000">
                    <a:schemeClr val="accent6">
                      <a:lumMod val="70000"/>
                      <a:lumOff val="30000"/>
                      <a:tint val="90000"/>
                    </a:schemeClr>
                  </a:gs>
                </a:gsLst>
                <a:lin ang="5400000" scaled="0"/>
              </a:gradFill>
              <a:ln w="9525" cap="flat" cmpd="sng" algn="ctr">
                <a:solidFill>
                  <a:schemeClr val="accent6">
                    <a:lumMod val="70000"/>
                    <a:lumOff val="30000"/>
                    <a:shade val="95000"/>
                  </a:schemeClr>
                </a:solidFill>
                <a:round/>
              </a:ln>
              <a:effectLst/>
            </c:spPr>
          </c:dPt>
          <c:dPt>
            <c:idx val="42"/>
            <c:bubble3D val="0"/>
            <c:spPr>
              <a:gradFill rotWithShape="1">
                <a:gsLst>
                  <a:gs pos="0">
                    <a:schemeClr val="accent1">
                      <a:lumMod val="70000"/>
                      <a:tint val="65000"/>
                      <a:lumMod val="110000"/>
                    </a:schemeClr>
                  </a:gs>
                  <a:gs pos="88000">
                    <a:schemeClr val="accent1">
                      <a:lumMod val="70000"/>
                      <a:tint val="90000"/>
                    </a:schemeClr>
                  </a:gs>
                </a:gsLst>
                <a:lin ang="5400000" scaled="0"/>
              </a:gradFill>
              <a:ln w="9525" cap="flat" cmpd="sng" algn="ctr">
                <a:solidFill>
                  <a:schemeClr val="accent1">
                    <a:lumMod val="70000"/>
                    <a:shade val="95000"/>
                  </a:schemeClr>
                </a:solidFill>
                <a:round/>
              </a:ln>
              <a:effectLst/>
            </c:spPr>
          </c:dPt>
          <c:dPt>
            <c:idx val="43"/>
            <c:bubble3D val="0"/>
            <c:spPr>
              <a:gradFill rotWithShape="1">
                <a:gsLst>
                  <a:gs pos="0">
                    <a:schemeClr val="accent2">
                      <a:lumMod val="70000"/>
                      <a:tint val="65000"/>
                      <a:lumMod val="110000"/>
                    </a:schemeClr>
                  </a:gs>
                  <a:gs pos="88000">
                    <a:schemeClr val="accent2">
                      <a:lumMod val="70000"/>
                      <a:tint val="90000"/>
                    </a:schemeClr>
                  </a:gs>
                </a:gsLst>
                <a:lin ang="5400000" scaled="0"/>
              </a:gradFill>
              <a:ln w="9525" cap="flat" cmpd="sng" algn="ctr">
                <a:solidFill>
                  <a:schemeClr val="accent2">
                    <a:lumMod val="70000"/>
                    <a:shade val="95000"/>
                  </a:schemeClr>
                </a:solidFill>
                <a:round/>
              </a:ln>
              <a:effectLst/>
            </c:spPr>
          </c:dPt>
          <c:dPt>
            <c:idx val="44"/>
            <c:bubble3D val="0"/>
            <c:spPr>
              <a:gradFill rotWithShape="1">
                <a:gsLst>
                  <a:gs pos="0">
                    <a:schemeClr val="accent3">
                      <a:lumMod val="70000"/>
                      <a:tint val="65000"/>
                      <a:lumMod val="110000"/>
                    </a:schemeClr>
                  </a:gs>
                  <a:gs pos="88000">
                    <a:schemeClr val="accent3">
                      <a:lumMod val="70000"/>
                      <a:tint val="90000"/>
                    </a:schemeClr>
                  </a:gs>
                </a:gsLst>
                <a:lin ang="5400000" scaled="0"/>
              </a:gradFill>
              <a:ln w="9525" cap="flat" cmpd="sng" algn="ctr">
                <a:solidFill>
                  <a:schemeClr val="accent3">
                    <a:lumMod val="70000"/>
                    <a:shade val="95000"/>
                  </a:schemeClr>
                </a:solidFill>
                <a:round/>
              </a:ln>
              <a:effectLst/>
            </c:spPr>
          </c:dPt>
          <c:dPt>
            <c:idx val="45"/>
            <c:bubble3D val="0"/>
            <c:spPr>
              <a:gradFill rotWithShape="1">
                <a:gsLst>
                  <a:gs pos="0">
                    <a:schemeClr val="accent4">
                      <a:lumMod val="70000"/>
                      <a:tint val="65000"/>
                      <a:lumMod val="110000"/>
                    </a:schemeClr>
                  </a:gs>
                  <a:gs pos="88000">
                    <a:schemeClr val="accent4">
                      <a:lumMod val="70000"/>
                      <a:tint val="90000"/>
                    </a:schemeClr>
                  </a:gs>
                </a:gsLst>
                <a:lin ang="5400000" scaled="0"/>
              </a:gradFill>
              <a:ln w="9525" cap="flat" cmpd="sng" algn="ctr">
                <a:solidFill>
                  <a:schemeClr val="accent4">
                    <a:lumMod val="70000"/>
                    <a:shade val="95000"/>
                  </a:schemeClr>
                </a:solidFill>
                <a:round/>
              </a:ln>
              <a:effectLst/>
            </c:spPr>
          </c:dPt>
          <c:dPt>
            <c:idx val="46"/>
            <c:bubble3D val="0"/>
            <c:spPr>
              <a:gradFill rotWithShape="1">
                <a:gsLst>
                  <a:gs pos="0">
                    <a:schemeClr val="accent5">
                      <a:lumMod val="70000"/>
                      <a:tint val="65000"/>
                      <a:lumMod val="110000"/>
                    </a:schemeClr>
                  </a:gs>
                  <a:gs pos="88000">
                    <a:schemeClr val="accent5">
                      <a:lumMod val="70000"/>
                      <a:tint val="90000"/>
                    </a:schemeClr>
                  </a:gs>
                </a:gsLst>
                <a:lin ang="5400000" scaled="0"/>
              </a:gradFill>
              <a:ln w="9525" cap="flat" cmpd="sng" algn="ctr">
                <a:solidFill>
                  <a:schemeClr val="accent5">
                    <a:lumMod val="70000"/>
                    <a:shade val="95000"/>
                  </a:schemeClr>
                </a:solidFill>
                <a:round/>
              </a:ln>
              <a:effectLst/>
            </c:spPr>
          </c:dPt>
          <c:dPt>
            <c:idx val="47"/>
            <c:bubble3D val="0"/>
            <c:spPr>
              <a:gradFill rotWithShape="1">
                <a:gsLst>
                  <a:gs pos="0">
                    <a:schemeClr val="accent6">
                      <a:lumMod val="70000"/>
                      <a:tint val="65000"/>
                      <a:lumMod val="110000"/>
                    </a:schemeClr>
                  </a:gs>
                  <a:gs pos="88000">
                    <a:schemeClr val="accent6">
                      <a:lumMod val="70000"/>
                      <a:tint val="90000"/>
                    </a:schemeClr>
                  </a:gs>
                </a:gsLst>
                <a:lin ang="5400000" scaled="0"/>
              </a:gradFill>
              <a:ln w="9525" cap="flat" cmpd="sng" algn="ctr">
                <a:solidFill>
                  <a:schemeClr val="accent6">
                    <a:lumMod val="70000"/>
                    <a:shade val="95000"/>
                  </a:schemeClr>
                </a:solidFill>
                <a:round/>
              </a:ln>
              <a:effectLst/>
            </c:spPr>
          </c:dPt>
          <c:dPt>
            <c:idx val="48"/>
            <c:bubble3D val="0"/>
            <c:spPr>
              <a:gradFill rotWithShape="1">
                <a:gsLst>
                  <a:gs pos="0">
                    <a:schemeClr val="accent1">
                      <a:lumMod val="50000"/>
                      <a:lumOff val="50000"/>
                      <a:tint val="65000"/>
                      <a:lumMod val="110000"/>
                    </a:schemeClr>
                  </a:gs>
                  <a:gs pos="88000">
                    <a:schemeClr val="accent1">
                      <a:lumMod val="50000"/>
                      <a:lumOff val="50000"/>
                      <a:tint val="90000"/>
                    </a:schemeClr>
                  </a:gs>
                </a:gsLst>
                <a:lin ang="5400000" scaled="0"/>
              </a:gradFill>
              <a:ln w="9525" cap="flat" cmpd="sng" algn="ctr">
                <a:solidFill>
                  <a:schemeClr val="accent1">
                    <a:lumMod val="50000"/>
                    <a:lumOff val="50000"/>
                    <a:shade val="95000"/>
                  </a:schemeClr>
                </a:solidFill>
                <a:round/>
              </a:ln>
              <a:effectLst/>
            </c:spPr>
          </c:dPt>
          <c:dPt>
            <c:idx val="49"/>
            <c:bubble3D val="0"/>
            <c:spPr>
              <a:gradFill rotWithShape="1">
                <a:gsLst>
                  <a:gs pos="0">
                    <a:schemeClr val="accent2">
                      <a:lumMod val="50000"/>
                      <a:lumOff val="50000"/>
                      <a:tint val="65000"/>
                      <a:lumMod val="110000"/>
                    </a:schemeClr>
                  </a:gs>
                  <a:gs pos="88000">
                    <a:schemeClr val="accent2">
                      <a:lumMod val="50000"/>
                      <a:lumOff val="50000"/>
                      <a:tint val="90000"/>
                    </a:schemeClr>
                  </a:gs>
                </a:gsLst>
                <a:lin ang="5400000" scaled="0"/>
              </a:gradFill>
              <a:ln w="9525" cap="flat" cmpd="sng" algn="ctr">
                <a:solidFill>
                  <a:schemeClr val="accent2">
                    <a:lumMod val="50000"/>
                    <a:lumOff val="50000"/>
                    <a:shade val="95000"/>
                  </a:schemeClr>
                </a:solidFill>
                <a:round/>
              </a:ln>
              <a:effectLst/>
            </c:spPr>
          </c:dPt>
          <c:dPt>
            <c:idx val="50"/>
            <c:bubble3D val="0"/>
            <c:spPr>
              <a:gradFill rotWithShape="1">
                <a:gsLst>
                  <a:gs pos="0">
                    <a:schemeClr val="accent3">
                      <a:lumMod val="50000"/>
                      <a:lumOff val="50000"/>
                      <a:tint val="65000"/>
                      <a:lumMod val="110000"/>
                    </a:schemeClr>
                  </a:gs>
                  <a:gs pos="88000">
                    <a:schemeClr val="accent3">
                      <a:lumMod val="50000"/>
                      <a:lumOff val="50000"/>
                      <a:tint val="90000"/>
                    </a:schemeClr>
                  </a:gs>
                </a:gsLst>
                <a:lin ang="5400000" scaled="0"/>
              </a:gradFill>
              <a:ln w="9525" cap="flat" cmpd="sng" algn="ctr">
                <a:solidFill>
                  <a:schemeClr val="accent3">
                    <a:lumMod val="50000"/>
                    <a:lumOff val="50000"/>
                    <a:shade val="95000"/>
                  </a:schemeClr>
                </a:solidFill>
                <a:round/>
              </a:ln>
              <a:effectLst/>
            </c:spPr>
          </c:dPt>
          <c:dPt>
            <c:idx val="51"/>
            <c:bubble3D val="0"/>
            <c:spPr>
              <a:gradFill rotWithShape="1">
                <a:gsLst>
                  <a:gs pos="0">
                    <a:schemeClr val="accent4">
                      <a:lumMod val="50000"/>
                      <a:lumOff val="50000"/>
                      <a:tint val="65000"/>
                      <a:lumMod val="110000"/>
                    </a:schemeClr>
                  </a:gs>
                  <a:gs pos="88000">
                    <a:schemeClr val="accent4">
                      <a:lumMod val="50000"/>
                      <a:lumOff val="50000"/>
                      <a:tint val="90000"/>
                    </a:schemeClr>
                  </a:gs>
                </a:gsLst>
                <a:lin ang="5400000" scaled="0"/>
              </a:gradFill>
              <a:ln w="9525" cap="flat" cmpd="sng" algn="ctr">
                <a:solidFill>
                  <a:schemeClr val="accent4">
                    <a:lumMod val="50000"/>
                    <a:lumOff val="50000"/>
                    <a:shade val="95000"/>
                  </a:schemeClr>
                </a:solidFill>
                <a:round/>
              </a:ln>
              <a:effectLst/>
            </c:spPr>
          </c:dPt>
          <c:dPt>
            <c:idx val="52"/>
            <c:bubble3D val="0"/>
            <c:spPr>
              <a:gradFill rotWithShape="1">
                <a:gsLst>
                  <a:gs pos="0">
                    <a:schemeClr val="accent5">
                      <a:lumMod val="50000"/>
                      <a:lumOff val="50000"/>
                      <a:tint val="65000"/>
                      <a:lumMod val="110000"/>
                    </a:schemeClr>
                  </a:gs>
                  <a:gs pos="88000">
                    <a:schemeClr val="accent5">
                      <a:lumMod val="50000"/>
                      <a:lumOff val="50000"/>
                      <a:tint val="90000"/>
                    </a:schemeClr>
                  </a:gs>
                </a:gsLst>
                <a:lin ang="5400000" scaled="0"/>
              </a:gradFill>
              <a:ln w="9525" cap="flat" cmpd="sng" algn="ctr">
                <a:solidFill>
                  <a:schemeClr val="accent5">
                    <a:lumMod val="50000"/>
                    <a:lumOff val="50000"/>
                    <a:shade val="95000"/>
                  </a:schemeClr>
                </a:solidFill>
                <a:round/>
              </a:ln>
              <a:effectLst/>
            </c:spPr>
          </c:dPt>
          <c:dPt>
            <c:idx val="53"/>
            <c:bubble3D val="0"/>
            <c:spPr>
              <a:gradFill rotWithShape="1">
                <a:gsLst>
                  <a:gs pos="0">
                    <a:schemeClr val="accent6">
                      <a:lumMod val="50000"/>
                      <a:lumOff val="50000"/>
                      <a:tint val="65000"/>
                      <a:lumMod val="110000"/>
                    </a:schemeClr>
                  </a:gs>
                  <a:gs pos="88000">
                    <a:schemeClr val="accent6">
                      <a:lumMod val="50000"/>
                      <a:lumOff val="50000"/>
                      <a:tint val="90000"/>
                    </a:schemeClr>
                  </a:gs>
                </a:gsLst>
                <a:lin ang="5400000" scaled="0"/>
              </a:gradFill>
              <a:ln w="9525" cap="flat" cmpd="sng" algn="ctr">
                <a:solidFill>
                  <a:schemeClr val="accent6">
                    <a:lumMod val="50000"/>
                    <a:lumOff val="50000"/>
                    <a:shade val="95000"/>
                  </a:schemeClr>
                </a:solidFill>
                <a:round/>
              </a:ln>
              <a:effectLst/>
            </c:spPr>
          </c:dPt>
          <c:dPt>
            <c:idx val="54"/>
            <c:bubble3D val="0"/>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dPt>
          <c:dPt>
            <c:idx val="55"/>
            <c:bubble3D val="0"/>
            <c:spPr>
              <a:gradFill rotWithShape="1">
                <a:gsLst>
                  <a:gs pos="0">
                    <a:schemeClr val="accent2">
                      <a:tint val="65000"/>
                      <a:lumMod val="110000"/>
                    </a:schemeClr>
                  </a:gs>
                  <a:gs pos="88000">
                    <a:schemeClr val="accent2">
                      <a:tint val="90000"/>
                    </a:schemeClr>
                  </a:gs>
                </a:gsLst>
                <a:lin ang="5400000" scaled="0"/>
              </a:gradFill>
              <a:ln w="9525" cap="flat" cmpd="sng" algn="ctr">
                <a:solidFill>
                  <a:schemeClr val="accent2">
                    <a:shade val="95000"/>
                  </a:schemeClr>
                </a:solidFill>
                <a:round/>
              </a:ln>
              <a:effectLst/>
            </c:spPr>
          </c:dPt>
          <c:dPt>
            <c:idx val="56"/>
            <c:bubble3D val="0"/>
            <c:spPr>
              <a:gradFill rotWithShape="1">
                <a:gsLst>
                  <a:gs pos="0">
                    <a:schemeClr val="accent3">
                      <a:tint val="65000"/>
                      <a:lumMod val="110000"/>
                    </a:schemeClr>
                  </a:gs>
                  <a:gs pos="88000">
                    <a:schemeClr val="accent3">
                      <a:tint val="90000"/>
                    </a:schemeClr>
                  </a:gs>
                </a:gsLst>
                <a:lin ang="5400000" scaled="0"/>
              </a:gradFill>
              <a:ln w="9525" cap="flat" cmpd="sng" algn="ctr">
                <a:solidFill>
                  <a:schemeClr val="accent3">
                    <a:shade val="95000"/>
                  </a:schemeClr>
                </a:solidFill>
                <a:round/>
              </a:ln>
              <a:effectLst/>
            </c:spPr>
          </c:dPt>
          <c:dPt>
            <c:idx val="57"/>
            <c:bubble3D val="0"/>
            <c:spPr>
              <a:gradFill rotWithShape="1">
                <a:gsLst>
                  <a:gs pos="0">
                    <a:schemeClr val="accent4">
                      <a:tint val="65000"/>
                      <a:lumMod val="110000"/>
                    </a:schemeClr>
                  </a:gs>
                  <a:gs pos="88000">
                    <a:schemeClr val="accent4">
                      <a:tint val="90000"/>
                    </a:schemeClr>
                  </a:gs>
                </a:gsLst>
                <a:lin ang="5400000" scaled="0"/>
              </a:gradFill>
              <a:ln w="9525" cap="flat" cmpd="sng" algn="ctr">
                <a:solidFill>
                  <a:schemeClr val="accent4">
                    <a:shade val="95000"/>
                  </a:schemeClr>
                </a:solidFill>
                <a:round/>
              </a:ln>
              <a:effectLst/>
            </c:spPr>
          </c:dPt>
          <c:dPt>
            <c:idx val="58"/>
            <c:bubble3D val="0"/>
            <c:spPr>
              <a:gradFill rotWithShape="1">
                <a:gsLst>
                  <a:gs pos="0">
                    <a:schemeClr val="accent5">
                      <a:tint val="65000"/>
                      <a:lumMod val="110000"/>
                    </a:schemeClr>
                  </a:gs>
                  <a:gs pos="88000">
                    <a:schemeClr val="accent5">
                      <a:tint val="90000"/>
                    </a:schemeClr>
                  </a:gs>
                </a:gsLst>
                <a:lin ang="5400000" scaled="0"/>
              </a:gradFill>
              <a:ln w="9525" cap="flat" cmpd="sng" algn="ctr">
                <a:solidFill>
                  <a:schemeClr val="accent5">
                    <a:shade val="95000"/>
                  </a:schemeClr>
                </a:solidFill>
                <a:round/>
              </a:ln>
              <a:effectLst/>
            </c:spPr>
          </c:dPt>
          <c:dPt>
            <c:idx val="59"/>
            <c:bubble3D val="0"/>
            <c:spPr>
              <a:gradFill rotWithShape="1">
                <a:gsLst>
                  <a:gs pos="0">
                    <a:schemeClr val="accent6">
                      <a:tint val="65000"/>
                      <a:lumMod val="110000"/>
                    </a:schemeClr>
                  </a:gs>
                  <a:gs pos="88000">
                    <a:schemeClr val="accent6">
                      <a:tint val="90000"/>
                    </a:schemeClr>
                  </a:gs>
                </a:gsLst>
                <a:lin ang="5400000" scaled="0"/>
              </a:gradFill>
              <a:ln w="9525" cap="flat" cmpd="sng" algn="ctr">
                <a:solidFill>
                  <a:schemeClr val="accent6">
                    <a:shade val="95000"/>
                  </a:schemeClr>
                </a:solidFill>
                <a:round/>
              </a:ln>
              <a:effectLst/>
            </c:spPr>
          </c:dPt>
          <c:dPt>
            <c:idx val="60"/>
            <c:bubble3D val="0"/>
            <c:spPr>
              <a:gradFill rotWithShape="1">
                <a:gsLst>
                  <a:gs pos="0">
                    <a:schemeClr val="accent1">
                      <a:lumMod val="60000"/>
                      <a:tint val="65000"/>
                      <a:lumMod val="110000"/>
                    </a:schemeClr>
                  </a:gs>
                  <a:gs pos="88000">
                    <a:schemeClr val="accent1">
                      <a:lumMod val="60000"/>
                      <a:tint val="90000"/>
                    </a:schemeClr>
                  </a:gs>
                </a:gsLst>
                <a:lin ang="5400000" scaled="0"/>
              </a:gradFill>
              <a:ln w="9525" cap="flat" cmpd="sng" algn="ctr">
                <a:solidFill>
                  <a:schemeClr val="accent1">
                    <a:lumMod val="60000"/>
                    <a:shade val="95000"/>
                  </a:schemeClr>
                </a:solidFill>
                <a:round/>
              </a:ln>
              <a:effectLst/>
            </c:spPr>
          </c:dPt>
          <c:dPt>
            <c:idx val="61"/>
            <c:bubble3D val="0"/>
            <c:spPr>
              <a:gradFill rotWithShape="1">
                <a:gsLst>
                  <a:gs pos="0">
                    <a:schemeClr val="accent2">
                      <a:lumMod val="60000"/>
                      <a:tint val="65000"/>
                      <a:lumMod val="110000"/>
                    </a:schemeClr>
                  </a:gs>
                  <a:gs pos="88000">
                    <a:schemeClr val="accent2">
                      <a:lumMod val="60000"/>
                      <a:tint val="90000"/>
                    </a:schemeClr>
                  </a:gs>
                </a:gsLst>
                <a:lin ang="5400000" scaled="0"/>
              </a:gradFill>
              <a:ln w="9525" cap="flat" cmpd="sng" algn="ctr">
                <a:solidFill>
                  <a:schemeClr val="accent2">
                    <a:lumMod val="60000"/>
                    <a:shade val="95000"/>
                  </a:schemeClr>
                </a:solidFill>
                <a:round/>
              </a:ln>
              <a:effectLst/>
            </c:spPr>
          </c:dPt>
          <c:dPt>
            <c:idx val="62"/>
            <c:bubble3D val="0"/>
            <c:spPr>
              <a:gradFill rotWithShape="1">
                <a:gsLst>
                  <a:gs pos="0">
                    <a:schemeClr val="accent3">
                      <a:lumMod val="60000"/>
                      <a:tint val="65000"/>
                      <a:lumMod val="110000"/>
                    </a:schemeClr>
                  </a:gs>
                  <a:gs pos="88000">
                    <a:schemeClr val="accent3">
                      <a:lumMod val="60000"/>
                      <a:tint val="90000"/>
                    </a:schemeClr>
                  </a:gs>
                </a:gsLst>
                <a:lin ang="5400000" scaled="0"/>
              </a:gradFill>
              <a:ln w="9525" cap="flat" cmpd="sng" algn="ctr">
                <a:solidFill>
                  <a:schemeClr val="accent3">
                    <a:lumMod val="60000"/>
                    <a:shade val="95000"/>
                  </a:schemeClr>
                </a:solidFill>
                <a:round/>
              </a:ln>
              <a:effectLst/>
            </c:spPr>
          </c:dPt>
          <c:dPt>
            <c:idx val="63"/>
            <c:bubble3D val="0"/>
            <c:spPr>
              <a:gradFill rotWithShape="1">
                <a:gsLst>
                  <a:gs pos="0">
                    <a:schemeClr val="accent4">
                      <a:lumMod val="60000"/>
                      <a:tint val="65000"/>
                      <a:lumMod val="110000"/>
                    </a:schemeClr>
                  </a:gs>
                  <a:gs pos="88000">
                    <a:schemeClr val="accent4">
                      <a:lumMod val="60000"/>
                      <a:tint val="90000"/>
                    </a:schemeClr>
                  </a:gs>
                </a:gsLst>
                <a:lin ang="5400000" scaled="0"/>
              </a:gradFill>
              <a:ln w="9525" cap="flat" cmpd="sng" algn="ctr">
                <a:solidFill>
                  <a:schemeClr val="accent4">
                    <a:lumMod val="60000"/>
                    <a:shade val="95000"/>
                  </a:schemeClr>
                </a:solidFill>
                <a:round/>
              </a:ln>
              <a:effectLst/>
            </c:spPr>
          </c:dPt>
          <c:dPt>
            <c:idx val="64"/>
            <c:bubble3D val="0"/>
            <c:spPr>
              <a:gradFill rotWithShape="1">
                <a:gsLst>
                  <a:gs pos="0">
                    <a:schemeClr val="accent5">
                      <a:lumMod val="60000"/>
                      <a:tint val="65000"/>
                      <a:lumMod val="110000"/>
                    </a:schemeClr>
                  </a:gs>
                  <a:gs pos="88000">
                    <a:schemeClr val="accent5">
                      <a:lumMod val="60000"/>
                      <a:tint val="90000"/>
                    </a:schemeClr>
                  </a:gs>
                </a:gsLst>
                <a:lin ang="5400000" scaled="0"/>
              </a:gradFill>
              <a:ln w="9525" cap="flat" cmpd="sng" algn="ctr">
                <a:solidFill>
                  <a:schemeClr val="accent5">
                    <a:lumMod val="60000"/>
                    <a:shade val="95000"/>
                  </a:schemeClr>
                </a:solidFill>
                <a:round/>
              </a:ln>
              <a:effectLst/>
            </c:spPr>
          </c:dPt>
          <c:dPt>
            <c:idx val="65"/>
            <c:bubble3D val="0"/>
            <c:spPr>
              <a:gradFill rotWithShape="1">
                <a:gsLst>
                  <a:gs pos="0">
                    <a:schemeClr val="accent6">
                      <a:lumMod val="60000"/>
                      <a:tint val="65000"/>
                      <a:lumMod val="110000"/>
                    </a:schemeClr>
                  </a:gs>
                  <a:gs pos="88000">
                    <a:schemeClr val="accent6">
                      <a:lumMod val="60000"/>
                      <a:tint val="90000"/>
                    </a:schemeClr>
                  </a:gs>
                </a:gsLst>
                <a:lin ang="5400000" scaled="0"/>
              </a:gradFill>
              <a:ln w="9525" cap="flat" cmpd="sng" algn="ctr">
                <a:solidFill>
                  <a:schemeClr val="accent6">
                    <a:lumMod val="60000"/>
                    <a:shade val="95000"/>
                  </a:schemeClr>
                </a:solidFill>
                <a:round/>
              </a:ln>
              <a:effectLst/>
            </c:spPr>
          </c:dPt>
          <c:dPt>
            <c:idx val="66"/>
            <c:bubble3D val="0"/>
            <c:spPr>
              <a:gradFill rotWithShape="1">
                <a:gsLst>
                  <a:gs pos="0">
                    <a:schemeClr val="accent1">
                      <a:lumMod val="80000"/>
                      <a:lumOff val="20000"/>
                      <a:tint val="65000"/>
                      <a:lumMod val="110000"/>
                    </a:schemeClr>
                  </a:gs>
                  <a:gs pos="88000">
                    <a:schemeClr val="accent1">
                      <a:lumMod val="80000"/>
                      <a:lumOff val="20000"/>
                      <a:tint val="90000"/>
                    </a:schemeClr>
                  </a:gs>
                </a:gsLst>
                <a:lin ang="5400000" scaled="0"/>
              </a:gradFill>
              <a:ln w="9525" cap="flat" cmpd="sng" algn="ctr">
                <a:solidFill>
                  <a:schemeClr val="accent1">
                    <a:lumMod val="80000"/>
                    <a:lumOff val="20000"/>
                    <a:shade val="95000"/>
                  </a:schemeClr>
                </a:solidFill>
                <a:round/>
              </a:ln>
              <a:effectLst/>
            </c:spPr>
          </c:dPt>
          <c:dPt>
            <c:idx val="67"/>
            <c:bubble3D val="0"/>
            <c:spPr>
              <a:gradFill rotWithShape="1">
                <a:gsLst>
                  <a:gs pos="0">
                    <a:schemeClr val="accent2">
                      <a:lumMod val="80000"/>
                      <a:lumOff val="20000"/>
                      <a:tint val="65000"/>
                      <a:lumMod val="110000"/>
                    </a:schemeClr>
                  </a:gs>
                  <a:gs pos="88000">
                    <a:schemeClr val="accent2">
                      <a:lumMod val="80000"/>
                      <a:lumOff val="20000"/>
                      <a:tint val="90000"/>
                    </a:schemeClr>
                  </a:gs>
                </a:gsLst>
                <a:lin ang="5400000" scaled="0"/>
              </a:gradFill>
              <a:ln w="9525" cap="flat" cmpd="sng" algn="ctr">
                <a:solidFill>
                  <a:schemeClr val="accent2">
                    <a:lumMod val="80000"/>
                    <a:lumOff val="20000"/>
                    <a:shade val="95000"/>
                  </a:schemeClr>
                </a:solidFill>
                <a:round/>
              </a:ln>
              <a:effectLst/>
            </c:spPr>
          </c:dPt>
          <c:dPt>
            <c:idx val="68"/>
            <c:bubble3D val="0"/>
            <c:spPr>
              <a:gradFill rotWithShape="1">
                <a:gsLst>
                  <a:gs pos="0">
                    <a:schemeClr val="accent3">
                      <a:lumMod val="80000"/>
                      <a:lumOff val="20000"/>
                      <a:tint val="65000"/>
                      <a:lumMod val="110000"/>
                    </a:schemeClr>
                  </a:gs>
                  <a:gs pos="88000">
                    <a:schemeClr val="accent3">
                      <a:lumMod val="80000"/>
                      <a:lumOff val="20000"/>
                      <a:tint val="90000"/>
                    </a:schemeClr>
                  </a:gs>
                </a:gsLst>
                <a:lin ang="5400000" scaled="0"/>
              </a:gradFill>
              <a:ln w="9525" cap="flat" cmpd="sng" algn="ctr">
                <a:solidFill>
                  <a:schemeClr val="accent3">
                    <a:lumMod val="80000"/>
                    <a:lumOff val="20000"/>
                    <a:shade val="95000"/>
                  </a:schemeClr>
                </a:solidFill>
                <a:round/>
              </a:ln>
              <a:effectLst/>
            </c:spPr>
          </c:dPt>
          <c:dPt>
            <c:idx val="69"/>
            <c:bubble3D val="0"/>
            <c:spPr>
              <a:gradFill rotWithShape="1">
                <a:gsLst>
                  <a:gs pos="0">
                    <a:schemeClr val="accent4">
                      <a:lumMod val="80000"/>
                      <a:lumOff val="20000"/>
                      <a:tint val="65000"/>
                      <a:lumMod val="110000"/>
                    </a:schemeClr>
                  </a:gs>
                  <a:gs pos="88000">
                    <a:schemeClr val="accent4">
                      <a:lumMod val="80000"/>
                      <a:lumOff val="20000"/>
                      <a:tint val="90000"/>
                    </a:schemeClr>
                  </a:gs>
                </a:gsLst>
                <a:lin ang="5400000" scaled="0"/>
              </a:gradFill>
              <a:ln w="9525" cap="flat" cmpd="sng" algn="ctr">
                <a:solidFill>
                  <a:schemeClr val="accent4">
                    <a:lumMod val="80000"/>
                    <a:lumOff val="20000"/>
                    <a:shade val="95000"/>
                  </a:schemeClr>
                </a:solidFill>
                <a:round/>
              </a:ln>
              <a:effectLst/>
            </c:spPr>
          </c:dPt>
          <c:dPt>
            <c:idx val="70"/>
            <c:bubble3D val="0"/>
            <c:spPr>
              <a:gradFill rotWithShape="1">
                <a:gsLst>
                  <a:gs pos="0">
                    <a:schemeClr val="accent5">
                      <a:lumMod val="80000"/>
                      <a:lumOff val="20000"/>
                      <a:tint val="65000"/>
                      <a:lumMod val="110000"/>
                    </a:schemeClr>
                  </a:gs>
                  <a:gs pos="88000">
                    <a:schemeClr val="accent5">
                      <a:lumMod val="80000"/>
                      <a:lumOff val="20000"/>
                      <a:tint val="90000"/>
                    </a:schemeClr>
                  </a:gs>
                </a:gsLst>
                <a:lin ang="5400000" scaled="0"/>
              </a:gradFill>
              <a:ln w="9525" cap="flat" cmpd="sng" algn="ctr">
                <a:solidFill>
                  <a:schemeClr val="accent5">
                    <a:lumMod val="80000"/>
                    <a:lumOff val="20000"/>
                    <a:shade val="95000"/>
                  </a:schemeClr>
                </a:solidFill>
                <a:round/>
              </a:ln>
              <a:effectLst/>
            </c:spPr>
          </c:dPt>
          <c:dPt>
            <c:idx val="71"/>
            <c:bubble3D val="0"/>
            <c:spPr>
              <a:gradFill rotWithShape="1">
                <a:gsLst>
                  <a:gs pos="0">
                    <a:schemeClr val="accent6">
                      <a:lumMod val="80000"/>
                      <a:lumOff val="20000"/>
                      <a:tint val="65000"/>
                      <a:lumMod val="110000"/>
                    </a:schemeClr>
                  </a:gs>
                  <a:gs pos="88000">
                    <a:schemeClr val="accent6">
                      <a:lumMod val="80000"/>
                      <a:lumOff val="20000"/>
                      <a:tint val="90000"/>
                    </a:schemeClr>
                  </a:gs>
                </a:gsLst>
                <a:lin ang="5400000" scaled="0"/>
              </a:gradFill>
              <a:ln w="9525" cap="flat" cmpd="sng" algn="ctr">
                <a:solidFill>
                  <a:schemeClr val="accent6">
                    <a:lumMod val="80000"/>
                    <a:lumOff val="20000"/>
                    <a:shade val="95000"/>
                  </a:schemeClr>
                </a:solidFill>
                <a:round/>
              </a:ln>
              <a:effectLst/>
            </c:spPr>
          </c:dPt>
          <c:dPt>
            <c:idx val="72"/>
            <c:bubble3D val="0"/>
            <c:spPr>
              <a:gradFill rotWithShape="1">
                <a:gsLst>
                  <a:gs pos="0">
                    <a:schemeClr val="accent1">
                      <a:lumMod val="80000"/>
                      <a:tint val="65000"/>
                      <a:lumMod val="110000"/>
                    </a:schemeClr>
                  </a:gs>
                  <a:gs pos="88000">
                    <a:schemeClr val="accent1">
                      <a:lumMod val="80000"/>
                      <a:tint val="90000"/>
                    </a:schemeClr>
                  </a:gs>
                </a:gsLst>
                <a:lin ang="5400000" scaled="0"/>
              </a:gradFill>
              <a:ln w="9525" cap="flat" cmpd="sng" algn="ctr">
                <a:solidFill>
                  <a:schemeClr val="accent1">
                    <a:lumMod val="80000"/>
                    <a:shade val="95000"/>
                  </a:schemeClr>
                </a:solidFill>
                <a:round/>
              </a:ln>
              <a:effectLst/>
            </c:spPr>
          </c:dPt>
          <c:dPt>
            <c:idx val="73"/>
            <c:bubble3D val="0"/>
            <c:spPr>
              <a:gradFill rotWithShape="1">
                <a:gsLst>
                  <a:gs pos="0">
                    <a:schemeClr val="accent2">
                      <a:lumMod val="80000"/>
                      <a:tint val="65000"/>
                      <a:lumMod val="110000"/>
                    </a:schemeClr>
                  </a:gs>
                  <a:gs pos="88000">
                    <a:schemeClr val="accent2">
                      <a:lumMod val="80000"/>
                      <a:tint val="90000"/>
                    </a:schemeClr>
                  </a:gs>
                </a:gsLst>
                <a:lin ang="5400000" scaled="0"/>
              </a:gradFill>
              <a:ln w="9525" cap="flat" cmpd="sng" algn="ctr">
                <a:solidFill>
                  <a:schemeClr val="accent2">
                    <a:lumMod val="80000"/>
                    <a:shade val="95000"/>
                  </a:schemeClr>
                </a:solidFill>
                <a:round/>
              </a:ln>
              <a:effectLst/>
            </c:spPr>
          </c:dPt>
          <c:dPt>
            <c:idx val="74"/>
            <c:bubble3D val="0"/>
            <c:spPr>
              <a:gradFill rotWithShape="1">
                <a:gsLst>
                  <a:gs pos="0">
                    <a:schemeClr val="accent3">
                      <a:lumMod val="80000"/>
                      <a:tint val="65000"/>
                      <a:lumMod val="110000"/>
                    </a:schemeClr>
                  </a:gs>
                  <a:gs pos="88000">
                    <a:schemeClr val="accent3">
                      <a:lumMod val="80000"/>
                      <a:tint val="90000"/>
                    </a:schemeClr>
                  </a:gs>
                </a:gsLst>
                <a:lin ang="5400000" scaled="0"/>
              </a:gradFill>
              <a:ln w="9525" cap="flat" cmpd="sng" algn="ctr">
                <a:solidFill>
                  <a:schemeClr val="accent3">
                    <a:lumMod val="80000"/>
                    <a:shade val="95000"/>
                  </a:schemeClr>
                </a:solidFill>
                <a:round/>
              </a:ln>
              <a:effectLst/>
            </c:spPr>
          </c:dPt>
          <c:dPt>
            <c:idx val="75"/>
            <c:bubble3D val="0"/>
            <c:spPr>
              <a:gradFill rotWithShape="1">
                <a:gsLst>
                  <a:gs pos="0">
                    <a:schemeClr val="accent4">
                      <a:lumMod val="80000"/>
                      <a:tint val="65000"/>
                      <a:lumMod val="110000"/>
                    </a:schemeClr>
                  </a:gs>
                  <a:gs pos="88000">
                    <a:schemeClr val="accent4">
                      <a:lumMod val="80000"/>
                      <a:tint val="90000"/>
                    </a:schemeClr>
                  </a:gs>
                </a:gsLst>
                <a:lin ang="5400000" scaled="0"/>
              </a:gradFill>
              <a:ln w="9525" cap="flat" cmpd="sng" algn="ctr">
                <a:solidFill>
                  <a:schemeClr val="accent4">
                    <a:lumMod val="80000"/>
                    <a:shade val="95000"/>
                  </a:schemeClr>
                </a:solidFill>
                <a:round/>
              </a:ln>
              <a:effectLst/>
            </c:spPr>
          </c:dPt>
          <c:dPt>
            <c:idx val="76"/>
            <c:bubble3D val="0"/>
            <c:spPr>
              <a:gradFill rotWithShape="1">
                <a:gsLst>
                  <a:gs pos="0">
                    <a:schemeClr val="accent5">
                      <a:lumMod val="80000"/>
                      <a:tint val="65000"/>
                      <a:lumMod val="110000"/>
                    </a:schemeClr>
                  </a:gs>
                  <a:gs pos="88000">
                    <a:schemeClr val="accent5">
                      <a:lumMod val="80000"/>
                      <a:tint val="90000"/>
                    </a:schemeClr>
                  </a:gs>
                </a:gsLst>
                <a:lin ang="5400000" scaled="0"/>
              </a:gradFill>
              <a:ln w="9525" cap="flat" cmpd="sng" algn="ctr">
                <a:solidFill>
                  <a:schemeClr val="accent5">
                    <a:lumMod val="80000"/>
                    <a:shade val="95000"/>
                  </a:schemeClr>
                </a:solidFill>
                <a:round/>
              </a:ln>
              <a:effectLst/>
            </c:spPr>
          </c:dPt>
          <c:dPt>
            <c:idx val="77"/>
            <c:bubble3D val="0"/>
            <c:spPr>
              <a:gradFill rotWithShape="1">
                <a:gsLst>
                  <a:gs pos="0">
                    <a:schemeClr val="accent6">
                      <a:lumMod val="80000"/>
                      <a:tint val="65000"/>
                      <a:lumMod val="110000"/>
                    </a:schemeClr>
                  </a:gs>
                  <a:gs pos="88000">
                    <a:schemeClr val="accent6">
                      <a:lumMod val="80000"/>
                      <a:tint val="90000"/>
                    </a:schemeClr>
                  </a:gs>
                </a:gsLst>
                <a:lin ang="5400000" scaled="0"/>
              </a:gradFill>
              <a:ln w="9525" cap="flat" cmpd="sng" algn="ctr">
                <a:solidFill>
                  <a:schemeClr val="accent6">
                    <a:lumMod val="80000"/>
                    <a:shade val="95000"/>
                  </a:schemeClr>
                </a:solidFill>
                <a:round/>
              </a:ln>
              <a:effectLst/>
            </c:spPr>
          </c:dPt>
          <c:dPt>
            <c:idx val="78"/>
            <c:bubble3D val="0"/>
            <c:spPr>
              <a:gradFill rotWithShape="1">
                <a:gsLst>
                  <a:gs pos="0">
                    <a:schemeClr val="accent1">
                      <a:lumMod val="60000"/>
                      <a:lumOff val="40000"/>
                      <a:tint val="65000"/>
                      <a:lumMod val="110000"/>
                    </a:schemeClr>
                  </a:gs>
                  <a:gs pos="88000">
                    <a:schemeClr val="accent1">
                      <a:lumMod val="60000"/>
                      <a:lumOff val="40000"/>
                      <a:tint val="90000"/>
                    </a:schemeClr>
                  </a:gs>
                </a:gsLst>
                <a:lin ang="5400000" scaled="0"/>
              </a:gradFill>
              <a:ln w="9525" cap="flat" cmpd="sng" algn="ctr">
                <a:solidFill>
                  <a:schemeClr val="accent1">
                    <a:lumMod val="60000"/>
                    <a:lumOff val="40000"/>
                    <a:shade val="95000"/>
                  </a:schemeClr>
                </a:solidFill>
                <a:round/>
              </a:ln>
              <a:effectLst/>
            </c:spPr>
          </c:dPt>
          <c:dPt>
            <c:idx val="79"/>
            <c:bubble3D val="0"/>
            <c:spPr>
              <a:gradFill rotWithShape="1">
                <a:gsLst>
                  <a:gs pos="0">
                    <a:schemeClr val="accent2">
                      <a:lumMod val="60000"/>
                      <a:lumOff val="40000"/>
                      <a:tint val="65000"/>
                      <a:lumMod val="110000"/>
                    </a:schemeClr>
                  </a:gs>
                  <a:gs pos="88000">
                    <a:schemeClr val="accent2">
                      <a:lumMod val="60000"/>
                      <a:lumOff val="40000"/>
                      <a:tint val="90000"/>
                    </a:schemeClr>
                  </a:gs>
                </a:gsLst>
                <a:lin ang="5400000" scaled="0"/>
              </a:gradFill>
              <a:ln w="9525" cap="flat" cmpd="sng" algn="ctr">
                <a:solidFill>
                  <a:schemeClr val="accent2">
                    <a:lumMod val="60000"/>
                    <a:lumOff val="40000"/>
                    <a:shade val="95000"/>
                  </a:schemeClr>
                </a:solidFill>
                <a:round/>
              </a:ln>
              <a:effectLst/>
            </c:spPr>
          </c:dPt>
          <c:dPt>
            <c:idx val="80"/>
            <c:bubble3D val="0"/>
            <c:spPr>
              <a:gradFill rotWithShape="1">
                <a:gsLst>
                  <a:gs pos="0">
                    <a:schemeClr val="accent3">
                      <a:lumMod val="60000"/>
                      <a:lumOff val="40000"/>
                      <a:tint val="65000"/>
                      <a:lumMod val="110000"/>
                    </a:schemeClr>
                  </a:gs>
                  <a:gs pos="88000">
                    <a:schemeClr val="accent3">
                      <a:lumMod val="60000"/>
                      <a:lumOff val="40000"/>
                      <a:tint val="90000"/>
                    </a:schemeClr>
                  </a:gs>
                </a:gsLst>
                <a:lin ang="5400000" scaled="0"/>
              </a:gradFill>
              <a:ln w="9525" cap="flat" cmpd="sng" algn="ctr">
                <a:solidFill>
                  <a:schemeClr val="accent3">
                    <a:lumMod val="60000"/>
                    <a:lumOff val="40000"/>
                    <a:shade val="95000"/>
                  </a:schemeClr>
                </a:solidFill>
                <a:round/>
              </a:ln>
              <a:effectLst/>
            </c:spPr>
          </c:dPt>
          <c:dPt>
            <c:idx val="81"/>
            <c:bubble3D val="0"/>
            <c:spPr>
              <a:gradFill rotWithShape="1">
                <a:gsLst>
                  <a:gs pos="0">
                    <a:schemeClr val="accent4">
                      <a:lumMod val="60000"/>
                      <a:lumOff val="40000"/>
                      <a:tint val="65000"/>
                      <a:lumMod val="110000"/>
                    </a:schemeClr>
                  </a:gs>
                  <a:gs pos="88000">
                    <a:schemeClr val="accent4">
                      <a:lumMod val="60000"/>
                      <a:lumOff val="40000"/>
                      <a:tint val="90000"/>
                    </a:schemeClr>
                  </a:gs>
                </a:gsLst>
                <a:lin ang="5400000" scaled="0"/>
              </a:gradFill>
              <a:ln w="9525" cap="flat" cmpd="sng" algn="ctr">
                <a:solidFill>
                  <a:schemeClr val="accent4">
                    <a:lumMod val="60000"/>
                    <a:lumOff val="40000"/>
                    <a:shade val="95000"/>
                  </a:schemeClr>
                </a:solidFill>
                <a:round/>
              </a:ln>
              <a:effectLst/>
            </c:spPr>
          </c:dPt>
          <c:dPt>
            <c:idx val="82"/>
            <c:bubble3D val="0"/>
            <c:spPr>
              <a:gradFill rotWithShape="1">
                <a:gsLst>
                  <a:gs pos="0">
                    <a:schemeClr val="accent5">
                      <a:lumMod val="60000"/>
                      <a:lumOff val="40000"/>
                      <a:tint val="65000"/>
                      <a:lumMod val="110000"/>
                    </a:schemeClr>
                  </a:gs>
                  <a:gs pos="88000">
                    <a:schemeClr val="accent5">
                      <a:lumMod val="60000"/>
                      <a:lumOff val="40000"/>
                      <a:tint val="90000"/>
                    </a:schemeClr>
                  </a:gs>
                </a:gsLst>
                <a:lin ang="5400000" scaled="0"/>
              </a:gradFill>
              <a:ln w="9525" cap="flat" cmpd="sng" algn="ctr">
                <a:solidFill>
                  <a:schemeClr val="accent5">
                    <a:lumMod val="60000"/>
                    <a:lumOff val="40000"/>
                    <a:shade val="95000"/>
                  </a:schemeClr>
                </a:solidFill>
                <a:round/>
              </a:ln>
              <a:effectLst/>
            </c:spPr>
          </c:dPt>
          <c:dPt>
            <c:idx val="83"/>
            <c:bubble3D val="0"/>
            <c:spPr>
              <a:gradFill rotWithShape="1">
                <a:gsLst>
                  <a:gs pos="0">
                    <a:schemeClr val="accent6">
                      <a:lumMod val="60000"/>
                      <a:lumOff val="40000"/>
                      <a:tint val="65000"/>
                      <a:lumMod val="110000"/>
                    </a:schemeClr>
                  </a:gs>
                  <a:gs pos="88000">
                    <a:schemeClr val="accent6">
                      <a:lumMod val="60000"/>
                      <a:lumOff val="40000"/>
                      <a:tint val="90000"/>
                    </a:schemeClr>
                  </a:gs>
                </a:gsLst>
                <a:lin ang="5400000" scaled="0"/>
              </a:gradFill>
              <a:ln w="9525" cap="flat" cmpd="sng" algn="ctr">
                <a:solidFill>
                  <a:schemeClr val="accent6">
                    <a:lumMod val="60000"/>
                    <a:lumOff val="40000"/>
                    <a:shade val="95000"/>
                  </a:schemeClr>
                </a:solidFill>
                <a:round/>
              </a:ln>
              <a:effectLst/>
            </c:spPr>
          </c:dPt>
          <c:dPt>
            <c:idx val="84"/>
            <c:bubble3D val="0"/>
            <c:spPr>
              <a:gradFill rotWithShape="1">
                <a:gsLst>
                  <a:gs pos="0">
                    <a:schemeClr val="accent1">
                      <a:lumMod val="50000"/>
                      <a:tint val="65000"/>
                      <a:lumMod val="110000"/>
                    </a:schemeClr>
                  </a:gs>
                  <a:gs pos="88000">
                    <a:schemeClr val="accent1">
                      <a:lumMod val="50000"/>
                      <a:tint val="90000"/>
                    </a:schemeClr>
                  </a:gs>
                </a:gsLst>
                <a:lin ang="5400000" scaled="0"/>
              </a:gradFill>
              <a:ln w="9525" cap="flat" cmpd="sng" algn="ctr">
                <a:solidFill>
                  <a:schemeClr val="accent1">
                    <a:lumMod val="50000"/>
                    <a:shade val="95000"/>
                  </a:schemeClr>
                </a:solidFill>
                <a:round/>
              </a:ln>
              <a:effectLst/>
            </c:spPr>
          </c:dPt>
          <c:dPt>
            <c:idx val="85"/>
            <c:bubble3D val="0"/>
            <c:spPr>
              <a:gradFill rotWithShape="1">
                <a:gsLst>
                  <a:gs pos="0">
                    <a:schemeClr val="accent2">
                      <a:lumMod val="50000"/>
                      <a:tint val="65000"/>
                      <a:lumMod val="110000"/>
                    </a:schemeClr>
                  </a:gs>
                  <a:gs pos="88000">
                    <a:schemeClr val="accent2">
                      <a:lumMod val="50000"/>
                      <a:tint val="90000"/>
                    </a:schemeClr>
                  </a:gs>
                </a:gsLst>
                <a:lin ang="5400000" scaled="0"/>
              </a:gradFill>
              <a:ln w="9525" cap="flat" cmpd="sng" algn="ctr">
                <a:solidFill>
                  <a:schemeClr val="accent2">
                    <a:lumMod val="50000"/>
                    <a:shade val="95000"/>
                  </a:schemeClr>
                </a:solidFill>
                <a:round/>
              </a:ln>
              <a:effectLst/>
            </c:spPr>
          </c:dPt>
          <c:dPt>
            <c:idx val="86"/>
            <c:bubble3D val="0"/>
            <c:spPr>
              <a:gradFill rotWithShape="1">
                <a:gsLst>
                  <a:gs pos="0">
                    <a:schemeClr val="accent3">
                      <a:lumMod val="50000"/>
                      <a:tint val="65000"/>
                      <a:lumMod val="110000"/>
                    </a:schemeClr>
                  </a:gs>
                  <a:gs pos="88000">
                    <a:schemeClr val="accent3">
                      <a:lumMod val="50000"/>
                      <a:tint val="90000"/>
                    </a:schemeClr>
                  </a:gs>
                </a:gsLst>
                <a:lin ang="5400000" scaled="0"/>
              </a:gradFill>
              <a:ln w="9525" cap="flat" cmpd="sng" algn="ctr">
                <a:solidFill>
                  <a:schemeClr val="accent3">
                    <a:lumMod val="50000"/>
                    <a:shade val="95000"/>
                  </a:schemeClr>
                </a:solidFill>
                <a:round/>
              </a:ln>
              <a:effectLst/>
            </c:spPr>
          </c:dPt>
          <c:dPt>
            <c:idx val="87"/>
            <c:bubble3D val="0"/>
            <c:spPr>
              <a:gradFill rotWithShape="1">
                <a:gsLst>
                  <a:gs pos="0">
                    <a:schemeClr val="accent4">
                      <a:lumMod val="50000"/>
                      <a:tint val="65000"/>
                      <a:lumMod val="110000"/>
                    </a:schemeClr>
                  </a:gs>
                  <a:gs pos="88000">
                    <a:schemeClr val="accent4">
                      <a:lumMod val="50000"/>
                      <a:tint val="90000"/>
                    </a:schemeClr>
                  </a:gs>
                </a:gsLst>
                <a:lin ang="5400000" scaled="0"/>
              </a:gradFill>
              <a:ln w="9525" cap="flat" cmpd="sng" algn="ctr">
                <a:solidFill>
                  <a:schemeClr val="accent4">
                    <a:lumMod val="50000"/>
                    <a:shade val="95000"/>
                  </a:schemeClr>
                </a:solidFill>
                <a:round/>
              </a:ln>
              <a:effectLst/>
            </c:spPr>
          </c:dPt>
          <c:dPt>
            <c:idx val="88"/>
            <c:bubble3D val="0"/>
            <c:spPr>
              <a:gradFill rotWithShape="1">
                <a:gsLst>
                  <a:gs pos="0">
                    <a:schemeClr val="accent5">
                      <a:lumMod val="50000"/>
                      <a:tint val="65000"/>
                      <a:lumMod val="110000"/>
                    </a:schemeClr>
                  </a:gs>
                  <a:gs pos="88000">
                    <a:schemeClr val="accent5">
                      <a:lumMod val="50000"/>
                      <a:tint val="90000"/>
                    </a:schemeClr>
                  </a:gs>
                </a:gsLst>
                <a:lin ang="5400000" scaled="0"/>
              </a:gradFill>
              <a:ln w="9525" cap="flat" cmpd="sng" algn="ctr">
                <a:solidFill>
                  <a:schemeClr val="accent5">
                    <a:lumMod val="50000"/>
                    <a:shade val="95000"/>
                  </a:schemeClr>
                </a:solidFill>
                <a:round/>
              </a:ln>
              <a:effectLst/>
            </c:spPr>
          </c:dPt>
          <c:dPt>
            <c:idx val="89"/>
            <c:bubble3D val="0"/>
            <c:spPr>
              <a:gradFill rotWithShape="1">
                <a:gsLst>
                  <a:gs pos="0">
                    <a:schemeClr val="accent6">
                      <a:lumMod val="50000"/>
                      <a:tint val="65000"/>
                      <a:lumMod val="110000"/>
                    </a:schemeClr>
                  </a:gs>
                  <a:gs pos="88000">
                    <a:schemeClr val="accent6">
                      <a:lumMod val="50000"/>
                      <a:tint val="90000"/>
                    </a:schemeClr>
                  </a:gs>
                </a:gsLst>
                <a:lin ang="5400000" scaled="0"/>
              </a:gradFill>
              <a:ln w="9525" cap="flat" cmpd="sng" algn="ctr">
                <a:solidFill>
                  <a:schemeClr val="accent6">
                    <a:lumMod val="50000"/>
                    <a:shade val="95000"/>
                  </a:schemeClr>
                </a:solidFill>
                <a:round/>
              </a:ln>
              <a:effectLst/>
            </c:spPr>
          </c:dPt>
          <c:dPt>
            <c:idx val="90"/>
            <c:bubble3D val="0"/>
            <c:spPr>
              <a:gradFill rotWithShape="1">
                <a:gsLst>
                  <a:gs pos="0">
                    <a:schemeClr val="accent1">
                      <a:lumMod val="70000"/>
                      <a:lumOff val="30000"/>
                      <a:tint val="65000"/>
                      <a:lumMod val="110000"/>
                    </a:schemeClr>
                  </a:gs>
                  <a:gs pos="88000">
                    <a:schemeClr val="accent1">
                      <a:lumMod val="70000"/>
                      <a:lumOff val="30000"/>
                      <a:tint val="90000"/>
                    </a:schemeClr>
                  </a:gs>
                </a:gsLst>
                <a:lin ang="5400000" scaled="0"/>
              </a:gradFill>
              <a:ln w="9525" cap="flat" cmpd="sng" algn="ctr">
                <a:solidFill>
                  <a:schemeClr val="accent1">
                    <a:lumMod val="70000"/>
                    <a:lumOff val="30000"/>
                    <a:shade val="95000"/>
                  </a:schemeClr>
                </a:solidFill>
                <a:round/>
              </a:ln>
              <a:effectLst/>
            </c:spPr>
          </c:dPt>
          <c:dPt>
            <c:idx val="91"/>
            <c:bubble3D val="0"/>
            <c:spPr>
              <a:gradFill rotWithShape="1">
                <a:gsLst>
                  <a:gs pos="0">
                    <a:schemeClr val="accent2">
                      <a:lumMod val="70000"/>
                      <a:lumOff val="30000"/>
                      <a:tint val="65000"/>
                      <a:lumMod val="110000"/>
                    </a:schemeClr>
                  </a:gs>
                  <a:gs pos="88000">
                    <a:schemeClr val="accent2">
                      <a:lumMod val="70000"/>
                      <a:lumOff val="30000"/>
                      <a:tint val="90000"/>
                    </a:schemeClr>
                  </a:gs>
                </a:gsLst>
                <a:lin ang="5400000" scaled="0"/>
              </a:gradFill>
              <a:ln w="9525" cap="flat" cmpd="sng" algn="ctr">
                <a:solidFill>
                  <a:schemeClr val="accent2">
                    <a:lumMod val="70000"/>
                    <a:lumOff val="30000"/>
                    <a:shade val="95000"/>
                  </a:schemeClr>
                </a:solidFill>
                <a:round/>
              </a:ln>
              <a:effectLst/>
            </c:spPr>
          </c:dPt>
          <c:dPt>
            <c:idx val="92"/>
            <c:bubble3D val="0"/>
            <c:spPr>
              <a:gradFill rotWithShape="1">
                <a:gsLst>
                  <a:gs pos="0">
                    <a:schemeClr val="accent3">
                      <a:lumMod val="70000"/>
                      <a:lumOff val="30000"/>
                      <a:tint val="65000"/>
                      <a:lumMod val="110000"/>
                    </a:schemeClr>
                  </a:gs>
                  <a:gs pos="88000">
                    <a:schemeClr val="accent3">
                      <a:lumMod val="70000"/>
                      <a:lumOff val="30000"/>
                      <a:tint val="90000"/>
                    </a:schemeClr>
                  </a:gs>
                </a:gsLst>
                <a:lin ang="5400000" scaled="0"/>
              </a:gradFill>
              <a:ln w="9525" cap="flat" cmpd="sng" algn="ctr">
                <a:solidFill>
                  <a:schemeClr val="accent3">
                    <a:lumMod val="70000"/>
                    <a:lumOff val="30000"/>
                    <a:shade val="95000"/>
                  </a:schemeClr>
                </a:solidFill>
                <a:round/>
              </a:ln>
              <a:effectLst/>
            </c:spPr>
          </c:dPt>
          <c:dPt>
            <c:idx val="93"/>
            <c:bubble3D val="0"/>
            <c:spPr>
              <a:gradFill rotWithShape="1">
                <a:gsLst>
                  <a:gs pos="0">
                    <a:schemeClr val="accent4">
                      <a:lumMod val="70000"/>
                      <a:lumOff val="30000"/>
                      <a:tint val="65000"/>
                      <a:lumMod val="110000"/>
                    </a:schemeClr>
                  </a:gs>
                  <a:gs pos="88000">
                    <a:schemeClr val="accent4">
                      <a:lumMod val="70000"/>
                      <a:lumOff val="30000"/>
                      <a:tint val="90000"/>
                    </a:schemeClr>
                  </a:gs>
                </a:gsLst>
                <a:lin ang="5400000" scaled="0"/>
              </a:gradFill>
              <a:ln w="9525" cap="flat" cmpd="sng" algn="ctr">
                <a:solidFill>
                  <a:schemeClr val="accent4">
                    <a:lumMod val="70000"/>
                    <a:lumOff val="30000"/>
                    <a:shade val="95000"/>
                  </a:schemeClr>
                </a:solidFill>
                <a:round/>
              </a:ln>
              <a:effectLst/>
            </c:spPr>
          </c:dPt>
          <c:dPt>
            <c:idx val="94"/>
            <c:bubble3D val="0"/>
            <c:spPr>
              <a:gradFill rotWithShape="1">
                <a:gsLst>
                  <a:gs pos="0">
                    <a:schemeClr val="accent5">
                      <a:lumMod val="70000"/>
                      <a:lumOff val="30000"/>
                      <a:tint val="65000"/>
                      <a:lumMod val="110000"/>
                    </a:schemeClr>
                  </a:gs>
                  <a:gs pos="88000">
                    <a:schemeClr val="accent5">
                      <a:lumMod val="70000"/>
                      <a:lumOff val="30000"/>
                      <a:tint val="90000"/>
                    </a:schemeClr>
                  </a:gs>
                </a:gsLst>
                <a:lin ang="5400000" scaled="0"/>
              </a:gradFill>
              <a:ln w="9525" cap="flat" cmpd="sng" algn="ctr">
                <a:solidFill>
                  <a:schemeClr val="accent5">
                    <a:lumMod val="70000"/>
                    <a:lumOff val="30000"/>
                    <a:shade val="95000"/>
                  </a:schemeClr>
                </a:solidFill>
                <a:round/>
              </a:ln>
              <a:effectLst/>
            </c:spPr>
          </c:dPt>
          <c:dPt>
            <c:idx val="95"/>
            <c:bubble3D val="0"/>
            <c:spPr>
              <a:gradFill rotWithShape="1">
                <a:gsLst>
                  <a:gs pos="0">
                    <a:schemeClr val="accent6">
                      <a:lumMod val="70000"/>
                      <a:lumOff val="30000"/>
                      <a:tint val="65000"/>
                      <a:lumMod val="110000"/>
                    </a:schemeClr>
                  </a:gs>
                  <a:gs pos="88000">
                    <a:schemeClr val="accent6">
                      <a:lumMod val="70000"/>
                      <a:lumOff val="30000"/>
                      <a:tint val="90000"/>
                    </a:schemeClr>
                  </a:gs>
                </a:gsLst>
                <a:lin ang="5400000" scaled="0"/>
              </a:gradFill>
              <a:ln w="9525" cap="flat" cmpd="sng" algn="ctr">
                <a:solidFill>
                  <a:schemeClr val="accent6">
                    <a:lumMod val="70000"/>
                    <a:lumOff val="30000"/>
                    <a:shade val="95000"/>
                  </a:schemeClr>
                </a:solidFill>
                <a:round/>
              </a:ln>
              <a:effectLst/>
            </c:spPr>
          </c:dPt>
          <c:dPt>
            <c:idx val="96"/>
            <c:bubble3D val="0"/>
            <c:spPr>
              <a:gradFill rotWithShape="1">
                <a:gsLst>
                  <a:gs pos="0">
                    <a:schemeClr val="accent1">
                      <a:lumMod val="70000"/>
                      <a:tint val="65000"/>
                      <a:lumMod val="110000"/>
                    </a:schemeClr>
                  </a:gs>
                  <a:gs pos="88000">
                    <a:schemeClr val="accent1">
                      <a:lumMod val="70000"/>
                      <a:tint val="90000"/>
                    </a:schemeClr>
                  </a:gs>
                </a:gsLst>
                <a:lin ang="5400000" scaled="0"/>
              </a:gradFill>
              <a:ln w="9525" cap="flat" cmpd="sng" algn="ctr">
                <a:solidFill>
                  <a:schemeClr val="accent1">
                    <a:lumMod val="70000"/>
                    <a:shade val="95000"/>
                  </a:schemeClr>
                </a:solidFill>
                <a:round/>
              </a:ln>
              <a:effectLst/>
            </c:spPr>
          </c:dPt>
          <c:dPt>
            <c:idx val="97"/>
            <c:bubble3D val="0"/>
            <c:spPr>
              <a:gradFill rotWithShape="1">
                <a:gsLst>
                  <a:gs pos="0">
                    <a:schemeClr val="accent2">
                      <a:lumMod val="70000"/>
                      <a:tint val="65000"/>
                      <a:lumMod val="110000"/>
                    </a:schemeClr>
                  </a:gs>
                  <a:gs pos="88000">
                    <a:schemeClr val="accent2">
                      <a:lumMod val="70000"/>
                      <a:tint val="90000"/>
                    </a:schemeClr>
                  </a:gs>
                </a:gsLst>
                <a:lin ang="5400000" scaled="0"/>
              </a:gradFill>
              <a:ln w="9525" cap="flat" cmpd="sng" algn="ctr">
                <a:solidFill>
                  <a:schemeClr val="accent2">
                    <a:lumMod val="70000"/>
                    <a:shade val="95000"/>
                  </a:schemeClr>
                </a:solidFill>
                <a:round/>
              </a:ln>
              <a:effectLst/>
            </c:spPr>
          </c:dPt>
          <c:dPt>
            <c:idx val="98"/>
            <c:bubble3D val="0"/>
            <c:spPr>
              <a:gradFill rotWithShape="1">
                <a:gsLst>
                  <a:gs pos="0">
                    <a:schemeClr val="accent3">
                      <a:lumMod val="70000"/>
                      <a:tint val="65000"/>
                      <a:lumMod val="110000"/>
                    </a:schemeClr>
                  </a:gs>
                  <a:gs pos="88000">
                    <a:schemeClr val="accent3">
                      <a:lumMod val="70000"/>
                      <a:tint val="90000"/>
                    </a:schemeClr>
                  </a:gs>
                </a:gsLst>
                <a:lin ang="5400000" scaled="0"/>
              </a:gradFill>
              <a:ln w="9525" cap="flat" cmpd="sng" algn="ctr">
                <a:solidFill>
                  <a:schemeClr val="accent3">
                    <a:lumMod val="70000"/>
                    <a:shade val="95000"/>
                  </a:schemeClr>
                </a:solidFill>
                <a:round/>
              </a:ln>
              <a:effectLst/>
            </c:spPr>
          </c:dPt>
          <c:dPt>
            <c:idx val="99"/>
            <c:bubble3D val="0"/>
            <c:spPr>
              <a:gradFill rotWithShape="1">
                <a:gsLst>
                  <a:gs pos="0">
                    <a:schemeClr val="accent4">
                      <a:lumMod val="70000"/>
                      <a:tint val="65000"/>
                      <a:lumMod val="110000"/>
                    </a:schemeClr>
                  </a:gs>
                  <a:gs pos="88000">
                    <a:schemeClr val="accent4">
                      <a:lumMod val="70000"/>
                      <a:tint val="90000"/>
                    </a:schemeClr>
                  </a:gs>
                </a:gsLst>
                <a:lin ang="5400000" scaled="0"/>
              </a:gradFill>
              <a:ln w="9525" cap="flat" cmpd="sng" algn="ctr">
                <a:solidFill>
                  <a:schemeClr val="accent4">
                    <a:lumMod val="70000"/>
                    <a:shade val="95000"/>
                  </a:schemeClr>
                </a:solidFill>
                <a:round/>
              </a:ln>
              <a:effectLst/>
            </c:spPr>
          </c:dPt>
          <c:dLbls>
            <c:delete val="1"/>
          </c:dLbls>
          <c:cat>
            <c:strRef>
              <c:f>Sheet1!$A$2:$A$101</c:f>
              <c:strCache>
                <c:ptCount val="100"/>
                <c:pt idx="0">
                  <c:v>5IHLGC</c:v>
                </c:pt>
                <c:pt idx="1">
                  <c:v>9VTGJV</c:v>
                </c:pt>
                <c:pt idx="2">
                  <c:v>6H7SPL</c:v>
                </c:pt>
                <c:pt idx="3">
                  <c:v>6XC4I2</c:v>
                </c:pt>
                <c:pt idx="4">
                  <c:v>CPIAHO</c:v>
                </c:pt>
                <c:pt idx="5">
                  <c:v>ZZGRSM</c:v>
                </c:pt>
                <c:pt idx="6">
                  <c:v>XUL7TT</c:v>
                </c:pt>
                <c:pt idx="7">
                  <c:v>Y59GNL</c:v>
                </c:pt>
                <c:pt idx="8">
                  <c:v>FE91LN</c:v>
                </c:pt>
                <c:pt idx="9">
                  <c:v>OKAJCV</c:v>
                </c:pt>
                <c:pt idx="10">
                  <c:v>AKO0SH</c:v>
                </c:pt>
                <c:pt idx="11">
                  <c:v>RK2JMQ</c:v>
                </c:pt>
                <c:pt idx="12">
                  <c:v>OGMRY2</c:v>
                </c:pt>
                <c:pt idx="13">
                  <c:v>705605</c:v>
                </c:pt>
                <c:pt idx="14">
                  <c:v>QY02HA</c:v>
                </c:pt>
                <c:pt idx="15">
                  <c:v>ZDNTT7</c:v>
                </c:pt>
                <c:pt idx="16">
                  <c:v>EH7LXL</c:v>
                </c:pt>
                <c:pt idx="17">
                  <c:v>83RCJF</c:v>
                </c:pt>
                <c:pt idx="18">
                  <c:v>3DNOOD</c:v>
                </c:pt>
                <c:pt idx="19">
                  <c:v>QSY7GR</c:v>
                </c:pt>
                <c:pt idx="20">
                  <c:v>JFJFGZ</c:v>
                </c:pt>
                <c:pt idx="21">
                  <c:v>6HBW2A</c:v>
                </c:pt>
                <c:pt idx="22">
                  <c:v>T8RNOQ</c:v>
                </c:pt>
                <c:pt idx="23">
                  <c:v>WELZTZ</c:v>
                </c:pt>
                <c:pt idx="24">
                  <c:v>1TNQYO</c:v>
                </c:pt>
                <c:pt idx="25">
                  <c:v>XGB35V</c:v>
                </c:pt>
                <c:pt idx="26">
                  <c:v>MOTVAN</c:v>
                </c:pt>
                <c:pt idx="27">
                  <c:v>TVGAEO</c:v>
                </c:pt>
                <c:pt idx="28">
                  <c:v>T6E9B9</c:v>
                </c:pt>
                <c:pt idx="29">
                  <c:v>9XR7SO</c:v>
                </c:pt>
                <c:pt idx="30">
                  <c:v>72C6Y3</c:v>
                </c:pt>
                <c:pt idx="31">
                  <c:v>GCP82I</c:v>
                </c:pt>
                <c:pt idx="32">
                  <c:v>1BRIGC</c:v>
                </c:pt>
                <c:pt idx="33">
                  <c:v>D8IC8B</c:v>
                </c:pt>
                <c:pt idx="34">
                  <c:v>LASSQ7</c:v>
                </c:pt>
                <c:pt idx="35">
                  <c:v>Q9M5DZ</c:v>
                </c:pt>
                <c:pt idx="36">
                  <c:v>SE5X9U</c:v>
                </c:pt>
                <c:pt idx="37">
                  <c:v>WL07ZB</c:v>
                </c:pt>
                <c:pt idx="38">
                  <c:v>INNIQD</c:v>
                </c:pt>
                <c:pt idx="39">
                  <c:v>0IBF68</c:v>
                </c:pt>
                <c:pt idx="40">
                  <c:v>S1LZNC</c:v>
                </c:pt>
                <c:pt idx="41">
                  <c:v>RU7BDI</c:v>
                </c:pt>
                <c:pt idx="42">
                  <c:v>9NCC6I</c:v>
                </c:pt>
                <c:pt idx="43">
                  <c:v>UROFMZ</c:v>
                </c:pt>
                <c:pt idx="44">
                  <c:v>0837KH</c:v>
                </c:pt>
                <c:pt idx="45">
                  <c:v>VOR12L</c:v>
                </c:pt>
                <c:pt idx="46">
                  <c:v>D2KOV6</c:v>
                </c:pt>
                <c:pt idx="47">
                  <c:v>DGLPMQ</c:v>
                </c:pt>
                <c:pt idx="48">
                  <c:v>D48AHX</c:v>
                </c:pt>
                <c:pt idx="49">
                  <c:v>6R883F</c:v>
                </c:pt>
                <c:pt idx="50">
                  <c:v>VR88YD</c:v>
                </c:pt>
                <c:pt idx="51">
                  <c:v>HLE0F9</c:v>
                </c:pt>
                <c:pt idx="52">
                  <c:v>98WM2K</c:v>
                </c:pt>
                <c:pt idx="53">
                  <c:v>DMWLE1</c:v>
                </c:pt>
                <c:pt idx="54">
                  <c:v>1UV5W9</c:v>
                </c:pt>
                <c:pt idx="55">
                  <c:v>5MNE1Q</c:v>
                </c:pt>
                <c:pt idx="56">
                  <c:v>HLWXVF</c:v>
                </c:pt>
                <c:pt idx="57">
                  <c:v>15R3D0</c:v>
                </c:pt>
                <c:pt idx="58">
                  <c:v>ZBW0OM</c:v>
                </c:pt>
                <c:pt idx="59">
                  <c:v>YEB8I4</c:v>
                </c:pt>
                <c:pt idx="60">
                  <c:v>VX597U</c:v>
                </c:pt>
                <c:pt idx="61">
                  <c:v>1TZQDZ</c:v>
                </c:pt>
                <c:pt idx="62">
                  <c:v>1ZDQF0</c:v>
                </c:pt>
                <c:pt idx="63">
                  <c:v>ZGJ4CZ</c:v>
                </c:pt>
                <c:pt idx="64">
                  <c:v>RVHAGO</c:v>
                </c:pt>
                <c:pt idx="65">
                  <c:v>BW2R0T</c:v>
                </c:pt>
                <c:pt idx="66">
                  <c:v>3J5HIF</c:v>
                </c:pt>
                <c:pt idx="67">
                  <c:v>QE0LB4</c:v>
                </c:pt>
                <c:pt idx="68">
                  <c:v>8DYGHW</c:v>
                </c:pt>
                <c:pt idx="69">
                  <c:v>TJ5GIL</c:v>
                </c:pt>
                <c:pt idx="70">
                  <c:v>TI1ZOJ</c:v>
                </c:pt>
                <c:pt idx="71">
                  <c:v>A20MP6</c:v>
                </c:pt>
                <c:pt idx="72">
                  <c:v>IWTQ5T</c:v>
                </c:pt>
                <c:pt idx="73">
                  <c:v>FV36OA</c:v>
                </c:pt>
                <c:pt idx="74">
                  <c:v>UYDA8D</c:v>
                </c:pt>
                <c:pt idx="75">
                  <c:v>YUHQJ6</c:v>
                </c:pt>
                <c:pt idx="76">
                  <c:v>DB2JA9</c:v>
                </c:pt>
                <c:pt idx="77">
                  <c:v>7377FX</c:v>
                </c:pt>
                <c:pt idx="78">
                  <c:v>TTFAQ5</c:v>
                </c:pt>
                <c:pt idx="79">
                  <c:v>U6S82Y</c:v>
                </c:pt>
                <c:pt idx="80">
                  <c:v>PVPBJ0</c:v>
                </c:pt>
                <c:pt idx="81">
                  <c:v>EJ2PRK</c:v>
                </c:pt>
                <c:pt idx="82">
                  <c:v>C4KVI2</c:v>
                </c:pt>
                <c:pt idx="83">
                  <c:v>1LYW47</c:v>
                </c:pt>
                <c:pt idx="84">
                  <c:v>88UQUQ</c:v>
                </c:pt>
                <c:pt idx="85">
                  <c:v>OXIJAT</c:v>
                </c:pt>
                <c:pt idx="86">
                  <c:v>CXY554</c:v>
                </c:pt>
                <c:pt idx="87">
                  <c:v>E35Y1Z</c:v>
                </c:pt>
                <c:pt idx="88">
                  <c:v>AEJF2Y</c:v>
                </c:pt>
                <c:pt idx="89">
                  <c:v>Z53CMW</c:v>
                </c:pt>
                <c:pt idx="90">
                  <c:v>4YEH04</c:v>
                </c:pt>
                <c:pt idx="91">
                  <c:v>I5UB5Y</c:v>
                </c:pt>
                <c:pt idx="92">
                  <c:v>HEXXCK</c:v>
                </c:pt>
                <c:pt idx="93">
                  <c:v>VB9NP0</c:v>
                </c:pt>
                <c:pt idx="94">
                  <c:v>2IIPKA</c:v>
                </c:pt>
                <c:pt idx="95">
                  <c:v>6JI9BO</c:v>
                </c:pt>
                <c:pt idx="96">
                  <c:v>U3J25C</c:v>
                </c:pt>
                <c:pt idx="97">
                  <c:v>R6T7R0</c:v>
                </c:pt>
                <c:pt idx="98">
                  <c:v>AI5SZ4</c:v>
                </c:pt>
                <c:pt idx="99">
                  <c:v>7ZSWCS</c:v>
                </c:pt>
              </c:strCache>
            </c:strRef>
          </c:cat>
          <c:val>
            <c:numRef>
              <c:f>Sheet1!$B$2:$B$101</c:f>
              <c:numCache>
                <c:formatCode>General</c:formatCode>
                <c:ptCount val="100"/>
                <c:pt idx="0">
                  <c:v>34</c:v>
                </c:pt>
                <c:pt idx="1">
                  <c:v>33</c:v>
                </c:pt>
                <c:pt idx="2">
                  <c:v>32</c:v>
                </c:pt>
                <c:pt idx="3">
                  <c:v>30</c:v>
                </c:pt>
                <c:pt idx="4">
                  <c:v>30</c:v>
                </c:pt>
                <c:pt idx="5">
                  <c:v>28</c:v>
                </c:pt>
                <c:pt idx="6">
                  <c:v>28</c:v>
                </c:pt>
                <c:pt idx="7">
                  <c:v>27</c:v>
                </c:pt>
                <c:pt idx="8">
                  <c:v>27</c:v>
                </c:pt>
                <c:pt idx="9">
                  <c:v>27</c:v>
                </c:pt>
                <c:pt idx="10">
                  <c:v>27</c:v>
                </c:pt>
                <c:pt idx="11">
                  <c:v>27</c:v>
                </c:pt>
                <c:pt idx="12">
                  <c:v>26</c:v>
                </c:pt>
                <c:pt idx="13">
                  <c:v>25</c:v>
                </c:pt>
                <c:pt idx="14">
                  <c:v>25</c:v>
                </c:pt>
                <c:pt idx="15">
                  <c:v>25</c:v>
                </c:pt>
                <c:pt idx="16">
                  <c:v>25</c:v>
                </c:pt>
                <c:pt idx="17">
                  <c:v>25</c:v>
                </c:pt>
                <c:pt idx="18">
                  <c:v>25</c:v>
                </c:pt>
                <c:pt idx="19">
                  <c:v>25</c:v>
                </c:pt>
                <c:pt idx="20">
                  <c:v>24</c:v>
                </c:pt>
                <c:pt idx="21">
                  <c:v>24</c:v>
                </c:pt>
                <c:pt idx="22">
                  <c:v>24</c:v>
                </c:pt>
                <c:pt idx="23">
                  <c:v>24</c:v>
                </c:pt>
                <c:pt idx="24">
                  <c:v>24</c:v>
                </c:pt>
                <c:pt idx="25">
                  <c:v>24</c:v>
                </c:pt>
                <c:pt idx="26">
                  <c:v>23</c:v>
                </c:pt>
                <c:pt idx="27">
                  <c:v>23</c:v>
                </c:pt>
                <c:pt idx="28">
                  <c:v>23</c:v>
                </c:pt>
                <c:pt idx="29">
                  <c:v>23</c:v>
                </c:pt>
                <c:pt idx="30">
                  <c:v>23</c:v>
                </c:pt>
                <c:pt idx="31">
                  <c:v>23</c:v>
                </c:pt>
                <c:pt idx="32">
                  <c:v>23</c:v>
                </c:pt>
                <c:pt idx="33">
                  <c:v>23</c:v>
                </c:pt>
                <c:pt idx="34">
                  <c:v>23</c:v>
                </c:pt>
                <c:pt idx="35">
                  <c:v>23</c:v>
                </c:pt>
                <c:pt idx="36">
                  <c:v>23</c:v>
                </c:pt>
                <c:pt idx="37">
                  <c:v>23</c:v>
                </c:pt>
                <c:pt idx="38">
                  <c:v>22</c:v>
                </c:pt>
                <c:pt idx="39">
                  <c:v>22</c:v>
                </c:pt>
                <c:pt idx="40">
                  <c:v>22</c:v>
                </c:pt>
                <c:pt idx="41">
                  <c:v>22</c:v>
                </c:pt>
                <c:pt idx="42">
                  <c:v>22</c:v>
                </c:pt>
                <c:pt idx="43">
                  <c:v>22</c:v>
                </c:pt>
                <c:pt idx="44">
                  <c:v>22</c:v>
                </c:pt>
                <c:pt idx="45">
                  <c:v>22</c:v>
                </c:pt>
                <c:pt idx="46">
                  <c:v>21</c:v>
                </c:pt>
                <c:pt idx="47">
                  <c:v>21</c:v>
                </c:pt>
                <c:pt idx="48">
                  <c:v>21</c:v>
                </c:pt>
                <c:pt idx="49">
                  <c:v>21</c:v>
                </c:pt>
                <c:pt idx="50">
                  <c:v>21</c:v>
                </c:pt>
                <c:pt idx="51">
                  <c:v>21</c:v>
                </c:pt>
                <c:pt idx="52">
                  <c:v>21</c:v>
                </c:pt>
                <c:pt idx="53">
                  <c:v>20</c:v>
                </c:pt>
                <c:pt idx="54">
                  <c:v>20</c:v>
                </c:pt>
                <c:pt idx="55">
                  <c:v>20</c:v>
                </c:pt>
                <c:pt idx="56">
                  <c:v>20</c:v>
                </c:pt>
                <c:pt idx="57">
                  <c:v>20</c:v>
                </c:pt>
                <c:pt idx="58">
                  <c:v>20</c:v>
                </c:pt>
                <c:pt idx="59">
                  <c:v>20</c:v>
                </c:pt>
                <c:pt idx="60">
                  <c:v>19</c:v>
                </c:pt>
                <c:pt idx="61">
                  <c:v>19</c:v>
                </c:pt>
                <c:pt idx="62">
                  <c:v>19</c:v>
                </c:pt>
                <c:pt idx="63">
                  <c:v>19</c:v>
                </c:pt>
                <c:pt idx="64">
                  <c:v>19</c:v>
                </c:pt>
                <c:pt idx="65">
                  <c:v>19</c:v>
                </c:pt>
                <c:pt idx="66">
                  <c:v>19</c:v>
                </c:pt>
                <c:pt idx="67">
                  <c:v>19</c:v>
                </c:pt>
                <c:pt idx="68">
                  <c:v>19</c:v>
                </c:pt>
                <c:pt idx="69">
                  <c:v>19</c:v>
                </c:pt>
                <c:pt idx="70">
                  <c:v>19</c:v>
                </c:pt>
                <c:pt idx="71">
                  <c:v>18</c:v>
                </c:pt>
                <c:pt idx="72">
                  <c:v>18</c:v>
                </c:pt>
                <c:pt idx="73">
                  <c:v>18</c:v>
                </c:pt>
                <c:pt idx="74">
                  <c:v>18</c:v>
                </c:pt>
                <c:pt idx="75">
                  <c:v>18</c:v>
                </c:pt>
                <c:pt idx="76">
                  <c:v>18</c:v>
                </c:pt>
                <c:pt idx="77">
                  <c:v>18</c:v>
                </c:pt>
                <c:pt idx="78">
                  <c:v>18</c:v>
                </c:pt>
                <c:pt idx="79">
                  <c:v>18</c:v>
                </c:pt>
                <c:pt idx="80">
                  <c:v>17</c:v>
                </c:pt>
                <c:pt idx="81">
                  <c:v>17</c:v>
                </c:pt>
                <c:pt idx="82">
                  <c:v>17</c:v>
                </c:pt>
                <c:pt idx="83">
                  <c:v>17</c:v>
                </c:pt>
                <c:pt idx="84">
                  <c:v>17</c:v>
                </c:pt>
                <c:pt idx="85">
                  <c:v>17</c:v>
                </c:pt>
                <c:pt idx="86">
                  <c:v>17</c:v>
                </c:pt>
                <c:pt idx="87">
                  <c:v>16</c:v>
                </c:pt>
                <c:pt idx="88">
                  <c:v>16</c:v>
                </c:pt>
                <c:pt idx="89">
                  <c:v>16</c:v>
                </c:pt>
                <c:pt idx="90">
                  <c:v>16</c:v>
                </c:pt>
                <c:pt idx="91">
                  <c:v>16</c:v>
                </c:pt>
                <c:pt idx="92">
                  <c:v>16</c:v>
                </c:pt>
                <c:pt idx="93">
                  <c:v>16</c:v>
                </c:pt>
                <c:pt idx="94">
                  <c:v>15</c:v>
                </c:pt>
                <c:pt idx="95">
                  <c:v>15</c:v>
                </c:pt>
                <c:pt idx="96">
                  <c:v>14</c:v>
                </c:pt>
                <c:pt idx="97">
                  <c:v>13</c:v>
                </c:pt>
                <c:pt idx="98">
                  <c:v>13</c:v>
                </c:pt>
                <c:pt idx="99">
                  <c:v>11</c:v>
                </c:pt>
              </c:numCache>
            </c:numRef>
          </c:val>
          <c:extLst xmlns:c16r2="http://schemas.microsoft.com/office/drawing/2015/06/chart">
            <c:ext xmlns:c16="http://schemas.microsoft.com/office/drawing/2014/chart" uri="{C3380CC4-5D6E-409C-BE32-E72D297353CC}">
              <c16:uniqueId val="{00000000-3332-4FE8-9359-4BF3E24F2D7C}"/>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attribution</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Sheet1!$A$2:$A$175</c:f>
              <c:numCache>
                <c:formatCode>m/d/yyyy</c:formatCode>
                <c:ptCount val="174"/>
                <c:pt idx="0">
                  <c:v>41547</c:v>
                </c:pt>
                <c:pt idx="1">
                  <c:v>41561</c:v>
                </c:pt>
                <c:pt idx="2">
                  <c:v>41575</c:v>
                </c:pt>
                <c:pt idx="3">
                  <c:v>41582</c:v>
                </c:pt>
                <c:pt idx="4">
                  <c:v>41589</c:v>
                </c:pt>
                <c:pt idx="5">
                  <c:v>41596</c:v>
                </c:pt>
                <c:pt idx="6">
                  <c:v>41603</c:v>
                </c:pt>
                <c:pt idx="7">
                  <c:v>41610</c:v>
                </c:pt>
                <c:pt idx="8">
                  <c:v>41617</c:v>
                </c:pt>
                <c:pt idx="9">
                  <c:v>41624</c:v>
                </c:pt>
                <c:pt idx="10">
                  <c:v>41631</c:v>
                </c:pt>
                <c:pt idx="11">
                  <c:v>41638</c:v>
                </c:pt>
                <c:pt idx="12">
                  <c:v>41645</c:v>
                </c:pt>
                <c:pt idx="13">
                  <c:v>41652</c:v>
                </c:pt>
                <c:pt idx="14">
                  <c:v>41659</c:v>
                </c:pt>
                <c:pt idx="15">
                  <c:v>41666</c:v>
                </c:pt>
                <c:pt idx="16">
                  <c:v>41673</c:v>
                </c:pt>
                <c:pt idx="17">
                  <c:v>41680</c:v>
                </c:pt>
                <c:pt idx="18">
                  <c:v>41687</c:v>
                </c:pt>
                <c:pt idx="19">
                  <c:v>41701</c:v>
                </c:pt>
                <c:pt idx="20">
                  <c:v>41708</c:v>
                </c:pt>
                <c:pt idx="21">
                  <c:v>41715</c:v>
                </c:pt>
                <c:pt idx="22">
                  <c:v>41722</c:v>
                </c:pt>
                <c:pt idx="23">
                  <c:v>41736</c:v>
                </c:pt>
                <c:pt idx="24">
                  <c:v>41743</c:v>
                </c:pt>
                <c:pt idx="25">
                  <c:v>41750</c:v>
                </c:pt>
                <c:pt idx="26">
                  <c:v>41757</c:v>
                </c:pt>
                <c:pt idx="27">
                  <c:v>41764</c:v>
                </c:pt>
                <c:pt idx="28">
                  <c:v>41771</c:v>
                </c:pt>
                <c:pt idx="29">
                  <c:v>41785</c:v>
                </c:pt>
                <c:pt idx="30">
                  <c:v>41792</c:v>
                </c:pt>
                <c:pt idx="31">
                  <c:v>41799</c:v>
                </c:pt>
                <c:pt idx="32">
                  <c:v>41806</c:v>
                </c:pt>
                <c:pt idx="33">
                  <c:v>41813</c:v>
                </c:pt>
                <c:pt idx="34">
                  <c:v>41820</c:v>
                </c:pt>
                <c:pt idx="35">
                  <c:v>41827</c:v>
                </c:pt>
                <c:pt idx="36">
                  <c:v>41834</c:v>
                </c:pt>
                <c:pt idx="37">
                  <c:v>41841</c:v>
                </c:pt>
                <c:pt idx="38">
                  <c:v>41848</c:v>
                </c:pt>
                <c:pt idx="39">
                  <c:v>41855</c:v>
                </c:pt>
                <c:pt idx="40">
                  <c:v>41862</c:v>
                </c:pt>
                <c:pt idx="41">
                  <c:v>41869</c:v>
                </c:pt>
                <c:pt idx="42">
                  <c:v>41876</c:v>
                </c:pt>
                <c:pt idx="43">
                  <c:v>41883</c:v>
                </c:pt>
                <c:pt idx="44">
                  <c:v>41890</c:v>
                </c:pt>
                <c:pt idx="45">
                  <c:v>41897</c:v>
                </c:pt>
                <c:pt idx="46">
                  <c:v>41904</c:v>
                </c:pt>
                <c:pt idx="47">
                  <c:v>41911</c:v>
                </c:pt>
                <c:pt idx="48">
                  <c:v>41918</c:v>
                </c:pt>
                <c:pt idx="49">
                  <c:v>41925</c:v>
                </c:pt>
                <c:pt idx="50">
                  <c:v>41932</c:v>
                </c:pt>
                <c:pt idx="51">
                  <c:v>41939</c:v>
                </c:pt>
                <c:pt idx="52">
                  <c:v>41946</c:v>
                </c:pt>
                <c:pt idx="53">
                  <c:v>41953</c:v>
                </c:pt>
                <c:pt idx="54">
                  <c:v>41960</c:v>
                </c:pt>
                <c:pt idx="55">
                  <c:v>41967</c:v>
                </c:pt>
                <c:pt idx="56">
                  <c:v>41974</c:v>
                </c:pt>
                <c:pt idx="57">
                  <c:v>41981</c:v>
                </c:pt>
                <c:pt idx="58">
                  <c:v>41988</c:v>
                </c:pt>
                <c:pt idx="59">
                  <c:v>41995</c:v>
                </c:pt>
                <c:pt idx="60">
                  <c:v>42002</c:v>
                </c:pt>
                <c:pt idx="61">
                  <c:v>42009</c:v>
                </c:pt>
                <c:pt idx="62">
                  <c:v>42016</c:v>
                </c:pt>
                <c:pt idx="63">
                  <c:v>42023</c:v>
                </c:pt>
                <c:pt idx="64">
                  <c:v>42030</c:v>
                </c:pt>
                <c:pt idx="65">
                  <c:v>42037</c:v>
                </c:pt>
                <c:pt idx="66">
                  <c:v>42044</c:v>
                </c:pt>
                <c:pt idx="67">
                  <c:v>42051</c:v>
                </c:pt>
                <c:pt idx="68">
                  <c:v>42058</c:v>
                </c:pt>
                <c:pt idx="69">
                  <c:v>42065</c:v>
                </c:pt>
                <c:pt idx="70">
                  <c:v>42072</c:v>
                </c:pt>
                <c:pt idx="71">
                  <c:v>42079</c:v>
                </c:pt>
                <c:pt idx="72">
                  <c:v>42086</c:v>
                </c:pt>
                <c:pt idx="73">
                  <c:v>42093</c:v>
                </c:pt>
                <c:pt idx="74">
                  <c:v>42100</c:v>
                </c:pt>
                <c:pt idx="75">
                  <c:v>42107</c:v>
                </c:pt>
                <c:pt idx="76">
                  <c:v>42114</c:v>
                </c:pt>
                <c:pt idx="77">
                  <c:v>42121</c:v>
                </c:pt>
                <c:pt idx="78">
                  <c:v>42128</c:v>
                </c:pt>
                <c:pt idx="79">
                  <c:v>42135</c:v>
                </c:pt>
                <c:pt idx="80">
                  <c:v>42142</c:v>
                </c:pt>
                <c:pt idx="81">
                  <c:v>42149</c:v>
                </c:pt>
                <c:pt idx="82">
                  <c:v>42156</c:v>
                </c:pt>
                <c:pt idx="83">
                  <c:v>42163</c:v>
                </c:pt>
                <c:pt idx="84">
                  <c:v>42170</c:v>
                </c:pt>
                <c:pt idx="85">
                  <c:v>42177</c:v>
                </c:pt>
                <c:pt idx="86">
                  <c:v>42184</c:v>
                </c:pt>
                <c:pt idx="87">
                  <c:v>42191</c:v>
                </c:pt>
                <c:pt idx="88">
                  <c:v>42198</c:v>
                </c:pt>
                <c:pt idx="89">
                  <c:v>42205</c:v>
                </c:pt>
                <c:pt idx="90">
                  <c:v>42212</c:v>
                </c:pt>
                <c:pt idx="91">
                  <c:v>42219</c:v>
                </c:pt>
                <c:pt idx="92">
                  <c:v>42226</c:v>
                </c:pt>
                <c:pt idx="93">
                  <c:v>42233</c:v>
                </c:pt>
                <c:pt idx="94">
                  <c:v>42240</c:v>
                </c:pt>
                <c:pt idx="95">
                  <c:v>42247</c:v>
                </c:pt>
                <c:pt idx="96">
                  <c:v>42254</c:v>
                </c:pt>
                <c:pt idx="97">
                  <c:v>42261</c:v>
                </c:pt>
                <c:pt idx="98">
                  <c:v>42268</c:v>
                </c:pt>
                <c:pt idx="99">
                  <c:v>42275</c:v>
                </c:pt>
                <c:pt idx="100">
                  <c:v>42282</c:v>
                </c:pt>
                <c:pt idx="101">
                  <c:v>42289</c:v>
                </c:pt>
                <c:pt idx="102">
                  <c:v>42296</c:v>
                </c:pt>
                <c:pt idx="103">
                  <c:v>42303</c:v>
                </c:pt>
                <c:pt idx="104">
                  <c:v>42310</c:v>
                </c:pt>
                <c:pt idx="105">
                  <c:v>42317</c:v>
                </c:pt>
                <c:pt idx="106">
                  <c:v>42324</c:v>
                </c:pt>
                <c:pt idx="107">
                  <c:v>42331</c:v>
                </c:pt>
                <c:pt idx="108">
                  <c:v>42338</c:v>
                </c:pt>
                <c:pt idx="109">
                  <c:v>42345</c:v>
                </c:pt>
                <c:pt idx="110">
                  <c:v>42352</c:v>
                </c:pt>
                <c:pt idx="111">
                  <c:v>42359</c:v>
                </c:pt>
                <c:pt idx="112">
                  <c:v>42366</c:v>
                </c:pt>
                <c:pt idx="113">
                  <c:v>42373</c:v>
                </c:pt>
                <c:pt idx="114">
                  <c:v>42380</c:v>
                </c:pt>
                <c:pt idx="115">
                  <c:v>42387</c:v>
                </c:pt>
                <c:pt idx="116">
                  <c:v>42394</c:v>
                </c:pt>
                <c:pt idx="117">
                  <c:v>42401</c:v>
                </c:pt>
                <c:pt idx="118">
                  <c:v>42408</c:v>
                </c:pt>
                <c:pt idx="119">
                  <c:v>42415</c:v>
                </c:pt>
                <c:pt idx="120">
                  <c:v>42422</c:v>
                </c:pt>
                <c:pt idx="121">
                  <c:v>42429</c:v>
                </c:pt>
                <c:pt idx="122">
                  <c:v>42436</c:v>
                </c:pt>
                <c:pt idx="123">
                  <c:v>42443</c:v>
                </c:pt>
                <c:pt idx="124">
                  <c:v>42450</c:v>
                </c:pt>
                <c:pt idx="125">
                  <c:v>42457</c:v>
                </c:pt>
                <c:pt idx="126">
                  <c:v>42464</c:v>
                </c:pt>
                <c:pt idx="127">
                  <c:v>42471</c:v>
                </c:pt>
                <c:pt idx="128">
                  <c:v>42478</c:v>
                </c:pt>
                <c:pt idx="129">
                  <c:v>42485</c:v>
                </c:pt>
                <c:pt idx="130">
                  <c:v>42492</c:v>
                </c:pt>
                <c:pt idx="131">
                  <c:v>42499</c:v>
                </c:pt>
                <c:pt idx="132">
                  <c:v>42506</c:v>
                </c:pt>
                <c:pt idx="133">
                  <c:v>42513</c:v>
                </c:pt>
                <c:pt idx="134">
                  <c:v>42520</c:v>
                </c:pt>
                <c:pt idx="135">
                  <c:v>42527</c:v>
                </c:pt>
                <c:pt idx="136">
                  <c:v>42534</c:v>
                </c:pt>
                <c:pt idx="137">
                  <c:v>42541</c:v>
                </c:pt>
                <c:pt idx="138">
                  <c:v>42548</c:v>
                </c:pt>
                <c:pt idx="139">
                  <c:v>42555</c:v>
                </c:pt>
                <c:pt idx="140">
                  <c:v>42562</c:v>
                </c:pt>
                <c:pt idx="141">
                  <c:v>42569</c:v>
                </c:pt>
                <c:pt idx="142">
                  <c:v>42576</c:v>
                </c:pt>
                <c:pt idx="143">
                  <c:v>42583</c:v>
                </c:pt>
                <c:pt idx="144">
                  <c:v>42590</c:v>
                </c:pt>
                <c:pt idx="145">
                  <c:v>42597</c:v>
                </c:pt>
                <c:pt idx="146">
                  <c:v>42604</c:v>
                </c:pt>
                <c:pt idx="147">
                  <c:v>42611</c:v>
                </c:pt>
                <c:pt idx="148">
                  <c:v>42618</c:v>
                </c:pt>
                <c:pt idx="149">
                  <c:v>42625</c:v>
                </c:pt>
                <c:pt idx="150">
                  <c:v>42632</c:v>
                </c:pt>
                <c:pt idx="151">
                  <c:v>42639</c:v>
                </c:pt>
                <c:pt idx="152">
                  <c:v>42646</c:v>
                </c:pt>
                <c:pt idx="153">
                  <c:v>42653</c:v>
                </c:pt>
                <c:pt idx="154">
                  <c:v>42660</c:v>
                </c:pt>
                <c:pt idx="155">
                  <c:v>42667</c:v>
                </c:pt>
                <c:pt idx="156">
                  <c:v>42674</c:v>
                </c:pt>
                <c:pt idx="157">
                  <c:v>42681</c:v>
                </c:pt>
                <c:pt idx="158">
                  <c:v>42688</c:v>
                </c:pt>
                <c:pt idx="159">
                  <c:v>42695</c:v>
                </c:pt>
                <c:pt idx="160">
                  <c:v>42702</c:v>
                </c:pt>
                <c:pt idx="161">
                  <c:v>42709</c:v>
                </c:pt>
                <c:pt idx="162">
                  <c:v>42716</c:v>
                </c:pt>
                <c:pt idx="163">
                  <c:v>42723</c:v>
                </c:pt>
                <c:pt idx="164">
                  <c:v>42730</c:v>
                </c:pt>
                <c:pt idx="165">
                  <c:v>42737</c:v>
                </c:pt>
                <c:pt idx="166">
                  <c:v>42744</c:v>
                </c:pt>
                <c:pt idx="167">
                  <c:v>42751</c:v>
                </c:pt>
                <c:pt idx="168">
                  <c:v>42758</c:v>
                </c:pt>
                <c:pt idx="169">
                  <c:v>42765</c:v>
                </c:pt>
                <c:pt idx="170">
                  <c:v>42772</c:v>
                </c:pt>
                <c:pt idx="171">
                  <c:v>42779</c:v>
                </c:pt>
                <c:pt idx="172">
                  <c:v>42786</c:v>
                </c:pt>
                <c:pt idx="173">
                  <c:v>42793</c:v>
                </c:pt>
              </c:numCache>
            </c:numRef>
          </c:cat>
          <c:val>
            <c:numRef>
              <c:f>Sheet1!$B$2:$B$175</c:f>
              <c:numCache>
                <c:formatCode>General</c:formatCode>
                <c:ptCount val="174"/>
                <c:pt idx="0">
                  <c:v>1</c:v>
                </c:pt>
                <c:pt idx="1">
                  <c:v>4</c:v>
                </c:pt>
                <c:pt idx="2">
                  <c:v>1</c:v>
                </c:pt>
                <c:pt idx="3">
                  <c:v>3</c:v>
                </c:pt>
                <c:pt idx="4">
                  <c:v>5</c:v>
                </c:pt>
                <c:pt idx="5">
                  <c:v>1</c:v>
                </c:pt>
                <c:pt idx="6">
                  <c:v>2</c:v>
                </c:pt>
                <c:pt idx="7">
                  <c:v>1</c:v>
                </c:pt>
                <c:pt idx="8">
                  <c:v>3</c:v>
                </c:pt>
                <c:pt idx="9">
                  <c:v>1</c:v>
                </c:pt>
                <c:pt idx="10">
                  <c:v>5</c:v>
                </c:pt>
                <c:pt idx="11">
                  <c:v>2</c:v>
                </c:pt>
                <c:pt idx="12">
                  <c:v>3</c:v>
                </c:pt>
                <c:pt idx="13">
                  <c:v>3</c:v>
                </c:pt>
                <c:pt idx="14">
                  <c:v>3</c:v>
                </c:pt>
                <c:pt idx="15">
                  <c:v>2</c:v>
                </c:pt>
                <c:pt idx="16">
                  <c:v>2</c:v>
                </c:pt>
                <c:pt idx="17">
                  <c:v>1</c:v>
                </c:pt>
                <c:pt idx="18">
                  <c:v>2</c:v>
                </c:pt>
                <c:pt idx="19">
                  <c:v>4</c:v>
                </c:pt>
                <c:pt idx="20">
                  <c:v>1</c:v>
                </c:pt>
                <c:pt idx="21">
                  <c:v>3</c:v>
                </c:pt>
                <c:pt idx="22">
                  <c:v>3</c:v>
                </c:pt>
                <c:pt idx="23">
                  <c:v>1</c:v>
                </c:pt>
                <c:pt idx="24">
                  <c:v>4</c:v>
                </c:pt>
                <c:pt idx="25">
                  <c:v>3</c:v>
                </c:pt>
                <c:pt idx="26">
                  <c:v>3</c:v>
                </c:pt>
                <c:pt idx="27">
                  <c:v>1</c:v>
                </c:pt>
                <c:pt idx="28">
                  <c:v>2</c:v>
                </c:pt>
                <c:pt idx="29">
                  <c:v>3</c:v>
                </c:pt>
                <c:pt idx="30">
                  <c:v>2</c:v>
                </c:pt>
                <c:pt idx="31">
                  <c:v>4</c:v>
                </c:pt>
                <c:pt idx="32">
                  <c:v>3</c:v>
                </c:pt>
                <c:pt idx="33">
                  <c:v>2</c:v>
                </c:pt>
                <c:pt idx="34">
                  <c:v>2</c:v>
                </c:pt>
                <c:pt idx="35">
                  <c:v>3</c:v>
                </c:pt>
                <c:pt idx="36">
                  <c:v>5</c:v>
                </c:pt>
                <c:pt idx="37">
                  <c:v>6</c:v>
                </c:pt>
                <c:pt idx="38">
                  <c:v>9</c:v>
                </c:pt>
                <c:pt idx="39">
                  <c:v>5</c:v>
                </c:pt>
                <c:pt idx="40">
                  <c:v>2</c:v>
                </c:pt>
                <c:pt idx="41">
                  <c:v>1</c:v>
                </c:pt>
                <c:pt idx="42">
                  <c:v>6</c:v>
                </c:pt>
                <c:pt idx="43">
                  <c:v>7</c:v>
                </c:pt>
                <c:pt idx="44">
                  <c:v>7</c:v>
                </c:pt>
                <c:pt idx="45">
                  <c:v>3</c:v>
                </c:pt>
                <c:pt idx="46">
                  <c:v>7</c:v>
                </c:pt>
                <c:pt idx="47">
                  <c:v>4</c:v>
                </c:pt>
                <c:pt idx="48">
                  <c:v>5</c:v>
                </c:pt>
                <c:pt idx="49">
                  <c:v>7</c:v>
                </c:pt>
                <c:pt idx="50">
                  <c:v>9</c:v>
                </c:pt>
                <c:pt idx="51">
                  <c:v>4</c:v>
                </c:pt>
                <c:pt idx="52">
                  <c:v>14</c:v>
                </c:pt>
                <c:pt idx="53">
                  <c:v>8</c:v>
                </c:pt>
                <c:pt idx="54">
                  <c:v>11</c:v>
                </c:pt>
                <c:pt idx="55">
                  <c:v>6</c:v>
                </c:pt>
                <c:pt idx="56">
                  <c:v>8</c:v>
                </c:pt>
                <c:pt idx="57">
                  <c:v>8</c:v>
                </c:pt>
                <c:pt idx="58">
                  <c:v>7</c:v>
                </c:pt>
                <c:pt idx="59">
                  <c:v>12</c:v>
                </c:pt>
                <c:pt idx="60">
                  <c:v>8</c:v>
                </c:pt>
                <c:pt idx="61">
                  <c:v>5</c:v>
                </c:pt>
                <c:pt idx="62">
                  <c:v>10</c:v>
                </c:pt>
                <c:pt idx="63">
                  <c:v>2</c:v>
                </c:pt>
                <c:pt idx="64">
                  <c:v>9</c:v>
                </c:pt>
                <c:pt idx="65">
                  <c:v>8</c:v>
                </c:pt>
                <c:pt idx="66">
                  <c:v>4</c:v>
                </c:pt>
                <c:pt idx="67">
                  <c:v>13</c:v>
                </c:pt>
                <c:pt idx="68">
                  <c:v>8</c:v>
                </c:pt>
                <c:pt idx="69">
                  <c:v>10</c:v>
                </c:pt>
                <c:pt idx="70">
                  <c:v>10</c:v>
                </c:pt>
                <c:pt idx="71">
                  <c:v>10</c:v>
                </c:pt>
                <c:pt idx="72">
                  <c:v>12</c:v>
                </c:pt>
                <c:pt idx="73">
                  <c:v>8</c:v>
                </c:pt>
                <c:pt idx="74">
                  <c:v>5</c:v>
                </c:pt>
                <c:pt idx="75">
                  <c:v>15</c:v>
                </c:pt>
                <c:pt idx="76">
                  <c:v>11</c:v>
                </c:pt>
                <c:pt idx="77">
                  <c:v>10</c:v>
                </c:pt>
                <c:pt idx="78">
                  <c:v>17</c:v>
                </c:pt>
                <c:pt idx="79">
                  <c:v>14</c:v>
                </c:pt>
                <c:pt idx="80">
                  <c:v>14</c:v>
                </c:pt>
                <c:pt idx="81">
                  <c:v>19</c:v>
                </c:pt>
                <c:pt idx="82">
                  <c:v>14</c:v>
                </c:pt>
                <c:pt idx="83">
                  <c:v>12</c:v>
                </c:pt>
                <c:pt idx="84">
                  <c:v>9</c:v>
                </c:pt>
                <c:pt idx="85">
                  <c:v>9</c:v>
                </c:pt>
                <c:pt idx="86">
                  <c:v>9</c:v>
                </c:pt>
                <c:pt idx="87">
                  <c:v>9</c:v>
                </c:pt>
                <c:pt idx="88">
                  <c:v>10</c:v>
                </c:pt>
                <c:pt idx="89">
                  <c:v>10</c:v>
                </c:pt>
                <c:pt idx="90">
                  <c:v>16</c:v>
                </c:pt>
                <c:pt idx="91">
                  <c:v>10</c:v>
                </c:pt>
                <c:pt idx="92">
                  <c:v>8</c:v>
                </c:pt>
                <c:pt idx="93">
                  <c:v>14</c:v>
                </c:pt>
                <c:pt idx="94">
                  <c:v>16</c:v>
                </c:pt>
                <c:pt idx="95">
                  <c:v>8</c:v>
                </c:pt>
                <c:pt idx="96">
                  <c:v>7</c:v>
                </c:pt>
                <c:pt idx="97">
                  <c:v>5</c:v>
                </c:pt>
                <c:pt idx="98">
                  <c:v>10</c:v>
                </c:pt>
                <c:pt idx="99">
                  <c:v>12</c:v>
                </c:pt>
                <c:pt idx="100">
                  <c:v>13</c:v>
                </c:pt>
                <c:pt idx="101">
                  <c:v>9</c:v>
                </c:pt>
                <c:pt idx="102">
                  <c:v>33</c:v>
                </c:pt>
                <c:pt idx="103">
                  <c:v>36</c:v>
                </c:pt>
                <c:pt idx="104">
                  <c:v>29</c:v>
                </c:pt>
                <c:pt idx="105">
                  <c:v>32</c:v>
                </c:pt>
                <c:pt idx="106">
                  <c:v>32</c:v>
                </c:pt>
                <c:pt idx="107">
                  <c:v>30</c:v>
                </c:pt>
                <c:pt idx="108">
                  <c:v>33</c:v>
                </c:pt>
                <c:pt idx="109">
                  <c:v>28</c:v>
                </c:pt>
                <c:pt idx="110">
                  <c:v>31</c:v>
                </c:pt>
                <c:pt idx="111">
                  <c:v>20</c:v>
                </c:pt>
                <c:pt idx="112">
                  <c:v>30</c:v>
                </c:pt>
                <c:pt idx="113">
                  <c:v>39</c:v>
                </c:pt>
                <c:pt idx="114">
                  <c:v>23</c:v>
                </c:pt>
                <c:pt idx="115">
                  <c:v>26</c:v>
                </c:pt>
                <c:pt idx="116">
                  <c:v>28</c:v>
                </c:pt>
                <c:pt idx="117">
                  <c:v>35</c:v>
                </c:pt>
                <c:pt idx="118">
                  <c:v>25</c:v>
                </c:pt>
                <c:pt idx="119">
                  <c:v>24</c:v>
                </c:pt>
                <c:pt idx="120">
                  <c:v>35</c:v>
                </c:pt>
                <c:pt idx="121">
                  <c:v>37</c:v>
                </c:pt>
                <c:pt idx="122">
                  <c:v>42</c:v>
                </c:pt>
                <c:pt idx="123">
                  <c:v>27</c:v>
                </c:pt>
                <c:pt idx="124">
                  <c:v>39</c:v>
                </c:pt>
                <c:pt idx="125">
                  <c:v>30</c:v>
                </c:pt>
                <c:pt idx="126">
                  <c:v>31</c:v>
                </c:pt>
                <c:pt idx="127">
                  <c:v>34</c:v>
                </c:pt>
                <c:pt idx="128">
                  <c:v>30</c:v>
                </c:pt>
                <c:pt idx="129">
                  <c:v>34</c:v>
                </c:pt>
                <c:pt idx="130">
                  <c:v>36</c:v>
                </c:pt>
                <c:pt idx="131">
                  <c:v>43</c:v>
                </c:pt>
                <c:pt idx="132">
                  <c:v>35</c:v>
                </c:pt>
                <c:pt idx="133">
                  <c:v>32</c:v>
                </c:pt>
                <c:pt idx="134">
                  <c:v>31</c:v>
                </c:pt>
                <c:pt idx="135">
                  <c:v>39</c:v>
                </c:pt>
                <c:pt idx="136">
                  <c:v>33</c:v>
                </c:pt>
                <c:pt idx="137">
                  <c:v>36</c:v>
                </c:pt>
                <c:pt idx="138">
                  <c:v>45</c:v>
                </c:pt>
                <c:pt idx="139">
                  <c:v>39</c:v>
                </c:pt>
                <c:pt idx="140">
                  <c:v>40</c:v>
                </c:pt>
                <c:pt idx="141">
                  <c:v>42</c:v>
                </c:pt>
                <c:pt idx="142">
                  <c:v>35</c:v>
                </c:pt>
                <c:pt idx="143">
                  <c:v>37</c:v>
                </c:pt>
                <c:pt idx="144">
                  <c:v>26</c:v>
                </c:pt>
                <c:pt idx="145">
                  <c:v>41</c:v>
                </c:pt>
                <c:pt idx="146">
                  <c:v>39</c:v>
                </c:pt>
                <c:pt idx="147">
                  <c:v>32</c:v>
                </c:pt>
                <c:pt idx="148">
                  <c:v>47</c:v>
                </c:pt>
                <c:pt idx="149">
                  <c:v>49</c:v>
                </c:pt>
                <c:pt idx="150">
                  <c:v>31</c:v>
                </c:pt>
                <c:pt idx="151">
                  <c:v>51</c:v>
                </c:pt>
                <c:pt idx="152">
                  <c:v>53</c:v>
                </c:pt>
                <c:pt idx="153">
                  <c:v>51</c:v>
                </c:pt>
                <c:pt idx="154">
                  <c:v>44</c:v>
                </c:pt>
                <c:pt idx="155">
                  <c:v>45</c:v>
                </c:pt>
                <c:pt idx="156">
                  <c:v>76</c:v>
                </c:pt>
                <c:pt idx="157">
                  <c:v>61</c:v>
                </c:pt>
                <c:pt idx="158">
                  <c:v>56</c:v>
                </c:pt>
                <c:pt idx="159">
                  <c:v>67</c:v>
                </c:pt>
                <c:pt idx="160">
                  <c:v>58</c:v>
                </c:pt>
                <c:pt idx="161">
                  <c:v>68</c:v>
                </c:pt>
                <c:pt idx="162">
                  <c:v>72</c:v>
                </c:pt>
                <c:pt idx="163">
                  <c:v>78</c:v>
                </c:pt>
                <c:pt idx="164">
                  <c:v>82</c:v>
                </c:pt>
                <c:pt idx="165">
                  <c:v>65</c:v>
                </c:pt>
                <c:pt idx="166">
                  <c:v>72</c:v>
                </c:pt>
                <c:pt idx="167">
                  <c:v>72</c:v>
                </c:pt>
                <c:pt idx="168">
                  <c:v>81</c:v>
                </c:pt>
                <c:pt idx="169">
                  <c:v>61</c:v>
                </c:pt>
                <c:pt idx="170">
                  <c:v>69</c:v>
                </c:pt>
                <c:pt idx="171">
                  <c:v>77</c:v>
                </c:pt>
                <c:pt idx="172">
                  <c:v>66</c:v>
                </c:pt>
                <c:pt idx="173">
                  <c:v>46</c:v>
                </c:pt>
              </c:numCache>
            </c:numRef>
          </c:val>
          <c:smooth val="0"/>
          <c:extLst xmlns:c16r2="http://schemas.microsoft.com/office/drawing/2015/06/chart">
            <c:ext xmlns:c16="http://schemas.microsoft.com/office/drawing/2014/chart" uri="{C3380CC4-5D6E-409C-BE32-E72D297353CC}">
              <c16:uniqueId val="{00000000-47A9-499C-ABAF-B8C776AC15F8}"/>
            </c:ext>
          </c:extLst>
        </c:ser>
        <c:dLbls>
          <c:showLegendKey val="0"/>
          <c:showVal val="0"/>
          <c:showCatName val="0"/>
          <c:showSerName val="0"/>
          <c:showPercent val="0"/>
          <c:showBubbleSize val="0"/>
        </c:dLbls>
        <c:smooth val="0"/>
        <c:axId val="443497768"/>
        <c:axId val="443501688"/>
      </c:lineChart>
      <c:dateAx>
        <c:axId val="443497768"/>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501688"/>
        <c:crosses val="autoZero"/>
        <c:auto val="1"/>
        <c:lblOffset val="100"/>
        <c:baseTimeUnit val="days"/>
      </c:dateAx>
      <c:valAx>
        <c:axId val="443501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497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Daily Sale after 2017</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dailysale</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Sheet1!$A$2:$A$1038</c:f>
              <c:numCache>
                <c:formatCode>m/d/yyyy</c:formatCode>
                <c:ptCount val="1037"/>
                <c:pt idx="0">
                  <c:v>42737</c:v>
                </c:pt>
                <c:pt idx="1">
                  <c:v>42738</c:v>
                </c:pt>
                <c:pt idx="2">
                  <c:v>42739</c:v>
                </c:pt>
                <c:pt idx="3">
                  <c:v>42740</c:v>
                </c:pt>
                <c:pt idx="4">
                  <c:v>42741</c:v>
                </c:pt>
                <c:pt idx="5">
                  <c:v>42742</c:v>
                </c:pt>
                <c:pt idx="6">
                  <c:v>42743</c:v>
                </c:pt>
                <c:pt idx="7">
                  <c:v>42744</c:v>
                </c:pt>
                <c:pt idx="8">
                  <c:v>42745</c:v>
                </c:pt>
                <c:pt idx="9">
                  <c:v>42746</c:v>
                </c:pt>
                <c:pt idx="10">
                  <c:v>42747</c:v>
                </c:pt>
                <c:pt idx="11">
                  <c:v>42748</c:v>
                </c:pt>
                <c:pt idx="12">
                  <c:v>42749</c:v>
                </c:pt>
                <c:pt idx="13">
                  <c:v>42750</c:v>
                </c:pt>
                <c:pt idx="14">
                  <c:v>42751</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numCache>
            </c:numRef>
          </c:cat>
          <c:val>
            <c:numRef>
              <c:f>Sheet1!$B$2:$B$1038</c:f>
              <c:numCache>
                <c:formatCode>General</c:formatCode>
                <c:ptCount val="1037"/>
                <c:pt idx="0">
                  <c:v>25157.902850161801</c:v>
                </c:pt>
                <c:pt idx="1">
                  <c:v>30428.149945593999</c:v>
                </c:pt>
                <c:pt idx="2">
                  <c:v>24375.315229814601</c:v>
                </c:pt>
                <c:pt idx="3">
                  <c:v>23098.288765237601</c:v>
                </c:pt>
                <c:pt idx="4">
                  <c:v>53795.833254976002</c:v>
                </c:pt>
                <c:pt idx="5">
                  <c:v>20536.150627796</c:v>
                </c:pt>
                <c:pt idx="6">
                  <c:v>25704.963434125399</c:v>
                </c:pt>
                <c:pt idx="7">
                  <c:v>25301.925766349501</c:v>
                </c:pt>
                <c:pt idx="8">
                  <c:v>37136.296886090102</c:v>
                </c:pt>
                <c:pt idx="9">
                  <c:v>25508.389492859002</c:v>
                </c:pt>
                <c:pt idx="10">
                  <c:v>22687.347193036101</c:v>
                </c:pt>
                <c:pt idx="11">
                  <c:v>42252.183352901899</c:v>
                </c:pt>
                <c:pt idx="12">
                  <c:v>18464.875716822899</c:v>
                </c:pt>
                <c:pt idx="13">
                  <c:v>22879.2305472117</c:v>
                </c:pt>
                <c:pt idx="14">
                  <c:v>30854.329124951098</c:v>
                </c:pt>
                <c:pt idx="15">
                  <c:v>39423.236397291199</c:v>
                </c:pt>
                <c:pt idx="16">
                  <c:v>23575.5773787459</c:v>
                </c:pt>
                <c:pt idx="17">
                  <c:v>26632.6570847947</c:v>
                </c:pt>
                <c:pt idx="18">
                  <c:v>50514.986823808002</c:v>
                </c:pt>
                <c:pt idx="19">
                  <c:v>16292.706326837701</c:v>
                </c:pt>
                <c:pt idx="20">
                  <c:v>19440.915662779</c:v>
                </c:pt>
                <c:pt idx="21">
                  <c:v>27893.9984308069</c:v>
                </c:pt>
                <c:pt idx="22">
                  <c:v>38351.739130996801</c:v>
                </c:pt>
                <c:pt idx="23">
                  <c:v>26365.523041930301</c:v>
                </c:pt>
                <c:pt idx="24">
                  <c:v>25964.067732495401</c:v>
                </c:pt>
                <c:pt idx="25">
                  <c:v>39005.548675202801</c:v>
                </c:pt>
                <c:pt idx="26">
                  <c:v>16412.835512303802</c:v>
                </c:pt>
                <c:pt idx="27">
                  <c:v>17142.597863565199</c:v>
                </c:pt>
                <c:pt idx="28">
                  <c:v>35728.475257153303</c:v>
                </c:pt>
                <c:pt idx="29">
                  <c:v>34582.994364222599</c:v>
                </c:pt>
                <c:pt idx="30">
                  <c:v>30082.190140262701</c:v>
                </c:pt>
                <c:pt idx="31">
                  <c:v>20065.5555852828</c:v>
                </c:pt>
                <c:pt idx="32">
                  <c:v>40826.551938737299</c:v>
                </c:pt>
                <c:pt idx="33">
                  <c:v>21532.236923031</c:v>
                </c:pt>
                <c:pt idx="34">
                  <c:v>26055.0113822762</c:v>
                </c:pt>
                <c:pt idx="35">
                  <c:v>19979.606323883501</c:v>
                </c:pt>
                <c:pt idx="36">
                  <c:v>46435.6330684274</c:v>
                </c:pt>
                <c:pt idx="37">
                  <c:v>22687.308125199601</c:v>
                </c:pt>
                <c:pt idx="38">
                  <c:v>22190.753850836601</c:v>
                </c:pt>
                <c:pt idx="39">
                  <c:v>50061.322943022598</c:v>
                </c:pt>
                <c:pt idx="40">
                  <c:v>17379.660819112702</c:v>
                </c:pt>
                <c:pt idx="41">
                  <c:v>24249.693327830901</c:v>
                </c:pt>
                <c:pt idx="42">
                  <c:v>38232.659659380202</c:v>
                </c:pt>
                <c:pt idx="43">
                  <c:v>33514.377219162103</c:v>
                </c:pt>
                <c:pt idx="44">
                  <c:v>30772.105002722001</c:v>
                </c:pt>
                <c:pt idx="45">
                  <c:v>26618.968454903599</c:v>
                </c:pt>
                <c:pt idx="46">
                  <c:v>45133.551940094003</c:v>
                </c:pt>
                <c:pt idx="47">
                  <c:v>21654.655891611899</c:v>
                </c:pt>
                <c:pt idx="48">
                  <c:v>26541.700731718302</c:v>
                </c:pt>
                <c:pt idx="49">
                  <c:v>35249.522340889402</c:v>
                </c:pt>
                <c:pt idx="50">
                  <c:v>23587.3505903402</c:v>
                </c:pt>
                <c:pt idx="51">
                  <c:v>22668.217541474201</c:v>
                </c:pt>
                <c:pt idx="52">
                  <c:v>23503.0201526122</c:v>
                </c:pt>
                <c:pt idx="53">
                  <c:v>48570.179664696901</c:v>
                </c:pt>
                <c:pt idx="54">
                  <c:v>19971.178929653099</c:v>
                </c:pt>
                <c:pt idx="55">
                  <c:v>20171.9543471912</c:v>
                </c:pt>
              </c:numCache>
            </c:numRef>
          </c:val>
          <c:smooth val="0"/>
          <c:extLst xmlns:c16r2="http://schemas.microsoft.com/office/drawing/2015/06/chart">
            <c:ext xmlns:c16="http://schemas.microsoft.com/office/drawing/2014/chart" uri="{C3380CC4-5D6E-409C-BE32-E72D297353CC}">
              <c16:uniqueId val="{00000000-9D71-41C0-937E-51AD555F1BEE}"/>
            </c:ext>
          </c:extLst>
        </c:ser>
        <c:dLbls>
          <c:showLegendKey val="0"/>
          <c:showVal val="0"/>
          <c:showCatName val="0"/>
          <c:showSerName val="0"/>
          <c:showPercent val="0"/>
          <c:showBubbleSize val="0"/>
        </c:dLbls>
        <c:smooth val="0"/>
        <c:axId val="447542560"/>
        <c:axId val="447530408"/>
      </c:lineChart>
      <c:dateAx>
        <c:axId val="447542560"/>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530408"/>
        <c:crosses val="autoZero"/>
        <c:auto val="1"/>
        <c:lblOffset val="100"/>
        <c:baseTimeUnit val="days"/>
      </c:dateAx>
      <c:valAx>
        <c:axId val="447530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542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smtClean="0">
                <a:effectLst/>
              </a:rPr>
              <a:t>Average Sales by weekday</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dailysale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0.00</c:formatCode>
                <c:ptCount val="7"/>
                <c:pt idx="0">
                  <c:v>777.10886342462504</c:v>
                </c:pt>
                <c:pt idx="1">
                  <c:v>990.12439543722996</c:v>
                </c:pt>
                <c:pt idx="2">
                  <c:v>656.167169249827</c:v>
                </c:pt>
                <c:pt idx="3">
                  <c:v>591.90453344207697</c:v>
                </c:pt>
                <c:pt idx="4">
                  <c:v>1083.7545552986601</c:v>
                </c:pt>
                <c:pt idx="5">
                  <c:v>500.71815454880198</c:v>
                </c:pt>
                <c:pt idx="6">
                  <c:v>566.52466323058502</c:v>
                </c:pt>
              </c:numCache>
            </c:numRef>
          </c:val>
          <c:extLst xmlns:c16r2="http://schemas.microsoft.com/office/drawing/2015/06/chart">
            <c:ext xmlns:c16="http://schemas.microsoft.com/office/drawing/2014/chart" uri="{C3380CC4-5D6E-409C-BE32-E72D297353CC}">
              <c16:uniqueId val="{00000000-67DF-4904-A155-FA57BFE4EE84}"/>
            </c:ext>
          </c:extLst>
        </c:ser>
        <c:dLbls>
          <c:showLegendKey val="0"/>
          <c:showVal val="0"/>
          <c:showCatName val="0"/>
          <c:showSerName val="0"/>
          <c:showPercent val="0"/>
          <c:showBubbleSize val="0"/>
        </c:dLbls>
        <c:gapWidth val="219"/>
        <c:overlap val="-27"/>
        <c:axId val="447544912"/>
        <c:axId val="444950392"/>
      </c:barChart>
      <c:catAx>
        <c:axId val="44754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950392"/>
        <c:crosses val="autoZero"/>
        <c:auto val="1"/>
        <c:lblAlgn val="ctr"/>
        <c:lblOffset val="100"/>
        <c:noMultiLvlLbl val="0"/>
      </c:catAx>
      <c:valAx>
        <c:axId val="444950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544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Average Sales by weekday in 2017</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dailysale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0.00</c:formatCode>
                <c:ptCount val="7"/>
                <c:pt idx="0">
                  <c:v>735.79759183202395</c:v>
                </c:pt>
                <c:pt idx="1">
                  <c:v>897.02461266495004</c:v>
                </c:pt>
                <c:pt idx="2">
                  <c:v>645.87657038560599</c:v>
                </c:pt>
                <c:pt idx="3">
                  <c:v>566.055367416021</c:v>
                </c:pt>
                <c:pt idx="4">
                  <c:v>1114.9402367272301</c:v>
                </c:pt>
                <c:pt idx="5">
                  <c:v>472.80838741356899</c:v>
                </c:pt>
                <c:pt idx="6">
                  <c:v>543.97093408018895</c:v>
                </c:pt>
              </c:numCache>
            </c:numRef>
          </c:val>
          <c:extLst xmlns:c16r2="http://schemas.microsoft.com/office/drawing/2015/06/chart">
            <c:ext xmlns:c16="http://schemas.microsoft.com/office/drawing/2014/chart" uri="{C3380CC4-5D6E-409C-BE32-E72D297353CC}">
              <c16:uniqueId val="{00000000-41A3-4D67-AB78-D4C8BAFEBE81}"/>
            </c:ext>
          </c:extLst>
        </c:ser>
        <c:dLbls>
          <c:showLegendKey val="0"/>
          <c:showVal val="0"/>
          <c:showCatName val="0"/>
          <c:showSerName val="0"/>
          <c:showPercent val="0"/>
          <c:showBubbleSize val="0"/>
        </c:dLbls>
        <c:gapWidth val="219"/>
        <c:overlap val="-27"/>
        <c:axId val="444951960"/>
        <c:axId val="444953920"/>
      </c:barChart>
      <c:catAx>
        <c:axId val="444951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953920"/>
        <c:crosses val="autoZero"/>
        <c:auto val="1"/>
        <c:lblAlgn val="ctr"/>
        <c:lblOffset val="100"/>
        <c:noMultiLvlLbl val="0"/>
      </c:catAx>
      <c:valAx>
        <c:axId val="4449539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4951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Sold</a:t>
            </a:r>
            <a:r>
              <a:rPr lang="en-US" baseline="0" dirty="0" smtClean="0"/>
              <a:t> Item Amount and Average Price by Week</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item_amount</c:v>
                </c:pt>
              </c:strCache>
            </c:strRef>
          </c:tx>
          <c:spPr>
            <a:ln w="28575" cap="rnd">
              <a:solidFill>
                <a:schemeClr val="accent1"/>
              </a:solidFill>
              <a:round/>
            </a:ln>
            <a:effectLst/>
          </c:spPr>
          <c:marker>
            <c:symbol val="none"/>
          </c:marker>
          <c:cat>
            <c:numRef>
              <c:f>Sheet1!$A$2:$A$106</c:f>
              <c:numCache>
                <c:formatCode>m/d/yyyy</c:formatCode>
                <c:ptCount val="105"/>
                <c:pt idx="0">
                  <c:v>42058</c:v>
                </c:pt>
                <c:pt idx="1">
                  <c:v>42065</c:v>
                </c:pt>
                <c:pt idx="2">
                  <c:v>42072</c:v>
                </c:pt>
                <c:pt idx="3">
                  <c:v>42079</c:v>
                </c:pt>
                <c:pt idx="4">
                  <c:v>42086</c:v>
                </c:pt>
                <c:pt idx="5">
                  <c:v>42093</c:v>
                </c:pt>
                <c:pt idx="6">
                  <c:v>42100</c:v>
                </c:pt>
                <c:pt idx="7">
                  <c:v>42107</c:v>
                </c:pt>
                <c:pt idx="8">
                  <c:v>42114</c:v>
                </c:pt>
                <c:pt idx="9">
                  <c:v>42121</c:v>
                </c:pt>
                <c:pt idx="10">
                  <c:v>42128</c:v>
                </c:pt>
                <c:pt idx="11">
                  <c:v>42135</c:v>
                </c:pt>
                <c:pt idx="12">
                  <c:v>42142</c:v>
                </c:pt>
                <c:pt idx="13">
                  <c:v>42149</c:v>
                </c:pt>
                <c:pt idx="14">
                  <c:v>42156</c:v>
                </c:pt>
                <c:pt idx="15">
                  <c:v>42163</c:v>
                </c:pt>
                <c:pt idx="16">
                  <c:v>42170</c:v>
                </c:pt>
                <c:pt idx="17">
                  <c:v>42177</c:v>
                </c:pt>
                <c:pt idx="18">
                  <c:v>42184</c:v>
                </c:pt>
                <c:pt idx="19">
                  <c:v>42191</c:v>
                </c:pt>
                <c:pt idx="20">
                  <c:v>42198</c:v>
                </c:pt>
                <c:pt idx="21">
                  <c:v>42205</c:v>
                </c:pt>
                <c:pt idx="22">
                  <c:v>42212</c:v>
                </c:pt>
                <c:pt idx="23">
                  <c:v>42219</c:v>
                </c:pt>
                <c:pt idx="24">
                  <c:v>42226</c:v>
                </c:pt>
                <c:pt idx="25">
                  <c:v>42233</c:v>
                </c:pt>
                <c:pt idx="26">
                  <c:v>42240</c:v>
                </c:pt>
                <c:pt idx="27">
                  <c:v>42247</c:v>
                </c:pt>
                <c:pt idx="28">
                  <c:v>42254</c:v>
                </c:pt>
                <c:pt idx="29">
                  <c:v>42261</c:v>
                </c:pt>
                <c:pt idx="30">
                  <c:v>42268</c:v>
                </c:pt>
                <c:pt idx="31">
                  <c:v>42275</c:v>
                </c:pt>
                <c:pt idx="32">
                  <c:v>42282</c:v>
                </c:pt>
                <c:pt idx="33">
                  <c:v>42289</c:v>
                </c:pt>
                <c:pt idx="34">
                  <c:v>42296</c:v>
                </c:pt>
                <c:pt idx="35">
                  <c:v>42303</c:v>
                </c:pt>
                <c:pt idx="36">
                  <c:v>42310</c:v>
                </c:pt>
                <c:pt idx="37">
                  <c:v>42317</c:v>
                </c:pt>
                <c:pt idx="38">
                  <c:v>42324</c:v>
                </c:pt>
                <c:pt idx="39">
                  <c:v>42331</c:v>
                </c:pt>
                <c:pt idx="40">
                  <c:v>42338</c:v>
                </c:pt>
                <c:pt idx="41">
                  <c:v>42345</c:v>
                </c:pt>
                <c:pt idx="42">
                  <c:v>42352</c:v>
                </c:pt>
                <c:pt idx="43">
                  <c:v>42359</c:v>
                </c:pt>
                <c:pt idx="44">
                  <c:v>42366</c:v>
                </c:pt>
                <c:pt idx="45">
                  <c:v>42373</c:v>
                </c:pt>
                <c:pt idx="46">
                  <c:v>42380</c:v>
                </c:pt>
                <c:pt idx="47">
                  <c:v>42387</c:v>
                </c:pt>
                <c:pt idx="48">
                  <c:v>42394</c:v>
                </c:pt>
                <c:pt idx="49">
                  <c:v>42401</c:v>
                </c:pt>
                <c:pt idx="50">
                  <c:v>42408</c:v>
                </c:pt>
                <c:pt idx="51">
                  <c:v>42415</c:v>
                </c:pt>
                <c:pt idx="52">
                  <c:v>42422</c:v>
                </c:pt>
                <c:pt idx="53">
                  <c:v>42429</c:v>
                </c:pt>
                <c:pt idx="54">
                  <c:v>42436</c:v>
                </c:pt>
                <c:pt idx="55">
                  <c:v>42443</c:v>
                </c:pt>
                <c:pt idx="56">
                  <c:v>42450</c:v>
                </c:pt>
                <c:pt idx="57">
                  <c:v>42457</c:v>
                </c:pt>
                <c:pt idx="58">
                  <c:v>42464</c:v>
                </c:pt>
                <c:pt idx="59">
                  <c:v>42471</c:v>
                </c:pt>
                <c:pt idx="60">
                  <c:v>42478</c:v>
                </c:pt>
                <c:pt idx="61">
                  <c:v>42485</c:v>
                </c:pt>
                <c:pt idx="62">
                  <c:v>42492</c:v>
                </c:pt>
                <c:pt idx="63">
                  <c:v>42499</c:v>
                </c:pt>
                <c:pt idx="64">
                  <c:v>42506</c:v>
                </c:pt>
                <c:pt idx="65">
                  <c:v>42513</c:v>
                </c:pt>
                <c:pt idx="66">
                  <c:v>42520</c:v>
                </c:pt>
                <c:pt idx="67">
                  <c:v>42527</c:v>
                </c:pt>
                <c:pt idx="68">
                  <c:v>42534</c:v>
                </c:pt>
                <c:pt idx="69">
                  <c:v>42541</c:v>
                </c:pt>
                <c:pt idx="70">
                  <c:v>42548</c:v>
                </c:pt>
                <c:pt idx="71">
                  <c:v>42555</c:v>
                </c:pt>
                <c:pt idx="72">
                  <c:v>42562</c:v>
                </c:pt>
                <c:pt idx="73">
                  <c:v>42569</c:v>
                </c:pt>
                <c:pt idx="74">
                  <c:v>42576</c:v>
                </c:pt>
                <c:pt idx="75">
                  <c:v>42583</c:v>
                </c:pt>
                <c:pt idx="76">
                  <c:v>42590</c:v>
                </c:pt>
                <c:pt idx="77">
                  <c:v>42597</c:v>
                </c:pt>
                <c:pt idx="78">
                  <c:v>42604</c:v>
                </c:pt>
                <c:pt idx="79">
                  <c:v>42611</c:v>
                </c:pt>
                <c:pt idx="80">
                  <c:v>42618</c:v>
                </c:pt>
                <c:pt idx="81">
                  <c:v>42625</c:v>
                </c:pt>
                <c:pt idx="82">
                  <c:v>42632</c:v>
                </c:pt>
                <c:pt idx="83">
                  <c:v>42639</c:v>
                </c:pt>
                <c:pt idx="84">
                  <c:v>42646</c:v>
                </c:pt>
                <c:pt idx="85">
                  <c:v>42653</c:v>
                </c:pt>
                <c:pt idx="86">
                  <c:v>42660</c:v>
                </c:pt>
                <c:pt idx="87">
                  <c:v>42667</c:v>
                </c:pt>
                <c:pt idx="88">
                  <c:v>42674</c:v>
                </c:pt>
                <c:pt idx="89">
                  <c:v>42681</c:v>
                </c:pt>
                <c:pt idx="90">
                  <c:v>42688</c:v>
                </c:pt>
                <c:pt idx="91">
                  <c:v>42695</c:v>
                </c:pt>
                <c:pt idx="92">
                  <c:v>42702</c:v>
                </c:pt>
                <c:pt idx="93">
                  <c:v>42709</c:v>
                </c:pt>
                <c:pt idx="94">
                  <c:v>42716</c:v>
                </c:pt>
                <c:pt idx="95">
                  <c:v>42723</c:v>
                </c:pt>
                <c:pt idx="96">
                  <c:v>42730</c:v>
                </c:pt>
                <c:pt idx="97">
                  <c:v>42737</c:v>
                </c:pt>
                <c:pt idx="98">
                  <c:v>42744</c:v>
                </c:pt>
                <c:pt idx="99">
                  <c:v>42751</c:v>
                </c:pt>
                <c:pt idx="100">
                  <c:v>42758</c:v>
                </c:pt>
                <c:pt idx="101">
                  <c:v>42765</c:v>
                </c:pt>
                <c:pt idx="102">
                  <c:v>42772</c:v>
                </c:pt>
                <c:pt idx="103">
                  <c:v>42779</c:v>
                </c:pt>
                <c:pt idx="104">
                  <c:v>42786</c:v>
                </c:pt>
              </c:numCache>
            </c:numRef>
          </c:cat>
          <c:val>
            <c:numRef>
              <c:f>Sheet1!$B$2:$B$106</c:f>
              <c:numCache>
                <c:formatCode>General</c:formatCode>
                <c:ptCount val="105"/>
                <c:pt idx="0">
                  <c:v>52</c:v>
                </c:pt>
                <c:pt idx="1">
                  <c:v>66</c:v>
                </c:pt>
                <c:pt idx="2">
                  <c:v>59</c:v>
                </c:pt>
                <c:pt idx="3">
                  <c:v>102</c:v>
                </c:pt>
                <c:pt idx="4">
                  <c:v>51</c:v>
                </c:pt>
                <c:pt idx="5">
                  <c:v>61</c:v>
                </c:pt>
                <c:pt idx="6">
                  <c:v>53</c:v>
                </c:pt>
                <c:pt idx="7">
                  <c:v>106</c:v>
                </c:pt>
                <c:pt idx="8">
                  <c:v>96</c:v>
                </c:pt>
                <c:pt idx="9">
                  <c:v>103</c:v>
                </c:pt>
                <c:pt idx="10">
                  <c:v>100</c:v>
                </c:pt>
                <c:pt idx="11">
                  <c:v>136</c:v>
                </c:pt>
                <c:pt idx="12">
                  <c:v>113</c:v>
                </c:pt>
                <c:pt idx="13">
                  <c:v>84</c:v>
                </c:pt>
                <c:pt idx="14">
                  <c:v>129</c:v>
                </c:pt>
                <c:pt idx="15">
                  <c:v>144</c:v>
                </c:pt>
                <c:pt idx="16">
                  <c:v>143</c:v>
                </c:pt>
                <c:pt idx="17">
                  <c:v>119</c:v>
                </c:pt>
                <c:pt idx="18">
                  <c:v>101</c:v>
                </c:pt>
                <c:pt idx="19">
                  <c:v>156</c:v>
                </c:pt>
                <c:pt idx="20">
                  <c:v>143</c:v>
                </c:pt>
                <c:pt idx="21">
                  <c:v>129</c:v>
                </c:pt>
                <c:pt idx="22">
                  <c:v>88</c:v>
                </c:pt>
                <c:pt idx="23">
                  <c:v>189</c:v>
                </c:pt>
                <c:pt idx="24">
                  <c:v>127</c:v>
                </c:pt>
                <c:pt idx="25">
                  <c:v>139</c:v>
                </c:pt>
                <c:pt idx="26">
                  <c:v>173</c:v>
                </c:pt>
                <c:pt idx="27">
                  <c:v>131</c:v>
                </c:pt>
                <c:pt idx="28">
                  <c:v>180</c:v>
                </c:pt>
                <c:pt idx="29">
                  <c:v>131</c:v>
                </c:pt>
                <c:pt idx="30">
                  <c:v>160</c:v>
                </c:pt>
                <c:pt idx="31">
                  <c:v>121</c:v>
                </c:pt>
                <c:pt idx="32">
                  <c:v>136</c:v>
                </c:pt>
                <c:pt idx="33">
                  <c:v>139</c:v>
                </c:pt>
                <c:pt idx="34">
                  <c:v>143</c:v>
                </c:pt>
                <c:pt idx="35">
                  <c:v>178</c:v>
                </c:pt>
                <c:pt idx="36">
                  <c:v>167</c:v>
                </c:pt>
                <c:pt idx="37">
                  <c:v>159</c:v>
                </c:pt>
                <c:pt idx="38">
                  <c:v>297</c:v>
                </c:pt>
                <c:pt idx="39">
                  <c:v>205</c:v>
                </c:pt>
                <c:pt idx="40">
                  <c:v>150</c:v>
                </c:pt>
                <c:pt idx="41">
                  <c:v>174</c:v>
                </c:pt>
                <c:pt idx="42">
                  <c:v>203</c:v>
                </c:pt>
                <c:pt idx="43">
                  <c:v>229</c:v>
                </c:pt>
                <c:pt idx="44">
                  <c:v>241</c:v>
                </c:pt>
                <c:pt idx="45">
                  <c:v>223</c:v>
                </c:pt>
                <c:pt idx="46">
                  <c:v>223</c:v>
                </c:pt>
                <c:pt idx="47">
                  <c:v>281</c:v>
                </c:pt>
                <c:pt idx="48">
                  <c:v>234</c:v>
                </c:pt>
                <c:pt idx="49">
                  <c:v>252</c:v>
                </c:pt>
                <c:pt idx="50">
                  <c:v>242</c:v>
                </c:pt>
                <c:pt idx="51">
                  <c:v>365</c:v>
                </c:pt>
                <c:pt idx="52">
                  <c:v>261</c:v>
                </c:pt>
                <c:pt idx="53">
                  <c:v>310</c:v>
                </c:pt>
                <c:pt idx="54">
                  <c:v>247</c:v>
                </c:pt>
                <c:pt idx="55">
                  <c:v>313</c:v>
                </c:pt>
                <c:pt idx="56">
                  <c:v>309</c:v>
                </c:pt>
                <c:pt idx="57">
                  <c:v>329</c:v>
                </c:pt>
                <c:pt idx="58">
                  <c:v>304</c:v>
                </c:pt>
                <c:pt idx="59">
                  <c:v>308</c:v>
                </c:pt>
                <c:pt idx="60">
                  <c:v>332</c:v>
                </c:pt>
                <c:pt idx="61">
                  <c:v>333</c:v>
                </c:pt>
                <c:pt idx="62">
                  <c:v>336</c:v>
                </c:pt>
                <c:pt idx="63">
                  <c:v>321</c:v>
                </c:pt>
                <c:pt idx="64">
                  <c:v>370</c:v>
                </c:pt>
                <c:pt idx="65">
                  <c:v>423</c:v>
                </c:pt>
                <c:pt idx="66">
                  <c:v>391</c:v>
                </c:pt>
                <c:pt idx="67">
                  <c:v>384</c:v>
                </c:pt>
                <c:pt idx="68">
                  <c:v>449</c:v>
                </c:pt>
                <c:pt idx="69">
                  <c:v>400</c:v>
                </c:pt>
                <c:pt idx="70">
                  <c:v>472</c:v>
                </c:pt>
                <c:pt idx="71">
                  <c:v>412</c:v>
                </c:pt>
                <c:pt idx="72">
                  <c:v>423</c:v>
                </c:pt>
                <c:pt idx="73">
                  <c:v>438</c:v>
                </c:pt>
                <c:pt idx="74">
                  <c:v>445</c:v>
                </c:pt>
                <c:pt idx="75">
                  <c:v>417</c:v>
                </c:pt>
                <c:pt idx="76">
                  <c:v>490</c:v>
                </c:pt>
                <c:pt idx="77">
                  <c:v>418</c:v>
                </c:pt>
                <c:pt idx="78">
                  <c:v>527</c:v>
                </c:pt>
                <c:pt idx="79">
                  <c:v>483</c:v>
                </c:pt>
                <c:pt idx="80">
                  <c:v>540</c:v>
                </c:pt>
                <c:pt idx="81">
                  <c:v>481</c:v>
                </c:pt>
                <c:pt idx="82">
                  <c:v>475</c:v>
                </c:pt>
                <c:pt idx="83">
                  <c:v>545</c:v>
                </c:pt>
                <c:pt idx="84">
                  <c:v>530</c:v>
                </c:pt>
                <c:pt idx="85">
                  <c:v>451</c:v>
                </c:pt>
                <c:pt idx="86">
                  <c:v>560</c:v>
                </c:pt>
                <c:pt idx="87">
                  <c:v>633</c:v>
                </c:pt>
                <c:pt idx="88">
                  <c:v>563</c:v>
                </c:pt>
                <c:pt idx="89">
                  <c:v>568</c:v>
                </c:pt>
                <c:pt idx="90">
                  <c:v>643</c:v>
                </c:pt>
                <c:pt idx="91">
                  <c:v>599</c:v>
                </c:pt>
                <c:pt idx="92">
                  <c:v>635</c:v>
                </c:pt>
                <c:pt idx="93">
                  <c:v>697</c:v>
                </c:pt>
                <c:pt idx="94">
                  <c:v>652</c:v>
                </c:pt>
                <c:pt idx="95">
                  <c:v>643</c:v>
                </c:pt>
                <c:pt idx="96">
                  <c:v>731</c:v>
                </c:pt>
                <c:pt idx="97">
                  <c:v>754</c:v>
                </c:pt>
                <c:pt idx="98">
                  <c:v>697</c:v>
                </c:pt>
                <c:pt idx="99">
                  <c:v>795</c:v>
                </c:pt>
                <c:pt idx="100">
                  <c:v>718</c:v>
                </c:pt>
                <c:pt idx="101">
                  <c:v>713</c:v>
                </c:pt>
                <c:pt idx="102">
                  <c:v>796</c:v>
                </c:pt>
                <c:pt idx="103">
                  <c:v>831</c:v>
                </c:pt>
                <c:pt idx="104">
                  <c:v>688</c:v>
                </c:pt>
              </c:numCache>
            </c:numRef>
          </c:val>
          <c:smooth val="0"/>
          <c:extLst xmlns:c16r2="http://schemas.microsoft.com/office/drawing/2015/06/chart">
            <c:ext xmlns:c16="http://schemas.microsoft.com/office/drawing/2014/chart" uri="{C3380CC4-5D6E-409C-BE32-E72D297353CC}">
              <c16:uniqueId val="{00000000-3AEA-4C36-9531-2169D75F2C94}"/>
            </c:ext>
          </c:extLst>
        </c:ser>
        <c:dLbls>
          <c:showLegendKey val="0"/>
          <c:showVal val="0"/>
          <c:showCatName val="0"/>
          <c:showSerName val="0"/>
          <c:showPercent val="0"/>
          <c:showBubbleSize val="0"/>
        </c:dLbls>
        <c:marker val="1"/>
        <c:smooth val="0"/>
        <c:axId val="449624264"/>
        <c:axId val="449627792"/>
      </c:lineChart>
      <c:lineChart>
        <c:grouping val="standard"/>
        <c:varyColors val="0"/>
        <c:ser>
          <c:idx val="1"/>
          <c:order val="1"/>
          <c:tx>
            <c:strRef>
              <c:f>Sheet1!$C$1</c:f>
              <c:strCache>
                <c:ptCount val="1"/>
                <c:pt idx="0">
                  <c:v>avg_price</c:v>
                </c:pt>
              </c:strCache>
            </c:strRef>
          </c:tx>
          <c:spPr>
            <a:ln w="28575" cap="rnd">
              <a:solidFill>
                <a:schemeClr val="accent2"/>
              </a:solidFill>
              <a:round/>
            </a:ln>
            <a:effectLst/>
          </c:spPr>
          <c:marker>
            <c:symbol val="none"/>
          </c:marker>
          <c:cat>
            <c:numRef>
              <c:f>Sheet1!$A$2:$A$106</c:f>
              <c:numCache>
                <c:formatCode>m/d/yyyy</c:formatCode>
                <c:ptCount val="105"/>
                <c:pt idx="0">
                  <c:v>42058</c:v>
                </c:pt>
                <c:pt idx="1">
                  <c:v>42065</c:v>
                </c:pt>
                <c:pt idx="2">
                  <c:v>42072</c:v>
                </c:pt>
                <c:pt idx="3">
                  <c:v>42079</c:v>
                </c:pt>
                <c:pt idx="4">
                  <c:v>42086</c:v>
                </c:pt>
                <c:pt idx="5">
                  <c:v>42093</c:v>
                </c:pt>
                <c:pt idx="6">
                  <c:v>42100</c:v>
                </c:pt>
                <c:pt idx="7">
                  <c:v>42107</c:v>
                </c:pt>
                <c:pt idx="8">
                  <c:v>42114</c:v>
                </c:pt>
                <c:pt idx="9">
                  <c:v>42121</c:v>
                </c:pt>
                <c:pt idx="10">
                  <c:v>42128</c:v>
                </c:pt>
                <c:pt idx="11">
                  <c:v>42135</c:v>
                </c:pt>
                <c:pt idx="12">
                  <c:v>42142</c:v>
                </c:pt>
                <c:pt idx="13">
                  <c:v>42149</c:v>
                </c:pt>
                <c:pt idx="14">
                  <c:v>42156</c:v>
                </c:pt>
                <c:pt idx="15">
                  <c:v>42163</c:v>
                </c:pt>
                <c:pt idx="16">
                  <c:v>42170</c:v>
                </c:pt>
                <c:pt idx="17">
                  <c:v>42177</c:v>
                </c:pt>
                <c:pt idx="18">
                  <c:v>42184</c:v>
                </c:pt>
                <c:pt idx="19">
                  <c:v>42191</c:v>
                </c:pt>
                <c:pt idx="20">
                  <c:v>42198</c:v>
                </c:pt>
                <c:pt idx="21">
                  <c:v>42205</c:v>
                </c:pt>
                <c:pt idx="22">
                  <c:v>42212</c:v>
                </c:pt>
                <c:pt idx="23">
                  <c:v>42219</c:v>
                </c:pt>
                <c:pt idx="24">
                  <c:v>42226</c:v>
                </c:pt>
                <c:pt idx="25">
                  <c:v>42233</c:v>
                </c:pt>
                <c:pt idx="26">
                  <c:v>42240</c:v>
                </c:pt>
                <c:pt idx="27">
                  <c:v>42247</c:v>
                </c:pt>
                <c:pt idx="28">
                  <c:v>42254</c:v>
                </c:pt>
                <c:pt idx="29">
                  <c:v>42261</c:v>
                </c:pt>
                <c:pt idx="30">
                  <c:v>42268</c:v>
                </c:pt>
                <c:pt idx="31">
                  <c:v>42275</c:v>
                </c:pt>
                <c:pt idx="32">
                  <c:v>42282</c:v>
                </c:pt>
                <c:pt idx="33">
                  <c:v>42289</c:v>
                </c:pt>
                <c:pt idx="34">
                  <c:v>42296</c:v>
                </c:pt>
                <c:pt idx="35">
                  <c:v>42303</c:v>
                </c:pt>
                <c:pt idx="36">
                  <c:v>42310</c:v>
                </c:pt>
                <c:pt idx="37">
                  <c:v>42317</c:v>
                </c:pt>
                <c:pt idx="38">
                  <c:v>42324</c:v>
                </c:pt>
                <c:pt idx="39">
                  <c:v>42331</c:v>
                </c:pt>
                <c:pt idx="40">
                  <c:v>42338</c:v>
                </c:pt>
                <c:pt idx="41">
                  <c:v>42345</c:v>
                </c:pt>
                <c:pt idx="42">
                  <c:v>42352</c:v>
                </c:pt>
                <c:pt idx="43">
                  <c:v>42359</c:v>
                </c:pt>
                <c:pt idx="44">
                  <c:v>42366</c:v>
                </c:pt>
                <c:pt idx="45">
                  <c:v>42373</c:v>
                </c:pt>
                <c:pt idx="46">
                  <c:v>42380</c:v>
                </c:pt>
                <c:pt idx="47">
                  <c:v>42387</c:v>
                </c:pt>
                <c:pt idx="48">
                  <c:v>42394</c:v>
                </c:pt>
                <c:pt idx="49">
                  <c:v>42401</c:v>
                </c:pt>
                <c:pt idx="50">
                  <c:v>42408</c:v>
                </c:pt>
                <c:pt idx="51">
                  <c:v>42415</c:v>
                </c:pt>
                <c:pt idx="52">
                  <c:v>42422</c:v>
                </c:pt>
                <c:pt idx="53">
                  <c:v>42429</c:v>
                </c:pt>
                <c:pt idx="54">
                  <c:v>42436</c:v>
                </c:pt>
                <c:pt idx="55">
                  <c:v>42443</c:v>
                </c:pt>
                <c:pt idx="56">
                  <c:v>42450</c:v>
                </c:pt>
                <c:pt idx="57">
                  <c:v>42457</c:v>
                </c:pt>
                <c:pt idx="58">
                  <c:v>42464</c:v>
                </c:pt>
                <c:pt idx="59">
                  <c:v>42471</c:v>
                </c:pt>
                <c:pt idx="60">
                  <c:v>42478</c:v>
                </c:pt>
                <c:pt idx="61">
                  <c:v>42485</c:v>
                </c:pt>
                <c:pt idx="62">
                  <c:v>42492</c:v>
                </c:pt>
                <c:pt idx="63">
                  <c:v>42499</c:v>
                </c:pt>
                <c:pt idx="64">
                  <c:v>42506</c:v>
                </c:pt>
                <c:pt idx="65">
                  <c:v>42513</c:v>
                </c:pt>
                <c:pt idx="66">
                  <c:v>42520</c:v>
                </c:pt>
                <c:pt idx="67">
                  <c:v>42527</c:v>
                </c:pt>
                <c:pt idx="68">
                  <c:v>42534</c:v>
                </c:pt>
                <c:pt idx="69">
                  <c:v>42541</c:v>
                </c:pt>
                <c:pt idx="70">
                  <c:v>42548</c:v>
                </c:pt>
                <c:pt idx="71">
                  <c:v>42555</c:v>
                </c:pt>
                <c:pt idx="72">
                  <c:v>42562</c:v>
                </c:pt>
                <c:pt idx="73">
                  <c:v>42569</c:v>
                </c:pt>
                <c:pt idx="74">
                  <c:v>42576</c:v>
                </c:pt>
                <c:pt idx="75">
                  <c:v>42583</c:v>
                </c:pt>
                <c:pt idx="76">
                  <c:v>42590</c:v>
                </c:pt>
                <c:pt idx="77">
                  <c:v>42597</c:v>
                </c:pt>
                <c:pt idx="78">
                  <c:v>42604</c:v>
                </c:pt>
                <c:pt idx="79">
                  <c:v>42611</c:v>
                </c:pt>
                <c:pt idx="80">
                  <c:v>42618</c:v>
                </c:pt>
                <c:pt idx="81">
                  <c:v>42625</c:v>
                </c:pt>
                <c:pt idx="82">
                  <c:v>42632</c:v>
                </c:pt>
                <c:pt idx="83">
                  <c:v>42639</c:v>
                </c:pt>
                <c:pt idx="84">
                  <c:v>42646</c:v>
                </c:pt>
                <c:pt idx="85">
                  <c:v>42653</c:v>
                </c:pt>
                <c:pt idx="86">
                  <c:v>42660</c:v>
                </c:pt>
                <c:pt idx="87">
                  <c:v>42667</c:v>
                </c:pt>
                <c:pt idx="88">
                  <c:v>42674</c:v>
                </c:pt>
                <c:pt idx="89">
                  <c:v>42681</c:v>
                </c:pt>
                <c:pt idx="90">
                  <c:v>42688</c:v>
                </c:pt>
                <c:pt idx="91">
                  <c:v>42695</c:v>
                </c:pt>
                <c:pt idx="92">
                  <c:v>42702</c:v>
                </c:pt>
                <c:pt idx="93">
                  <c:v>42709</c:v>
                </c:pt>
                <c:pt idx="94">
                  <c:v>42716</c:v>
                </c:pt>
                <c:pt idx="95">
                  <c:v>42723</c:v>
                </c:pt>
                <c:pt idx="96">
                  <c:v>42730</c:v>
                </c:pt>
                <c:pt idx="97">
                  <c:v>42737</c:v>
                </c:pt>
                <c:pt idx="98">
                  <c:v>42744</c:v>
                </c:pt>
                <c:pt idx="99">
                  <c:v>42751</c:v>
                </c:pt>
                <c:pt idx="100">
                  <c:v>42758</c:v>
                </c:pt>
                <c:pt idx="101">
                  <c:v>42765</c:v>
                </c:pt>
                <c:pt idx="102">
                  <c:v>42772</c:v>
                </c:pt>
                <c:pt idx="103">
                  <c:v>42779</c:v>
                </c:pt>
                <c:pt idx="104">
                  <c:v>42786</c:v>
                </c:pt>
              </c:numCache>
            </c:numRef>
          </c:cat>
          <c:val>
            <c:numRef>
              <c:f>Sheet1!$C$2:$C$106</c:f>
              <c:numCache>
                <c:formatCode>0.00</c:formatCode>
                <c:ptCount val="105"/>
                <c:pt idx="0">
                  <c:v>380.073277619593</c:v>
                </c:pt>
                <c:pt idx="1">
                  <c:v>228.04742883829701</c:v>
                </c:pt>
                <c:pt idx="2">
                  <c:v>272.11394067883401</c:v>
                </c:pt>
                <c:pt idx="3">
                  <c:v>182.14355267337501</c:v>
                </c:pt>
                <c:pt idx="4">
                  <c:v>301.86399193482498</c:v>
                </c:pt>
                <c:pt idx="5">
                  <c:v>356.38346861952698</c:v>
                </c:pt>
                <c:pt idx="6">
                  <c:v>426.55001889376803</c:v>
                </c:pt>
                <c:pt idx="7">
                  <c:v>298.358330714847</c:v>
                </c:pt>
                <c:pt idx="8">
                  <c:v>165.459282766765</c:v>
                </c:pt>
                <c:pt idx="9">
                  <c:v>285.63005625586499</c:v>
                </c:pt>
                <c:pt idx="10">
                  <c:v>262.44354156249301</c:v>
                </c:pt>
                <c:pt idx="11">
                  <c:v>213.68484863522201</c:v>
                </c:pt>
                <c:pt idx="12">
                  <c:v>188.36957292157999</c:v>
                </c:pt>
                <c:pt idx="13">
                  <c:v>319.349214027127</c:v>
                </c:pt>
                <c:pt idx="14">
                  <c:v>209.172483292674</c:v>
                </c:pt>
                <c:pt idx="15">
                  <c:v>230.34341889592099</c:v>
                </c:pt>
                <c:pt idx="16">
                  <c:v>315.12252708010499</c:v>
                </c:pt>
                <c:pt idx="17">
                  <c:v>317.41761584205602</c:v>
                </c:pt>
                <c:pt idx="18">
                  <c:v>258.66000715420103</c:v>
                </c:pt>
                <c:pt idx="19">
                  <c:v>242.82648309143099</c:v>
                </c:pt>
                <c:pt idx="20">
                  <c:v>232.28894471812799</c:v>
                </c:pt>
                <c:pt idx="21">
                  <c:v>283.68752009140201</c:v>
                </c:pt>
                <c:pt idx="22">
                  <c:v>346.53635434119798</c:v>
                </c:pt>
                <c:pt idx="23">
                  <c:v>237.244877055762</c:v>
                </c:pt>
                <c:pt idx="24">
                  <c:v>365.16229229367502</c:v>
                </c:pt>
                <c:pt idx="25">
                  <c:v>292.90008994695398</c:v>
                </c:pt>
                <c:pt idx="26">
                  <c:v>242.530440442101</c:v>
                </c:pt>
                <c:pt idx="27">
                  <c:v>290.51315691108499</c:v>
                </c:pt>
                <c:pt idx="28">
                  <c:v>260.11628016429199</c:v>
                </c:pt>
                <c:pt idx="29">
                  <c:v>306.23598995376301</c:v>
                </c:pt>
                <c:pt idx="30">
                  <c:v>310.68476931809198</c:v>
                </c:pt>
                <c:pt idx="31">
                  <c:v>328.52703846828399</c:v>
                </c:pt>
                <c:pt idx="32">
                  <c:v>354.40487347326098</c:v>
                </c:pt>
                <c:pt idx="33">
                  <c:v>377.05697369895699</c:v>
                </c:pt>
                <c:pt idx="34">
                  <c:v>283.16060102989798</c:v>
                </c:pt>
                <c:pt idx="35">
                  <c:v>272.73381661617202</c:v>
                </c:pt>
                <c:pt idx="36">
                  <c:v>294.07151971402101</c:v>
                </c:pt>
                <c:pt idx="37">
                  <c:v>261.74984629918202</c:v>
                </c:pt>
                <c:pt idx="38">
                  <c:v>190.17845451963899</c:v>
                </c:pt>
                <c:pt idx="39">
                  <c:v>226.93820203237601</c:v>
                </c:pt>
                <c:pt idx="40">
                  <c:v>339.11561181898702</c:v>
                </c:pt>
                <c:pt idx="41">
                  <c:v>337.25057749835099</c:v>
                </c:pt>
                <c:pt idx="42">
                  <c:v>226.163890132809</c:v>
                </c:pt>
                <c:pt idx="43">
                  <c:v>260.55012472020798</c:v>
                </c:pt>
                <c:pt idx="44">
                  <c:v>310.13530042011899</c:v>
                </c:pt>
                <c:pt idx="45">
                  <c:v>276.09620848003999</c:v>
                </c:pt>
                <c:pt idx="46">
                  <c:v>307.73136588723702</c:v>
                </c:pt>
                <c:pt idx="47">
                  <c:v>287.13819870693402</c:v>
                </c:pt>
                <c:pt idx="48">
                  <c:v>260.37894037219297</c:v>
                </c:pt>
                <c:pt idx="49">
                  <c:v>268.00801052972997</c:v>
                </c:pt>
                <c:pt idx="50">
                  <c:v>350.20043791307103</c:v>
                </c:pt>
                <c:pt idx="51">
                  <c:v>246.73872052429601</c:v>
                </c:pt>
                <c:pt idx="52">
                  <c:v>346.89018646819301</c:v>
                </c:pt>
                <c:pt idx="53">
                  <c:v>271.46860575733098</c:v>
                </c:pt>
                <c:pt idx="54">
                  <c:v>312.93857093618902</c:v>
                </c:pt>
                <c:pt idx="55">
                  <c:v>260.622094455872</c:v>
                </c:pt>
                <c:pt idx="56">
                  <c:v>347.57256240009798</c:v>
                </c:pt>
                <c:pt idx="57">
                  <c:v>277.892146018792</c:v>
                </c:pt>
                <c:pt idx="58">
                  <c:v>325.58013211538702</c:v>
                </c:pt>
                <c:pt idx="59">
                  <c:v>287.54932325563402</c:v>
                </c:pt>
                <c:pt idx="60">
                  <c:v>275.775289273216</c:v>
                </c:pt>
                <c:pt idx="61">
                  <c:v>312.68820732988598</c:v>
                </c:pt>
                <c:pt idx="62">
                  <c:v>278.22308420258503</c:v>
                </c:pt>
                <c:pt idx="63">
                  <c:v>323.337432204256</c:v>
                </c:pt>
                <c:pt idx="64">
                  <c:v>266.03407945329297</c:v>
                </c:pt>
                <c:pt idx="65">
                  <c:v>250.443118099397</c:v>
                </c:pt>
                <c:pt idx="66">
                  <c:v>304.89306727277102</c:v>
                </c:pt>
                <c:pt idx="67">
                  <c:v>304.97988789540301</c:v>
                </c:pt>
                <c:pt idx="68">
                  <c:v>255.26814015430099</c:v>
                </c:pt>
                <c:pt idx="69">
                  <c:v>301.55027851293897</c:v>
                </c:pt>
                <c:pt idx="70">
                  <c:v>277.45582061862399</c:v>
                </c:pt>
                <c:pt idx="71">
                  <c:v>300.27868622046498</c:v>
                </c:pt>
                <c:pt idx="72">
                  <c:v>323.095475415083</c:v>
                </c:pt>
                <c:pt idx="73">
                  <c:v>265.61779575877199</c:v>
                </c:pt>
                <c:pt idx="74">
                  <c:v>265.38537887789403</c:v>
                </c:pt>
                <c:pt idx="75">
                  <c:v>312.84765487806601</c:v>
                </c:pt>
                <c:pt idx="76">
                  <c:v>232.046502715842</c:v>
                </c:pt>
                <c:pt idx="77">
                  <c:v>297.04642925463901</c:v>
                </c:pt>
                <c:pt idx="78">
                  <c:v>279.760636087249</c:v>
                </c:pt>
                <c:pt idx="79">
                  <c:v>305.85013671305097</c:v>
                </c:pt>
                <c:pt idx="80">
                  <c:v>272.28406874884098</c:v>
                </c:pt>
                <c:pt idx="81">
                  <c:v>314.906315606796</c:v>
                </c:pt>
                <c:pt idx="82">
                  <c:v>295.43153520029301</c:v>
                </c:pt>
                <c:pt idx="83">
                  <c:v>298.777019655841</c:v>
                </c:pt>
                <c:pt idx="84">
                  <c:v>276.43483036745999</c:v>
                </c:pt>
                <c:pt idx="85">
                  <c:v>315.93605942572299</c:v>
                </c:pt>
                <c:pt idx="86">
                  <c:v>291.863065592787</c:v>
                </c:pt>
                <c:pt idx="87">
                  <c:v>293.37753262234702</c:v>
                </c:pt>
                <c:pt idx="88">
                  <c:v>281.46038025025598</c:v>
                </c:pt>
                <c:pt idx="89">
                  <c:v>274.12593894932002</c:v>
                </c:pt>
                <c:pt idx="90">
                  <c:v>271.99155937743097</c:v>
                </c:pt>
                <c:pt idx="91">
                  <c:v>333.94473602824399</c:v>
                </c:pt>
                <c:pt idx="92">
                  <c:v>297.67825194959403</c:v>
                </c:pt>
                <c:pt idx="93">
                  <c:v>302.239234237625</c:v>
                </c:pt>
                <c:pt idx="94">
                  <c:v>288.10195472729498</c:v>
                </c:pt>
                <c:pt idx="95">
                  <c:v>294.68917621675502</c:v>
                </c:pt>
                <c:pt idx="96">
                  <c:v>277.862291108406</c:v>
                </c:pt>
                <c:pt idx="97">
                  <c:v>263.46247045473802</c:v>
                </c:pt>
                <c:pt idx="98">
                  <c:v>282.72020350385202</c:v>
                </c:pt>
                <c:pt idx="99">
                  <c:v>264.36820589137199</c:v>
                </c:pt>
                <c:pt idx="100">
                  <c:v>269.40756014835</c:v>
                </c:pt>
                <c:pt idx="101">
                  <c:v>280.44965227525199</c:v>
                </c:pt>
                <c:pt idx="102">
                  <c:v>257.27298556879202</c:v>
                </c:pt>
                <c:pt idx="103">
                  <c:v>264.95308242563698</c:v>
                </c:pt>
                <c:pt idx="104">
                  <c:v>290.83018888282601</c:v>
                </c:pt>
              </c:numCache>
            </c:numRef>
          </c:val>
          <c:smooth val="0"/>
          <c:extLst xmlns:c16r2="http://schemas.microsoft.com/office/drawing/2015/06/chart">
            <c:ext xmlns:c16="http://schemas.microsoft.com/office/drawing/2014/chart" uri="{C3380CC4-5D6E-409C-BE32-E72D297353CC}">
              <c16:uniqueId val="{00000001-3AEA-4C36-9531-2169D75F2C94}"/>
            </c:ext>
          </c:extLst>
        </c:ser>
        <c:dLbls>
          <c:showLegendKey val="0"/>
          <c:showVal val="0"/>
          <c:showCatName val="0"/>
          <c:showSerName val="0"/>
          <c:showPercent val="0"/>
          <c:showBubbleSize val="0"/>
        </c:dLbls>
        <c:marker val="1"/>
        <c:smooth val="0"/>
        <c:axId val="449622696"/>
        <c:axId val="449621128"/>
      </c:lineChart>
      <c:dateAx>
        <c:axId val="44962426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627792"/>
        <c:crosses val="autoZero"/>
        <c:auto val="1"/>
        <c:lblOffset val="100"/>
        <c:baseTimeUnit val="days"/>
      </c:dateAx>
      <c:valAx>
        <c:axId val="44962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624264"/>
        <c:crosses val="autoZero"/>
        <c:crossBetween val="between"/>
      </c:valAx>
      <c:valAx>
        <c:axId val="44962112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622696"/>
        <c:crosses val="max"/>
        <c:crossBetween val="between"/>
      </c:valAx>
      <c:dateAx>
        <c:axId val="449622696"/>
        <c:scaling>
          <c:orientation val="minMax"/>
        </c:scaling>
        <c:delete val="1"/>
        <c:axPos val="b"/>
        <c:numFmt formatCode="m/d/yyyy" sourceLinked="1"/>
        <c:majorTickMark val="out"/>
        <c:minorTickMark val="none"/>
        <c:tickLblPos val="nextTo"/>
        <c:crossAx val="449621128"/>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smtClean="0"/>
              <a:t>top 5 and bottom 5 most popular items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item_count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103</c:v>
                </c:pt>
                <c:pt idx="1">
                  <c:v>146</c:v>
                </c:pt>
                <c:pt idx="2">
                  <c:v>59</c:v>
                </c:pt>
                <c:pt idx="3">
                  <c:v>98</c:v>
                </c:pt>
                <c:pt idx="4">
                  <c:v>54</c:v>
                </c:pt>
                <c:pt idx="5">
                  <c:v>6</c:v>
                </c:pt>
                <c:pt idx="6">
                  <c:v>193</c:v>
                </c:pt>
                <c:pt idx="7">
                  <c:v>195</c:v>
                </c:pt>
                <c:pt idx="8">
                  <c:v>196</c:v>
                </c:pt>
                <c:pt idx="9">
                  <c:v>2</c:v>
                </c:pt>
              </c:numCache>
            </c:numRef>
          </c:cat>
          <c:val>
            <c:numRef>
              <c:f>Sheet1!$B$2:$B$11</c:f>
              <c:numCache>
                <c:formatCode>General</c:formatCode>
                <c:ptCount val="10"/>
                <c:pt idx="0">
                  <c:v>369</c:v>
                </c:pt>
                <c:pt idx="1">
                  <c:v>327</c:v>
                </c:pt>
                <c:pt idx="2">
                  <c:v>325</c:v>
                </c:pt>
                <c:pt idx="3">
                  <c:v>316</c:v>
                </c:pt>
                <c:pt idx="4">
                  <c:v>316</c:v>
                </c:pt>
                <c:pt idx="5">
                  <c:v>59</c:v>
                </c:pt>
                <c:pt idx="6">
                  <c:v>44</c:v>
                </c:pt>
                <c:pt idx="7">
                  <c:v>39</c:v>
                </c:pt>
                <c:pt idx="8">
                  <c:v>38</c:v>
                </c:pt>
                <c:pt idx="9">
                  <c:v>34</c:v>
                </c:pt>
              </c:numCache>
            </c:numRef>
          </c:val>
          <c:extLst xmlns:c16r2="http://schemas.microsoft.com/office/drawing/2015/06/chart">
            <c:ext xmlns:c16="http://schemas.microsoft.com/office/drawing/2014/chart" uri="{C3380CC4-5D6E-409C-BE32-E72D297353CC}">
              <c16:uniqueId val="{00000000-9305-4E78-856A-20489DDF23CC}"/>
            </c:ext>
          </c:extLst>
        </c:ser>
        <c:dLbls>
          <c:showLegendKey val="0"/>
          <c:showVal val="0"/>
          <c:showCatName val="0"/>
          <c:showSerName val="0"/>
          <c:showPercent val="0"/>
          <c:showBubbleSize val="0"/>
        </c:dLbls>
        <c:gapWidth val="219"/>
        <c:overlap val="-27"/>
        <c:axId val="486030384"/>
        <c:axId val="486020976"/>
      </c:barChart>
      <c:catAx>
        <c:axId val="48603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020976"/>
        <c:crosses val="autoZero"/>
        <c:auto val="1"/>
        <c:lblAlgn val="ctr"/>
        <c:lblOffset val="100"/>
        <c:noMultiLvlLbl val="0"/>
      </c:catAx>
      <c:valAx>
        <c:axId val="486020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6030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95025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20455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73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70130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3976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73912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310255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70630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60689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50719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8672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CBBFA8-D06B-4880-B1EC-6DC1FAE65A36}"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8039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CBBFA8-D06B-4880-B1EC-6DC1FAE65A36}"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113992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BBFA8-D06B-4880-B1EC-6DC1FAE65A36}"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60596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7929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179491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CBBFA8-D06B-4880-B1EC-6DC1FAE65A36}" type="datetimeFigureOut">
              <a:rPr lang="en-US" smtClean="0"/>
              <a:t>3/5/2020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44DBE72-9FEE-446E-B758-F16BE42BF542}" type="slidenum">
              <a:rPr lang="en-US" smtClean="0"/>
              <a:t>‹#›</a:t>
            </a:fld>
            <a:endParaRPr lang="en-US"/>
          </a:p>
        </p:txBody>
      </p:sp>
    </p:spTree>
    <p:extLst>
      <p:ext uri="{BB962C8B-B14F-4D97-AF65-F5344CB8AC3E}">
        <p14:creationId xmlns:p14="http://schemas.microsoft.com/office/powerpoint/2010/main" val="37409800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593730"/>
            <a:ext cx="8164471" cy="931985"/>
          </a:xfrm>
        </p:spPr>
        <p:txBody>
          <a:bodyPr/>
          <a:lstStyle/>
          <a:p>
            <a:r>
              <a:rPr lang="en-US" dirty="0" smtClean="0"/>
              <a:t>Data </a:t>
            </a:r>
            <a:r>
              <a:rPr lang="en-US" dirty="0"/>
              <a:t>Analytics case </a:t>
            </a:r>
            <a:r>
              <a:rPr lang="en-US" dirty="0" smtClean="0"/>
              <a:t>study</a:t>
            </a:r>
            <a:endParaRPr lang="en-US" dirty="0"/>
          </a:p>
        </p:txBody>
      </p:sp>
      <p:sp>
        <p:nvSpPr>
          <p:cNvPr id="3" name="Subtitle 2"/>
          <p:cNvSpPr>
            <a:spLocks noGrp="1"/>
          </p:cNvSpPr>
          <p:nvPr>
            <p:ph type="subTitle" idx="1"/>
          </p:nvPr>
        </p:nvSpPr>
        <p:spPr/>
        <p:txBody>
          <a:bodyPr/>
          <a:lstStyle/>
          <a:p>
            <a:r>
              <a:rPr lang="en-US" dirty="0" smtClean="0"/>
              <a:t>By </a:t>
            </a:r>
            <a:r>
              <a:rPr lang="en-US" dirty="0" smtClean="0"/>
              <a:t>V</a:t>
            </a:r>
            <a:r>
              <a:rPr lang="en-US" altLang="zh-CN" dirty="0" smtClean="0"/>
              <a:t>erse </a:t>
            </a:r>
            <a:r>
              <a:rPr lang="en-US" dirty="0" smtClean="0"/>
              <a:t>He</a:t>
            </a:r>
            <a:endParaRPr lang="en-US" dirty="0"/>
          </a:p>
        </p:txBody>
      </p:sp>
    </p:spTree>
    <p:extLst>
      <p:ext uri="{BB962C8B-B14F-4D97-AF65-F5344CB8AC3E}">
        <p14:creationId xmlns:p14="http://schemas.microsoft.com/office/powerpoint/2010/main" val="4020682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5431"/>
          </a:xfrm>
        </p:spPr>
        <p:txBody>
          <a:bodyPr/>
          <a:lstStyle/>
          <a:p>
            <a:r>
              <a:rPr lang="en-US" dirty="0" smtClean="0"/>
              <a:t>Tech Solution Proposal</a:t>
            </a:r>
            <a:endParaRPr lang="en-US" dirty="0"/>
          </a:p>
        </p:txBody>
      </p:sp>
      <p:sp>
        <p:nvSpPr>
          <p:cNvPr id="3" name="Content Placeholder 2"/>
          <p:cNvSpPr>
            <a:spLocks noGrp="1"/>
          </p:cNvSpPr>
          <p:nvPr>
            <p:ph idx="1"/>
          </p:nvPr>
        </p:nvSpPr>
        <p:spPr>
          <a:xfrm>
            <a:off x="677334" y="2160589"/>
            <a:ext cx="8596668" cy="4161080"/>
          </a:xfrm>
        </p:spPr>
        <p:txBody>
          <a:bodyPr>
            <a:normAutofit fontScale="85000" lnSpcReduction="20000"/>
          </a:bodyPr>
          <a:lstStyle/>
          <a:p>
            <a:endParaRPr lang="en-US" sz="1600" dirty="0" smtClean="0"/>
          </a:p>
          <a:p>
            <a:pPr>
              <a:lnSpc>
                <a:spcPct val="90000"/>
              </a:lnSpc>
            </a:pPr>
            <a:r>
              <a:rPr lang="en-US" sz="1400" b="1" dirty="0" smtClean="0"/>
              <a:t>Work </a:t>
            </a:r>
            <a:r>
              <a:rPr lang="en-US" sz="1400" b="1" dirty="0"/>
              <a:t>Plan</a:t>
            </a:r>
          </a:p>
          <a:p>
            <a:pPr lvl="1">
              <a:lnSpc>
                <a:spcPct val="90000"/>
              </a:lnSpc>
            </a:pPr>
            <a:r>
              <a:rPr lang="en-US" sz="1200" b="1" dirty="0"/>
              <a:t>Sale data ( Seasonality / Trend)</a:t>
            </a:r>
          </a:p>
          <a:p>
            <a:pPr lvl="2">
              <a:lnSpc>
                <a:spcPct val="90000"/>
              </a:lnSpc>
            </a:pPr>
            <a:r>
              <a:rPr lang="en-US" sz="1200" dirty="0"/>
              <a:t>Display a line chart that shows the sales distribution by day or by week</a:t>
            </a:r>
          </a:p>
          <a:p>
            <a:pPr lvl="2">
              <a:lnSpc>
                <a:spcPct val="90000"/>
              </a:lnSpc>
            </a:pPr>
            <a:r>
              <a:rPr lang="en-US" sz="1200" dirty="0" smtClean="0"/>
              <a:t>Conduct a statistical test to evaluate if this sales drop are within normal range</a:t>
            </a:r>
          </a:p>
          <a:p>
            <a:pPr lvl="1"/>
            <a:r>
              <a:rPr lang="en-US" sz="1200" b="1" dirty="0" smtClean="0"/>
              <a:t>User – Sale data  </a:t>
            </a:r>
            <a:r>
              <a:rPr lang="en-US" sz="1200" b="1" dirty="0" smtClean="0">
                <a:solidFill>
                  <a:srgbClr val="FF0000"/>
                </a:solidFill>
              </a:rPr>
              <a:t>- User data is not clean, duplicated user ID will mess up this analysis</a:t>
            </a:r>
          </a:p>
          <a:p>
            <a:pPr lvl="2">
              <a:lnSpc>
                <a:spcPct val="90000"/>
              </a:lnSpc>
            </a:pPr>
            <a:r>
              <a:rPr lang="en-US" sz="1200" strike="sngStrike" dirty="0" smtClean="0"/>
              <a:t>Display </a:t>
            </a:r>
            <a:r>
              <a:rPr lang="en-US" sz="1200" strike="sngStrike" dirty="0"/>
              <a:t>a line chart that shows </a:t>
            </a:r>
            <a:r>
              <a:rPr lang="en-US" sz="1200" strike="sngStrike" dirty="0" smtClean="0"/>
              <a:t>number of </a:t>
            </a:r>
            <a:r>
              <a:rPr lang="en-US" sz="1200" strike="sngStrike" dirty="0"/>
              <a:t>purchased</a:t>
            </a:r>
            <a:r>
              <a:rPr lang="en-US" sz="1200" strike="sngStrike" dirty="0" smtClean="0"/>
              <a:t> users over </a:t>
            </a:r>
            <a:r>
              <a:rPr lang="en-US" sz="1200" strike="sngStrike" dirty="0"/>
              <a:t>time</a:t>
            </a:r>
          </a:p>
          <a:p>
            <a:pPr lvl="2">
              <a:lnSpc>
                <a:spcPct val="90000"/>
              </a:lnSpc>
            </a:pPr>
            <a:r>
              <a:rPr lang="en-US" sz="1200" strike="sngStrike" dirty="0"/>
              <a:t>Break it down to first-time users and recursive users</a:t>
            </a:r>
          </a:p>
          <a:p>
            <a:pPr lvl="1"/>
            <a:r>
              <a:rPr lang="en-US" sz="1200" b="1" dirty="0"/>
              <a:t>Item – Sale data</a:t>
            </a:r>
          </a:p>
          <a:p>
            <a:pPr lvl="2">
              <a:lnSpc>
                <a:spcPct val="90000"/>
              </a:lnSpc>
            </a:pPr>
            <a:r>
              <a:rPr lang="en-US" sz="1200" dirty="0"/>
              <a:t>Display a line chart that shows </a:t>
            </a:r>
            <a:r>
              <a:rPr lang="en-US" sz="1200" dirty="0" smtClean="0"/>
              <a:t>sold item amount over </a:t>
            </a:r>
            <a:r>
              <a:rPr lang="en-US" sz="1200" dirty="0"/>
              <a:t>time</a:t>
            </a:r>
          </a:p>
          <a:p>
            <a:pPr lvl="2">
              <a:lnSpc>
                <a:spcPct val="90000"/>
              </a:lnSpc>
            </a:pPr>
            <a:r>
              <a:rPr lang="en-US" sz="1200" dirty="0"/>
              <a:t>Display a line chart that shows and average item </a:t>
            </a:r>
            <a:r>
              <a:rPr lang="en-US" sz="1200" dirty="0" smtClean="0"/>
              <a:t>price </a:t>
            </a:r>
            <a:r>
              <a:rPr lang="en-US" sz="1200" dirty="0"/>
              <a:t>over time </a:t>
            </a:r>
            <a:endParaRPr lang="en-US" sz="1200" dirty="0" smtClean="0"/>
          </a:p>
          <a:p>
            <a:r>
              <a:rPr lang="en-US" sz="1400" b="1" dirty="0"/>
              <a:t>Relevant Data Tables</a:t>
            </a:r>
          </a:p>
          <a:p>
            <a:pPr lvl="1"/>
            <a:r>
              <a:rPr lang="en-US" sz="1400" dirty="0"/>
              <a:t>User Table (Dimensional)</a:t>
            </a:r>
          </a:p>
          <a:p>
            <a:pPr lvl="1"/>
            <a:r>
              <a:rPr lang="en-US" sz="1400" dirty="0"/>
              <a:t>Sale Table (Fact)</a:t>
            </a:r>
          </a:p>
          <a:p>
            <a:pPr lvl="1"/>
            <a:r>
              <a:rPr lang="en-US" sz="1400" dirty="0"/>
              <a:t>Item Table </a:t>
            </a:r>
            <a:r>
              <a:rPr lang="en-US" sz="1400" dirty="0" smtClean="0"/>
              <a:t>(</a:t>
            </a:r>
            <a:r>
              <a:rPr lang="en-US" sz="1400" dirty="0"/>
              <a:t>Fact</a:t>
            </a:r>
            <a:r>
              <a:rPr lang="en-US" sz="1400" dirty="0" smtClean="0"/>
              <a:t>) </a:t>
            </a:r>
          </a:p>
          <a:p>
            <a:pPr lvl="1"/>
            <a:r>
              <a:rPr lang="en-US" sz="1400" strike="sngStrike" dirty="0" smtClean="0"/>
              <a:t>Item Detail </a:t>
            </a:r>
            <a:r>
              <a:rPr lang="en-US" sz="1400" strike="sngStrike" dirty="0"/>
              <a:t>Table (Dimensional)</a:t>
            </a:r>
            <a:r>
              <a:rPr lang="en-US" sz="1400" dirty="0"/>
              <a:t> </a:t>
            </a:r>
            <a:r>
              <a:rPr lang="en-US" sz="1400" dirty="0">
                <a:solidFill>
                  <a:srgbClr val="FF0000"/>
                </a:solidFill>
              </a:rPr>
              <a:t>– non-exist in database</a:t>
            </a:r>
          </a:p>
          <a:p>
            <a:pPr lvl="1"/>
            <a:endParaRPr lang="en-US" sz="1400" dirty="0"/>
          </a:p>
          <a:p>
            <a:pPr lvl="2">
              <a:lnSpc>
                <a:spcPct val="90000"/>
              </a:lnSpc>
            </a:pPr>
            <a:endParaRPr lang="en-US" dirty="0"/>
          </a:p>
          <a:p>
            <a:pPr>
              <a:lnSpc>
                <a:spcPct val="90000"/>
              </a:lnSpc>
            </a:pPr>
            <a:endParaRPr lang="en-US" sz="1400" b="1" dirty="0"/>
          </a:p>
          <a:p>
            <a:pPr lvl="1"/>
            <a:endParaRPr lang="en-US" sz="1400" dirty="0" smtClean="0"/>
          </a:p>
          <a:p>
            <a:pPr lvl="1"/>
            <a:endParaRPr lang="en-US" sz="1400" dirty="0"/>
          </a:p>
          <a:p>
            <a:pPr lvl="1"/>
            <a:endParaRPr lang="en-US" sz="1400" dirty="0"/>
          </a:p>
          <a:p>
            <a:pPr marL="457200" lvl="1" indent="0">
              <a:buNone/>
            </a:pPr>
            <a:endParaRPr lang="en-US" dirty="0"/>
          </a:p>
        </p:txBody>
      </p:sp>
    </p:spTree>
    <p:extLst>
      <p:ext uri="{BB962C8B-B14F-4D97-AF65-F5344CB8AC3E}">
        <p14:creationId xmlns:p14="http://schemas.microsoft.com/office/powerpoint/2010/main" val="208310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idx="1"/>
          </p:nvPr>
        </p:nvSpPr>
        <p:spPr/>
        <p:txBody>
          <a:bodyPr>
            <a:normAutofit lnSpcReduction="10000"/>
          </a:bodyPr>
          <a:lstStyle/>
          <a:p>
            <a:endParaRPr lang="en-US" dirty="0" smtClean="0">
              <a:solidFill>
                <a:srgbClr val="FF0000"/>
              </a:solidFill>
            </a:endParaRPr>
          </a:p>
          <a:p>
            <a:r>
              <a:rPr lang="en-US" b="1" dirty="0" smtClean="0"/>
              <a:t>No Data for recent dates</a:t>
            </a:r>
            <a:endParaRPr lang="en-US" b="1" dirty="0"/>
          </a:p>
          <a:p>
            <a:pPr lvl="1"/>
            <a:r>
              <a:rPr lang="en-US" b="1" dirty="0"/>
              <a:t>Work Around Plan:</a:t>
            </a:r>
            <a:r>
              <a:rPr lang="en-US" dirty="0"/>
              <a:t> </a:t>
            </a:r>
            <a:r>
              <a:rPr lang="en-US" dirty="0" smtClean="0"/>
              <a:t>step back to 2017-02-26</a:t>
            </a:r>
          </a:p>
          <a:p>
            <a:r>
              <a:rPr lang="en-US" b="1" dirty="0" smtClean="0"/>
              <a:t>Sale table </a:t>
            </a:r>
            <a:r>
              <a:rPr lang="en-US" b="1" dirty="0"/>
              <a:t>has a date column not marking in ERD</a:t>
            </a:r>
          </a:p>
          <a:p>
            <a:pPr lvl="1"/>
            <a:r>
              <a:rPr lang="en-US" b="1" dirty="0" smtClean="0"/>
              <a:t>Solution</a:t>
            </a:r>
            <a:r>
              <a:rPr lang="en-US" b="1" dirty="0"/>
              <a:t>: </a:t>
            </a:r>
            <a:r>
              <a:rPr lang="en-US" dirty="0" smtClean="0"/>
              <a:t>do not use it until clarified </a:t>
            </a:r>
            <a:r>
              <a:rPr lang="en-US" dirty="0"/>
              <a:t>with DBA / Data Engineer team </a:t>
            </a:r>
            <a:endParaRPr lang="en-US" dirty="0" smtClean="0"/>
          </a:p>
          <a:p>
            <a:r>
              <a:rPr lang="en-US" b="1" dirty="0"/>
              <a:t>No Item Inventory </a:t>
            </a:r>
            <a:r>
              <a:rPr lang="en-US" b="1" dirty="0" smtClean="0"/>
              <a:t>data</a:t>
            </a:r>
          </a:p>
          <a:p>
            <a:pPr lvl="1"/>
            <a:r>
              <a:rPr lang="en-US" b="1" dirty="0"/>
              <a:t>Solution</a:t>
            </a:r>
            <a:r>
              <a:rPr lang="en-US" b="1" dirty="0" smtClean="0"/>
              <a:t>: </a:t>
            </a:r>
            <a:r>
              <a:rPr lang="en-US" dirty="0" smtClean="0"/>
              <a:t>Check if inventory data exists in database. If not, raise my concern to managers</a:t>
            </a:r>
            <a:endParaRPr lang="en-US" b="1" dirty="0"/>
          </a:p>
          <a:p>
            <a:r>
              <a:rPr lang="en-US" b="1" dirty="0"/>
              <a:t>No </a:t>
            </a:r>
            <a:r>
              <a:rPr lang="en-US" b="1" dirty="0" smtClean="0"/>
              <a:t>User Activity data</a:t>
            </a:r>
            <a:endParaRPr lang="en-US" b="1" dirty="0"/>
          </a:p>
          <a:p>
            <a:pPr lvl="1"/>
            <a:r>
              <a:rPr lang="en-US" b="1" dirty="0"/>
              <a:t>Solution: </a:t>
            </a:r>
            <a:r>
              <a:rPr lang="en-US" dirty="0"/>
              <a:t>Check if inventory data exists in database. If not, raise my concern to managers</a:t>
            </a:r>
            <a:endParaRPr lang="en-US" b="1" dirty="0"/>
          </a:p>
          <a:p>
            <a:endParaRPr lang="en-US" b="1" dirty="0"/>
          </a:p>
          <a:p>
            <a:endParaRPr lang="en-US" dirty="0" smtClean="0"/>
          </a:p>
          <a:p>
            <a:pPr marL="457200" lvl="1" indent="0">
              <a:buNone/>
            </a:pPr>
            <a:endParaRPr lang="en-US" b="1" dirty="0" smtClean="0"/>
          </a:p>
          <a:p>
            <a:pPr lvl="1"/>
            <a:endParaRPr lang="en-US" b="1" dirty="0"/>
          </a:p>
          <a:p>
            <a:endParaRPr lang="en-US" dirty="0" smtClean="0"/>
          </a:p>
          <a:p>
            <a:endParaRPr lang="en-US" dirty="0"/>
          </a:p>
        </p:txBody>
      </p:sp>
    </p:spTree>
    <p:extLst>
      <p:ext uri="{BB962C8B-B14F-4D97-AF65-F5344CB8AC3E}">
        <p14:creationId xmlns:p14="http://schemas.microsoft.com/office/powerpoint/2010/main" val="2998775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lnSpcReduction="10000"/>
          </a:bodyPr>
          <a:lstStyle/>
          <a:p>
            <a:endParaRPr lang="en-US" dirty="0" smtClean="0">
              <a:solidFill>
                <a:srgbClr val="FF0000"/>
              </a:solidFill>
            </a:endParaRPr>
          </a:p>
          <a:p>
            <a:r>
              <a:rPr lang="en-US" b="1" dirty="0" smtClean="0"/>
              <a:t>What’s the definition </a:t>
            </a:r>
            <a:r>
              <a:rPr lang="en-US" b="1" dirty="0"/>
              <a:t>of “sales have been a bit low the last couple of days”?</a:t>
            </a:r>
          </a:p>
          <a:p>
            <a:pPr lvl="1">
              <a:lnSpc>
                <a:spcPct val="80000"/>
              </a:lnSpc>
            </a:pPr>
            <a:r>
              <a:rPr lang="en-US" sz="1500" dirty="0" smtClean="0"/>
              <a:t>Looking back from 2017-02-26</a:t>
            </a:r>
            <a:r>
              <a:rPr lang="en-US" sz="1500" dirty="0"/>
              <a:t>, </a:t>
            </a:r>
            <a:r>
              <a:rPr lang="en-US" sz="1500" dirty="0" smtClean="0"/>
              <a:t>find where down trend starts</a:t>
            </a:r>
          </a:p>
          <a:p>
            <a:r>
              <a:rPr lang="en-US" b="1" dirty="0" err="1" smtClean="0"/>
              <a:t>Sale.amount</a:t>
            </a:r>
            <a:r>
              <a:rPr lang="en-US" b="1" dirty="0" smtClean="0"/>
              <a:t> is revenue or amount? </a:t>
            </a:r>
          </a:p>
          <a:p>
            <a:pPr lvl="1">
              <a:lnSpc>
                <a:spcPct val="80000"/>
              </a:lnSpc>
            </a:pPr>
            <a:r>
              <a:rPr lang="en-US" sz="1500" dirty="0"/>
              <a:t>I </a:t>
            </a:r>
            <a:r>
              <a:rPr lang="en-US" sz="1500" dirty="0" smtClean="0"/>
              <a:t>assume </a:t>
            </a:r>
            <a:r>
              <a:rPr lang="en-US" sz="1500" dirty="0"/>
              <a:t>it’s revenue because most of values are decimals</a:t>
            </a:r>
          </a:p>
          <a:p>
            <a:pPr lvl="1">
              <a:lnSpc>
                <a:spcPct val="80000"/>
              </a:lnSpc>
            </a:pPr>
            <a:r>
              <a:rPr lang="en-US" sz="1500" dirty="0"/>
              <a:t>If it represents for </a:t>
            </a:r>
            <a:r>
              <a:rPr lang="en-US" sz="1500" dirty="0" smtClean="0"/>
              <a:t>amount</a:t>
            </a:r>
            <a:r>
              <a:rPr lang="en-US" sz="1500" dirty="0"/>
              <a:t>, then there is no price to calculate revenue</a:t>
            </a:r>
          </a:p>
          <a:p>
            <a:pPr>
              <a:lnSpc>
                <a:spcPct val="80000"/>
              </a:lnSpc>
            </a:pPr>
            <a:r>
              <a:rPr lang="en-US" sz="1700" b="1" dirty="0"/>
              <a:t>Sales trending will be aggregated to </a:t>
            </a:r>
            <a:r>
              <a:rPr lang="en-US" sz="1700" b="1" dirty="0" smtClean="0"/>
              <a:t>both daily and weekly </a:t>
            </a:r>
            <a:r>
              <a:rPr lang="en-US" sz="1700" b="1" dirty="0"/>
              <a:t>level, </a:t>
            </a:r>
            <a:r>
              <a:rPr lang="en-US" sz="1700" b="1" dirty="0" smtClean="0"/>
              <a:t>item </a:t>
            </a:r>
            <a:r>
              <a:rPr lang="en-US" sz="1700" b="1" dirty="0"/>
              <a:t>– sale relationship will be put into weekly </a:t>
            </a:r>
            <a:r>
              <a:rPr lang="en-US" sz="1700" b="1" dirty="0" smtClean="0"/>
              <a:t>level</a:t>
            </a:r>
          </a:p>
          <a:p>
            <a:pPr lvl="1">
              <a:lnSpc>
                <a:spcPct val="80000"/>
              </a:lnSpc>
            </a:pPr>
            <a:r>
              <a:rPr lang="en-US" sz="1500" dirty="0" smtClean="0"/>
              <a:t>Day-to-day </a:t>
            </a:r>
            <a:r>
              <a:rPr lang="en-US" sz="1500" dirty="0"/>
              <a:t>sale revenue is easy to observe </a:t>
            </a:r>
            <a:r>
              <a:rPr lang="en-US" sz="1500" dirty="0" smtClean="0"/>
              <a:t>trend, special </a:t>
            </a:r>
            <a:r>
              <a:rPr lang="en-US" sz="1500" dirty="0"/>
              <a:t>events ( e.g. holidays) and seasonality </a:t>
            </a:r>
          </a:p>
          <a:p>
            <a:pPr lvl="1">
              <a:lnSpc>
                <a:spcPct val="80000"/>
              </a:lnSpc>
            </a:pPr>
            <a:r>
              <a:rPr lang="en-US" sz="1500" dirty="0"/>
              <a:t>When it </a:t>
            </a:r>
            <a:r>
              <a:rPr lang="en-US" sz="1500" dirty="0" smtClean="0"/>
              <a:t>comes </a:t>
            </a:r>
            <a:r>
              <a:rPr lang="en-US" sz="1500" dirty="0"/>
              <a:t>to item – sale data, I </a:t>
            </a:r>
            <a:r>
              <a:rPr lang="en-US" sz="1500" dirty="0" smtClean="0"/>
              <a:t>would aggregated </a:t>
            </a:r>
            <a:r>
              <a:rPr lang="en-US" sz="1500" dirty="0"/>
              <a:t>it to weekly level in order to ease the chaos such as “weekdays versus weekends”. </a:t>
            </a:r>
          </a:p>
          <a:p>
            <a:endParaRPr lang="en-US" dirty="0"/>
          </a:p>
        </p:txBody>
      </p:sp>
    </p:spTree>
    <p:extLst>
      <p:ext uri="{BB962C8B-B14F-4D97-AF65-F5344CB8AC3E}">
        <p14:creationId xmlns:p14="http://schemas.microsoft.com/office/powerpoint/2010/main" val="145771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 Sales by day</a:t>
            </a:r>
          </a:p>
        </p:txBody>
      </p:sp>
      <p:sp>
        <p:nvSpPr>
          <p:cNvPr id="5" name="Content Placeholder 4"/>
          <p:cNvSpPr>
            <a:spLocks noGrp="1"/>
          </p:cNvSpPr>
          <p:nvPr>
            <p:ph sz="half" idx="1"/>
          </p:nvPr>
        </p:nvSpPr>
        <p:spPr>
          <a:xfrm>
            <a:off x="677334" y="4655127"/>
            <a:ext cx="8188481" cy="1386233"/>
          </a:xfrm>
        </p:spPr>
        <p:txBody>
          <a:bodyPr/>
          <a:lstStyle/>
          <a:p>
            <a:r>
              <a:rPr lang="en-US" sz="1300" dirty="0"/>
              <a:t>There is no downturn trend overall or in the year of 2017, this down run might be short-term</a:t>
            </a:r>
          </a:p>
          <a:p>
            <a:r>
              <a:rPr lang="en-US" sz="1300" dirty="0"/>
              <a:t>I can see a roughly </a:t>
            </a:r>
            <a:r>
              <a:rPr lang="en-US" sz="1300" dirty="0" smtClean="0"/>
              <a:t>pattern over weekdays, does recent sale decrease cause by seasonality?</a:t>
            </a:r>
          </a:p>
          <a:p>
            <a:pPr marL="0" indent="0">
              <a:buNone/>
            </a:pPr>
            <a:endParaRPr lang="en-US" sz="1300" dirty="0"/>
          </a:p>
        </p:txBody>
      </p:sp>
      <p:graphicFrame>
        <p:nvGraphicFramePr>
          <p:cNvPr id="7" name="Content Placeholder 6"/>
          <p:cNvGraphicFramePr>
            <a:graphicFrameLocks/>
          </p:cNvGraphicFramePr>
          <p:nvPr>
            <p:extLst>
              <p:ext uri="{D42A27DB-BD31-4B8C-83A1-F6EECF244321}">
                <p14:modId xmlns:p14="http://schemas.microsoft.com/office/powerpoint/2010/main" val="1875175074"/>
              </p:ext>
            </p:extLst>
          </p:nvPr>
        </p:nvGraphicFramePr>
        <p:xfrm>
          <a:off x="677334" y="1296496"/>
          <a:ext cx="8263466" cy="3072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84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 </a:t>
            </a:r>
            <a:r>
              <a:rPr lang="en-US" dirty="0" smtClean="0"/>
              <a:t>Average Sales </a:t>
            </a:r>
            <a:r>
              <a:rPr lang="en-US" dirty="0"/>
              <a:t>by </a:t>
            </a:r>
            <a:r>
              <a:rPr lang="en-US" dirty="0" smtClean="0"/>
              <a:t>weekday</a:t>
            </a:r>
            <a:endParaRPr lang="en-US" dirty="0"/>
          </a:p>
        </p:txBody>
      </p:sp>
      <p:sp>
        <p:nvSpPr>
          <p:cNvPr id="5" name="Content Placeholder 4"/>
          <p:cNvSpPr>
            <a:spLocks noGrp="1"/>
          </p:cNvSpPr>
          <p:nvPr>
            <p:ph sz="half" idx="1"/>
          </p:nvPr>
        </p:nvSpPr>
        <p:spPr>
          <a:xfrm>
            <a:off x="677334" y="4479636"/>
            <a:ext cx="8706811" cy="1561724"/>
          </a:xfrm>
        </p:spPr>
        <p:txBody>
          <a:bodyPr>
            <a:normAutofit/>
          </a:bodyPr>
          <a:lstStyle/>
          <a:p>
            <a:r>
              <a:rPr lang="en-US" sz="1300" dirty="0"/>
              <a:t>2017-02-24 is the weekday 4. it’s a common path that the sale decreases  from weekday 4 to weekday 6, I would expect a recovery on next </a:t>
            </a:r>
            <a:r>
              <a:rPr lang="en-US" sz="1300" dirty="0" smtClean="0"/>
              <a:t>day</a:t>
            </a:r>
          </a:p>
          <a:p>
            <a:endParaRPr lang="en-US" sz="1300" dirty="0"/>
          </a:p>
          <a:p>
            <a:r>
              <a:rPr lang="en-US" sz="1300" dirty="0"/>
              <a:t>I don’t see the necessity of building a time series model to re-confirm </a:t>
            </a:r>
            <a:r>
              <a:rPr lang="en-US" sz="1300" dirty="0" smtClean="0"/>
              <a:t>if daily </a:t>
            </a:r>
            <a:r>
              <a:rPr lang="en-US" sz="1300" dirty="0"/>
              <a:t>sales are on normal pattern. </a:t>
            </a:r>
            <a:endParaRPr lang="en-US" sz="1300" dirty="0" smtClean="0"/>
          </a:p>
          <a:p>
            <a:r>
              <a:rPr lang="en-US" sz="1300" dirty="0" smtClean="0"/>
              <a:t>I will re-check it on weekly level</a:t>
            </a:r>
            <a:endParaRPr lang="en-US" sz="1300" dirty="0"/>
          </a:p>
          <a:p>
            <a:pPr marL="0" indent="0">
              <a:buNone/>
            </a:pPr>
            <a:endParaRPr lang="en-US" dirty="0"/>
          </a:p>
        </p:txBody>
      </p:sp>
      <p:graphicFrame>
        <p:nvGraphicFramePr>
          <p:cNvPr id="6" name="Chart 5"/>
          <p:cNvGraphicFramePr/>
          <p:nvPr>
            <p:extLst>
              <p:ext uri="{D42A27DB-BD31-4B8C-83A1-F6EECF244321}">
                <p14:modId xmlns:p14="http://schemas.microsoft.com/office/powerpoint/2010/main" val="2511069877"/>
              </p:ext>
            </p:extLst>
          </p:nvPr>
        </p:nvGraphicFramePr>
        <p:xfrm>
          <a:off x="609602" y="1348510"/>
          <a:ext cx="4184072" cy="2819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2419026701"/>
              </p:ext>
            </p:extLst>
          </p:nvPr>
        </p:nvGraphicFramePr>
        <p:xfrm>
          <a:off x="5061527" y="1348511"/>
          <a:ext cx="4784437" cy="28190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882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 test: Weekly Sales Difference</a:t>
            </a:r>
            <a:br>
              <a:rPr lang="en-US" dirty="0" smtClean="0"/>
            </a:br>
            <a:endParaRPr lang="en-US" dirty="0"/>
          </a:p>
        </p:txBody>
      </p:sp>
      <p:sp>
        <p:nvSpPr>
          <p:cNvPr id="5" name="Content Placeholder 4"/>
          <p:cNvSpPr>
            <a:spLocks noGrp="1"/>
          </p:cNvSpPr>
          <p:nvPr>
            <p:ph sz="half" idx="1"/>
          </p:nvPr>
        </p:nvSpPr>
        <p:spPr>
          <a:xfrm>
            <a:off x="677335" y="1536700"/>
            <a:ext cx="8504766" cy="4914900"/>
          </a:xfrm>
        </p:spPr>
        <p:txBody>
          <a:bodyPr>
            <a:normAutofit/>
          </a:bodyPr>
          <a:lstStyle/>
          <a:p>
            <a:r>
              <a:rPr lang="en-US" sz="1400" b="1" dirty="0"/>
              <a:t>Questions: </a:t>
            </a:r>
            <a:r>
              <a:rPr lang="en-US" sz="1300" dirty="0"/>
              <a:t>statistical test on sales distribution, if the weekly sale change is </a:t>
            </a:r>
            <a:r>
              <a:rPr lang="en-US" sz="1300" dirty="0" smtClean="0"/>
              <a:t>within the normal range?</a:t>
            </a:r>
          </a:p>
          <a:p>
            <a:r>
              <a:rPr lang="en-US" sz="1400" b="1" dirty="0"/>
              <a:t>Hypothesis</a:t>
            </a:r>
          </a:p>
          <a:p>
            <a:pPr lvl="1"/>
            <a:r>
              <a:rPr lang="en-US" sz="1000" b="1" dirty="0"/>
              <a:t>H0: </a:t>
            </a:r>
            <a:r>
              <a:rPr lang="en-US" sz="1100" dirty="0"/>
              <a:t>weekly sale change are in normal range</a:t>
            </a:r>
          </a:p>
          <a:p>
            <a:pPr lvl="1"/>
            <a:r>
              <a:rPr lang="en-US" sz="1000" b="1" dirty="0"/>
              <a:t>H1: </a:t>
            </a:r>
            <a:r>
              <a:rPr lang="en-US" sz="1100" dirty="0"/>
              <a:t>weekly sale change are not in normal </a:t>
            </a:r>
            <a:r>
              <a:rPr lang="en-US" sz="1100" dirty="0" smtClean="0"/>
              <a:t>range</a:t>
            </a:r>
            <a:endParaRPr lang="en-US" sz="1300" dirty="0"/>
          </a:p>
          <a:p>
            <a:r>
              <a:rPr lang="en-US" sz="1400" b="1" dirty="0"/>
              <a:t>C</a:t>
            </a:r>
            <a:r>
              <a:rPr lang="en-US" sz="1400" b="1" dirty="0" smtClean="0"/>
              <a:t>onfidence </a:t>
            </a:r>
            <a:r>
              <a:rPr lang="en-US" sz="1400" b="1" dirty="0"/>
              <a:t>L</a:t>
            </a:r>
            <a:r>
              <a:rPr lang="en-US" sz="1400" b="1" dirty="0" smtClean="0"/>
              <a:t>evel </a:t>
            </a:r>
            <a:r>
              <a:rPr lang="en-US" sz="1400" b="1" dirty="0"/>
              <a:t>: </a:t>
            </a:r>
            <a:r>
              <a:rPr lang="en-US" sz="1300" dirty="0"/>
              <a:t>95</a:t>
            </a:r>
            <a:r>
              <a:rPr lang="en-US" sz="1300" dirty="0" smtClean="0"/>
              <a:t>%</a:t>
            </a:r>
            <a:endParaRPr lang="en-US" sz="1300" dirty="0"/>
          </a:p>
          <a:p>
            <a:r>
              <a:rPr lang="en-US" sz="1400" b="1" dirty="0"/>
              <a:t>Key Statistical Values</a:t>
            </a:r>
          </a:p>
          <a:p>
            <a:pPr marL="800100" lvl="3" indent="-342900"/>
            <a:r>
              <a:rPr lang="en-US" sz="1000" b="1" dirty="0"/>
              <a:t>Mean =  </a:t>
            </a:r>
            <a:r>
              <a:rPr lang="en-US" sz="1100" dirty="0"/>
              <a:t>1950.01827891</a:t>
            </a:r>
          </a:p>
          <a:p>
            <a:pPr marL="800100" lvl="3" indent="-342900"/>
            <a:r>
              <a:rPr lang="en-US" sz="1000" b="1" dirty="0" smtClean="0"/>
              <a:t>Standard error </a:t>
            </a:r>
            <a:r>
              <a:rPr lang="en-US" sz="1000" b="1" dirty="0"/>
              <a:t>= </a:t>
            </a:r>
            <a:r>
              <a:rPr lang="en-US" sz="1100" dirty="0"/>
              <a:t>1416.5270086476505</a:t>
            </a:r>
          </a:p>
          <a:p>
            <a:pPr marL="800100" lvl="3" indent="-342900"/>
            <a:r>
              <a:rPr lang="en-US" sz="1000" b="1" dirty="0" smtClean="0"/>
              <a:t>Margin of error </a:t>
            </a:r>
            <a:r>
              <a:rPr lang="en-US" sz="1000" b="1" dirty="0"/>
              <a:t>= </a:t>
            </a:r>
            <a:r>
              <a:rPr lang="en-US" sz="1100" dirty="0"/>
              <a:t>2776.392936949395</a:t>
            </a:r>
          </a:p>
          <a:p>
            <a:pPr marL="800100" lvl="3" indent="-342900"/>
            <a:r>
              <a:rPr lang="en-US" sz="1000" b="1" dirty="0" smtClean="0"/>
              <a:t>Upper bound </a:t>
            </a:r>
            <a:r>
              <a:rPr lang="en-US" sz="1000" b="1" dirty="0"/>
              <a:t>= </a:t>
            </a:r>
            <a:r>
              <a:rPr lang="en-US" sz="1100" dirty="0"/>
              <a:t>4726.41121586</a:t>
            </a:r>
          </a:p>
          <a:p>
            <a:pPr marL="800100" lvl="3" indent="-342900"/>
            <a:r>
              <a:rPr lang="en-US" sz="1000" b="1" dirty="0" smtClean="0"/>
              <a:t>Lower bound </a:t>
            </a:r>
            <a:r>
              <a:rPr lang="en-US" sz="1000" b="1" dirty="0"/>
              <a:t>= </a:t>
            </a:r>
            <a:r>
              <a:rPr lang="en-US" sz="1100" dirty="0"/>
              <a:t>-826.374658036</a:t>
            </a:r>
          </a:p>
          <a:p>
            <a:pPr marL="342900" lvl="2" indent="-342900"/>
            <a:r>
              <a:rPr lang="en-US" sz="1400" b="1" dirty="0"/>
              <a:t>Last week sale difference </a:t>
            </a:r>
            <a:r>
              <a:rPr lang="en-US" sz="1300" dirty="0"/>
              <a:t>= -</a:t>
            </a:r>
            <a:r>
              <a:rPr lang="en-US" sz="1300" dirty="0" smtClean="0"/>
              <a:t>1752.150213</a:t>
            </a:r>
            <a:endParaRPr lang="en-US" sz="1300" dirty="0"/>
          </a:p>
          <a:p>
            <a:r>
              <a:rPr lang="en-US" sz="1400" b="1" dirty="0" smtClean="0"/>
              <a:t>Conclusion</a:t>
            </a:r>
          </a:p>
          <a:p>
            <a:pPr lvl="1"/>
            <a:r>
              <a:rPr lang="en-US" sz="900" dirty="0"/>
              <a:t>T</a:t>
            </a:r>
            <a:r>
              <a:rPr lang="en-US" sz="900" dirty="0" smtClean="0"/>
              <a:t>he </a:t>
            </a:r>
            <a:r>
              <a:rPr lang="en-US" sz="900" dirty="0"/>
              <a:t>weekly sale difference for last week is out of confidence interval bound, reject null </a:t>
            </a:r>
            <a:r>
              <a:rPr lang="en-US" sz="900" dirty="0" smtClean="0"/>
              <a:t>hypothesis</a:t>
            </a:r>
          </a:p>
          <a:p>
            <a:pPr lvl="1"/>
            <a:r>
              <a:rPr lang="en-US" sz="900" b="1" u="sng" dirty="0" smtClean="0"/>
              <a:t>Last weekly </a:t>
            </a:r>
            <a:r>
              <a:rPr lang="en-US" sz="900" b="1" u="sng" dirty="0"/>
              <a:t>sale </a:t>
            </a:r>
            <a:r>
              <a:rPr lang="en-US" sz="900" b="1" u="sng" dirty="0" smtClean="0"/>
              <a:t>is </a:t>
            </a:r>
            <a:r>
              <a:rPr lang="en-US" sz="900" b="1" u="sng" dirty="0"/>
              <a:t>indeed lower than </a:t>
            </a:r>
            <a:r>
              <a:rPr lang="en-US" sz="900" b="1" u="sng" dirty="0" smtClean="0"/>
              <a:t>expectation</a:t>
            </a:r>
            <a:endParaRPr lang="en-US" sz="900" b="1" u="sng" dirty="0"/>
          </a:p>
        </p:txBody>
      </p:sp>
    </p:spTree>
    <p:extLst>
      <p:ext uri="{BB962C8B-B14F-4D97-AF65-F5344CB8AC3E}">
        <p14:creationId xmlns:p14="http://schemas.microsoft.com/office/powerpoint/2010/main" val="359615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a:t>
            </a:r>
            <a:r>
              <a:rPr lang="en-US" dirty="0"/>
              <a:t>: Item – Sale data</a:t>
            </a:r>
          </a:p>
        </p:txBody>
      </p:sp>
      <p:sp>
        <p:nvSpPr>
          <p:cNvPr id="5" name="Content Placeholder 4"/>
          <p:cNvSpPr>
            <a:spLocks noGrp="1"/>
          </p:cNvSpPr>
          <p:nvPr>
            <p:ph sz="half" idx="1"/>
          </p:nvPr>
        </p:nvSpPr>
        <p:spPr>
          <a:xfrm>
            <a:off x="677334" y="4544291"/>
            <a:ext cx="8276166" cy="2097809"/>
          </a:xfrm>
        </p:spPr>
        <p:txBody>
          <a:bodyPr>
            <a:normAutofit fontScale="85000" lnSpcReduction="20000"/>
          </a:bodyPr>
          <a:lstStyle/>
          <a:p>
            <a:r>
              <a:rPr lang="en-US" dirty="0" smtClean="0"/>
              <a:t>Left Axis and </a:t>
            </a:r>
            <a:r>
              <a:rPr lang="en-US" dirty="0" smtClean="0">
                <a:solidFill>
                  <a:schemeClr val="accent1">
                    <a:lumMod val="50000"/>
                  </a:schemeClr>
                </a:solidFill>
              </a:rPr>
              <a:t>dark pink line </a:t>
            </a:r>
            <a:r>
              <a:rPr lang="en-US" dirty="0" smtClean="0"/>
              <a:t>measures the </a:t>
            </a:r>
            <a:r>
              <a:rPr lang="en-US" dirty="0">
                <a:solidFill>
                  <a:schemeClr val="accent1">
                    <a:lumMod val="50000"/>
                  </a:schemeClr>
                </a:solidFill>
              </a:rPr>
              <a:t>average price </a:t>
            </a:r>
            <a:r>
              <a:rPr lang="en-US" dirty="0" smtClean="0"/>
              <a:t>of sold items</a:t>
            </a:r>
          </a:p>
          <a:p>
            <a:r>
              <a:rPr lang="en-US" dirty="0" smtClean="0"/>
              <a:t>Right Axis </a:t>
            </a:r>
            <a:r>
              <a:rPr lang="en-US" dirty="0"/>
              <a:t>and </a:t>
            </a:r>
            <a:r>
              <a:rPr lang="en-US" dirty="0" smtClean="0">
                <a:solidFill>
                  <a:schemeClr val="accent1">
                    <a:lumMod val="60000"/>
                    <a:lumOff val="40000"/>
                  </a:schemeClr>
                </a:solidFill>
              </a:rPr>
              <a:t>light pink </a:t>
            </a:r>
            <a:r>
              <a:rPr lang="en-US" dirty="0">
                <a:solidFill>
                  <a:schemeClr val="accent1">
                    <a:lumMod val="60000"/>
                    <a:lumOff val="40000"/>
                  </a:schemeClr>
                </a:solidFill>
              </a:rPr>
              <a:t>line </a:t>
            </a:r>
            <a:r>
              <a:rPr lang="en-US" dirty="0"/>
              <a:t>measures the </a:t>
            </a:r>
            <a:r>
              <a:rPr lang="en-US" dirty="0">
                <a:solidFill>
                  <a:schemeClr val="accent1">
                    <a:lumMod val="60000"/>
                    <a:lumOff val="40000"/>
                  </a:schemeClr>
                </a:solidFill>
              </a:rPr>
              <a:t>amount</a:t>
            </a:r>
            <a:r>
              <a:rPr lang="en-US" dirty="0">
                <a:solidFill>
                  <a:schemeClr val="accent1">
                    <a:lumMod val="50000"/>
                  </a:schemeClr>
                </a:solidFill>
              </a:rPr>
              <a:t> </a:t>
            </a:r>
            <a:r>
              <a:rPr lang="en-US" dirty="0" smtClean="0"/>
              <a:t>of </a:t>
            </a:r>
            <a:r>
              <a:rPr lang="en-US" dirty="0"/>
              <a:t>sold items</a:t>
            </a:r>
          </a:p>
          <a:p>
            <a:r>
              <a:rPr lang="en-US" dirty="0" smtClean="0"/>
              <a:t>Data starts at 3 years back, aggregated by weeks</a:t>
            </a:r>
          </a:p>
          <a:p>
            <a:endParaRPr lang="en-US" dirty="0" smtClean="0"/>
          </a:p>
          <a:p>
            <a:pPr>
              <a:lnSpc>
                <a:spcPct val="90000"/>
              </a:lnSpc>
            </a:pPr>
            <a:r>
              <a:rPr lang="en-US" dirty="0" smtClean="0"/>
              <a:t>Conclusion</a:t>
            </a:r>
          </a:p>
          <a:p>
            <a:pPr lvl="1">
              <a:lnSpc>
                <a:spcPct val="90000"/>
              </a:lnSpc>
            </a:pPr>
            <a:r>
              <a:rPr lang="en-US" sz="1300" dirty="0" smtClean="0"/>
              <a:t>In </a:t>
            </a:r>
            <a:r>
              <a:rPr lang="en-US" sz="1300" dirty="0"/>
              <a:t>past 3 years, the price of each sold items </a:t>
            </a:r>
            <a:r>
              <a:rPr lang="en-US" sz="1300" dirty="0" smtClean="0"/>
              <a:t>remains </a:t>
            </a:r>
            <a:r>
              <a:rPr lang="en-US" sz="1300" dirty="0"/>
              <a:t>stable, but the amount of items we sold has </a:t>
            </a:r>
            <a:r>
              <a:rPr lang="en-US" sz="1300" dirty="0" smtClean="0"/>
              <a:t>increased</a:t>
            </a:r>
          </a:p>
          <a:p>
            <a:pPr lvl="1">
              <a:lnSpc>
                <a:spcPct val="90000"/>
              </a:lnSpc>
            </a:pPr>
            <a:r>
              <a:rPr lang="en-US" sz="1300" b="1" u="sng" dirty="0" smtClean="0"/>
              <a:t>The sale drop recently mainly contributed by sold item amount, not by average price </a:t>
            </a:r>
            <a:endParaRPr lang="en-US" sz="1300" b="1" u="sng" dirty="0"/>
          </a:p>
        </p:txBody>
      </p:sp>
      <p:graphicFrame>
        <p:nvGraphicFramePr>
          <p:cNvPr id="12" name="Chart 11"/>
          <p:cNvGraphicFramePr/>
          <p:nvPr>
            <p:extLst>
              <p:ext uri="{D42A27DB-BD31-4B8C-83A1-F6EECF244321}">
                <p14:modId xmlns:p14="http://schemas.microsoft.com/office/powerpoint/2010/main" val="1304359324"/>
              </p:ext>
            </p:extLst>
          </p:nvPr>
        </p:nvGraphicFramePr>
        <p:xfrm>
          <a:off x="677334" y="1274884"/>
          <a:ext cx="8365066" cy="3140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703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normAutofit/>
          </a:bodyPr>
          <a:lstStyle/>
          <a:p>
            <a:r>
              <a:rPr lang="en-US" sz="1500" b="1" dirty="0" smtClean="0"/>
              <a:t>Add </a:t>
            </a:r>
            <a:r>
              <a:rPr lang="en-US" sz="1600" b="1" dirty="0"/>
              <a:t>Item Inventory </a:t>
            </a:r>
            <a:r>
              <a:rPr lang="en-US" sz="1600" b="1" dirty="0" smtClean="0"/>
              <a:t>data</a:t>
            </a:r>
            <a:endParaRPr lang="en-US" sz="1500" b="1" dirty="0"/>
          </a:p>
          <a:p>
            <a:pPr lvl="1">
              <a:lnSpc>
                <a:spcPct val="70000"/>
              </a:lnSpc>
            </a:pPr>
            <a:r>
              <a:rPr lang="en-US" sz="1400" dirty="0"/>
              <a:t>If items are out of stock, there is no way users could purchase it</a:t>
            </a:r>
          </a:p>
          <a:p>
            <a:r>
              <a:rPr lang="en-US" sz="1500" b="1" dirty="0" smtClean="0"/>
              <a:t>Add </a:t>
            </a:r>
            <a:r>
              <a:rPr lang="en-US" sz="1600" b="1" dirty="0" smtClean="0"/>
              <a:t>User Activity data</a:t>
            </a:r>
            <a:r>
              <a:rPr lang="en-US" sz="1500" b="1" dirty="0" smtClean="0"/>
              <a:t> on track</a:t>
            </a:r>
            <a:endParaRPr lang="en-US" sz="1500" b="1" dirty="0"/>
          </a:p>
          <a:p>
            <a:pPr lvl="1">
              <a:lnSpc>
                <a:spcPct val="70000"/>
              </a:lnSpc>
            </a:pPr>
            <a:r>
              <a:rPr lang="en-US" sz="1400" dirty="0"/>
              <a:t>User raised awareness by campaign -&gt; User viewed pages when shopping -&gt; user purchased items</a:t>
            </a:r>
          </a:p>
          <a:p>
            <a:pPr lvl="1">
              <a:lnSpc>
                <a:spcPct val="70000"/>
              </a:lnSpc>
            </a:pPr>
            <a:r>
              <a:rPr lang="en-US" sz="1400" dirty="0"/>
              <a:t>In this project, we skipped 1 process from awareness to </a:t>
            </a:r>
            <a:r>
              <a:rPr lang="en-US" sz="1400" dirty="0" smtClean="0"/>
              <a:t>purchase</a:t>
            </a:r>
          </a:p>
          <a:p>
            <a:pPr>
              <a:lnSpc>
                <a:spcPct val="70000"/>
              </a:lnSpc>
            </a:pPr>
            <a:r>
              <a:rPr lang="en-US" b="1" dirty="0"/>
              <a:t>Analyze </a:t>
            </a:r>
            <a:r>
              <a:rPr lang="en-US" b="1" dirty="0" smtClean="0"/>
              <a:t>user – sale relationship</a:t>
            </a:r>
            <a:endParaRPr lang="en-US" b="1" dirty="0"/>
          </a:p>
          <a:p>
            <a:pPr lvl="1">
              <a:lnSpc>
                <a:spcPct val="70000"/>
              </a:lnSpc>
            </a:pPr>
            <a:r>
              <a:rPr lang="en-US" sz="1400" dirty="0" smtClean="0"/>
              <a:t>Once we cleaned up user ID and have tracked on user activities, we should be able to understand deeper on what happens to user groups recently</a:t>
            </a:r>
            <a:endParaRPr lang="en-US" sz="1400" dirty="0"/>
          </a:p>
          <a:p>
            <a:r>
              <a:rPr lang="en-US" sz="1600" b="1" dirty="0"/>
              <a:t>Find more information about items</a:t>
            </a:r>
          </a:p>
          <a:p>
            <a:pPr lvl="1">
              <a:lnSpc>
                <a:spcPct val="70000"/>
              </a:lnSpc>
            </a:pPr>
            <a:r>
              <a:rPr lang="en-US" sz="1400" dirty="0"/>
              <a:t>We should be able to analyze what user group like to purchase what category item</a:t>
            </a:r>
          </a:p>
          <a:p>
            <a:pPr lvl="1">
              <a:lnSpc>
                <a:spcPct val="70000"/>
              </a:lnSpc>
            </a:pPr>
            <a:r>
              <a:rPr lang="en-US" sz="1400" dirty="0"/>
              <a:t>We can build a shopping recommendation system based on above analysis</a:t>
            </a:r>
          </a:p>
          <a:p>
            <a:pPr lvl="1"/>
            <a:endParaRPr lang="en-US" sz="1000" b="1" dirty="0"/>
          </a:p>
          <a:p>
            <a:endParaRPr lang="en-US" sz="1200" dirty="0"/>
          </a:p>
        </p:txBody>
      </p:sp>
    </p:spTree>
    <p:extLst>
      <p:ext uri="{BB962C8B-B14F-4D97-AF65-F5344CB8AC3E}">
        <p14:creationId xmlns:p14="http://schemas.microsoft.com/office/powerpoint/2010/main" val="146346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Most Popular Items</a:t>
            </a:r>
          </a:p>
        </p:txBody>
      </p:sp>
      <p:sp>
        <p:nvSpPr>
          <p:cNvPr id="5" name="Content Placeholder 4"/>
          <p:cNvSpPr>
            <a:spLocks noGrp="1"/>
          </p:cNvSpPr>
          <p:nvPr>
            <p:ph sz="half" idx="1"/>
          </p:nvPr>
        </p:nvSpPr>
        <p:spPr>
          <a:xfrm>
            <a:off x="677334" y="4544291"/>
            <a:ext cx="8188481" cy="1497069"/>
          </a:xfrm>
        </p:spPr>
        <p:txBody>
          <a:bodyPr>
            <a:normAutofit/>
          </a:bodyPr>
          <a:lstStyle/>
          <a:p>
            <a:r>
              <a:rPr lang="en-US" sz="1500" dirty="0" smtClean="0"/>
              <a:t>We need more data to analyze:</a:t>
            </a:r>
          </a:p>
          <a:p>
            <a:pPr lvl="1"/>
            <a:r>
              <a:rPr lang="en-US" sz="1300" dirty="0" smtClean="0"/>
              <a:t>How long these item has been listed in our website</a:t>
            </a:r>
          </a:p>
          <a:p>
            <a:pPr lvl="1"/>
            <a:r>
              <a:rPr lang="en-US" sz="1300" dirty="0"/>
              <a:t>P</a:t>
            </a:r>
            <a:r>
              <a:rPr lang="en-US" sz="1300" dirty="0" smtClean="0"/>
              <a:t>rice of items</a:t>
            </a:r>
          </a:p>
          <a:p>
            <a:pPr lvl="1"/>
            <a:r>
              <a:rPr lang="en-US" sz="1300" dirty="0" smtClean="0"/>
              <a:t>Item category and etc.</a:t>
            </a:r>
          </a:p>
          <a:p>
            <a:pPr lvl="1"/>
            <a:endParaRPr lang="en-US" sz="1300" dirty="0"/>
          </a:p>
        </p:txBody>
      </p:sp>
      <p:graphicFrame>
        <p:nvGraphicFramePr>
          <p:cNvPr id="6" name="Chart 5"/>
          <p:cNvGraphicFramePr/>
          <p:nvPr>
            <p:extLst>
              <p:ext uri="{D42A27DB-BD31-4B8C-83A1-F6EECF244321}">
                <p14:modId xmlns:p14="http://schemas.microsoft.com/office/powerpoint/2010/main" val="1883637164"/>
              </p:ext>
            </p:extLst>
          </p:nvPr>
        </p:nvGraphicFramePr>
        <p:xfrm>
          <a:off x="832265" y="1270000"/>
          <a:ext cx="7849917" cy="3024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5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Deliverables</a:t>
            </a:r>
            <a:endParaRPr lang="en-US" dirty="0"/>
          </a:p>
        </p:txBody>
      </p:sp>
      <p:sp>
        <p:nvSpPr>
          <p:cNvPr id="3" name="Content Placeholder 2"/>
          <p:cNvSpPr>
            <a:spLocks noGrp="1"/>
          </p:cNvSpPr>
          <p:nvPr>
            <p:ph idx="1"/>
          </p:nvPr>
        </p:nvSpPr>
        <p:spPr/>
        <p:txBody>
          <a:bodyPr>
            <a:normAutofit/>
          </a:bodyPr>
          <a:lstStyle/>
          <a:p>
            <a:pPr marL="342900" lvl="1" indent="-342900">
              <a:lnSpc>
                <a:spcPct val="70000"/>
              </a:lnSpc>
            </a:pPr>
            <a:r>
              <a:rPr lang="en-US" sz="1500" b="1" dirty="0" smtClean="0"/>
              <a:t>Slides for </a:t>
            </a:r>
            <a:r>
              <a:rPr lang="en-US" sz="1500" b="1" dirty="0"/>
              <a:t>s</a:t>
            </a:r>
            <a:r>
              <a:rPr lang="en-US" sz="1500" b="1" dirty="0" smtClean="0"/>
              <a:t>ubmission: </a:t>
            </a:r>
            <a:r>
              <a:rPr lang="en-US" sz="1500" dirty="0" smtClean="0"/>
              <a:t>Slides_for_Submission.pptx</a:t>
            </a:r>
          </a:p>
          <a:p>
            <a:pPr marL="342900" lvl="1" indent="-342900">
              <a:lnSpc>
                <a:spcPct val="70000"/>
              </a:lnSpc>
            </a:pPr>
            <a:r>
              <a:rPr lang="en-US" sz="1500" b="1" dirty="0" smtClean="0"/>
              <a:t>Slides </a:t>
            </a:r>
            <a:r>
              <a:rPr lang="en-US" sz="1500" b="1" dirty="0"/>
              <a:t>for </a:t>
            </a:r>
            <a:r>
              <a:rPr lang="en-US" sz="1500" b="1" dirty="0" smtClean="0"/>
              <a:t>presentation: </a:t>
            </a:r>
            <a:r>
              <a:rPr lang="en-US" sz="1500" dirty="0"/>
              <a:t>Slides_for_Presentation.pptx</a:t>
            </a:r>
            <a:endParaRPr lang="en-US" sz="1500" dirty="0"/>
          </a:p>
          <a:p>
            <a:pPr marL="342900" lvl="1" indent="-342900">
              <a:lnSpc>
                <a:spcPct val="70000"/>
              </a:lnSpc>
            </a:pPr>
            <a:r>
              <a:rPr lang="en-US" sz="1500" b="1" dirty="0"/>
              <a:t>A copy of database: </a:t>
            </a:r>
            <a:r>
              <a:rPr lang="en-US" sz="1500" dirty="0" err="1"/>
              <a:t>Database_Local.bak</a:t>
            </a:r>
            <a:endParaRPr lang="en-US" sz="1500" dirty="0"/>
          </a:p>
          <a:p>
            <a:pPr marL="342900" lvl="1" indent="-342900">
              <a:lnSpc>
                <a:spcPct val="70000"/>
              </a:lnSpc>
            </a:pPr>
            <a:r>
              <a:rPr lang="en-US" sz="1500" b="1" dirty="0" smtClean="0"/>
              <a:t>SQL code for Question </a:t>
            </a:r>
            <a:r>
              <a:rPr lang="en-US" sz="1500" b="1" dirty="0"/>
              <a:t>1: </a:t>
            </a:r>
            <a:r>
              <a:rPr lang="en-US" sz="1500" dirty="0"/>
              <a:t>SQL_Code_Q1.sql</a:t>
            </a:r>
          </a:p>
          <a:p>
            <a:pPr marL="342900" lvl="1" indent="-342900">
              <a:lnSpc>
                <a:spcPct val="70000"/>
              </a:lnSpc>
            </a:pPr>
            <a:r>
              <a:rPr lang="en-US" sz="1500" b="1" dirty="0" smtClean="0"/>
              <a:t>Result in Excel format (Question 1</a:t>
            </a:r>
            <a:r>
              <a:rPr lang="en-US" sz="1500" b="1" dirty="0"/>
              <a:t>): </a:t>
            </a:r>
            <a:r>
              <a:rPr lang="en-US" sz="1500" dirty="0"/>
              <a:t>Q1_Result.xlsx</a:t>
            </a:r>
          </a:p>
          <a:p>
            <a:pPr marL="342900" lvl="1" indent="-342900">
              <a:lnSpc>
                <a:spcPct val="70000"/>
              </a:lnSpc>
            </a:pPr>
            <a:r>
              <a:rPr lang="en-US" sz="1500" b="1" dirty="0"/>
              <a:t>SQL code for Question 2: </a:t>
            </a:r>
            <a:r>
              <a:rPr lang="en-US" sz="1500" dirty="0" smtClean="0"/>
              <a:t>SQL_Code_Q2.sql</a:t>
            </a:r>
            <a:endParaRPr lang="en-US" sz="1500" dirty="0"/>
          </a:p>
          <a:p>
            <a:pPr marL="342900" lvl="1" indent="-342900">
              <a:lnSpc>
                <a:spcPct val="70000"/>
              </a:lnSpc>
            </a:pPr>
            <a:r>
              <a:rPr lang="en-US" sz="1500" b="1" dirty="0" smtClean="0"/>
              <a:t>Python code for T test (</a:t>
            </a:r>
            <a:r>
              <a:rPr lang="en-US" sz="1500" b="1" dirty="0"/>
              <a:t>Question 2): </a:t>
            </a:r>
            <a:r>
              <a:rPr lang="en-US" sz="1500" dirty="0"/>
              <a:t>Python_Code.py</a:t>
            </a:r>
          </a:p>
          <a:p>
            <a:endParaRPr lang="en-US" sz="1200" dirty="0"/>
          </a:p>
        </p:txBody>
      </p:sp>
    </p:spTree>
    <p:extLst>
      <p:ext uri="{BB962C8B-B14F-4D97-AF65-F5344CB8AC3E}">
        <p14:creationId xmlns:p14="http://schemas.microsoft.com/office/powerpoint/2010/main" val="338609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Question 1: </a:t>
            </a:r>
            <a:r>
              <a:rPr lang="en-US" b="1" dirty="0" smtClean="0"/>
              <a:t>Marketing Attribution</a:t>
            </a:r>
            <a:endParaRPr lang="en-US" dirty="0"/>
          </a:p>
        </p:txBody>
      </p:sp>
      <p:sp>
        <p:nvSpPr>
          <p:cNvPr id="3" name="Content Placeholder 2"/>
          <p:cNvSpPr>
            <a:spLocks noGrp="1"/>
          </p:cNvSpPr>
          <p:nvPr>
            <p:ph idx="1"/>
          </p:nvPr>
        </p:nvSpPr>
        <p:spPr/>
        <p:txBody>
          <a:bodyPr>
            <a:normAutofit/>
          </a:bodyPr>
          <a:lstStyle/>
          <a:p>
            <a:pPr lvl="0">
              <a:lnSpc>
                <a:spcPct val="100000"/>
              </a:lnSpc>
            </a:pPr>
            <a:r>
              <a:rPr lang="en-US" sz="1400" b="1" dirty="0"/>
              <a:t>Question:</a:t>
            </a:r>
          </a:p>
          <a:p>
            <a:pPr lvl="1"/>
            <a:r>
              <a:rPr lang="en-US" sz="1400" dirty="0"/>
              <a:t>What campaign was responsible for each user's finding our app? </a:t>
            </a:r>
          </a:p>
          <a:p>
            <a:pPr marL="0" indent="0">
              <a:buNone/>
            </a:pPr>
            <a:endParaRPr lang="en-US" dirty="0"/>
          </a:p>
          <a:p>
            <a:r>
              <a:rPr lang="en-US" sz="1400" b="1" dirty="0"/>
              <a:t>Tips:</a:t>
            </a:r>
          </a:p>
          <a:p>
            <a:pPr lvl="1"/>
            <a:r>
              <a:rPr lang="en-US" sz="1400" dirty="0"/>
              <a:t>Think about assumptions or data cleanup steps related to data inconsistencies, many to many mappings, or broken database schemas in the data. These may cause SQL joins to return incorrect results. Thinking about timestamps is useful here</a:t>
            </a:r>
          </a:p>
          <a:p>
            <a:pPr lvl="1"/>
            <a:r>
              <a:rPr lang="en-US" sz="1400" dirty="0"/>
              <a:t>Please describe how you decided what attribution logic to use. How much time would you allow between the attribution and the user creation, and why ? For example, you can compare simple vs complex methods and discuss the pros and cons</a:t>
            </a:r>
          </a:p>
          <a:p>
            <a:endParaRPr lang="en-US" dirty="0"/>
          </a:p>
        </p:txBody>
      </p:sp>
    </p:spTree>
    <p:extLst>
      <p:ext uri="{BB962C8B-B14F-4D97-AF65-F5344CB8AC3E}">
        <p14:creationId xmlns:p14="http://schemas.microsoft.com/office/powerpoint/2010/main" val="405573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200" y="2563244"/>
            <a:ext cx="5003800"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7933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5431"/>
          </a:xfrm>
        </p:spPr>
        <p:txBody>
          <a:bodyPr/>
          <a:lstStyle/>
          <a:p>
            <a:r>
              <a:rPr lang="en-US" dirty="0" smtClean="0"/>
              <a:t>Tech Solution Proposal</a:t>
            </a:r>
            <a:endParaRPr lang="en-US" dirty="0"/>
          </a:p>
        </p:txBody>
      </p:sp>
      <p:sp>
        <p:nvSpPr>
          <p:cNvPr id="3" name="Content Placeholder 2"/>
          <p:cNvSpPr>
            <a:spLocks noGrp="1"/>
          </p:cNvSpPr>
          <p:nvPr>
            <p:ph idx="1"/>
          </p:nvPr>
        </p:nvSpPr>
        <p:spPr/>
        <p:txBody>
          <a:bodyPr/>
          <a:lstStyle/>
          <a:p>
            <a:pPr>
              <a:lnSpc>
                <a:spcPct val="90000"/>
              </a:lnSpc>
            </a:pPr>
            <a:r>
              <a:rPr lang="en-US" sz="1400" b="1" dirty="0"/>
              <a:t>Solution: </a:t>
            </a:r>
          </a:p>
          <a:p>
            <a:pPr lvl="1">
              <a:lnSpc>
                <a:spcPct val="90000"/>
              </a:lnSpc>
            </a:pPr>
            <a:r>
              <a:rPr lang="en-US" sz="1400" dirty="0"/>
              <a:t>A report that shows: Campaign – User Name</a:t>
            </a:r>
          </a:p>
          <a:p>
            <a:pPr lvl="1">
              <a:lnSpc>
                <a:spcPct val="90000"/>
              </a:lnSpc>
            </a:pPr>
            <a:r>
              <a:rPr lang="en-US" sz="1400" dirty="0"/>
              <a:t>High Level Metrics and Visualizations</a:t>
            </a:r>
          </a:p>
          <a:p>
            <a:endParaRPr lang="en-US" dirty="0"/>
          </a:p>
          <a:p>
            <a:r>
              <a:rPr lang="en-US" sz="1400" b="1" dirty="0"/>
              <a:t>Relevant </a:t>
            </a:r>
            <a:r>
              <a:rPr lang="en-US" sz="1400" b="1" dirty="0" smtClean="0"/>
              <a:t>Data Tables:</a:t>
            </a:r>
            <a:endParaRPr lang="en-US" sz="1400" b="1" dirty="0"/>
          </a:p>
          <a:p>
            <a:pPr lvl="1"/>
            <a:r>
              <a:rPr lang="en-US" sz="1400" dirty="0"/>
              <a:t>User Table (Dimensional)</a:t>
            </a:r>
          </a:p>
          <a:p>
            <a:pPr lvl="1"/>
            <a:r>
              <a:rPr lang="en-US" sz="1400" dirty="0" err="1"/>
              <a:t>User_Device</a:t>
            </a:r>
            <a:r>
              <a:rPr lang="en-US" sz="1400" dirty="0"/>
              <a:t> Table (Fact)</a:t>
            </a:r>
          </a:p>
          <a:p>
            <a:pPr lvl="1"/>
            <a:r>
              <a:rPr lang="en-US" sz="1400" dirty="0"/>
              <a:t>Device Table (Dimensional) </a:t>
            </a:r>
          </a:p>
          <a:p>
            <a:pPr lvl="1"/>
            <a:r>
              <a:rPr lang="en-US" sz="1400" dirty="0"/>
              <a:t>Attribution Table (Fact)</a:t>
            </a:r>
          </a:p>
          <a:p>
            <a:pPr lvl="1"/>
            <a:r>
              <a:rPr lang="en-US" sz="1400" strike="sngStrike" dirty="0"/>
              <a:t>Campaign Table (Dimensional)</a:t>
            </a:r>
            <a:r>
              <a:rPr lang="en-US" sz="1400" dirty="0"/>
              <a:t> </a:t>
            </a:r>
            <a:r>
              <a:rPr lang="en-US" sz="1400" dirty="0">
                <a:solidFill>
                  <a:srgbClr val="FF0000"/>
                </a:solidFill>
              </a:rPr>
              <a:t>– non-exist in database</a:t>
            </a:r>
          </a:p>
          <a:p>
            <a:pPr marL="457200" lvl="1" indent="0">
              <a:buNone/>
            </a:pPr>
            <a:endParaRPr lang="en-US" dirty="0"/>
          </a:p>
        </p:txBody>
      </p:sp>
    </p:spTree>
    <p:extLst>
      <p:ext uri="{BB962C8B-B14F-4D97-AF65-F5344CB8AC3E}">
        <p14:creationId xmlns:p14="http://schemas.microsoft.com/office/powerpoint/2010/main" val="113665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idx="1"/>
          </p:nvPr>
        </p:nvSpPr>
        <p:spPr/>
        <p:txBody>
          <a:bodyPr>
            <a:normAutofit/>
          </a:bodyPr>
          <a:lstStyle/>
          <a:p>
            <a:pPr>
              <a:lnSpc>
                <a:spcPct val="90000"/>
              </a:lnSpc>
            </a:pPr>
            <a:r>
              <a:rPr lang="en-US" sz="1200" b="1" dirty="0"/>
              <a:t>User.ID is not unique </a:t>
            </a:r>
            <a:r>
              <a:rPr lang="en-US" sz="1200" b="1" dirty="0" smtClean="0"/>
              <a:t>identifier</a:t>
            </a:r>
            <a:endParaRPr lang="en-US" sz="1200" b="1" dirty="0"/>
          </a:p>
          <a:p>
            <a:pPr lvl="1">
              <a:lnSpc>
                <a:spcPct val="90000"/>
              </a:lnSpc>
            </a:pPr>
            <a:r>
              <a:rPr lang="en-US" sz="1200" b="1" dirty="0"/>
              <a:t>Work Around Plan:</a:t>
            </a:r>
            <a:r>
              <a:rPr lang="en-US" dirty="0" smtClean="0"/>
              <a:t> </a:t>
            </a:r>
            <a:r>
              <a:rPr lang="en-US" sz="1200" dirty="0" smtClean="0"/>
              <a:t>divide </a:t>
            </a:r>
            <a:r>
              <a:rPr lang="en-US" sz="1200" dirty="0"/>
              <a:t>and </a:t>
            </a:r>
            <a:r>
              <a:rPr lang="en-US" sz="1200" dirty="0" smtClean="0"/>
              <a:t>conquer</a:t>
            </a:r>
            <a:endParaRPr lang="en-US" sz="1200" dirty="0"/>
          </a:p>
          <a:p>
            <a:pPr lvl="1">
              <a:lnSpc>
                <a:spcPct val="90000"/>
              </a:lnSpc>
            </a:pPr>
            <a:r>
              <a:rPr lang="en-US" dirty="0" smtClean="0"/>
              <a:t> </a:t>
            </a:r>
            <a:r>
              <a:rPr lang="en-US" sz="1200" b="1" dirty="0"/>
              <a:t>Solution: </a:t>
            </a:r>
            <a:r>
              <a:rPr lang="en-US" sz="1200" dirty="0"/>
              <a:t>fix </a:t>
            </a:r>
            <a:r>
              <a:rPr lang="en-US" sz="1200" dirty="0" smtClean="0"/>
              <a:t>records and data pipeline</a:t>
            </a:r>
          </a:p>
          <a:p>
            <a:pPr lvl="1">
              <a:lnSpc>
                <a:spcPct val="90000"/>
              </a:lnSpc>
            </a:pPr>
            <a:endParaRPr lang="en-US" sz="1200" dirty="0"/>
          </a:p>
          <a:p>
            <a:pPr>
              <a:lnSpc>
                <a:spcPct val="90000"/>
              </a:lnSpc>
            </a:pPr>
            <a:r>
              <a:rPr lang="en-US" sz="1200" b="1" dirty="0" smtClean="0"/>
              <a:t>No </a:t>
            </a:r>
            <a:r>
              <a:rPr lang="en-US" sz="1200" b="1" dirty="0"/>
              <a:t>Business </a:t>
            </a:r>
            <a:r>
              <a:rPr lang="en-US" sz="1200" b="1" dirty="0" smtClean="0"/>
              <a:t>Process Document that explains how campaign works</a:t>
            </a:r>
            <a:endParaRPr lang="en-US" sz="1200" b="1" dirty="0"/>
          </a:p>
          <a:p>
            <a:pPr lvl="1">
              <a:lnSpc>
                <a:spcPct val="90000"/>
              </a:lnSpc>
            </a:pPr>
            <a:r>
              <a:rPr lang="en-US" sz="1200" b="1" dirty="0"/>
              <a:t>Solution: </a:t>
            </a:r>
            <a:r>
              <a:rPr lang="en-US" sz="1200" dirty="0" smtClean="0"/>
              <a:t>clarify the process</a:t>
            </a:r>
          </a:p>
          <a:p>
            <a:pPr lvl="1">
              <a:lnSpc>
                <a:spcPct val="90000"/>
              </a:lnSpc>
            </a:pPr>
            <a:endParaRPr lang="en-US" sz="1400" b="1" dirty="0" smtClean="0"/>
          </a:p>
          <a:p>
            <a:pPr>
              <a:lnSpc>
                <a:spcPct val="90000"/>
              </a:lnSpc>
            </a:pPr>
            <a:r>
              <a:rPr lang="en-US" sz="1200" b="1" dirty="0"/>
              <a:t>Need more campaign information</a:t>
            </a:r>
          </a:p>
          <a:p>
            <a:pPr lvl="1">
              <a:lnSpc>
                <a:spcPct val="90000"/>
              </a:lnSpc>
            </a:pPr>
            <a:r>
              <a:rPr lang="en-US" sz="1200" b="1" dirty="0" smtClean="0"/>
              <a:t>Solution: </a:t>
            </a:r>
            <a:r>
              <a:rPr lang="en-US" sz="1200" dirty="0" smtClean="0"/>
              <a:t>find campaign table as attribution table reference</a:t>
            </a:r>
          </a:p>
          <a:p>
            <a:pPr lvl="1"/>
            <a:endParaRPr lang="en-US" dirty="0"/>
          </a:p>
        </p:txBody>
      </p:sp>
    </p:spTree>
    <p:extLst>
      <p:ext uri="{BB962C8B-B14F-4D97-AF65-F5344CB8AC3E}">
        <p14:creationId xmlns:p14="http://schemas.microsoft.com/office/powerpoint/2010/main" val="3023421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a:xfrm>
            <a:off x="677334" y="2160589"/>
            <a:ext cx="8733366" cy="4087811"/>
          </a:xfrm>
        </p:spPr>
        <p:txBody>
          <a:bodyPr>
            <a:normAutofit fontScale="62500" lnSpcReduction="20000"/>
          </a:bodyPr>
          <a:lstStyle/>
          <a:p>
            <a:endParaRPr lang="en-US" dirty="0" smtClean="0">
              <a:solidFill>
                <a:srgbClr val="FF0000"/>
              </a:solidFill>
            </a:endParaRPr>
          </a:p>
          <a:p>
            <a:r>
              <a:rPr lang="en-US" b="1" dirty="0" smtClean="0"/>
              <a:t>What is attribution?</a:t>
            </a:r>
            <a:endParaRPr lang="en-US" b="1" dirty="0"/>
          </a:p>
          <a:p>
            <a:pPr lvl="1"/>
            <a:r>
              <a:rPr lang="en-US" dirty="0" smtClean="0"/>
              <a:t>marketing/promotional </a:t>
            </a:r>
            <a:r>
              <a:rPr lang="en-US" dirty="0"/>
              <a:t>plans (online ads or </a:t>
            </a:r>
            <a:r>
              <a:rPr lang="en-US" dirty="0" smtClean="0"/>
              <a:t>SEM)</a:t>
            </a:r>
            <a:endParaRPr lang="en-US" dirty="0"/>
          </a:p>
          <a:p>
            <a:r>
              <a:rPr lang="en-US" b="1" dirty="0" smtClean="0"/>
              <a:t>Many-to-many mapping</a:t>
            </a:r>
            <a:endParaRPr lang="en-US" b="1" dirty="0"/>
          </a:p>
          <a:p>
            <a:pPr lvl="1"/>
            <a:r>
              <a:rPr lang="en-US" dirty="0" smtClean="0"/>
              <a:t>1 user to  1 device </a:t>
            </a:r>
            <a:endParaRPr lang="en-US" dirty="0"/>
          </a:p>
          <a:p>
            <a:pPr lvl="1"/>
            <a:r>
              <a:rPr lang="en-US" dirty="0" smtClean="0"/>
              <a:t>1 device to multiple campaigns</a:t>
            </a:r>
          </a:p>
          <a:p>
            <a:pPr lvl="1"/>
            <a:r>
              <a:rPr lang="en-US" dirty="0" smtClean="0"/>
              <a:t>the earliest campaign counts</a:t>
            </a:r>
          </a:p>
          <a:p>
            <a:r>
              <a:rPr lang="en-US" b="1" dirty="0" smtClean="0"/>
              <a:t>How </a:t>
            </a:r>
            <a:r>
              <a:rPr lang="en-US" b="1" dirty="0"/>
              <a:t>much time </a:t>
            </a:r>
            <a:r>
              <a:rPr lang="en-US" b="1" dirty="0" smtClean="0"/>
              <a:t>is allowed </a:t>
            </a:r>
            <a:r>
              <a:rPr lang="en-US" b="1" dirty="0"/>
              <a:t>between the device creation and the user creation?</a:t>
            </a:r>
          </a:p>
          <a:p>
            <a:pPr lvl="1"/>
            <a:r>
              <a:rPr lang="en-US" dirty="0"/>
              <a:t>Users with duplicated </a:t>
            </a:r>
            <a:r>
              <a:rPr lang="en-US" dirty="0" err="1"/>
              <a:t>User_IDs</a:t>
            </a:r>
            <a:r>
              <a:rPr lang="en-US" dirty="0"/>
              <a:t>: 19 days</a:t>
            </a:r>
          </a:p>
          <a:p>
            <a:pPr lvl="1"/>
            <a:r>
              <a:rPr lang="en-US" dirty="0"/>
              <a:t>Users with unique </a:t>
            </a:r>
            <a:r>
              <a:rPr lang="en-US" dirty="0" err="1"/>
              <a:t>User_IDs</a:t>
            </a:r>
            <a:r>
              <a:rPr lang="en-US" dirty="0"/>
              <a:t>: no need to consider</a:t>
            </a:r>
          </a:p>
          <a:p>
            <a:r>
              <a:rPr lang="en-US" b="1" dirty="0"/>
              <a:t>How much time is allowed between the attribution and the user creation, and why ?</a:t>
            </a:r>
          </a:p>
          <a:p>
            <a:pPr lvl="1"/>
            <a:r>
              <a:rPr lang="en-US" dirty="0"/>
              <a:t>Campaign creation date </a:t>
            </a:r>
            <a:r>
              <a:rPr lang="en-US" dirty="0" smtClean="0"/>
              <a:t>&lt; user </a:t>
            </a:r>
            <a:r>
              <a:rPr lang="en-US" dirty="0"/>
              <a:t>creation date </a:t>
            </a:r>
            <a:endParaRPr lang="en-US" dirty="0" smtClean="0"/>
          </a:p>
          <a:p>
            <a:pPr lvl="1"/>
            <a:r>
              <a:rPr lang="en-US" dirty="0" smtClean="0"/>
              <a:t>Campaign </a:t>
            </a:r>
            <a:r>
              <a:rPr lang="en-US" dirty="0"/>
              <a:t>creation date </a:t>
            </a:r>
            <a:r>
              <a:rPr lang="en-US" dirty="0" smtClean="0"/>
              <a:t>&lt; device </a:t>
            </a:r>
            <a:r>
              <a:rPr lang="en-US" dirty="0"/>
              <a:t>creation date</a:t>
            </a:r>
          </a:p>
          <a:p>
            <a:pPr lvl="1"/>
            <a:r>
              <a:rPr lang="en-US" dirty="0"/>
              <a:t>user creation </a:t>
            </a:r>
            <a:r>
              <a:rPr lang="en-US" dirty="0" smtClean="0"/>
              <a:t>date - </a:t>
            </a:r>
            <a:r>
              <a:rPr lang="en-US" dirty="0"/>
              <a:t>Campaign creation date </a:t>
            </a:r>
            <a:r>
              <a:rPr lang="en-US" dirty="0" smtClean="0"/>
              <a:t> &lt;= 1 day</a:t>
            </a:r>
            <a:endParaRPr lang="en-US" dirty="0"/>
          </a:p>
          <a:p>
            <a:pPr lvl="2"/>
            <a:r>
              <a:rPr lang="en-US" dirty="0" smtClean="0"/>
              <a:t>From </a:t>
            </a:r>
            <a:r>
              <a:rPr lang="en-US" dirty="0"/>
              <a:t>business perspective, I don’t think user could keep the campaign’s awareness longer than a day</a:t>
            </a:r>
          </a:p>
          <a:p>
            <a:pPr lvl="2"/>
            <a:r>
              <a:rPr lang="en-US" dirty="0"/>
              <a:t>I observed the time gap in dataset, and </a:t>
            </a:r>
            <a:r>
              <a:rPr lang="en-US" dirty="0" smtClean="0"/>
              <a:t>decided </a:t>
            </a:r>
            <a:r>
              <a:rPr lang="en-US" dirty="0"/>
              <a:t>1 day </a:t>
            </a:r>
            <a:r>
              <a:rPr lang="en-US" dirty="0" smtClean="0"/>
              <a:t>as </a:t>
            </a:r>
            <a:r>
              <a:rPr lang="en-US" dirty="0"/>
              <a:t>the threshold</a:t>
            </a:r>
          </a:p>
          <a:p>
            <a:endParaRPr lang="en-US" dirty="0" smtClean="0"/>
          </a:p>
          <a:p>
            <a:endParaRPr lang="en-US" dirty="0"/>
          </a:p>
        </p:txBody>
      </p:sp>
    </p:spTree>
    <p:extLst>
      <p:ext uri="{BB962C8B-B14F-4D97-AF65-F5344CB8AC3E}">
        <p14:creationId xmlns:p14="http://schemas.microsoft.com/office/powerpoint/2010/main" val="296146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 </a:t>
            </a:r>
            <a:r>
              <a:rPr lang="en-US" dirty="0"/>
              <a:t>Campaign </a:t>
            </a:r>
            <a:r>
              <a:rPr lang="en-US" dirty="0" smtClean="0"/>
              <a:t>Attribution</a:t>
            </a:r>
            <a:endParaRPr lang="en-US" dirty="0"/>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2535802594"/>
              </p:ext>
            </p:extLst>
          </p:nvPr>
        </p:nvGraphicFramePr>
        <p:xfrm>
          <a:off x="5319263" y="2131998"/>
          <a:ext cx="4184650" cy="3712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05232514"/>
              </p:ext>
            </p:extLst>
          </p:nvPr>
        </p:nvGraphicFramePr>
        <p:xfrm>
          <a:off x="677334" y="2206870"/>
          <a:ext cx="4223952" cy="3637191"/>
        </p:xfrm>
        <a:graphic>
          <a:graphicData uri="http://schemas.openxmlformats.org/drawingml/2006/table">
            <a:tbl>
              <a:tblPr firstRow="1" bandRow="1">
                <a:tableStyleId>{5C22544A-7EE6-4342-B048-85BDC9FD1C3A}</a:tableStyleId>
              </a:tblPr>
              <a:tblGrid>
                <a:gridCol w="1407984">
                  <a:extLst>
                    <a:ext uri="{9D8B030D-6E8A-4147-A177-3AD203B41FA5}">
                      <a16:colId xmlns="" xmlns:a16="http://schemas.microsoft.com/office/drawing/2014/main" val="147875877"/>
                    </a:ext>
                  </a:extLst>
                </a:gridCol>
                <a:gridCol w="1407984">
                  <a:extLst>
                    <a:ext uri="{9D8B030D-6E8A-4147-A177-3AD203B41FA5}">
                      <a16:colId xmlns="" xmlns:a16="http://schemas.microsoft.com/office/drawing/2014/main" val="929808649"/>
                    </a:ext>
                  </a:extLst>
                </a:gridCol>
                <a:gridCol w="1407984">
                  <a:extLst>
                    <a:ext uri="{9D8B030D-6E8A-4147-A177-3AD203B41FA5}">
                      <a16:colId xmlns="" xmlns:a16="http://schemas.microsoft.com/office/drawing/2014/main" val="3843177341"/>
                    </a:ext>
                  </a:extLst>
                </a:gridCol>
              </a:tblGrid>
              <a:tr h="357821">
                <a:tc>
                  <a:txBody>
                    <a:bodyPr/>
                    <a:lstStyle/>
                    <a:p>
                      <a:r>
                        <a:rPr lang="en-US" dirty="0" smtClean="0"/>
                        <a:t>Rank</a:t>
                      </a:r>
                      <a:endParaRPr lang="en-US" dirty="0"/>
                    </a:p>
                  </a:txBody>
                  <a:tcPr/>
                </a:tc>
                <a:tc>
                  <a:txBody>
                    <a:bodyPr/>
                    <a:lstStyle/>
                    <a:p>
                      <a:r>
                        <a:rPr lang="en-US" dirty="0" smtClean="0"/>
                        <a:t>Weeks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Attribution</a:t>
                      </a:r>
                    </a:p>
                  </a:txBody>
                  <a:tcPr/>
                </a:tc>
                <a:extLst>
                  <a:ext uri="{0D108BD9-81ED-4DB2-BD59-A6C34878D82A}">
                    <a16:rowId xmlns="" xmlns:a16="http://schemas.microsoft.com/office/drawing/2014/main" val="3080688706"/>
                  </a:ext>
                </a:extLst>
              </a:tr>
              <a:tr h="453879">
                <a:tc>
                  <a:txBody>
                    <a:bodyPr/>
                    <a:lstStyle/>
                    <a:p>
                      <a:r>
                        <a:rPr lang="en-US" dirty="0" smtClean="0"/>
                        <a:t>1</a:t>
                      </a:r>
                      <a:endParaRPr lang="en-US" dirty="0"/>
                    </a:p>
                  </a:txBody>
                  <a:tcPr/>
                </a:tc>
                <a:tc>
                  <a:txBody>
                    <a:bodyPr/>
                    <a:lstStyle/>
                    <a:p>
                      <a:r>
                        <a:rPr lang="pt-BR" dirty="0" smtClean="0"/>
                        <a:t>5IHLGC	</a:t>
                      </a:r>
                      <a:endParaRPr lang="en-US" dirty="0"/>
                    </a:p>
                  </a:txBody>
                  <a:tcPr/>
                </a:tc>
                <a:tc>
                  <a:txBody>
                    <a:bodyPr/>
                    <a:lstStyle/>
                    <a:p>
                      <a:r>
                        <a:rPr lang="pt-BR" dirty="0" smtClean="0"/>
                        <a:t>34</a:t>
                      </a:r>
                    </a:p>
                  </a:txBody>
                  <a:tcPr/>
                </a:tc>
                <a:extLst>
                  <a:ext uri="{0D108BD9-81ED-4DB2-BD59-A6C34878D82A}">
                    <a16:rowId xmlns="" xmlns:a16="http://schemas.microsoft.com/office/drawing/2014/main" val="1188900981"/>
                  </a:ext>
                </a:extLst>
              </a:tr>
              <a:tr h="1370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dirty="0" smtClean="0"/>
                        <a:t>9VTGJV</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dirty="0" smtClean="0"/>
                        <a:t>33</a:t>
                      </a:r>
                    </a:p>
                  </a:txBody>
                  <a:tcPr/>
                </a:tc>
                <a:extLst>
                  <a:ext uri="{0D108BD9-81ED-4DB2-BD59-A6C34878D82A}">
                    <a16:rowId xmlns="" xmlns:a16="http://schemas.microsoft.com/office/drawing/2014/main" val="110602503"/>
                  </a:ext>
                </a:extLst>
              </a:tr>
              <a:tr h="408632">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3951833218"/>
                  </a:ext>
                </a:extLst>
              </a:tr>
              <a:tr h="408632">
                <a:tc>
                  <a:txBody>
                    <a:bodyPr/>
                    <a:lstStyle/>
                    <a:p>
                      <a:r>
                        <a:rPr lang="en-US" dirty="0" smtClean="0"/>
                        <a:t>51</a:t>
                      </a:r>
                      <a:endParaRPr lang="en-US" dirty="0"/>
                    </a:p>
                  </a:txBody>
                  <a:tcPr/>
                </a:tc>
                <a:tc>
                  <a:txBody>
                    <a:bodyPr/>
                    <a:lstStyle/>
                    <a:p>
                      <a:r>
                        <a:rPr lang="en-US" dirty="0" smtClean="0"/>
                        <a:t>D48AHX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21</a:t>
                      </a:r>
                    </a:p>
                  </a:txBody>
                  <a:tcPr/>
                </a:tc>
                <a:extLst>
                  <a:ext uri="{0D108BD9-81ED-4DB2-BD59-A6C34878D82A}">
                    <a16:rowId xmlns="" xmlns:a16="http://schemas.microsoft.com/office/drawing/2014/main" val="880365249"/>
                  </a:ext>
                </a:extLst>
              </a:tr>
              <a:tr h="408632">
                <a:tc>
                  <a:txBody>
                    <a:bodyPr/>
                    <a:lstStyle/>
                    <a:p>
                      <a:r>
                        <a:rPr lang="en-US" dirty="0" smtClean="0"/>
                        <a:t>52</a:t>
                      </a:r>
                      <a:endParaRPr lang="en-US" dirty="0"/>
                    </a:p>
                  </a:txBody>
                  <a:tcPr/>
                </a:tc>
                <a:tc>
                  <a:txBody>
                    <a:bodyPr/>
                    <a:lstStyle/>
                    <a:p>
                      <a:r>
                        <a:rPr lang="en-US" dirty="0" smtClean="0"/>
                        <a:t>6R883F</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21</a:t>
                      </a:r>
                    </a:p>
                  </a:txBody>
                  <a:tcPr/>
                </a:tc>
                <a:extLst>
                  <a:ext uri="{0D108BD9-81ED-4DB2-BD59-A6C34878D82A}">
                    <a16:rowId xmlns="" xmlns:a16="http://schemas.microsoft.com/office/drawing/2014/main" val="3895649562"/>
                  </a:ext>
                </a:extLst>
              </a:tr>
              <a:tr h="408632">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340701351"/>
                  </a:ext>
                </a:extLst>
              </a:tr>
              <a:tr h="408632">
                <a:tc>
                  <a:txBody>
                    <a:bodyPr/>
                    <a:lstStyle/>
                    <a:p>
                      <a:r>
                        <a:rPr lang="en-US" dirty="0" smtClean="0"/>
                        <a:t>101</a:t>
                      </a:r>
                      <a:endParaRPr lang="en-US" dirty="0"/>
                    </a:p>
                  </a:txBody>
                  <a:tcPr/>
                </a:tc>
                <a:tc>
                  <a:txBody>
                    <a:bodyPr/>
                    <a:lstStyle/>
                    <a:p>
                      <a:r>
                        <a:rPr lang="en-US" dirty="0" smtClean="0"/>
                        <a:t>AI5SZ4	</a:t>
                      </a:r>
                      <a:endParaRPr lang="en-US" dirty="0"/>
                    </a:p>
                  </a:txBody>
                  <a:tcPr/>
                </a:tc>
                <a:tc>
                  <a:txBody>
                    <a:bodyPr/>
                    <a:lstStyle/>
                    <a:p>
                      <a:r>
                        <a:rPr lang="en-US" dirty="0" smtClean="0"/>
                        <a:t>13</a:t>
                      </a:r>
                    </a:p>
                  </a:txBody>
                  <a:tcPr/>
                </a:tc>
                <a:extLst>
                  <a:ext uri="{0D108BD9-81ED-4DB2-BD59-A6C34878D82A}">
                    <a16:rowId xmlns="" xmlns:a16="http://schemas.microsoft.com/office/drawing/2014/main" val="3122355985"/>
                  </a:ext>
                </a:extLst>
              </a:tr>
              <a:tr h="408632">
                <a:tc>
                  <a:txBody>
                    <a:bodyPr/>
                    <a:lstStyle/>
                    <a:p>
                      <a:r>
                        <a:rPr lang="en-US" dirty="0" smtClean="0"/>
                        <a:t>102</a:t>
                      </a:r>
                      <a:endParaRPr lang="en-US" dirty="0"/>
                    </a:p>
                  </a:txBody>
                  <a:tcPr/>
                </a:tc>
                <a:tc>
                  <a:txBody>
                    <a:bodyPr/>
                    <a:lstStyle/>
                    <a:p>
                      <a:r>
                        <a:rPr lang="en-US" dirty="0" smtClean="0"/>
                        <a:t>7ZSWCS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11</a:t>
                      </a:r>
                    </a:p>
                  </a:txBody>
                  <a:tcPr/>
                </a:tc>
                <a:extLst>
                  <a:ext uri="{0D108BD9-81ED-4DB2-BD59-A6C34878D82A}">
                    <a16:rowId xmlns="" xmlns:a16="http://schemas.microsoft.com/office/drawing/2014/main" val="3529205383"/>
                  </a:ext>
                </a:extLst>
              </a:tr>
            </a:tbl>
          </a:graphicData>
        </a:graphic>
      </p:graphicFrame>
      <p:sp>
        <p:nvSpPr>
          <p:cNvPr id="17" name="Oval Callout 16"/>
          <p:cNvSpPr/>
          <p:nvPr/>
        </p:nvSpPr>
        <p:spPr>
          <a:xfrm>
            <a:off x="7807568" y="1573823"/>
            <a:ext cx="2602524" cy="914400"/>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campaign distribution evenly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3449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 </a:t>
            </a:r>
            <a:r>
              <a:rPr lang="en-US" dirty="0"/>
              <a:t>Campaign Users P</a:t>
            </a:r>
            <a:r>
              <a:rPr lang="en-US" dirty="0" smtClean="0"/>
              <a:t>er </a:t>
            </a:r>
            <a:r>
              <a:rPr lang="en-US" dirty="0"/>
              <a:t>Week</a:t>
            </a:r>
            <a:br>
              <a:rPr lang="en-US" dirty="0"/>
            </a:br>
            <a:r>
              <a:rPr lang="en-US" dirty="0"/>
              <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68191577"/>
              </p:ext>
            </p:extLst>
          </p:nvPr>
        </p:nvGraphicFramePr>
        <p:xfrm>
          <a:off x="5178666" y="1758461"/>
          <a:ext cx="4095334" cy="3904864"/>
        </p:xfrm>
        <a:graphic>
          <a:graphicData uri="http://schemas.openxmlformats.org/drawingml/2006/table">
            <a:tbl>
              <a:tblPr firstRow="1" bandRow="1">
                <a:tableStyleId>{5C22544A-7EE6-4342-B048-85BDC9FD1C3A}</a:tableStyleId>
              </a:tblPr>
              <a:tblGrid>
                <a:gridCol w="2047667">
                  <a:extLst>
                    <a:ext uri="{9D8B030D-6E8A-4147-A177-3AD203B41FA5}">
                      <a16:colId xmlns="" xmlns:a16="http://schemas.microsoft.com/office/drawing/2014/main" val="929808649"/>
                    </a:ext>
                  </a:extLst>
                </a:gridCol>
                <a:gridCol w="2047667">
                  <a:extLst>
                    <a:ext uri="{9D8B030D-6E8A-4147-A177-3AD203B41FA5}">
                      <a16:colId xmlns="" xmlns:a16="http://schemas.microsoft.com/office/drawing/2014/main" val="3843177341"/>
                    </a:ext>
                  </a:extLst>
                </a:gridCol>
              </a:tblGrid>
              <a:tr h="488108">
                <a:tc>
                  <a:txBody>
                    <a:bodyPr/>
                    <a:lstStyle/>
                    <a:p>
                      <a:r>
                        <a:rPr lang="en-US" dirty="0" smtClean="0"/>
                        <a:t>Weeks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Attribution</a:t>
                      </a:r>
                    </a:p>
                  </a:txBody>
                  <a:tcPr/>
                </a:tc>
                <a:extLst>
                  <a:ext uri="{0D108BD9-81ED-4DB2-BD59-A6C34878D82A}">
                    <a16:rowId xmlns="" xmlns:a16="http://schemas.microsoft.com/office/drawing/2014/main" val="3080688706"/>
                  </a:ext>
                </a:extLst>
              </a:tr>
              <a:tr h="488108">
                <a:tc>
                  <a:txBody>
                    <a:bodyPr/>
                    <a:lstStyle/>
                    <a:p>
                      <a:r>
                        <a:rPr lang="en-US" dirty="0" smtClean="0"/>
                        <a:t>2016-12-26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82</a:t>
                      </a:r>
                    </a:p>
                  </a:txBody>
                  <a:tcPr/>
                </a:tc>
                <a:extLst>
                  <a:ext uri="{0D108BD9-81ED-4DB2-BD59-A6C34878D82A}">
                    <a16:rowId xmlns="" xmlns:a16="http://schemas.microsoft.com/office/drawing/2014/main" val="1188900981"/>
                  </a:ext>
                </a:extLst>
              </a:tr>
              <a:tr h="488108">
                <a:tc>
                  <a:txBody>
                    <a:bodyPr/>
                    <a:lstStyle/>
                    <a:p>
                      <a:r>
                        <a:rPr lang="en-US" dirty="0" smtClean="0"/>
                        <a:t>2017-01-23</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81</a:t>
                      </a:r>
                    </a:p>
                  </a:txBody>
                  <a:tcPr/>
                </a:tc>
                <a:extLst>
                  <a:ext uri="{0D108BD9-81ED-4DB2-BD59-A6C34878D82A}">
                    <a16:rowId xmlns="" xmlns:a16="http://schemas.microsoft.com/office/drawing/2014/main" val="3461771083"/>
                  </a:ext>
                </a:extLst>
              </a:tr>
              <a:tr h="488108">
                <a:tc>
                  <a:txBody>
                    <a:bodyPr/>
                    <a:lstStyle/>
                    <a:p>
                      <a:r>
                        <a:rPr lang="en-US" dirty="0" smtClean="0"/>
                        <a:t>2016-12-19</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78</a:t>
                      </a:r>
                    </a:p>
                  </a:txBody>
                  <a:tcPr/>
                </a:tc>
                <a:extLst>
                  <a:ext uri="{0D108BD9-81ED-4DB2-BD59-A6C34878D82A}">
                    <a16:rowId xmlns="" xmlns:a16="http://schemas.microsoft.com/office/drawing/2014/main" val="3951833218"/>
                  </a:ext>
                </a:extLst>
              </a:tr>
              <a:tr h="488108">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 xmlns:a16="http://schemas.microsoft.com/office/drawing/2014/main" val="3895649562"/>
                  </a:ext>
                </a:extLst>
              </a:tr>
              <a:tr h="488108">
                <a:tc>
                  <a:txBody>
                    <a:bodyPr/>
                    <a:lstStyle/>
                    <a:p>
                      <a:r>
                        <a:rPr lang="en-US" dirty="0" smtClean="0"/>
                        <a:t>2013-09-30</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340701351"/>
                  </a:ext>
                </a:extLst>
              </a:tr>
              <a:tr h="488108">
                <a:tc>
                  <a:txBody>
                    <a:bodyPr/>
                    <a:lstStyle/>
                    <a:p>
                      <a:r>
                        <a:rPr lang="en-US" dirty="0" smtClean="0"/>
                        <a:t>2013-12-02</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3122355985"/>
                  </a:ext>
                </a:extLst>
              </a:tr>
              <a:tr h="488108">
                <a:tc>
                  <a:txBody>
                    <a:bodyPr/>
                    <a:lstStyle/>
                    <a:p>
                      <a:r>
                        <a:rPr lang="en-US" dirty="0" smtClean="0"/>
                        <a:t>2013-12-16 </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3529205383"/>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11064756"/>
              </p:ext>
            </p:extLst>
          </p:nvPr>
        </p:nvGraphicFramePr>
        <p:xfrm>
          <a:off x="676275" y="1688124"/>
          <a:ext cx="4150702" cy="410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988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a:xfrm>
            <a:off x="677334" y="2160589"/>
            <a:ext cx="9000066" cy="4265611"/>
          </a:xfrm>
        </p:spPr>
        <p:txBody>
          <a:bodyPr>
            <a:normAutofit/>
          </a:bodyPr>
          <a:lstStyle/>
          <a:p>
            <a:r>
              <a:rPr lang="en-US" sz="1500" b="1" dirty="0"/>
              <a:t>Fix database schemas</a:t>
            </a:r>
          </a:p>
          <a:p>
            <a:pPr lvl="1">
              <a:lnSpc>
                <a:spcPct val="90000"/>
              </a:lnSpc>
            </a:pPr>
            <a:r>
              <a:rPr lang="en-US" sz="1000" dirty="0"/>
              <a:t>Clean up </a:t>
            </a:r>
            <a:r>
              <a:rPr lang="en-US" sz="1000" dirty="0" smtClean="0"/>
              <a:t>duplicated </a:t>
            </a:r>
            <a:r>
              <a:rPr lang="en-US" sz="1000" dirty="0" err="1" smtClean="0"/>
              <a:t>User_IDs</a:t>
            </a:r>
            <a:endParaRPr lang="en-US" sz="1000" dirty="0"/>
          </a:p>
          <a:p>
            <a:r>
              <a:rPr lang="en-US" sz="1500" b="1" dirty="0"/>
              <a:t>Add document </a:t>
            </a:r>
            <a:r>
              <a:rPr lang="en-US" sz="1500" b="1" dirty="0" smtClean="0"/>
              <a:t>of </a:t>
            </a:r>
            <a:r>
              <a:rPr lang="en-US" sz="1500" b="1" dirty="0"/>
              <a:t>attribution</a:t>
            </a:r>
          </a:p>
          <a:p>
            <a:pPr lvl="1"/>
            <a:r>
              <a:rPr lang="en-US" sz="1000" dirty="0"/>
              <a:t>What’s the business definition of campaign and attribution?</a:t>
            </a:r>
          </a:p>
          <a:p>
            <a:pPr lvl="1"/>
            <a:r>
              <a:rPr lang="en-US" sz="1000" dirty="0"/>
              <a:t>What’s the business process when a campaign affect user/device registration? </a:t>
            </a:r>
          </a:p>
          <a:p>
            <a:pPr lvl="1"/>
            <a:r>
              <a:rPr lang="en-US" sz="1000" dirty="0"/>
              <a:t>Should we move campaign to be tracked at user level?</a:t>
            </a:r>
          </a:p>
          <a:p>
            <a:pPr lvl="1"/>
            <a:r>
              <a:rPr lang="en-US" sz="1000" dirty="0"/>
              <a:t>What if a user has multiple device? </a:t>
            </a:r>
          </a:p>
          <a:p>
            <a:r>
              <a:rPr lang="en-US" sz="1500" b="1" dirty="0"/>
              <a:t>Add </a:t>
            </a:r>
            <a:r>
              <a:rPr lang="en-US" sz="1500" b="1" dirty="0" err="1"/>
              <a:t>Campaign_end_date</a:t>
            </a:r>
            <a:r>
              <a:rPr lang="en-US" sz="1500" b="1" dirty="0"/>
              <a:t> </a:t>
            </a:r>
            <a:r>
              <a:rPr lang="en-US" sz="1500" b="1" dirty="0" smtClean="0"/>
              <a:t>on </a:t>
            </a:r>
            <a:r>
              <a:rPr lang="en-US" sz="1500" b="1" dirty="0"/>
              <a:t>track</a:t>
            </a:r>
          </a:p>
          <a:p>
            <a:pPr lvl="1"/>
            <a:r>
              <a:rPr lang="en-US" sz="1000" dirty="0"/>
              <a:t>This will enable me to see the true </a:t>
            </a:r>
            <a:r>
              <a:rPr lang="en-US" sz="1000" dirty="0" smtClean="0"/>
              <a:t>attribution </a:t>
            </a:r>
            <a:r>
              <a:rPr lang="en-US" sz="1000" dirty="0"/>
              <a:t>of each </a:t>
            </a:r>
            <a:r>
              <a:rPr lang="en-US" sz="1000" dirty="0" smtClean="0"/>
              <a:t>campaign </a:t>
            </a:r>
          </a:p>
          <a:p>
            <a:r>
              <a:rPr lang="en-US" sz="1500" b="1" dirty="0"/>
              <a:t>Add User Demographical data </a:t>
            </a:r>
          </a:p>
          <a:p>
            <a:pPr lvl="1"/>
            <a:r>
              <a:rPr lang="en-US" sz="1000" dirty="0"/>
              <a:t>This will enable me to divide users to more detailed groups, we can design more targeting campaigns</a:t>
            </a:r>
          </a:p>
          <a:p>
            <a:endParaRPr lang="en-US" sz="1200" dirty="0"/>
          </a:p>
        </p:txBody>
      </p:sp>
    </p:spTree>
    <p:extLst>
      <p:ext uri="{BB962C8B-B14F-4D97-AF65-F5344CB8AC3E}">
        <p14:creationId xmlns:p14="http://schemas.microsoft.com/office/powerpoint/2010/main" val="410750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Question </a:t>
            </a:r>
            <a:r>
              <a:rPr lang="en-US" b="1" dirty="0" smtClean="0"/>
              <a:t>2: </a:t>
            </a:r>
            <a:r>
              <a:rPr lang="en-US" b="1" dirty="0"/>
              <a:t>Low Sales</a:t>
            </a:r>
            <a:endParaRPr lang="en-US" dirty="0"/>
          </a:p>
        </p:txBody>
      </p:sp>
      <p:sp>
        <p:nvSpPr>
          <p:cNvPr id="3" name="Content Placeholder 2"/>
          <p:cNvSpPr>
            <a:spLocks noGrp="1"/>
          </p:cNvSpPr>
          <p:nvPr>
            <p:ph idx="1"/>
          </p:nvPr>
        </p:nvSpPr>
        <p:spPr/>
        <p:txBody>
          <a:bodyPr>
            <a:normAutofit lnSpcReduction="10000"/>
          </a:bodyPr>
          <a:lstStyle/>
          <a:p>
            <a:pPr lvl="0">
              <a:lnSpc>
                <a:spcPct val="100000"/>
              </a:lnSpc>
            </a:pPr>
            <a:r>
              <a:rPr lang="en-US" sz="1600" b="1" dirty="0"/>
              <a:t>Question:</a:t>
            </a:r>
          </a:p>
          <a:p>
            <a:pPr lvl="1"/>
            <a:r>
              <a:rPr lang="en-US" sz="1100" dirty="0"/>
              <a:t>It looks like sales have been a bit low the last couple of days of the sales data set. Is this something we should be worried about? </a:t>
            </a:r>
          </a:p>
          <a:p>
            <a:pPr lvl="1"/>
            <a:endParaRPr lang="en-US" dirty="0"/>
          </a:p>
          <a:p>
            <a:r>
              <a:rPr lang="en-US" sz="1600" b="1" dirty="0"/>
              <a:t>Tips:</a:t>
            </a:r>
          </a:p>
          <a:p>
            <a:pPr lvl="1"/>
            <a:r>
              <a:rPr lang="en-US" sz="1100" dirty="0"/>
              <a:t>From a statistical perspective two things to lookout for are:</a:t>
            </a:r>
          </a:p>
          <a:p>
            <a:pPr lvl="2"/>
            <a:r>
              <a:rPr lang="en-US" sz="900" dirty="0"/>
              <a:t>Historical trends and seasonality</a:t>
            </a:r>
          </a:p>
          <a:p>
            <a:pPr lvl="2"/>
            <a:r>
              <a:rPr lang="en-US" sz="900" dirty="0"/>
              <a:t>Distribution of sales, statistical tests, time series techniques, conditional probabilities</a:t>
            </a:r>
          </a:p>
          <a:p>
            <a:pPr lvl="1"/>
            <a:r>
              <a:rPr lang="en-US" sz="1100" dirty="0"/>
              <a:t>From a business perspective: </a:t>
            </a:r>
          </a:p>
          <a:p>
            <a:pPr lvl="2"/>
            <a:r>
              <a:rPr lang="en-US" sz="900" dirty="0"/>
              <a:t>The link between sales, users, device and attribution data - can you find a potential root cause ? </a:t>
            </a:r>
          </a:p>
          <a:p>
            <a:pPr lvl="2"/>
            <a:r>
              <a:rPr lang="en-US" sz="900" dirty="0"/>
              <a:t>Comparison with the recent past and recent trends</a:t>
            </a:r>
          </a:p>
          <a:p>
            <a:pPr lvl="2"/>
            <a:endParaRPr lang="en-US" dirty="0"/>
          </a:p>
          <a:p>
            <a:r>
              <a:rPr lang="en-US" sz="1600" b="1" dirty="0"/>
              <a:t>Make sure you provide a clear conclusion and next steps (if any) </a:t>
            </a:r>
          </a:p>
          <a:p>
            <a:endParaRPr lang="en-US" dirty="0"/>
          </a:p>
        </p:txBody>
      </p:sp>
    </p:spTree>
    <p:extLst>
      <p:ext uri="{BB962C8B-B14F-4D97-AF65-F5344CB8AC3E}">
        <p14:creationId xmlns:p14="http://schemas.microsoft.com/office/powerpoint/2010/main" val="318943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1237</TotalTime>
  <Words>1308</Words>
  <Application>Microsoft Office PowerPoint</Application>
  <PresentationFormat>Widescreen</PresentationFormat>
  <Paragraphs>226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华文新魏</vt:lpstr>
      <vt:lpstr>Arial</vt:lpstr>
      <vt:lpstr>Trebuchet MS</vt:lpstr>
      <vt:lpstr>Wingdings 3</vt:lpstr>
      <vt:lpstr>Facet</vt:lpstr>
      <vt:lpstr>Data Analytics case study</vt:lpstr>
      <vt:lpstr>Business Question 1: Marketing Attribution</vt:lpstr>
      <vt:lpstr>Tech Solution Proposal</vt:lpstr>
      <vt:lpstr>Data Issues</vt:lpstr>
      <vt:lpstr>Assumptions</vt:lpstr>
      <vt:lpstr>Result: Campaign Attribution</vt:lpstr>
      <vt:lpstr>Result: Campaign Users Per Week  </vt:lpstr>
      <vt:lpstr>Next Step</vt:lpstr>
      <vt:lpstr>Business Question 2: Low Sales</vt:lpstr>
      <vt:lpstr>Tech Solution Proposal</vt:lpstr>
      <vt:lpstr>Data Issues</vt:lpstr>
      <vt:lpstr>Assumptions</vt:lpstr>
      <vt:lpstr>Result: Sales by day</vt:lpstr>
      <vt:lpstr>Result: Average Sales by weekday</vt:lpstr>
      <vt:lpstr>T test: Weekly Sales Difference </vt:lpstr>
      <vt:lpstr>Result: Item – Sale data</vt:lpstr>
      <vt:lpstr>Next Step</vt:lpstr>
      <vt:lpstr>Bonus: Most Popular Items</vt:lpstr>
      <vt:lpstr>Project Deliverables</vt:lpstr>
      <vt:lpstr>PowerPoint Presentation</vt:lpstr>
    </vt:vector>
  </TitlesOfParts>
  <Company>Maximus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case study From Earnin</dc:title>
  <dc:creator>Zhong He/MAXIMUS</dc:creator>
  <cp:lastModifiedBy>He Zhong</cp:lastModifiedBy>
  <cp:revision>89</cp:revision>
  <dcterms:created xsi:type="dcterms:W3CDTF">2020-01-31T21:10:02Z</dcterms:created>
  <dcterms:modified xsi:type="dcterms:W3CDTF">2020-03-06T06:57:04Z</dcterms:modified>
</cp:coreProperties>
</file>