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0" r:id="rId4"/>
    <p:sldId id="261" r:id="rId5"/>
    <p:sldId id="262" r:id="rId6"/>
    <p:sldId id="267" r:id="rId7"/>
    <p:sldId id="268" r:id="rId8"/>
    <p:sldId id="265" r:id="rId9"/>
    <p:sldId id="259" r:id="rId10"/>
    <p:sldId id="271" r:id="rId11"/>
    <p:sldId id="269" r:id="rId12"/>
    <p:sldId id="270" r:id="rId13"/>
    <p:sldId id="274" r:id="rId14"/>
    <p:sldId id="280" r:id="rId15"/>
    <p:sldId id="281" r:id="rId16"/>
    <p:sldId id="276" r:id="rId17"/>
    <p:sldId id="272" r:id="rId18"/>
    <p:sldId id="278" r:id="rId19"/>
    <p:sldId id="282"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2" d="100"/>
          <a:sy n="42" d="100"/>
        </p:scale>
        <p:origin x="3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attribution</c:v>
                </c:pt>
              </c:strCache>
            </c:strRef>
          </c:tx>
          <c:dPt>
            <c:idx val="0"/>
            <c:bubble3D val="0"/>
            <c:spPr>
              <a:gradFill rotWithShape="1">
                <a:gsLst>
                  <a:gs pos="0">
                    <a:schemeClr val="accent1">
                      <a:tint val="65000"/>
                      <a:lumMod val="110000"/>
                    </a:schemeClr>
                  </a:gs>
                  <a:gs pos="88000">
                    <a:schemeClr val="accent1">
                      <a:tint val="90000"/>
                    </a:schemeClr>
                  </a:gs>
                </a:gsLst>
                <a:lin ang="5400000" scaled="0"/>
              </a:gradFill>
              <a:ln w="9525" cap="flat" cmpd="sng" algn="ctr">
                <a:solidFill>
                  <a:schemeClr val="accent1">
                    <a:shade val="95000"/>
                  </a:schemeClr>
                </a:solidFill>
                <a:round/>
              </a:ln>
              <a:effectLst/>
            </c:spPr>
          </c:dPt>
          <c:dPt>
            <c:idx val="1"/>
            <c:bubble3D val="0"/>
            <c:spPr>
              <a:gradFill rotWithShape="1">
                <a:gsLst>
                  <a:gs pos="0">
                    <a:schemeClr val="accent2">
                      <a:tint val="65000"/>
                      <a:lumMod val="110000"/>
                    </a:schemeClr>
                  </a:gs>
                  <a:gs pos="88000">
                    <a:schemeClr val="accent2">
                      <a:tint val="90000"/>
                    </a:schemeClr>
                  </a:gs>
                </a:gsLst>
                <a:lin ang="5400000" scaled="0"/>
              </a:gradFill>
              <a:ln w="9525" cap="flat" cmpd="sng" algn="ctr">
                <a:solidFill>
                  <a:schemeClr val="accent2">
                    <a:shade val="95000"/>
                  </a:schemeClr>
                </a:solidFill>
                <a:round/>
              </a:ln>
              <a:effectLst/>
            </c:spPr>
          </c:dPt>
          <c:dPt>
            <c:idx val="2"/>
            <c:bubble3D val="0"/>
            <c:spPr>
              <a:gradFill rotWithShape="1">
                <a:gsLst>
                  <a:gs pos="0">
                    <a:schemeClr val="accent3">
                      <a:tint val="65000"/>
                      <a:lumMod val="110000"/>
                    </a:schemeClr>
                  </a:gs>
                  <a:gs pos="88000">
                    <a:schemeClr val="accent3">
                      <a:tint val="90000"/>
                    </a:schemeClr>
                  </a:gs>
                </a:gsLst>
                <a:lin ang="5400000" scaled="0"/>
              </a:gradFill>
              <a:ln w="9525" cap="flat" cmpd="sng" algn="ctr">
                <a:solidFill>
                  <a:schemeClr val="accent3">
                    <a:shade val="95000"/>
                  </a:schemeClr>
                </a:solidFill>
                <a:round/>
              </a:ln>
              <a:effectLst/>
            </c:spPr>
          </c:dPt>
          <c:dPt>
            <c:idx val="3"/>
            <c:bubble3D val="0"/>
            <c:spPr>
              <a:gradFill rotWithShape="1">
                <a:gsLst>
                  <a:gs pos="0">
                    <a:schemeClr val="accent4">
                      <a:tint val="65000"/>
                      <a:lumMod val="110000"/>
                    </a:schemeClr>
                  </a:gs>
                  <a:gs pos="88000">
                    <a:schemeClr val="accent4">
                      <a:tint val="90000"/>
                    </a:schemeClr>
                  </a:gs>
                </a:gsLst>
                <a:lin ang="5400000" scaled="0"/>
              </a:gradFill>
              <a:ln w="9525" cap="flat" cmpd="sng" algn="ctr">
                <a:solidFill>
                  <a:schemeClr val="accent4">
                    <a:shade val="95000"/>
                  </a:schemeClr>
                </a:solidFill>
                <a:round/>
              </a:ln>
              <a:effectLst/>
            </c:spPr>
          </c:dPt>
          <c:dPt>
            <c:idx val="4"/>
            <c:bubble3D val="0"/>
            <c:spPr>
              <a:gradFill rotWithShape="1">
                <a:gsLst>
                  <a:gs pos="0">
                    <a:schemeClr val="accent5">
                      <a:tint val="65000"/>
                      <a:lumMod val="110000"/>
                    </a:schemeClr>
                  </a:gs>
                  <a:gs pos="88000">
                    <a:schemeClr val="accent5">
                      <a:tint val="90000"/>
                    </a:schemeClr>
                  </a:gs>
                </a:gsLst>
                <a:lin ang="5400000" scaled="0"/>
              </a:gradFill>
              <a:ln w="9525" cap="flat" cmpd="sng" algn="ctr">
                <a:solidFill>
                  <a:schemeClr val="accent5">
                    <a:shade val="95000"/>
                  </a:schemeClr>
                </a:solidFill>
                <a:round/>
              </a:ln>
              <a:effectLst/>
            </c:spPr>
          </c:dPt>
          <c:dPt>
            <c:idx val="5"/>
            <c:bubble3D val="0"/>
            <c:spPr>
              <a:gradFill rotWithShape="1">
                <a:gsLst>
                  <a:gs pos="0">
                    <a:schemeClr val="accent6">
                      <a:tint val="65000"/>
                      <a:lumMod val="110000"/>
                    </a:schemeClr>
                  </a:gs>
                  <a:gs pos="88000">
                    <a:schemeClr val="accent6">
                      <a:tint val="90000"/>
                    </a:schemeClr>
                  </a:gs>
                </a:gsLst>
                <a:lin ang="5400000" scaled="0"/>
              </a:gradFill>
              <a:ln w="9525" cap="flat" cmpd="sng" algn="ctr">
                <a:solidFill>
                  <a:schemeClr val="accent6">
                    <a:shade val="95000"/>
                  </a:schemeClr>
                </a:solidFill>
                <a:round/>
              </a:ln>
              <a:effectLst/>
            </c:spPr>
          </c:dPt>
          <c:dPt>
            <c:idx val="6"/>
            <c:bubble3D val="0"/>
            <c:spPr>
              <a:gradFill rotWithShape="1">
                <a:gsLst>
                  <a:gs pos="0">
                    <a:schemeClr val="accent1">
                      <a:lumMod val="60000"/>
                      <a:tint val="65000"/>
                      <a:lumMod val="110000"/>
                    </a:schemeClr>
                  </a:gs>
                  <a:gs pos="88000">
                    <a:schemeClr val="accent1">
                      <a:lumMod val="60000"/>
                      <a:tint val="90000"/>
                    </a:schemeClr>
                  </a:gs>
                </a:gsLst>
                <a:lin ang="5400000" scaled="0"/>
              </a:gradFill>
              <a:ln w="9525" cap="flat" cmpd="sng" algn="ctr">
                <a:solidFill>
                  <a:schemeClr val="accent1">
                    <a:lumMod val="60000"/>
                    <a:shade val="95000"/>
                  </a:schemeClr>
                </a:solidFill>
                <a:round/>
              </a:ln>
              <a:effectLst/>
            </c:spPr>
          </c:dPt>
          <c:dPt>
            <c:idx val="7"/>
            <c:bubble3D val="0"/>
            <c:spPr>
              <a:gradFill rotWithShape="1">
                <a:gsLst>
                  <a:gs pos="0">
                    <a:schemeClr val="accent2">
                      <a:lumMod val="60000"/>
                      <a:tint val="65000"/>
                      <a:lumMod val="110000"/>
                    </a:schemeClr>
                  </a:gs>
                  <a:gs pos="88000">
                    <a:schemeClr val="accent2">
                      <a:lumMod val="60000"/>
                      <a:tint val="90000"/>
                    </a:schemeClr>
                  </a:gs>
                </a:gsLst>
                <a:lin ang="5400000" scaled="0"/>
              </a:gradFill>
              <a:ln w="9525" cap="flat" cmpd="sng" algn="ctr">
                <a:solidFill>
                  <a:schemeClr val="accent2">
                    <a:lumMod val="60000"/>
                    <a:shade val="95000"/>
                  </a:schemeClr>
                </a:solidFill>
                <a:round/>
              </a:ln>
              <a:effectLst/>
            </c:spPr>
          </c:dPt>
          <c:dPt>
            <c:idx val="8"/>
            <c:bubble3D val="0"/>
            <c:spPr>
              <a:gradFill rotWithShape="1">
                <a:gsLst>
                  <a:gs pos="0">
                    <a:schemeClr val="accent3">
                      <a:lumMod val="60000"/>
                      <a:tint val="65000"/>
                      <a:lumMod val="110000"/>
                    </a:schemeClr>
                  </a:gs>
                  <a:gs pos="88000">
                    <a:schemeClr val="accent3">
                      <a:lumMod val="60000"/>
                      <a:tint val="90000"/>
                    </a:schemeClr>
                  </a:gs>
                </a:gsLst>
                <a:lin ang="5400000" scaled="0"/>
              </a:gradFill>
              <a:ln w="9525" cap="flat" cmpd="sng" algn="ctr">
                <a:solidFill>
                  <a:schemeClr val="accent3">
                    <a:lumMod val="60000"/>
                    <a:shade val="95000"/>
                  </a:schemeClr>
                </a:solidFill>
                <a:round/>
              </a:ln>
              <a:effectLst/>
            </c:spPr>
          </c:dPt>
          <c:dPt>
            <c:idx val="9"/>
            <c:bubble3D val="0"/>
            <c:spPr>
              <a:gradFill rotWithShape="1">
                <a:gsLst>
                  <a:gs pos="0">
                    <a:schemeClr val="accent4">
                      <a:lumMod val="60000"/>
                      <a:tint val="65000"/>
                      <a:lumMod val="110000"/>
                    </a:schemeClr>
                  </a:gs>
                  <a:gs pos="88000">
                    <a:schemeClr val="accent4">
                      <a:lumMod val="60000"/>
                      <a:tint val="90000"/>
                    </a:schemeClr>
                  </a:gs>
                </a:gsLst>
                <a:lin ang="5400000" scaled="0"/>
              </a:gradFill>
              <a:ln w="9525" cap="flat" cmpd="sng" algn="ctr">
                <a:solidFill>
                  <a:schemeClr val="accent4">
                    <a:lumMod val="60000"/>
                    <a:shade val="95000"/>
                  </a:schemeClr>
                </a:solidFill>
                <a:round/>
              </a:ln>
              <a:effectLst/>
            </c:spPr>
          </c:dPt>
          <c:dPt>
            <c:idx val="10"/>
            <c:bubble3D val="0"/>
            <c:spPr>
              <a:gradFill rotWithShape="1">
                <a:gsLst>
                  <a:gs pos="0">
                    <a:schemeClr val="accent5">
                      <a:lumMod val="60000"/>
                      <a:tint val="65000"/>
                      <a:lumMod val="110000"/>
                    </a:schemeClr>
                  </a:gs>
                  <a:gs pos="88000">
                    <a:schemeClr val="accent5">
                      <a:lumMod val="60000"/>
                      <a:tint val="90000"/>
                    </a:schemeClr>
                  </a:gs>
                </a:gsLst>
                <a:lin ang="5400000" scaled="0"/>
              </a:gradFill>
              <a:ln w="9525" cap="flat" cmpd="sng" algn="ctr">
                <a:solidFill>
                  <a:schemeClr val="accent5">
                    <a:lumMod val="60000"/>
                    <a:shade val="95000"/>
                  </a:schemeClr>
                </a:solidFill>
                <a:round/>
              </a:ln>
              <a:effectLst/>
            </c:spPr>
          </c:dPt>
          <c:dPt>
            <c:idx val="11"/>
            <c:bubble3D val="0"/>
            <c:spPr>
              <a:gradFill rotWithShape="1">
                <a:gsLst>
                  <a:gs pos="0">
                    <a:schemeClr val="accent6">
                      <a:lumMod val="60000"/>
                      <a:tint val="65000"/>
                      <a:lumMod val="110000"/>
                    </a:schemeClr>
                  </a:gs>
                  <a:gs pos="88000">
                    <a:schemeClr val="accent6">
                      <a:lumMod val="60000"/>
                      <a:tint val="90000"/>
                    </a:schemeClr>
                  </a:gs>
                </a:gsLst>
                <a:lin ang="5400000" scaled="0"/>
              </a:gradFill>
              <a:ln w="9525" cap="flat" cmpd="sng" algn="ctr">
                <a:solidFill>
                  <a:schemeClr val="accent6">
                    <a:lumMod val="60000"/>
                    <a:shade val="95000"/>
                  </a:schemeClr>
                </a:solidFill>
                <a:round/>
              </a:ln>
              <a:effectLst/>
            </c:spPr>
          </c:dPt>
          <c:dPt>
            <c:idx val="12"/>
            <c:bubble3D val="0"/>
            <c:spPr>
              <a:gradFill rotWithShape="1">
                <a:gsLst>
                  <a:gs pos="0">
                    <a:schemeClr val="accent1">
                      <a:lumMod val="80000"/>
                      <a:lumOff val="20000"/>
                      <a:tint val="65000"/>
                      <a:lumMod val="110000"/>
                    </a:schemeClr>
                  </a:gs>
                  <a:gs pos="88000">
                    <a:schemeClr val="accent1">
                      <a:lumMod val="80000"/>
                      <a:lumOff val="20000"/>
                      <a:tint val="90000"/>
                    </a:schemeClr>
                  </a:gs>
                </a:gsLst>
                <a:lin ang="5400000" scaled="0"/>
              </a:gradFill>
              <a:ln w="9525" cap="flat" cmpd="sng" algn="ctr">
                <a:solidFill>
                  <a:schemeClr val="accent1">
                    <a:lumMod val="80000"/>
                    <a:lumOff val="20000"/>
                    <a:shade val="95000"/>
                  </a:schemeClr>
                </a:solidFill>
                <a:round/>
              </a:ln>
              <a:effectLst/>
            </c:spPr>
          </c:dPt>
          <c:dPt>
            <c:idx val="13"/>
            <c:bubble3D val="0"/>
            <c:spPr>
              <a:gradFill rotWithShape="1">
                <a:gsLst>
                  <a:gs pos="0">
                    <a:schemeClr val="accent2">
                      <a:lumMod val="80000"/>
                      <a:lumOff val="20000"/>
                      <a:tint val="65000"/>
                      <a:lumMod val="110000"/>
                    </a:schemeClr>
                  </a:gs>
                  <a:gs pos="88000">
                    <a:schemeClr val="accent2">
                      <a:lumMod val="80000"/>
                      <a:lumOff val="20000"/>
                      <a:tint val="90000"/>
                    </a:schemeClr>
                  </a:gs>
                </a:gsLst>
                <a:lin ang="5400000" scaled="0"/>
              </a:gradFill>
              <a:ln w="9525" cap="flat" cmpd="sng" algn="ctr">
                <a:solidFill>
                  <a:schemeClr val="accent2">
                    <a:lumMod val="80000"/>
                    <a:lumOff val="20000"/>
                    <a:shade val="95000"/>
                  </a:schemeClr>
                </a:solidFill>
                <a:round/>
              </a:ln>
              <a:effectLst/>
            </c:spPr>
          </c:dPt>
          <c:dPt>
            <c:idx val="14"/>
            <c:bubble3D val="0"/>
            <c:spPr>
              <a:gradFill rotWithShape="1">
                <a:gsLst>
                  <a:gs pos="0">
                    <a:schemeClr val="accent3">
                      <a:lumMod val="80000"/>
                      <a:lumOff val="20000"/>
                      <a:tint val="65000"/>
                      <a:lumMod val="110000"/>
                    </a:schemeClr>
                  </a:gs>
                  <a:gs pos="88000">
                    <a:schemeClr val="accent3">
                      <a:lumMod val="80000"/>
                      <a:lumOff val="20000"/>
                      <a:tint val="90000"/>
                    </a:schemeClr>
                  </a:gs>
                </a:gsLst>
                <a:lin ang="5400000" scaled="0"/>
              </a:gradFill>
              <a:ln w="9525" cap="flat" cmpd="sng" algn="ctr">
                <a:solidFill>
                  <a:schemeClr val="accent3">
                    <a:lumMod val="80000"/>
                    <a:lumOff val="20000"/>
                    <a:shade val="95000"/>
                  </a:schemeClr>
                </a:solidFill>
                <a:round/>
              </a:ln>
              <a:effectLst/>
            </c:spPr>
          </c:dPt>
          <c:dPt>
            <c:idx val="15"/>
            <c:bubble3D val="0"/>
            <c:spPr>
              <a:gradFill rotWithShape="1">
                <a:gsLst>
                  <a:gs pos="0">
                    <a:schemeClr val="accent4">
                      <a:lumMod val="80000"/>
                      <a:lumOff val="20000"/>
                      <a:tint val="65000"/>
                      <a:lumMod val="110000"/>
                    </a:schemeClr>
                  </a:gs>
                  <a:gs pos="88000">
                    <a:schemeClr val="accent4">
                      <a:lumMod val="80000"/>
                      <a:lumOff val="20000"/>
                      <a:tint val="90000"/>
                    </a:schemeClr>
                  </a:gs>
                </a:gsLst>
                <a:lin ang="5400000" scaled="0"/>
              </a:gradFill>
              <a:ln w="9525" cap="flat" cmpd="sng" algn="ctr">
                <a:solidFill>
                  <a:schemeClr val="accent4">
                    <a:lumMod val="80000"/>
                    <a:lumOff val="20000"/>
                    <a:shade val="95000"/>
                  </a:schemeClr>
                </a:solidFill>
                <a:round/>
              </a:ln>
              <a:effectLst/>
            </c:spPr>
          </c:dPt>
          <c:dPt>
            <c:idx val="16"/>
            <c:bubble3D val="0"/>
            <c:spPr>
              <a:gradFill rotWithShape="1">
                <a:gsLst>
                  <a:gs pos="0">
                    <a:schemeClr val="accent5">
                      <a:lumMod val="80000"/>
                      <a:lumOff val="20000"/>
                      <a:tint val="65000"/>
                      <a:lumMod val="110000"/>
                    </a:schemeClr>
                  </a:gs>
                  <a:gs pos="88000">
                    <a:schemeClr val="accent5">
                      <a:lumMod val="80000"/>
                      <a:lumOff val="20000"/>
                      <a:tint val="90000"/>
                    </a:schemeClr>
                  </a:gs>
                </a:gsLst>
                <a:lin ang="5400000" scaled="0"/>
              </a:gradFill>
              <a:ln w="9525" cap="flat" cmpd="sng" algn="ctr">
                <a:solidFill>
                  <a:schemeClr val="accent5">
                    <a:lumMod val="80000"/>
                    <a:lumOff val="20000"/>
                    <a:shade val="95000"/>
                  </a:schemeClr>
                </a:solidFill>
                <a:round/>
              </a:ln>
              <a:effectLst/>
            </c:spPr>
          </c:dPt>
          <c:dPt>
            <c:idx val="17"/>
            <c:bubble3D val="0"/>
            <c:spPr>
              <a:gradFill rotWithShape="1">
                <a:gsLst>
                  <a:gs pos="0">
                    <a:schemeClr val="accent6">
                      <a:lumMod val="80000"/>
                      <a:lumOff val="20000"/>
                      <a:tint val="65000"/>
                      <a:lumMod val="110000"/>
                    </a:schemeClr>
                  </a:gs>
                  <a:gs pos="88000">
                    <a:schemeClr val="accent6">
                      <a:lumMod val="80000"/>
                      <a:lumOff val="20000"/>
                      <a:tint val="90000"/>
                    </a:schemeClr>
                  </a:gs>
                </a:gsLst>
                <a:lin ang="5400000" scaled="0"/>
              </a:gradFill>
              <a:ln w="9525" cap="flat" cmpd="sng" algn="ctr">
                <a:solidFill>
                  <a:schemeClr val="accent6">
                    <a:lumMod val="80000"/>
                    <a:lumOff val="20000"/>
                    <a:shade val="95000"/>
                  </a:schemeClr>
                </a:solidFill>
                <a:round/>
              </a:ln>
              <a:effectLst/>
            </c:spPr>
          </c:dPt>
          <c:dPt>
            <c:idx val="18"/>
            <c:bubble3D val="0"/>
            <c:spPr>
              <a:gradFill rotWithShape="1">
                <a:gsLst>
                  <a:gs pos="0">
                    <a:schemeClr val="accent1">
                      <a:lumMod val="80000"/>
                      <a:tint val="65000"/>
                      <a:lumMod val="110000"/>
                    </a:schemeClr>
                  </a:gs>
                  <a:gs pos="88000">
                    <a:schemeClr val="accent1">
                      <a:lumMod val="80000"/>
                      <a:tint val="90000"/>
                    </a:schemeClr>
                  </a:gs>
                </a:gsLst>
                <a:lin ang="5400000" scaled="0"/>
              </a:gradFill>
              <a:ln w="9525" cap="flat" cmpd="sng" algn="ctr">
                <a:solidFill>
                  <a:schemeClr val="accent1">
                    <a:lumMod val="80000"/>
                    <a:shade val="95000"/>
                  </a:schemeClr>
                </a:solidFill>
                <a:round/>
              </a:ln>
              <a:effectLst/>
            </c:spPr>
          </c:dPt>
          <c:dPt>
            <c:idx val="19"/>
            <c:bubble3D val="0"/>
            <c:spPr>
              <a:gradFill rotWithShape="1">
                <a:gsLst>
                  <a:gs pos="0">
                    <a:schemeClr val="accent2">
                      <a:lumMod val="80000"/>
                      <a:tint val="65000"/>
                      <a:lumMod val="110000"/>
                    </a:schemeClr>
                  </a:gs>
                  <a:gs pos="88000">
                    <a:schemeClr val="accent2">
                      <a:lumMod val="80000"/>
                      <a:tint val="90000"/>
                    </a:schemeClr>
                  </a:gs>
                </a:gsLst>
                <a:lin ang="5400000" scaled="0"/>
              </a:gradFill>
              <a:ln w="9525" cap="flat" cmpd="sng" algn="ctr">
                <a:solidFill>
                  <a:schemeClr val="accent2">
                    <a:lumMod val="80000"/>
                    <a:shade val="95000"/>
                  </a:schemeClr>
                </a:solidFill>
                <a:round/>
              </a:ln>
              <a:effectLst/>
            </c:spPr>
          </c:dPt>
          <c:dPt>
            <c:idx val="20"/>
            <c:bubble3D val="0"/>
            <c:spPr>
              <a:gradFill rotWithShape="1">
                <a:gsLst>
                  <a:gs pos="0">
                    <a:schemeClr val="accent3">
                      <a:lumMod val="80000"/>
                      <a:tint val="65000"/>
                      <a:lumMod val="110000"/>
                    </a:schemeClr>
                  </a:gs>
                  <a:gs pos="88000">
                    <a:schemeClr val="accent3">
                      <a:lumMod val="80000"/>
                      <a:tint val="90000"/>
                    </a:schemeClr>
                  </a:gs>
                </a:gsLst>
                <a:lin ang="5400000" scaled="0"/>
              </a:gradFill>
              <a:ln w="9525" cap="flat" cmpd="sng" algn="ctr">
                <a:solidFill>
                  <a:schemeClr val="accent3">
                    <a:lumMod val="80000"/>
                    <a:shade val="95000"/>
                  </a:schemeClr>
                </a:solidFill>
                <a:round/>
              </a:ln>
              <a:effectLst/>
            </c:spPr>
          </c:dPt>
          <c:dPt>
            <c:idx val="21"/>
            <c:bubble3D val="0"/>
            <c:spPr>
              <a:gradFill rotWithShape="1">
                <a:gsLst>
                  <a:gs pos="0">
                    <a:schemeClr val="accent4">
                      <a:lumMod val="80000"/>
                      <a:tint val="65000"/>
                      <a:lumMod val="110000"/>
                    </a:schemeClr>
                  </a:gs>
                  <a:gs pos="88000">
                    <a:schemeClr val="accent4">
                      <a:lumMod val="80000"/>
                      <a:tint val="90000"/>
                    </a:schemeClr>
                  </a:gs>
                </a:gsLst>
                <a:lin ang="5400000" scaled="0"/>
              </a:gradFill>
              <a:ln w="9525" cap="flat" cmpd="sng" algn="ctr">
                <a:solidFill>
                  <a:schemeClr val="accent4">
                    <a:lumMod val="80000"/>
                    <a:shade val="95000"/>
                  </a:schemeClr>
                </a:solidFill>
                <a:round/>
              </a:ln>
              <a:effectLst/>
            </c:spPr>
          </c:dPt>
          <c:dPt>
            <c:idx val="22"/>
            <c:bubble3D val="0"/>
            <c:spPr>
              <a:gradFill rotWithShape="1">
                <a:gsLst>
                  <a:gs pos="0">
                    <a:schemeClr val="accent5">
                      <a:lumMod val="80000"/>
                      <a:tint val="65000"/>
                      <a:lumMod val="110000"/>
                    </a:schemeClr>
                  </a:gs>
                  <a:gs pos="88000">
                    <a:schemeClr val="accent5">
                      <a:lumMod val="80000"/>
                      <a:tint val="90000"/>
                    </a:schemeClr>
                  </a:gs>
                </a:gsLst>
                <a:lin ang="5400000" scaled="0"/>
              </a:gradFill>
              <a:ln w="9525" cap="flat" cmpd="sng" algn="ctr">
                <a:solidFill>
                  <a:schemeClr val="accent5">
                    <a:lumMod val="80000"/>
                    <a:shade val="95000"/>
                  </a:schemeClr>
                </a:solidFill>
                <a:round/>
              </a:ln>
              <a:effectLst/>
            </c:spPr>
          </c:dPt>
          <c:dPt>
            <c:idx val="23"/>
            <c:bubble3D val="0"/>
            <c:spPr>
              <a:gradFill rotWithShape="1">
                <a:gsLst>
                  <a:gs pos="0">
                    <a:schemeClr val="accent6">
                      <a:lumMod val="80000"/>
                      <a:tint val="65000"/>
                      <a:lumMod val="110000"/>
                    </a:schemeClr>
                  </a:gs>
                  <a:gs pos="88000">
                    <a:schemeClr val="accent6">
                      <a:lumMod val="80000"/>
                      <a:tint val="90000"/>
                    </a:schemeClr>
                  </a:gs>
                </a:gsLst>
                <a:lin ang="5400000" scaled="0"/>
              </a:gradFill>
              <a:ln w="9525" cap="flat" cmpd="sng" algn="ctr">
                <a:solidFill>
                  <a:schemeClr val="accent6">
                    <a:lumMod val="80000"/>
                    <a:shade val="95000"/>
                  </a:schemeClr>
                </a:solidFill>
                <a:round/>
              </a:ln>
              <a:effectLst/>
            </c:spPr>
          </c:dPt>
          <c:dPt>
            <c:idx val="24"/>
            <c:bubble3D val="0"/>
            <c:spPr>
              <a:gradFill rotWithShape="1">
                <a:gsLst>
                  <a:gs pos="0">
                    <a:schemeClr val="accent1">
                      <a:lumMod val="60000"/>
                      <a:lumOff val="40000"/>
                      <a:tint val="65000"/>
                      <a:lumMod val="110000"/>
                    </a:schemeClr>
                  </a:gs>
                  <a:gs pos="88000">
                    <a:schemeClr val="accent1">
                      <a:lumMod val="60000"/>
                      <a:lumOff val="40000"/>
                      <a:tint val="90000"/>
                    </a:schemeClr>
                  </a:gs>
                </a:gsLst>
                <a:lin ang="5400000" scaled="0"/>
              </a:gradFill>
              <a:ln w="9525" cap="flat" cmpd="sng" algn="ctr">
                <a:solidFill>
                  <a:schemeClr val="accent1">
                    <a:lumMod val="60000"/>
                    <a:lumOff val="40000"/>
                    <a:shade val="95000"/>
                  </a:schemeClr>
                </a:solidFill>
                <a:round/>
              </a:ln>
              <a:effectLst/>
            </c:spPr>
          </c:dPt>
          <c:dPt>
            <c:idx val="25"/>
            <c:bubble3D val="0"/>
            <c:spPr>
              <a:gradFill rotWithShape="1">
                <a:gsLst>
                  <a:gs pos="0">
                    <a:schemeClr val="accent2">
                      <a:lumMod val="60000"/>
                      <a:lumOff val="40000"/>
                      <a:tint val="65000"/>
                      <a:lumMod val="110000"/>
                    </a:schemeClr>
                  </a:gs>
                  <a:gs pos="88000">
                    <a:schemeClr val="accent2">
                      <a:lumMod val="60000"/>
                      <a:lumOff val="40000"/>
                      <a:tint val="90000"/>
                    </a:schemeClr>
                  </a:gs>
                </a:gsLst>
                <a:lin ang="5400000" scaled="0"/>
              </a:gradFill>
              <a:ln w="9525" cap="flat" cmpd="sng" algn="ctr">
                <a:solidFill>
                  <a:schemeClr val="accent2">
                    <a:lumMod val="60000"/>
                    <a:lumOff val="40000"/>
                    <a:shade val="95000"/>
                  </a:schemeClr>
                </a:solidFill>
                <a:round/>
              </a:ln>
              <a:effectLst/>
            </c:spPr>
          </c:dPt>
          <c:dPt>
            <c:idx val="26"/>
            <c:bubble3D val="0"/>
            <c:spPr>
              <a:gradFill rotWithShape="1">
                <a:gsLst>
                  <a:gs pos="0">
                    <a:schemeClr val="accent3">
                      <a:lumMod val="60000"/>
                      <a:lumOff val="40000"/>
                      <a:tint val="65000"/>
                      <a:lumMod val="110000"/>
                    </a:schemeClr>
                  </a:gs>
                  <a:gs pos="88000">
                    <a:schemeClr val="accent3">
                      <a:lumMod val="60000"/>
                      <a:lumOff val="40000"/>
                      <a:tint val="90000"/>
                    </a:schemeClr>
                  </a:gs>
                </a:gsLst>
                <a:lin ang="5400000" scaled="0"/>
              </a:gradFill>
              <a:ln w="9525" cap="flat" cmpd="sng" algn="ctr">
                <a:solidFill>
                  <a:schemeClr val="accent3">
                    <a:lumMod val="60000"/>
                    <a:lumOff val="40000"/>
                    <a:shade val="95000"/>
                  </a:schemeClr>
                </a:solidFill>
                <a:round/>
              </a:ln>
              <a:effectLst/>
            </c:spPr>
          </c:dPt>
          <c:dPt>
            <c:idx val="27"/>
            <c:bubble3D val="0"/>
            <c:spPr>
              <a:gradFill rotWithShape="1">
                <a:gsLst>
                  <a:gs pos="0">
                    <a:schemeClr val="accent4">
                      <a:lumMod val="60000"/>
                      <a:lumOff val="40000"/>
                      <a:tint val="65000"/>
                      <a:lumMod val="110000"/>
                    </a:schemeClr>
                  </a:gs>
                  <a:gs pos="88000">
                    <a:schemeClr val="accent4">
                      <a:lumMod val="60000"/>
                      <a:lumOff val="40000"/>
                      <a:tint val="90000"/>
                    </a:schemeClr>
                  </a:gs>
                </a:gsLst>
                <a:lin ang="5400000" scaled="0"/>
              </a:gradFill>
              <a:ln w="9525" cap="flat" cmpd="sng" algn="ctr">
                <a:solidFill>
                  <a:schemeClr val="accent4">
                    <a:lumMod val="60000"/>
                    <a:lumOff val="40000"/>
                    <a:shade val="95000"/>
                  </a:schemeClr>
                </a:solidFill>
                <a:round/>
              </a:ln>
              <a:effectLst/>
            </c:spPr>
          </c:dPt>
          <c:dPt>
            <c:idx val="28"/>
            <c:bubble3D val="0"/>
            <c:spPr>
              <a:gradFill rotWithShape="1">
                <a:gsLst>
                  <a:gs pos="0">
                    <a:schemeClr val="accent5">
                      <a:lumMod val="60000"/>
                      <a:lumOff val="40000"/>
                      <a:tint val="65000"/>
                      <a:lumMod val="110000"/>
                    </a:schemeClr>
                  </a:gs>
                  <a:gs pos="88000">
                    <a:schemeClr val="accent5">
                      <a:lumMod val="60000"/>
                      <a:lumOff val="40000"/>
                      <a:tint val="90000"/>
                    </a:schemeClr>
                  </a:gs>
                </a:gsLst>
                <a:lin ang="5400000" scaled="0"/>
              </a:gradFill>
              <a:ln w="9525" cap="flat" cmpd="sng" algn="ctr">
                <a:solidFill>
                  <a:schemeClr val="accent5">
                    <a:lumMod val="60000"/>
                    <a:lumOff val="40000"/>
                    <a:shade val="95000"/>
                  </a:schemeClr>
                </a:solidFill>
                <a:round/>
              </a:ln>
              <a:effectLst/>
            </c:spPr>
          </c:dPt>
          <c:dPt>
            <c:idx val="29"/>
            <c:bubble3D val="0"/>
            <c:spPr>
              <a:gradFill rotWithShape="1">
                <a:gsLst>
                  <a:gs pos="0">
                    <a:schemeClr val="accent6">
                      <a:lumMod val="60000"/>
                      <a:lumOff val="40000"/>
                      <a:tint val="65000"/>
                      <a:lumMod val="110000"/>
                    </a:schemeClr>
                  </a:gs>
                  <a:gs pos="88000">
                    <a:schemeClr val="accent6">
                      <a:lumMod val="60000"/>
                      <a:lumOff val="40000"/>
                      <a:tint val="90000"/>
                    </a:schemeClr>
                  </a:gs>
                </a:gsLst>
                <a:lin ang="5400000" scaled="0"/>
              </a:gradFill>
              <a:ln w="9525" cap="flat" cmpd="sng" algn="ctr">
                <a:solidFill>
                  <a:schemeClr val="accent6">
                    <a:lumMod val="60000"/>
                    <a:lumOff val="40000"/>
                    <a:shade val="95000"/>
                  </a:schemeClr>
                </a:solidFill>
                <a:round/>
              </a:ln>
              <a:effectLst/>
            </c:spPr>
          </c:dPt>
          <c:dPt>
            <c:idx val="30"/>
            <c:bubble3D val="0"/>
            <c:spPr>
              <a:gradFill rotWithShape="1">
                <a:gsLst>
                  <a:gs pos="0">
                    <a:schemeClr val="accent1">
                      <a:lumMod val="50000"/>
                      <a:tint val="65000"/>
                      <a:lumMod val="110000"/>
                    </a:schemeClr>
                  </a:gs>
                  <a:gs pos="88000">
                    <a:schemeClr val="accent1">
                      <a:lumMod val="50000"/>
                      <a:tint val="90000"/>
                    </a:schemeClr>
                  </a:gs>
                </a:gsLst>
                <a:lin ang="5400000" scaled="0"/>
              </a:gradFill>
              <a:ln w="9525" cap="flat" cmpd="sng" algn="ctr">
                <a:solidFill>
                  <a:schemeClr val="accent1">
                    <a:lumMod val="50000"/>
                    <a:shade val="95000"/>
                  </a:schemeClr>
                </a:solidFill>
                <a:round/>
              </a:ln>
              <a:effectLst/>
            </c:spPr>
          </c:dPt>
          <c:dPt>
            <c:idx val="31"/>
            <c:bubble3D val="0"/>
            <c:spPr>
              <a:gradFill rotWithShape="1">
                <a:gsLst>
                  <a:gs pos="0">
                    <a:schemeClr val="accent2">
                      <a:lumMod val="50000"/>
                      <a:tint val="65000"/>
                      <a:lumMod val="110000"/>
                    </a:schemeClr>
                  </a:gs>
                  <a:gs pos="88000">
                    <a:schemeClr val="accent2">
                      <a:lumMod val="50000"/>
                      <a:tint val="90000"/>
                    </a:schemeClr>
                  </a:gs>
                </a:gsLst>
                <a:lin ang="5400000" scaled="0"/>
              </a:gradFill>
              <a:ln w="9525" cap="flat" cmpd="sng" algn="ctr">
                <a:solidFill>
                  <a:schemeClr val="accent2">
                    <a:lumMod val="50000"/>
                    <a:shade val="95000"/>
                  </a:schemeClr>
                </a:solidFill>
                <a:round/>
              </a:ln>
              <a:effectLst/>
            </c:spPr>
          </c:dPt>
          <c:dPt>
            <c:idx val="32"/>
            <c:bubble3D val="0"/>
            <c:spPr>
              <a:gradFill rotWithShape="1">
                <a:gsLst>
                  <a:gs pos="0">
                    <a:schemeClr val="accent3">
                      <a:lumMod val="50000"/>
                      <a:tint val="65000"/>
                      <a:lumMod val="110000"/>
                    </a:schemeClr>
                  </a:gs>
                  <a:gs pos="88000">
                    <a:schemeClr val="accent3">
                      <a:lumMod val="50000"/>
                      <a:tint val="90000"/>
                    </a:schemeClr>
                  </a:gs>
                </a:gsLst>
                <a:lin ang="5400000" scaled="0"/>
              </a:gradFill>
              <a:ln w="9525" cap="flat" cmpd="sng" algn="ctr">
                <a:solidFill>
                  <a:schemeClr val="accent3">
                    <a:lumMod val="50000"/>
                    <a:shade val="95000"/>
                  </a:schemeClr>
                </a:solidFill>
                <a:round/>
              </a:ln>
              <a:effectLst/>
            </c:spPr>
          </c:dPt>
          <c:dPt>
            <c:idx val="33"/>
            <c:bubble3D val="0"/>
            <c:spPr>
              <a:gradFill rotWithShape="1">
                <a:gsLst>
                  <a:gs pos="0">
                    <a:schemeClr val="accent4">
                      <a:lumMod val="50000"/>
                      <a:tint val="65000"/>
                      <a:lumMod val="110000"/>
                    </a:schemeClr>
                  </a:gs>
                  <a:gs pos="88000">
                    <a:schemeClr val="accent4">
                      <a:lumMod val="50000"/>
                      <a:tint val="90000"/>
                    </a:schemeClr>
                  </a:gs>
                </a:gsLst>
                <a:lin ang="5400000" scaled="0"/>
              </a:gradFill>
              <a:ln w="9525" cap="flat" cmpd="sng" algn="ctr">
                <a:solidFill>
                  <a:schemeClr val="accent4">
                    <a:lumMod val="50000"/>
                    <a:shade val="95000"/>
                  </a:schemeClr>
                </a:solidFill>
                <a:round/>
              </a:ln>
              <a:effectLst/>
            </c:spPr>
          </c:dPt>
          <c:dPt>
            <c:idx val="34"/>
            <c:bubble3D val="0"/>
            <c:spPr>
              <a:gradFill rotWithShape="1">
                <a:gsLst>
                  <a:gs pos="0">
                    <a:schemeClr val="accent5">
                      <a:lumMod val="50000"/>
                      <a:tint val="65000"/>
                      <a:lumMod val="110000"/>
                    </a:schemeClr>
                  </a:gs>
                  <a:gs pos="88000">
                    <a:schemeClr val="accent5">
                      <a:lumMod val="50000"/>
                      <a:tint val="90000"/>
                    </a:schemeClr>
                  </a:gs>
                </a:gsLst>
                <a:lin ang="5400000" scaled="0"/>
              </a:gradFill>
              <a:ln w="9525" cap="flat" cmpd="sng" algn="ctr">
                <a:solidFill>
                  <a:schemeClr val="accent5">
                    <a:lumMod val="50000"/>
                    <a:shade val="95000"/>
                  </a:schemeClr>
                </a:solidFill>
                <a:round/>
              </a:ln>
              <a:effectLst/>
            </c:spPr>
          </c:dPt>
          <c:dPt>
            <c:idx val="35"/>
            <c:bubble3D val="0"/>
            <c:spPr>
              <a:gradFill rotWithShape="1">
                <a:gsLst>
                  <a:gs pos="0">
                    <a:schemeClr val="accent6">
                      <a:lumMod val="50000"/>
                      <a:tint val="65000"/>
                      <a:lumMod val="110000"/>
                    </a:schemeClr>
                  </a:gs>
                  <a:gs pos="88000">
                    <a:schemeClr val="accent6">
                      <a:lumMod val="50000"/>
                      <a:tint val="90000"/>
                    </a:schemeClr>
                  </a:gs>
                </a:gsLst>
                <a:lin ang="5400000" scaled="0"/>
              </a:gradFill>
              <a:ln w="9525" cap="flat" cmpd="sng" algn="ctr">
                <a:solidFill>
                  <a:schemeClr val="accent6">
                    <a:lumMod val="50000"/>
                    <a:shade val="95000"/>
                  </a:schemeClr>
                </a:solidFill>
                <a:round/>
              </a:ln>
              <a:effectLst/>
            </c:spPr>
          </c:dPt>
          <c:dPt>
            <c:idx val="36"/>
            <c:bubble3D val="0"/>
            <c:spPr>
              <a:gradFill rotWithShape="1">
                <a:gsLst>
                  <a:gs pos="0">
                    <a:schemeClr val="accent1">
                      <a:lumMod val="70000"/>
                      <a:lumOff val="30000"/>
                      <a:tint val="65000"/>
                      <a:lumMod val="110000"/>
                    </a:schemeClr>
                  </a:gs>
                  <a:gs pos="88000">
                    <a:schemeClr val="accent1">
                      <a:lumMod val="70000"/>
                      <a:lumOff val="30000"/>
                      <a:tint val="90000"/>
                    </a:schemeClr>
                  </a:gs>
                </a:gsLst>
                <a:lin ang="5400000" scaled="0"/>
              </a:gradFill>
              <a:ln w="9525" cap="flat" cmpd="sng" algn="ctr">
                <a:solidFill>
                  <a:schemeClr val="accent1">
                    <a:lumMod val="70000"/>
                    <a:lumOff val="30000"/>
                    <a:shade val="95000"/>
                  </a:schemeClr>
                </a:solidFill>
                <a:round/>
              </a:ln>
              <a:effectLst/>
            </c:spPr>
          </c:dPt>
          <c:dPt>
            <c:idx val="37"/>
            <c:bubble3D val="0"/>
            <c:spPr>
              <a:gradFill rotWithShape="1">
                <a:gsLst>
                  <a:gs pos="0">
                    <a:schemeClr val="accent2">
                      <a:lumMod val="70000"/>
                      <a:lumOff val="30000"/>
                      <a:tint val="65000"/>
                      <a:lumMod val="110000"/>
                    </a:schemeClr>
                  </a:gs>
                  <a:gs pos="88000">
                    <a:schemeClr val="accent2">
                      <a:lumMod val="70000"/>
                      <a:lumOff val="30000"/>
                      <a:tint val="90000"/>
                    </a:schemeClr>
                  </a:gs>
                </a:gsLst>
                <a:lin ang="5400000" scaled="0"/>
              </a:gradFill>
              <a:ln w="9525" cap="flat" cmpd="sng" algn="ctr">
                <a:solidFill>
                  <a:schemeClr val="accent2">
                    <a:lumMod val="70000"/>
                    <a:lumOff val="30000"/>
                    <a:shade val="95000"/>
                  </a:schemeClr>
                </a:solidFill>
                <a:round/>
              </a:ln>
              <a:effectLst/>
            </c:spPr>
          </c:dPt>
          <c:dPt>
            <c:idx val="38"/>
            <c:bubble3D val="0"/>
            <c:spPr>
              <a:gradFill rotWithShape="1">
                <a:gsLst>
                  <a:gs pos="0">
                    <a:schemeClr val="accent3">
                      <a:lumMod val="70000"/>
                      <a:lumOff val="30000"/>
                      <a:tint val="65000"/>
                      <a:lumMod val="110000"/>
                    </a:schemeClr>
                  </a:gs>
                  <a:gs pos="88000">
                    <a:schemeClr val="accent3">
                      <a:lumMod val="70000"/>
                      <a:lumOff val="30000"/>
                      <a:tint val="90000"/>
                    </a:schemeClr>
                  </a:gs>
                </a:gsLst>
                <a:lin ang="5400000" scaled="0"/>
              </a:gradFill>
              <a:ln w="9525" cap="flat" cmpd="sng" algn="ctr">
                <a:solidFill>
                  <a:schemeClr val="accent3">
                    <a:lumMod val="70000"/>
                    <a:lumOff val="30000"/>
                    <a:shade val="95000"/>
                  </a:schemeClr>
                </a:solidFill>
                <a:round/>
              </a:ln>
              <a:effectLst/>
            </c:spPr>
          </c:dPt>
          <c:dPt>
            <c:idx val="39"/>
            <c:bubble3D val="0"/>
            <c:spPr>
              <a:gradFill rotWithShape="1">
                <a:gsLst>
                  <a:gs pos="0">
                    <a:schemeClr val="accent4">
                      <a:lumMod val="70000"/>
                      <a:lumOff val="30000"/>
                      <a:tint val="65000"/>
                      <a:lumMod val="110000"/>
                    </a:schemeClr>
                  </a:gs>
                  <a:gs pos="88000">
                    <a:schemeClr val="accent4">
                      <a:lumMod val="70000"/>
                      <a:lumOff val="30000"/>
                      <a:tint val="90000"/>
                    </a:schemeClr>
                  </a:gs>
                </a:gsLst>
                <a:lin ang="5400000" scaled="0"/>
              </a:gradFill>
              <a:ln w="9525" cap="flat" cmpd="sng" algn="ctr">
                <a:solidFill>
                  <a:schemeClr val="accent4">
                    <a:lumMod val="70000"/>
                    <a:lumOff val="30000"/>
                    <a:shade val="95000"/>
                  </a:schemeClr>
                </a:solidFill>
                <a:round/>
              </a:ln>
              <a:effectLst/>
            </c:spPr>
          </c:dPt>
          <c:dPt>
            <c:idx val="40"/>
            <c:bubble3D val="0"/>
            <c:spPr>
              <a:gradFill rotWithShape="1">
                <a:gsLst>
                  <a:gs pos="0">
                    <a:schemeClr val="accent5">
                      <a:lumMod val="70000"/>
                      <a:lumOff val="30000"/>
                      <a:tint val="65000"/>
                      <a:lumMod val="110000"/>
                    </a:schemeClr>
                  </a:gs>
                  <a:gs pos="88000">
                    <a:schemeClr val="accent5">
                      <a:lumMod val="70000"/>
                      <a:lumOff val="30000"/>
                      <a:tint val="90000"/>
                    </a:schemeClr>
                  </a:gs>
                </a:gsLst>
                <a:lin ang="5400000" scaled="0"/>
              </a:gradFill>
              <a:ln w="9525" cap="flat" cmpd="sng" algn="ctr">
                <a:solidFill>
                  <a:schemeClr val="accent5">
                    <a:lumMod val="70000"/>
                    <a:lumOff val="30000"/>
                    <a:shade val="95000"/>
                  </a:schemeClr>
                </a:solidFill>
                <a:round/>
              </a:ln>
              <a:effectLst/>
            </c:spPr>
          </c:dPt>
          <c:dPt>
            <c:idx val="41"/>
            <c:bubble3D val="0"/>
            <c:spPr>
              <a:gradFill rotWithShape="1">
                <a:gsLst>
                  <a:gs pos="0">
                    <a:schemeClr val="accent6">
                      <a:lumMod val="70000"/>
                      <a:lumOff val="30000"/>
                      <a:tint val="65000"/>
                      <a:lumMod val="110000"/>
                    </a:schemeClr>
                  </a:gs>
                  <a:gs pos="88000">
                    <a:schemeClr val="accent6">
                      <a:lumMod val="70000"/>
                      <a:lumOff val="30000"/>
                      <a:tint val="90000"/>
                    </a:schemeClr>
                  </a:gs>
                </a:gsLst>
                <a:lin ang="5400000" scaled="0"/>
              </a:gradFill>
              <a:ln w="9525" cap="flat" cmpd="sng" algn="ctr">
                <a:solidFill>
                  <a:schemeClr val="accent6">
                    <a:lumMod val="70000"/>
                    <a:lumOff val="30000"/>
                    <a:shade val="95000"/>
                  </a:schemeClr>
                </a:solidFill>
                <a:round/>
              </a:ln>
              <a:effectLst/>
            </c:spPr>
          </c:dPt>
          <c:dPt>
            <c:idx val="42"/>
            <c:bubble3D val="0"/>
            <c:spPr>
              <a:gradFill rotWithShape="1">
                <a:gsLst>
                  <a:gs pos="0">
                    <a:schemeClr val="accent1">
                      <a:lumMod val="70000"/>
                      <a:tint val="65000"/>
                      <a:lumMod val="110000"/>
                    </a:schemeClr>
                  </a:gs>
                  <a:gs pos="88000">
                    <a:schemeClr val="accent1">
                      <a:lumMod val="70000"/>
                      <a:tint val="90000"/>
                    </a:schemeClr>
                  </a:gs>
                </a:gsLst>
                <a:lin ang="5400000" scaled="0"/>
              </a:gradFill>
              <a:ln w="9525" cap="flat" cmpd="sng" algn="ctr">
                <a:solidFill>
                  <a:schemeClr val="accent1">
                    <a:lumMod val="70000"/>
                    <a:shade val="95000"/>
                  </a:schemeClr>
                </a:solidFill>
                <a:round/>
              </a:ln>
              <a:effectLst/>
            </c:spPr>
          </c:dPt>
          <c:dPt>
            <c:idx val="43"/>
            <c:bubble3D val="0"/>
            <c:spPr>
              <a:gradFill rotWithShape="1">
                <a:gsLst>
                  <a:gs pos="0">
                    <a:schemeClr val="accent2">
                      <a:lumMod val="70000"/>
                      <a:tint val="65000"/>
                      <a:lumMod val="110000"/>
                    </a:schemeClr>
                  </a:gs>
                  <a:gs pos="88000">
                    <a:schemeClr val="accent2">
                      <a:lumMod val="70000"/>
                      <a:tint val="90000"/>
                    </a:schemeClr>
                  </a:gs>
                </a:gsLst>
                <a:lin ang="5400000" scaled="0"/>
              </a:gradFill>
              <a:ln w="9525" cap="flat" cmpd="sng" algn="ctr">
                <a:solidFill>
                  <a:schemeClr val="accent2">
                    <a:lumMod val="70000"/>
                    <a:shade val="95000"/>
                  </a:schemeClr>
                </a:solidFill>
                <a:round/>
              </a:ln>
              <a:effectLst/>
            </c:spPr>
          </c:dPt>
          <c:dPt>
            <c:idx val="44"/>
            <c:bubble3D val="0"/>
            <c:spPr>
              <a:gradFill rotWithShape="1">
                <a:gsLst>
                  <a:gs pos="0">
                    <a:schemeClr val="accent3">
                      <a:lumMod val="70000"/>
                      <a:tint val="65000"/>
                      <a:lumMod val="110000"/>
                    </a:schemeClr>
                  </a:gs>
                  <a:gs pos="88000">
                    <a:schemeClr val="accent3">
                      <a:lumMod val="70000"/>
                      <a:tint val="90000"/>
                    </a:schemeClr>
                  </a:gs>
                </a:gsLst>
                <a:lin ang="5400000" scaled="0"/>
              </a:gradFill>
              <a:ln w="9525" cap="flat" cmpd="sng" algn="ctr">
                <a:solidFill>
                  <a:schemeClr val="accent3">
                    <a:lumMod val="70000"/>
                    <a:shade val="95000"/>
                  </a:schemeClr>
                </a:solidFill>
                <a:round/>
              </a:ln>
              <a:effectLst/>
            </c:spPr>
          </c:dPt>
          <c:dPt>
            <c:idx val="45"/>
            <c:bubble3D val="0"/>
            <c:spPr>
              <a:gradFill rotWithShape="1">
                <a:gsLst>
                  <a:gs pos="0">
                    <a:schemeClr val="accent4">
                      <a:lumMod val="70000"/>
                      <a:tint val="65000"/>
                      <a:lumMod val="110000"/>
                    </a:schemeClr>
                  </a:gs>
                  <a:gs pos="88000">
                    <a:schemeClr val="accent4">
                      <a:lumMod val="70000"/>
                      <a:tint val="90000"/>
                    </a:schemeClr>
                  </a:gs>
                </a:gsLst>
                <a:lin ang="5400000" scaled="0"/>
              </a:gradFill>
              <a:ln w="9525" cap="flat" cmpd="sng" algn="ctr">
                <a:solidFill>
                  <a:schemeClr val="accent4">
                    <a:lumMod val="70000"/>
                    <a:shade val="95000"/>
                  </a:schemeClr>
                </a:solidFill>
                <a:round/>
              </a:ln>
              <a:effectLst/>
            </c:spPr>
          </c:dPt>
          <c:dPt>
            <c:idx val="46"/>
            <c:bubble3D val="0"/>
            <c:spPr>
              <a:gradFill rotWithShape="1">
                <a:gsLst>
                  <a:gs pos="0">
                    <a:schemeClr val="accent5">
                      <a:lumMod val="70000"/>
                      <a:tint val="65000"/>
                      <a:lumMod val="110000"/>
                    </a:schemeClr>
                  </a:gs>
                  <a:gs pos="88000">
                    <a:schemeClr val="accent5">
                      <a:lumMod val="70000"/>
                      <a:tint val="90000"/>
                    </a:schemeClr>
                  </a:gs>
                </a:gsLst>
                <a:lin ang="5400000" scaled="0"/>
              </a:gradFill>
              <a:ln w="9525" cap="flat" cmpd="sng" algn="ctr">
                <a:solidFill>
                  <a:schemeClr val="accent5">
                    <a:lumMod val="70000"/>
                    <a:shade val="95000"/>
                  </a:schemeClr>
                </a:solidFill>
                <a:round/>
              </a:ln>
              <a:effectLst/>
            </c:spPr>
          </c:dPt>
          <c:dPt>
            <c:idx val="47"/>
            <c:bubble3D val="0"/>
            <c:spPr>
              <a:gradFill rotWithShape="1">
                <a:gsLst>
                  <a:gs pos="0">
                    <a:schemeClr val="accent6">
                      <a:lumMod val="70000"/>
                      <a:tint val="65000"/>
                      <a:lumMod val="110000"/>
                    </a:schemeClr>
                  </a:gs>
                  <a:gs pos="88000">
                    <a:schemeClr val="accent6">
                      <a:lumMod val="70000"/>
                      <a:tint val="90000"/>
                    </a:schemeClr>
                  </a:gs>
                </a:gsLst>
                <a:lin ang="5400000" scaled="0"/>
              </a:gradFill>
              <a:ln w="9525" cap="flat" cmpd="sng" algn="ctr">
                <a:solidFill>
                  <a:schemeClr val="accent6">
                    <a:lumMod val="70000"/>
                    <a:shade val="95000"/>
                  </a:schemeClr>
                </a:solidFill>
                <a:round/>
              </a:ln>
              <a:effectLst/>
            </c:spPr>
          </c:dPt>
          <c:dPt>
            <c:idx val="48"/>
            <c:bubble3D val="0"/>
            <c:spPr>
              <a:gradFill rotWithShape="1">
                <a:gsLst>
                  <a:gs pos="0">
                    <a:schemeClr val="accent1">
                      <a:lumMod val="50000"/>
                      <a:lumOff val="50000"/>
                      <a:tint val="65000"/>
                      <a:lumMod val="110000"/>
                    </a:schemeClr>
                  </a:gs>
                  <a:gs pos="88000">
                    <a:schemeClr val="accent1">
                      <a:lumMod val="50000"/>
                      <a:lumOff val="50000"/>
                      <a:tint val="90000"/>
                    </a:schemeClr>
                  </a:gs>
                </a:gsLst>
                <a:lin ang="5400000" scaled="0"/>
              </a:gradFill>
              <a:ln w="9525" cap="flat" cmpd="sng" algn="ctr">
                <a:solidFill>
                  <a:schemeClr val="accent1">
                    <a:lumMod val="50000"/>
                    <a:lumOff val="50000"/>
                    <a:shade val="95000"/>
                  </a:schemeClr>
                </a:solidFill>
                <a:round/>
              </a:ln>
              <a:effectLst/>
            </c:spPr>
          </c:dPt>
          <c:dPt>
            <c:idx val="49"/>
            <c:bubble3D val="0"/>
            <c:spPr>
              <a:gradFill rotWithShape="1">
                <a:gsLst>
                  <a:gs pos="0">
                    <a:schemeClr val="accent2">
                      <a:lumMod val="50000"/>
                      <a:lumOff val="50000"/>
                      <a:tint val="65000"/>
                      <a:lumMod val="110000"/>
                    </a:schemeClr>
                  </a:gs>
                  <a:gs pos="88000">
                    <a:schemeClr val="accent2">
                      <a:lumMod val="50000"/>
                      <a:lumOff val="50000"/>
                      <a:tint val="90000"/>
                    </a:schemeClr>
                  </a:gs>
                </a:gsLst>
                <a:lin ang="5400000" scaled="0"/>
              </a:gradFill>
              <a:ln w="9525" cap="flat" cmpd="sng" algn="ctr">
                <a:solidFill>
                  <a:schemeClr val="accent2">
                    <a:lumMod val="50000"/>
                    <a:lumOff val="50000"/>
                    <a:shade val="95000"/>
                  </a:schemeClr>
                </a:solidFill>
                <a:round/>
              </a:ln>
              <a:effectLst/>
            </c:spPr>
          </c:dPt>
          <c:dPt>
            <c:idx val="50"/>
            <c:bubble3D val="0"/>
            <c:spPr>
              <a:gradFill rotWithShape="1">
                <a:gsLst>
                  <a:gs pos="0">
                    <a:schemeClr val="accent3">
                      <a:lumMod val="50000"/>
                      <a:lumOff val="50000"/>
                      <a:tint val="65000"/>
                      <a:lumMod val="110000"/>
                    </a:schemeClr>
                  </a:gs>
                  <a:gs pos="88000">
                    <a:schemeClr val="accent3">
                      <a:lumMod val="50000"/>
                      <a:lumOff val="50000"/>
                      <a:tint val="90000"/>
                    </a:schemeClr>
                  </a:gs>
                </a:gsLst>
                <a:lin ang="5400000" scaled="0"/>
              </a:gradFill>
              <a:ln w="9525" cap="flat" cmpd="sng" algn="ctr">
                <a:solidFill>
                  <a:schemeClr val="accent3">
                    <a:lumMod val="50000"/>
                    <a:lumOff val="50000"/>
                    <a:shade val="95000"/>
                  </a:schemeClr>
                </a:solidFill>
                <a:round/>
              </a:ln>
              <a:effectLst/>
            </c:spPr>
          </c:dPt>
          <c:dPt>
            <c:idx val="51"/>
            <c:bubble3D val="0"/>
            <c:spPr>
              <a:gradFill rotWithShape="1">
                <a:gsLst>
                  <a:gs pos="0">
                    <a:schemeClr val="accent4">
                      <a:lumMod val="50000"/>
                      <a:lumOff val="50000"/>
                      <a:tint val="65000"/>
                      <a:lumMod val="110000"/>
                    </a:schemeClr>
                  </a:gs>
                  <a:gs pos="88000">
                    <a:schemeClr val="accent4">
                      <a:lumMod val="50000"/>
                      <a:lumOff val="50000"/>
                      <a:tint val="90000"/>
                    </a:schemeClr>
                  </a:gs>
                </a:gsLst>
                <a:lin ang="5400000" scaled="0"/>
              </a:gradFill>
              <a:ln w="9525" cap="flat" cmpd="sng" algn="ctr">
                <a:solidFill>
                  <a:schemeClr val="accent4">
                    <a:lumMod val="50000"/>
                    <a:lumOff val="50000"/>
                    <a:shade val="95000"/>
                  </a:schemeClr>
                </a:solidFill>
                <a:round/>
              </a:ln>
              <a:effectLst/>
            </c:spPr>
          </c:dPt>
          <c:dPt>
            <c:idx val="52"/>
            <c:bubble3D val="0"/>
            <c:spPr>
              <a:gradFill rotWithShape="1">
                <a:gsLst>
                  <a:gs pos="0">
                    <a:schemeClr val="accent5">
                      <a:lumMod val="50000"/>
                      <a:lumOff val="50000"/>
                      <a:tint val="65000"/>
                      <a:lumMod val="110000"/>
                    </a:schemeClr>
                  </a:gs>
                  <a:gs pos="88000">
                    <a:schemeClr val="accent5">
                      <a:lumMod val="50000"/>
                      <a:lumOff val="50000"/>
                      <a:tint val="90000"/>
                    </a:schemeClr>
                  </a:gs>
                </a:gsLst>
                <a:lin ang="5400000" scaled="0"/>
              </a:gradFill>
              <a:ln w="9525" cap="flat" cmpd="sng" algn="ctr">
                <a:solidFill>
                  <a:schemeClr val="accent5">
                    <a:lumMod val="50000"/>
                    <a:lumOff val="50000"/>
                    <a:shade val="95000"/>
                  </a:schemeClr>
                </a:solidFill>
                <a:round/>
              </a:ln>
              <a:effectLst/>
            </c:spPr>
          </c:dPt>
          <c:dPt>
            <c:idx val="53"/>
            <c:bubble3D val="0"/>
            <c:spPr>
              <a:gradFill rotWithShape="1">
                <a:gsLst>
                  <a:gs pos="0">
                    <a:schemeClr val="accent6">
                      <a:lumMod val="50000"/>
                      <a:lumOff val="50000"/>
                      <a:tint val="65000"/>
                      <a:lumMod val="110000"/>
                    </a:schemeClr>
                  </a:gs>
                  <a:gs pos="88000">
                    <a:schemeClr val="accent6">
                      <a:lumMod val="50000"/>
                      <a:lumOff val="50000"/>
                      <a:tint val="90000"/>
                    </a:schemeClr>
                  </a:gs>
                </a:gsLst>
                <a:lin ang="5400000" scaled="0"/>
              </a:gradFill>
              <a:ln w="9525" cap="flat" cmpd="sng" algn="ctr">
                <a:solidFill>
                  <a:schemeClr val="accent6">
                    <a:lumMod val="50000"/>
                    <a:lumOff val="50000"/>
                    <a:shade val="95000"/>
                  </a:schemeClr>
                </a:solidFill>
                <a:round/>
              </a:ln>
              <a:effectLst/>
            </c:spPr>
          </c:dPt>
          <c:dPt>
            <c:idx val="54"/>
            <c:bubble3D val="0"/>
            <c:spPr>
              <a:gradFill rotWithShape="1">
                <a:gsLst>
                  <a:gs pos="0">
                    <a:schemeClr val="accent1">
                      <a:tint val="65000"/>
                      <a:lumMod val="110000"/>
                    </a:schemeClr>
                  </a:gs>
                  <a:gs pos="88000">
                    <a:schemeClr val="accent1">
                      <a:tint val="90000"/>
                    </a:schemeClr>
                  </a:gs>
                </a:gsLst>
                <a:lin ang="5400000" scaled="0"/>
              </a:gradFill>
              <a:ln w="9525" cap="flat" cmpd="sng" algn="ctr">
                <a:solidFill>
                  <a:schemeClr val="accent1">
                    <a:shade val="95000"/>
                  </a:schemeClr>
                </a:solidFill>
                <a:round/>
              </a:ln>
              <a:effectLst/>
            </c:spPr>
          </c:dPt>
          <c:dPt>
            <c:idx val="55"/>
            <c:bubble3D val="0"/>
            <c:spPr>
              <a:gradFill rotWithShape="1">
                <a:gsLst>
                  <a:gs pos="0">
                    <a:schemeClr val="accent2">
                      <a:tint val="65000"/>
                      <a:lumMod val="110000"/>
                    </a:schemeClr>
                  </a:gs>
                  <a:gs pos="88000">
                    <a:schemeClr val="accent2">
                      <a:tint val="90000"/>
                    </a:schemeClr>
                  </a:gs>
                </a:gsLst>
                <a:lin ang="5400000" scaled="0"/>
              </a:gradFill>
              <a:ln w="9525" cap="flat" cmpd="sng" algn="ctr">
                <a:solidFill>
                  <a:schemeClr val="accent2">
                    <a:shade val="95000"/>
                  </a:schemeClr>
                </a:solidFill>
                <a:round/>
              </a:ln>
              <a:effectLst/>
            </c:spPr>
          </c:dPt>
          <c:dPt>
            <c:idx val="56"/>
            <c:bubble3D val="0"/>
            <c:spPr>
              <a:gradFill rotWithShape="1">
                <a:gsLst>
                  <a:gs pos="0">
                    <a:schemeClr val="accent3">
                      <a:tint val="65000"/>
                      <a:lumMod val="110000"/>
                    </a:schemeClr>
                  </a:gs>
                  <a:gs pos="88000">
                    <a:schemeClr val="accent3">
                      <a:tint val="90000"/>
                    </a:schemeClr>
                  </a:gs>
                </a:gsLst>
                <a:lin ang="5400000" scaled="0"/>
              </a:gradFill>
              <a:ln w="9525" cap="flat" cmpd="sng" algn="ctr">
                <a:solidFill>
                  <a:schemeClr val="accent3">
                    <a:shade val="95000"/>
                  </a:schemeClr>
                </a:solidFill>
                <a:round/>
              </a:ln>
              <a:effectLst/>
            </c:spPr>
          </c:dPt>
          <c:dPt>
            <c:idx val="57"/>
            <c:bubble3D val="0"/>
            <c:spPr>
              <a:gradFill rotWithShape="1">
                <a:gsLst>
                  <a:gs pos="0">
                    <a:schemeClr val="accent4">
                      <a:tint val="65000"/>
                      <a:lumMod val="110000"/>
                    </a:schemeClr>
                  </a:gs>
                  <a:gs pos="88000">
                    <a:schemeClr val="accent4">
                      <a:tint val="90000"/>
                    </a:schemeClr>
                  </a:gs>
                </a:gsLst>
                <a:lin ang="5400000" scaled="0"/>
              </a:gradFill>
              <a:ln w="9525" cap="flat" cmpd="sng" algn="ctr">
                <a:solidFill>
                  <a:schemeClr val="accent4">
                    <a:shade val="95000"/>
                  </a:schemeClr>
                </a:solidFill>
                <a:round/>
              </a:ln>
              <a:effectLst/>
            </c:spPr>
          </c:dPt>
          <c:dPt>
            <c:idx val="58"/>
            <c:bubble3D val="0"/>
            <c:spPr>
              <a:gradFill rotWithShape="1">
                <a:gsLst>
                  <a:gs pos="0">
                    <a:schemeClr val="accent5">
                      <a:tint val="65000"/>
                      <a:lumMod val="110000"/>
                    </a:schemeClr>
                  </a:gs>
                  <a:gs pos="88000">
                    <a:schemeClr val="accent5">
                      <a:tint val="90000"/>
                    </a:schemeClr>
                  </a:gs>
                </a:gsLst>
                <a:lin ang="5400000" scaled="0"/>
              </a:gradFill>
              <a:ln w="9525" cap="flat" cmpd="sng" algn="ctr">
                <a:solidFill>
                  <a:schemeClr val="accent5">
                    <a:shade val="95000"/>
                  </a:schemeClr>
                </a:solidFill>
                <a:round/>
              </a:ln>
              <a:effectLst/>
            </c:spPr>
          </c:dPt>
          <c:dPt>
            <c:idx val="59"/>
            <c:bubble3D val="0"/>
            <c:spPr>
              <a:gradFill rotWithShape="1">
                <a:gsLst>
                  <a:gs pos="0">
                    <a:schemeClr val="accent6">
                      <a:tint val="65000"/>
                      <a:lumMod val="110000"/>
                    </a:schemeClr>
                  </a:gs>
                  <a:gs pos="88000">
                    <a:schemeClr val="accent6">
                      <a:tint val="90000"/>
                    </a:schemeClr>
                  </a:gs>
                </a:gsLst>
                <a:lin ang="5400000" scaled="0"/>
              </a:gradFill>
              <a:ln w="9525" cap="flat" cmpd="sng" algn="ctr">
                <a:solidFill>
                  <a:schemeClr val="accent6">
                    <a:shade val="95000"/>
                  </a:schemeClr>
                </a:solidFill>
                <a:round/>
              </a:ln>
              <a:effectLst/>
            </c:spPr>
          </c:dPt>
          <c:dPt>
            <c:idx val="60"/>
            <c:bubble3D val="0"/>
            <c:spPr>
              <a:gradFill rotWithShape="1">
                <a:gsLst>
                  <a:gs pos="0">
                    <a:schemeClr val="accent1">
                      <a:lumMod val="60000"/>
                      <a:tint val="65000"/>
                      <a:lumMod val="110000"/>
                    </a:schemeClr>
                  </a:gs>
                  <a:gs pos="88000">
                    <a:schemeClr val="accent1">
                      <a:lumMod val="60000"/>
                      <a:tint val="90000"/>
                    </a:schemeClr>
                  </a:gs>
                </a:gsLst>
                <a:lin ang="5400000" scaled="0"/>
              </a:gradFill>
              <a:ln w="9525" cap="flat" cmpd="sng" algn="ctr">
                <a:solidFill>
                  <a:schemeClr val="accent1">
                    <a:lumMod val="60000"/>
                    <a:shade val="95000"/>
                  </a:schemeClr>
                </a:solidFill>
                <a:round/>
              </a:ln>
              <a:effectLst/>
            </c:spPr>
          </c:dPt>
          <c:dPt>
            <c:idx val="61"/>
            <c:bubble3D val="0"/>
            <c:spPr>
              <a:gradFill rotWithShape="1">
                <a:gsLst>
                  <a:gs pos="0">
                    <a:schemeClr val="accent2">
                      <a:lumMod val="60000"/>
                      <a:tint val="65000"/>
                      <a:lumMod val="110000"/>
                    </a:schemeClr>
                  </a:gs>
                  <a:gs pos="88000">
                    <a:schemeClr val="accent2">
                      <a:lumMod val="60000"/>
                      <a:tint val="90000"/>
                    </a:schemeClr>
                  </a:gs>
                </a:gsLst>
                <a:lin ang="5400000" scaled="0"/>
              </a:gradFill>
              <a:ln w="9525" cap="flat" cmpd="sng" algn="ctr">
                <a:solidFill>
                  <a:schemeClr val="accent2">
                    <a:lumMod val="60000"/>
                    <a:shade val="95000"/>
                  </a:schemeClr>
                </a:solidFill>
                <a:round/>
              </a:ln>
              <a:effectLst/>
            </c:spPr>
          </c:dPt>
          <c:dPt>
            <c:idx val="62"/>
            <c:bubble3D val="0"/>
            <c:spPr>
              <a:gradFill rotWithShape="1">
                <a:gsLst>
                  <a:gs pos="0">
                    <a:schemeClr val="accent3">
                      <a:lumMod val="60000"/>
                      <a:tint val="65000"/>
                      <a:lumMod val="110000"/>
                    </a:schemeClr>
                  </a:gs>
                  <a:gs pos="88000">
                    <a:schemeClr val="accent3">
                      <a:lumMod val="60000"/>
                      <a:tint val="90000"/>
                    </a:schemeClr>
                  </a:gs>
                </a:gsLst>
                <a:lin ang="5400000" scaled="0"/>
              </a:gradFill>
              <a:ln w="9525" cap="flat" cmpd="sng" algn="ctr">
                <a:solidFill>
                  <a:schemeClr val="accent3">
                    <a:lumMod val="60000"/>
                    <a:shade val="95000"/>
                  </a:schemeClr>
                </a:solidFill>
                <a:round/>
              </a:ln>
              <a:effectLst/>
            </c:spPr>
          </c:dPt>
          <c:dPt>
            <c:idx val="63"/>
            <c:bubble3D val="0"/>
            <c:spPr>
              <a:gradFill rotWithShape="1">
                <a:gsLst>
                  <a:gs pos="0">
                    <a:schemeClr val="accent4">
                      <a:lumMod val="60000"/>
                      <a:tint val="65000"/>
                      <a:lumMod val="110000"/>
                    </a:schemeClr>
                  </a:gs>
                  <a:gs pos="88000">
                    <a:schemeClr val="accent4">
                      <a:lumMod val="60000"/>
                      <a:tint val="90000"/>
                    </a:schemeClr>
                  </a:gs>
                </a:gsLst>
                <a:lin ang="5400000" scaled="0"/>
              </a:gradFill>
              <a:ln w="9525" cap="flat" cmpd="sng" algn="ctr">
                <a:solidFill>
                  <a:schemeClr val="accent4">
                    <a:lumMod val="60000"/>
                    <a:shade val="95000"/>
                  </a:schemeClr>
                </a:solidFill>
                <a:round/>
              </a:ln>
              <a:effectLst/>
            </c:spPr>
          </c:dPt>
          <c:dPt>
            <c:idx val="64"/>
            <c:bubble3D val="0"/>
            <c:spPr>
              <a:gradFill rotWithShape="1">
                <a:gsLst>
                  <a:gs pos="0">
                    <a:schemeClr val="accent5">
                      <a:lumMod val="60000"/>
                      <a:tint val="65000"/>
                      <a:lumMod val="110000"/>
                    </a:schemeClr>
                  </a:gs>
                  <a:gs pos="88000">
                    <a:schemeClr val="accent5">
                      <a:lumMod val="60000"/>
                      <a:tint val="90000"/>
                    </a:schemeClr>
                  </a:gs>
                </a:gsLst>
                <a:lin ang="5400000" scaled="0"/>
              </a:gradFill>
              <a:ln w="9525" cap="flat" cmpd="sng" algn="ctr">
                <a:solidFill>
                  <a:schemeClr val="accent5">
                    <a:lumMod val="60000"/>
                    <a:shade val="95000"/>
                  </a:schemeClr>
                </a:solidFill>
                <a:round/>
              </a:ln>
              <a:effectLst/>
            </c:spPr>
          </c:dPt>
          <c:dPt>
            <c:idx val="65"/>
            <c:bubble3D val="0"/>
            <c:spPr>
              <a:gradFill rotWithShape="1">
                <a:gsLst>
                  <a:gs pos="0">
                    <a:schemeClr val="accent6">
                      <a:lumMod val="60000"/>
                      <a:tint val="65000"/>
                      <a:lumMod val="110000"/>
                    </a:schemeClr>
                  </a:gs>
                  <a:gs pos="88000">
                    <a:schemeClr val="accent6">
                      <a:lumMod val="60000"/>
                      <a:tint val="90000"/>
                    </a:schemeClr>
                  </a:gs>
                </a:gsLst>
                <a:lin ang="5400000" scaled="0"/>
              </a:gradFill>
              <a:ln w="9525" cap="flat" cmpd="sng" algn="ctr">
                <a:solidFill>
                  <a:schemeClr val="accent6">
                    <a:lumMod val="60000"/>
                    <a:shade val="95000"/>
                  </a:schemeClr>
                </a:solidFill>
                <a:round/>
              </a:ln>
              <a:effectLst/>
            </c:spPr>
          </c:dPt>
          <c:dPt>
            <c:idx val="66"/>
            <c:bubble3D val="0"/>
            <c:spPr>
              <a:gradFill rotWithShape="1">
                <a:gsLst>
                  <a:gs pos="0">
                    <a:schemeClr val="accent1">
                      <a:lumMod val="80000"/>
                      <a:lumOff val="20000"/>
                      <a:tint val="65000"/>
                      <a:lumMod val="110000"/>
                    </a:schemeClr>
                  </a:gs>
                  <a:gs pos="88000">
                    <a:schemeClr val="accent1">
                      <a:lumMod val="80000"/>
                      <a:lumOff val="20000"/>
                      <a:tint val="90000"/>
                    </a:schemeClr>
                  </a:gs>
                </a:gsLst>
                <a:lin ang="5400000" scaled="0"/>
              </a:gradFill>
              <a:ln w="9525" cap="flat" cmpd="sng" algn="ctr">
                <a:solidFill>
                  <a:schemeClr val="accent1">
                    <a:lumMod val="80000"/>
                    <a:lumOff val="20000"/>
                    <a:shade val="95000"/>
                  </a:schemeClr>
                </a:solidFill>
                <a:round/>
              </a:ln>
              <a:effectLst/>
            </c:spPr>
          </c:dPt>
          <c:dPt>
            <c:idx val="67"/>
            <c:bubble3D val="0"/>
            <c:spPr>
              <a:gradFill rotWithShape="1">
                <a:gsLst>
                  <a:gs pos="0">
                    <a:schemeClr val="accent2">
                      <a:lumMod val="80000"/>
                      <a:lumOff val="20000"/>
                      <a:tint val="65000"/>
                      <a:lumMod val="110000"/>
                    </a:schemeClr>
                  </a:gs>
                  <a:gs pos="88000">
                    <a:schemeClr val="accent2">
                      <a:lumMod val="80000"/>
                      <a:lumOff val="20000"/>
                      <a:tint val="90000"/>
                    </a:schemeClr>
                  </a:gs>
                </a:gsLst>
                <a:lin ang="5400000" scaled="0"/>
              </a:gradFill>
              <a:ln w="9525" cap="flat" cmpd="sng" algn="ctr">
                <a:solidFill>
                  <a:schemeClr val="accent2">
                    <a:lumMod val="80000"/>
                    <a:lumOff val="20000"/>
                    <a:shade val="95000"/>
                  </a:schemeClr>
                </a:solidFill>
                <a:round/>
              </a:ln>
              <a:effectLst/>
            </c:spPr>
          </c:dPt>
          <c:dPt>
            <c:idx val="68"/>
            <c:bubble3D val="0"/>
            <c:spPr>
              <a:gradFill rotWithShape="1">
                <a:gsLst>
                  <a:gs pos="0">
                    <a:schemeClr val="accent3">
                      <a:lumMod val="80000"/>
                      <a:lumOff val="20000"/>
                      <a:tint val="65000"/>
                      <a:lumMod val="110000"/>
                    </a:schemeClr>
                  </a:gs>
                  <a:gs pos="88000">
                    <a:schemeClr val="accent3">
                      <a:lumMod val="80000"/>
                      <a:lumOff val="20000"/>
                      <a:tint val="90000"/>
                    </a:schemeClr>
                  </a:gs>
                </a:gsLst>
                <a:lin ang="5400000" scaled="0"/>
              </a:gradFill>
              <a:ln w="9525" cap="flat" cmpd="sng" algn="ctr">
                <a:solidFill>
                  <a:schemeClr val="accent3">
                    <a:lumMod val="80000"/>
                    <a:lumOff val="20000"/>
                    <a:shade val="95000"/>
                  </a:schemeClr>
                </a:solidFill>
                <a:round/>
              </a:ln>
              <a:effectLst/>
            </c:spPr>
          </c:dPt>
          <c:dPt>
            <c:idx val="69"/>
            <c:bubble3D val="0"/>
            <c:spPr>
              <a:gradFill rotWithShape="1">
                <a:gsLst>
                  <a:gs pos="0">
                    <a:schemeClr val="accent4">
                      <a:lumMod val="80000"/>
                      <a:lumOff val="20000"/>
                      <a:tint val="65000"/>
                      <a:lumMod val="110000"/>
                    </a:schemeClr>
                  </a:gs>
                  <a:gs pos="88000">
                    <a:schemeClr val="accent4">
                      <a:lumMod val="80000"/>
                      <a:lumOff val="20000"/>
                      <a:tint val="90000"/>
                    </a:schemeClr>
                  </a:gs>
                </a:gsLst>
                <a:lin ang="5400000" scaled="0"/>
              </a:gradFill>
              <a:ln w="9525" cap="flat" cmpd="sng" algn="ctr">
                <a:solidFill>
                  <a:schemeClr val="accent4">
                    <a:lumMod val="80000"/>
                    <a:lumOff val="20000"/>
                    <a:shade val="95000"/>
                  </a:schemeClr>
                </a:solidFill>
                <a:round/>
              </a:ln>
              <a:effectLst/>
            </c:spPr>
          </c:dPt>
          <c:dPt>
            <c:idx val="70"/>
            <c:bubble3D val="0"/>
            <c:spPr>
              <a:gradFill rotWithShape="1">
                <a:gsLst>
                  <a:gs pos="0">
                    <a:schemeClr val="accent5">
                      <a:lumMod val="80000"/>
                      <a:lumOff val="20000"/>
                      <a:tint val="65000"/>
                      <a:lumMod val="110000"/>
                    </a:schemeClr>
                  </a:gs>
                  <a:gs pos="88000">
                    <a:schemeClr val="accent5">
                      <a:lumMod val="80000"/>
                      <a:lumOff val="20000"/>
                      <a:tint val="90000"/>
                    </a:schemeClr>
                  </a:gs>
                </a:gsLst>
                <a:lin ang="5400000" scaled="0"/>
              </a:gradFill>
              <a:ln w="9525" cap="flat" cmpd="sng" algn="ctr">
                <a:solidFill>
                  <a:schemeClr val="accent5">
                    <a:lumMod val="80000"/>
                    <a:lumOff val="20000"/>
                    <a:shade val="95000"/>
                  </a:schemeClr>
                </a:solidFill>
                <a:round/>
              </a:ln>
              <a:effectLst/>
            </c:spPr>
          </c:dPt>
          <c:dPt>
            <c:idx val="71"/>
            <c:bubble3D val="0"/>
            <c:spPr>
              <a:gradFill rotWithShape="1">
                <a:gsLst>
                  <a:gs pos="0">
                    <a:schemeClr val="accent6">
                      <a:lumMod val="80000"/>
                      <a:lumOff val="20000"/>
                      <a:tint val="65000"/>
                      <a:lumMod val="110000"/>
                    </a:schemeClr>
                  </a:gs>
                  <a:gs pos="88000">
                    <a:schemeClr val="accent6">
                      <a:lumMod val="80000"/>
                      <a:lumOff val="20000"/>
                      <a:tint val="90000"/>
                    </a:schemeClr>
                  </a:gs>
                </a:gsLst>
                <a:lin ang="5400000" scaled="0"/>
              </a:gradFill>
              <a:ln w="9525" cap="flat" cmpd="sng" algn="ctr">
                <a:solidFill>
                  <a:schemeClr val="accent6">
                    <a:lumMod val="80000"/>
                    <a:lumOff val="20000"/>
                    <a:shade val="95000"/>
                  </a:schemeClr>
                </a:solidFill>
                <a:round/>
              </a:ln>
              <a:effectLst/>
            </c:spPr>
          </c:dPt>
          <c:dPt>
            <c:idx val="72"/>
            <c:bubble3D val="0"/>
            <c:spPr>
              <a:gradFill rotWithShape="1">
                <a:gsLst>
                  <a:gs pos="0">
                    <a:schemeClr val="accent1">
                      <a:lumMod val="80000"/>
                      <a:tint val="65000"/>
                      <a:lumMod val="110000"/>
                    </a:schemeClr>
                  </a:gs>
                  <a:gs pos="88000">
                    <a:schemeClr val="accent1">
                      <a:lumMod val="80000"/>
                      <a:tint val="90000"/>
                    </a:schemeClr>
                  </a:gs>
                </a:gsLst>
                <a:lin ang="5400000" scaled="0"/>
              </a:gradFill>
              <a:ln w="9525" cap="flat" cmpd="sng" algn="ctr">
                <a:solidFill>
                  <a:schemeClr val="accent1">
                    <a:lumMod val="80000"/>
                    <a:shade val="95000"/>
                  </a:schemeClr>
                </a:solidFill>
                <a:round/>
              </a:ln>
              <a:effectLst/>
            </c:spPr>
          </c:dPt>
          <c:dPt>
            <c:idx val="73"/>
            <c:bubble3D val="0"/>
            <c:spPr>
              <a:gradFill rotWithShape="1">
                <a:gsLst>
                  <a:gs pos="0">
                    <a:schemeClr val="accent2">
                      <a:lumMod val="80000"/>
                      <a:tint val="65000"/>
                      <a:lumMod val="110000"/>
                    </a:schemeClr>
                  </a:gs>
                  <a:gs pos="88000">
                    <a:schemeClr val="accent2">
                      <a:lumMod val="80000"/>
                      <a:tint val="90000"/>
                    </a:schemeClr>
                  </a:gs>
                </a:gsLst>
                <a:lin ang="5400000" scaled="0"/>
              </a:gradFill>
              <a:ln w="9525" cap="flat" cmpd="sng" algn="ctr">
                <a:solidFill>
                  <a:schemeClr val="accent2">
                    <a:lumMod val="80000"/>
                    <a:shade val="95000"/>
                  </a:schemeClr>
                </a:solidFill>
                <a:round/>
              </a:ln>
              <a:effectLst/>
            </c:spPr>
          </c:dPt>
          <c:dPt>
            <c:idx val="74"/>
            <c:bubble3D val="0"/>
            <c:spPr>
              <a:gradFill rotWithShape="1">
                <a:gsLst>
                  <a:gs pos="0">
                    <a:schemeClr val="accent3">
                      <a:lumMod val="80000"/>
                      <a:tint val="65000"/>
                      <a:lumMod val="110000"/>
                    </a:schemeClr>
                  </a:gs>
                  <a:gs pos="88000">
                    <a:schemeClr val="accent3">
                      <a:lumMod val="80000"/>
                      <a:tint val="90000"/>
                    </a:schemeClr>
                  </a:gs>
                </a:gsLst>
                <a:lin ang="5400000" scaled="0"/>
              </a:gradFill>
              <a:ln w="9525" cap="flat" cmpd="sng" algn="ctr">
                <a:solidFill>
                  <a:schemeClr val="accent3">
                    <a:lumMod val="80000"/>
                    <a:shade val="95000"/>
                  </a:schemeClr>
                </a:solidFill>
                <a:round/>
              </a:ln>
              <a:effectLst/>
            </c:spPr>
          </c:dPt>
          <c:dPt>
            <c:idx val="75"/>
            <c:bubble3D val="0"/>
            <c:spPr>
              <a:gradFill rotWithShape="1">
                <a:gsLst>
                  <a:gs pos="0">
                    <a:schemeClr val="accent4">
                      <a:lumMod val="80000"/>
                      <a:tint val="65000"/>
                      <a:lumMod val="110000"/>
                    </a:schemeClr>
                  </a:gs>
                  <a:gs pos="88000">
                    <a:schemeClr val="accent4">
                      <a:lumMod val="80000"/>
                      <a:tint val="90000"/>
                    </a:schemeClr>
                  </a:gs>
                </a:gsLst>
                <a:lin ang="5400000" scaled="0"/>
              </a:gradFill>
              <a:ln w="9525" cap="flat" cmpd="sng" algn="ctr">
                <a:solidFill>
                  <a:schemeClr val="accent4">
                    <a:lumMod val="80000"/>
                    <a:shade val="95000"/>
                  </a:schemeClr>
                </a:solidFill>
                <a:round/>
              </a:ln>
              <a:effectLst/>
            </c:spPr>
          </c:dPt>
          <c:dPt>
            <c:idx val="76"/>
            <c:bubble3D val="0"/>
            <c:spPr>
              <a:gradFill rotWithShape="1">
                <a:gsLst>
                  <a:gs pos="0">
                    <a:schemeClr val="accent5">
                      <a:lumMod val="80000"/>
                      <a:tint val="65000"/>
                      <a:lumMod val="110000"/>
                    </a:schemeClr>
                  </a:gs>
                  <a:gs pos="88000">
                    <a:schemeClr val="accent5">
                      <a:lumMod val="80000"/>
                      <a:tint val="90000"/>
                    </a:schemeClr>
                  </a:gs>
                </a:gsLst>
                <a:lin ang="5400000" scaled="0"/>
              </a:gradFill>
              <a:ln w="9525" cap="flat" cmpd="sng" algn="ctr">
                <a:solidFill>
                  <a:schemeClr val="accent5">
                    <a:lumMod val="80000"/>
                    <a:shade val="95000"/>
                  </a:schemeClr>
                </a:solidFill>
                <a:round/>
              </a:ln>
              <a:effectLst/>
            </c:spPr>
          </c:dPt>
          <c:dPt>
            <c:idx val="77"/>
            <c:bubble3D val="0"/>
            <c:spPr>
              <a:gradFill rotWithShape="1">
                <a:gsLst>
                  <a:gs pos="0">
                    <a:schemeClr val="accent6">
                      <a:lumMod val="80000"/>
                      <a:tint val="65000"/>
                      <a:lumMod val="110000"/>
                    </a:schemeClr>
                  </a:gs>
                  <a:gs pos="88000">
                    <a:schemeClr val="accent6">
                      <a:lumMod val="80000"/>
                      <a:tint val="90000"/>
                    </a:schemeClr>
                  </a:gs>
                </a:gsLst>
                <a:lin ang="5400000" scaled="0"/>
              </a:gradFill>
              <a:ln w="9525" cap="flat" cmpd="sng" algn="ctr">
                <a:solidFill>
                  <a:schemeClr val="accent6">
                    <a:lumMod val="80000"/>
                    <a:shade val="95000"/>
                  </a:schemeClr>
                </a:solidFill>
                <a:round/>
              </a:ln>
              <a:effectLst/>
            </c:spPr>
          </c:dPt>
          <c:dPt>
            <c:idx val="78"/>
            <c:bubble3D val="0"/>
            <c:spPr>
              <a:gradFill rotWithShape="1">
                <a:gsLst>
                  <a:gs pos="0">
                    <a:schemeClr val="accent1">
                      <a:lumMod val="60000"/>
                      <a:lumOff val="40000"/>
                      <a:tint val="65000"/>
                      <a:lumMod val="110000"/>
                    </a:schemeClr>
                  </a:gs>
                  <a:gs pos="88000">
                    <a:schemeClr val="accent1">
                      <a:lumMod val="60000"/>
                      <a:lumOff val="40000"/>
                      <a:tint val="90000"/>
                    </a:schemeClr>
                  </a:gs>
                </a:gsLst>
                <a:lin ang="5400000" scaled="0"/>
              </a:gradFill>
              <a:ln w="9525" cap="flat" cmpd="sng" algn="ctr">
                <a:solidFill>
                  <a:schemeClr val="accent1">
                    <a:lumMod val="60000"/>
                    <a:lumOff val="40000"/>
                    <a:shade val="95000"/>
                  </a:schemeClr>
                </a:solidFill>
                <a:round/>
              </a:ln>
              <a:effectLst/>
            </c:spPr>
          </c:dPt>
          <c:dPt>
            <c:idx val="79"/>
            <c:bubble3D val="0"/>
            <c:spPr>
              <a:gradFill rotWithShape="1">
                <a:gsLst>
                  <a:gs pos="0">
                    <a:schemeClr val="accent2">
                      <a:lumMod val="60000"/>
                      <a:lumOff val="40000"/>
                      <a:tint val="65000"/>
                      <a:lumMod val="110000"/>
                    </a:schemeClr>
                  </a:gs>
                  <a:gs pos="88000">
                    <a:schemeClr val="accent2">
                      <a:lumMod val="60000"/>
                      <a:lumOff val="40000"/>
                      <a:tint val="90000"/>
                    </a:schemeClr>
                  </a:gs>
                </a:gsLst>
                <a:lin ang="5400000" scaled="0"/>
              </a:gradFill>
              <a:ln w="9525" cap="flat" cmpd="sng" algn="ctr">
                <a:solidFill>
                  <a:schemeClr val="accent2">
                    <a:lumMod val="60000"/>
                    <a:lumOff val="40000"/>
                    <a:shade val="95000"/>
                  </a:schemeClr>
                </a:solidFill>
                <a:round/>
              </a:ln>
              <a:effectLst/>
            </c:spPr>
          </c:dPt>
          <c:dPt>
            <c:idx val="80"/>
            <c:bubble3D val="0"/>
            <c:spPr>
              <a:gradFill rotWithShape="1">
                <a:gsLst>
                  <a:gs pos="0">
                    <a:schemeClr val="accent3">
                      <a:lumMod val="60000"/>
                      <a:lumOff val="40000"/>
                      <a:tint val="65000"/>
                      <a:lumMod val="110000"/>
                    </a:schemeClr>
                  </a:gs>
                  <a:gs pos="88000">
                    <a:schemeClr val="accent3">
                      <a:lumMod val="60000"/>
                      <a:lumOff val="40000"/>
                      <a:tint val="90000"/>
                    </a:schemeClr>
                  </a:gs>
                </a:gsLst>
                <a:lin ang="5400000" scaled="0"/>
              </a:gradFill>
              <a:ln w="9525" cap="flat" cmpd="sng" algn="ctr">
                <a:solidFill>
                  <a:schemeClr val="accent3">
                    <a:lumMod val="60000"/>
                    <a:lumOff val="40000"/>
                    <a:shade val="95000"/>
                  </a:schemeClr>
                </a:solidFill>
                <a:round/>
              </a:ln>
              <a:effectLst/>
            </c:spPr>
          </c:dPt>
          <c:dPt>
            <c:idx val="81"/>
            <c:bubble3D val="0"/>
            <c:spPr>
              <a:gradFill rotWithShape="1">
                <a:gsLst>
                  <a:gs pos="0">
                    <a:schemeClr val="accent4">
                      <a:lumMod val="60000"/>
                      <a:lumOff val="40000"/>
                      <a:tint val="65000"/>
                      <a:lumMod val="110000"/>
                    </a:schemeClr>
                  </a:gs>
                  <a:gs pos="88000">
                    <a:schemeClr val="accent4">
                      <a:lumMod val="60000"/>
                      <a:lumOff val="40000"/>
                      <a:tint val="90000"/>
                    </a:schemeClr>
                  </a:gs>
                </a:gsLst>
                <a:lin ang="5400000" scaled="0"/>
              </a:gradFill>
              <a:ln w="9525" cap="flat" cmpd="sng" algn="ctr">
                <a:solidFill>
                  <a:schemeClr val="accent4">
                    <a:lumMod val="60000"/>
                    <a:lumOff val="40000"/>
                    <a:shade val="95000"/>
                  </a:schemeClr>
                </a:solidFill>
                <a:round/>
              </a:ln>
              <a:effectLst/>
            </c:spPr>
          </c:dPt>
          <c:dPt>
            <c:idx val="82"/>
            <c:bubble3D val="0"/>
            <c:spPr>
              <a:gradFill rotWithShape="1">
                <a:gsLst>
                  <a:gs pos="0">
                    <a:schemeClr val="accent5">
                      <a:lumMod val="60000"/>
                      <a:lumOff val="40000"/>
                      <a:tint val="65000"/>
                      <a:lumMod val="110000"/>
                    </a:schemeClr>
                  </a:gs>
                  <a:gs pos="88000">
                    <a:schemeClr val="accent5">
                      <a:lumMod val="60000"/>
                      <a:lumOff val="40000"/>
                      <a:tint val="90000"/>
                    </a:schemeClr>
                  </a:gs>
                </a:gsLst>
                <a:lin ang="5400000" scaled="0"/>
              </a:gradFill>
              <a:ln w="9525" cap="flat" cmpd="sng" algn="ctr">
                <a:solidFill>
                  <a:schemeClr val="accent5">
                    <a:lumMod val="60000"/>
                    <a:lumOff val="40000"/>
                    <a:shade val="95000"/>
                  </a:schemeClr>
                </a:solidFill>
                <a:round/>
              </a:ln>
              <a:effectLst/>
            </c:spPr>
          </c:dPt>
          <c:dPt>
            <c:idx val="83"/>
            <c:bubble3D val="0"/>
            <c:spPr>
              <a:gradFill rotWithShape="1">
                <a:gsLst>
                  <a:gs pos="0">
                    <a:schemeClr val="accent6">
                      <a:lumMod val="60000"/>
                      <a:lumOff val="40000"/>
                      <a:tint val="65000"/>
                      <a:lumMod val="110000"/>
                    </a:schemeClr>
                  </a:gs>
                  <a:gs pos="88000">
                    <a:schemeClr val="accent6">
                      <a:lumMod val="60000"/>
                      <a:lumOff val="40000"/>
                      <a:tint val="90000"/>
                    </a:schemeClr>
                  </a:gs>
                </a:gsLst>
                <a:lin ang="5400000" scaled="0"/>
              </a:gradFill>
              <a:ln w="9525" cap="flat" cmpd="sng" algn="ctr">
                <a:solidFill>
                  <a:schemeClr val="accent6">
                    <a:lumMod val="60000"/>
                    <a:lumOff val="40000"/>
                    <a:shade val="95000"/>
                  </a:schemeClr>
                </a:solidFill>
                <a:round/>
              </a:ln>
              <a:effectLst/>
            </c:spPr>
          </c:dPt>
          <c:dPt>
            <c:idx val="84"/>
            <c:bubble3D val="0"/>
            <c:spPr>
              <a:gradFill rotWithShape="1">
                <a:gsLst>
                  <a:gs pos="0">
                    <a:schemeClr val="accent1">
                      <a:lumMod val="50000"/>
                      <a:tint val="65000"/>
                      <a:lumMod val="110000"/>
                    </a:schemeClr>
                  </a:gs>
                  <a:gs pos="88000">
                    <a:schemeClr val="accent1">
                      <a:lumMod val="50000"/>
                      <a:tint val="90000"/>
                    </a:schemeClr>
                  </a:gs>
                </a:gsLst>
                <a:lin ang="5400000" scaled="0"/>
              </a:gradFill>
              <a:ln w="9525" cap="flat" cmpd="sng" algn="ctr">
                <a:solidFill>
                  <a:schemeClr val="accent1">
                    <a:lumMod val="50000"/>
                    <a:shade val="95000"/>
                  </a:schemeClr>
                </a:solidFill>
                <a:round/>
              </a:ln>
              <a:effectLst/>
            </c:spPr>
          </c:dPt>
          <c:dPt>
            <c:idx val="85"/>
            <c:bubble3D val="0"/>
            <c:spPr>
              <a:gradFill rotWithShape="1">
                <a:gsLst>
                  <a:gs pos="0">
                    <a:schemeClr val="accent2">
                      <a:lumMod val="50000"/>
                      <a:tint val="65000"/>
                      <a:lumMod val="110000"/>
                    </a:schemeClr>
                  </a:gs>
                  <a:gs pos="88000">
                    <a:schemeClr val="accent2">
                      <a:lumMod val="50000"/>
                      <a:tint val="90000"/>
                    </a:schemeClr>
                  </a:gs>
                </a:gsLst>
                <a:lin ang="5400000" scaled="0"/>
              </a:gradFill>
              <a:ln w="9525" cap="flat" cmpd="sng" algn="ctr">
                <a:solidFill>
                  <a:schemeClr val="accent2">
                    <a:lumMod val="50000"/>
                    <a:shade val="95000"/>
                  </a:schemeClr>
                </a:solidFill>
                <a:round/>
              </a:ln>
              <a:effectLst/>
            </c:spPr>
          </c:dPt>
          <c:dPt>
            <c:idx val="86"/>
            <c:bubble3D val="0"/>
            <c:spPr>
              <a:gradFill rotWithShape="1">
                <a:gsLst>
                  <a:gs pos="0">
                    <a:schemeClr val="accent3">
                      <a:lumMod val="50000"/>
                      <a:tint val="65000"/>
                      <a:lumMod val="110000"/>
                    </a:schemeClr>
                  </a:gs>
                  <a:gs pos="88000">
                    <a:schemeClr val="accent3">
                      <a:lumMod val="50000"/>
                      <a:tint val="90000"/>
                    </a:schemeClr>
                  </a:gs>
                </a:gsLst>
                <a:lin ang="5400000" scaled="0"/>
              </a:gradFill>
              <a:ln w="9525" cap="flat" cmpd="sng" algn="ctr">
                <a:solidFill>
                  <a:schemeClr val="accent3">
                    <a:lumMod val="50000"/>
                    <a:shade val="95000"/>
                  </a:schemeClr>
                </a:solidFill>
                <a:round/>
              </a:ln>
              <a:effectLst/>
            </c:spPr>
          </c:dPt>
          <c:dPt>
            <c:idx val="87"/>
            <c:bubble3D val="0"/>
            <c:spPr>
              <a:gradFill rotWithShape="1">
                <a:gsLst>
                  <a:gs pos="0">
                    <a:schemeClr val="accent4">
                      <a:lumMod val="50000"/>
                      <a:tint val="65000"/>
                      <a:lumMod val="110000"/>
                    </a:schemeClr>
                  </a:gs>
                  <a:gs pos="88000">
                    <a:schemeClr val="accent4">
                      <a:lumMod val="50000"/>
                      <a:tint val="90000"/>
                    </a:schemeClr>
                  </a:gs>
                </a:gsLst>
                <a:lin ang="5400000" scaled="0"/>
              </a:gradFill>
              <a:ln w="9525" cap="flat" cmpd="sng" algn="ctr">
                <a:solidFill>
                  <a:schemeClr val="accent4">
                    <a:lumMod val="50000"/>
                    <a:shade val="95000"/>
                  </a:schemeClr>
                </a:solidFill>
                <a:round/>
              </a:ln>
              <a:effectLst/>
            </c:spPr>
          </c:dPt>
          <c:dPt>
            <c:idx val="88"/>
            <c:bubble3D val="0"/>
            <c:spPr>
              <a:gradFill rotWithShape="1">
                <a:gsLst>
                  <a:gs pos="0">
                    <a:schemeClr val="accent5">
                      <a:lumMod val="50000"/>
                      <a:tint val="65000"/>
                      <a:lumMod val="110000"/>
                    </a:schemeClr>
                  </a:gs>
                  <a:gs pos="88000">
                    <a:schemeClr val="accent5">
                      <a:lumMod val="50000"/>
                      <a:tint val="90000"/>
                    </a:schemeClr>
                  </a:gs>
                </a:gsLst>
                <a:lin ang="5400000" scaled="0"/>
              </a:gradFill>
              <a:ln w="9525" cap="flat" cmpd="sng" algn="ctr">
                <a:solidFill>
                  <a:schemeClr val="accent5">
                    <a:lumMod val="50000"/>
                    <a:shade val="95000"/>
                  </a:schemeClr>
                </a:solidFill>
                <a:round/>
              </a:ln>
              <a:effectLst/>
            </c:spPr>
          </c:dPt>
          <c:dPt>
            <c:idx val="89"/>
            <c:bubble3D val="0"/>
            <c:spPr>
              <a:gradFill rotWithShape="1">
                <a:gsLst>
                  <a:gs pos="0">
                    <a:schemeClr val="accent6">
                      <a:lumMod val="50000"/>
                      <a:tint val="65000"/>
                      <a:lumMod val="110000"/>
                    </a:schemeClr>
                  </a:gs>
                  <a:gs pos="88000">
                    <a:schemeClr val="accent6">
                      <a:lumMod val="50000"/>
                      <a:tint val="90000"/>
                    </a:schemeClr>
                  </a:gs>
                </a:gsLst>
                <a:lin ang="5400000" scaled="0"/>
              </a:gradFill>
              <a:ln w="9525" cap="flat" cmpd="sng" algn="ctr">
                <a:solidFill>
                  <a:schemeClr val="accent6">
                    <a:lumMod val="50000"/>
                    <a:shade val="95000"/>
                  </a:schemeClr>
                </a:solidFill>
                <a:round/>
              </a:ln>
              <a:effectLst/>
            </c:spPr>
          </c:dPt>
          <c:dPt>
            <c:idx val="90"/>
            <c:bubble3D val="0"/>
            <c:spPr>
              <a:gradFill rotWithShape="1">
                <a:gsLst>
                  <a:gs pos="0">
                    <a:schemeClr val="accent1">
                      <a:lumMod val="70000"/>
                      <a:lumOff val="30000"/>
                      <a:tint val="65000"/>
                      <a:lumMod val="110000"/>
                    </a:schemeClr>
                  </a:gs>
                  <a:gs pos="88000">
                    <a:schemeClr val="accent1">
                      <a:lumMod val="70000"/>
                      <a:lumOff val="30000"/>
                      <a:tint val="90000"/>
                    </a:schemeClr>
                  </a:gs>
                </a:gsLst>
                <a:lin ang="5400000" scaled="0"/>
              </a:gradFill>
              <a:ln w="9525" cap="flat" cmpd="sng" algn="ctr">
                <a:solidFill>
                  <a:schemeClr val="accent1">
                    <a:lumMod val="70000"/>
                    <a:lumOff val="30000"/>
                    <a:shade val="95000"/>
                  </a:schemeClr>
                </a:solidFill>
                <a:round/>
              </a:ln>
              <a:effectLst/>
            </c:spPr>
          </c:dPt>
          <c:dPt>
            <c:idx val="91"/>
            <c:bubble3D val="0"/>
            <c:spPr>
              <a:gradFill rotWithShape="1">
                <a:gsLst>
                  <a:gs pos="0">
                    <a:schemeClr val="accent2">
                      <a:lumMod val="70000"/>
                      <a:lumOff val="30000"/>
                      <a:tint val="65000"/>
                      <a:lumMod val="110000"/>
                    </a:schemeClr>
                  </a:gs>
                  <a:gs pos="88000">
                    <a:schemeClr val="accent2">
                      <a:lumMod val="70000"/>
                      <a:lumOff val="30000"/>
                      <a:tint val="90000"/>
                    </a:schemeClr>
                  </a:gs>
                </a:gsLst>
                <a:lin ang="5400000" scaled="0"/>
              </a:gradFill>
              <a:ln w="9525" cap="flat" cmpd="sng" algn="ctr">
                <a:solidFill>
                  <a:schemeClr val="accent2">
                    <a:lumMod val="70000"/>
                    <a:lumOff val="30000"/>
                    <a:shade val="95000"/>
                  </a:schemeClr>
                </a:solidFill>
                <a:round/>
              </a:ln>
              <a:effectLst/>
            </c:spPr>
          </c:dPt>
          <c:dPt>
            <c:idx val="92"/>
            <c:bubble3D val="0"/>
            <c:spPr>
              <a:gradFill rotWithShape="1">
                <a:gsLst>
                  <a:gs pos="0">
                    <a:schemeClr val="accent3">
                      <a:lumMod val="70000"/>
                      <a:lumOff val="30000"/>
                      <a:tint val="65000"/>
                      <a:lumMod val="110000"/>
                    </a:schemeClr>
                  </a:gs>
                  <a:gs pos="88000">
                    <a:schemeClr val="accent3">
                      <a:lumMod val="70000"/>
                      <a:lumOff val="30000"/>
                      <a:tint val="90000"/>
                    </a:schemeClr>
                  </a:gs>
                </a:gsLst>
                <a:lin ang="5400000" scaled="0"/>
              </a:gradFill>
              <a:ln w="9525" cap="flat" cmpd="sng" algn="ctr">
                <a:solidFill>
                  <a:schemeClr val="accent3">
                    <a:lumMod val="70000"/>
                    <a:lumOff val="30000"/>
                    <a:shade val="95000"/>
                  </a:schemeClr>
                </a:solidFill>
                <a:round/>
              </a:ln>
              <a:effectLst/>
            </c:spPr>
          </c:dPt>
          <c:dPt>
            <c:idx val="93"/>
            <c:bubble3D val="0"/>
            <c:spPr>
              <a:gradFill rotWithShape="1">
                <a:gsLst>
                  <a:gs pos="0">
                    <a:schemeClr val="accent4">
                      <a:lumMod val="70000"/>
                      <a:lumOff val="30000"/>
                      <a:tint val="65000"/>
                      <a:lumMod val="110000"/>
                    </a:schemeClr>
                  </a:gs>
                  <a:gs pos="88000">
                    <a:schemeClr val="accent4">
                      <a:lumMod val="70000"/>
                      <a:lumOff val="30000"/>
                      <a:tint val="90000"/>
                    </a:schemeClr>
                  </a:gs>
                </a:gsLst>
                <a:lin ang="5400000" scaled="0"/>
              </a:gradFill>
              <a:ln w="9525" cap="flat" cmpd="sng" algn="ctr">
                <a:solidFill>
                  <a:schemeClr val="accent4">
                    <a:lumMod val="70000"/>
                    <a:lumOff val="30000"/>
                    <a:shade val="95000"/>
                  </a:schemeClr>
                </a:solidFill>
                <a:round/>
              </a:ln>
              <a:effectLst/>
            </c:spPr>
          </c:dPt>
          <c:dPt>
            <c:idx val="94"/>
            <c:bubble3D val="0"/>
            <c:spPr>
              <a:gradFill rotWithShape="1">
                <a:gsLst>
                  <a:gs pos="0">
                    <a:schemeClr val="accent5">
                      <a:lumMod val="70000"/>
                      <a:lumOff val="30000"/>
                      <a:tint val="65000"/>
                      <a:lumMod val="110000"/>
                    </a:schemeClr>
                  </a:gs>
                  <a:gs pos="88000">
                    <a:schemeClr val="accent5">
                      <a:lumMod val="70000"/>
                      <a:lumOff val="30000"/>
                      <a:tint val="90000"/>
                    </a:schemeClr>
                  </a:gs>
                </a:gsLst>
                <a:lin ang="5400000" scaled="0"/>
              </a:gradFill>
              <a:ln w="9525" cap="flat" cmpd="sng" algn="ctr">
                <a:solidFill>
                  <a:schemeClr val="accent5">
                    <a:lumMod val="70000"/>
                    <a:lumOff val="30000"/>
                    <a:shade val="95000"/>
                  </a:schemeClr>
                </a:solidFill>
                <a:round/>
              </a:ln>
              <a:effectLst/>
            </c:spPr>
          </c:dPt>
          <c:dPt>
            <c:idx val="95"/>
            <c:bubble3D val="0"/>
            <c:spPr>
              <a:gradFill rotWithShape="1">
                <a:gsLst>
                  <a:gs pos="0">
                    <a:schemeClr val="accent6">
                      <a:lumMod val="70000"/>
                      <a:lumOff val="30000"/>
                      <a:tint val="65000"/>
                      <a:lumMod val="110000"/>
                    </a:schemeClr>
                  </a:gs>
                  <a:gs pos="88000">
                    <a:schemeClr val="accent6">
                      <a:lumMod val="70000"/>
                      <a:lumOff val="30000"/>
                      <a:tint val="90000"/>
                    </a:schemeClr>
                  </a:gs>
                </a:gsLst>
                <a:lin ang="5400000" scaled="0"/>
              </a:gradFill>
              <a:ln w="9525" cap="flat" cmpd="sng" algn="ctr">
                <a:solidFill>
                  <a:schemeClr val="accent6">
                    <a:lumMod val="70000"/>
                    <a:lumOff val="30000"/>
                    <a:shade val="95000"/>
                  </a:schemeClr>
                </a:solidFill>
                <a:round/>
              </a:ln>
              <a:effectLst/>
            </c:spPr>
          </c:dPt>
          <c:dPt>
            <c:idx val="96"/>
            <c:bubble3D val="0"/>
            <c:spPr>
              <a:gradFill rotWithShape="1">
                <a:gsLst>
                  <a:gs pos="0">
                    <a:schemeClr val="accent1">
                      <a:lumMod val="70000"/>
                      <a:tint val="65000"/>
                      <a:lumMod val="110000"/>
                    </a:schemeClr>
                  </a:gs>
                  <a:gs pos="88000">
                    <a:schemeClr val="accent1">
                      <a:lumMod val="70000"/>
                      <a:tint val="90000"/>
                    </a:schemeClr>
                  </a:gs>
                </a:gsLst>
                <a:lin ang="5400000" scaled="0"/>
              </a:gradFill>
              <a:ln w="9525" cap="flat" cmpd="sng" algn="ctr">
                <a:solidFill>
                  <a:schemeClr val="accent1">
                    <a:lumMod val="70000"/>
                    <a:shade val="95000"/>
                  </a:schemeClr>
                </a:solidFill>
                <a:round/>
              </a:ln>
              <a:effectLst/>
            </c:spPr>
          </c:dPt>
          <c:dPt>
            <c:idx val="97"/>
            <c:bubble3D val="0"/>
            <c:spPr>
              <a:gradFill rotWithShape="1">
                <a:gsLst>
                  <a:gs pos="0">
                    <a:schemeClr val="accent2">
                      <a:lumMod val="70000"/>
                      <a:tint val="65000"/>
                      <a:lumMod val="110000"/>
                    </a:schemeClr>
                  </a:gs>
                  <a:gs pos="88000">
                    <a:schemeClr val="accent2">
                      <a:lumMod val="70000"/>
                      <a:tint val="90000"/>
                    </a:schemeClr>
                  </a:gs>
                </a:gsLst>
                <a:lin ang="5400000" scaled="0"/>
              </a:gradFill>
              <a:ln w="9525" cap="flat" cmpd="sng" algn="ctr">
                <a:solidFill>
                  <a:schemeClr val="accent2">
                    <a:lumMod val="70000"/>
                    <a:shade val="95000"/>
                  </a:schemeClr>
                </a:solidFill>
                <a:round/>
              </a:ln>
              <a:effectLst/>
            </c:spPr>
          </c:dPt>
          <c:dPt>
            <c:idx val="98"/>
            <c:bubble3D val="0"/>
            <c:spPr>
              <a:gradFill rotWithShape="1">
                <a:gsLst>
                  <a:gs pos="0">
                    <a:schemeClr val="accent3">
                      <a:lumMod val="70000"/>
                      <a:tint val="65000"/>
                      <a:lumMod val="110000"/>
                    </a:schemeClr>
                  </a:gs>
                  <a:gs pos="88000">
                    <a:schemeClr val="accent3">
                      <a:lumMod val="70000"/>
                      <a:tint val="90000"/>
                    </a:schemeClr>
                  </a:gs>
                </a:gsLst>
                <a:lin ang="5400000" scaled="0"/>
              </a:gradFill>
              <a:ln w="9525" cap="flat" cmpd="sng" algn="ctr">
                <a:solidFill>
                  <a:schemeClr val="accent3">
                    <a:lumMod val="70000"/>
                    <a:shade val="95000"/>
                  </a:schemeClr>
                </a:solidFill>
                <a:round/>
              </a:ln>
              <a:effectLst/>
            </c:spPr>
          </c:dPt>
          <c:dPt>
            <c:idx val="99"/>
            <c:bubble3D val="0"/>
            <c:spPr>
              <a:gradFill rotWithShape="1">
                <a:gsLst>
                  <a:gs pos="0">
                    <a:schemeClr val="accent4">
                      <a:lumMod val="70000"/>
                      <a:tint val="65000"/>
                      <a:lumMod val="110000"/>
                    </a:schemeClr>
                  </a:gs>
                  <a:gs pos="88000">
                    <a:schemeClr val="accent4">
                      <a:lumMod val="70000"/>
                      <a:tint val="90000"/>
                    </a:schemeClr>
                  </a:gs>
                </a:gsLst>
                <a:lin ang="5400000" scaled="0"/>
              </a:gradFill>
              <a:ln w="9525" cap="flat" cmpd="sng" algn="ctr">
                <a:solidFill>
                  <a:schemeClr val="accent4">
                    <a:lumMod val="70000"/>
                    <a:shade val="95000"/>
                  </a:schemeClr>
                </a:solidFill>
                <a:round/>
              </a:ln>
              <a:effectLst/>
            </c:spPr>
          </c:dPt>
          <c:dLbls>
            <c:delete val="1"/>
          </c:dLbls>
          <c:cat>
            <c:strRef>
              <c:f>Sheet1!$A$2:$A$101</c:f>
              <c:strCache>
                <c:ptCount val="100"/>
                <c:pt idx="0">
                  <c:v>5IHLGC</c:v>
                </c:pt>
                <c:pt idx="1">
                  <c:v>9VTGJV</c:v>
                </c:pt>
                <c:pt idx="2">
                  <c:v>6H7SPL</c:v>
                </c:pt>
                <c:pt idx="3">
                  <c:v>6XC4I2</c:v>
                </c:pt>
                <c:pt idx="4">
                  <c:v>CPIAHO</c:v>
                </c:pt>
                <c:pt idx="5">
                  <c:v>ZZGRSM</c:v>
                </c:pt>
                <c:pt idx="6">
                  <c:v>XUL7TT</c:v>
                </c:pt>
                <c:pt idx="7">
                  <c:v>Y59GNL</c:v>
                </c:pt>
                <c:pt idx="8">
                  <c:v>FE91LN</c:v>
                </c:pt>
                <c:pt idx="9">
                  <c:v>OKAJCV</c:v>
                </c:pt>
                <c:pt idx="10">
                  <c:v>AKO0SH</c:v>
                </c:pt>
                <c:pt idx="11">
                  <c:v>RK2JMQ</c:v>
                </c:pt>
                <c:pt idx="12">
                  <c:v>OGMRY2</c:v>
                </c:pt>
                <c:pt idx="13">
                  <c:v>705605</c:v>
                </c:pt>
                <c:pt idx="14">
                  <c:v>QY02HA</c:v>
                </c:pt>
                <c:pt idx="15">
                  <c:v>ZDNTT7</c:v>
                </c:pt>
                <c:pt idx="16">
                  <c:v>EH7LXL</c:v>
                </c:pt>
                <c:pt idx="17">
                  <c:v>83RCJF</c:v>
                </c:pt>
                <c:pt idx="18">
                  <c:v>3DNOOD</c:v>
                </c:pt>
                <c:pt idx="19">
                  <c:v>QSY7GR</c:v>
                </c:pt>
                <c:pt idx="20">
                  <c:v>JFJFGZ</c:v>
                </c:pt>
                <c:pt idx="21">
                  <c:v>6HBW2A</c:v>
                </c:pt>
                <c:pt idx="22">
                  <c:v>T8RNOQ</c:v>
                </c:pt>
                <c:pt idx="23">
                  <c:v>WELZTZ</c:v>
                </c:pt>
                <c:pt idx="24">
                  <c:v>1TNQYO</c:v>
                </c:pt>
                <c:pt idx="25">
                  <c:v>XGB35V</c:v>
                </c:pt>
                <c:pt idx="26">
                  <c:v>MOTVAN</c:v>
                </c:pt>
                <c:pt idx="27">
                  <c:v>TVGAEO</c:v>
                </c:pt>
                <c:pt idx="28">
                  <c:v>T6E9B9</c:v>
                </c:pt>
                <c:pt idx="29">
                  <c:v>9XR7SO</c:v>
                </c:pt>
                <c:pt idx="30">
                  <c:v>72C6Y3</c:v>
                </c:pt>
                <c:pt idx="31">
                  <c:v>GCP82I</c:v>
                </c:pt>
                <c:pt idx="32">
                  <c:v>1BRIGC</c:v>
                </c:pt>
                <c:pt idx="33">
                  <c:v>D8IC8B</c:v>
                </c:pt>
                <c:pt idx="34">
                  <c:v>LASSQ7</c:v>
                </c:pt>
                <c:pt idx="35">
                  <c:v>Q9M5DZ</c:v>
                </c:pt>
                <c:pt idx="36">
                  <c:v>SE5X9U</c:v>
                </c:pt>
                <c:pt idx="37">
                  <c:v>WL07ZB</c:v>
                </c:pt>
                <c:pt idx="38">
                  <c:v>INNIQD</c:v>
                </c:pt>
                <c:pt idx="39">
                  <c:v>0IBF68</c:v>
                </c:pt>
                <c:pt idx="40">
                  <c:v>S1LZNC</c:v>
                </c:pt>
                <c:pt idx="41">
                  <c:v>RU7BDI</c:v>
                </c:pt>
                <c:pt idx="42">
                  <c:v>9NCC6I</c:v>
                </c:pt>
                <c:pt idx="43">
                  <c:v>UROFMZ</c:v>
                </c:pt>
                <c:pt idx="44">
                  <c:v>0837KH</c:v>
                </c:pt>
                <c:pt idx="45">
                  <c:v>VOR12L</c:v>
                </c:pt>
                <c:pt idx="46">
                  <c:v>D2KOV6</c:v>
                </c:pt>
                <c:pt idx="47">
                  <c:v>DGLPMQ</c:v>
                </c:pt>
                <c:pt idx="48">
                  <c:v>D48AHX</c:v>
                </c:pt>
                <c:pt idx="49">
                  <c:v>6R883F</c:v>
                </c:pt>
                <c:pt idx="50">
                  <c:v>VR88YD</c:v>
                </c:pt>
                <c:pt idx="51">
                  <c:v>HLE0F9</c:v>
                </c:pt>
                <c:pt idx="52">
                  <c:v>98WM2K</c:v>
                </c:pt>
                <c:pt idx="53">
                  <c:v>DMWLE1</c:v>
                </c:pt>
                <c:pt idx="54">
                  <c:v>1UV5W9</c:v>
                </c:pt>
                <c:pt idx="55">
                  <c:v>5MNE1Q</c:v>
                </c:pt>
                <c:pt idx="56">
                  <c:v>HLWXVF</c:v>
                </c:pt>
                <c:pt idx="57">
                  <c:v>15R3D0</c:v>
                </c:pt>
                <c:pt idx="58">
                  <c:v>ZBW0OM</c:v>
                </c:pt>
                <c:pt idx="59">
                  <c:v>YEB8I4</c:v>
                </c:pt>
                <c:pt idx="60">
                  <c:v>VX597U</c:v>
                </c:pt>
                <c:pt idx="61">
                  <c:v>1TZQDZ</c:v>
                </c:pt>
                <c:pt idx="62">
                  <c:v>1ZDQF0</c:v>
                </c:pt>
                <c:pt idx="63">
                  <c:v>ZGJ4CZ</c:v>
                </c:pt>
                <c:pt idx="64">
                  <c:v>RVHAGO</c:v>
                </c:pt>
                <c:pt idx="65">
                  <c:v>BW2R0T</c:v>
                </c:pt>
                <c:pt idx="66">
                  <c:v>3J5HIF</c:v>
                </c:pt>
                <c:pt idx="67">
                  <c:v>QE0LB4</c:v>
                </c:pt>
                <c:pt idx="68">
                  <c:v>8DYGHW</c:v>
                </c:pt>
                <c:pt idx="69">
                  <c:v>TJ5GIL</c:v>
                </c:pt>
                <c:pt idx="70">
                  <c:v>TI1ZOJ</c:v>
                </c:pt>
                <c:pt idx="71">
                  <c:v>A20MP6</c:v>
                </c:pt>
                <c:pt idx="72">
                  <c:v>IWTQ5T</c:v>
                </c:pt>
                <c:pt idx="73">
                  <c:v>FV36OA</c:v>
                </c:pt>
                <c:pt idx="74">
                  <c:v>UYDA8D</c:v>
                </c:pt>
                <c:pt idx="75">
                  <c:v>YUHQJ6</c:v>
                </c:pt>
                <c:pt idx="76">
                  <c:v>DB2JA9</c:v>
                </c:pt>
                <c:pt idx="77">
                  <c:v>7377FX</c:v>
                </c:pt>
                <c:pt idx="78">
                  <c:v>TTFAQ5</c:v>
                </c:pt>
                <c:pt idx="79">
                  <c:v>U6S82Y</c:v>
                </c:pt>
                <c:pt idx="80">
                  <c:v>PVPBJ0</c:v>
                </c:pt>
                <c:pt idx="81">
                  <c:v>EJ2PRK</c:v>
                </c:pt>
                <c:pt idx="82">
                  <c:v>C4KVI2</c:v>
                </c:pt>
                <c:pt idx="83">
                  <c:v>1LYW47</c:v>
                </c:pt>
                <c:pt idx="84">
                  <c:v>88UQUQ</c:v>
                </c:pt>
                <c:pt idx="85">
                  <c:v>OXIJAT</c:v>
                </c:pt>
                <c:pt idx="86">
                  <c:v>CXY554</c:v>
                </c:pt>
                <c:pt idx="87">
                  <c:v>E35Y1Z</c:v>
                </c:pt>
                <c:pt idx="88">
                  <c:v>AEJF2Y</c:v>
                </c:pt>
                <c:pt idx="89">
                  <c:v>Z53CMW</c:v>
                </c:pt>
                <c:pt idx="90">
                  <c:v>4YEH04</c:v>
                </c:pt>
                <c:pt idx="91">
                  <c:v>I5UB5Y</c:v>
                </c:pt>
                <c:pt idx="92">
                  <c:v>HEXXCK</c:v>
                </c:pt>
                <c:pt idx="93">
                  <c:v>VB9NP0</c:v>
                </c:pt>
                <c:pt idx="94">
                  <c:v>2IIPKA</c:v>
                </c:pt>
                <c:pt idx="95">
                  <c:v>6JI9BO</c:v>
                </c:pt>
                <c:pt idx="96">
                  <c:v>U3J25C</c:v>
                </c:pt>
                <c:pt idx="97">
                  <c:v>R6T7R0</c:v>
                </c:pt>
                <c:pt idx="98">
                  <c:v>AI5SZ4</c:v>
                </c:pt>
                <c:pt idx="99">
                  <c:v>7ZSWCS</c:v>
                </c:pt>
              </c:strCache>
            </c:strRef>
          </c:cat>
          <c:val>
            <c:numRef>
              <c:f>Sheet1!$B$2:$B$101</c:f>
              <c:numCache>
                <c:formatCode>General</c:formatCode>
                <c:ptCount val="100"/>
                <c:pt idx="0">
                  <c:v>34</c:v>
                </c:pt>
                <c:pt idx="1">
                  <c:v>33</c:v>
                </c:pt>
                <c:pt idx="2">
                  <c:v>32</c:v>
                </c:pt>
                <c:pt idx="3">
                  <c:v>30</c:v>
                </c:pt>
                <c:pt idx="4">
                  <c:v>30</c:v>
                </c:pt>
                <c:pt idx="5">
                  <c:v>28</c:v>
                </c:pt>
                <c:pt idx="6">
                  <c:v>28</c:v>
                </c:pt>
                <c:pt idx="7">
                  <c:v>27</c:v>
                </c:pt>
                <c:pt idx="8">
                  <c:v>27</c:v>
                </c:pt>
                <c:pt idx="9">
                  <c:v>27</c:v>
                </c:pt>
                <c:pt idx="10">
                  <c:v>27</c:v>
                </c:pt>
                <c:pt idx="11">
                  <c:v>27</c:v>
                </c:pt>
                <c:pt idx="12">
                  <c:v>26</c:v>
                </c:pt>
                <c:pt idx="13">
                  <c:v>25</c:v>
                </c:pt>
                <c:pt idx="14">
                  <c:v>25</c:v>
                </c:pt>
                <c:pt idx="15">
                  <c:v>25</c:v>
                </c:pt>
                <c:pt idx="16">
                  <c:v>25</c:v>
                </c:pt>
                <c:pt idx="17">
                  <c:v>25</c:v>
                </c:pt>
                <c:pt idx="18">
                  <c:v>25</c:v>
                </c:pt>
                <c:pt idx="19">
                  <c:v>25</c:v>
                </c:pt>
                <c:pt idx="20">
                  <c:v>24</c:v>
                </c:pt>
                <c:pt idx="21">
                  <c:v>24</c:v>
                </c:pt>
                <c:pt idx="22">
                  <c:v>24</c:v>
                </c:pt>
                <c:pt idx="23">
                  <c:v>24</c:v>
                </c:pt>
                <c:pt idx="24">
                  <c:v>24</c:v>
                </c:pt>
                <c:pt idx="25">
                  <c:v>24</c:v>
                </c:pt>
                <c:pt idx="26">
                  <c:v>23</c:v>
                </c:pt>
                <c:pt idx="27">
                  <c:v>23</c:v>
                </c:pt>
                <c:pt idx="28">
                  <c:v>23</c:v>
                </c:pt>
                <c:pt idx="29">
                  <c:v>23</c:v>
                </c:pt>
                <c:pt idx="30">
                  <c:v>23</c:v>
                </c:pt>
                <c:pt idx="31">
                  <c:v>23</c:v>
                </c:pt>
                <c:pt idx="32">
                  <c:v>23</c:v>
                </c:pt>
                <c:pt idx="33">
                  <c:v>23</c:v>
                </c:pt>
                <c:pt idx="34">
                  <c:v>23</c:v>
                </c:pt>
                <c:pt idx="35">
                  <c:v>23</c:v>
                </c:pt>
                <c:pt idx="36">
                  <c:v>23</c:v>
                </c:pt>
                <c:pt idx="37">
                  <c:v>23</c:v>
                </c:pt>
                <c:pt idx="38">
                  <c:v>22</c:v>
                </c:pt>
                <c:pt idx="39">
                  <c:v>22</c:v>
                </c:pt>
                <c:pt idx="40">
                  <c:v>22</c:v>
                </c:pt>
                <c:pt idx="41">
                  <c:v>22</c:v>
                </c:pt>
                <c:pt idx="42">
                  <c:v>22</c:v>
                </c:pt>
                <c:pt idx="43">
                  <c:v>22</c:v>
                </c:pt>
                <c:pt idx="44">
                  <c:v>22</c:v>
                </c:pt>
                <c:pt idx="45">
                  <c:v>22</c:v>
                </c:pt>
                <c:pt idx="46">
                  <c:v>21</c:v>
                </c:pt>
                <c:pt idx="47">
                  <c:v>21</c:v>
                </c:pt>
                <c:pt idx="48">
                  <c:v>21</c:v>
                </c:pt>
                <c:pt idx="49">
                  <c:v>21</c:v>
                </c:pt>
                <c:pt idx="50">
                  <c:v>21</c:v>
                </c:pt>
                <c:pt idx="51">
                  <c:v>21</c:v>
                </c:pt>
                <c:pt idx="52">
                  <c:v>21</c:v>
                </c:pt>
                <c:pt idx="53">
                  <c:v>20</c:v>
                </c:pt>
                <c:pt idx="54">
                  <c:v>20</c:v>
                </c:pt>
                <c:pt idx="55">
                  <c:v>20</c:v>
                </c:pt>
                <c:pt idx="56">
                  <c:v>20</c:v>
                </c:pt>
                <c:pt idx="57">
                  <c:v>20</c:v>
                </c:pt>
                <c:pt idx="58">
                  <c:v>20</c:v>
                </c:pt>
                <c:pt idx="59">
                  <c:v>20</c:v>
                </c:pt>
                <c:pt idx="60">
                  <c:v>19</c:v>
                </c:pt>
                <c:pt idx="61">
                  <c:v>19</c:v>
                </c:pt>
                <c:pt idx="62">
                  <c:v>19</c:v>
                </c:pt>
                <c:pt idx="63">
                  <c:v>19</c:v>
                </c:pt>
                <c:pt idx="64">
                  <c:v>19</c:v>
                </c:pt>
                <c:pt idx="65">
                  <c:v>19</c:v>
                </c:pt>
                <c:pt idx="66">
                  <c:v>19</c:v>
                </c:pt>
                <c:pt idx="67">
                  <c:v>19</c:v>
                </c:pt>
                <c:pt idx="68">
                  <c:v>19</c:v>
                </c:pt>
                <c:pt idx="69">
                  <c:v>19</c:v>
                </c:pt>
                <c:pt idx="70">
                  <c:v>19</c:v>
                </c:pt>
                <c:pt idx="71">
                  <c:v>18</c:v>
                </c:pt>
                <c:pt idx="72">
                  <c:v>18</c:v>
                </c:pt>
                <c:pt idx="73">
                  <c:v>18</c:v>
                </c:pt>
                <c:pt idx="74">
                  <c:v>18</c:v>
                </c:pt>
                <c:pt idx="75">
                  <c:v>18</c:v>
                </c:pt>
                <c:pt idx="76">
                  <c:v>18</c:v>
                </c:pt>
                <c:pt idx="77">
                  <c:v>18</c:v>
                </c:pt>
                <c:pt idx="78">
                  <c:v>18</c:v>
                </c:pt>
                <c:pt idx="79">
                  <c:v>18</c:v>
                </c:pt>
                <c:pt idx="80">
                  <c:v>17</c:v>
                </c:pt>
                <c:pt idx="81">
                  <c:v>17</c:v>
                </c:pt>
                <c:pt idx="82">
                  <c:v>17</c:v>
                </c:pt>
                <c:pt idx="83">
                  <c:v>17</c:v>
                </c:pt>
                <c:pt idx="84">
                  <c:v>17</c:v>
                </c:pt>
                <c:pt idx="85">
                  <c:v>17</c:v>
                </c:pt>
                <c:pt idx="86">
                  <c:v>17</c:v>
                </c:pt>
                <c:pt idx="87">
                  <c:v>16</c:v>
                </c:pt>
                <c:pt idx="88">
                  <c:v>16</c:v>
                </c:pt>
                <c:pt idx="89">
                  <c:v>16</c:v>
                </c:pt>
                <c:pt idx="90">
                  <c:v>16</c:v>
                </c:pt>
                <c:pt idx="91">
                  <c:v>16</c:v>
                </c:pt>
                <c:pt idx="92">
                  <c:v>16</c:v>
                </c:pt>
                <c:pt idx="93">
                  <c:v>16</c:v>
                </c:pt>
                <c:pt idx="94">
                  <c:v>15</c:v>
                </c:pt>
                <c:pt idx="95">
                  <c:v>15</c:v>
                </c:pt>
                <c:pt idx="96">
                  <c:v>14</c:v>
                </c:pt>
                <c:pt idx="97">
                  <c:v>13</c:v>
                </c:pt>
                <c:pt idx="98">
                  <c:v>13</c:v>
                </c:pt>
                <c:pt idx="99">
                  <c:v>11</c:v>
                </c:pt>
              </c:numCache>
            </c:numRef>
          </c:val>
          <c:extLst xmlns:c16r2="http://schemas.microsoft.com/office/drawing/2015/06/chart">
            <c:ext xmlns:c16="http://schemas.microsoft.com/office/drawing/2014/chart" uri="{C3380CC4-5D6E-409C-BE32-E72D297353CC}">
              <c16:uniqueId val="{00000000-3332-4FE8-9359-4BF3E24F2D7C}"/>
            </c:ext>
          </c:extLst>
        </c:ser>
        <c:dLbls>
          <c:dLblPos val="ctr"/>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attribution</c:v>
                </c:pt>
              </c:strCache>
            </c:strRef>
          </c:tx>
          <c:spPr>
            <a:ln w="28575" cap="rnd">
              <a:solidFill>
                <a:schemeClr val="accent1"/>
              </a:solidFill>
              <a:round/>
            </a:ln>
            <a:effectLst/>
          </c:spPr>
          <c:marker>
            <c:symbol val="none"/>
          </c:marker>
          <c:trendline>
            <c:spPr>
              <a:ln w="19050" cap="rnd">
                <a:solidFill>
                  <a:schemeClr val="accent1"/>
                </a:solidFill>
                <a:prstDash val="sysDot"/>
              </a:ln>
              <a:effectLst/>
            </c:spPr>
            <c:trendlineType val="linear"/>
            <c:dispRSqr val="0"/>
            <c:dispEq val="0"/>
          </c:trendline>
          <c:cat>
            <c:numRef>
              <c:f>Sheet1!$A$2:$A$175</c:f>
              <c:numCache>
                <c:formatCode>m/d/yyyy</c:formatCode>
                <c:ptCount val="174"/>
                <c:pt idx="0">
                  <c:v>41547</c:v>
                </c:pt>
                <c:pt idx="1">
                  <c:v>41561</c:v>
                </c:pt>
                <c:pt idx="2">
                  <c:v>41575</c:v>
                </c:pt>
                <c:pt idx="3">
                  <c:v>41582</c:v>
                </c:pt>
                <c:pt idx="4">
                  <c:v>41589</c:v>
                </c:pt>
                <c:pt idx="5">
                  <c:v>41596</c:v>
                </c:pt>
                <c:pt idx="6">
                  <c:v>41603</c:v>
                </c:pt>
                <c:pt idx="7">
                  <c:v>41610</c:v>
                </c:pt>
                <c:pt idx="8">
                  <c:v>41617</c:v>
                </c:pt>
                <c:pt idx="9">
                  <c:v>41624</c:v>
                </c:pt>
                <c:pt idx="10">
                  <c:v>41631</c:v>
                </c:pt>
                <c:pt idx="11">
                  <c:v>41638</c:v>
                </c:pt>
                <c:pt idx="12">
                  <c:v>41645</c:v>
                </c:pt>
                <c:pt idx="13">
                  <c:v>41652</c:v>
                </c:pt>
                <c:pt idx="14">
                  <c:v>41659</c:v>
                </c:pt>
                <c:pt idx="15">
                  <c:v>41666</c:v>
                </c:pt>
                <c:pt idx="16">
                  <c:v>41673</c:v>
                </c:pt>
                <c:pt idx="17">
                  <c:v>41680</c:v>
                </c:pt>
                <c:pt idx="18">
                  <c:v>41687</c:v>
                </c:pt>
                <c:pt idx="19">
                  <c:v>41701</c:v>
                </c:pt>
                <c:pt idx="20">
                  <c:v>41708</c:v>
                </c:pt>
                <c:pt idx="21">
                  <c:v>41715</c:v>
                </c:pt>
                <c:pt idx="22">
                  <c:v>41722</c:v>
                </c:pt>
                <c:pt idx="23">
                  <c:v>41736</c:v>
                </c:pt>
                <c:pt idx="24">
                  <c:v>41743</c:v>
                </c:pt>
                <c:pt idx="25">
                  <c:v>41750</c:v>
                </c:pt>
                <c:pt idx="26">
                  <c:v>41757</c:v>
                </c:pt>
                <c:pt idx="27">
                  <c:v>41764</c:v>
                </c:pt>
                <c:pt idx="28">
                  <c:v>41771</c:v>
                </c:pt>
                <c:pt idx="29">
                  <c:v>41785</c:v>
                </c:pt>
                <c:pt idx="30">
                  <c:v>41792</c:v>
                </c:pt>
                <c:pt idx="31">
                  <c:v>41799</c:v>
                </c:pt>
                <c:pt idx="32">
                  <c:v>41806</c:v>
                </c:pt>
                <c:pt idx="33">
                  <c:v>41813</c:v>
                </c:pt>
                <c:pt idx="34">
                  <c:v>41820</c:v>
                </c:pt>
                <c:pt idx="35">
                  <c:v>41827</c:v>
                </c:pt>
                <c:pt idx="36">
                  <c:v>41834</c:v>
                </c:pt>
                <c:pt idx="37">
                  <c:v>41841</c:v>
                </c:pt>
                <c:pt idx="38">
                  <c:v>41848</c:v>
                </c:pt>
                <c:pt idx="39">
                  <c:v>41855</c:v>
                </c:pt>
                <c:pt idx="40">
                  <c:v>41862</c:v>
                </c:pt>
                <c:pt idx="41">
                  <c:v>41869</c:v>
                </c:pt>
                <c:pt idx="42">
                  <c:v>41876</c:v>
                </c:pt>
                <c:pt idx="43">
                  <c:v>41883</c:v>
                </c:pt>
                <c:pt idx="44">
                  <c:v>41890</c:v>
                </c:pt>
                <c:pt idx="45">
                  <c:v>41897</c:v>
                </c:pt>
                <c:pt idx="46">
                  <c:v>41904</c:v>
                </c:pt>
                <c:pt idx="47">
                  <c:v>41911</c:v>
                </c:pt>
                <c:pt idx="48">
                  <c:v>41918</c:v>
                </c:pt>
                <c:pt idx="49">
                  <c:v>41925</c:v>
                </c:pt>
                <c:pt idx="50">
                  <c:v>41932</c:v>
                </c:pt>
                <c:pt idx="51">
                  <c:v>41939</c:v>
                </c:pt>
                <c:pt idx="52">
                  <c:v>41946</c:v>
                </c:pt>
                <c:pt idx="53">
                  <c:v>41953</c:v>
                </c:pt>
                <c:pt idx="54">
                  <c:v>41960</c:v>
                </c:pt>
                <c:pt idx="55">
                  <c:v>41967</c:v>
                </c:pt>
                <c:pt idx="56">
                  <c:v>41974</c:v>
                </c:pt>
                <c:pt idx="57">
                  <c:v>41981</c:v>
                </c:pt>
                <c:pt idx="58">
                  <c:v>41988</c:v>
                </c:pt>
                <c:pt idx="59">
                  <c:v>41995</c:v>
                </c:pt>
                <c:pt idx="60">
                  <c:v>42002</c:v>
                </c:pt>
                <c:pt idx="61">
                  <c:v>42009</c:v>
                </c:pt>
                <c:pt idx="62">
                  <c:v>42016</c:v>
                </c:pt>
                <c:pt idx="63">
                  <c:v>42023</c:v>
                </c:pt>
                <c:pt idx="64">
                  <c:v>42030</c:v>
                </c:pt>
                <c:pt idx="65">
                  <c:v>42037</c:v>
                </c:pt>
                <c:pt idx="66">
                  <c:v>42044</c:v>
                </c:pt>
                <c:pt idx="67">
                  <c:v>42051</c:v>
                </c:pt>
                <c:pt idx="68">
                  <c:v>42058</c:v>
                </c:pt>
                <c:pt idx="69">
                  <c:v>42065</c:v>
                </c:pt>
                <c:pt idx="70">
                  <c:v>42072</c:v>
                </c:pt>
                <c:pt idx="71">
                  <c:v>42079</c:v>
                </c:pt>
                <c:pt idx="72">
                  <c:v>42086</c:v>
                </c:pt>
                <c:pt idx="73">
                  <c:v>42093</c:v>
                </c:pt>
                <c:pt idx="74">
                  <c:v>42100</c:v>
                </c:pt>
                <c:pt idx="75">
                  <c:v>42107</c:v>
                </c:pt>
                <c:pt idx="76">
                  <c:v>42114</c:v>
                </c:pt>
                <c:pt idx="77">
                  <c:v>42121</c:v>
                </c:pt>
                <c:pt idx="78">
                  <c:v>42128</c:v>
                </c:pt>
                <c:pt idx="79">
                  <c:v>42135</c:v>
                </c:pt>
                <c:pt idx="80">
                  <c:v>42142</c:v>
                </c:pt>
                <c:pt idx="81">
                  <c:v>42149</c:v>
                </c:pt>
                <c:pt idx="82">
                  <c:v>42156</c:v>
                </c:pt>
                <c:pt idx="83">
                  <c:v>42163</c:v>
                </c:pt>
                <c:pt idx="84">
                  <c:v>42170</c:v>
                </c:pt>
                <c:pt idx="85">
                  <c:v>42177</c:v>
                </c:pt>
                <c:pt idx="86">
                  <c:v>42184</c:v>
                </c:pt>
                <c:pt idx="87">
                  <c:v>42191</c:v>
                </c:pt>
                <c:pt idx="88">
                  <c:v>42198</c:v>
                </c:pt>
                <c:pt idx="89">
                  <c:v>42205</c:v>
                </c:pt>
                <c:pt idx="90">
                  <c:v>42212</c:v>
                </c:pt>
                <c:pt idx="91">
                  <c:v>42219</c:v>
                </c:pt>
                <c:pt idx="92">
                  <c:v>42226</c:v>
                </c:pt>
                <c:pt idx="93">
                  <c:v>42233</c:v>
                </c:pt>
                <c:pt idx="94">
                  <c:v>42240</c:v>
                </c:pt>
                <c:pt idx="95">
                  <c:v>42247</c:v>
                </c:pt>
                <c:pt idx="96">
                  <c:v>42254</c:v>
                </c:pt>
                <c:pt idx="97">
                  <c:v>42261</c:v>
                </c:pt>
                <c:pt idx="98">
                  <c:v>42268</c:v>
                </c:pt>
                <c:pt idx="99">
                  <c:v>42275</c:v>
                </c:pt>
                <c:pt idx="100">
                  <c:v>42282</c:v>
                </c:pt>
                <c:pt idx="101">
                  <c:v>42289</c:v>
                </c:pt>
                <c:pt idx="102">
                  <c:v>42296</c:v>
                </c:pt>
                <c:pt idx="103">
                  <c:v>42303</c:v>
                </c:pt>
                <c:pt idx="104">
                  <c:v>42310</c:v>
                </c:pt>
                <c:pt idx="105">
                  <c:v>42317</c:v>
                </c:pt>
                <c:pt idx="106">
                  <c:v>42324</c:v>
                </c:pt>
                <c:pt idx="107">
                  <c:v>42331</c:v>
                </c:pt>
                <c:pt idx="108">
                  <c:v>42338</c:v>
                </c:pt>
                <c:pt idx="109">
                  <c:v>42345</c:v>
                </c:pt>
                <c:pt idx="110">
                  <c:v>42352</c:v>
                </c:pt>
                <c:pt idx="111">
                  <c:v>42359</c:v>
                </c:pt>
                <c:pt idx="112">
                  <c:v>42366</c:v>
                </c:pt>
                <c:pt idx="113">
                  <c:v>42373</c:v>
                </c:pt>
                <c:pt idx="114">
                  <c:v>42380</c:v>
                </c:pt>
                <c:pt idx="115">
                  <c:v>42387</c:v>
                </c:pt>
                <c:pt idx="116">
                  <c:v>42394</c:v>
                </c:pt>
                <c:pt idx="117">
                  <c:v>42401</c:v>
                </c:pt>
                <c:pt idx="118">
                  <c:v>42408</c:v>
                </c:pt>
                <c:pt idx="119">
                  <c:v>42415</c:v>
                </c:pt>
                <c:pt idx="120">
                  <c:v>42422</c:v>
                </c:pt>
                <c:pt idx="121">
                  <c:v>42429</c:v>
                </c:pt>
                <c:pt idx="122">
                  <c:v>42436</c:v>
                </c:pt>
                <c:pt idx="123">
                  <c:v>42443</c:v>
                </c:pt>
                <c:pt idx="124">
                  <c:v>42450</c:v>
                </c:pt>
                <c:pt idx="125">
                  <c:v>42457</c:v>
                </c:pt>
                <c:pt idx="126">
                  <c:v>42464</c:v>
                </c:pt>
                <c:pt idx="127">
                  <c:v>42471</c:v>
                </c:pt>
                <c:pt idx="128">
                  <c:v>42478</c:v>
                </c:pt>
                <c:pt idx="129">
                  <c:v>42485</c:v>
                </c:pt>
                <c:pt idx="130">
                  <c:v>42492</c:v>
                </c:pt>
                <c:pt idx="131">
                  <c:v>42499</c:v>
                </c:pt>
                <c:pt idx="132">
                  <c:v>42506</c:v>
                </c:pt>
                <c:pt idx="133">
                  <c:v>42513</c:v>
                </c:pt>
                <c:pt idx="134">
                  <c:v>42520</c:v>
                </c:pt>
                <c:pt idx="135">
                  <c:v>42527</c:v>
                </c:pt>
                <c:pt idx="136">
                  <c:v>42534</c:v>
                </c:pt>
                <c:pt idx="137">
                  <c:v>42541</c:v>
                </c:pt>
                <c:pt idx="138">
                  <c:v>42548</c:v>
                </c:pt>
                <c:pt idx="139">
                  <c:v>42555</c:v>
                </c:pt>
                <c:pt idx="140">
                  <c:v>42562</c:v>
                </c:pt>
                <c:pt idx="141">
                  <c:v>42569</c:v>
                </c:pt>
                <c:pt idx="142">
                  <c:v>42576</c:v>
                </c:pt>
                <c:pt idx="143">
                  <c:v>42583</c:v>
                </c:pt>
                <c:pt idx="144">
                  <c:v>42590</c:v>
                </c:pt>
                <c:pt idx="145">
                  <c:v>42597</c:v>
                </c:pt>
                <c:pt idx="146">
                  <c:v>42604</c:v>
                </c:pt>
                <c:pt idx="147">
                  <c:v>42611</c:v>
                </c:pt>
                <c:pt idx="148">
                  <c:v>42618</c:v>
                </c:pt>
                <c:pt idx="149">
                  <c:v>42625</c:v>
                </c:pt>
                <c:pt idx="150">
                  <c:v>42632</c:v>
                </c:pt>
                <c:pt idx="151">
                  <c:v>42639</c:v>
                </c:pt>
                <c:pt idx="152">
                  <c:v>42646</c:v>
                </c:pt>
                <c:pt idx="153">
                  <c:v>42653</c:v>
                </c:pt>
                <c:pt idx="154">
                  <c:v>42660</c:v>
                </c:pt>
                <c:pt idx="155">
                  <c:v>42667</c:v>
                </c:pt>
                <c:pt idx="156">
                  <c:v>42674</c:v>
                </c:pt>
                <c:pt idx="157">
                  <c:v>42681</c:v>
                </c:pt>
                <c:pt idx="158">
                  <c:v>42688</c:v>
                </c:pt>
                <c:pt idx="159">
                  <c:v>42695</c:v>
                </c:pt>
                <c:pt idx="160">
                  <c:v>42702</c:v>
                </c:pt>
                <c:pt idx="161">
                  <c:v>42709</c:v>
                </c:pt>
                <c:pt idx="162">
                  <c:v>42716</c:v>
                </c:pt>
                <c:pt idx="163">
                  <c:v>42723</c:v>
                </c:pt>
                <c:pt idx="164">
                  <c:v>42730</c:v>
                </c:pt>
                <c:pt idx="165">
                  <c:v>42737</c:v>
                </c:pt>
                <c:pt idx="166">
                  <c:v>42744</c:v>
                </c:pt>
                <c:pt idx="167">
                  <c:v>42751</c:v>
                </c:pt>
                <c:pt idx="168">
                  <c:v>42758</c:v>
                </c:pt>
                <c:pt idx="169">
                  <c:v>42765</c:v>
                </c:pt>
                <c:pt idx="170">
                  <c:v>42772</c:v>
                </c:pt>
                <c:pt idx="171">
                  <c:v>42779</c:v>
                </c:pt>
                <c:pt idx="172">
                  <c:v>42786</c:v>
                </c:pt>
                <c:pt idx="173">
                  <c:v>42793</c:v>
                </c:pt>
              </c:numCache>
            </c:numRef>
          </c:cat>
          <c:val>
            <c:numRef>
              <c:f>Sheet1!$B$2:$B$175</c:f>
              <c:numCache>
                <c:formatCode>General</c:formatCode>
                <c:ptCount val="174"/>
                <c:pt idx="0">
                  <c:v>1</c:v>
                </c:pt>
                <c:pt idx="1">
                  <c:v>4</c:v>
                </c:pt>
                <c:pt idx="2">
                  <c:v>1</c:v>
                </c:pt>
                <c:pt idx="3">
                  <c:v>3</c:v>
                </c:pt>
                <c:pt idx="4">
                  <c:v>5</c:v>
                </c:pt>
                <c:pt idx="5">
                  <c:v>1</c:v>
                </c:pt>
                <c:pt idx="6">
                  <c:v>2</c:v>
                </c:pt>
                <c:pt idx="7">
                  <c:v>1</c:v>
                </c:pt>
                <c:pt idx="8">
                  <c:v>3</c:v>
                </c:pt>
                <c:pt idx="9">
                  <c:v>1</c:v>
                </c:pt>
                <c:pt idx="10">
                  <c:v>5</c:v>
                </c:pt>
                <c:pt idx="11">
                  <c:v>2</c:v>
                </c:pt>
                <c:pt idx="12">
                  <c:v>3</c:v>
                </c:pt>
                <c:pt idx="13">
                  <c:v>3</c:v>
                </c:pt>
                <c:pt idx="14">
                  <c:v>3</c:v>
                </c:pt>
                <c:pt idx="15">
                  <c:v>2</c:v>
                </c:pt>
                <c:pt idx="16">
                  <c:v>2</c:v>
                </c:pt>
                <c:pt idx="17">
                  <c:v>1</c:v>
                </c:pt>
                <c:pt idx="18">
                  <c:v>2</c:v>
                </c:pt>
                <c:pt idx="19">
                  <c:v>4</c:v>
                </c:pt>
                <c:pt idx="20">
                  <c:v>1</c:v>
                </c:pt>
                <c:pt idx="21">
                  <c:v>3</c:v>
                </c:pt>
                <c:pt idx="22">
                  <c:v>3</c:v>
                </c:pt>
                <c:pt idx="23">
                  <c:v>1</c:v>
                </c:pt>
                <c:pt idx="24">
                  <c:v>4</c:v>
                </c:pt>
                <c:pt idx="25">
                  <c:v>3</c:v>
                </c:pt>
                <c:pt idx="26">
                  <c:v>3</c:v>
                </c:pt>
                <c:pt idx="27">
                  <c:v>1</c:v>
                </c:pt>
                <c:pt idx="28">
                  <c:v>2</c:v>
                </c:pt>
                <c:pt idx="29">
                  <c:v>3</c:v>
                </c:pt>
                <c:pt idx="30">
                  <c:v>2</c:v>
                </c:pt>
                <c:pt idx="31">
                  <c:v>4</c:v>
                </c:pt>
                <c:pt idx="32">
                  <c:v>3</c:v>
                </c:pt>
                <c:pt idx="33">
                  <c:v>2</c:v>
                </c:pt>
                <c:pt idx="34">
                  <c:v>2</c:v>
                </c:pt>
                <c:pt idx="35">
                  <c:v>3</c:v>
                </c:pt>
                <c:pt idx="36">
                  <c:v>5</c:v>
                </c:pt>
                <c:pt idx="37">
                  <c:v>6</c:v>
                </c:pt>
                <c:pt idx="38">
                  <c:v>9</c:v>
                </c:pt>
                <c:pt idx="39">
                  <c:v>5</c:v>
                </c:pt>
                <c:pt idx="40">
                  <c:v>2</c:v>
                </c:pt>
                <c:pt idx="41">
                  <c:v>1</c:v>
                </c:pt>
                <c:pt idx="42">
                  <c:v>6</c:v>
                </c:pt>
                <c:pt idx="43">
                  <c:v>7</c:v>
                </c:pt>
                <c:pt idx="44">
                  <c:v>7</c:v>
                </c:pt>
                <c:pt idx="45">
                  <c:v>3</c:v>
                </c:pt>
                <c:pt idx="46">
                  <c:v>7</c:v>
                </c:pt>
                <c:pt idx="47">
                  <c:v>4</c:v>
                </c:pt>
                <c:pt idx="48">
                  <c:v>5</c:v>
                </c:pt>
                <c:pt idx="49">
                  <c:v>7</c:v>
                </c:pt>
                <c:pt idx="50">
                  <c:v>9</c:v>
                </c:pt>
                <c:pt idx="51">
                  <c:v>4</c:v>
                </c:pt>
                <c:pt idx="52">
                  <c:v>14</c:v>
                </c:pt>
                <c:pt idx="53">
                  <c:v>8</c:v>
                </c:pt>
                <c:pt idx="54">
                  <c:v>11</c:v>
                </c:pt>
                <c:pt idx="55">
                  <c:v>6</c:v>
                </c:pt>
                <c:pt idx="56">
                  <c:v>8</c:v>
                </c:pt>
                <c:pt idx="57">
                  <c:v>8</c:v>
                </c:pt>
                <c:pt idx="58">
                  <c:v>7</c:v>
                </c:pt>
                <c:pt idx="59">
                  <c:v>12</c:v>
                </c:pt>
                <c:pt idx="60">
                  <c:v>8</c:v>
                </c:pt>
                <c:pt idx="61">
                  <c:v>5</c:v>
                </c:pt>
                <c:pt idx="62">
                  <c:v>10</c:v>
                </c:pt>
                <c:pt idx="63">
                  <c:v>2</c:v>
                </c:pt>
                <c:pt idx="64">
                  <c:v>9</c:v>
                </c:pt>
                <c:pt idx="65">
                  <c:v>8</c:v>
                </c:pt>
                <c:pt idx="66">
                  <c:v>4</c:v>
                </c:pt>
                <c:pt idx="67">
                  <c:v>13</c:v>
                </c:pt>
                <c:pt idx="68">
                  <c:v>8</c:v>
                </c:pt>
                <c:pt idx="69">
                  <c:v>10</c:v>
                </c:pt>
                <c:pt idx="70">
                  <c:v>10</c:v>
                </c:pt>
                <c:pt idx="71">
                  <c:v>10</c:v>
                </c:pt>
                <c:pt idx="72">
                  <c:v>12</c:v>
                </c:pt>
                <c:pt idx="73">
                  <c:v>8</c:v>
                </c:pt>
                <c:pt idx="74">
                  <c:v>5</c:v>
                </c:pt>
                <c:pt idx="75">
                  <c:v>15</c:v>
                </c:pt>
                <c:pt idx="76">
                  <c:v>11</c:v>
                </c:pt>
                <c:pt idx="77">
                  <c:v>10</c:v>
                </c:pt>
                <c:pt idx="78">
                  <c:v>17</c:v>
                </c:pt>
                <c:pt idx="79">
                  <c:v>14</c:v>
                </c:pt>
                <c:pt idx="80">
                  <c:v>14</c:v>
                </c:pt>
                <c:pt idx="81">
                  <c:v>19</c:v>
                </c:pt>
                <c:pt idx="82">
                  <c:v>14</c:v>
                </c:pt>
                <c:pt idx="83">
                  <c:v>12</c:v>
                </c:pt>
                <c:pt idx="84">
                  <c:v>9</c:v>
                </c:pt>
                <c:pt idx="85">
                  <c:v>9</c:v>
                </c:pt>
                <c:pt idx="86">
                  <c:v>9</c:v>
                </c:pt>
                <c:pt idx="87">
                  <c:v>9</c:v>
                </c:pt>
                <c:pt idx="88">
                  <c:v>10</c:v>
                </c:pt>
                <c:pt idx="89">
                  <c:v>10</c:v>
                </c:pt>
                <c:pt idx="90">
                  <c:v>16</c:v>
                </c:pt>
                <c:pt idx="91">
                  <c:v>10</c:v>
                </c:pt>
                <c:pt idx="92">
                  <c:v>8</c:v>
                </c:pt>
                <c:pt idx="93">
                  <c:v>14</c:v>
                </c:pt>
                <c:pt idx="94">
                  <c:v>16</c:v>
                </c:pt>
                <c:pt idx="95">
                  <c:v>8</c:v>
                </c:pt>
                <c:pt idx="96">
                  <c:v>7</c:v>
                </c:pt>
                <c:pt idx="97">
                  <c:v>5</c:v>
                </c:pt>
                <c:pt idx="98">
                  <c:v>10</c:v>
                </c:pt>
                <c:pt idx="99">
                  <c:v>12</c:v>
                </c:pt>
                <c:pt idx="100">
                  <c:v>13</c:v>
                </c:pt>
                <c:pt idx="101">
                  <c:v>9</c:v>
                </c:pt>
                <c:pt idx="102">
                  <c:v>33</c:v>
                </c:pt>
                <c:pt idx="103">
                  <c:v>36</c:v>
                </c:pt>
                <c:pt idx="104">
                  <c:v>29</c:v>
                </c:pt>
                <c:pt idx="105">
                  <c:v>32</c:v>
                </c:pt>
                <c:pt idx="106">
                  <c:v>32</c:v>
                </c:pt>
                <c:pt idx="107">
                  <c:v>30</c:v>
                </c:pt>
                <c:pt idx="108">
                  <c:v>33</c:v>
                </c:pt>
                <c:pt idx="109">
                  <c:v>28</c:v>
                </c:pt>
                <c:pt idx="110">
                  <c:v>31</c:v>
                </c:pt>
                <c:pt idx="111">
                  <c:v>20</c:v>
                </c:pt>
                <c:pt idx="112">
                  <c:v>30</c:v>
                </c:pt>
                <c:pt idx="113">
                  <c:v>39</c:v>
                </c:pt>
                <c:pt idx="114">
                  <c:v>23</c:v>
                </c:pt>
                <c:pt idx="115">
                  <c:v>26</c:v>
                </c:pt>
                <c:pt idx="116">
                  <c:v>28</c:v>
                </c:pt>
                <c:pt idx="117">
                  <c:v>35</c:v>
                </c:pt>
                <c:pt idx="118">
                  <c:v>25</c:v>
                </c:pt>
                <c:pt idx="119">
                  <c:v>24</c:v>
                </c:pt>
                <c:pt idx="120">
                  <c:v>35</c:v>
                </c:pt>
                <c:pt idx="121">
                  <c:v>37</c:v>
                </c:pt>
                <c:pt idx="122">
                  <c:v>42</c:v>
                </c:pt>
                <c:pt idx="123">
                  <c:v>27</c:v>
                </c:pt>
                <c:pt idx="124">
                  <c:v>39</c:v>
                </c:pt>
                <c:pt idx="125">
                  <c:v>30</c:v>
                </c:pt>
                <c:pt idx="126">
                  <c:v>31</c:v>
                </c:pt>
                <c:pt idx="127">
                  <c:v>34</c:v>
                </c:pt>
                <c:pt idx="128">
                  <c:v>30</c:v>
                </c:pt>
                <c:pt idx="129">
                  <c:v>34</c:v>
                </c:pt>
                <c:pt idx="130">
                  <c:v>36</c:v>
                </c:pt>
                <c:pt idx="131">
                  <c:v>43</c:v>
                </c:pt>
                <c:pt idx="132">
                  <c:v>35</c:v>
                </c:pt>
                <c:pt idx="133">
                  <c:v>32</c:v>
                </c:pt>
                <c:pt idx="134">
                  <c:v>31</c:v>
                </c:pt>
                <c:pt idx="135">
                  <c:v>39</c:v>
                </c:pt>
                <c:pt idx="136">
                  <c:v>33</c:v>
                </c:pt>
                <c:pt idx="137">
                  <c:v>36</c:v>
                </c:pt>
                <c:pt idx="138">
                  <c:v>45</c:v>
                </c:pt>
                <c:pt idx="139">
                  <c:v>39</c:v>
                </c:pt>
                <c:pt idx="140">
                  <c:v>40</c:v>
                </c:pt>
                <c:pt idx="141">
                  <c:v>42</c:v>
                </c:pt>
                <c:pt idx="142">
                  <c:v>35</c:v>
                </c:pt>
                <c:pt idx="143">
                  <c:v>37</c:v>
                </c:pt>
                <c:pt idx="144">
                  <c:v>26</c:v>
                </c:pt>
                <c:pt idx="145">
                  <c:v>41</c:v>
                </c:pt>
                <c:pt idx="146">
                  <c:v>39</c:v>
                </c:pt>
                <c:pt idx="147">
                  <c:v>32</c:v>
                </c:pt>
                <c:pt idx="148">
                  <c:v>47</c:v>
                </c:pt>
                <c:pt idx="149">
                  <c:v>49</c:v>
                </c:pt>
                <c:pt idx="150">
                  <c:v>31</c:v>
                </c:pt>
                <c:pt idx="151">
                  <c:v>51</c:v>
                </c:pt>
                <c:pt idx="152">
                  <c:v>53</c:v>
                </c:pt>
                <c:pt idx="153">
                  <c:v>51</c:v>
                </c:pt>
                <c:pt idx="154">
                  <c:v>44</c:v>
                </c:pt>
                <c:pt idx="155">
                  <c:v>45</c:v>
                </c:pt>
                <c:pt idx="156">
                  <c:v>76</c:v>
                </c:pt>
                <c:pt idx="157">
                  <c:v>61</c:v>
                </c:pt>
                <c:pt idx="158">
                  <c:v>56</c:v>
                </c:pt>
                <c:pt idx="159">
                  <c:v>67</c:v>
                </c:pt>
                <c:pt idx="160">
                  <c:v>58</c:v>
                </c:pt>
                <c:pt idx="161">
                  <c:v>68</c:v>
                </c:pt>
                <c:pt idx="162">
                  <c:v>72</c:v>
                </c:pt>
                <c:pt idx="163">
                  <c:v>78</c:v>
                </c:pt>
                <c:pt idx="164">
                  <c:v>82</c:v>
                </c:pt>
                <c:pt idx="165">
                  <c:v>65</c:v>
                </c:pt>
                <c:pt idx="166">
                  <c:v>72</c:v>
                </c:pt>
                <c:pt idx="167">
                  <c:v>72</c:v>
                </c:pt>
                <c:pt idx="168">
                  <c:v>81</c:v>
                </c:pt>
                <c:pt idx="169">
                  <c:v>61</c:v>
                </c:pt>
                <c:pt idx="170">
                  <c:v>69</c:v>
                </c:pt>
                <c:pt idx="171">
                  <c:v>77</c:v>
                </c:pt>
                <c:pt idx="172">
                  <c:v>66</c:v>
                </c:pt>
                <c:pt idx="173">
                  <c:v>46</c:v>
                </c:pt>
              </c:numCache>
            </c:numRef>
          </c:val>
          <c:smooth val="0"/>
          <c:extLst xmlns:c16r2="http://schemas.microsoft.com/office/drawing/2015/06/chart">
            <c:ext xmlns:c16="http://schemas.microsoft.com/office/drawing/2014/chart" uri="{C3380CC4-5D6E-409C-BE32-E72D297353CC}">
              <c16:uniqueId val="{00000000-47A9-499C-ABAF-B8C776AC15F8}"/>
            </c:ext>
          </c:extLst>
        </c:ser>
        <c:dLbls>
          <c:showLegendKey val="0"/>
          <c:showVal val="0"/>
          <c:showCatName val="0"/>
          <c:showSerName val="0"/>
          <c:showPercent val="0"/>
          <c:showBubbleSize val="0"/>
        </c:dLbls>
        <c:smooth val="0"/>
        <c:axId val="442866456"/>
        <c:axId val="442869592"/>
      </c:lineChart>
      <c:dateAx>
        <c:axId val="442866456"/>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2869592"/>
        <c:crosses val="autoZero"/>
        <c:auto val="1"/>
        <c:lblOffset val="100"/>
        <c:baseTimeUnit val="days"/>
      </c:dateAx>
      <c:valAx>
        <c:axId val="442869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2866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Daily Sale after 2017</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dailysale</c:v>
                </c:pt>
              </c:strCache>
            </c:strRef>
          </c:tx>
          <c:spPr>
            <a:ln w="28575" cap="rnd">
              <a:solidFill>
                <a:schemeClr val="accent1"/>
              </a:solidFill>
              <a:round/>
            </a:ln>
            <a:effectLst/>
          </c:spPr>
          <c:marker>
            <c:symbol val="none"/>
          </c:marker>
          <c:trendline>
            <c:spPr>
              <a:ln w="19050" cap="rnd">
                <a:solidFill>
                  <a:schemeClr val="accent1"/>
                </a:solidFill>
                <a:prstDash val="sysDot"/>
              </a:ln>
              <a:effectLst/>
            </c:spPr>
            <c:trendlineType val="linear"/>
            <c:dispRSqr val="0"/>
            <c:dispEq val="0"/>
          </c:trendline>
          <c:cat>
            <c:numRef>
              <c:f>Sheet1!$A$2:$A$1038</c:f>
              <c:numCache>
                <c:formatCode>m/d/yyyy</c:formatCode>
                <c:ptCount val="1037"/>
                <c:pt idx="0">
                  <c:v>42737</c:v>
                </c:pt>
                <c:pt idx="1">
                  <c:v>42738</c:v>
                </c:pt>
                <c:pt idx="2">
                  <c:v>42739</c:v>
                </c:pt>
                <c:pt idx="3">
                  <c:v>42740</c:v>
                </c:pt>
                <c:pt idx="4">
                  <c:v>42741</c:v>
                </c:pt>
                <c:pt idx="5">
                  <c:v>42742</c:v>
                </c:pt>
                <c:pt idx="6">
                  <c:v>42743</c:v>
                </c:pt>
                <c:pt idx="7">
                  <c:v>42744</c:v>
                </c:pt>
                <c:pt idx="8">
                  <c:v>42745</c:v>
                </c:pt>
                <c:pt idx="9">
                  <c:v>42746</c:v>
                </c:pt>
                <c:pt idx="10">
                  <c:v>42747</c:v>
                </c:pt>
                <c:pt idx="11">
                  <c:v>42748</c:v>
                </c:pt>
                <c:pt idx="12">
                  <c:v>42749</c:v>
                </c:pt>
                <c:pt idx="13">
                  <c:v>42750</c:v>
                </c:pt>
                <c:pt idx="14">
                  <c:v>42751</c:v>
                </c:pt>
                <c:pt idx="15">
                  <c:v>42752</c:v>
                </c:pt>
                <c:pt idx="16">
                  <c:v>42753</c:v>
                </c:pt>
                <c:pt idx="17">
                  <c:v>42754</c:v>
                </c:pt>
                <c:pt idx="18">
                  <c:v>42755</c:v>
                </c:pt>
                <c:pt idx="19">
                  <c:v>42756</c:v>
                </c:pt>
                <c:pt idx="20">
                  <c:v>42757</c:v>
                </c:pt>
                <c:pt idx="21">
                  <c:v>42758</c:v>
                </c:pt>
                <c:pt idx="22">
                  <c:v>42759</c:v>
                </c:pt>
                <c:pt idx="23">
                  <c:v>42760</c:v>
                </c:pt>
                <c:pt idx="24">
                  <c:v>42761</c:v>
                </c:pt>
                <c:pt idx="25">
                  <c:v>42762</c:v>
                </c:pt>
                <c:pt idx="26">
                  <c:v>42763</c:v>
                </c:pt>
                <c:pt idx="27">
                  <c:v>42764</c:v>
                </c:pt>
                <c:pt idx="28">
                  <c:v>42765</c:v>
                </c:pt>
                <c:pt idx="29">
                  <c:v>42766</c:v>
                </c:pt>
                <c:pt idx="30">
                  <c:v>42767</c:v>
                </c:pt>
                <c:pt idx="31">
                  <c:v>42768</c:v>
                </c:pt>
                <c:pt idx="32">
                  <c:v>42769</c:v>
                </c:pt>
                <c:pt idx="33">
                  <c:v>42770</c:v>
                </c:pt>
                <c:pt idx="34">
                  <c:v>42771</c:v>
                </c:pt>
                <c:pt idx="35">
                  <c:v>42772</c:v>
                </c:pt>
                <c:pt idx="36">
                  <c:v>42773</c:v>
                </c:pt>
                <c:pt idx="37">
                  <c:v>42774</c:v>
                </c:pt>
                <c:pt idx="38">
                  <c:v>42775</c:v>
                </c:pt>
                <c:pt idx="39">
                  <c:v>42776</c:v>
                </c:pt>
                <c:pt idx="40">
                  <c:v>42777</c:v>
                </c:pt>
                <c:pt idx="41">
                  <c:v>42778</c:v>
                </c:pt>
                <c:pt idx="42">
                  <c:v>42779</c:v>
                </c:pt>
                <c:pt idx="43">
                  <c:v>42780</c:v>
                </c:pt>
                <c:pt idx="44">
                  <c:v>42781</c:v>
                </c:pt>
                <c:pt idx="45">
                  <c:v>42782</c:v>
                </c:pt>
                <c:pt idx="46">
                  <c:v>42783</c:v>
                </c:pt>
                <c:pt idx="47">
                  <c:v>42784</c:v>
                </c:pt>
                <c:pt idx="48">
                  <c:v>42785</c:v>
                </c:pt>
                <c:pt idx="49">
                  <c:v>42786</c:v>
                </c:pt>
                <c:pt idx="50">
                  <c:v>42787</c:v>
                </c:pt>
                <c:pt idx="51">
                  <c:v>42788</c:v>
                </c:pt>
                <c:pt idx="52">
                  <c:v>42789</c:v>
                </c:pt>
                <c:pt idx="53">
                  <c:v>42790</c:v>
                </c:pt>
                <c:pt idx="54">
                  <c:v>42791</c:v>
                </c:pt>
                <c:pt idx="55">
                  <c:v>42792</c:v>
                </c:pt>
              </c:numCache>
            </c:numRef>
          </c:cat>
          <c:val>
            <c:numRef>
              <c:f>Sheet1!$B$2:$B$1038</c:f>
              <c:numCache>
                <c:formatCode>General</c:formatCode>
                <c:ptCount val="1037"/>
                <c:pt idx="0">
                  <c:v>25157.902850161801</c:v>
                </c:pt>
                <c:pt idx="1">
                  <c:v>30428.149945593999</c:v>
                </c:pt>
                <c:pt idx="2">
                  <c:v>24375.315229814601</c:v>
                </c:pt>
                <c:pt idx="3">
                  <c:v>23098.288765237601</c:v>
                </c:pt>
                <c:pt idx="4">
                  <c:v>53795.833254976002</c:v>
                </c:pt>
                <c:pt idx="5">
                  <c:v>20536.150627796</c:v>
                </c:pt>
                <c:pt idx="6">
                  <c:v>25704.963434125399</c:v>
                </c:pt>
                <c:pt idx="7">
                  <c:v>25301.925766349501</c:v>
                </c:pt>
                <c:pt idx="8">
                  <c:v>37136.296886090102</c:v>
                </c:pt>
                <c:pt idx="9">
                  <c:v>25508.389492859002</c:v>
                </c:pt>
                <c:pt idx="10">
                  <c:v>22687.347193036101</c:v>
                </c:pt>
                <c:pt idx="11">
                  <c:v>42252.183352901899</c:v>
                </c:pt>
                <c:pt idx="12">
                  <c:v>18464.875716822899</c:v>
                </c:pt>
                <c:pt idx="13">
                  <c:v>22879.2305472117</c:v>
                </c:pt>
                <c:pt idx="14">
                  <c:v>30854.329124951098</c:v>
                </c:pt>
                <c:pt idx="15">
                  <c:v>39423.236397291199</c:v>
                </c:pt>
                <c:pt idx="16">
                  <c:v>23575.5773787459</c:v>
                </c:pt>
                <c:pt idx="17">
                  <c:v>26632.6570847947</c:v>
                </c:pt>
                <c:pt idx="18">
                  <c:v>50514.986823808002</c:v>
                </c:pt>
                <c:pt idx="19">
                  <c:v>16292.706326837701</c:v>
                </c:pt>
                <c:pt idx="20">
                  <c:v>19440.915662779</c:v>
                </c:pt>
                <c:pt idx="21">
                  <c:v>27893.9984308069</c:v>
                </c:pt>
                <c:pt idx="22">
                  <c:v>38351.739130996801</c:v>
                </c:pt>
                <c:pt idx="23">
                  <c:v>26365.523041930301</c:v>
                </c:pt>
                <c:pt idx="24">
                  <c:v>25964.067732495401</c:v>
                </c:pt>
                <c:pt idx="25">
                  <c:v>39005.548675202801</c:v>
                </c:pt>
                <c:pt idx="26">
                  <c:v>16412.835512303802</c:v>
                </c:pt>
                <c:pt idx="27">
                  <c:v>17142.597863565199</c:v>
                </c:pt>
                <c:pt idx="28">
                  <c:v>35728.475257153303</c:v>
                </c:pt>
                <c:pt idx="29">
                  <c:v>34582.994364222599</c:v>
                </c:pt>
                <c:pt idx="30">
                  <c:v>30082.190140262701</c:v>
                </c:pt>
                <c:pt idx="31">
                  <c:v>20065.5555852828</c:v>
                </c:pt>
                <c:pt idx="32">
                  <c:v>40826.551938737299</c:v>
                </c:pt>
                <c:pt idx="33">
                  <c:v>21532.236923031</c:v>
                </c:pt>
                <c:pt idx="34">
                  <c:v>26055.0113822762</c:v>
                </c:pt>
                <c:pt idx="35">
                  <c:v>19979.606323883501</c:v>
                </c:pt>
                <c:pt idx="36">
                  <c:v>46435.6330684274</c:v>
                </c:pt>
                <c:pt idx="37">
                  <c:v>22687.308125199601</c:v>
                </c:pt>
                <c:pt idx="38">
                  <c:v>22190.753850836601</c:v>
                </c:pt>
                <c:pt idx="39">
                  <c:v>50061.322943022598</c:v>
                </c:pt>
                <c:pt idx="40">
                  <c:v>17379.660819112702</c:v>
                </c:pt>
                <c:pt idx="41">
                  <c:v>24249.693327830901</c:v>
                </c:pt>
                <c:pt idx="42">
                  <c:v>38232.659659380202</c:v>
                </c:pt>
                <c:pt idx="43">
                  <c:v>33514.377219162103</c:v>
                </c:pt>
                <c:pt idx="44">
                  <c:v>30772.105002722001</c:v>
                </c:pt>
                <c:pt idx="45">
                  <c:v>26618.968454903599</c:v>
                </c:pt>
                <c:pt idx="46">
                  <c:v>45133.551940094003</c:v>
                </c:pt>
                <c:pt idx="47">
                  <c:v>21654.655891611899</c:v>
                </c:pt>
                <c:pt idx="48">
                  <c:v>26541.700731718302</c:v>
                </c:pt>
                <c:pt idx="49">
                  <c:v>35249.522340889402</c:v>
                </c:pt>
                <c:pt idx="50">
                  <c:v>23587.3505903402</c:v>
                </c:pt>
                <c:pt idx="51">
                  <c:v>22668.217541474201</c:v>
                </c:pt>
                <c:pt idx="52">
                  <c:v>23503.0201526122</c:v>
                </c:pt>
                <c:pt idx="53">
                  <c:v>48570.179664696901</c:v>
                </c:pt>
                <c:pt idx="54">
                  <c:v>19971.178929653099</c:v>
                </c:pt>
                <c:pt idx="55">
                  <c:v>20171.9543471912</c:v>
                </c:pt>
              </c:numCache>
            </c:numRef>
          </c:val>
          <c:smooth val="0"/>
          <c:extLst xmlns:c16r2="http://schemas.microsoft.com/office/drawing/2015/06/chart">
            <c:ext xmlns:c16="http://schemas.microsoft.com/office/drawing/2014/chart" uri="{C3380CC4-5D6E-409C-BE32-E72D297353CC}">
              <c16:uniqueId val="{00000000-9D71-41C0-937E-51AD555F1BEE}"/>
            </c:ext>
          </c:extLst>
        </c:ser>
        <c:dLbls>
          <c:showLegendKey val="0"/>
          <c:showVal val="0"/>
          <c:showCatName val="0"/>
          <c:showSerName val="0"/>
          <c:showPercent val="0"/>
          <c:showBubbleSize val="0"/>
        </c:dLbls>
        <c:smooth val="0"/>
        <c:axId val="442868024"/>
        <c:axId val="442864496"/>
      </c:lineChart>
      <c:dateAx>
        <c:axId val="442868024"/>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2864496"/>
        <c:crosses val="autoZero"/>
        <c:auto val="1"/>
        <c:lblOffset val="100"/>
        <c:baseTimeUnit val="days"/>
      </c:dateAx>
      <c:valAx>
        <c:axId val="442864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28680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62" b="0" i="0" u="none" strike="noStrike" baseline="0" dirty="0" smtClean="0">
                <a:effectLst/>
              </a:rPr>
              <a:t>Average Sales by weekday</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dailysale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0</c:v>
                </c:pt>
                <c:pt idx="1">
                  <c:v>1</c:v>
                </c:pt>
                <c:pt idx="2">
                  <c:v>2</c:v>
                </c:pt>
                <c:pt idx="3">
                  <c:v>3</c:v>
                </c:pt>
                <c:pt idx="4">
                  <c:v>4</c:v>
                </c:pt>
                <c:pt idx="5">
                  <c:v>5</c:v>
                </c:pt>
                <c:pt idx="6">
                  <c:v>6</c:v>
                </c:pt>
              </c:numCache>
            </c:numRef>
          </c:cat>
          <c:val>
            <c:numRef>
              <c:f>Sheet1!$B$2:$B$8</c:f>
              <c:numCache>
                <c:formatCode>0.00</c:formatCode>
                <c:ptCount val="7"/>
                <c:pt idx="0">
                  <c:v>777.10886342462504</c:v>
                </c:pt>
                <c:pt idx="1">
                  <c:v>990.12439543722996</c:v>
                </c:pt>
                <c:pt idx="2">
                  <c:v>656.167169249827</c:v>
                </c:pt>
                <c:pt idx="3">
                  <c:v>591.90453344207697</c:v>
                </c:pt>
                <c:pt idx="4">
                  <c:v>1083.7545552986601</c:v>
                </c:pt>
                <c:pt idx="5">
                  <c:v>500.71815454880198</c:v>
                </c:pt>
                <c:pt idx="6">
                  <c:v>566.52466323058502</c:v>
                </c:pt>
              </c:numCache>
            </c:numRef>
          </c:val>
          <c:extLst xmlns:c16r2="http://schemas.microsoft.com/office/drawing/2015/06/chart">
            <c:ext xmlns:c16="http://schemas.microsoft.com/office/drawing/2014/chart" uri="{C3380CC4-5D6E-409C-BE32-E72D297353CC}">
              <c16:uniqueId val="{00000000-67DF-4904-A155-FA57BFE4EE84}"/>
            </c:ext>
          </c:extLst>
        </c:ser>
        <c:dLbls>
          <c:showLegendKey val="0"/>
          <c:showVal val="0"/>
          <c:showCatName val="0"/>
          <c:showSerName val="0"/>
          <c:showPercent val="0"/>
          <c:showBubbleSize val="0"/>
        </c:dLbls>
        <c:gapWidth val="219"/>
        <c:overlap val="-27"/>
        <c:axId val="442867632"/>
        <c:axId val="442869200"/>
      </c:barChart>
      <c:catAx>
        <c:axId val="442867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2869200"/>
        <c:crosses val="autoZero"/>
        <c:auto val="1"/>
        <c:lblAlgn val="ctr"/>
        <c:lblOffset val="100"/>
        <c:noMultiLvlLbl val="0"/>
      </c:catAx>
      <c:valAx>
        <c:axId val="44286920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2867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0" i="0" baseline="0" dirty="0" smtClean="0">
                <a:effectLst/>
              </a:rPr>
              <a:t>Average Sales by weekday in 2017</a:t>
            </a:r>
            <a:endParaRPr lang="en-US"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dailysale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0</c:v>
                </c:pt>
                <c:pt idx="1">
                  <c:v>1</c:v>
                </c:pt>
                <c:pt idx="2">
                  <c:v>2</c:v>
                </c:pt>
                <c:pt idx="3">
                  <c:v>3</c:v>
                </c:pt>
                <c:pt idx="4">
                  <c:v>4</c:v>
                </c:pt>
                <c:pt idx="5">
                  <c:v>5</c:v>
                </c:pt>
                <c:pt idx="6">
                  <c:v>6</c:v>
                </c:pt>
              </c:numCache>
            </c:numRef>
          </c:cat>
          <c:val>
            <c:numRef>
              <c:f>Sheet1!$B$2:$B$8</c:f>
              <c:numCache>
                <c:formatCode>0.00</c:formatCode>
                <c:ptCount val="7"/>
                <c:pt idx="0">
                  <c:v>735.79759183202395</c:v>
                </c:pt>
                <c:pt idx="1">
                  <c:v>897.02461266495004</c:v>
                </c:pt>
                <c:pt idx="2">
                  <c:v>645.87657038560599</c:v>
                </c:pt>
                <c:pt idx="3">
                  <c:v>566.055367416021</c:v>
                </c:pt>
                <c:pt idx="4">
                  <c:v>1114.9402367272301</c:v>
                </c:pt>
                <c:pt idx="5">
                  <c:v>472.80838741356899</c:v>
                </c:pt>
                <c:pt idx="6">
                  <c:v>543.97093408018895</c:v>
                </c:pt>
              </c:numCache>
            </c:numRef>
          </c:val>
          <c:extLst xmlns:c16r2="http://schemas.microsoft.com/office/drawing/2015/06/chart">
            <c:ext xmlns:c16="http://schemas.microsoft.com/office/drawing/2014/chart" uri="{C3380CC4-5D6E-409C-BE32-E72D297353CC}">
              <c16:uniqueId val="{00000000-41A3-4D67-AB78-D4C8BAFEBE81}"/>
            </c:ext>
          </c:extLst>
        </c:ser>
        <c:dLbls>
          <c:showLegendKey val="0"/>
          <c:showVal val="0"/>
          <c:showCatName val="0"/>
          <c:showSerName val="0"/>
          <c:showPercent val="0"/>
          <c:showBubbleSize val="0"/>
        </c:dLbls>
        <c:gapWidth val="219"/>
        <c:overlap val="-27"/>
        <c:axId val="442870768"/>
        <c:axId val="442869984"/>
      </c:barChart>
      <c:catAx>
        <c:axId val="442870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2869984"/>
        <c:crosses val="autoZero"/>
        <c:auto val="1"/>
        <c:lblAlgn val="ctr"/>
        <c:lblOffset val="100"/>
        <c:noMultiLvlLbl val="0"/>
      </c:catAx>
      <c:valAx>
        <c:axId val="44286998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2870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Sold</a:t>
            </a:r>
            <a:r>
              <a:rPr lang="en-US" baseline="0" dirty="0" smtClean="0"/>
              <a:t> Item Amount and Average Price by Week</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item_amount</c:v>
                </c:pt>
              </c:strCache>
            </c:strRef>
          </c:tx>
          <c:spPr>
            <a:ln w="28575" cap="rnd">
              <a:solidFill>
                <a:schemeClr val="accent1"/>
              </a:solidFill>
              <a:round/>
            </a:ln>
            <a:effectLst/>
          </c:spPr>
          <c:marker>
            <c:symbol val="none"/>
          </c:marker>
          <c:cat>
            <c:numRef>
              <c:f>Sheet1!$A$2:$A$106</c:f>
              <c:numCache>
                <c:formatCode>m/d/yyyy</c:formatCode>
                <c:ptCount val="105"/>
                <c:pt idx="0">
                  <c:v>42058</c:v>
                </c:pt>
                <c:pt idx="1">
                  <c:v>42065</c:v>
                </c:pt>
                <c:pt idx="2">
                  <c:v>42072</c:v>
                </c:pt>
                <c:pt idx="3">
                  <c:v>42079</c:v>
                </c:pt>
                <c:pt idx="4">
                  <c:v>42086</c:v>
                </c:pt>
                <c:pt idx="5">
                  <c:v>42093</c:v>
                </c:pt>
                <c:pt idx="6">
                  <c:v>42100</c:v>
                </c:pt>
                <c:pt idx="7">
                  <c:v>42107</c:v>
                </c:pt>
                <c:pt idx="8">
                  <c:v>42114</c:v>
                </c:pt>
                <c:pt idx="9">
                  <c:v>42121</c:v>
                </c:pt>
                <c:pt idx="10">
                  <c:v>42128</c:v>
                </c:pt>
                <c:pt idx="11">
                  <c:v>42135</c:v>
                </c:pt>
                <c:pt idx="12">
                  <c:v>42142</c:v>
                </c:pt>
                <c:pt idx="13">
                  <c:v>42149</c:v>
                </c:pt>
                <c:pt idx="14">
                  <c:v>42156</c:v>
                </c:pt>
                <c:pt idx="15">
                  <c:v>42163</c:v>
                </c:pt>
                <c:pt idx="16">
                  <c:v>42170</c:v>
                </c:pt>
                <c:pt idx="17">
                  <c:v>42177</c:v>
                </c:pt>
                <c:pt idx="18">
                  <c:v>42184</c:v>
                </c:pt>
                <c:pt idx="19">
                  <c:v>42191</c:v>
                </c:pt>
                <c:pt idx="20">
                  <c:v>42198</c:v>
                </c:pt>
                <c:pt idx="21">
                  <c:v>42205</c:v>
                </c:pt>
                <c:pt idx="22">
                  <c:v>42212</c:v>
                </c:pt>
                <c:pt idx="23">
                  <c:v>42219</c:v>
                </c:pt>
                <c:pt idx="24">
                  <c:v>42226</c:v>
                </c:pt>
                <c:pt idx="25">
                  <c:v>42233</c:v>
                </c:pt>
                <c:pt idx="26">
                  <c:v>42240</c:v>
                </c:pt>
                <c:pt idx="27">
                  <c:v>42247</c:v>
                </c:pt>
                <c:pt idx="28">
                  <c:v>42254</c:v>
                </c:pt>
                <c:pt idx="29">
                  <c:v>42261</c:v>
                </c:pt>
                <c:pt idx="30">
                  <c:v>42268</c:v>
                </c:pt>
                <c:pt idx="31">
                  <c:v>42275</c:v>
                </c:pt>
                <c:pt idx="32">
                  <c:v>42282</c:v>
                </c:pt>
                <c:pt idx="33">
                  <c:v>42289</c:v>
                </c:pt>
                <c:pt idx="34">
                  <c:v>42296</c:v>
                </c:pt>
                <c:pt idx="35">
                  <c:v>42303</c:v>
                </c:pt>
                <c:pt idx="36">
                  <c:v>42310</c:v>
                </c:pt>
                <c:pt idx="37">
                  <c:v>42317</c:v>
                </c:pt>
                <c:pt idx="38">
                  <c:v>42324</c:v>
                </c:pt>
                <c:pt idx="39">
                  <c:v>42331</c:v>
                </c:pt>
                <c:pt idx="40">
                  <c:v>42338</c:v>
                </c:pt>
                <c:pt idx="41">
                  <c:v>42345</c:v>
                </c:pt>
                <c:pt idx="42">
                  <c:v>42352</c:v>
                </c:pt>
                <c:pt idx="43">
                  <c:v>42359</c:v>
                </c:pt>
                <c:pt idx="44">
                  <c:v>42366</c:v>
                </c:pt>
                <c:pt idx="45">
                  <c:v>42373</c:v>
                </c:pt>
                <c:pt idx="46">
                  <c:v>42380</c:v>
                </c:pt>
                <c:pt idx="47">
                  <c:v>42387</c:v>
                </c:pt>
                <c:pt idx="48">
                  <c:v>42394</c:v>
                </c:pt>
                <c:pt idx="49">
                  <c:v>42401</c:v>
                </c:pt>
                <c:pt idx="50">
                  <c:v>42408</c:v>
                </c:pt>
                <c:pt idx="51">
                  <c:v>42415</c:v>
                </c:pt>
                <c:pt idx="52">
                  <c:v>42422</c:v>
                </c:pt>
                <c:pt idx="53">
                  <c:v>42429</c:v>
                </c:pt>
                <c:pt idx="54">
                  <c:v>42436</c:v>
                </c:pt>
                <c:pt idx="55">
                  <c:v>42443</c:v>
                </c:pt>
                <c:pt idx="56">
                  <c:v>42450</c:v>
                </c:pt>
                <c:pt idx="57">
                  <c:v>42457</c:v>
                </c:pt>
                <c:pt idx="58">
                  <c:v>42464</c:v>
                </c:pt>
                <c:pt idx="59">
                  <c:v>42471</c:v>
                </c:pt>
                <c:pt idx="60">
                  <c:v>42478</c:v>
                </c:pt>
                <c:pt idx="61">
                  <c:v>42485</c:v>
                </c:pt>
                <c:pt idx="62">
                  <c:v>42492</c:v>
                </c:pt>
                <c:pt idx="63">
                  <c:v>42499</c:v>
                </c:pt>
                <c:pt idx="64">
                  <c:v>42506</c:v>
                </c:pt>
                <c:pt idx="65">
                  <c:v>42513</c:v>
                </c:pt>
                <c:pt idx="66">
                  <c:v>42520</c:v>
                </c:pt>
                <c:pt idx="67">
                  <c:v>42527</c:v>
                </c:pt>
                <c:pt idx="68">
                  <c:v>42534</c:v>
                </c:pt>
                <c:pt idx="69">
                  <c:v>42541</c:v>
                </c:pt>
                <c:pt idx="70">
                  <c:v>42548</c:v>
                </c:pt>
                <c:pt idx="71">
                  <c:v>42555</c:v>
                </c:pt>
                <c:pt idx="72">
                  <c:v>42562</c:v>
                </c:pt>
                <c:pt idx="73">
                  <c:v>42569</c:v>
                </c:pt>
                <c:pt idx="74">
                  <c:v>42576</c:v>
                </c:pt>
                <c:pt idx="75">
                  <c:v>42583</c:v>
                </c:pt>
                <c:pt idx="76">
                  <c:v>42590</c:v>
                </c:pt>
                <c:pt idx="77">
                  <c:v>42597</c:v>
                </c:pt>
                <c:pt idx="78">
                  <c:v>42604</c:v>
                </c:pt>
                <c:pt idx="79">
                  <c:v>42611</c:v>
                </c:pt>
                <c:pt idx="80">
                  <c:v>42618</c:v>
                </c:pt>
                <c:pt idx="81">
                  <c:v>42625</c:v>
                </c:pt>
                <c:pt idx="82">
                  <c:v>42632</c:v>
                </c:pt>
                <c:pt idx="83">
                  <c:v>42639</c:v>
                </c:pt>
                <c:pt idx="84">
                  <c:v>42646</c:v>
                </c:pt>
                <c:pt idx="85">
                  <c:v>42653</c:v>
                </c:pt>
                <c:pt idx="86">
                  <c:v>42660</c:v>
                </c:pt>
                <c:pt idx="87">
                  <c:v>42667</c:v>
                </c:pt>
                <c:pt idx="88">
                  <c:v>42674</c:v>
                </c:pt>
                <c:pt idx="89">
                  <c:v>42681</c:v>
                </c:pt>
                <c:pt idx="90">
                  <c:v>42688</c:v>
                </c:pt>
                <c:pt idx="91">
                  <c:v>42695</c:v>
                </c:pt>
                <c:pt idx="92">
                  <c:v>42702</c:v>
                </c:pt>
                <c:pt idx="93">
                  <c:v>42709</c:v>
                </c:pt>
                <c:pt idx="94">
                  <c:v>42716</c:v>
                </c:pt>
                <c:pt idx="95">
                  <c:v>42723</c:v>
                </c:pt>
                <c:pt idx="96">
                  <c:v>42730</c:v>
                </c:pt>
                <c:pt idx="97">
                  <c:v>42737</c:v>
                </c:pt>
                <c:pt idx="98">
                  <c:v>42744</c:v>
                </c:pt>
                <c:pt idx="99">
                  <c:v>42751</c:v>
                </c:pt>
                <c:pt idx="100">
                  <c:v>42758</c:v>
                </c:pt>
                <c:pt idx="101">
                  <c:v>42765</c:v>
                </c:pt>
                <c:pt idx="102">
                  <c:v>42772</c:v>
                </c:pt>
                <c:pt idx="103">
                  <c:v>42779</c:v>
                </c:pt>
                <c:pt idx="104">
                  <c:v>42786</c:v>
                </c:pt>
              </c:numCache>
            </c:numRef>
          </c:cat>
          <c:val>
            <c:numRef>
              <c:f>Sheet1!$B$2:$B$106</c:f>
              <c:numCache>
                <c:formatCode>General</c:formatCode>
                <c:ptCount val="105"/>
                <c:pt idx="0">
                  <c:v>52</c:v>
                </c:pt>
                <c:pt idx="1">
                  <c:v>66</c:v>
                </c:pt>
                <c:pt idx="2">
                  <c:v>59</c:v>
                </c:pt>
                <c:pt idx="3">
                  <c:v>102</c:v>
                </c:pt>
                <c:pt idx="4">
                  <c:v>51</c:v>
                </c:pt>
                <c:pt idx="5">
                  <c:v>61</c:v>
                </c:pt>
                <c:pt idx="6">
                  <c:v>53</c:v>
                </c:pt>
                <c:pt idx="7">
                  <c:v>106</c:v>
                </c:pt>
                <c:pt idx="8">
                  <c:v>96</c:v>
                </c:pt>
                <c:pt idx="9">
                  <c:v>103</c:v>
                </c:pt>
                <c:pt idx="10">
                  <c:v>100</c:v>
                </c:pt>
                <c:pt idx="11">
                  <c:v>136</c:v>
                </c:pt>
                <c:pt idx="12">
                  <c:v>113</c:v>
                </c:pt>
                <c:pt idx="13">
                  <c:v>84</c:v>
                </c:pt>
                <c:pt idx="14">
                  <c:v>129</c:v>
                </c:pt>
                <c:pt idx="15">
                  <c:v>144</c:v>
                </c:pt>
                <c:pt idx="16">
                  <c:v>143</c:v>
                </c:pt>
                <c:pt idx="17">
                  <c:v>119</c:v>
                </c:pt>
                <c:pt idx="18">
                  <c:v>101</c:v>
                </c:pt>
                <c:pt idx="19">
                  <c:v>156</c:v>
                </c:pt>
                <c:pt idx="20">
                  <c:v>143</c:v>
                </c:pt>
                <c:pt idx="21">
                  <c:v>129</c:v>
                </c:pt>
                <c:pt idx="22">
                  <c:v>88</c:v>
                </c:pt>
                <c:pt idx="23">
                  <c:v>189</c:v>
                </c:pt>
                <c:pt idx="24">
                  <c:v>127</c:v>
                </c:pt>
                <c:pt idx="25">
                  <c:v>139</c:v>
                </c:pt>
                <c:pt idx="26">
                  <c:v>173</c:v>
                </c:pt>
                <c:pt idx="27">
                  <c:v>131</c:v>
                </c:pt>
                <c:pt idx="28">
                  <c:v>180</c:v>
                </c:pt>
                <c:pt idx="29">
                  <c:v>131</c:v>
                </c:pt>
                <c:pt idx="30">
                  <c:v>160</c:v>
                </c:pt>
                <c:pt idx="31">
                  <c:v>121</c:v>
                </c:pt>
                <c:pt idx="32">
                  <c:v>136</c:v>
                </c:pt>
                <c:pt idx="33">
                  <c:v>139</c:v>
                </c:pt>
                <c:pt idx="34">
                  <c:v>143</c:v>
                </c:pt>
                <c:pt idx="35">
                  <c:v>178</c:v>
                </c:pt>
                <c:pt idx="36">
                  <c:v>167</c:v>
                </c:pt>
                <c:pt idx="37">
                  <c:v>159</c:v>
                </c:pt>
                <c:pt idx="38">
                  <c:v>297</c:v>
                </c:pt>
                <c:pt idx="39">
                  <c:v>205</c:v>
                </c:pt>
                <c:pt idx="40">
                  <c:v>150</c:v>
                </c:pt>
                <c:pt idx="41">
                  <c:v>174</c:v>
                </c:pt>
                <c:pt idx="42">
                  <c:v>203</c:v>
                </c:pt>
                <c:pt idx="43">
                  <c:v>229</c:v>
                </c:pt>
                <c:pt idx="44">
                  <c:v>241</c:v>
                </c:pt>
                <c:pt idx="45">
                  <c:v>223</c:v>
                </c:pt>
                <c:pt idx="46">
                  <c:v>223</c:v>
                </c:pt>
                <c:pt idx="47">
                  <c:v>281</c:v>
                </c:pt>
                <c:pt idx="48">
                  <c:v>234</c:v>
                </c:pt>
                <c:pt idx="49">
                  <c:v>252</c:v>
                </c:pt>
                <c:pt idx="50">
                  <c:v>242</c:v>
                </c:pt>
                <c:pt idx="51">
                  <c:v>365</c:v>
                </c:pt>
                <c:pt idx="52">
                  <c:v>261</c:v>
                </c:pt>
                <c:pt idx="53">
                  <c:v>310</c:v>
                </c:pt>
                <c:pt idx="54">
                  <c:v>247</c:v>
                </c:pt>
                <c:pt idx="55">
                  <c:v>313</c:v>
                </c:pt>
                <c:pt idx="56">
                  <c:v>309</c:v>
                </c:pt>
                <c:pt idx="57">
                  <c:v>329</c:v>
                </c:pt>
                <c:pt idx="58">
                  <c:v>304</c:v>
                </c:pt>
                <c:pt idx="59">
                  <c:v>308</c:v>
                </c:pt>
                <c:pt idx="60">
                  <c:v>332</c:v>
                </c:pt>
                <c:pt idx="61">
                  <c:v>333</c:v>
                </c:pt>
                <c:pt idx="62">
                  <c:v>336</c:v>
                </c:pt>
                <c:pt idx="63">
                  <c:v>321</c:v>
                </c:pt>
                <c:pt idx="64">
                  <c:v>370</c:v>
                </c:pt>
                <c:pt idx="65">
                  <c:v>423</c:v>
                </c:pt>
                <c:pt idx="66">
                  <c:v>391</c:v>
                </c:pt>
                <c:pt idx="67">
                  <c:v>384</c:v>
                </c:pt>
                <c:pt idx="68">
                  <c:v>449</c:v>
                </c:pt>
                <c:pt idx="69">
                  <c:v>400</c:v>
                </c:pt>
                <c:pt idx="70">
                  <c:v>472</c:v>
                </c:pt>
                <c:pt idx="71">
                  <c:v>412</c:v>
                </c:pt>
                <c:pt idx="72">
                  <c:v>423</c:v>
                </c:pt>
                <c:pt idx="73">
                  <c:v>438</c:v>
                </c:pt>
                <c:pt idx="74">
                  <c:v>445</c:v>
                </c:pt>
                <c:pt idx="75">
                  <c:v>417</c:v>
                </c:pt>
                <c:pt idx="76">
                  <c:v>490</c:v>
                </c:pt>
                <c:pt idx="77">
                  <c:v>418</c:v>
                </c:pt>
                <c:pt idx="78">
                  <c:v>527</c:v>
                </c:pt>
                <c:pt idx="79">
                  <c:v>483</c:v>
                </c:pt>
                <c:pt idx="80">
                  <c:v>540</c:v>
                </c:pt>
                <c:pt idx="81">
                  <c:v>481</c:v>
                </c:pt>
                <c:pt idx="82">
                  <c:v>475</c:v>
                </c:pt>
                <c:pt idx="83">
                  <c:v>545</c:v>
                </c:pt>
                <c:pt idx="84">
                  <c:v>530</c:v>
                </c:pt>
                <c:pt idx="85">
                  <c:v>451</c:v>
                </c:pt>
                <c:pt idx="86">
                  <c:v>560</c:v>
                </c:pt>
                <c:pt idx="87">
                  <c:v>633</c:v>
                </c:pt>
                <c:pt idx="88">
                  <c:v>563</c:v>
                </c:pt>
                <c:pt idx="89">
                  <c:v>568</c:v>
                </c:pt>
                <c:pt idx="90">
                  <c:v>643</c:v>
                </c:pt>
                <c:pt idx="91">
                  <c:v>599</c:v>
                </c:pt>
                <c:pt idx="92">
                  <c:v>635</c:v>
                </c:pt>
                <c:pt idx="93">
                  <c:v>697</c:v>
                </c:pt>
                <c:pt idx="94">
                  <c:v>652</c:v>
                </c:pt>
                <c:pt idx="95">
                  <c:v>643</c:v>
                </c:pt>
                <c:pt idx="96">
                  <c:v>731</c:v>
                </c:pt>
                <c:pt idx="97">
                  <c:v>754</c:v>
                </c:pt>
                <c:pt idx="98">
                  <c:v>697</c:v>
                </c:pt>
                <c:pt idx="99">
                  <c:v>795</c:v>
                </c:pt>
                <c:pt idx="100">
                  <c:v>718</c:v>
                </c:pt>
                <c:pt idx="101">
                  <c:v>713</c:v>
                </c:pt>
                <c:pt idx="102">
                  <c:v>796</c:v>
                </c:pt>
                <c:pt idx="103">
                  <c:v>831</c:v>
                </c:pt>
                <c:pt idx="104">
                  <c:v>688</c:v>
                </c:pt>
              </c:numCache>
            </c:numRef>
          </c:val>
          <c:smooth val="0"/>
          <c:extLst xmlns:c16r2="http://schemas.microsoft.com/office/drawing/2015/06/chart">
            <c:ext xmlns:c16="http://schemas.microsoft.com/office/drawing/2014/chart" uri="{C3380CC4-5D6E-409C-BE32-E72D297353CC}">
              <c16:uniqueId val="{00000000-3AEA-4C36-9531-2169D75F2C94}"/>
            </c:ext>
          </c:extLst>
        </c:ser>
        <c:dLbls>
          <c:showLegendKey val="0"/>
          <c:showVal val="0"/>
          <c:showCatName val="0"/>
          <c:showSerName val="0"/>
          <c:showPercent val="0"/>
          <c:showBubbleSize val="0"/>
        </c:dLbls>
        <c:marker val="1"/>
        <c:smooth val="0"/>
        <c:axId val="442866848"/>
        <c:axId val="442868416"/>
      </c:lineChart>
      <c:lineChart>
        <c:grouping val="standard"/>
        <c:varyColors val="0"/>
        <c:ser>
          <c:idx val="1"/>
          <c:order val="1"/>
          <c:tx>
            <c:strRef>
              <c:f>Sheet1!$C$1</c:f>
              <c:strCache>
                <c:ptCount val="1"/>
                <c:pt idx="0">
                  <c:v>avg_price</c:v>
                </c:pt>
              </c:strCache>
            </c:strRef>
          </c:tx>
          <c:spPr>
            <a:ln w="28575" cap="rnd">
              <a:solidFill>
                <a:schemeClr val="accent2"/>
              </a:solidFill>
              <a:round/>
            </a:ln>
            <a:effectLst/>
          </c:spPr>
          <c:marker>
            <c:symbol val="none"/>
          </c:marker>
          <c:cat>
            <c:numRef>
              <c:f>Sheet1!$A$2:$A$106</c:f>
              <c:numCache>
                <c:formatCode>m/d/yyyy</c:formatCode>
                <c:ptCount val="105"/>
                <c:pt idx="0">
                  <c:v>42058</c:v>
                </c:pt>
                <c:pt idx="1">
                  <c:v>42065</c:v>
                </c:pt>
                <c:pt idx="2">
                  <c:v>42072</c:v>
                </c:pt>
                <c:pt idx="3">
                  <c:v>42079</c:v>
                </c:pt>
                <c:pt idx="4">
                  <c:v>42086</c:v>
                </c:pt>
                <c:pt idx="5">
                  <c:v>42093</c:v>
                </c:pt>
                <c:pt idx="6">
                  <c:v>42100</c:v>
                </c:pt>
                <c:pt idx="7">
                  <c:v>42107</c:v>
                </c:pt>
                <c:pt idx="8">
                  <c:v>42114</c:v>
                </c:pt>
                <c:pt idx="9">
                  <c:v>42121</c:v>
                </c:pt>
                <c:pt idx="10">
                  <c:v>42128</c:v>
                </c:pt>
                <c:pt idx="11">
                  <c:v>42135</c:v>
                </c:pt>
                <c:pt idx="12">
                  <c:v>42142</c:v>
                </c:pt>
                <c:pt idx="13">
                  <c:v>42149</c:v>
                </c:pt>
                <c:pt idx="14">
                  <c:v>42156</c:v>
                </c:pt>
                <c:pt idx="15">
                  <c:v>42163</c:v>
                </c:pt>
                <c:pt idx="16">
                  <c:v>42170</c:v>
                </c:pt>
                <c:pt idx="17">
                  <c:v>42177</c:v>
                </c:pt>
                <c:pt idx="18">
                  <c:v>42184</c:v>
                </c:pt>
                <c:pt idx="19">
                  <c:v>42191</c:v>
                </c:pt>
                <c:pt idx="20">
                  <c:v>42198</c:v>
                </c:pt>
                <c:pt idx="21">
                  <c:v>42205</c:v>
                </c:pt>
                <c:pt idx="22">
                  <c:v>42212</c:v>
                </c:pt>
                <c:pt idx="23">
                  <c:v>42219</c:v>
                </c:pt>
                <c:pt idx="24">
                  <c:v>42226</c:v>
                </c:pt>
                <c:pt idx="25">
                  <c:v>42233</c:v>
                </c:pt>
                <c:pt idx="26">
                  <c:v>42240</c:v>
                </c:pt>
                <c:pt idx="27">
                  <c:v>42247</c:v>
                </c:pt>
                <c:pt idx="28">
                  <c:v>42254</c:v>
                </c:pt>
                <c:pt idx="29">
                  <c:v>42261</c:v>
                </c:pt>
                <c:pt idx="30">
                  <c:v>42268</c:v>
                </c:pt>
                <c:pt idx="31">
                  <c:v>42275</c:v>
                </c:pt>
                <c:pt idx="32">
                  <c:v>42282</c:v>
                </c:pt>
                <c:pt idx="33">
                  <c:v>42289</c:v>
                </c:pt>
                <c:pt idx="34">
                  <c:v>42296</c:v>
                </c:pt>
                <c:pt idx="35">
                  <c:v>42303</c:v>
                </c:pt>
                <c:pt idx="36">
                  <c:v>42310</c:v>
                </c:pt>
                <c:pt idx="37">
                  <c:v>42317</c:v>
                </c:pt>
                <c:pt idx="38">
                  <c:v>42324</c:v>
                </c:pt>
                <c:pt idx="39">
                  <c:v>42331</c:v>
                </c:pt>
                <c:pt idx="40">
                  <c:v>42338</c:v>
                </c:pt>
                <c:pt idx="41">
                  <c:v>42345</c:v>
                </c:pt>
                <c:pt idx="42">
                  <c:v>42352</c:v>
                </c:pt>
                <c:pt idx="43">
                  <c:v>42359</c:v>
                </c:pt>
                <c:pt idx="44">
                  <c:v>42366</c:v>
                </c:pt>
                <c:pt idx="45">
                  <c:v>42373</c:v>
                </c:pt>
                <c:pt idx="46">
                  <c:v>42380</c:v>
                </c:pt>
                <c:pt idx="47">
                  <c:v>42387</c:v>
                </c:pt>
                <c:pt idx="48">
                  <c:v>42394</c:v>
                </c:pt>
                <c:pt idx="49">
                  <c:v>42401</c:v>
                </c:pt>
                <c:pt idx="50">
                  <c:v>42408</c:v>
                </c:pt>
                <c:pt idx="51">
                  <c:v>42415</c:v>
                </c:pt>
                <c:pt idx="52">
                  <c:v>42422</c:v>
                </c:pt>
                <c:pt idx="53">
                  <c:v>42429</c:v>
                </c:pt>
                <c:pt idx="54">
                  <c:v>42436</c:v>
                </c:pt>
                <c:pt idx="55">
                  <c:v>42443</c:v>
                </c:pt>
                <c:pt idx="56">
                  <c:v>42450</c:v>
                </c:pt>
                <c:pt idx="57">
                  <c:v>42457</c:v>
                </c:pt>
                <c:pt idx="58">
                  <c:v>42464</c:v>
                </c:pt>
                <c:pt idx="59">
                  <c:v>42471</c:v>
                </c:pt>
                <c:pt idx="60">
                  <c:v>42478</c:v>
                </c:pt>
                <c:pt idx="61">
                  <c:v>42485</c:v>
                </c:pt>
                <c:pt idx="62">
                  <c:v>42492</c:v>
                </c:pt>
                <c:pt idx="63">
                  <c:v>42499</c:v>
                </c:pt>
                <c:pt idx="64">
                  <c:v>42506</c:v>
                </c:pt>
                <c:pt idx="65">
                  <c:v>42513</c:v>
                </c:pt>
                <c:pt idx="66">
                  <c:v>42520</c:v>
                </c:pt>
                <c:pt idx="67">
                  <c:v>42527</c:v>
                </c:pt>
                <c:pt idx="68">
                  <c:v>42534</c:v>
                </c:pt>
                <c:pt idx="69">
                  <c:v>42541</c:v>
                </c:pt>
                <c:pt idx="70">
                  <c:v>42548</c:v>
                </c:pt>
                <c:pt idx="71">
                  <c:v>42555</c:v>
                </c:pt>
                <c:pt idx="72">
                  <c:v>42562</c:v>
                </c:pt>
                <c:pt idx="73">
                  <c:v>42569</c:v>
                </c:pt>
                <c:pt idx="74">
                  <c:v>42576</c:v>
                </c:pt>
                <c:pt idx="75">
                  <c:v>42583</c:v>
                </c:pt>
                <c:pt idx="76">
                  <c:v>42590</c:v>
                </c:pt>
                <c:pt idx="77">
                  <c:v>42597</c:v>
                </c:pt>
                <c:pt idx="78">
                  <c:v>42604</c:v>
                </c:pt>
                <c:pt idx="79">
                  <c:v>42611</c:v>
                </c:pt>
                <c:pt idx="80">
                  <c:v>42618</c:v>
                </c:pt>
                <c:pt idx="81">
                  <c:v>42625</c:v>
                </c:pt>
                <c:pt idx="82">
                  <c:v>42632</c:v>
                </c:pt>
                <c:pt idx="83">
                  <c:v>42639</c:v>
                </c:pt>
                <c:pt idx="84">
                  <c:v>42646</c:v>
                </c:pt>
                <c:pt idx="85">
                  <c:v>42653</c:v>
                </c:pt>
                <c:pt idx="86">
                  <c:v>42660</c:v>
                </c:pt>
                <c:pt idx="87">
                  <c:v>42667</c:v>
                </c:pt>
                <c:pt idx="88">
                  <c:v>42674</c:v>
                </c:pt>
                <c:pt idx="89">
                  <c:v>42681</c:v>
                </c:pt>
                <c:pt idx="90">
                  <c:v>42688</c:v>
                </c:pt>
                <c:pt idx="91">
                  <c:v>42695</c:v>
                </c:pt>
                <c:pt idx="92">
                  <c:v>42702</c:v>
                </c:pt>
                <c:pt idx="93">
                  <c:v>42709</c:v>
                </c:pt>
                <c:pt idx="94">
                  <c:v>42716</c:v>
                </c:pt>
                <c:pt idx="95">
                  <c:v>42723</c:v>
                </c:pt>
                <c:pt idx="96">
                  <c:v>42730</c:v>
                </c:pt>
                <c:pt idx="97">
                  <c:v>42737</c:v>
                </c:pt>
                <c:pt idx="98">
                  <c:v>42744</c:v>
                </c:pt>
                <c:pt idx="99">
                  <c:v>42751</c:v>
                </c:pt>
                <c:pt idx="100">
                  <c:v>42758</c:v>
                </c:pt>
                <c:pt idx="101">
                  <c:v>42765</c:v>
                </c:pt>
                <c:pt idx="102">
                  <c:v>42772</c:v>
                </c:pt>
                <c:pt idx="103">
                  <c:v>42779</c:v>
                </c:pt>
                <c:pt idx="104">
                  <c:v>42786</c:v>
                </c:pt>
              </c:numCache>
            </c:numRef>
          </c:cat>
          <c:val>
            <c:numRef>
              <c:f>Sheet1!$C$2:$C$106</c:f>
              <c:numCache>
                <c:formatCode>0.00</c:formatCode>
                <c:ptCount val="105"/>
                <c:pt idx="0">
                  <c:v>380.073277619593</c:v>
                </c:pt>
                <c:pt idx="1">
                  <c:v>228.04742883829701</c:v>
                </c:pt>
                <c:pt idx="2">
                  <c:v>272.11394067883401</c:v>
                </c:pt>
                <c:pt idx="3">
                  <c:v>182.14355267337501</c:v>
                </c:pt>
                <c:pt idx="4">
                  <c:v>301.86399193482498</c:v>
                </c:pt>
                <c:pt idx="5">
                  <c:v>356.38346861952698</c:v>
                </c:pt>
                <c:pt idx="6">
                  <c:v>426.55001889376803</c:v>
                </c:pt>
                <c:pt idx="7">
                  <c:v>298.358330714847</c:v>
                </c:pt>
                <c:pt idx="8">
                  <c:v>165.459282766765</c:v>
                </c:pt>
                <c:pt idx="9">
                  <c:v>285.63005625586499</c:v>
                </c:pt>
                <c:pt idx="10">
                  <c:v>262.44354156249301</c:v>
                </c:pt>
                <c:pt idx="11">
                  <c:v>213.68484863522201</c:v>
                </c:pt>
                <c:pt idx="12">
                  <c:v>188.36957292157999</c:v>
                </c:pt>
                <c:pt idx="13">
                  <c:v>319.349214027127</c:v>
                </c:pt>
                <c:pt idx="14">
                  <c:v>209.172483292674</c:v>
                </c:pt>
                <c:pt idx="15">
                  <c:v>230.34341889592099</c:v>
                </c:pt>
                <c:pt idx="16">
                  <c:v>315.12252708010499</c:v>
                </c:pt>
                <c:pt idx="17">
                  <c:v>317.41761584205602</c:v>
                </c:pt>
                <c:pt idx="18">
                  <c:v>258.66000715420103</c:v>
                </c:pt>
                <c:pt idx="19">
                  <c:v>242.82648309143099</c:v>
                </c:pt>
                <c:pt idx="20">
                  <c:v>232.28894471812799</c:v>
                </c:pt>
                <c:pt idx="21">
                  <c:v>283.68752009140201</c:v>
                </c:pt>
                <c:pt idx="22">
                  <c:v>346.53635434119798</c:v>
                </c:pt>
                <c:pt idx="23">
                  <c:v>237.244877055762</c:v>
                </c:pt>
                <c:pt idx="24">
                  <c:v>365.16229229367502</c:v>
                </c:pt>
                <c:pt idx="25">
                  <c:v>292.90008994695398</c:v>
                </c:pt>
                <c:pt idx="26">
                  <c:v>242.530440442101</c:v>
                </c:pt>
                <c:pt idx="27">
                  <c:v>290.51315691108499</c:v>
                </c:pt>
                <c:pt idx="28">
                  <c:v>260.11628016429199</c:v>
                </c:pt>
                <c:pt idx="29">
                  <c:v>306.23598995376301</c:v>
                </c:pt>
                <c:pt idx="30">
                  <c:v>310.68476931809198</c:v>
                </c:pt>
                <c:pt idx="31">
                  <c:v>328.52703846828399</c:v>
                </c:pt>
                <c:pt idx="32">
                  <c:v>354.40487347326098</c:v>
                </c:pt>
                <c:pt idx="33">
                  <c:v>377.05697369895699</c:v>
                </c:pt>
                <c:pt idx="34">
                  <c:v>283.16060102989798</c:v>
                </c:pt>
                <c:pt idx="35">
                  <c:v>272.73381661617202</c:v>
                </c:pt>
                <c:pt idx="36">
                  <c:v>294.07151971402101</c:v>
                </c:pt>
                <c:pt idx="37">
                  <c:v>261.74984629918202</c:v>
                </c:pt>
                <c:pt idx="38">
                  <c:v>190.17845451963899</c:v>
                </c:pt>
                <c:pt idx="39">
                  <c:v>226.93820203237601</c:v>
                </c:pt>
                <c:pt idx="40">
                  <c:v>339.11561181898702</c:v>
                </c:pt>
                <c:pt idx="41">
                  <c:v>337.25057749835099</c:v>
                </c:pt>
                <c:pt idx="42">
                  <c:v>226.163890132809</c:v>
                </c:pt>
                <c:pt idx="43">
                  <c:v>260.55012472020798</c:v>
                </c:pt>
                <c:pt idx="44">
                  <c:v>310.13530042011899</c:v>
                </c:pt>
                <c:pt idx="45">
                  <c:v>276.09620848003999</c:v>
                </c:pt>
                <c:pt idx="46">
                  <c:v>307.73136588723702</c:v>
                </c:pt>
                <c:pt idx="47">
                  <c:v>287.13819870693402</c:v>
                </c:pt>
                <c:pt idx="48">
                  <c:v>260.37894037219297</c:v>
                </c:pt>
                <c:pt idx="49">
                  <c:v>268.00801052972997</c:v>
                </c:pt>
                <c:pt idx="50">
                  <c:v>350.20043791307103</c:v>
                </c:pt>
                <c:pt idx="51">
                  <c:v>246.73872052429601</c:v>
                </c:pt>
                <c:pt idx="52">
                  <c:v>346.89018646819301</c:v>
                </c:pt>
                <c:pt idx="53">
                  <c:v>271.46860575733098</c:v>
                </c:pt>
                <c:pt idx="54">
                  <c:v>312.93857093618902</c:v>
                </c:pt>
                <c:pt idx="55">
                  <c:v>260.622094455872</c:v>
                </c:pt>
                <c:pt idx="56">
                  <c:v>347.57256240009798</c:v>
                </c:pt>
                <c:pt idx="57">
                  <c:v>277.892146018792</c:v>
                </c:pt>
                <c:pt idx="58">
                  <c:v>325.58013211538702</c:v>
                </c:pt>
                <c:pt idx="59">
                  <c:v>287.54932325563402</c:v>
                </c:pt>
                <c:pt idx="60">
                  <c:v>275.775289273216</c:v>
                </c:pt>
                <c:pt idx="61">
                  <c:v>312.68820732988598</c:v>
                </c:pt>
                <c:pt idx="62">
                  <c:v>278.22308420258503</c:v>
                </c:pt>
                <c:pt idx="63">
                  <c:v>323.337432204256</c:v>
                </c:pt>
                <c:pt idx="64">
                  <c:v>266.03407945329297</c:v>
                </c:pt>
                <c:pt idx="65">
                  <c:v>250.443118099397</c:v>
                </c:pt>
                <c:pt idx="66">
                  <c:v>304.89306727277102</c:v>
                </c:pt>
                <c:pt idx="67">
                  <c:v>304.97988789540301</c:v>
                </c:pt>
                <c:pt idx="68">
                  <c:v>255.26814015430099</c:v>
                </c:pt>
                <c:pt idx="69">
                  <c:v>301.55027851293897</c:v>
                </c:pt>
                <c:pt idx="70">
                  <c:v>277.45582061862399</c:v>
                </c:pt>
                <c:pt idx="71">
                  <c:v>300.27868622046498</c:v>
                </c:pt>
                <c:pt idx="72">
                  <c:v>323.095475415083</c:v>
                </c:pt>
                <c:pt idx="73">
                  <c:v>265.61779575877199</c:v>
                </c:pt>
                <c:pt idx="74">
                  <c:v>265.38537887789403</c:v>
                </c:pt>
                <c:pt idx="75">
                  <c:v>312.84765487806601</c:v>
                </c:pt>
                <c:pt idx="76">
                  <c:v>232.046502715842</c:v>
                </c:pt>
                <c:pt idx="77">
                  <c:v>297.04642925463901</c:v>
                </c:pt>
                <c:pt idx="78">
                  <c:v>279.760636087249</c:v>
                </c:pt>
                <c:pt idx="79">
                  <c:v>305.85013671305097</c:v>
                </c:pt>
                <c:pt idx="80">
                  <c:v>272.28406874884098</c:v>
                </c:pt>
                <c:pt idx="81">
                  <c:v>314.906315606796</c:v>
                </c:pt>
                <c:pt idx="82">
                  <c:v>295.43153520029301</c:v>
                </c:pt>
                <c:pt idx="83">
                  <c:v>298.777019655841</c:v>
                </c:pt>
                <c:pt idx="84">
                  <c:v>276.43483036745999</c:v>
                </c:pt>
                <c:pt idx="85">
                  <c:v>315.93605942572299</c:v>
                </c:pt>
                <c:pt idx="86">
                  <c:v>291.863065592787</c:v>
                </c:pt>
                <c:pt idx="87">
                  <c:v>293.37753262234702</c:v>
                </c:pt>
                <c:pt idx="88">
                  <c:v>281.46038025025598</c:v>
                </c:pt>
                <c:pt idx="89">
                  <c:v>274.12593894932002</c:v>
                </c:pt>
                <c:pt idx="90">
                  <c:v>271.99155937743097</c:v>
                </c:pt>
                <c:pt idx="91">
                  <c:v>333.94473602824399</c:v>
                </c:pt>
                <c:pt idx="92">
                  <c:v>297.67825194959403</c:v>
                </c:pt>
                <c:pt idx="93">
                  <c:v>302.239234237625</c:v>
                </c:pt>
                <c:pt idx="94">
                  <c:v>288.10195472729498</c:v>
                </c:pt>
                <c:pt idx="95">
                  <c:v>294.68917621675502</c:v>
                </c:pt>
                <c:pt idx="96">
                  <c:v>277.862291108406</c:v>
                </c:pt>
                <c:pt idx="97">
                  <c:v>263.46247045473802</c:v>
                </c:pt>
                <c:pt idx="98">
                  <c:v>282.72020350385202</c:v>
                </c:pt>
                <c:pt idx="99">
                  <c:v>264.36820589137199</c:v>
                </c:pt>
                <c:pt idx="100">
                  <c:v>269.40756014835</c:v>
                </c:pt>
                <c:pt idx="101">
                  <c:v>280.44965227525199</c:v>
                </c:pt>
                <c:pt idx="102">
                  <c:v>257.27298556879202</c:v>
                </c:pt>
                <c:pt idx="103">
                  <c:v>264.95308242563698</c:v>
                </c:pt>
                <c:pt idx="104">
                  <c:v>290.83018888282601</c:v>
                </c:pt>
              </c:numCache>
            </c:numRef>
          </c:val>
          <c:smooth val="0"/>
          <c:extLst xmlns:c16r2="http://schemas.microsoft.com/office/drawing/2015/06/chart">
            <c:ext xmlns:c16="http://schemas.microsoft.com/office/drawing/2014/chart" uri="{C3380CC4-5D6E-409C-BE32-E72D297353CC}">
              <c16:uniqueId val="{00000001-3AEA-4C36-9531-2169D75F2C94}"/>
            </c:ext>
          </c:extLst>
        </c:ser>
        <c:dLbls>
          <c:showLegendKey val="0"/>
          <c:showVal val="0"/>
          <c:showCatName val="0"/>
          <c:showSerName val="0"/>
          <c:showPercent val="0"/>
          <c:showBubbleSize val="0"/>
        </c:dLbls>
        <c:marker val="1"/>
        <c:smooth val="0"/>
        <c:axId val="442864104"/>
        <c:axId val="442871160"/>
      </c:lineChart>
      <c:dateAx>
        <c:axId val="442866848"/>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2868416"/>
        <c:crosses val="autoZero"/>
        <c:auto val="1"/>
        <c:lblOffset val="100"/>
        <c:baseTimeUnit val="days"/>
      </c:dateAx>
      <c:valAx>
        <c:axId val="442868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2866848"/>
        <c:crosses val="autoZero"/>
        <c:crossBetween val="between"/>
      </c:valAx>
      <c:valAx>
        <c:axId val="442871160"/>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2864104"/>
        <c:crosses val="max"/>
        <c:crossBetween val="between"/>
      </c:valAx>
      <c:dateAx>
        <c:axId val="442864104"/>
        <c:scaling>
          <c:orientation val="minMax"/>
        </c:scaling>
        <c:delete val="1"/>
        <c:axPos val="b"/>
        <c:numFmt formatCode="m/d/yyyy" sourceLinked="1"/>
        <c:majorTickMark val="out"/>
        <c:minorTickMark val="none"/>
        <c:tickLblPos val="nextTo"/>
        <c:crossAx val="442871160"/>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62" b="0" i="0" u="none" strike="noStrike" baseline="0" dirty="0" smtClean="0"/>
              <a:t>top 5 and bottom 5 most popular items </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item_count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Sheet1!$A$2:$A$11</c:f>
              <c:numCache>
                <c:formatCode>General</c:formatCode>
                <c:ptCount val="10"/>
                <c:pt idx="0">
                  <c:v>103</c:v>
                </c:pt>
                <c:pt idx="1">
                  <c:v>146</c:v>
                </c:pt>
                <c:pt idx="2">
                  <c:v>59</c:v>
                </c:pt>
                <c:pt idx="3">
                  <c:v>98</c:v>
                </c:pt>
                <c:pt idx="4">
                  <c:v>54</c:v>
                </c:pt>
                <c:pt idx="5">
                  <c:v>6</c:v>
                </c:pt>
                <c:pt idx="6">
                  <c:v>193</c:v>
                </c:pt>
                <c:pt idx="7">
                  <c:v>195</c:v>
                </c:pt>
                <c:pt idx="8">
                  <c:v>196</c:v>
                </c:pt>
                <c:pt idx="9">
                  <c:v>2</c:v>
                </c:pt>
              </c:numCache>
            </c:numRef>
          </c:cat>
          <c:val>
            <c:numRef>
              <c:f>Sheet1!$B$2:$B$11</c:f>
              <c:numCache>
                <c:formatCode>General</c:formatCode>
                <c:ptCount val="10"/>
                <c:pt idx="0">
                  <c:v>369</c:v>
                </c:pt>
                <c:pt idx="1">
                  <c:v>327</c:v>
                </c:pt>
                <c:pt idx="2">
                  <c:v>325</c:v>
                </c:pt>
                <c:pt idx="3">
                  <c:v>316</c:v>
                </c:pt>
                <c:pt idx="4">
                  <c:v>316</c:v>
                </c:pt>
                <c:pt idx="5">
                  <c:v>59</c:v>
                </c:pt>
                <c:pt idx="6">
                  <c:v>44</c:v>
                </c:pt>
                <c:pt idx="7">
                  <c:v>39</c:v>
                </c:pt>
                <c:pt idx="8">
                  <c:v>38</c:v>
                </c:pt>
                <c:pt idx="9">
                  <c:v>34</c:v>
                </c:pt>
              </c:numCache>
            </c:numRef>
          </c:val>
          <c:extLst xmlns:c16r2="http://schemas.microsoft.com/office/drawing/2015/06/chart">
            <c:ext xmlns:c16="http://schemas.microsoft.com/office/drawing/2014/chart" uri="{C3380CC4-5D6E-409C-BE32-E72D297353CC}">
              <c16:uniqueId val="{00000000-9305-4E78-856A-20489DDF23CC}"/>
            </c:ext>
          </c:extLst>
        </c:ser>
        <c:dLbls>
          <c:showLegendKey val="0"/>
          <c:showVal val="0"/>
          <c:showCatName val="0"/>
          <c:showSerName val="0"/>
          <c:showPercent val="0"/>
          <c:showBubbleSize val="0"/>
        </c:dLbls>
        <c:gapWidth val="219"/>
        <c:overlap val="-27"/>
        <c:axId val="443503648"/>
        <c:axId val="443498160"/>
      </c:barChart>
      <c:catAx>
        <c:axId val="443503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3498160"/>
        <c:crosses val="autoZero"/>
        <c:auto val="1"/>
        <c:lblAlgn val="ctr"/>
        <c:lblOffset val="100"/>
        <c:noMultiLvlLbl val="0"/>
      </c:catAx>
      <c:valAx>
        <c:axId val="443498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35036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5CBBFA8-D06B-4880-B1EC-6DC1FAE65A36}"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BE72-9FEE-446E-B758-F16BE42BF542}" type="slidenum">
              <a:rPr lang="en-US" smtClean="0"/>
              <a:t>‹#›</a:t>
            </a:fld>
            <a:endParaRPr lang="en-US"/>
          </a:p>
        </p:txBody>
      </p:sp>
    </p:spTree>
    <p:extLst>
      <p:ext uri="{BB962C8B-B14F-4D97-AF65-F5344CB8AC3E}">
        <p14:creationId xmlns:p14="http://schemas.microsoft.com/office/powerpoint/2010/main" val="950259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CBBFA8-D06B-4880-B1EC-6DC1FAE65A36}"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BE72-9FEE-446E-B758-F16BE42BF542}" type="slidenum">
              <a:rPr lang="en-US" smtClean="0"/>
              <a:t>‹#›</a:t>
            </a:fld>
            <a:endParaRPr lang="en-US"/>
          </a:p>
        </p:txBody>
      </p:sp>
    </p:spTree>
    <p:extLst>
      <p:ext uri="{BB962C8B-B14F-4D97-AF65-F5344CB8AC3E}">
        <p14:creationId xmlns:p14="http://schemas.microsoft.com/office/powerpoint/2010/main" val="204551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CBBFA8-D06B-4880-B1EC-6DC1FAE65A36}"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BE72-9FEE-446E-B758-F16BE42BF54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36732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CBBFA8-D06B-4880-B1EC-6DC1FAE65A36}"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BE72-9FEE-446E-B758-F16BE42BF542}" type="slidenum">
              <a:rPr lang="en-US" smtClean="0"/>
              <a:t>‹#›</a:t>
            </a:fld>
            <a:endParaRPr lang="en-US"/>
          </a:p>
        </p:txBody>
      </p:sp>
    </p:spTree>
    <p:extLst>
      <p:ext uri="{BB962C8B-B14F-4D97-AF65-F5344CB8AC3E}">
        <p14:creationId xmlns:p14="http://schemas.microsoft.com/office/powerpoint/2010/main" val="701308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CBBFA8-D06B-4880-B1EC-6DC1FAE65A36}"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BE72-9FEE-446E-B758-F16BE42BF54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73976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CBBFA8-D06B-4880-B1EC-6DC1FAE65A36}"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BE72-9FEE-446E-B758-F16BE42BF542}" type="slidenum">
              <a:rPr lang="en-US" smtClean="0"/>
              <a:t>‹#›</a:t>
            </a:fld>
            <a:endParaRPr lang="en-US"/>
          </a:p>
        </p:txBody>
      </p:sp>
    </p:spTree>
    <p:extLst>
      <p:ext uri="{BB962C8B-B14F-4D97-AF65-F5344CB8AC3E}">
        <p14:creationId xmlns:p14="http://schemas.microsoft.com/office/powerpoint/2010/main" val="739123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CBBFA8-D06B-4880-B1EC-6DC1FAE65A36}"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BE72-9FEE-446E-B758-F16BE42BF542}" type="slidenum">
              <a:rPr lang="en-US" smtClean="0"/>
              <a:t>‹#›</a:t>
            </a:fld>
            <a:endParaRPr lang="en-US"/>
          </a:p>
        </p:txBody>
      </p:sp>
    </p:spTree>
    <p:extLst>
      <p:ext uri="{BB962C8B-B14F-4D97-AF65-F5344CB8AC3E}">
        <p14:creationId xmlns:p14="http://schemas.microsoft.com/office/powerpoint/2010/main" val="3310255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CBBFA8-D06B-4880-B1EC-6DC1FAE65A36}"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BE72-9FEE-446E-B758-F16BE42BF542}" type="slidenum">
              <a:rPr lang="en-US" smtClean="0"/>
              <a:t>‹#›</a:t>
            </a:fld>
            <a:endParaRPr lang="en-US"/>
          </a:p>
        </p:txBody>
      </p:sp>
    </p:spTree>
    <p:extLst>
      <p:ext uri="{BB962C8B-B14F-4D97-AF65-F5344CB8AC3E}">
        <p14:creationId xmlns:p14="http://schemas.microsoft.com/office/powerpoint/2010/main" val="3706302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CBBFA8-D06B-4880-B1EC-6DC1FAE65A36}"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BE72-9FEE-446E-B758-F16BE42BF542}" type="slidenum">
              <a:rPr lang="en-US" smtClean="0"/>
              <a:t>‹#›</a:t>
            </a:fld>
            <a:endParaRPr lang="en-US"/>
          </a:p>
        </p:txBody>
      </p:sp>
    </p:spTree>
    <p:extLst>
      <p:ext uri="{BB962C8B-B14F-4D97-AF65-F5344CB8AC3E}">
        <p14:creationId xmlns:p14="http://schemas.microsoft.com/office/powerpoint/2010/main" val="360689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CBBFA8-D06B-4880-B1EC-6DC1FAE65A36}"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BE72-9FEE-446E-B758-F16BE42BF542}" type="slidenum">
              <a:rPr lang="en-US" smtClean="0"/>
              <a:t>‹#›</a:t>
            </a:fld>
            <a:endParaRPr lang="en-US"/>
          </a:p>
        </p:txBody>
      </p:sp>
    </p:spTree>
    <p:extLst>
      <p:ext uri="{BB962C8B-B14F-4D97-AF65-F5344CB8AC3E}">
        <p14:creationId xmlns:p14="http://schemas.microsoft.com/office/powerpoint/2010/main" val="50719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CBBFA8-D06B-4880-B1EC-6DC1FAE65A36}"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DBE72-9FEE-446E-B758-F16BE42BF542}" type="slidenum">
              <a:rPr lang="en-US" smtClean="0"/>
              <a:t>‹#›</a:t>
            </a:fld>
            <a:endParaRPr lang="en-US"/>
          </a:p>
        </p:txBody>
      </p:sp>
    </p:spTree>
    <p:extLst>
      <p:ext uri="{BB962C8B-B14F-4D97-AF65-F5344CB8AC3E}">
        <p14:creationId xmlns:p14="http://schemas.microsoft.com/office/powerpoint/2010/main" val="867288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5CBBFA8-D06B-4880-B1EC-6DC1FAE65A36}" type="datetimeFigureOut">
              <a:rPr lang="en-US" smtClean="0"/>
              <a:t>3/5/2020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4DBE72-9FEE-446E-B758-F16BE42BF542}" type="slidenum">
              <a:rPr lang="en-US" smtClean="0"/>
              <a:t>‹#›</a:t>
            </a:fld>
            <a:endParaRPr lang="en-US"/>
          </a:p>
        </p:txBody>
      </p:sp>
    </p:spTree>
    <p:extLst>
      <p:ext uri="{BB962C8B-B14F-4D97-AF65-F5344CB8AC3E}">
        <p14:creationId xmlns:p14="http://schemas.microsoft.com/office/powerpoint/2010/main" val="80395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5CBBFA8-D06B-4880-B1EC-6DC1FAE65A36}" type="datetimeFigureOut">
              <a:rPr lang="en-US" smtClean="0"/>
              <a:t>3/5/2020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4DBE72-9FEE-446E-B758-F16BE42BF542}" type="slidenum">
              <a:rPr lang="en-US" smtClean="0"/>
              <a:t>‹#›</a:t>
            </a:fld>
            <a:endParaRPr lang="en-US"/>
          </a:p>
        </p:txBody>
      </p:sp>
    </p:spTree>
    <p:extLst>
      <p:ext uri="{BB962C8B-B14F-4D97-AF65-F5344CB8AC3E}">
        <p14:creationId xmlns:p14="http://schemas.microsoft.com/office/powerpoint/2010/main" val="1139926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CBBFA8-D06B-4880-B1EC-6DC1FAE65A36}" type="datetimeFigureOut">
              <a:rPr lang="en-US" smtClean="0"/>
              <a:t>3/5/2020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4DBE72-9FEE-446E-B758-F16BE42BF542}" type="slidenum">
              <a:rPr lang="en-US" smtClean="0"/>
              <a:t>‹#›</a:t>
            </a:fld>
            <a:endParaRPr lang="en-US"/>
          </a:p>
        </p:txBody>
      </p:sp>
    </p:spTree>
    <p:extLst>
      <p:ext uri="{BB962C8B-B14F-4D97-AF65-F5344CB8AC3E}">
        <p14:creationId xmlns:p14="http://schemas.microsoft.com/office/powerpoint/2010/main" val="605965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5CBBFA8-D06B-4880-B1EC-6DC1FAE65A36}"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DBE72-9FEE-446E-B758-F16BE42BF542}" type="slidenum">
              <a:rPr lang="en-US" smtClean="0"/>
              <a:t>‹#›</a:t>
            </a:fld>
            <a:endParaRPr lang="en-US"/>
          </a:p>
        </p:txBody>
      </p:sp>
    </p:spTree>
    <p:extLst>
      <p:ext uri="{BB962C8B-B14F-4D97-AF65-F5344CB8AC3E}">
        <p14:creationId xmlns:p14="http://schemas.microsoft.com/office/powerpoint/2010/main" val="379291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5CBBFA8-D06B-4880-B1EC-6DC1FAE65A36}"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DBE72-9FEE-446E-B758-F16BE42BF542}" type="slidenum">
              <a:rPr lang="en-US" smtClean="0"/>
              <a:t>‹#›</a:t>
            </a:fld>
            <a:endParaRPr lang="en-US"/>
          </a:p>
        </p:txBody>
      </p:sp>
    </p:spTree>
    <p:extLst>
      <p:ext uri="{BB962C8B-B14F-4D97-AF65-F5344CB8AC3E}">
        <p14:creationId xmlns:p14="http://schemas.microsoft.com/office/powerpoint/2010/main" val="1794916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5CBBFA8-D06B-4880-B1EC-6DC1FAE65A36}" type="datetimeFigureOut">
              <a:rPr lang="en-US" smtClean="0"/>
              <a:t>3/5/2020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444DBE72-9FEE-446E-B758-F16BE42BF542}" type="slidenum">
              <a:rPr lang="en-US" smtClean="0"/>
              <a:t>‹#›</a:t>
            </a:fld>
            <a:endParaRPr lang="en-US"/>
          </a:p>
        </p:txBody>
      </p:sp>
    </p:spTree>
    <p:extLst>
      <p:ext uri="{BB962C8B-B14F-4D97-AF65-F5344CB8AC3E}">
        <p14:creationId xmlns:p14="http://schemas.microsoft.com/office/powerpoint/2010/main" val="37409800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593730"/>
            <a:ext cx="8164471" cy="931985"/>
          </a:xfrm>
        </p:spPr>
        <p:txBody>
          <a:bodyPr/>
          <a:lstStyle/>
          <a:p>
            <a:r>
              <a:rPr lang="en-US" dirty="0" smtClean="0"/>
              <a:t>Data </a:t>
            </a:r>
            <a:r>
              <a:rPr lang="en-US" dirty="0"/>
              <a:t>Analytics case </a:t>
            </a:r>
            <a:r>
              <a:rPr lang="en-US" dirty="0" smtClean="0"/>
              <a:t>study</a:t>
            </a:r>
            <a:endParaRPr lang="en-US" dirty="0"/>
          </a:p>
        </p:txBody>
      </p:sp>
      <p:sp>
        <p:nvSpPr>
          <p:cNvPr id="3" name="Subtitle 2"/>
          <p:cNvSpPr>
            <a:spLocks noGrp="1"/>
          </p:cNvSpPr>
          <p:nvPr>
            <p:ph type="subTitle" idx="1"/>
          </p:nvPr>
        </p:nvSpPr>
        <p:spPr/>
        <p:txBody>
          <a:bodyPr/>
          <a:lstStyle/>
          <a:p>
            <a:r>
              <a:rPr lang="en-US" dirty="0" smtClean="0"/>
              <a:t>By V</a:t>
            </a:r>
            <a:r>
              <a:rPr lang="en-US" altLang="zh-CN" dirty="0" smtClean="0"/>
              <a:t>erse </a:t>
            </a:r>
            <a:r>
              <a:rPr lang="en-US" dirty="0" smtClean="0"/>
              <a:t>He</a:t>
            </a:r>
            <a:endParaRPr lang="en-US" dirty="0"/>
          </a:p>
        </p:txBody>
      </p:sp>
    </p:spTree>
    <p:extLst>
      <p:ext uri="{BB962C8B-B14F-4D97-AF65-F5344CB8AC3E}">
        <p14:creationId xmlns:p14="http://schemas.microsoft.com/office/powerpoint/2010/main" val="40206825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55431"/>
          </a:xfrm>
        </p:spPr>
        <p:txBody>
          <a:bodyPr/>
          <a:lstStyle/>
          <a:p>
            <a:r>
              <a:rPr lang="en-US" dirty="0" smtClean="0"/>
              <a:t>Tech Solution Proposal</a:t>
            </a:r>
            <a:endParaRPr lang="en-US" dirty="0"/>
          </a:p>
        </p:txBody>
      </p:sp>
      <p:sp>
        <p:nvSpPr>
          <p:cNvPr id="3" name="Content Placeholder 2"/>
          <p:cNvSpPr>
            <a:spLocks noGrp="1"/>
          </p:cNvSpPr>
          <p:nvPr>
            <p:ph idx="1"/>
          </p:nvPr>
        </p:nvSpPr>
        <p:spPr>
          <a:xfrm>
            <a:off x="677334" y="2160589"/>
            <a:ext cx="8596668" cy="4161080"/>
          </a:xfrm>
        </p:spPr>
        <p:txBody>
          <a:bodyPr>
            <a:normAutofit fontScale="85000" lnSpcReduction="20000"/>
          </a:bodyPr>
          <a:lstStyle/>
          <a:p>
            <a:endParaRPr lang="en-US" sz="1600" dirty="0" smtClean="0"/>
          </a:p>
          <a:p>
            <a:pPr>
              <a:lnSpc>
                <a:spcPct val="90000"/>
              </a:lnSpc>
            </a:pPr>
            <a:r>
              <a:rPr lang="en-US" sz="1400" b="1" dirty="0" smtClean="0"/>
              <a:t>Work </a:t>
            </a:r>
            <a:r>
              <a:rPr lang="en-US" sz="1400" b="1" dirty="0"/>
              <a:t>Plan</a:t>
            </a:r>
          </a:p>
          <a:p>
            <a:pPr lvl="1">
              <a:lnSpc>
                <a:spcPct val="90000"/>
              </a:lnSpc>
            </a:pPr>
            <a:r>
              <a:rPr lang="en-US" sz="1200" b="1" dirty="0"/>
              <a:t>Sale data ( Seasonality / Trend)</a:t>
            </a:r>
          </a:p>
          <a:p>
            <a:pPr lvl="2">
              <a:lnSpc>
                <a:spcPct val="90000"/>
              </a:lnSpc>
            </a:pPr>
            <a:r>
              <a:rPr lang="en-US" sz="1200" dirty="0"/>
              <a:t>Display a line chart that shows the sales distribution by day or by week</a:t>
            </a:r>
          </a:p>
          <a:p>
            <a:pPr lvl="2">
              <a:lnSpc>
                <a:spcPct val="90000"/>
              </a:lnSpc>
            </a:pPr>
            <a:r>
              <a:rPr lang="en-US" sz="1200" dirty="0" smtClean="0"/>
              <a:t>Conduct a statistical test to evaluate if this sales drop are within normal range</a:t>
            </a:r>
          </a:p>
          <a:p>
            <a:pPr lvl="1"/>
            <a:r>
              <a:rPr lang="en-US" sz="1200" b="1" dirty="0" smtClean="0"/>
              <a:t>User – Sale data  </a:t>
            </a:r>
            <a:r>
              <a:rPr lang="en-US" sz="1200" b="1" dirty="0" smtClean="0">
                <a:solidFill>
                  <a:srgbClr val="FF0000"/>
                </a:solidFill>
              </a:rPr>
              <a:t>- User data is not clean, duplicated user ID will mess up this analysis</a:t>
            </a:r>
          </a:p>
          <a:p>
            <a:pPr lvl="2">
              <a:lnSpc>
                <a:spcPct val="90000"/>
              </a:lnSpc>
            </a:pPr>
            <a:r>
              <a:rPr lang="en-US" sz="1200" strike="sngStrike" dirty="0" smtClean="0"/>
              <a:t>Display </a:t>
            </a:r>
            <a:r>
              <a:rPr lang="en-US" sz="1200" strike="sngStrike" dirty="0"/>
              <a:t>a line chart that shows </a:t>
            </a:r>
            <a:r>
              <a:rPr lang="en-US" sz="1200" strike="sngStrike" dirty="0" smtClean="0"/>
              <a:t>number of </a:t>
            </a:r>
            <a:r>
              <a:rPr lang="en-US" sz="1200" strike="sngStrike" dirty="0"/>
              <a:t>purchased</a:t>
            </a:r>
            <a:r>
              <a:rPr lang="en-US" sz="1200" strike="sngStrike" dirty="0" smtClean="0"/>
              <a:t> users over </a:t>
            </a:r>
            <a:r>
              <a:rPr lang="en-US" sz="1200" strike="sngStrike" dirty="0"/>
              <a:t>time</a:t>
            </a:r>
          </a:p>
          <a:p>
            <a:pPr lvl="2">
              <a:lnSpc>
                <a:spcPct val="90000"/>
              </a:lnSpc>
            </a:pPr>
            <a:r>
              <a:rPr lang="en-US" sz="1200" strike="sngStrike" dirty="0"/>
              <a:t>Break it down to first-time users and recursive users</a:t>
            </a:r>
          </a:p>
          <a:p>
            <a:pPr lvl="1"/>
            <a:r>
              <a:rPr lang="en-US" sz="1200" b="1" dirty="0"/>
              <a:t>Item – Sale data</a:t>
            </a:r>
          </a:p>
          <a:p>
            <a:pPr lvl="2">
              <a:lnSpc>
                <a:spcPct val="90000"/>
              </a:lnSpc>
            </a:pPr>
            <a:r>
              <a:rPr lang="en-US" sz="1200" dirty="0"/>
              <a:t>Display a line chart that shows </a:t>
            </a:r>
            <a:r>
              <a:rPr lang="en-US" sz="1200" dirty="0" smtClean="0"/>
              <a:t>sold item amount over </a:t>
            </a:r>
            <a:r>
              <a:rPr lang="en-US" sz="1200" dirty="0"/>
              <a:t>time</a:t>
            </a:r>
          </a:p>
          <a:p>
            <a:pPr lvl="2">
              <a:lnSpc>
                <a:spcPct val="90000"/>
              </a:lnSpc>
            </a:pPr>
            <a:r>
              <a:rPr lang="en-US" sz="1200" dirty="0"/>
              <a:t>Display a line chart that shows and average item </a:t>
            </a:r>
            <a:r>
              <a:rPr lang="en-US" sz="1200" dirty="0" smtClean="0"/>
              <a:t>price </a:t>
            </a:r>
            <a:r>
              <a:rPr lang="en-US" sz="1200" dirty="0"/>
              <a:t>over time </a:t>
            </a:r>
            <a:endParaRPr lang="en-US" sz="1200" dirty="0" smtClean="0"/>
          </a:p>
          <a:p>
            <a:r>
              <a:rPr lang="en-US" sz="1400" b="1" dirty="0"/>
              <a:t>Relevant Data Tables</a:t>
            </a:r>
          </a:p>
          <a:p>
            <a:pPr lvl="1"/>
            <a:r>
              <a:rPr lang="en-US" sz="1400" dirty="0"/>
              <a:t>User Table (Dimensional)</a:t>
            </a:r>
          </a:p>
          <a:p>
            <a:pPr lvl="1"/>
            <a:r>
              <a:rPr lang="en-US" sz="1400" dirty="0"/>
              <a:t>Sale Table (Fact)</a:t>
            </a:r>
          </a:p>
          <a:p>
            <a:pPr lvl="1"/>
            <a:r>
              <a:rPr lang="en-US" sz="1400" dirty="0"/>
              <a:t>Item Table </a:t>
            </a:r>
            <a:r>
              <a:rPr lang="en-US" sz="1400" dirty="0" smtClean="0"/>
              <a:t>(</a:t>
            </a:r>
            <a:r>
              <a:rPr lang="en-US" sz="1400" dirty="0"/>
              <a:t>Fact</a:t>
            </a:r>
            <a:r>
              <a:rPr lang="en-US" sz="1400" dirty="0" smtClean="0"/>
              <a:t>) </a:t>
            </a:r>
          </a:p>
          <a:p>
            <a:pPr lvl="1"/>
            <a:r>
              <a:rPr lang="en-US" sz="1400" strike="sngStrike" dirty="0" smtClean="0"/>
              <a:t>Item Detail </a:t>
            </a:r>
            <a:r>
              <a:rPr lang="en-US" sz="1400" strike="sngStrike" dirty="0"/>
              <a:t>Table (Dimensional)</a:t>
            </a:r>
            <a:r>
              <a:rPr lang="en-US" sz="1400" dirty="0"/>
              <a:t> </a:t>
            </a:r>
            <a:r>
              <a:rPr lang="en-US" sz="1400" dirty="0">
                <a:solidFill>
                  <a:srgbClr val="FF0000"/>
                </a:solidFill>
              </a:rPr>
              <a:t>– non-exist in database</a:t>
            </a:r>
          </a:p>
          <a:p>
            <a:pPr lvl="1"/>
            <a:endParaRPr lang="en-US" sz="1400" dirty="0"/>
          </a:p>
          <a:p>
            <a:pPr lvl="2">
              <a:lnSpc>
                <a:spcPct val="90000"/>
              </a:lnSpc>
            </a:pPr>
            <a:endParaRPr lang="en-US" dirty="0"/>
          </a:p>
          <a:p>
            <a:pPr>
              <a:lnSpc>
                <a:spcPct val="90000"/>
              </a:lnSpc>
            </a:pPr>
            <a:endParaRPr lang="en-US" sz="1400" b="1" dirty="0"/>
          </a:p>
          <a:p>
            <a:pPr lvl="1"/>
            <a:endParaRPr lang="en-US" sz="1400" dirty="0" smtClean="0"/>
          </a:p>
          <a:p>
            <a:pPr lvl="1"/>
            <a:endParaRPr lang="en-US" sz="1400" dirty="0"/>
          </a:p>
          <a:p>
            <a:pPr lvl="1"/>
            <a:endParaRPr lang="en-US" sz="1400" dirty="0"/>
          </a:p>
          <a:p>
            <a:pPr marL="457200" lvl="1" indent="0">
              <a:buNone/>
            </a:pPr>
            <a:endParaRPr lang="en-US" dirty="0"/>
          </a:p>
        </p:txBody>
      </p:sp>
    </p:spTree>
    <p:extLst>
      <p:ext uri="{BB962C8B-B14F-4D97-AF65-F5344CB8AC3E}">
        <p14:creationId xmlns:p14="http://schemas.microsoft.com/office/powerpoint/2010/main" val="2083101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Issues</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solidFill>
                <a:srgbClr val="FF0000"/>
              </a:solidFill>
            </a:endParaRPr>
          </a:p>
          <a:p>
            <a:r>
              <a:rPr lang="en-US" b="1" dirty="0" smtClean="0"/>
              <a:t>No Data for recent dates</a:t>
            </a:r>
            <a:endParaRPr lang="en-US" b="1" dirty="0"/>
          </a:p>
          <a:p>
            <a:pPr lvl="1"/>
            <a:r>
              <a:rPr lang="en-US" b="1" dirty="0"/>
              <a:t>Work Around Plan:</a:t>
            </a:r>
            <a:r>
              <a:rPr lang="en-US" dirty="0"/>
              <a:t> </a:t>
            </a:r>
            <a:r>
              <a:rPr lang="en-US" dirty="0" smtClean="0"/>
              <a:t>The </a:t>
            </a:r>
            <a:r>
              <a:rPr lang="en-US" dirty="0"/>
              <a:t>latest data we have are on </a:t>
            </a:r>
            <a:r>
              <a:rPr lang="en-US" dirty="0" smtClean="0"/>
              <a:t>2017-02-26, so I will use that date as the time point</a:t>
            </a:r>
          </a:p>
          <a:p>
            <a:r>
              <a:rPr lang="en-US" b="1" dirty="0" err="1" smtClean="0"/>
              <a:t>ERD</a:t>
            </a:r>
            <a:r>
              <a:rPr lang="en-US" b="1" dirty="0" smtClean="0"/>
              <a:t> differs from table schema, there is a date column not marking in </a:t>
            </a:r>
            <a:r>
              <a:rPr lang="en-US" b="1" dirty="0" err="1" smtClean="0"/>
              <a:t>ERD</a:t>
            </a:r>
            <a:endParaRPr lang="en-US" b="1" dirty="0" smtClean="0"/>
          </a:p>
          <a:p>
            <a:pPr lvl="1"/>
            <a:r>
              <a:rPr lang="en-US" b="1" dirty="0"/>
              <a:t>Solution: </a:t>
            </a:r>
            <a:r>
              <a:rPr lang="en-US" dirty="0" smtClean="0"/>
              <a:t>Find the DBA / Data Engineer team to ask updated version </a:t>
            </a:r>
            <a:r>
              <a:rPr lang="en-US" dirty="0" err="1" smtClean="0"/>
              <a:t>ERD</a:t>
            </a:r>
            <a:r>
              <a:rPr lang="en-US" dirty="0" smtClean="0"/>
              <a:t>, clarify the business definition of this date column</a:t>
            </a:r>
          </a:p>
          <a:p>
            <a:r>
              <a:rPr lang="en-US" b="1" dirty="0"/>
              <a:t>No Item Inventory </a:t>
            </a:r>
            <a:r>
              <a:rPr lang="en-US" b="1" dirty="0" smtClean="0"/>
              <a:t>data</a:t>
            </a:r>
          </a:p>
          <a:p>
            <a:pPr lvl="1"/>
            <a:r>
              <a:rPr lang="en-US" b="1" dirty="0"/>
              <a:t>Solution</a:t>
            </a:r>
            <a:r>
              <a:rPr lang="en-US" b="1" dirty="0" smtClean="0"/>
              <a:t>: </a:t>
            </a:r>
            <a:r>
              <a:rPr lang="en-US" dirty="0"/>
              <a:t>Ask Data Engineer team </a:t>
            </a:r>
            <a:r>
              <a:rPr lang="en-US" dirty="0" smtClean="0"/>
              <a:t>if this data is already been tracked in database. If not, raise my concern to managers</a:t>
            </a:r>
            <a:endParaRPr lang="en-US" b="1" dirty="0"/>
          </a:p>
          <a:p>
            <a:r>
              <a:rPr lang="en-US" b="1" dirty="0"/>
              <a:t>No </a:t>
            </a:r>
            <a:r>
              <a:rPr lang="en-US" b="1" dirty="0" smtClean="0"/>
              <a:t>User Activity data</a:t>
            </a:r>
            <a:endParaRPr lang="en-US" b="1" dirty="0"/>
          </a:p>
          <a:p>
            <a:pPr lvl="1"/>
            <a:r>
              <a:rPr lang="en-US" b="1" dirty="0"/>
              <a:t>Solution: </a:t>
            </a:r>
            <a:r>
              <a:rPr lang="en-US" dirty="0"/>
              <a:t>Ask Data Engineer team if this data is already been tracked in database. If not, raise my concern to managers</a:t>
            </a:r>
            <a:endParaRPr lang="en-US" b="1" dirty="0"/>
          </a:p>
          <a:p>
            <a:endParaRPr lang="en-US" b="1" dirty="0"/>
          </a:p>
          <a:p>
            <a:endParaRPr lang="en-US" dirty="0" smtClean="0"/>
          </a:p>
          <a:p>
            <a:pPr marL="457200" lvl="1" indent="0">
              <a:buNone/>
            </a:pPr>
            <a:endParaRPr lang="en-US" b="1" dirty="0" smtClean="0"/>
          </a:p>
          <a:p>
            <a:pPr lvl="1"/>
            <a:endParaRPr lang="en-US" b="1" dirty="0"/>
          </a:p>
          <a:p>
            <a:endParaRPr lang="en-US" dirty="0" smtClean="0"/>
          </a:p>
          <a:p>
            <a:endParaRPr lang="en-US" dirty="0"/>
          </a:p>
        </p:txBody>
      </p:sp>
    </p:spTree>
    <p:extLst>
      <p:ext uri="{BB962C8B-B14F-4D97-AF65-F5344CB8AC3E}">
        <p14:creationId xmlns:p14="http://schemas.microsoft.com/office/powerpoint/2010/main" val="2998775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normAutofit fontScale="92500"/>
          </a:bodyPr>
          <a:lstStyle/>
          <a:p>
            <a:endParaRPr lang="en-US" dirty="0" smtClean="0">
              <a:solidFill>
                <a:srgbClr val="FF0000"/>
              </a:solidFill>
            </a:endParaRPr>
          </a:p>
          <a:p>
            <a:r>
              <a:rPr lang="en-US" b="1" dirty="0" smtClean="0"/>
              <a:t>What’s the definition </a:t>
            </a:r>
            <a:r>
              <a:rPr lang="en-US" b="1" dirty="0"/>
              <a:t>of “sales have been a bit low the last couple of days”?</a:t>
            </a:r>
          </a:p>
          <a:p>
            <a:pPr lvl="1">
              <a:lnSpc>
                <a:spcPct val="80000"/>
              </a:lnSpc>
            </a:pPr>
            <a:r>
              <a:rPr lang="en-US" sz="1500" dirty="0" smtClean="0"/>
              <a:t>Looking back from 2017-02-26</a:t>
            </a:r>
            <a:r>
              <a:rPr lang="en-US" sz="1500" dirty="0"/>
              <a:t>, </a:t>
            </a:r>
            <a:r>
              <a:rPr lang="en-US" sz="1500" dirty="0" smtClean="0"/>
              <a:t>find where downturn trend starts</a:t>
            </a:r>
          </a:p>
          <a:p>
            <a:pPr lvl="1">
              <a:lnSpc>
                <a:spcPct val="80000"/>
              </a:lnSpc>
            </a:pPr>
            <a:r>
              <a:rPr lang="en-US" sz="1500" dirty="0" smtClean="0"/>
              <a:t>Compare with same date in previous years, the sale actually increases </a:t>
            </a:r>
            <a:endParaRPr lang="en-US" sz="1500" dirty="0"/>
          </a:p>
          <a:p>
            <a:r>
              <a:rPr lang="en-US" b="1" dirty="0" smtClean="0"/>
              <a:t>It’s </a:t>
            </a:r>
            <a:r>
              <a:rPr lang="en-US" b="1" dirty="0"/>
              <a:t>unclear </a:t>
            </a:r>
            <a:r>
              <a:rPr lang="en-US" b="1" dirty="0" err="1" smtClean="0"/>
              <a:t>weither</a:t>
            </a:r>
            <a:r>
              <a:rPr lang="en-US" b="1" dirty="0" smtClean="0"/>
              <a:t> </a:t>
            </a:r>
            <a:r>
              <a:rPr lang="en-US" b="1" dirty="0"/>
              <a:t>the </a:t>
            </a:r>
            <a:r>
              <a:rPr lang="en-US" b="1" dirty="0" err="1"/>
              <a:t>sale.amount</a:t>
            </a:r>
            <a:r>
              <a:rPr lang="en-US" b="1" dirty="0"/>
              <a:t> represent </a:t>
            </a:r>
            <a:r>
              <a:rPr lang="en-US" b="1" dirty="0" smtClean="0"/>
              <a:t>for revenue or </a:t>
            </a:r>
            <a:r>
              <a:rPr lang="en-US" b="1" dirty="0"/>
              <a:t>the amount of sold </a:t>
            </a:r>
            <a:r>
              <a:rPr lang="en-US" b="1" dirty="0" smtClean="0"/>
              <a:t>items. </a:t>
            </a:r>
          </a:p>
          <a:p>
            <a:pPr lvl="1">
              <a:lnSpc>
                <a:spcPct val="80000"/>
              </a:lnSpc>
            </a:pPr>
            <a:r>
              <a:rPr lang="en-US" sz="1500" dirty="0"/>
              <a:t>I will assume it’s revenue because most of values are decimals</a:t>
            </a:r>
          </a:p>
          <a:p>
            <a:pPr lvl="1">
              <a:lnSpc>
                <a:spcPct val="80000"/>
              </a:lnSpc>
            </a:pPr>
            <a:r>
              <a:rPr lang="en-US" sz="1500" dirty="0"/>
              <a:t>If it represents for item amount, then there is no price to calculate revenue</a:t>
            </a:r>
          </a:p>
          <a:p>
            <a:pPr>
              <a:lnSpc>
                <a:spcPct val="80000"/>
              </a:lnSpc>
            </a:pPr>
            <a:r>
              <a:rPr lang="en-US" sz="1700" b="1" dirty="0"/>
              <a:t>Sales trending will be aggregated to </a:t>
            </a:r>
            <a:r>
              <a:rPr lang="en-US" sz="1700" b="1" dirty="0" smtClean="0"/>
              <a:t>daily and weekly </a:t>
            </a:r>
            <a:r>
              <a:rPr lang="en-US" sz="1700" b="1" dirty="0"/>
              <a:t>level, </a:t>
            </a:r>
            <a:r>
              <a:rPr lang="en-US" sz="1700" b="1" dirty="0" smtClean="0"/>
              <a:t>item </a:t>
            </a:r>
            <a:r>
              <a:rPr lang="en-US" sz="1700" b="1" dirty="0"/>
              <a:t>– sale relationship will be put into weekly </a:t>
            </a:r>
            <a:r>
              <a:rPr lang="en-US" sz="1700" b="1" dirty="0" smtClean="0"/>
              <a:t>level</a:t>
            </a:r>
          </a:p>
          <a:p>
            <a:pPr lvl="1">
              <a:lnSpc>
                <a:spcPct val="80000"/>
              </a:lnSpc>
            </a:pPr>
            <a:r>
              <a:rPr lang="en-US" sz="1500" dirty="0" smtClean="0"/>
              <a:t>Day-to-day </a:t>
            </a:r>
            <a:r>
              <a:rPr lang="en-US" sz="1500" dirty="0"/>
              <a:t>sale revenue is easy to observe </a:t>
            </a:r>
            <a:r>
              <a:rPr lang="en-US" sz="1500" dirty="0" smtClean="0"/>
              <a:t>trend, special </a:t>
            </a:r>
            <a:r>
              <a:rPr lang="en-US" sz="1500" dirty="0"/>
              <a:t>events ( e.g. holidays) and seasonality </a:t>
            </a:r>
          </a:p>
          <a:p>
            <a:pPr lvl="1">
              <a:lnSpc>
                <a:spcPct val="80000"/>
              </a:lnSpc>
            </a:pPr>
            <a:r>
              <a:rPr lang="en-US" sz="1500" dirty="0"/>
              <a:t>When it goes to relationship data, I want to aggregated it to weekly level in order to ease the chaos such as “weekdays versus weekends”. </a:t>
            </a:r>
          </a:p>
          <a:p>
            <a:endParaRPr lang="en-US" dirty="0"/>
          </a:p>
        </p:txBody>
      </p:sp>
    </p:spTree>
    <p:extLst>
      <p:ext uri="{BB962C8B-B14F-4D97-AF65-F5344CB8AC3E}">
        <p14:creationId xmlns:p14="http://schemas.microsoft.com/office/powerpoint/2010/main" val="1457711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Result: Sales by day</a:t>
            </a:r>
          </a:p>
        </p:txBody>
      </p:sp>
      <p:sp>
        <p:nvSpPr>
          <p:cNvPr id="5" name="Content Placeholder 4"/>
          <p:cNvSpPr>
            <a:spLocks noGrp="1"/>
          </p:cNvSpPr>
          <p:nvPr>
            <p:ph sz="half" idx="1"/>
          </p:nvPr>
        </p:nvSpPr>
        <p:spPr>
          <a:xfrm>
            <a:off x="677334" y="4655127"/>
            <a:ext cx="8188481" cy="1386233"/>
          </a:xfrm>
        </p:spPr>
        <p:txBody>
          <a:bodyPr/>
          <a:lstStyle/>
          <a:p>
            <a:r>
              <a:rPr lang="en-US" sz="1300" dirty="0"/>
              <a:t>There is no downturn trend overall or in the year of 2017, this down run might be short-term</a:t>
            </a:r>
          </a:p>
          <a:p>
            <a:r>
              <a:rPr lang="en-US" sz="1300" dirty="0"/>
              <a:t>I can see a roughly </a:t>
            </a:r>
            <a:r>
              <a:rPr lang="en-US" sz="1300" dirty="0" smtClean="0"/>
              <a:t>pattern over weekdays, does recent sale decrease cause by weekly seasonality?</a:t>
            </a:r>
            <a:endParaRPr lang="en-US" sz="1300" dirty="0"/>
          </a:p>
        </p:txBody>
      </p:sp>
      <p:graphicFrame>
        <p:nvGraphicFramePr>
          <p:cNvPr id="7" name="Content Placeholder 6"/>
          <p:cNvGraphicFramePr>
            <a:graphicFrameLocks/>
          </p:cNvGraphicFramePr>
          <p:nvPr>
            <p:extLst>
              <p:ext uri="{D42A27DB-BD31-4B8C-83A1-F6EECF244321}">
                <p14:modId xmlns:p14="http://schemas.microsoft.com/office/powerpoint/2010/main" val="1875175074"/>
              </p:ext>
            </p:extLst>
          </p:nvPr>
        </p:nvGraphicFramePr>
        <p:xfrm>
          <a:off x="677334" y="1296496"/>
          <a:ext cx="8263466" cy="30723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89840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Result: </a:t>
            </a:r>
            <a:r>
              <a:rPr lang="en-US" dirty="0" smtClean="0"/>
              <a:t>Average Sales </a:t>
            </a:r>
            <a:r>
              <a:rPr lang="en-US" dirty="0"/>
              <a:t>by </a:t>
            </a:r>
            <a:r>
              <a:rPr lang="en-US" dirty="0" smtClean="0"/>
              <a:t>weekday</a:t>
            </a:r>
            <a:endParaRPr lang="en-US" dirty="0"/>
          </a:p>
        </p:txBody>
      </p:sp>
      <p:sp>
        <p:nvSpPr>
          <p:cNvPr id="5" name="Content Placeholder 4"/>
          <p:cNvSpPr>
            <a:spLocks noGrp="1"/>
          </p:cNvSpPr>
          <p:nvPr>
            <p:ph sz="half" idx="1"/>
          </p:nvPr>
        </p:nvSpPr>
        <p:spPr>
          <a:xfrm>
            <a:off x="677334" y="4479636"/>
            <a:ext cx="8706811" cy="1561724"/>
          </a:xfrm>
        </p:spPr>
        <p:txBody>
          <a:bodyPr>
            <a:normAutofit/>
          </a:bodyPr>
          <a:lstStyle/>
          <a:p>
            <a:r>
              <a:rPr lang="en-US" sz="1300" dirty="0"/>
              <a:t>2017-02-24 is the weekday 4. it’s a common path that the sale decreases  from weekday 4 to weekday 6, I would expect a recovery on next </a:t>
            </a:r>
            <a:r>
              <a:rPr lang="en-US" sz="1300" dirty="0" smtClean="0"/>
              <a:t>day</a:t>
            </a:r>
          </a:p>
          <a:p>
            <a:endParaRPr lang="en-US" sz="1300" dirty="0"/>
          </a:p>
          <a:p>
            <a:r>
              <a:rPr lang="en-US" sz="1300" dirty="0"/>
              <a:t>I don’t see the necessity of building a time series model to re-confirm daily sales are on normal pattern. </a:t>
            </a:r>
            <a:endParaRPr lang="en-US" sz="1300" dirty="0" smtClean="0"/>
          </a:p>
          <a:p>
            <a:r>
              <a:rPr lang="en-US" sz="1300" dirty="0" smtClean="0"/>
              <a:t>I will re-check it on weekly level</a:t>
            </a:r>
            <a:endParaRPr lang="en-US" sz="1300" dirty="0"/>
          </a:p>
          <a:p>
            <a:pPr marL="0" indent="0">
              <a:buNone/>
            </a:pPr>
            <a:endParaRPr lang="en-US" dirty="0"/>
          </a:p>
        </p:txBody>
      </p:sp>
      <p:graphicFrame>
        <p:nvGraphicFramePr>
          <p:cNvPr id="6" name="Chart 5"/>
          <p:cNvGraphicFramePr/>
          <p:nvPr>
            <p:extLst>
              <p:ext uri="{D42A27DB-BD31-4B8C-83A1-F6EECF244321}">
                <p14:modId xmlns:p14="http://schemas.microsoft.com/office/powerpoint/2010/main" val="2511069877"/>
              </p:ext>
            </p:extLst>
          </p:nvPr>
        </p:nvGraphicFramePr>
        <p:xfrm>
          <a:off x="609602" y="1348510"/>
          <a:ext cx="4184072" cy="28190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p:nvPr>
            <p:extLst>
              <p:ext uri="{D42A27DB-BD31-4B8C-83A1-F6EECF244321}">
                <p14:modId xmlns:p14="http://schemas.microsoft.com/office/powerpoint/2010/main" val="2419026701"/>
              </p:ext>
            </p:extLst>
          </p:nvPr>
        </p:nvGraphicFramePr>
        <p:xfrm>
          <a:off x="5061527" y="1348511"/>
          <a:ext cx="4784437" cy="28190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68822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 test: Weekly Sales Difference</a:t>
            </a:r>
            <a:br>
              <a:rPr lang="en-US" dirty="0" smtClean="0"/>
            </a:br>
            <a:endParaRPr lang="en-US" dirty="0"/>
          </a:p>
        </p:txBody>
      </p:sp>
      <p:sp>
        <p:nvSpPr>
          <p:cNvPr id="5" name="Content Placeholder 4"/>
          <p:cNvSpPr>
            <a:spLocks noGrp="1"/>
          </p:cNvSpPr>
          <p:nvPr>
            <p:ph sz="half" idx="1"/>
          </p:nvPr>
        </p:nvSpPr>
        <p:spPr>
          <a:xfrm>
            <a:off x="677335" y="1536700"/>
            <a:ext cx="8504766" cy="4914900"/>
          </a:xfrm>
        </p:spPr>
        <p:txBody>
          <a:bodyPr>
            <a:normAutofit/>
          </a:bodyPr>
          <a:lstStyle/>
          <a:p>
            <a:r>
              <a:rPr lang="en-US" sz="1400" b="1" dirty="0"/>
              <a:t>Questions: </a:t>
            </a:r>
            <a:r>
              <a:rPr lang="en-US" sz="1300" dirty="0"/>
              <a:t>statistical test on sales distribution, if the weekly sale change is </a:t>
            </a:r>
            <a:r>
              <a:rPr lang="en-US" sz="1300" dirty="0" smtClean="0"/>
              <a:t>within the normal range?</a:t>
            </a:r>
          </a:p>
          <a:p>
            <a:r>
              <a:rPr lang="en-US" sz="1400" b="1" dirty="0"/>
              <a:t>Hypothesis</a:t>
            </a:r>
          </a:p>
          <a:p>
            <a:pPr lvl="1"/>
            <a:r>
              <a:rPr lang="en-US" sz="1000" b="1" dirty="0"/>
              <a:t>H0: </a:t>
            </a:r>
            <a:r>
              <a:rPr lang="en-US" sz="1100" dirty="0"/>
              <a:t>weekly sale change are in normal range</a:t>
            </a:r>
          </a:p>
          <a:p>
            <a:pPr lvl="1"/>
            <a:r>
              <a:rPr lang="en-US" sz="1000" b="1" dirty="0"/>
              <a:t>H1: </a:t>
            </a:r>
            <a:r>
              <a:rPr lang="en-US" sz="1100" dirty="0"/>
              <a:t>weekly sale change are not in normal </a:t>
            </a:r>
            <a:r>
              <a:rPr lang="en-US" sz="1100" dirty="0" smtClean="0"/>
              <a:t>range</a:t>
            </a:r>
            <a:endParaRPr lang="en-US" sz="1300" dirty="0"/>
          </a:p>
          <a:p>
            <a:r>
              <a:rPr lang="en-US" sz="1400" b="1" dirty="0"/>
              <a:t>C</a:t>
            </a:r>
            <a:r>
              <a:rPr lang="en-US" sz="1400" b="1" dirty="0" smtClean="0"/>
              <a:t>onfidence </a:t>
            </a:r>
            <a:r>
              <a:rPr lang="en-US" sz="1400" b="1" dirty="0"/>
              <a:t>L</a:t>
            </a:r>
            <a:r>
              <a:rPr lang="en-US" sz="1400" b="1" dirty="0" smtClean="0"/>
              <a:t>evel </a:t>
            </a:r>
            <a:r>
              <a:rPr lang="en-US" sz="1400" b="1" dirty="0"/>
              <a:t>: </a:t>
            </a:r>
            <a:r>
              <a:rPr lang="en-US" sz="1300" dirty="0"/>
              <a:t>95</a:t>
            </a:r>
            <a:r>
              <a:rPr lang="en-US" sz="1300" dirty="0" smtClean="0"/>
              <a:t>%</a:t>
            </a:r>
            <a:endParaRPr lang="en-US" sz="1300" dirty="0"/>
          </a:p>
          <a:p>
            <a:r>
              <a:rPr lang="en-US" sz="1400" b="1" dirty="0"/>
              <a:t>Key Statistical Values</a:t>
            </a:r>
          </a:p>
          <a:p>
            <a:pPr marL="800100" lvl="3" indent="-342900"/>
            <a:r>
              <a:rPr lang="en-US" sz="1000" b="1" dirty="0"/>
              <a:t>Mean =  </a:t>
            </a:r>
            <a:r>
              <a:rPr lang="en-US" sz="1100" dirty="0"/>
              <a:t>1950.01827891</a:t>
            </a:r>
          </a:p>
          <a:p>
            <a:pPr marL="800100" lvl="3" indent="-342900"/>
            <a:r>
              <a:rPr lang="en-US" sz="1000" b="1" dirty="0" smtClean="0"/>
              <a:t>Standard error </a:t>
            </a:r>
            <a:r>
              <a:rPr lang="en-US" sz="1000" b="1" dirty="0"/>
              <a:t>= </a:t>
            </a:r>
            <a:r>
              <a:rPr lang="en-US" sz="1100" dirty="0"/>
              <a:t>1416.5270086476505</a:t>
            </a:r>
          </a:p>
          <a:p>
            <a:pPr marL="800100" lvl="3" indent="-342900"/>
            <a:r>
              <a:rPr lang="en-US" sz="1000" b="1" dirty="0" smtClean="0"/>
              <a:t>Margin of error </a:t>
            </a:r>
            <a:r>
              <a:rPr lang="en-US" sz="1000" b="1" dirty="0"/>
              <a:t>= </a:t>
            </a:r>
            <a:r>
              <a:rPr lang="en-US" sz="1100" dirty="0"/>
              <a:t>2776.392936949395</a:t>
            </a:r>
          </a:p>
          <a:p>
            <a:pPr marL="800100" lvl="3" indent="-342900"/>
            <a:r>
              <a:rPr lang="en-US" sz="1000" b="1" dirty="0" smtClean="0"/>
              <a:t>Upper bound </a:t>
            </a:r>
            <a:r>
              <a:rPr lang="en-US" sz="1000" b="1" dirty="0"/>
              <a:t>= </a:t>
            </a:r>
            <a:r>
              <a:rPr lang="en-US" sz="1100" dirty="0"/>
              <a:t>4726.41121586</a:t>
            </a:r>
          </a:p>
          <a:p>
            <a:pPr marL="800100" lvl="3" indent="-342900"/>
            <a:r>
              <a:rPr lang="en-US" sz="1000" b="1" dirty="0" smtClean="0"/>
              <a:t>Lower bound </a:t>
            </a:r>
            <a:r>
              <a:rPr lang="en-US" sz="1000" b="1" dirty="0"/>
              <a:t>= </a:t>
            </a:r>
            <a:r>
              <a:rPr lang="en-US" sz="1100" dirty="0"/>
              <a:t>-826.374658036</a:t>
            </a:r>
          </a:p>
          <a:p>
            <a:pPr marL="342900" lvl="2" indent="-342900"/>
            <a:r>
              <a:rPr lang="en-US" sz="1400" b="1" dirty="0"/>
              <a:t>Last week sale difference </a:t>
            </a:r>
            <a:r>
              <a:rPr lang="en-US" sz="1300" dirty="0"/>
              <a:t>= -</a:t>
            </a:r>
            <a:r>
              <a:rPr lang="en-US" sz="1300" dirty="0" smtClean="0"/>
              <a:t>1752.150213</a:t>
            </a:r>
            <a:endParaRPr lang="en-US" sz="1300" dirty="0"/>
          </a:p>
          <a:p>
            <a:r>
              <a:rPr lang="en-US" sz="1400" b="1" dirty="0" smtClean="0"/>
              <a:t>Conclusion</a:t>
            </a:r>
          </a:p>
          <a:p>
            <a:pPr lvl="1"/>
            <a:r>
              <a:rPr lang="en-US" sz="900" dirty="0"/>
              <a:t>T</a:t>
            </a:r>
            <a:r>
              <a:rPr lang="en-US" sz="900" dirty="0" smtClean="0"/>
              <a:t>he </a:t>
            </a:r>
            <a:r>
              <a:rPr lang="en-US" sz="900" dirty="0"/>
              <a:t>weekly sale difference for last week is out of confidence interval bound, reject null </a:t>
            </a:r>
            <a:r>
              <a:rPr lang="en-US" sz="900" dirty="0" smtClean="0"/>
              <a:t>hypothesis</a:t>
            </a:r>
          </a:p>
          <a:p>
            <a:pPr lvl="1"/>
            <a:r>
              <a:rPr lang="en-US" sz="900" b="1" u="sng" dirty="0"/>
              <a:t>T</a:t>
            </a:r>
            <a:r>
              <a:rPr lang="en-US" sz="900" b="1" u="sng" dirty="0" smtClean="0"/>
              <a:t>he </a:t>
            </a:r>
            <a:r>
              <a:rPr lang="en-US" sz="900" b="1" u="sng" dirty="0"/>
              <a:t>weekly sale decrease are indeed lower than </a:t>
            </a:r>
            <a:r>
              <a:rPr lang="en-US" sz="900" b="1" u="sng" dirty="0" smtClean="0"/>
              <a:t>expectation</a:t>
            </a:r>
            <a:endParaRPr lang="en-US" sz="900" b="1" u="sng" dirty="0"/>
          </a:p>
        </p:txBody>
      </p:sp>
    </p:spTree>
    <p:extLst>
      <p:ext uri="{BB962C8B-B14F-4D97-AF65-F5344CB8AC3E}">
        <p14:creationId xmlns:p14="http://schemas.microsoft.com/office/powerpoint/2010/main" val="3596157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Result</a:t>
            </a:r>
            <a:r>
              <a:rPr lang="en-US" dirty="0"/>
              <a:t>: Item – Sale data</a:t>
            </a:r>
          </a:p>
        </p:txBody>
      </p:sp>
      <p:sp>
        <p:nvSpPr>
          <p:cNvPr id="5" name="Content Placeholder 4"/>
          <p:cNvSpPr>
            <a:spLocks noGrp="1"/>
          </p:cNvSpPr>
          <p:nvPr>
            <p:ph sz="half" idx="1"/>
          </p:nvPr>
        </p:nvSpPr>
        <p:spPr>
          <a:xfrm>
            <a:off x="677334" y="4544291"/>
            <a:ext cx="8276166" cy="2097809"/>
          </a:xfrm>
        </p:spPr>
        <p:txBody>
          <a:bodyPr>
            <a:normAutofit fontScale="85000" lnSpcReduction="20000"/>
          </a:bodyPr>
          <a:lstStyle/>
          <a:p>
            <a:r>
              <a:rPr lang="en-US" dirty="0" smtClean="0"/>
              <a:t>Left Axis and </a:t>
            </a:r>
            <a:r>
              <a:rPr lang="en-US" dirty="0" smtClean="0">
                <a:solidFill>
                  <a:schemeClr val="accent1">
                    <a:lumMod val="50000"/>
                  </a:schemeClr>
                </a:solidFill>
              </a:rPr>
              <a:t>dark pink line </a:t>
            </a:r>
            <a:r>
              <a:rPr lang="en-US" dirty="0" smtClean="0"/>
              <a:t>measures the amount of sold items</a:t>
            </a:r>
          </a:p>
          <a:p>
            <a:r>
              <a:rPr lang="en-US" dirty="0" smtClean="0"/>
              <a:t>Right Axis </a:t>
            </a:r>
            <a:r>
              <a:rPr lang="en-US" dirty="0"/>
              <a:t>and </a:t>
            </a:r>
            <a:r>
              <a:rPr lang="en-US" dirty="0" smtClean="0">
                <a:solidFill>
                  <a:schemeClr val="accent1">
                    <a:lumMod val="60000"/>
                    <a:lumOff val="40000"/>
                  </a:schemeClr>
                </a:solidFill>
              </a:rPr>
              <a:t>light pink </a:t>
            </a:r>
            <a:r>
              <a:rPr lang="en-US" dirty="0">
                <a:solidFill>
                  <a:schemeClr val="accent1">
                    <a:lumMod val="60000"/>
                    <a:lumOff val="40000"/>
                  </a:schemeClr>
                </a:solidFill>
              </a:rPr>
              <a:t>line </a:t>
            </a:r>
            <a:r>
              <a:rPr lang="en-US" dirty="0"/>
              <a:t>measures the </a:t>
            </a:r>
            <a:r>
              <a:rPr lang="en-US" dirty="0" smtClean="0"/>
              <a:t>average price </a:t>
            </a:r>
            <a:r>
              <a:rPr lang="en-US" dirty="0"/>
              <a:t>of sold items</a:t>
            </a:r>
          </a:p>
          <a:p>
            <a:r>
              <a:rPr lang="en-US" dirty="0" smtClean="0"/>
              <a:t>Data starts at 3 years back, aggregated by weeks</a:t>
            </a:r>
          </a:p>
          <a:p>
            <a:endParaRPr lang="en-US" dirty="0" smtClean="0"/>
          </a:p>
          <a:p>
            <a:pPr>
              <a:lnSpc>
                <a:spcPct val="90000"/>
              </a:lnSpc>
            </a:pPr>
            <a:r>
              <a:rPr lang="en-US" dirty="0" smtClean="0"/>
              <a:t>Conclusion</a:t>
            </a:r>
          </a:p>
          <a:p>
            <a:pPr lvl="1">
              <a:lnSpc>
                <a:spcPct val="90000"/>
              </a:lnSpc>
            </a:pPr>
            <a:r>
              <a:rPr lang="en-US" sz="1300" dirty="0" smtClean="0"/>
              <a:t>In </a:t>
            </a:r>
            <a:r>
              <a:rPr lang="en-US" sz="1300" dirty="0"/>
              <a:t>past 3 years, the price of each sold items </a:t>
            </a:r>
            <a:r>
              <a:rPr lang="en-US" sz="1300" dirty="0" smtClean="0"/>
              <a:t>remains </a:t>
            </a:r>
            <a:r>
              <a:rPr lang="en-US" sz="1300" dirty="0"/>
              <a:t>stable, but the amount of items we sold has </a:t>
            </a:r>
            <a:r>
              <a:rPr lang="en-US" sz="1300" dirty="0" smtClean="0"/>
              <a:t>increased</a:t>
            </a:r>
          </a:p>
          <a:p>
            <a:pPr lvl="1">
              <a:lnSpc>
                <a:spcPct val="90000"/>
              </a:lnSpc>
            </a:pPr>
            <a:r>
              <a:rPr lang="en-US" sz="1300" b="1" u="sng" dirty="0" smtClean="0"/>
              <a:t>The sale drop recently mainly contributed by sold item amount, not by average price </a:t>
            </a:r>
            <a:endParaRPr lang="en-US" sz="1300" b="1" u="sng" dirty="0"/>
          </a:p>
        </p:txBody>
      </p:sp>
      <p:graphicFrame>
        <p:nvGraphicFramePr>
          <p:cNvPr id="12" name="Chart 11"/>
          <p:cNvGraphicFramePr/>
          <p:nvPr>
            <p:extLst>
              <p:ext uri="{D42A27DB-BD31-4B8C-83A1-F6EECF244321}">
                <p14:modId xmlns:p14="http://schemas.microsoft.com/office/powerpoint/2010/main" val="1304359324"/>
              </p:ext>
            </p:extLst>
          </p:nvPr>
        </p:nvGraphicFramePr>
        <p:xfrm>
          <a:off x="677334" y="1274884"/>
          <a:ext cx="8365066" cy="31400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47039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idx="1"/>
          </p:nvPr>
        </p:nvSpPr>
        <p:spPr/>
        <p:txBody>
          <a:bodyPr>
            <a:normAutofit/>
          </a:bodyPr>
          <a:lstStyle/>
          <a:p>
            <a:r>
              <a:rPr lang="en-US" sz="1500" b="1" dirty="0" smtClean="0"/>
              <a:t>Add </a:t>
            </a:r>
            <a:r>
              <a:rPr lang="en-US" sz="1600" b="1" dirty="0"/>
              <a:t>Item Inventory </a:t>
            </a:r>
            <a:r>
              <a:rPr lang="en-US" sz="1600" b="1" dirty="0" smtClean="0"/>
              <a:t>data</a:t>
            </a:r>
            <a:r>
              <a:rPr lang="en-US" sz="1500" b="1" dirty="0" smtClean="0"/>
              <a:t> on </a:t>
            </a:r>
            <a:r>
              <a:rPr lang="en-US" sz="1500" b="1" dirty="0"/>
              <a:t>track</a:t>
            </a:r>
          </a:p>
          <a:p>
            <a:pPr lvl="1">
              <a:lnSpc>
                <a:spcPct val="70000"/>
              </a:lnSpc>
            </a:pPr>
            <a:r>
              <a:rPr lang="en-US" sz="1400" dirty="0"/>
              <a:t>If items are out of stock, there is no way users could purchase it</a:t>
            </a:r>
          </a:p>
          <a:p>
            <a:r>
              <a:rPr lang="en-US" sz="1500" b="1" dirty="0" smtClean="0"/>
              <a:t>Add </a:t>
            </a:r>
            <a:r>
              <a:rPr lang="en-US" sz="1600" b="1" dirty="0" smtClean="0"/>
              <a:t>User Activity data</a:t>
            </a:r>
            <a:r>
              <a:rPr lang="en-US" sz="1500" b="1" dirty="0" smtClean="0"/>
              <a:t> </a:t>
            </a:r>
            <a:r>
              <a:rPr lang="en-US" sz="1500" b="1" dirty="0"/>
              <a:t>on track</a:t>
            </a:r>
          </a:p>
          <a:p>
            <a:pPr lvl="1">
              <a:lnSpc>
                <a:spcPct val="70000"/>
              </a:lnSpc>
            </a:pPr>
            <a:r>
              <a:rPr lang="en-US" sz="1400" dirty="0"/>
              <a:t>User raised awareness by campaign -&gt; User viewed pages when shopping -&gt; user purchased items</a:t>
            </a:r>
          </a:p>
          <a:p>
            <a:pPr lvl="1">
              <a:lnSpc>
                <a:spcPct val="70000"/>
              </a:lnSpc>
            </a:pPr>
            <a:r>
              <a:rPr lang="en-US" sz="1400" dirty="0"/>
              <a:t>In this project, we skipped 1 process from awareness to </a:t>
            </a:r>
            <a:r>
              <a:rPr lang="en-US" sz="1400" dirty="0" smtClean="0"/>
              <a:t>purchase</a:t>
            </a:r>
          </a:p>
          <a:p>
            <a:pPr>
              <a:lnSpc>
                <a:spcPct val="70000"/>
              </a:lnSpc>
            </a:pPr>
            <a:r>
              <a:rPr lang="en-US" b="1" dirty="0"/>
              <a:t>Analyze </a:t>
            </a:r>
            <a:r>
              <a:rPr lang="en-US" b="1" dirty="0" smtClean="0"/>
              <a:t>user – sale relationship</a:t>
            </a:r>
            <a:endParaRPr lang="en-US" b="1" dirty="0"/>
          </a:p>
          <a:p>
            <a:pPr lvl="1">
              <a:lnSpc>
                <a:spcPct val="70000"/>
              </a:lnSpc>
            </a:pPr>
            <a:r>
              <a:rPr lang="en-US" sz="1400" dirty="0" smtClean="0"/>
              <a:t>Once we cleaned up user ID and have tracked on user activities, we should be able to understand deeper on what happens to user groups recently</a:t>
            </a:r>
            <a:endParaRPr lang="en-US" sz="1400" dirty="0"/>
          </a:p>
          <a:p>
            <a:r>
              <a:rPr lang="en-US" sz="1600" b="1" dirty="0"/>
              <a:t>Find more information about items</a:t>
            </a:r>
          </a:p>
          <a:p>
            <a:pPr lvl="1">
              <a:lnSpc>
                <a:spcPct val="70000"/>
              </a:lnSpc>
            </a:pPr>
            <a:r>
              <a:rPr lang="en-US" sz="1400" dirty="0"/>
              <a:t>We should be able to analyze what user group like to purchase what category item</a:t>
            </a:r>
          </a:p>
          <a:p>
            <a:pPr lvl="1">
              <a:lnSpc>
                <a:spcPct val="70000"/>
              </a:lnSpc>
            </a:pPr>
            <a:r>
              <a:rPr lang="en-US" sz="1400" dirty="0"/>
              <a:t>We can build a shopping recommendation system based on above analysis</a:t>
            </a:r>
          </a:p>
          <a:p>
            <a:pPr lvl="1"/>
            <a:endParaRPr lang="en-US" sz="1000" b="1" dirty="0"/>
          </a:p>
          <a:p>
            <a:endParaRPr lang="en-US" sz="1200" dirty="0"/>
          </a:p>
        </p:txBody>
      </p:sp>
    </p:spTree>
    <p:extLst>
      <p:ext uri="{BB962C8B-B14F-4D97-AF65-F5344CB8AC3E}">
        <p14:creationId xmlns:p14="http://schemas.microsoft.com/office/powerpoint/2010/main" val="1463462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Bonus: Most Popular Items</a:t>
            </a:r>
          </a:p>
        </p:txBody>
      </p:sp>
      <p:sp>
        <p:nvSpPr>
          <p:cNvPr id="5" name="Content Placeholder 4"/>
          <p:cNvSpPr>
            <a:spLocks noGrp="1"/>
          </p:cNvSpPr>
          <p:nvPr>
            <p:ph sz="half" idx="1"/>
          </p:nvPr>
        </p:nvSpPr>
        <p:spPr>
          <a:xfrm>
            <a:off x="677334" y="4544291"/>
            <a:ext cx="8188481" cy="1497069"/>
          </a:xfrm>
        </p:spPr>
        <p:txBody>
          <a:bodyPr>
            <a:normAutofit/>
          </a:bodyPr>
          <a:lstStyle/>
          <a:p>
            <a:r>
              <a:rPr lang="en-US" sz="1500" dirty="0" smtClean="0"/>
              <a:t>We need more data to investigate deeper </a:t>
            </a:r>
          </a:p>
          <a:p>
            <a:pPr lvl="1"/>
            <a:r>
              <a:rPr lang="en-US" sz="1300" dirty="0" smtClean="0"/>
              <a:t>How long these item has been listed in our website</a:t>
            </a:r>
          </a:p>
          <a:p>
            <a:pPr lvl="1"/>
            <a:r>
              <a:rPr lang="en-US" sz="1300" dirty="0"/>
              <a:t>P</a:t>
            </a:r>
            <a:r>
              <a:rPr lang="en-US" sz="1300" dirty="0" smtClean="0"/>
              <a:t>rice of items</a:t>
            </a:r>
          </a:p>
          <a:p>
            <a:pPr lvl="1"/>
            <a:r>
              <a:rPr lang="en-US" sz="1300" dirty="0" smtClean="0"/>
              <a:t>Item category and etc.</a:t>
            </a:r>
          </a:p>
          <a:p>
            <a:pPr lvl="1"/>
            <a:endParaRPr lang="en-US" sz="1300" dirty="0"/>
          </a:p>
        </p:txBody>
      </p:sp>
      <p:graphicFrame>
        <p:nvGraphicFramePr>
          <p:cNvPr id="6" name="Chart 5"/>
          <p:cNvGraphicFramePr/>
          <p:nvPr>
            <p:extLst>
              <p:ext uri="{D42A27DB-BD31-4B8C-83A1-F6EECF244321}">
                <p14:modId xmlns:p14="http://schemas.microsoft.com/office/powerpoint/2010/main" val="1883637164"/>
              </p:ext>
            </p:extLst>
          </p:nvPr>
        </p:nvGraphicFramePr>
        <p:xfrm>
          <a:off x="832265" y="1270000"/>
          <a:ext cx="7849917" cy="30249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655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Deliverables</a:t>
            </a:r>
            <a:endParaRPr lang="en-US" dirty="0"/>
          </a:p>
        </p:txBody>
      </p:sp>
      <p:sp>
        <p:nvSpPr>
          <p:cNvPr id="3" name="Content Placeholder 2"/>
          <p:cNvSpPr>
            <a:spLocks noGrp="1"/>
          </p:cNvSpPr>
          <p:nvPr>
            <p:ph idx="1"/>
          </p:nvPr>
        </p:nvSpPr>
        <p:spPr/>
        <p:txBody>
          <a:bodyPr>
            <a:normAutofit/>
          </a:bodyPr>
          <a:lstStyle/>
          <a:p>
            <a:pPr marL="342900" lvl="1" indent="-342900">
              <a:lnSpc>
                <a:spcPct val="70000"/>
              </a:lnSpc>
            </a:pPr>
            <a:r>
              <a:rPr lang="en-US" sz="1500" b="1" dirty="0" smtClean="0"/>
              <a:t>Slides for </a:t>
            </a:r>
            <a:r>
              <a:rPr lang="en-US" sz="1500" b="1" dirty="0"/>
              <a:t>s</a:t>
            </a:r>
            <a:r>
              <a:rPr lang="en-US" sz="1500" b="1" dirty="0" smtClean="0"/>
              <a:t>ubmission: </a:t>
            </a:r>
            <a:r>
              <a:rPr lang="en-US" sz="1500" dirty="0" smtClean="0"/>
              <a:t>Slides_for_Submission.pptx</a:t>
            </a:r>
          </a:p>
          <a:p>
            <a:pPr marL="342900" lvl="1" indent="-342900">
              <a:lnSpc>
                <a:spcPct val="70000"/>
              </a:lnSpc>
            </a:pPr>
            <a:r>
              <a:rPr lang="en-US" sz="1500" b="1" dirty="0" smtClean="0"/>
              <a:t>Slides </a:t>
            </a:r>
            <a:r>
              <a:rPr lang="en-US" sz="1500" b="1" dirty="0"/>
              <a:t>for </a:t>
            </a:r>
            <a:r>
              <a:rPr lang="en-US" sz="1500" b="1" dirty="0" smtClean="0"/>
              <a:t>presentation: </a:t>
            </a:r>
            <a:r>
              <a:rPr lang="en-US" sz="1500" dirty="0"/>
              <a:t>Slides_for_Presentation.pptx</a:t>
            </a:r>
            <a:endParaRPr lang="en-US" sz="1500" dirty="0"/>
          </a:p>
          <a:p>
            <a:pPr marL="342900" lvl="1" indent="-342900">
              <a:lnSpc>
                <a:spcPct val="70000"/>
              </a:lnSpc>
            </a:pPr>
            <a:r>
              <a:rPr lang="en-US" sz="1500" b="1" dirty="0"/>
              <a:t>A copy of database: </a:t>
            </a:r>
            <a:r>
              <a:rPr lang="en-US" sz="1500" dirty="0" err="1"/>
              <a:t>Database_Local.bak</a:t>
            </a:r>
            <a:endParaRPr lang="en-US" sz="1500" dirty="0"/>
          </a:p>
          <a:p>
            <a:pPr marL="342900" lvl="1" indent="-342900">
              <a:lnSpc>
                <a:spcPct val="70000"/>
              </a:lnSpc>
            </a:pPr>
            <a:r>
              <a:rPr lang="en-US" sz="1500" b="1" dirty="0" smtClean="0"/>
              <a:t>SQL code for Question </a:t>
            </a:r>
            <a:r>
              <a:rPr lang="en-US" sz="1500" b="1" dirty="0"/>
              <a:t>1: </a:t>
            </a:r>
            <a:r>
              <a:rPr lang="en-US" sz="1500" dirty="0"/>
              <a:t>SQL_Code_Q1.sql</a:t>
            </a:r>
          </a:p>
          <a:p>
            <a:pPr marL="342900" lvl="1" indent="-342900">
              <a:lnSpc>
                <a:spcPct val="70000"/>
              </a:lnSpc>
            </a:pPr>
            <a:r>
              <a:rPr lang="en-US" sz="1500" b="1" dirty="0" smtClean="0"/>
              <a:t>Result in Excel format (Question 1</a:t>
            </a:r>
            <a:r>
              <a:rPr lang="en-US" sz="1500" b="1" dirty="0"/>
              <a:t>): </a:t>
            </a:r>
            <a:r>
              <a:rPr lang="en-US" sz="1500" dirty="0"/>
              <a:t>Q1_Result.xlsx</a:t>
            </a:r>
          </a:p>
          <a:p>
            <a:pPr marL="342900" lvl="1" indent="-342900">
              <a:lnSpc>
                <a:spcPct val="70000"/>
              </a:lnSpc>
            </a:pPr>
            <a:r>
              <a:rPr lang="en-US" sz="1500" b="1" dirty="0"/>
              <a:t>SQL code for Question 2: </a:t>
            </a:r>
            <a:r>
              <a:rPr lang="en-US" sz="1500" dirty="0" smtClean="0"/>
              <a:t>SQL_Code_Q2.sql</a:t>
            </a:r>
            <a:endParaRPr lang="en-US" sz="1500" dirty="0"/>
          </a:p>
          <a:p>
            <a:pPr marL="342900" lvl="1" indent="-342900">
              <a:lnSpc>
                <a:spcPct val="70000"/>
              </a:lnSpc>
            </a:pPr>
            <a:r>
              <a:rPr lang="en-US" sz="1500" b="1" dirty="0" smtClean="0"/>
              <a:t>Python code for T test (</a:t>
            </a:r>
            <a:r>
              <a:rPr lang="en-US" sz="1500" b="1" dirty="0"/>
              <a:t>Question 2): </a:t>
            </a:r>
            <a:r>
              <a:rPr lang="en-US" sz="1500" dirty="0"/>
              <a:t>Python_Code.py</a:t>
            </a:r>
          </a:p>
          <a:p>
            <a:endParaRPr lang="en-US" sz="1200" dirty="0"/>
          </a:p>
        </p:txBody>
      </p:sp>
    </p:spTree>
    <p:extLst>
      <p:ext uri="{BB962C8B-B14F-4D97-AF65-F5344CB8AC3E}">
        <p14:creationId xmlns:p14="http://schemas.microsoft.com/office/powerpoint/2010/main" val="2238378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Question 1: </a:t>
            </a:r>
            <a:r>
              <a:rPr lang="en-US" b="1" dirty="0" smtClean="0"/>
              <a:t>Marketing Attribution</a:t>
            </a:r>
            <a:endParaRPr lang="en-US" dirty="0"/>
          </a:p>
        </p:txBody>
      </p:sp>
      <p:sp>
        <p:nvSpPr>
          <p:cNvPr id="3" name="Content Placeholder 2"/>
          <p:cNvSpPr>
            <a:spLocks noGrp="1"/>
          </p:cNvSpPr>
          <p:nvPr>
            <p:ph idx="1"/>
          </p:nvPr>
        </p:nvSpPr>
        <p:spPr/>
        <p:txBody>
          <a:bodyPr>
            <a:normAutofit/>
          </a:bodyPr>
          <a:lstStyle/>
          <a:p>
            <a:pPr lvl="0">
              <a:lnSpc>
                <a:spcPct val="100000"/>
              </a:lnSpc>
            </a:pPr>
            <a:r>
              <a:rPr lang="en-US" sz="1400" b="1" dirty="0"/>
              <a:t>Question:</a:t>
            </a:r>
          </a:p>
          <a:p>
            <a:pPr lvl="1"/>
            <a:r>
              <a:rPr lang="en-US" sz="1400" dirty="0"/>
              <a:t>What campaign was responsible for each user's finding our app? </a:t>
            </a:r>
          </a:p>
          <a:p>
            <a:pPr marL="0" indent="0">
              <a:buNone/>
            </a:pPr>
            <a:endParaRPr lang="en-US" dirty="0"/>
          </a:p>
          <a:p>
            <a:r>
              <a:rPr lang="en-US" sz="1400" b="1" dirty="0"/>
              <a:t>Tips:</a:t>
            </a:r>
          </a:p>
          <a:p>
            <a:pPr lvl="1"/>
            <a:r>
              <a:rPr lang="en-US" sz="1400" dirty="0"/>
              <a:t>Think about assumptions or data cleanup steps related to data inconsistencies, many to many mappings, or broken database schemas in the data. These may cause SQL joins to return incorrect results. Thinking about timestamps is useful here</a:t>
            </a:r>
          </a:p>
          <a:p>
            <a:pPr lvl="1"/>
            <a:r>
              <a:rPr lang="en-US" sz="1400" dirty="0"/>
              <a:t>Please describe how you decided what attribution logic to use. How much time would you allow between the attribution and the user creation, and why ? For example, you can compare simple vs complex methods and discuss the pros and cons</a:t>
            </a:r>
          </a:p>
          <a:p>
            <a:endParaRPr lang="en-US" dirty="0"/>
          </a:p>
        </p:txBody>
      </p:sp>
    </p:spTree>
    <p:extLst>
      <p:ext uri="{BB962C8B-B14F-4D97-AF65-F5344CB8AC3E}">
        <p14:creationId xmlns:p14="http://schemas.microsoft.com/office/powerpoint/2010/main" val="40557389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89200" y="2563244"/>
            <a:ext cx="5003800" cy="923330"/>
          </a:xfrm>
          <a:prstGeom prst="rect">
            <a:avLst/>
          </a:prstGeom>
          <a:noFill/>
        </p:spPr>
        <p:txBody>
          <a:bodyPr wrap="squar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Thank you!</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57933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55431"/>
          </a:xfrm>
        </p:spPr>
        <p:txBody>
          <a:bodyPr/>
          <a:lstStyle/>
          <a:p>
            <a:r>
              <a:rPr lang="en-US" dirty="0" smtClean="0"/>
              <a:t>Tech Solution Proposal</a:t>
            </a:r>
            <a:endParaRPr lang="en-US" dirty="0"/>
          </a:p>
        </p:txBody>
      </p:sp>
      <p:sp>
        <p:nvSpPr>
          <p:cNvPr id="3" name="Content Placeholder 2"/>
          <p:cNvSpPr>
            <a:spLocks noGrp="1"/>
          </p:cNvSpPr>
          <p:nvPr>
            <p:ph idx="1"/>
          </p:nvPr>
        </p:nvSpPr>
        <p:spPr/>
        <p:txBody>
          <a:bodyPr/>
          <a:lstStyle/>
          <a:p>
            <a:pPr>
              <a:lnSpc>
                <a:spcPct val="90000"/>
              </a:lnSpc>
            </a:pPr>
            <a:r>
              <a:rPr lang="en-US" sz="1400" b="1" dirty="0"/>
              <a:t>Solution: </a:t>
            </a:r>
            <a:r>
              <a:rPr lang="en-US" sz="1400" dirty="0"/>
              <a:t>A report that shows the campaign associated with each </a:t>
            </a:r>
            <a:r>
              <a:rPr lang="en-US" sz="1400" dirty="0" err="1"/>
              <a:t>User_ID</a:t>
            </a:r>
            <a:r>
              <a:rPr lang="en-US" sz="1400" dirty="0"/>
              <a:t>/</a:t>
            </a:r>
            <a:r>
              <a:rPr lang="en-US" sz="1400" dirty="0" err="1"/>
              <a:t>User_Name</a:t>
            </a:r>
            <a:r>
              <a:rPr lang="en-US" sz="1400" dirty="0"/>
              <a:t>, we will also provide a summary of this data by campaigns</a:t>
            </a:r>
          </a:p>
          <a:p>
            <a:endParaRPr lang="en-US" dirty="0"/>
          </a:p>
          <a:p>
            <a:r>
              <a:rPr lang="en-US" sz="1400" b="1" dirty="0"/>
              <a:t>Relevant </a:t>
            </a:r>
            <a:r>
              <a:rPr lang="en-US" sz="1400" b="1" dirty="0" smtClean="0"/>
              <a:t>Data Tables:</a:t>
            </a:r>
            <a:endParaRPr lang="en-US" sz="1400" b="1" dirty="0"/>
          </a:p>
          <a:p>
            <a:pPr lvl="1"/>
            <a:r>
              <a:rPr lang="en-US" sz="1400" dirty="0"/>
              <a:t>User Table (Dimensional)</a:t>
            </a:r>
          </a:p>
          <a:p>
            <a:pPr lvl="1"/>
            <a:r>
              <a:rPr lang="en-US" sz="1400" dirty="0" err="1"/>
              <a:t>User_Device</a:t>
            </a:r>
            <a:r>
              <a:rPr lang="en-US" sz="1400" dirty="0"/>
              <a:t> Table (Fact)</a:t>
            </a:r>
          </a:p>
          <a:p>
            <a:pPr lvl="1"/>
            <a:r>
              <a:rPr lang="en-US" sz="1400" dirty="0"/>
              <a:t>Device Table (Dimensional) </a:t>
            </a:r>
          </a:p>
          <a:p>
            <a:pPr lvl="1"/>
            <a:r>
              <a:rPr lang="en-US" sz="1400" dirty="0"/>
              <a:t>Attribution Table (Fact)</a:t>
            </a:r>
          </a:p>
          <a:p>
            <a:pPr lvl="1"/>
            <a:r>
              <a:rPr lang="en-US" sz="1400" strike="sngStrike" dirty="0"/>
              <a:t>Campaign Table (Dimensional)</a:t>
            </a:r>
            <a:r>
              <a:rPr lang="en-US" sz="1400" dirty="0"/>
              <a:t> </a:t>
            </a:r>
            <a:r>
              <a:rPr lang="en-US" sz="1400" dirty="0">
                <a:solidFill>
                  <a:srgbClr val="FF0000"/>
                </a:solidFill>
              </a:rPr>
              <a:t>– non-exist in database</a:t>
            </a:r>
          </a:p>
          <a:p>
            <a:pPr marL="457200" lvl="1" indent="0">
              <a:buNone/>
            </a:pPr>
            <a:endParaRPr lang="en-US" dirty="0"/>
          </a:p>
        </p:txBody>
      </p:sp>
    </p:spTree>
    <p:extLst>
      <p:ext uri="{BB962C8B-B14F-4D97-AF65-F5344CB8AC3E}">
        <p14:creationId xmlns:p14="http://schemas.microsoft.com/office/powerpoint/2010/main" val="1136655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Issues</a:t>
            </a:r>
            <a:endParaRPr lang="en-US" dirty="0"/>
          </a:p>
        </p:txBody>
      </p:sp>
      <p:sp>
        <p:nvSpPr>
          <p:cNvPr id="3" name="Content Placeholder 2"/>
          <p:cNvSpPr>
            <a:spLocks noGrp="1"/>
          </p:cNvSpPr>
          <p:nvPr>
            <p:ph idx="1"/>
          </p:nvPr>
        </p:nvSpPr>
        <p:spPr/>
        <p:txBody>
          <a:bodyPr>
            <a:normAutofit/>
          </a:bodyPr>
          <a:lstStyle/>
          <a:p>
            <a:pPr>
              <a:lnSpc>
                <a:spcPct val="90000"/>
              </a:lnSpc>
            </a:pPr>
            <a:r>
              <a:rPr lang="en-US" sz="1200" b="1" dirty="0"/>
              <a:t>User.ID is not unique identifier, when using this key to join with </a:t>
            </a:r>
            <a:r>
              <a:rPr lang="en-US" sz="1200" b="1" dirty="0" err="1"/>
              <a:t>User_Device</a:t>
            </a:r>
            <a:r>
              <a:rPr lang="en-US" sz="1200" b="1" dirty="0"/>
              <a:t> table, it will create duplicated matching records</a:t>
            </a:r>
          </a:p>
          <a:p>
            <a:pPr lvl="1">
              <a:lnSpc>
                <a:spcPct val="90000"/>
              </a:lnSpc>
            </a:pPr>
            <a:r>
              <a:rPr lang="en-US" sz="1200" b="1" dirty="0"/>
              <a:t>Work Around Plan:</a:t>
            </a:r>
            <a:r>
              <a:rPr lang="en-US" dirty="0" smtClean="0"/>
              <a:t> </a:t>
            </a:r>
            <a:r>
              <a:rPr lang="en-US" sz="1200" dirty="0"/>
              <a:t>My workaround plan is “</a:t>
            </a:r>
            <a:r>
              <a:rPr lang="en-US" sz="1200" dirty="0" smtClean="0"/>
              <a:t>divide </a:t>
            </a:r>
            <a:r>
              <a:rPr lang="en-US" sz="1200" dirty="0"/>
              <a:t>and conquer”, I will put those users with duplicated ID into a separate list, then try to use </a:t>
            </a:r>
            <a:r>
              <a:rPr lang="en-US" sz="1200" dirty="0" err="1"/>
              <a:t>create_on</a:t>
            </a:r>
            <a:r>
              <a:rPr lang="en-US" sz="1200" dirty="0"/>
              <a:t> date to find the closest campaign.</a:t>
            </a:r>
          </a:p>
          <a:p>
            <a:pPr lvl="1">
              <a:lnSpc>
                <a:spcPct val="90000"/>
              </a:lnSpc>
            </a:pPr>
            <a:r>
              <a:rPr lang="en-US" dirty="0" smtClean="0"/>
              <a:t> </a:t>
            </a:r>
            <a:r>
              <a:rPr lang="en-US" sz="1200" b="1" dirty="0"/>
              <a:t>Solution: </a:t>
            </a:r>
            <a:r>
              <a:rPr lang="en-US" sz="1200" dirty="0"/>
              <a:t>On the second stage of this project, I will submit a ticket to DBA/Data Engineer team and have them investigate the data pipeline. I don’t see a business benefit for having duplicated </a:t>
            </a:r>
            <a:r>
              <a:rPr lang="en-US" sz="1200" dirty="0" err="1"/>
              <a:t>userIDs</a:t>
            </a:r>
            <a:r>
              <a:rPr lang="en-US" sz="1200" dirty="0"/>
              <a:t> in user table.</a:t>
            </a:r>
          </a:p>
          <a:p>
            <a:pPr>
              <a:lnSpc>
                <a:spcPct val="90000"/>
              </a:lnSpc>
            </a:pPr>
            <a:r>
              <a:rPr lang="en-US" sz="1200" b="1" dirty="0"/>
              <a:t>No Business Definition document for campaign. It’s unclear how the business process works on campaign attribution.</a:t>
            </a:r>
          </a:p>
          <a:p>
            <a:pPr lvl="1">
              <a:lnSpc>
                <a:spcPct val="90000"/>
              </a:lnSpc>
            </a:pPr>
            <a:r>
              <a:rPr lang="en-US" sz="1200" b="1" dirty="0"/>
              <a:t>Solution: </a:t>
            </a:r>
            <a:r>
              <a:rPr lang="en-US" sz="1200" dirty="0"/>
              <a:t>I will need to find a clear definition about this process. If there is no document available, find someone with domain knowledge.</a:t>
            </a:r>
          </a:p>
          <a:p>
            <a:pPr>
              <a:lnSpc>
                <a:spcPct val="90000"/>
              </a:lnSpc>
            </a:pPr>
            <a:r>
              <a:rPr lang="en-US" sz="1200" b="1" dirty="0"/>
              <a:t>No Fact table for campaign data, it seems like attribution table only saves campaign name but not campaign ID. If coincidently there are 2 campaign named the same, we will have an issue when join attribution table with others.</a:t>
            </a:r>
          </a:p>
          <a:p>
            <a:pPr lvl="1">
              <a:lnSpc>
                <a:spcPct val="90000"/>
              </a:lnSpc>
            </a:pPr>
            <a:r>
              <a:rPr lang="en-US" sz="1200" b="1" dirty="0"/>
              <a:t>Solution: </a:t>
            </a:r>
            <a:r>
              <a:rPr lang="en-US" sz="1200" dirty="0"/>
              <a:t>I will raise this concern to my manager, and let manager talks with architect team</a:t>
            </a:r>
          </a:p>
          <a:p>
            <a:pPr lvl="1"/>
            <a:endParaRPr lang="en-US" dirty="0"/>
          </a:p>
        </p:txBody>
      </p:sp>
    </p:spTree>
    <p:extLst>
      <p:ext uri="{BB962C8B-B14F-4D97-AF65-F5344CB8AC3E}">
        <p14:creationId xmlns:p14="http://schemas.microsoft.com/office/powerpoint/2010/main" val="30234212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normAutofit fontScale="62500" lnSpcReduction="20000"/>
          </a:bodyPr>
          <a:lstStyle/>
          <a:p>
            <a:endParaRPr lang="en-US" dirty="0" smtClean="0">
              <a:solidFill>
                <a:srgbClr val="FF0000"/>
              </a:solidFill>
            </a:endParaRPr>
          </a:p>
          <a:p>
            <a:r>
              <a:rPr lang="en-US" b="1" dirty="0" smtClean="0"/>
              <a:t>What </a:t>
            </a:r>
            <a:r>
              <a:rPr lang="en-US" b="1" dirty="0"/>
              <a:t>attribution logic to use?</a:t>
            </a:r>
          </a:p>
          <a:p>
            <a:pPr lvl="1"/>
            <a:r>
              <a:rPr lang="en-US" dirty="0"/>
              <a:t>Since there is no clear definition available for campaigns yet. I will assume it represents for marketing/promotional plans we did to attract people use our app. This could be online ads or SEM</a:t>
            </a:r>
            <a:r>
              <a:rPr lang="en-US" dirty="0" smtClean="0"/>
              <a:t>.</a:t>
            </a:r>
            <a:endParaRPr lang="en-US" dirty="0" smtClean="0">
              <a:solidFill>
                <a:srgbClr val="FF0000"/>
              </a:solidFill>
            </a:endParaRPr>
          </a:p>
          <a:p>
            <a:r>
              <a:rPr lang="en-US" b="1" dirty="0"/>
              <a:t>many to many mappings?</a:t>
            </a:r>
          </a:p>
          <a:p>
            <a:pPr lvl="1"/>
            <a:r>
              <a:rPr lang="en-US" dirty="0"/>
              <a:t>From the dataset, I can see a user only has 1 device. </a:t>
            </a:r>
          </a:p>
          <a:p>
            <a:pPr lvl="1"/>
            <a:r>
              <a:rPr lang="en-US" dirty="0" smtClean="0"/>
              <a:t>A device could be </a:t>
            </a:r>
            <a:r>
              <a:rPr lang="en-US" dirty="0"/>
              <a:t>affected by multiple campaigns. Depends on the purpose of this analysis, we could either list all campaigns to each user or the earliest campaign for each user. In this case</a:t>
            </a:r>
            <a:r>
              <a:rPr lang="en-US" dirty="0" smtClean="0"/>
              <a:t>, </a:t>
            </a:r>
            <a:r>
              <a:rPr lang="en-US" dirty="0"/>
              <a:t>I will list the earliest campaign for each user since that’s the one pushed users to start using our app</a:t>
            </a:r>
            <a:r>
              <a:rPr lang="en-US" dirty="0" smtClean="0"/>
              <a:t>.</a:t>
            </a:r>
            <a:endParaRPr lang="en-US" dirty="0" smtClean="0">
              <a:solidFill>
                <a:srgbClr val="FF0000"/>
              </a:solidFill>
            </a:endParaRPr>
          </a:p>
          <a:p>
            <a:r>
              <a:rPr lang="en-US" b="1" dirty="0"/>
              <a:t>How much time would you allow between the device creation and the user creation?</a:t>
            </a:r>
          </a:p>
          <a:p>
            <a:pPr lvl="1"/>
            <a:r>
              <a:rPr lang="en-US" dirty="0"/>
              <a:t>For user with duplicated </a:t>
            </a:r>
            <a:r>
              <a:rPr lang="en-US" dirty="0" err="1"/>
              <a:t>User_ID</a:t>
            </a:r>
            <a:r>
              <a:rPr lang="en-US" dirty="0"/>
              <a:t>, I found 19 days is the threshold to identify user-device relationship</a:t>
            </a:r>
          </a:p>
          <a:p>
            <a:pPr lvl="1"/>
            <a:r>
              <a:rPr lang="en-US" dirty="0"/>
              <a:t>For user with unique </a:t>
            </a:r>
            <a:r>
              <a:rPr lang="en-US" dirty="0" err="1"/>
              <a:t>User_ID</a:t>
            </a:r>
            <a:r>
              <a:rPr lang="en-US" dirty="0"/>
              <a:t>, it doesn’t matter since we are focusing on user-campaign level</a:t>
            </a:r>
          </a:p>
          <a:p>
            <a:r>
              <a:rPr lang="en-US" b="1" dirty="0"/>
              <a:t>How much time would you allow between the attribution and the user creation, and why ?</a:t>
            </a:r>
          </a:p>
          <a:p>
            <a:pPr lvl="1"/>
            <a:r>
              <a:rPr lang="en-US" dirty="0"/>
              <a:t>Campaign creation date has to be prior to user creation date and device creation date</a:t>
            </a:r>
          </a:p>
          <a:p>
            <a:pPr lvl="1"/>
            <a:r>
              <a:rPr lang="en-US" dirty="0"/>
              <a:t>Time gap between Campaign creation date and user creation date should be less than or equal to 1 day</a:t>
            </a:r>
          </a:p>
          <a:p>
            <a:pPr lvl="2"/>
            <a:r>
              <a:rPr lang="en-US" dirty="0"/>
              <a:t>From business perspective, I don’t think user could keep the campaign’s awareness longer than a day</a:t>
            </a:r>
          </a:p>
          <a:p>
            <a:pPr lvl="2"/>
            <a:r>
              <a:rPr lang="en-US" dirty="0"/>
              <a:t>I observed the time gap in dataset, and decide 1 day is the threshold</a:t>
            </a:r>
          </a:p>
          <a:p>
            <a:endParaRPr lang="en-US" dirty="0" smtClean="0"/>
          </a:p>
          <a:p>
            <a:endParaRPr lang="en-US" dirty="0"/>
          </a:p>
        </p:txBody>
      </p:sp>
    </p:spTree>
    <p:extLst>
      <p:ext uri="{BB962C8B-B14F-4D97-AF65-F5344CB8AC3E}">
        <p14:creationId xmlns:p14="http://schemas.microsoft.com/office/powerpoint/2010/main" val="2961467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Result: </a:t>
            </a:r>
            <a:r>
              <a:rPr lang="en-US" dirty="0"/>
              <a:t>Campaign </a:t>
            </a:r>
            <a:r>
              <a:rPr lang="en-US" dirty="0" smtClean="0"/>
              <a:t>Attribution</a:t>
            </a:r>
            <a:endParaRPr lang="en-US" dirty="0"/>
          </a:p>
        </p:txBody>
      </p:sp>
      <p:graphicFrame>
        <p:nvGraphicFramePr>
          <p:cNvPr id="14" name="Content Placeholder 13"/>
          <p:cNvGraphicFramePr>
            <a:graphicFrameLocks noGrp="1"/>
          </p:cNvGraphicFramePr>
          <p:nvPr>
            <p:ph sz="half" idx="2"/>
            <p:extLst>
              <p:ext uri="{D42A27DB-BD31-4B8C-83A1-F6EECF244321}">
                <p14:modId xmlns:p14="http://schemas.microsoft.com/office/powerpoint/2010/main" val="2535802594"/>
              </p:ext>
            </p:extLst>
          </p:nvPr>
        </p:nvGraphicFramePr>
        <p:xfrm>
          <a:off x="5319263" y="2131998"/>
          <a:ext cx="4184650" cy="37120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605232514"/>
              </p:ext>
            </p:extLst>
          </p:nvPr>
        </p:nvGraphicFramePr>
        <p:xfrm>
          <a:off x="677334" y="2206870"/>
          <a:ext cx="4223952" cy="3637191"/>
        </p:xfrm>
        <a:graphic>
          <a:graphicData uri="http://schemas.openxmlformats.org/drawingml/2006/table">
            <a:tbl>
              <a:tblPr firstRow="1" bandRow="1">
                <a:tableStyleId>{5C22544A-7EE6-4342-B048-85BDC9FD1C3A}</a:tableStyleId>
              </a:tblPr>
              <a:tblGrid>
                <a:gridCol w="1407984">
                  <a:extLst>
                    <a:ext uri="{9D8B030D-6E8A-4147-A177-3AD203B41FA5}">
                      <a16:colId xmlns:a16="http://schemas.microsoft.com/office/drawing/2014/main" xmlns="" val="147875877"/>
                    </a:ext>
                  </a:extLst>
                </a:gridCol>
                <a:gridCol w="1407984">
                  <a:extLst>
                    <a:ext uri="{9D8B030D-6E8A-4147-A177-3AD203B41FA5}">
                      <a16:colId xmlns:a16="http://schemas.microsoft.com/office/drawing/2014/main" xmlns="" val="929808649"/>
                    </a:ext>
                  </a:extLst>
                </a:gridCol>
                <a:gridCol w="1407984">
                  <a:extLst>
                    <a:ext uri="{9D8B030D-6E8A-4147-A177-3AD203B41FA5}">
                      <a16:colId xmlns:a16="http://schemas.microsoft.com/office/drawing/2014/main" xmlns="" val="3843177341"/>
                    </a:ext>
                  </a:extLst>
                </a:gridCol>
              </a:tblGrid>
              <a:tr h="357821">
                <a:tc>
                  <a:txBody>
                    <a:bodyPr/>
                    <a:lstStyle/>
                    <a:p>
                      <a:r>
                        <a:rPr lang="en-US" dirty="0" smtClean="0"/>
                        <a:t>Rank</a:t>
                      </a:r>
                      <a:endParaRPr lang="en-US" dirty="0"/>
                    </a:p>
                  </a:txBody>
                  <a:tcPr/>
                </a:tc>
                <a:tc>
                  <a:txBody>
                    <a:bodyPr/>
                    <a:lstStyle/>
                    <a:p>
                      <a:r>
                        <a:rPr lang="en-US" dirty="0" smtClean="0"/>
                        <a:t>Weeks</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Attribution</a:t>
                      </a:r>
                    </a:p>
                  </a:txBody>
                  <a:tcPr/>
                </a:tc>
                <a:extLst>
                  <a:ext uri="{0D108BD9-81ED-4DB2-BD59-A6C34878D82A}">
                    <a16:rowId xmlns:a16="http://schemas.microsoft.com/office/drawing/2014/main" xmlns="" val="3080688706"/>
                  </a:ext>
                </a:extLst>
              </a:tr>
              <a:tr h="453879">
                <a:tc>
                  <a:txBody>
                    <a:bodyPr/>
                    <a:lstStyle/>
                    <a:p>
                      <a:r>
                        <a:rPr lang="en-US" dirty="0" smtClean="0"/>
                        <a:t>1</a:t>
                      </a:r>
                      <a:endParaRPr lang="en-US" dirty="0"/>
                    </a:p>
                  </a:txBody>
                  <a:tcPr/>
                </a:tc>
                <a:tc>
                  <a:txBody>
                    <a:bodyPr/>
                    <a:lstStyle/>
                    <a:p>
                      <a:r>
                        <a:rPr lang="pt-BR" dirty="0" smtClean="0"/>
                        <a:t>5IHLGC	</a:t>
                      </a:r>
                      <a:endParaRPr lang="en-US" dirty="0"/>
                    </a:p>
                  </a:txBody>
                  <a:tcPr/>
                </a:tc>
                <a:tc>
                  <a:txBody>
                    <a:bodyPr/>
                    <a:lstStyle/>
                    <a:p>
                      <a:r>
                        <a:rPr lang="pt-BR" dirty="0" smtClean="0"/>
                        <a:t>34</a:t>
                      </a:r>
                    </a:p>
                  </a:txBody>
                  <a:tcPr/>
                </a:tc>
                <a:extLst>
                  <a:ext uri="{0D108BD9-81ED-4DB2-BD59-A6C34878D82A}">
                    <a16:rowId xmlns:a16="http://schemas.microsoft.com/office/drawing/2014/main" xmlns="" val="1188900981"/>
                  </a:ext>
                </a:extLst>
              </a:tr>
              <a:tr h="1370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dirty="0" smtClean="0"/>
                        <a:t>9VTGJV</a:t>
                      </a:r>
                      <a:endParaRPr lang="en-US"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pt-BR" dirty="0" smtClean="0"/>
                        <a:t>33</a:t>
                      </a:r>
                    </a:p>
                  </a:txBody>
                  <a:tcPr/>
                </a:tc>
                <a:extLst>
                  <a:ext uri="{0D108BD9-81ED-4DB2-BD59-A6C34878D82A}">
                    <a16:rowId xmlns:a16="http://schemas.microsoft.com/office/drawing/2014/main" xmlns="" val="110602503"/>
                  </a:ext>
                </a:extLst>
              </a:tr>
              <a:tr h="408632">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xmlns="" val="3951833218"/>
                  </a:ext>
                </a:extLst>
              </a:tr>
              <a:tr h="408632">
                <a:tc>
                  <a:txBody>
                    <a:bodyPr/>
                    <a:lstStyle/>
                    <a:p>
                      <a:r>
                        <a:rPr lang="en-US" dirty="0" smtClean="0"/>
                        <a:t>51</a:t>
                      </a:r>
                      <a:endParaRPr lang="en-US" dirty="0"/>
                    </a:p>
                  </a:txBody>
                  <a:tcPr/>
                </a:tc>
                <a:tc>
                  <a:txBody>
                    <a:bodyPr/>
                    <a:lstStyle/>
                    <a:p>
                      <a:r>
                        <a:rPr lang="en-US" dirty="0" smtClean="0"/>
                        <a:t>D48AHX	</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21</a:t>
                      </a:r>
                    </a:p>
                  </a:txBody>
                  <a:tcPr/>
                </a:tc>
                <a:extLst>
                  <a:ext uri="{0D108BD9-81ED-4DB2-BD59-A6C34878D82A}">
                    <a16:rowId xmlns:a16="http://schemas.microsoft.com/office/drawing/2014/main" xmlns="" val="880365249"/>
                  </a:ext>
                </a:extLst>
              </a:tr>
              <a:tr h="408632">
                <a:tc>
                  <a:txBody>
                    <a:bodyPr/>
                    <a:lstStyle/>
                    <a:p>
                      <a:r>
                        <a:rPr lang="en-US" dirty="0" smtClean="0"/>
                        <a:t>52</a:t>
                      </a:r>
                      <a:endParaRPr lang="en-US" dirty="0"/>
                    </a:p>
                  </a:txBody>
                  <a:tcPr/>
                </a:tc>
                <a:tc>
                  <a:txBody>
                    <a:bodyPr/>
                    <a:lstStyle/>
                    <a:p>
                      <a:r>
                        <a:rPr lang="en-US" dirty="0" smtClean="0"/>
                        <a:t>6R883F</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21</a:t>
                      </a:r>
                    </a:p>
                  </a:txBody>
                  <a:tcPr/>
                </a:tc>
                <a:extLst>
                  <a:ext uri="{0D108BD9-81ED-4DB2-BD59-A6C34878D82A}">
                    <a16:rowId xmlns:a16="http://schemas.microsoft.com/office/drawing/2014/main" xmlns="" val="3895649562"/>
                  </a:ext>
                </a:extLst>
              </a:tr>
              <a:tr h="408632">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xmlns="" val="340701351"/>
                  </a:ext>
                </a:extLst>
              </a:tr>
              <a:tr h="408632">
                <a:tc>
                  <a:txBody>
                    <a:bodyPr/>
                    <a:lstStyle/>
                    <a:p>
                      <a:r>
                        <a:rPr lang="en-US" dirty="0" smtClean="0"/>
                        <a:t>101</a:t>
                      </a:r>
                      <a:endParaRPr lang="en-US" dirty="0"/>
                    </a:p>
                  </a:txBody>
                  <a:tcPr/>
                </a:tc>
                <a:tc>
                  <a:txBody>
                    <a:bodyPr/>
                    <a:lstStyle/>
                    <a:p>
                      <a:r>
                        <a:rPr lang="en-US" dirty="0" smtClean="0"/>
                        <a:t>AI5SZ4	</a:t>
                      </a:r>
                      <a:endParaRPr lang="en-US" dirty="0"/>
                    </a:p>
                  </a:txBody>
                  <a:tcPr/>
                </a:tc>
                <a:tc>
                  <a:txBody>
                    <a:bodyPr/>
                    <a:lstStyle/>
                    <a:p>
                      <a:r>
                        <a:rPr lang="en-US" dirty="0" smtClean="0"/>
                        <a:t>13</a:t>
                      </a:r>
                    </a:p>
                  </a:txBody>
                  <a:tcPr/>
                </a:tc>
                <a:extLst>
                  <a:ext uri="{0D108BD9-81ED-4DB2-BD59-A6C34878D82A}">
                    <a16:rowId xmlns:a16="http://schemas.microsoft.com/office/drawing/2014/main" xmlns="" val="3122355985"/>
                  </a:ext>
                </a:extLst>
              </a:tr>
              <a:tr h="408632">
                <a:tc>
                  <a:txBody>
                    <a:bodyPr/>
                    <a:lstStyle/>
                    <a:p>
                      <a:r>
                        <a:rPr lang="en-US" dirty="0" smtClean="0"/>
                        <a:t>102</a:t>
                      </a:r>
                      <a:endParaRPr lang="en-US" dirty="0"/>
                    </a:p>
                  </a:txBody>
                  <a:tcPr/>
                </a:tc>
                <a:tc>
                  <a:txBody>
                    <a:bodyPr/>
                    <a:lstStyle/>
                    <a:p>
                      <a:r>
                        <a:rPr lang="en-US" dirty="0" smtClean="0"/>
                        <a:t>7ZSWCS </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11</a:t>
                      </a:r>
                    </a:p>
                  </a:txBody>
                  <a:tcPr/>
                </a:tc>
                <a:extLst>
                  <a:ext uri="{0D108BD9-81ED-4DB2-BD59-A6C34878D82A}">
                    <a16:rowId xmlns:a16="http://schemas.microsoft.com/office/drawing/2014/main" xmlns="" val="3529205383"/>
                  </a:ext>
                </a:extLst>
              </a:tr>
            </a:tbl>
          </a:graphicData>
        </a:graphic>
      </p:graphicFrame>
      <p:sp>
        <p:nvSpPr>
          <p:cNvPr id="17" name="Oval Callout 16"/>
          <p:cNvSpPr/>
          <p:nvPr/>
        </p:nvSpPr>
        <p:spPr>
          <a:xfrm>
            <a:off x="7807568" y="1573823"/>
            <a:ext cx="2602524" cy="914400"/>
          </a:xfrm>
          <a:prstGeom prst="wedgeEllipse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n w="0"/>
                <a:solidFill>
                  <a:schemeClr val="accent1"/>
                </a:solidFill>
                <a:effectLst>
                  <a:outerShdw blurRad="38100" dist="25400" dir="5400000" algn="ctr" rotWithShape="0">
                    <a:srgbClr val="6E747A">
                      <a:alpha val="43000"/>
                    </a:srgbClr>
                  </a:outerShdw>
                </a:effectLst>
              </a:rPr>
              <a:t>campaign distribution evenly</a:t>
            </a:r>
            <a:endParaRPr lang="en-US"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434492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Result: </a:t>
            </a:r>
            <a:r>
              <a:rPr lang="en-US" dirty="0"/>
              <a:t>Campaign Users P</a:t>
            </a:r>
            <a:r>
              <a:rPr lang="en-US" dirty="0" smtClean="0"/>
              <a:t>er </a:t>
            </a:r>
            <a:r>
              <a:rPr lang="en-US" dirty="0"/>
              <a:t>Week</a:t>
            </a:r>
            <a:br>
              <a:rPr lang="en-US" dirty="0"/>
            </a:br>
            <a:r>
              <a:rPr lang="en-US" dirty="0"/>
              <a:t/>
            </a:r>
            <a:br>
              <a:rPr lang="en-US" dirty="0"/>
            </a:b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468191577"/>
              </p:ext>
            </p:extLst>
          </p:nvPr>
        </p:nvGraphicFramePr>
        <p:xfrm>
          <a:off x="5178666" y="1758461"/>
          <a:ext cx="4095334" cy="3904864"/>
        </p:xfrm>
        <a:graphic>
          <a:graphicData uri="http://schemas.openxmlformats.org/drawingml/2006/table">
            <a:tbl>
              <a:tblPr firstRow="1" bandRow="1">
                <a:tableStyleId>{5C22544A-7EE6-4342-B048-85BDC9FD1C3A}</a:tableStyleId>
              </a:tblPr>
              <a:tblGrid>
                <a:gridCol w="2047667">
                  <a:extLst>
                    <a:ext uri="{9D8B030D-6E8A-4147-A177-3AD203B41FA5}">
                      <a16:colId xmlns:a16="http://schemas.microsoft.com/office/drawing/2014/main" xmlns="" val="929808649"/>
                    </a:ext>
                  </a:extLst>
                </a:gridCol>
                <a:gridCol w="2047667">
                  <a:extLst>
                    <a:ext uri="{9D8B030D-6E8A-4147-A177-3AD203B41FA5}">
                      <a16:colId xmlns:a16="http://schemas.microsoft.com/office/drawing/2014/main" xmlns="" val="3843177341"/>
                    </a:ext>
                  </a:extLst>
                </a:gridCol>
              </a:tblGrid>
              <a:tr h="488108">
                <a:tc>
                  <a:txBody>
                    <a:bodyPr/>
                    <a:lstStyle/>
                    <a:p>
                      <a:r>
                        <a:rPr lang="en-US" dirty="0" smtClean="0"/>
                        <a:t>Weeks</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Attribution</a:t>
                      </a:r>
                    </a:p>
                  </a:txBody>
                  <a:tcPr/>
                </a:tc>
                <a:extLst>
                  <a:ext uri="{0D108BD9-81ED-4DB2-BD59-A6C34878D82A}">
                    <a16:rowId xmlns:a16="http://schemas.microsoft.com/office/drawing/2014/main" xmlns="" val="3080688706"/>
                  </a:ext>
                </a:extLst>
              </a:tr>
              <a:tr h="488108">
                <a:tc>
                  <a:txBody>
                    <a:bodyPr/>
                    <a:lstStyle/>
                    <a:p>
                      <a:r>
                        <a:rPr lang="en-US" dirty="0" smtClean="0"/>
                        <a:t>2016-12-26 </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82</a:t>
                      </a:r>
                    </a:p>
                  </a:txBody>
                  <a:tcPr/>
                </a:tc>
                <a:extLst>
                  <a:ext uri="{0D108BD9-81ED-4DB2-BD59-A6C34878D82A}">
                    <a16:rowId xmlns:a16="http://schemas.microsoft.com/office/drawing/2014/main" xmlns="" val="1188900981"/>
                  </a:ext>
                </a:extLst>
              </a:tr>
              <a:tr h="488108">
                <a:tc>
                  <a:txBody>
                    <a:bodyPr/>
                    <a:lstStyle/>
                    <a:p>
                      <a:r>
                        <a:rPr lang="en-US" dirty="0" smtClean="0"/>
                        <a:t>2017-01-23</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81</a:t>
                      </a:r>
                    </a:p>
                  </a:txBody>
                  <a:tcPr/>
                </a:tc>
                <a:extLst>
                  <a:ext uri="{0D108BD9-81ED-4DB2-BD59-A6C34878D82A}">
                    <a16:rowId xmlns:a16="http://schemas.microsoft.com/office/drawing/2014/main" xmlns="" val="3461771083"/>
                  </a:ext>
                </a:extLst>
              </a:tr>
              <a:tr h="488108">
                <a:tc>
                  <a:txBody>
                    <a:bodyPr/>
                    <a:lstStyle/>
                    <a:p>
                      <a:r>
                        <a:rPr lang="en-US" dirty="0" smtClean="0"/>
                        <a:t>2016-12-19</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78</a:t>
                      </a:r>
                    </a:p>
                  </a:txBody>
                  <a:tcPr/>
                </a:tc>
                <a:extLst>
                  <a:ext uri="{0D108BD9-81ED-4DB2-BD59-A6C34878D82A}">
                    <a16:rowId xmlns:a16="http://schemas.microsoft.com/office/drawing/2014/main" xmlns="" val="3951833218"/>
                  </a:ext>
                </a:extLst>
              </a:tr>
              <a:tr h="488108">
                <a:tc>
                  <a:txBody>
                    <a:bodyPr/>
                    <a:lstStyle/>
                    <a:p>
                      <a:r>
                        <a:rPr lang="en-US" dirty="0" smtClean="0"/>
                        <a:t>…</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xmlns="" val="3895649562"/>
                  </a:ext>
                </a:extLst>
              </a:tr>
              <a:tr h="488108">
                <a:tc>
                  <a:txBody>
                    <a:bodyPr/>
                    <a:lstStyle/>
                    <a:p>
                      <a:r>
                        <a:rPr lang="en-US" dirty="0" smtClean="0"/>
                        <a:t>2013-09-30</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xmlns="" val="340701351"/>
                  </a:ext>
                </a:extLst>
              </a:tr>
              <a:tr h="488108">
                <a:tc>
                  <a:txBody>
                    <a:bodyPr/>
                    <a:lstStyle/>
                    <a:p>
                      <a:r>
                        <a:rPr lang="en-US" dirty="0" smtClean="0"/>
                        <a:t>2013-12-02</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xmlns="" val="3122355985"/>
                  </a:ext>
                </a:extLst>
              </a:tr>
              <a:tr h="488108">
                <a:tc>
                  <a:txBody>
                    <a:bodyPr/>
                    <a:lstStyle/>
                    <a:p>
                      <a:r>
                        <a:rPr lang="en-US" dirty="0" smtClean="0"/>
                        <a:t>2013-12-16 </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xmlns="" val="3529205383"/>
                  </a:ext>
                </a:extLst>
              </a:tr>
            </a:tbl>
          </a:graphicData>
        </a:graphic>
      </p:graphicFrame>
      <p:graphicFrame>
        <p:nvGraphicFramePr>
          <p:cNvPr id="6" name="Content Placeholder 5"/>
          <p:cNvGraphicFramePr>
            <a:graphicFrameLocks noGrp="1"/>
          </p:cNvGraphicFramePr>
          <p:nvPr>
            <p:ph sz="half" idx="2"/>
            <p:extLst>
              <p:ext uri="{D42A27DB-BD31-4B8C-83A1-F6EECF244321}">
                <p14:modId xmlns:p14="http://schemas.microsoft.com/office/powerpoint/2010/main" val="211064756"/>
              </p:ext>
            </p:extLst>
          </p:nvPr>
        </p:nvGraphicFramePr>
        <p:xfrm>
          <a:off x="676275" y="1688124"/>
          <a:ext cx="4150702" cy="41060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29888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idx="1"/>
          </p:nvPr>
        </p:nvSpPr>
        <p:spPr/>
        <p:txBody>
          <a:bodyPr>
            <a:normAutofit/>
          </a:bodyPr>
          <a:lstStyle/>
          <a:p>
            <a:r>
              <a:rPr lang="en-US" sz="1500" b="1" dirty="0"/>
              <a:t>Fix database schemas</a:t>
            </a:r>
          </a:p>
          <a:p>
            <a:pPr lvl="1">
              <a:lnSpc>
                <a:spcPct val="90000"/>
              </a:lnSpc>
            </a:pPr>
            <a:r>
              <a:rPr lang="en-US" sz="1000" dirty="0"/>
              <a:t>Clean up </a:t>
            </a:r>
            <a:r>
              <a:rPr lang="en-US" sz="1000" dirty="0" err="1" smtClean="0"/>
              <a:t>User_ID</a:t>
            </a:r>
            <a:endParaRPr lang="en-US" sz="1000" dirty="0"/>
          </a:p>
          <a:p>
            <a:r>
              <a:rPr lang="en-US" sz="1500" b="1" dirty="0"/>
              <a:t>Add document for the business process and definition of attribution</a:t>
            </a:r>
          </a:p>
          <a:p>
            <a:pPr lvl="1"/>
            <a:r>
              <a:rPr lang="en-US" sz="1000" dirty="0"/>
              <a:t>What’s the business definition of campaign and attribution?</a:t>
            </a:r>
          </a:p>
          <a:p>
            <a:pPr lvl="1"/>
            <a:r>
              <a:rPr lang="en-US" sz="1000" dirty="0"/>
              <a:t>What’s the business process when a campaign affect user/device registration? </a:t>
            </a:r>
          </a:p>
          <a:p>
            <a:pPr lvl="1"/>
            <a:r>
              <a:rPr lang="en-US" sz="1000" dirty="0"/>
              <a:t>Should we move campaign to be tracked at user level?</a:t>
            </a:r>
          </a:p>
          <a:p>
            <a:pPr lvl="1"/>
            <a:r>
              <a:rPr lang="en-US" sz="1000" dirty="0"/>
              <a:t>What if a user has multiple device? </a:t>
            </a:r>
          </a:p>
          <a:p>
            <a:r>
              <a:rPr lang="en-US" sz="1500" b="1" dirty="0"/>
              <a:t>Add </a:t>
            </a:r>
            <a:r>
              <a:rPr lang="en-US" sz="1500" b="1" dirty="0" err="1"/>
              <a:t>Campaign_end_date</a:t>
            </a:r>
            <a:r>
              <a:rPr lang="en-US" sz="1500" b="1" dirty="0"/>
              <a:t> </a:t>
            </a:r>
            <a:r>
              <a:rPr lang="en-US" sz="1500" b="1" dirty="0" smtClean="0"/>
              <a:t>on </a:t>
            </a:r>
            <a:r>
              <a:rPr lang="en-US" sz="1500" b="1" dirty="0"/>
              <a:t>track</a:t>
            </a:r>
          </a:p>
          <a:p>
            <a:pPr lvl="1"/>
            <a:r>
              <a:rPr lang="en-US" sz="1000" dirty="0"/>
              <a:t>This will enable me to see the true </a:t>
            </a:r>
            <a:r>
              <a:rPr lang="en-US" sz="1000" dirty="0" smtClean="0"/>
              <a:t>attribution </a:t>
            </a:r>
            <a:r>
              <a:rPr lang="en-US" sz="1000" dirty="0"/>
              <a:t>of each </a:t>
            </a:r>
            <a:r>
              <a:rPr lang="en-US" sz="1000" dirty="0" smtClean="0"/>
              <a:t>campaign over time</a:t>
            </a:r>
            <a:endParaRPr lang="en-US" sz="1000" dirty="0"/>
          </a:p>
          <a:p>
            <a:r>
              <a:rPr lang="en-US" sz="1500" b="1" dirty="0"/>
              <a:t>Add User Demographical data on track</a:t>
            </a:r>
          </a:p>
          <a:p>
            <a:pPr lvl="1"/>
            <a:r>
              <a:rPr lang="en-US" sz="1000" dirty="0"/>
              <a:t>This will enable me </a:t>
            </a:r>
            <a:r>
              <a:rPr lang="en-US" sz="1000" dirty="0" smtClean="0"/>
              <a:t>to divide users to more detailed groups, we can suggest marketing team to design more targeting campaigns for a specific user group </a:t>
            </a:r>
          </a:p>
          <a:p>
            <a:pPr lvl="1"/>
            <a:endParaRPr lang="en-US" sz="1000" b="1" dirty="0"/>
          </a:p>
          <a:p>
            <a:endParaRPr lang="en-US" sz="1200" dirty="0"/>
          </a:p>
        </p:txBody>
      </p:sp>
    </p:spTree>
    <p:extLst>
      <p:ext uri="{BB962C8B-B14F-4D97-AF65-F5344CB8AC3E}">
        <p14:creationId xmlns:p14="http://schemas.microsoft.com/office/powerpoint/2010/main" val="4107507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Question </a:t>
            </a:r>
            <a:r>
              <a:rPr lang="en-US" b="1" dirty="0" smtClean="0"/>
              <a:t>2: </a:t>
            </a:r>
            <a:r>
              <a:rPr lang="en-US" b="1" dirty="0"/>
              <a:t>Low Sales</a:t>
            </a:r>
            <a:endParaRPr lang="en-US" dirty="0"/>
          </a:p>
        </p:txBody>
      </p:sp>
      <p:sp>
        <p:nvSpPr>
          <p:cNvPr id="3" name="Content Placeholder 2"/>
          <p:cNvSpPr>
            <a:spLocks noGrp="1"/>
          </p:cNvSpPr>
          <p:nvPr>
            <p:ph idx="1"/>
          </p:nvPr>
        </p:nvSpPr>
        <p:spPr/>
        <p:txBody>
          <a:bodyPr>
            <a:normAutofit lnSpcReduction="10000"/>
          </a:bodyPr>
          <a:lstStyle/>
          <a:p>
            <a:pPr lvl="0">
              <a:lnSpc>
                <a:spcPct val="100000"/>
              </a:lnSpc>
            </a:pPr>
            <a:r>
              <a:rPr lang="en-US" sz="1600" b="1" dirty="0"/>
              <a:t>Question:</a:t>
            </a:r>
          </a:p>
          <a:p>
            <a:pPr lvl="1"/>
            <a:r>
              <a:rPr lang="en-US" sz="1100" dirty="0"/>
              <a:t>It looks like sales have been a bit low the last couple of days of the sales data set. Is this something we should be worried about? </a:t>
            </a:r>
          </a:p>
          <a:p>
            <a:pPr lvl="1"/>
            <a:endParaRPr lang="en-US" dirty="0"/>
          </a:p>
          <a:p>
            <a:r>
              <a:rPr lang="en-US" sz="1600" b="1" dirty="0"/>
              <a:t>Tips:</a:t>
            </a:r>
          </a:p>
          <a:p>
            <a:pPr lvl="1"/>
            <a:r>
              <a:rPr lang="en-US" sz="1100" dirty="0"/>
              <a:t>From a statistical perspective two things to lookout for are:</a:t>
            </a:r>
          </a:p>
          <a:p>
            <a:pPr lvl="2"/>
            <a:r>
              <a:rPr lang="en-US" sz="900" dirty="0"/>
              <a:t>Historical trends and seasonality</a:t>
            </a:r>
          </a:p>
          <a:p>
            <a:pPr lvl="2"/>
            <a:r>
              <a:rPr lang="en-US" sz="900" dirty="0"/>
              <a:t>Distribution of sales, statistical tests, time series techniques, conditional probabilities</a:t>
            </a:r>
          </a:p>
          <a:p>
            <a:pPr lvl="1"/>
            <a:r>
              <a:rPr lang="en-US" sz="1100" dirty="0"/>
              <a:t>From a business perspective: </a:t>
            </a:r>
          </a:p>
          <a:p>
            <a:pPr lvl="2"/>
            <a:r>
              <a:rPr lang="en-US" sz="900" dirty="0"/>
              <a:t>The link between sales, users, device and attribution data - can you find a potential root cause ? </a:t>
            </a:r>
          </a:p>
          <a:p>
            <a:pPr lvl="2"/>
            <a:r>
              <a:rPr lang="en-US" sz="900" dirty="0"/>
              <a:t>Comparison with the recent past and recent trends</a:t>
            </a:r>
          </a:p>
          <a:p>
            <a:pPr lvl="2"/>
            <a:endParaRPr lang="en-US" dirty="0"/>
          </a:p>
          <a:p>
            <a:r>
              <a:rPr lang="en-US" sz="1600" b="1" dirty="0"/>
              <a:t>Make sure you provide a clear conclusion and next steps (if any) </a:t>
            </a:r>
          </a:p>
          <a:p>
            <a:endParaRPr lang="en-US" dirty="0"/>
          </a:p>
        </p:txBody>
      </p:sp>
    </p:spTree>
    <p:extLst>
      <p:ext uri="{BB962C8B-B14F-4D97-AF65-F5344CB8AC3E}">
        <p14:creationId xmlns:p14="http://schemas.microsoft.com/office/powerpoint/2010/main" val="3189437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699</TotalTime>
  <Words>1681</Words>
  <Application>Microsoft Office PowerPoint</Application>
  <PresentationFormat>Widescreen</PresentationFormat>
  <Paragraphs>221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华文新魏</vt:lpstr>
      <vt:lpstr>Arial</vt:lpstr>
      <vt:lpstr>Trebuchet MS</vt:lpstr>
      <vt:lpstr>Wingdings 3</vt:lpstr>
      <vt:lpstr>Facet</vt:lpstr>
      <vt:lpstr>Data Analytics case study</vt:lpstr>
      <vt:lpstr>Business Question 1: Marketing Attribution</vt:lpstr>
      <vt:lpstr>Tech Solution Proposal</vt:lpstr>
      <vt:lpstr>Data Issues</vt:lpstr>
      <vt:lpstr>Assumptions</vt:lpstr>
      <vt:lpstr>Result: Campaign Attribution</vt:lpstr>
      <vt:lpstr>Result: Campaign Users Per Week  </vt:lpstr>
      <vt:lpstr>Next Step</vt:lpstr>
      <vt:lpstr>Business Question 2: Low Sales</vt:lpstr>
      <vt:lpstr>Tech Solution Proposal</vt:lpstr>
      <vt:lpstr>Data Issues</vt:lpstr>
      <vt:lpstr>Assumptions</vt:lpstr>
      <vt:lpstr>Result: Sales by day</vt:lpstr>
      <vt:lpstr>Result: Average Sales by weekday</vt:lpstr>
      <vt:lpstr>T test: Weekly Sales Difference </vt:lpstr>
      <vt:lpstr>Result: Item – Sale data</vt:lpstr>
      <vt:lpstr>Next Step</vt:lpstr>
      <vt:lpstr>Bonus: Most Popular Items</vt:lpstr>
      <vt:lpstr>Project Deliverables</vt:lpstr>
      <vt:lpstr>PowerPoint Presentation</vt:lpstr>
    </vt:vector>
  </TitlesOfParts>
  <Company>Maximus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case study From Earnin</dc:title>
  <dc:creator>Zhong He/MAXIMUS</dc:creator>
  <cp:lastModifiedBy>He Zhong</cp:lastModifiedBy>
  <cp:revision>73</cp:revision>
  <dcterms:created xsi:type="dcterms:W3CDTF">2020-01-31T21:10:02Z</dcterms:created>
  <dcterms:modified xsi:type="dcterms:W3CDTF">2020-03-06T06:56:34Z</dcterms:modified>
</cp:coreProperties>
</file>