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7" r:id="rId2"/>
    <p:sldId id="278" r:id="rId3"/>
    <p:sldId id="279" r:id="rId4"/>
    <p:sldId id="269" r:id="rId5"/>
    <p:sldId id="270" r:id="rId6"/>
    <p:sldId id="280" r:id="rId7"/>
    <p:sldId id="276" r:id="rId8"/>
    <p:sldId id="271" r:id="rId9"/>
    <p:sldId id="272" r:id="rId10"/>
    <p:sldId id="275" r:id="rId11"/>
    <p:sldId id="281" r:id="rId12"/>
    <p:sldId id="27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4" autoAdjust="0"/>
    <p:restoredTop sz="69068" autoAdjust="0"/>
  </p:normalViewPr>
  <p:slideViewPr>
    <p:cSldViewPr snapToGrid="0">
      <p:cViewPr varScale="1">
        <p:scale>
          <a:sx n="74" d="100"/>
          <a:sy n="74" d="100"/>
        </p:scale>
        <p:origin x="22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04D4-561A-4EAA-90C7-DEC9D9C9841E}" type="datetimeFigureOut">
              <a:rPr lang="de-DE" smtClean="0"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896A9-F2AF-4302-AB27-6946A63F07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4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n-US" sz="1400" b="1" baseline="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current process:</a:t>
            </a:r>
            <a:endParaRPr lang="en-US" sz="14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takes too much of the employees and managers time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managers or the CFO are not available, the employees may take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non-compliant work arounds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can’t book and travel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 all, which leads to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dissatisfaction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employees can’t afford paying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more than one business trip in advance.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would take ~45 minutes to complete – but documents are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waiting position 95% of the time</a:t>
            </a:r>
          </a:p>
          <a:p>
            <a:pPr lvl="1"/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Paper-based approach is compliant but not convenient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get a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 an employees trip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discover potential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fraudulent activities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get a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 an open request/report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occur during handover or when comparing requests/reports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managers struggle to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locate and assign travel-related costs to their projects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68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15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the fourth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query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image that higher executives want to know how much each team spent on traveling compare to travel budget on specific year.</a:t>
            </a:r>
          </a:p>
          <a:p>
            <a:r>
              <a:rPr lang="en-US" baseline="0" dirty="0" smtClean="0"/>
              <a:t>This report will help executive understand how budget on each team going. Is it exceed total budget or not.</a:t>
            </a:r>
          </a:p>
          <a:p>
            <a:r>
              <a:rPr lang="en-US" baseline="0" dirty="0" smtClean="0"/>
              <a:t>If it’s necessary, executives may decide to increase travel budget on specific team to catch up with team usage.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get this report, we have to get total expense detail which is actual spent amount. Join it with  travel document, employee and team. Combine it with sum function to get </a:t>
            </a:r>
          </a:p>
          <a:p>
            <a:r>
              <a:rPr lang="en-US" baseline="0" dirty="0" smtClean="0"/>
              <a:t>Total spent for each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that we join previous result with team budget for comparing between total spent and total budget.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can see, we also use substitution variable for year, user can put something like 2015 for comparing spent and budget on 2015.</a:t>
            </a:r>
          </a:p>
          <a:p>
            <a:r>
              <a:rPr lang="en-US" baseline="0" dirty="0" smtClean="0"/>
              <a:t>We also calculate percent used by spent divide budget amount multiply by 100.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this is snapshot of our report. Heating system team has used nearly fifty thousand. it is nearly fifty percent of total 2015 budget.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69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73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896A9-F2AF-4302-AB27-6946A63F07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85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3496-5F14-4402-BACD-9AB0EB7FCD9B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A7FD-D6B4-40A6-88BD-1EA2CA41F404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62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A640-D607-4228-95C5-5D0DD2B9588B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699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D07-0904-4219-9BE9-8C1AAEF45D78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05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E7C-663A-4B4E-9558-0D3EB4CE8A06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999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A907-F502-487A-B0D9-14E8C28D9788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6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5893-A7AD-4030-BAD7-D599B593B5E7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10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2EEC-D746-402D-AF7D-DA4665992288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8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8B65-4DAB-4F91-8430-1840BED130FD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6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AEBF-6178-4BE6-BA32-C9995CE64A6B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28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BE75-24F7-44F0-981F-78BABB40FE5B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14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23DC-0647-4A42-8C08-E1B661C36AD5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0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FD19-E16B-472D-B162-1DA6AFE86563}" type="datetime1">
              <a:rPr lang="de-DE" smtClean="0"/>
              <a:t>08.12.2015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81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8F0B-7EA0-4A4B-A2D0-9DA21FC04D31}" type="datetime1">
              <a:rPr lang="de-DE" smtClean="0"/>
              <a:t>08.12.2015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2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5466-55D4-4A4B-804D-40BAFB31C767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F61F-55C8-46A0-9A98-991F83FA7D82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8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91BB-0DBE-4DBE-A462-67521DFD8330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BA9A68-6E16-4AFB-BC81-B50C764840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2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93630" y="4697740"/>
            <a:ext cx="7021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TRAVEL APPROVAL &amp; EXPENSE REIMBURSMENT DATABASE AT </a:t>
            </a:r>
            <a:br>
              <a:rPr lang="de-DE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 SEALING SOLUTIONS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Phase III Presentation – Team Four – Decem</a:t>
            </a:r>
            <a:r>
              <a:rPr lang="en-US" altLang="zh-C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2015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10</a:t>
            </a:fld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77334" y="73575"/>
            <a:ext cx="8596668" cy="1320800"/>
          </a:xfrm>
        </p:spPr>
        <p:txBody>
          <a:bodyPr>
            <a:norm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de-DE" sz="2000" b="1" dirty="0" smtClean="0"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SQL Queries (5)</a:t>
            </a:r>
            <a:endParaRPr lang="de-DE" sz="2000" b="1" dirty="0">
              <a:latin typeface="Arial" panose="020B0604020202020204" pitchFamily="34" charset="0"/>
              <a:ea typeface="Courier New" panose="02070309020205020404" pitchFamily="49" charset="0"/>
              <a:cs typeface="Cordia New"/>
            </a:endParaRPr>
          </a:p>
        </p:txBody>
      </p:sp>
      <p:sp>
        <p:nvSpPr>
          <p:cNvPr id="12" name="Inhaltsplatzhalter 3"/>
          <p:cNvSpPr>
            <a:spLocks noGrp="1"/>
          </p:cNvSpPr>
          <p:nvPr>
            <p:ph idx="1"/>
          </p:nvPr>
        </p:nvSpPr>
        <p:spPr>
          <a:xfrm>
            <a:off x="677333" y="708754"/>
            <a:ext cx="9141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List of open travel requests for a manager, compare amounts in travel </a:t>
            </a:r>
            <a:br>
              <a:rPr lang="de-DE" sz="1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</a:br>
            <a:r>
              <a:rPr lang="de-DE" sz="1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requests to amounts in expense report to make approval process flow faster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039692" y="1179963"/>
            <a:ext cx="84165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SELECT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NAME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GENDER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MGR_STATUS 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WHEN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THEN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'In Process'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WHEN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2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THEN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'Approved'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WHEN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3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THEN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'Rejected'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END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STATUS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EST_HOTEL_COST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EST_OTHER_COST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EST_TRAVEL_COST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"ESTIMATED_COST"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NVL2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TO_CHAR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ACT_HOTEL_COST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ACT_TRAVEL_COST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ACT_OTHER_COST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),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'N/A'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"ACTUAL COST"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NVL2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TO_CHAR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((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EST_HOTEL_COST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EST_OTHER_COST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EST_TRAVEL_COST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-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ACT_HOTEL_COST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ACT_TRAVEL_COST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ACT_OTHER_COST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)),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'N/A'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"DIFF(EST - ACT)"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CREATED_DATE 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FROM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 A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EMPLOYEE B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EMPLOYEE_ID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EMPLOYEE_ID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TRAVEL_REQUEST TR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LEFT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EXPENSE_DETAILS ED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EMPLOYEE C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MANAGER_ID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C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EMPLOYEE_ID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WHERE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MGR_STATUS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2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AND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C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EMPLOYEE_ID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&amp;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MANAGER_ID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;</a:t>
            </a:r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30" y="5306695"/>
            <a:ext cx="11425139" cy="917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13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SQL Trigger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612" y="1600201"/>
            <a:ext cx="8596668" cy="2259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TRIGGER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"TRAVEL_DOCUMENT_UPDATE" </a:t>
            </a: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BEFORE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OF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FIN_STATUS</a:t>
            </a:r>
            <a:r>
              <a:rPr lang="en-US" sz="11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CFO_STATUS</a:t>
            </a:r>
            <a:r>
              <a:rPr lang="en-US" sz="11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MGR_STATUS </a:t>
            </a:r>
            <a:b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TRAVEL_DOCUMENT </a:t>
            </a:r>
            <a: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EACH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:OLD.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FIN_STATUS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:NEW.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FIN_STATUS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NEW.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FIN_LAST_MODIFICATION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CURRENT_TIMESTAMP;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:OLD.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CFO_STATUS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:NEW.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CFO_STATUS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:NEW.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CFO_LAST_MODIFICATION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CURRENT_TIMESTAMP;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:OLD.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MGR_STATUS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:NEW.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MGR_STATUS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:NEW.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MGR_LAST_MODIFICATION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CURRENT_TIMESTAMP</a:t>
            </a:r>
            <a:r>
              <a:rPr lang="en-US" sz="11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1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11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84" y="3529585"/>
            <a:ext cx="46482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284" y="5614642"/>
            <a:ext cx="4619625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55430"/>
              </p:ext>
            </p:extLst>
          </p:nvPr>
        </p:nvGraphicFramePr>
        <p:xfrm>
          <a:off x="1129284" y="4566864"/>
          <a:ext cx="67162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6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UPDATE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 TRAVEL_DOCUMENT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 MGR_STATUS = 2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 TRAVEL_DOCUMENT_ID = 80001;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3017520" y="4014216"/>
            <a:ext cx="164592" cy="42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017520" y="5065861"/>
            <a:ext cx="164592" cy="42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3"/>
          <p:cNvSpPr txBox="1">
            <a:spLocks/>
          </p:cNvSpPr>
          <p:nvPr/>
        </p:nvSpPr>
        <p:spPr>
          <a:xfrm>
            <a:off x="677334" y="1085109"/>
            <a:ext cx="9141224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Trigger is special kind of procedure that automatically executes when specific event occurs. We use it to update LAST_MODIFICATION timestamp on each statuses.</a:t>
            </a:r>
          </a:p>
        </p:txBody>
      </p:sp>
    </p:spTree>
    <p:extLst>
      <p:ext uri="{BB962C8B-B14F-4D97-AF65-F5344CB8AC3E}">
        <p14:creationId xmlns:p14="http://schemas.microsoft.com/office/powerpoint/2010/main" val="41373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12</a:t>
            </a:fld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196248" y="2619554"/>
            <a:ext cx="8596668" cy="1320800"/>
          </a:xfrm>
        </p:spPr>
        <p:txBody>
          <a:bodyPr>
            <a:no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de-DE" sz="4800" b="1" dirty="0" smtClean="0"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THANK YOU!</a:t>
            </a:r>
            <a:endParaRPr lang="de-DE" sz="4800" b="1" dirty="0">
              <a:latin typeface="Arial" panose="020B0604020202020204" pitchFamily="34" charset="0"/>
              <a:ea typeface="Courier New" panose="02070309020205020404" pitchFamily="49" charset="0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163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Phase 1 Recap - Stark Sealing solutions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11491409" y="6492875"/>
            <a:ext cx="683339" cy="365125"/>
          </a:xfrm>
        </p:spPr>
        <p:txBody>
          <a:bodyPr/>
          <a:lstStyle/>
          <a:p>
            <a:fld id="{04BA9A68-6E16-4AFB-BC81-B50C76484076}" type="slidenum">
              <a:rPr lang="de-DE" sz="1400" b="1" smtClean="0"/>
              <a:t>2</a:t>
            </a:fld>
            <a:endParaRPr lang="de-DE" sz="1400" b="1" dirty="0"/>
          </a:p>
        </p:txBody>
      </p:sp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677333" y="1443428"/>
            <a:ext cx="91412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Fast growing German company whose employees travel most of their time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process: Sequential, paper-based approach to request travel and file expense reports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Problem: The process takes to much time and threatens to affect customer and employee satisfaction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New process: Parallelized process with database as a backbone</a:t>
            </a:r>
          </a:p>
        </p:txBody>
      </p:sp>
      <p:pic>
        <p:nvPicPr>
          <p:cNvPr id="17" name="Grafik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0" y="3552076"/>
            <a:ext cx="5018397" cy="230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fik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13" y="3552075"/>
            <a:ext cx="4799719" cy="2306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0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-17252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790267" y="-15570"/>
            <a:ext cx="54132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Phase 2 Recap - Entity Relationship Diagram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>
          <a:xfrm>
            <a:off x="11491409" y="6492875"/>
            <a:ext cx="683339" cy="365125"/>
          </a:xfrm>
        </p:spPr>
        <p:txBody>
          <a:bodyPr/>
          <a:lstStyle/>
          <a:p>
            <a:fld id="{04BA9A68-6E16-4AFB-BC81-B50C76484076}" type="slidenum">
              <a:rPr lang="de-DE" sz="1400" b="1" smtClean="0"/>
              <a:t>3</a:t>
            </a:fld>
            <a:endParaRPr lang="de-DE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7794" y="1771372"/>
            <a:ext cx="41787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project manager can have a view on all travel cost that occurred on his project</a:t>
            </a:r>
          </a:p>
          <a:p>
            <a:pPr lvl="0"/>
            <a:endParaRPr lang="en-US" sz="1600" spc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manager and CFO can compare actual and requested cost much easier</a:t>
            </a:r>
          </a:p>
          <a:p>
            <a:pPr lvl="0"/>
            <a:endParaRPr lang="en-US" sz="1600" spc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manager and the CFO could easily calculate the percentage of their travel budget already used</a:t>
            </a:r>
          </a:p>
          <a:p>
            <a:pPr lvl="0"/>
            <a:endParaRPr lang="en-US" sz="1600" spc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views: Open travel requests and expense reports, cost per </a:t>
            </a:r>
            <a:r>
              <a:rPr lang="en-US" sz="1600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team,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spc="1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spc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6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68" y="1188720"/>
            <a:ext cx="5556927" cy="5443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0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4</a:t>
            </a:fld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de-DE" sz="2000" b="1" dirty="0"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Define Data Types and constraints for each table</a:t>
            </a:r>
            <a:endParaRPr lang="de-DE" sz="2000" b="1" dirty="0">
              <a:effectLst/>
              <a:latin typeface="Arial" panose="020B0604020202020204" pitchFamily="34" charset="0"/>
              <a:ea typeface="Courier New" panose="02070309020205020404" pitchFamily="49" charset="0"/>
              <a:cs typeface="Cordia New"/>
            </a:endParaRPr>
          </a:p>
        </p:txBody>
      </p:sp>
      <p:sp>
        <p:nvSpPr>
          <p:cNvPr id="12" name="Inhaltsplatzhalter 3"/>
          <p:cNvSpPr>
            <a:spLocks noGrp="1"/>
          </p:cNvSpPr>
          <p:nvPr>
            <p:ph idx="1"/>
          </p:nvPr>
        </p:nvSpPr>
        <p:spPr>
          <a:xfrm>
            <a:off x="677333" y="1270000"/>
            <a:ext cx="9141224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Ensure data is inserted to the database correctly and useful reports can be generated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what data will look like (numeric, character, etc.)</a:t>
            </a:r>
          </a:p>
          <a:p>
            <a:r>
              <a:rPr lang="de-DE" sz="14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Cordia New"/>
              </a:rPr>
              <a:t>Indicate mandatory vs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Cordia New"/>
              </a:rPr>
              <a:t>. nullable values (what can be left out</a:t>
            </a:r>
            <a:r>
              <a:rPr lang="de-DE" sz="14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Cordia New"/>
              </a:rPr>
              <a:t>)</a:t>
            </a:r>
          </a:p>
          <a:p>
            <a:r>
              <a:rPr lang="de-DE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 primary keys, foreign keys, unique values, constraints, etc.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15876"/>
              </p:ext>
            </p:extLst>
          </p:nvPr>
        </p:nvGraphicFramePr>
        <p:xfrm>
          <a:off x="677332" y="2942032"/>
          <a:ext cx="10813052" cy="2833027"/>
        </p:xfrm>
        <a:graphic>
          <a:graphicData uri="http://schemas.openxmlformats.org/drawingml/2006/table">
            <a:tbl>
              <a:tblPr firstRow="1" firstCol="1" bandRow="1"/>
              <a:tblGrid>
                <a:gridCol w="1867460"/>
                <a:gridCol w="2648310"/>
                <a:gridCol w="548699"/>
                <a:gridCol w="407653"/>
                <a:gridCol w="3555263"/>
                <a:gridCol w="1785667"/>
              </a:tblGrid>
              <a:tr h="207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u="sng" spc="75">
                          <a:solidFill>
                            <a:srgbClr val="2B7C9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COLUMN_NAME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2244" marR="32244" marT="8061" marB="8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u="sng" spc="75">
                          <a:solidFill>
                            <a:srgbClr val="2B7C9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DATA_TYPE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2244" marR="32244" marT="8061" marB="8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u="sng" spc="75">
                          <a:solidFill>
                            <a:srgbClr val="2B7C9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NULLABLE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2244" marR="32244" marT="8061" marB="8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u="sng" spc="75">
                          <a:solidFill>
                            <a:srgbClr val="2B7C9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DATA_DEFAULT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2244" marR="32244" marT="8061" marB="8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u="sng" spc="75">
                          <a:solidFill>
                            <a:srgbClr val="2B7C9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COMMENTS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2244" marR="32244" marT="8061" marB="8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F1"/>
                    </a:solidFill>
                  </a:tcPr>
                </a:tc>
              </a:tr>
              <a:tr h="1065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TRAVEL_DOCUMENT_ID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 generate sequence start from 1 to 99999999 </a:t>
                      </a:r>
                      <a:endParaRPr lang="de-DE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Primary Key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321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CLIENT_ID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de-DE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05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FK to Client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  <a:tr h="161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PROJECT_ID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de-DE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05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FK to Project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  <a:tr h="1321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AGENT_ID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de-DE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05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FK to Travel Agent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  <a:tr h="161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EMPLOYEE_ID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de-DE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05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FK to Employee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  <a:tr h="161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CREATED_DATE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TIMESTAMP(6) WITH LOCAL TIME ZONE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Yes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CURRENT_TIMESTAMP 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null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  <a:tr h="1321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MGR_STATUS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1 </a:t>
                      </a:r>
                      <a:endParaRPr lang="de-DE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05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  <a:tr h="161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CFO_STATUS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1 </a:t>
                      </a:r>
                      <a:endParaRPr lang="de-DE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05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  <a:tr h="1321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FIN_STATUS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1 </a:t>
                      </a:r>
                      <a:endParaRPr lang="de-DE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05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  <a:tr h="2495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MGR_LAST_MODIFICATION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TIMESTAMP(6) WITH LOCAL TIME ZONE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N/A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CURRENT_TIMESTAMP 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null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  <a:tr h="2495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CFO_LAST_MODIFICATION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TIMESTAMP(6) WITH LOCAL TIME ZONE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N/A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CURRENT_TIMESTAMP 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null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  <a:tr h="2495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FIN_LAST_MODIFICATION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TIMESTAMP(6) WITH LOCAL TIME ZONE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N/A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CURRENT_TIMESTAMP </a:t>
                      </a:r>
                      <a:endParaRPr lang="de-DE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null</a:t>
                      </a:r>
                      <a:endParaRPr lang="de-DE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 marL="36275" marR="36275" marT="12092" marB="1209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6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21" y="3682435"/>
            <a:ext cx="2218696" cy="14365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99" y="6234907"/>
            <a:ext cx="8415327" cy="13287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99" y="3682435"/>
            <a:ext cx="2207183" cy="235892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t="32656"/>
          <a:stretch/>
        </p:blipFill>
        <p:spPr>
          <a:xfrm>
            <a:off x="3631721" y="5227764"/>
            <a:ext cx="5348647" cy="65537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de-DE" sz="2000" b="1" dirty="0"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Create database and insert sample data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idx="1"/>
          </p:nvPr>
        </p:nvSpPr>
        <p:spPr>
          <a:xfrm>
            <a:off x="677333" y="1270000"/>
            <a:ext cx="9141224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actual database, we wrote a series of</a:t>
            </a: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Drop functions to clean out the database</a:t>
            </a: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to make sure the system handles primary key generated for us.</a:t>
            </a: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table commands, including data types and constraints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test the database</a:t>
            </a: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 created tables in excel for each of the relations in the ER diagram</a:t>
            </a: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 imported them into SQL Developer and exported a series of insert commands</a:t>
            </a:r>
          </a:p>
          <a:p>
            <a:pPr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6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35664" y="29428"/>
            <a:ext cx="8596668" cy="1320800"/>
          </a:xfrm>
        </p:spPr>
        <p:txBody>
          <a:bodyPr>
            <a:norm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de-DE" sz="2000" b="1" dirty="0" smtClean="0"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Sample data</a:t>
            </a:r>
            <a:endParaRPr lang="de-DE" sz="2000" b="1" dirty="0">
              <a:latin typeface="Arial" panose="020B0604020202020204" pitchFamily="34" charset="0"/>
              <a:ea typeface="Courier New" panose="02070309020205020404" pitchFamily="49" charset="0"/>
              <a:cs typeface="Cordia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5" y="1016487"/>
            <a:ext cx="8300160" cy="1675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4" y="5232476"/>
            <a:ext cx="5769613" cy="1110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11" y="3238581"/>
            <a:ext cx="7187702" cy="1447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50434" y="592788"/>
            <a:ext cx="3818868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Employee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548" y="2824732"/>
            <a:ext cx="3818868" cy="41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Project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ea typeface="Courier New" panose="02070309020205020404" pitchFamily="49" charset="0"/>
              <a:cs typeface="Cordia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548" y="4780971"/>
            <a:ext cx="3818868" cy="41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sz="1400" dirty="0" err="1" smtClean="0">
                <a:solidFill>
                  <a:schemeClr val="accent1"/>
                </a:solidFill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TravelRequest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ea typeface="Courier New" panose="02070309020205020404" pitchFamily="49" charset="0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237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2612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7</a:t>
            </a:fld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de-DE" sz="2000" b="1" dirty="0" smtClean="0"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SQL Queries (1)</a:t>
            </a:r>
            <a:endParaRPr lang="de-DE" sz="2000" b="1" dirty="0">
              <a:latin typeface="Arial" panose="020B0604020202020204" pitchFamily="34" charset="0"/>
              <a:ea typeface="Courier New" panose="02070309020205020404" pitchFamily="49" charset="0"/>
              <a:cs typeface="Cordia New"/>
            </a:endParaRPr>
          </a:p>
        </p:txBody>
      </p:sp>
      <p:sp>
        <p:nvSpPr>
          <p:cNvPr id="12" name="Inhaltsplatzhalter 3"/>
          <p:cNvSpPr>
            <a:spLocks noGrp="1"/>
          </p:cNvSpPr>
          <p:nvPr>
            <p:ph idx="1"/>
          </p:nvPr>
        </p:nvSpPr>
        <p:spPr>
          <a:xfrm>
            <a:off x="677333" y="1270000"/>
            <a:ext cx="9141224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PROJECT </a:t>
            </a:r>
            <a:r>
              <a:rPr lang="de-DE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MANAGER CAN SEE PENDING TRAVEL </a:t>
            </a:r>
            <a:r>
              <a:rPr lang="de-DE" sz="1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REQUESTS (Total Estimated) </a:t>
            </a:r>
            <a:r>
              <a:rPr lang="de-DE" sz="1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FOR THEIR </a:t>
            </a:r>
            <a:r>
              <a:rPr lang="de-DE" sz="1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PROJECT</a:t>
            </a:r>
            <a:endParaRPr lang="de-DE" sz="1400" dirty="0">
              <a:solidFill>
                <a:srgbClr val="008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	SELECT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b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</a:t>
            </a:r>
            <a:r>
              <a:rPr lang="de-DE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PROJECT_NAME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c</a:t>
            </a:r>
            <a:r>
              <a:rPr lang="de-DE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NAME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</a:t>
            </a:r>
            <a:r>
              <a:rPr lang="de-DE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EST_TRAVEL_COST 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f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EST_OTHER_COST 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f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EST_HOTEL_COST </a:t>
            </a:r>
            <a:r>
              <a:rPr lang="de-DE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"EST TOTAL </a:t>
            </a:r>
            <a:r>
              <a:rPr lang="de-DE" sz="14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AMOUNT"</a:t>
            </a: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FROM</a:t>
            </a: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 b</a:t>
            </a: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TRAVEL_REQUEST f </a:t>
            </a:r>
            <a:r>
              <a:rPr lang="de-DE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 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</a:t>
            </a:r>
            <a:r>
              <a:rPr lang="de-DE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</a:t>
            </a: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PROJECT e </a:t>
            </a:r>
            <a:r>
              <a:rPr lang="de-DE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PROJECT_ID 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</a:t>
            </a:r>
            <a:r>
              <a:rPr lang="de-DE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PROJECT_ID</a:t>
            </a: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 c </a:t>
            </a:r>
            <a:r>
              <a:rPr lang="de-DE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EMPLOYEE_ID 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c</a:t>
            </a:r>
            <a:r>
              <a:rPr lang="de-DE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EMPLOYEE_ID</a:t>
            </a: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  d </a:t>
            </a:r>
            <a:r>
              <a:rPr lang="de-DE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c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TEAM_ID 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d</a:t>
            </a:r>
            <a:r>
              <a:rPr lang="de-DE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TEAM_ID</a:t>
            </a: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4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WHERE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b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MGR_STATUS </a:t>
            </a:r>
            <a:r>
              <a:rPr lang="de-DE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1</a:t>
            </a:r>
            <a:r>
              <a:rPr lang="de-DE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;</a:t>
            </a:r>
            <a:endParaRPr lang="de-DE" sz="14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13" y="3793462"/>
            <a:ext cx="8107144" cy="2084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10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8</a:t>
            </a:fld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de-DE" sz="2000" b="1" dirty="0" smtClean="0"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SQL Queries (2,3)</a:t>
            </a:r>
            <a:endParaRPr lang="de-DE" sz="2000" b="1" dirty="0">
              <a:latin typeface="Arial" panose="020B0604020202020204" pitchFamily="34" charset="0"/>
              <a:ea typeface="Courier New" panose="02070309020205020404" pitchFamily="49" charset="0"/>
              <a:cs typeface="Cordia New"/>
            </a:endParaRPr>
          </a:p>
        </p:txBody>
      </p:sp>
      <p:sp>
        <p:nvSpPr>
          <p:cNvPr id="12" name="Inhaltsplatzhalter 3"/>
          <p:cNvSpPr>
            <a:spLocks noGrp="1"/>
          </p:cNvSpPr>
          <p:nvPr>
            <p:ph idx="1"/>
          </p:nvPr>
        </p:nvSpPr>
        <p:spPr>
          <a:xfrm>
            <a:off x="677333" y="1270000"/>
            <a:ext cx="5067621" cy="225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STATUS INFORMATION ON HOW WELL THE NEW PROCESS AND THE DATABASE PERFORM</a:t>
            </a:r>
            <a:br>
              <a:rPr lang="de-DE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(HOW MANY REPORTS HAVE WHICH STATUS)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SELECT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CASE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MGR_STATUS 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WHEN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THEN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'In Process'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WHEN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2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THEN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'Approved'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WHEN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3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THEN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'Rejected'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END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"MANAGER_STATUS</a:t>
            </a:r>
            <a:r>
              <a:rPr lang="de-DE" sz="12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"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count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</a:t>
            </a:r>
            <a:r>
              <a:rPr lang="de-DE" sz="12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1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"TOTAL_REPORTS"</a:t>
            </a:r>
            <a:br>
              <a:rPr lang="de-DE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FROM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TRAVEL_DOCUMENT</a:t>
            </a: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/>
            </a:r>
            <a:b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Cordia New"/>
              </a:rPr>
              <a:t>	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GROUP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BY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MGR_STATUS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;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</p:txBody>
      </p:sp>
      <p:sp>
        <p:nvSpPr>
          <p:cNvPr id="7" name="Rechteck 1"/>
          <p:cNvSpPr/>
          <p:nvPr/>
        </p:nvSpPr>
        <p:spPr>
          <a:xfrm>
            <a:off x="6173366" y="1855530"/>
            <a:ext cx="5517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SELECT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team_name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count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</a:t>
            </a:r>
            <a:r>
              <a:rPr lang="de-DE" sz="12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1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"Number Of Travel Request"</a:t>
            </a:r>
            <a:endParaRPr lang="de-DE" sz="1200" dirty="0" smtClean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from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travel_request a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travel_document b</a:t>
            </a:r>
            <a:endParaRPr lang="de-DE" sz="1200" dirty="0" smtClean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</a:t>
            </a:r>
            <a:endParaRPr lang="de-DE" sz="1200" dirty="0" smtClean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employee c</a:t>
            </a:r>
            <a:endParaRPr lang="de-DE" sz="1200" dirty="0" smtClean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employee_id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c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employee_id</a:t>
            </a:r>
            <a:endParaRPr lang="de-DE" sz="1200" dirty="0" smtClean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TEAM d</a:t>
            </a:r>
            <a:endParaRPr lang="de-DE" sz="1200" dirty="0" smtClean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c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team_id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team_id</a:t>
            </a:r>
            <a:endParaRPr lang="de-DE" sz="1200" dirty="0" smtClean="0"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group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by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team_name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;</a:t>
            </a:r>
            <a:endParaRPr lang="de-DE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824441" y="1181287"/>
            <a:ext cx="5067621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Number of travel requests per team (evaluate which teams may need a higher</a:t>
            </a:r>
            <a:br>
              <a:rPr lang="de-DE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 budget)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44954" y="309003"/>
            <a:ext cx="0" cy="650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561" y="4171227"/>
            <a:ext cx="4636501" cy="1324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18" y="4171227"/>
            <a:ext cx="3384098" cy="1248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29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-6306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9A68-6E16-4AFB-BC81-B50C76484076}" type="slidenum">
              <a:rPr lang="de-DE" smtClean="0"/>
              <a:t>9</a:t>
            </a:fld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77333" y="255245"/>
            <a:ext cx="8596668" cy="1320800"/>
          </a:xfrm>
        </p:spPr>
        <p:txBody>
          <a:bodyPr>
            <a:norm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de-DE" sz="2000" b="1" dirty="0" smtClean="0">
                <a:latin typeface="Arial" panose="020B0604020202020204" pitchFamily="34" charset="0"/>
                <a:ea typeface="Courier New" panose="02070309020205020404" pitchFamily="49" charset="0"/>
                <a:cs typeface="Cordia New"/>
              </a:rPr>
              <a:t>SQL Queries (4)</a:t>
            </a:r>
            <a:endParaRPr lang="de-DE" sz="2000" b="1" dirty="0">
              <a:latin typeface="Arial" panose="020B0604020202020204" pitchFamily="34" charset="0"/>
              <a:ea typeface="Courier New" panose="02070309020205020404" pitchFamily="49" charset="0"/>
              <a:cs typeface="Cordia New"/>
            </a:endParaRPr>
          </a:p>
        </p:txBody>
      </p:sp>
      <p:sp>
        <p:nvSpPr>
          <p:cNvPr id="12" name="Inhaltsplatzhalter 3"/>
          <p:cNvSpPr>
            <a:spLocks noGrp="1"/>
          </p:cNvSpPr>
          <p:nvPr>
            <p:ph idx="1"/>
          </p:nvPr>
        </p:nvSpPr>
        <p:spPr>
          <a:xfrm>
            <a:off x="677333" y="866404"/>
            <a:ext cx="9141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CHECK WHICH TEAMS ARE LIKELY TO GO OVER TRAVEL BUDGET</a:t>
            </a:r>
            <a:br>
              <a:rPr lang="de-DE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(EXPENSES SO FAR / BUDGET) * 100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1019514" y="1302847"/>
            <a:ext cx="9141224" cy="36009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SELECT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AA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TEAM_ID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AA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TEAM_NAME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AA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TOTAL_SPENT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BB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YEAR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BB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AMOUNT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AA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TOTAL_SPENT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/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BB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AMOUNT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*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100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PCT_USED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FROM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SELECT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TEAM_ID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TEAM_NAME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SUM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TOTAL_SPENT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"TOTAL_SPENT"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FROM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SELECT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TRAVEL_DOCUMENT_ID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  	ACT_HOTEL_COST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ACT_OTHER_COST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+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ACT_TRAVEL_COST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AS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"TOTAL_SPENT"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FROM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EXPENSE_DETAILS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TRAVEL_DOCUMENT B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A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TRAVEL_DOCUMENT_ID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EMPLOYEE C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B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EMPLOYEE_ID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C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EMPLOYEE_ID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TEAM D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C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TEAM_ID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TEAM_ID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WHERE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EXTRACT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(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year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FROM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CREATED_DATE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&amp;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year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GROUP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BY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TEAM_ID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,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D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TEAM_NAME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)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AA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JOIN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TRAVEL_BUDGET BB</a:t>
            </a:r>
            <a:endParaRPr lang="de-DE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Font typeface="Wingdings 3" charset="2"/>
              <a:buNone/>
            </a:pP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ON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AA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TEAM_ID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BB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TEAMID 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AND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BB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.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YEAR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=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&amp;</a:t>
            </a:r>
            <a:r>
              <a:rPr lang="de-DE" sz="12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year</a:t>
            </a:r>
            <a:r>
              <a:rPr lang="de-DE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rdia New"/>
              </a:rPr>
              <a:t>;</a:t>
            </a:r>
            <a:endParaRPr lang="de-DE" sz="12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ordia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48" y="5011037"/>
            <a:ext cx="7715250" cy="1466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44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940</Words>
  <Application>Microsoft Office PowerPoint</Application>
  <PresentationFormat>Widescreen</PresentationFormat>
  <Paragraphs>367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Consolas</vt:lpstr>
      <vt:lpstr>Cordia New</vt:lpstr>
      <vt:lpstr>Courier New</vt:lpstr>
      <vt:lpstr>华文新魏</vt:lpstr>
      <vt:lpstr>Times New Roman</vt:lpstr>
      <vt:lpstr>Trebuchet MS</vt:lpstr>
      <vt:lpstr>Wingdings</vt:lpstr>
      <vt:lpstr>Wingdings 3</vt:lpstr>
      <vt:lpstr>Facette</vt:lpstr>
      <vt:lpstr>PowerPoint Presentation</vt:lpstr>
      <vt:lpstr>Phase 1 Recap - Stark Sealing solutions</vt:lpstr>
      <vt:lpstr>Phase 2 Recap - Entity Relationship Diagram</vt:lpstr>
      <vt:lpstr>Define Data Types and constraints for each table</vt:lpstr>
      <vt:lpstr>Create database and insert sample data</vt:lpstr>
      <vt:lpstr>Sample data</vt:lpstr>
      <vt:lpstr>SQL Queries (1)</vt:lpstr>
      <vt:lpstr>SQL Queries (2,3)</vt:lpstr>
      <vt:lpstr>SQL Queries (4)</vt:lpstr>
      <vt:lpstr>SQL Queries (5)</vt:lpstr>
      <vt:lpstr>SQL Trigger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Vrohlings</dc:creator>
  <cp:lastModifiedBy>Admin</cp:lastModifiedBy>
  <cp:revision>143</cp:revision>
  <dcterms:created xsi:type="dcterms:W3CDTF">2015-10-05T18:39:23Z</dcterms:created>
  <dcterms:modified xsi:type="dcterms:W3CDTF">2015-12-08T17:10:22Z</dcterms:modified>
</cp:coreProperties>
</file>