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89" r:id="rId3"/>
    <p:sldId id="267" r:id="rId4"/>
    <p:sldId id="268" r:id="rId5"/>
    <p:sldId id="290" r:id="rId6"/>
    <p:sldId id="269" r:id="rId7"/>
    <p:sldId id="270" r:id="rId8"/>
    <p:sldId id="281" r:id="rId9"/>
    <p:sldId id="271" r:id="rId10"/>
    <p:sldId id="285" r:id="rId11"/>
    <p:sldId id="283" r:id="rId12"/>
    <p:sldId id="273" r:id="rId13"/>
    <p:sldId id="286" r:id="rId14"/>
    <p:sldId id="282" r:id="rId15"/>
    <p:sldId id="275" r:id="rId16"/>
    <p:sldId id="276" r:id="rId17"/>
    <p:sldId id="284" r:id="rId18"/>
    <p:sldId id="277" r:id="rId19"/>
    <p:sldId id="278" r:id="rId20"/>
    <p:sldId id="287" r:id="rId21"/>
    <p:sldId id="279" r:id="rId22"/>
    <p:sldId id="288"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sha khare" initials="vk" lastIdx="2" clrIdx="0">
    <p:extLst>
      <p:ext uri="{19B8F6BF-5375-455C-9EA6-DF929625EA0E}">
        <p15:presenceInfo xmlns:p15="http://schemas.microsoft.com/office/powerpoint/2012/main" userId="75eb360f4cd919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F17B6-1465-40F3-B11D-2C7D9071810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29B891B-B502-4885-B16A-0B910EB52A7D}">
      <dgm:prSet/>
      <dgm:spPr/>
      <dgm:t>
        <a:bodyPr/>
        <a:lstStyle/>
        <a:p>
          <a:r>
            <a:rPr lang="en-US" dirty="0"/>
            <a:t>Backtracking</a:t>
          </a:r>
        </a:p>
      </dgm:t>
    </dgm:pt>
    <dgm:pt modelId="{8E7E623D-8152-4A96-AF75-D3A7A154029B}" type="parTrans" cxnId="{F85BFEFD-1E3A-4FE4-8390-8E49E8BE52A1}">
      <dgm:prSet/>
      <dgm:spPr/>
      <dgm:t>
        <a:bodyPr/>
        <a:lstStyle/>
        <a:p>
          <a:endParaRPr lang="en-US"/>
        </a:p>
      </dgm:t>
    </dgm:pt>
    <dgm:pt modelId="{8F955BBC-7560-45E7-A6DE-A6165476A2AD}" type="sibTrans" cxnId="{F85BFEFD-1E3A-4FE4-8390-8E49E8BE52A1}">
      <dgm:prSet/>
      <dgm:spPr/>
      <dgm:t>
        <a:bodyPr/>
        <a:lstStyle/>
        <a:p>
          <a:endParaRPr lang="en-US"/>
        </a:p>
      </dgm:t>
    </dgm:pt>
    <dgm:pt modelId="{6626061F-1CD7-4C67-B4B1-087C57FDCFF9}">
      <dgm:prSet/>
      <dgm:spPr/>
      <dgm:t>
        <a:bodyPr/>
        <a:lstStyle/>
        <a:p>
          <a:r>
            <a:rPr lang="en-US" dirty="0"/>
            <a:t>Greedy Algorithm using DFS</a:t>
          </a:r>
        </a:p>
      </dgm:t>
    </dgm:pt>
    <dgm:pt modelId="{BF718F15-4D00-4F65-AB77-3B05FD5F3E46}" type="parTrans" cxnId="{DDE11879-39EB-4974-8103-87CA7B3888BC}">
      <dgm:prSet/>
      <dgm:spPr/>
      <dgm:t>
        <a:bodyPr/>
        <a:lstStyle/>
        <a:p>
          <a:endParaRPr lang="en-US"/>
        </a:p>
      </dgm:t>
    </dgm:pt>
    <dgm:pt modelId="{D5A8AB3F-C6E7-4FF2-A74D-5FA25C7883CA}" type="sibTrans" cxnId="{DDE11879-39EB-4974-8103-87CA7B3888BC}">
      <dgm:prSet/>
      <dgm:spPr/>
      <dgm:t>
        <a:bodyPr/>
        <a:lstStyle/>
        <a:p>
          <a:endParaRPr lang="en-US"/>
        </a:p>
      </dgm:t>
    </dgm:pt>
    <dgm:pt modelId="{51E2634E-7A31-4377-8CF0-DC4C4B6CD00B}">
      <dgm:prSet/>
      <dgm:spPr/>
      <dgm:t>
        <a:bodyPr/>
        <a:lstStyle/>
        <a:p>
          <a:r>
            <a:rPr lang="en-US"/>
            <a:t>Greedy Algorithm using BFS</a:t>
          </a:r>
        </a:p>
      </dgm:t>
    </dgm:pt>
    <dgm:pt modelId="{71717178-7AA0-4968-A441-23AF47AC80FB}" type="parTrans" cxnId="{C20DEDF9-8A32-4236-888E-8CE06C7DA73E}">
      <dgm:prSet/>
      <dgm:spPr/>
      <dgm:t>
        <a:bodyPr/>
        <a:lstStyle/>
        <a:p>
          <a:endParaRPr lang="en-US"/>
        </a:p>
      </dgm:t>
    </dgm:pt>
    <dgm:pt modelId="{7B9C5A18-6459-41BC-84A5-63878ACA63AB}" type="sibTrans" cxnId="{C20DEDF9-8A32-4236-888E-8CE06C7DA73E}">
      <dgm:prSet/>
      <dgm:spPr/>
      <dgm:t>
        <a:bodyPr/>
        <a:lstStyle/>
        <a:p>
          <a:endParaRPr lang="en-US"/>
        </a:p>
      </dgm:t>
    </dgm:pt>
    <dgm:pt modelId="{BA8B496C-BF32-4DC8-B659-4DD8C54EFEAF}">
      <dgm:prSet/>
      <dgm:spPr/>
      <dgm:t>
        <a:bodyPr/>
        <a:lstStyle/>
        <a:p>
          <a:r>
            <a:rPr lang="en-US" dirty="0"/>
            <a:t>Welsh Powell </a:t>
          </a:r>
        </a:p>
      </dgm:t>
    </dgm:pt>
    <dgm:pt modelId="{FCB45CAB-0769-4B26-ABC1-DB28F9D6B31A}" type="parTrans" cxnId="{1604FC4C-7CAD-4CB0-BA62-8E2BF6A9BC4B}">
      <dgm:prSet/>
      <dgm:spPr/>
      <dgm:t>
        <a:bodyPr/>
        <a:lstStyle/>
        <a:p>
          <a:endParaRPr lang="en-US"/>
        </a:p>
      </dgm:t>
    </dgm:pt>
    <dgm:pt modelId="{81D7FA31-5103-4397-B6A5-2F1AB514EE3A}" type="sibTrans" cxnId="{1604FC4C-7CAD-4CB0-BA62-8E2BF6A9BC4B}">
      <dgm:prSet/>
      <dgm:spPr/>
      <dgm:t>
        <a:bodyPr/>
        <a:lstStyle/>
        <a:p>
          <a:endParaRPr lang="en-US"/>
        </a:p>
      </dgm:t>
    </dgm:pt>
    <dgm:pt modelId="{48B2FF5A-1908-456C-B5CA-1024889E8165}" type="pres">
      <dgm:prSet presAssocID="{6A7F17B6-1465-40F3-B11D-2C7D9071810F}" presName="linear" presStyleCnt="0">
        <dgm:presLayoutVars>
          <dgm:animLvl val="lvl"/>
          <dgm:resizeHandles val="exact"/>
        </dgm:presLayoutVars>
      </dgm:prSet>
      <dgm:spPr/>
    </dgm:pt>
    <dgm:pt modelId="{4C727BB1-0389-41AB-B871-FF414C1D77F0}" type="pres">
      <dgm:prSet presAssocID="{A29B891B-B502-4885-B16A-0B910EB52A7D}" presName="parentText" presStyleLbl="node1" presStyleIdx="0" presStyleCnt="4">
        <dgm:presLayoutVars>
          <dgm:chMax val="0"/>
          <dgm:bulletEnabled val="1"/>
        </dgm:presLayoutVars>
      </dgm:prSet>
      <dgm:spPr/>
    </dgm:pt>
    <dgm:pt modelId="{859D43C1-9778-4290-9A68-8FA056B371BC}" type="pres">
      <dgm:prSet presAssocID="{8F955BBC-7560-45E7-A6DE-A6165476A2AD}" presName="spacer" presStyleCnt="0"/>
      <dgm:spPr/>
    </dgm:pt>
    <dgm:pt modelId="{4BE287F5-57B7-4A06-886D-C0D713CA7AF2}" type="pres">
      <dgm:prSet presAssocID="{6626061F-1CD7-4C67-B4B1-087C57FDCFF9}" presName="parentText" presStyleLbl="node1" presStyleIdx="1" presStyleCnt="4">
        <dgm:presLayoutVars>
          <dgm:chMax val="0"/>
          <dgm:bulletEnabled val="1"/>
        </dgm:presLayoutVars>
      </dgm:prSet>
      <dgm:spPr/>
    </dgm:pt>
    <dgm:pt modelId="{4E0659CC-9B13-44D9-8826-87DF885F6503}" type="pres">
      <dgm:prSet presAssocID="{D5A8AB3F-C6E7-4FF2-A74D-5FA25C7883CA}" presName="spacer" presStyleCnt="0"/>
      <dgm:spPr/>
    </dgm:pt>
    <dgm:pt modelId="{C48BF6B8-FF79-447B-9A68-06B10133DA1F}" type="pres">
      <dgm:prSet presAssocID="{51E2634E-7A31-4377-8CF0-DC4C4B6CD00B}" presName="parentText" presStyleLbl="node1" presStyleIdx="2" presStyleCnt="4">
        <dgm:presLayoutVars>
          <dgm:chMax val="0"/>
          <dgm:bulletEnabled val="1"/>
        </dgm:presLayoutVars>
      </dgm:prSet>
      <dgm:spPr/>
    </dgm:pt>
    <dgm:pt modelId="{5565D894-1092-498E-B283-75108982DB03}" type="pres">
      <dgm:prSet presAssocID="{7B9C5A18-6459-41BC-84A5-63878ACA63AB}" presName="spacer" presStyleCnt="0"/>
      <dgm:spPr/>
    </dgm:pt>
    <dgm:pt modelId="{BC81FB5C-5234-452D-9146-89EFE8472A29}" type="pres">
      <dgm:prSet presAssocID="{BA8B496C-BF32-4DC8-B659-4DD8C54EFEAF}" presName="parentText" presStyleLbl="node1" presStyleIdx="3" presStyleCnt="4">
        <dgm:presLayoutVars>
          <dgm:chMax val="0"/>
          <dgm:bulletEnabled val="1"/>
        </dgm:presLayoutVars>
      </dgm:prSet>
      <dgm:spPr/>
    </dgm:pt>
  </dgm:ptLst>
  <dgm:cxnLst>
    <dgm:cxn modelId="{21E49604-D59D-4A6E-9127-FB07373FE983}" type="presOf" srcId="{6A7F17B6-1465-40F3-B11D-2C7D9071810F}" destId="{48B2FF5A-1908-456C-B5CA-1024889E8165}" srcOrd="0" destOrd="0" presId="urn:microsoft.com/office/officeart/2005/8/layout/vList2"/>
    <dgm:cxn modelId="{2255623F-3431-4E38-9FB6-F89FD00FAC51}" type="presOf" srcId="{51E2634E-7A31-4377-8CF0-DC4C4B6CD00B}" destId="{C48BF6B8-FF79-447B-9A68-06B10133DA1F}" srcOrd="0" destOrd="0" presId="urn:microsoft.com/office/officeart/2005/8/layout/vList2"/>
    <dgm:cxn modelId="{1604FC4C-7CAD-4CB0-BA62-8E2BF6A9BC4B}" srcId="{6A7F17B6-1465-40F3-B11D-2C7D9071810F}" destId="{BA8B496C-BF32-4DC8-B659-4DD8C54EFEAF}" srcOrd="3" destOrd="0" parTransId="{FCB45CAB-0769-4B26-ABC1-DB28F9D6B31A}" sibTransId="{81D7FA31-5103-4397-B6A5-2F1AB514EE3A}"/>
    <dgm:cxn modelId="{DDE11879-39EB-4974-8103-87CA7B3888BC}" srcId="{6A7F17B6-1465-40F3-B11D-2C7D9071810F}" destId="{6626061F-1CD7-4C67-B4B1-087C57FDCFF9}" srcOrd="1" destOrd="0" parTransId="{BF718F15-4D00-4F65-AB77-3B05FD5F3E46}" sibTransId="{D5A8AB3F-C6E7-4FF2-A74D-5FA25C7883CA}"/>
    <dgm:cxn modelId="{F2DD5F87-2EEA-4E75-8533-69C20CAECADA}" type="presOf" srcId="{BA8B496C-BF32-4DC8-B659-4DD8C54EFEAF}" destId="{BC81FB5C-5234-452D-9146-89EFE8472A29}" srcOrd="0" destOrd="0" presId="urn:microsoft.com/office/officeart/2005/8/layout/vList2"/>
    <dgm:cxn modelId="{8D9CFDA3-FF46-4579-9D1D-08D0C7FF520C}" type="presOf" srcId="{A29B891B-B502-4885-B16A-0B910EB52A7D}" destId="{4C727BB1-0389-41AB-B871-FF414C1D77F0}" srcOrd="0" destOrd="0" presId="urn:microsoft.com/office/officeart/2005/8/layout/vList2"/>
    <dgm:cxn modelId="{2ABC9AA8-37F7-471E-A0BF-673ED3C67519}" type="presOf" srcId="{6626061F-1CD7-4C67-B4B1-087C57FDCFF9}" destId="{4BE287F5-57B7-4A06-886D-C0D713CA7AF2}" srcOrd="0" destOrd="0" presId="urn:microsoft.com/office/officeart/2005/8/layout/vList2"/>
    <dgm:cxn modelId="{C20DEDF9-8A32-4236-888E-8CE06C7DA73E}" srcId="{6A7F17B6-1465-40F3-B11D-2C7D9071810F}" destId="{51E2634E-7A31-4377-8CF0-DC4C4B6CD00B}" srcOrd="2" destOrd="0" parTransId="{71717178-7AA0-4968-A441-23AF47AC80FB}" sibTransId="{7B9C5A18-6459-41BC-84A5-63878ACA63AB}"/>
    <dgm:cxn modelId="{F85BFEFD-1E3A-4FE4-8390-8E49E8BE52A1}" srcId="{6A7F17B6-1465-40F3-B11D-2C7D9071810F}" destId="{A29B891B-B502-4885-B16A-0B910EB52A7D}" srcOrd="0" destOrd="0" parTransId="{8E7E623D-8152-4A96-AF75-D3A7A154029B}" sibTransId="{8F955BBC-7560-45E7-A6DE-A6165476A2AD}"/>
    <dgm:cxn modelId="{B6737BBF-337C-417A-B8A2-6B428C54607C}" type="presParOf" srcId="{48B2FF5A-1908-456C-B5CA-1024889E8165}" destId="{4C727BB1-0389-41AB-B871-FF414C1D77F0}" srcOrd="0" destOrd="0" presId="urn:microsoft.com/office/officeart/2005/8/layout/vList2"/>
    <dgm:cxn modelId="{E893104C-63DF-4B55-AE24-5865A36FAE7A}" type="presParOf" srcId="{48B2FF5A-1908-456C-B5CA-1024889E8165}" destId="{859D43C1-9778-4290-9A68-8FA056B371BC}" srcOrd="1" destOrd="0" presId="urn:microsoft.com/office/officeart/2005/8/layout/vList2"/>
    <dgm:cxn modelId="{94BEB674-BABD-4DF4-AB54-1E03F3BFA52C}" type="presParOf" srcId="{48B2FF5A-1908-456C-B5CA-1024889E8165}" destId="{4BE287F5-57B7-4A06-886D-C0D713CA7AF2}" srcOrd="2" destOrd="0" presId="urn:microsoft.com/office/officeart/2005/8/layout/vList2"/>
    <dgm:cxn modelId="{0503533C-9641-42B1-BC29-FFC161DD1061}" type="presParOf" srcId="{48B2FF5A-1908-456C-B5CA-1024889E8165}" destId="{4E0659CC-9B13-44D9-8826-87DF885F6503}" srcOrd="3" destOrd="0" presId="urn:microsoft.com/office/officeart/2005/8/layout/vList2"/>
    <dgm:cxn modelId="{9A60FFC4-E2AA-4B31-AD82-80B7E8898361}" type="presParOf" srcId="{48B2FF5A-1908-456C-B5CA-1024889E8165}" destId="{C48BF6B8-FF79-447B-9A68-06B10133DA1F}" srcOrd="4" destOrd="0" presId="urn:microsoft.com/office/officeart/2005/8/layout/vList2"/>
    <dgm:cxn modelId="{37DD26D7-93A3-4559-8C91-EEC55EA77384}" type="presParOf" srcId="{48B2FF5A-1908-456C-B5CA-1024889E8165}" destId="{5565D894-1092-498E-B283-75108982DB03}" srcOrd="5" destOrd="0" presId="urn:microsoft.com/office/officeart/2005/8/layout/vList2"/>
    <dgm:cxn modelId="{22602DC6-1135-465A-BDFE-CBB39388C4B6}" type="presParOf" srcId="{48B2FF5A-1908-456C-B5CA-1024889E8165}" destId="{BC81FB5C-5234-452D-9146-89EFE8472A2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27BB1-0389-41AB-B871-FF414C1D77F0}">
      <dsp:nvSpPr>
        <dsp:cNvPr id="0" name=""/>
        <dsp:cNvSpPr/>
      </dsp:nvSpPr>
      <dsp:spPr>
        <a:xfrm>
          <a:off x="0" y="662425"/>
          <a:ext cx="5641974" cy="82133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Backtracking</a:t>
          </a:r>
        </a:p>
      </dsp:txBody>
      <dsp:txXfrm>
        <a:off x="40094" y="702519"/>
        <a:ext cx="5561786" cy="741151"/>
      </dsp:txXfrm>
    </dsp:sp>
    <dsp:sp modelId="{4BE287F5-57B7-4A06-886D-C0D713CA7AF2}">
      <dsp:nvSpPr>
        <dsp:cNvPr id="0" name=""/>
        <dsp:cNvSpPr/>
      </dsp:nvSpPr>
      <dsp:spPr>
        <a:xfrm>
          <a:off x="0" y="1587445"/>
          <a:ext cx="5641974" cy="821339"/>
        </a:xfrm>
        <a:prstGeom prst="roundRect">
          <a:avLst/>
        </a:prstGeom>
        <a:solidFill>
          <a:schemeClr val="accent5">
            <a:hueOff val="785595"/>
            <a:satOff val="-3757"/>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Greedy Algorithm using DFS</a:t>
          </a:r>
        </a:p>
      </dsp:txBody>
      <dsp:txXfrm>
        <a:off x="40094" y="1627539"/>
        <a:ext cx="5561786" cy="741151"/>
      </dsp:txXfrm>
    </dsp:sp>
    <dsp:sp modelId="{C48BF6B8-FF79-447B-9A68-06B10133DA1F}">
      <dsp:nvSpPr>
        <dsp:cNvPr id="0" name=""/>
        <dsp:cNvSpPr/>
      </dsp:nvSpPr>
      <dsp:spPr>
        <a:xfrm>
          <a:off x="0" y="2512465"/>
          <a:ext cx="5641974" cy="821339"/>
        </a:xfrm>
        <a:prstGeom prst="roundRect">
          <a:avLst/>
        </a:prstGeom>
        <a:solidFill>
          <a:schemeClr val="accent5">
            <a:hueOff val="1571189"/>
            <a:satOff val="-7513"/>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Greedy Algorithm using BFS</a:t>
          </a:r>
        </a:p>
      </dsp:txBody>
      <dsp:txXfrm>
        <a:off x="40094" y="2552559"/>
        <a:ext cx="5561786" cy="741151"/>
      </dsp:txXfrm>
    </dsp:sp>
    <dsp:sp modelId="{BC81FB5C-5234-452D-9146-89EFE8472A29}">
      <dsp:nvSpPr>
        <dsp:cNvPr id="0" name=""/>
        <dsp:cNvSpPr/>
      </dsp:nvSpPr>
      <dsp:spPr>
        <a:xfrm>
          <a:off x="0" y="3437485"/>
          <a:ext cx="5641974" cy="821339"/>
        </a:xfrm>
        <a:prstGeom prst="roundRect">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Welsh Powell </a:t>
          </a:r>
        </a:p>
      </dsp:txBody>
      <dsp:txXfrm>
        <a:off x="40094" y="3477579"/>
        <a:ext cx="5561786" cy="7411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19483AA-2120-3340-89E2-1361F3EB0B1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6D4DC-3278-5C42-8725-11932C6CFE6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67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483AA-2120-3340-89E2-1361F3EB0B1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404976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483AA-2120-3340-89E2-1361F3EB0B1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6D4DC-3278-5C42-8725-11932C6CFE6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14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483AA-2120-3340-89E2-1361F3EB0B1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364733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483AA-2120-3340-89E2-1361F3EB0B1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6D4DC-3278-5C42-8725-11932C6CFE6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06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9483AA-2120-3340-89E2-1361F3EB0B11}"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360429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9483AA-2120-3340-89E2-1361F3EB0B11}" type="datetimeFigureOut">
              <a:rPr lang="en-US" smtClean="0"/>
              <a:t>4/13/2021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191587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9483AA-2120-3340-89E2-1361F3EB0B11}" type="datetimeFigureOut">
              <a:rPr lang="en-US" smtClean="0"/>
              <a:t>4/13/2021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379666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483AA-2120-3340-89E2-1361F3EB0B11}" type="datetimeFigureOut">
              <a:rPr lang="en-US" smtClean="0"/>
              <a:t>4/13/2021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211291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9483AA-2120-3340-89E2-1361F3EB0B11}"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260216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9483AA-2120-3340-89E2-1361F3EB0B11}"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6D4DC-3278-5C42-8725-11932C6CFE6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02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9483AA-2120-3340-89E2-1361F3EB0B11}" type="datetimeFigureOut">
              <a:rPr lang="en-US" smtClean="0"/>
              <a:t>4/13/2021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16D4DC-3278-5C42-8725-11932C6CFE6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090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researchgate.net/publication/309585874_A_Performance_Comparison_of_Graph_Coloring_Algorithms" TargetMode="External"/><Relationship Id="rId2" Type="http://schemas.openxmlformats.org/officeDocument/2006/relationships/hyperlink" Target="https://mathworld.wolfram.com/BrinkmannGraph.html" TargetMode="External"/><Relationship Id="rId1" Type="http://schemas.openxmlformats.org/officeDocument/2006/relationships/slideLayout" Target="../slideLayouts/slideLayout2.xml"/><Relationship Id="rId4" Type="http://schemas.openxmlformats.org/officeDocument/2006/relationships/hyperlink" Target="https://www.cs.cornell.edu/courses/cs3110/2012sp/recitations/rec21-graphs/rec21.html"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versha-khare/GraphColoringImplemen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629A2A0-C2E4-477A-9633-D731D7D284A4}"/>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dirty="0">
                <a:solidFill>
                  <a:srgbClr val="FFFFFF"/>
                </a:solidFill>
              </a:rPr>
              <a:t>Project Title</a:t>
            </a:r>
            <a:endParaRPr lang="en-US">
              <a:solidFill>
                <a:srgbClr val="FFFFFF"/>
              </a:solidFill>
            </a:endParaRPr>
          </a:p>
        </p:txBody>
      </p:sp>
      <p:cxnSp>
        <p:nvCxnSpPr>
          <p:cNvPr id="16" name="Straight Connector 15">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D5D720D-70A8-4036-86A8-1844F310E775}"/>
              </a:ext>
            </a:extLst>
          </p:cNvPr>
          <p:cNvSpPr txBox="1"/>
          <p:nvPr/>
        </p:nvSpPr>
        <p:spPr>
          <a:xfrm>
            <a:off x="1024129" y="2286000"/>
            <a:ext cx="3791711" cy="3931920"/>
          </a:xfrm>
          <a:prstGeom prst="rect">
            <a:avLst/>
          </a:prstGeom>
        </p:spPr>
        <p:txBody>
          <a:bodyPr vert="horz" lIns="45720" tIns="45720" rIns="45720" bIns="45720" rtlCol="0">
            <a:normAutofit/>
          </a:bodyPr>
          <a:lstStyle/>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2800" b="0" i="0" u="none" strike="noStrike" kern="1200" cap="none" spc="0" normalizeH="0" baseline="0" noProof="0" dirty="0">
                <a:ln>
                  <a:noFill/>
                </a:ln>
                <a:solidFill>
                  <a:srgbClr val="FFFFFF"/>
                </a:solidFill>
                <a:effectLst/>
                <a:uLnTx/>
                <a:uFillTx/>
                <a:latin typeface="Britannic Bold" panose="020B0604020202020204" pitchFamily="34" charset="0"/>
                <a:ea typeface="+mn-ea"/>
                <a:cs typeface="+mn-cs"/>
              </a:rPr>
              <a:t>Graph coloring Algorithm Implementation</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endParaRPr lang="en-US" sz="2800" dirty="0">
              <a:solidFill>
                <a:srgbClr val="FFFFFF"/>
              </a:solidFill>
              <a:latin typeface="Britannic Bold" panose="020B0604020202020204" pitchFamily="34" charset="0"/>
            </a:endParaRP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2800" b="0" i="0" u="none" strike="noStrike" kern="1200" cap="none" spc="0" normalizeH="0" baseline="0" noProof="0" dirty="0">
                <a:ln>
                  <a:noFill/>
                </a:ln>
                <a:solidFill>
                  <a:srgbClr val="FFFFFF"/>
                </a:solidFill>
                <a:effectLst/>
                <a:uLnTx/>
                <a:uFillTx/>
                <a:latin typeface="Britannic Bold" panose="020B0604020202020204" pitchFamily="34" charset="0"/>
                <a:ea typeface="+mn-ea"/>
                <a:cs typeface="+mn-cs"/>
              </a:rPr>
              <a:t>    -</a:t>
            </a:r>
            <a:r>
              <a:rPr kumimoji="0" lang="en-US" sz="2000" b="0" i="0" u="none" strike="noStrike" kern="1200" cap="none" spc="0" normalizeH="0" baseline="0" noProof="0" dirty="0">
                <a:ln>
                  <a:noFill/>
                </a:ln>
                <a:solidFill>
                  <a:srgbClr val="FFFFFF"/>
                </a:solidFill>
                <a:effectLst/>
                <a:uLnTx/>
                <a:uFillTx/>
                <a:latin typeface="Britannic Bold" panose="020B0604020202020204" pitchFamily="34" charset="0"/>
                <a:ea typeface="+mn-ea"/>
                <a:cs typeface="+mn-cs"/>
              </a:rPr>
              <a:t>midterm checkpoints</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endParaRPr lang="en-US" sz="2400" dirty="0">
              <a:solidFill>
                <a:srgbClr val="FFFFFF"/>
              </a:solidFill>
              <a:latin typeface="Britannic Bold" panose="020B0604020202020204" pitchFamily="34" charset="0"/>
            </a:endParaRP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endParaRPr kumimoji="0" lang="en-US" sz="2400" b="0" i="0" u="none" strike="noStrike" kern="1200" cap="none" spc="0" normalizeH="0" baseline="0" noProof="0" dirty="0">
              <a:ln>
                <a:noFill/>
              </a:ln>
              <a:solidFill>
                <a:srgbClr val="FFFFFF"/>
              </a:solidFill>
              <a:effectLst/>
              <a:uLnTx/>
              <a:uFillTx/>
              <a:latin typeface="Britannic Bold" panose="020B0604020202020204" pitchFamily="34" charset="0"/>
              <a:ea typeface="+mn-ea"/>
              <a:cs typeface="+mn-cs"/>
            </a:endParaRP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lang="en-US" sz="2400" dirty="0">
                <a:solidFill>
                  <a:srgbClr val="FFFFFF"/>
                </a:solidFill>
                <a:latin typeface="Freestyle Script" panose="020B0604020202020204" pitchFamily="66" charset="0"/>
              </a:rPr>
              <a:t>Presented by</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2400" b="0" i="0" u="none" strike="noStrike" kern="1200" cap="none" spc="0" normalizeH="0" baseline="0" noProof="0" dirty="0">
                <a:ln>
                  <a:noFill/>
                </a:ln>
                <a:solidFill>
                  <a:srgbClr val="FFFFFF"/>
                </a:solidFill>
                <a:effectLst/>
                <a:uLnTx/>
                <a:uFillTx/>
                <a:latin typeface="Freestyle Script" panose="020B0604020202020204" pitchFamily="66" charset="0"/>
              </a:rPr>
              <a:t>Versha Khare </a:t>
            </a:r>
          </a:p>
        </p:txBody>
      </p:sp>
      <p:pic>
        <p:nvPicPr>
          <p:cNvPr id="7" name="Content Placeholder 6">
            <a:extLst>
              <a:ext uri="{FF2B5EF4-FFF2-40B4-BE49-F238E27FC236}">
                <a16:creationId xmlns:a16="http://schemas.microsoft.com/office/drawing/2014/main" id="{C8A0318A-E535-46E2-BB6A-CF7524F74F32}"/>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096000" y="1007935"/>
            <a:ext cx="5455921" cy="4842129"/>
          </a:xfrm>
          <a:prstGeom prst="rect">
            <a:avLst/>
          </a:prstGeom>
        </p:spPr>
      </p:pic>
    </p:spTree>
    <p:extLst>
      <p:ext uri="{BB962C8B-B14F-4D97-AF65-F5344CB8AC3E}">
        <p14:creationId xmlns:p14="http://schemas.microsoft.com/office/powerpoint/2010/main" val="9997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6F5F2-3F06-47B0-89B7-EBC0CE3FCFF8}"/>
              </a:ext>
            </a:extLst>
          </p:cNvPr>
          <p:cNvSpPr>
            <a:spLocks noGrp="1"/>
          </p:cNvSpPr>
          <p:nvPr>
            <p:ph type="title"/>
          </p:nvPr>
        </p:nvSpPr>
        <p:spPr>
          <a:xfrm>
            <a:off x="1024129" y="585216"/>
            <a:ext cx="3779085" cy="1499616"/>
          </a:xfrm>
        </p:spPr>
        <p:txBody>
          <a:bodyPr>
            <a:normAutofit/>
          </a:bodyPr>
          <a:lstStyle/>
          <a:p>
            <a:r>
              <a:rPr lang="en-US">
                <a:solidFill>
                  <a:srgbClr val="FFFFFF"/>
                </a:solidFill>
              </a:rPr>
              <a:t>Greedy DFS RESult </a:t>
            </a:r>
            <a:r>
              <a:rPr lang="en-US" dirty="0">
                <a:solidFill>
                  <a:srgbClr val="FFFFFF"/>
                </a:solidFill>
              </a:rPr>
              <a:t>results</a:t>
            </a: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9A2AB5-E4CF-4E74-BDA6-88965ABB41F2}"/>
              </a:ext>
            </a:extLst>
          </p:cNvPr>
          <p:cNvSpPr>
            <a:spLocks noGrp="1"/>
          </p:cNvSpPr>
          <p:nvPr>
            <p:ph idx="1"/>
          </p:nvPr>
        </p:nvSpPr>
        <p:spPr>
          <a:xfrm>
            <a:off x="1024129" y="2286000"/>
            <a:ext cx="3791711" cy="3931920"/>
          </a:xfrm>
        </p:spPr>
        <p:txBody>
          <a:bodyPr>
            <a:normAutofit fontScale="92500" lnSpcReduction="20000"/>
          </a:bodyPr>
          <a:lstStyle/>
          <a:p>
            <a:pPr>
              <a:buClr>
                <a:schemeClr val="bg1"/>
              </a:buClr>
              <a:buFont typeface="Wingdings" panose="05000000000000000000" pitchFamily="2" charset="2"/>
              <a:buChar char="§"/>
            </a:pPr>
            <a:r>
              <a:rPr lang="en-US" dirty="0">
                <a:solidFill>
                  <a:srgbClr val="FFFFFF"/>
                </a:solidFill>
              </a:rPr>
              <a:t>Output graph </a:t>
            </a:r>
            <a:r>
              <a:rPr lang="en-US" dirty="0">
                <a:solidFill>
                  <a:srgbClr val="FFFFFF"/>
                </a:solidFill>
                <a:sym typeface="Wingdings" panose="05000000000000000000" pitchFamily="2" charset="2"/>
              </a:rPr>
              <a:t></a:t>
            </a:r>
            <a:endParaRPr lang="en-US" dirty="0">
              <a:solidFill>
                <a:srgbClr val="FFFFFF"/>
              </a:solidFill>
            </a:endParaRPr>
          </a:p>
          <a:p>
            <a:pPr>
              <a:buClr>
                <a:schemeClr val="bg1"/>
              </a:buClr>
              <a:buFont typeface="Wingdings" panose="05000000000000000000" pitchFamily="2" charset="2"/>
              <a:buChar char="§"/>
            </a:pPr>
            <a:r>
              <a:rPr lang="en-US" dirty="0">
                <a:solidFill>
                  <a:srgbClr val="FFFFFF"/>
                </a:solidFill>
              </a:rPr>
              <a:t>colored fully using four colors – 7vertices-Red , 5vertices-Blue , 7vertices-green , 2vertices-yellow (Side image shows colored output graph)</a:t>
            </a:r>
          </a:p>
          <a:p>
            <a:pPr>
              <a:buClr>
                <a:schemeClr val="bg1"/>
              </a:buClr>
              <a:buFont typeface="Wingdings" panose="05000000000000000000" pitchFamily="2" charset="2"/>
              <a:buChar char="§"/>
            </a:pPr>
            <a:r>
              <a:rPr lang="en-US" dirty="0">
                <a:solidFill>
                  <a:srgbClr val="FFFFFF"/>
                </a:solidFill>
              </a:rPr>
              <a:t>Execution time- in Eclipse while running it took 120-130 millisecond to color the given graph . It includes creation of graph as well.</a:t>
            </a:r>
          </a:p>
          <a:p>
            <a:pPr>
              <a:buClr>
                <a:schemeClr val="bg1"/>
              </a:buClr>
              <a:buFont typeface="Wingdings" panose="05000000000000000000" pitchFamily="2" charset="2"/>
              <a:buChar char="§"/>
            </a:pPr>
            <a:r>
              <a:rPr lang="en-US" dirty="0">
                <a:solidFill>
                  <a:srgbClr val="FFFFFF"/>
                </a:solidFill>
              </a:rPr>
              <a:t>Greedy DFS Time complexity: O(v^2 + e) in worst case . This technique, not always use minimum colors as number of colors depend on the order vertex is processed.</a:t>
            </a:r>
          </a:p>
          <a:p>
            <a:pPr marL="0" indent="0">
              <a:buClr>
                <a:schemeClr val="bg1"/>
              </a:buClr>
              <a:buNone/>
            </a:pPr>
            <a:endParaRPr lang="en-US" dirty="0">
              <a:solidFill>
                <a:srgbClr val="FFFFFF"/>
              </a:solidFill>
            </a:endParaRPr>
          </a:p>
          <a:p>
            <a:endParaRPr lang="en-US" dirty="0">
              <a:solidFill>
                <a:srgbClr val="FFFFFF"/>
              </a:solidFill>
            </a:endParaRPr>
          </a:p>
          <a:p>
            <a:endParaRPr lang="en-US" dirty="0">
              <a:solidFill>
                <a:srgbClr val="FFFFFF"/>
              </a:solidFill>
            </a:endParaRPr>
          </a:p>
        </p:txBody>
      </p:sp>
      <p:pic>
        <p:nvPicPr>
          <p:cNvPr id="7" name="Picture 6" descr="Chart&#10;&#10;Description automatically generated">
            <a:extLst>
              <a:ext uri="{FF2B5EF4-FFF2-40B4-BE49-F238E27FC236}">
                <a16:creationId xmlns:a16="http://schemas.microsoft.com/office/drawing/2014/main" id="{8E7B1843-47F2-4DDD-B806-61F45896D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676" y="813920"/>
            <a:ext cx="6100253" cy="5530609"/>
          </a:xfrm>
          <a:prstGeom prst="rect">
            <a:avLst/>
          </a:prstGeom>
        </p:spPr>
      </p:pic>
    </p:spTree>
    <p:extLst>
      <p:ext uri="{BB962C8B-B14F-4D97-AF65-F5344CB8AC3E}">
        <p14:creationId xmlns:p14="http://schemas.microsoft.com/office/powerpoint/2010/main" val="351475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E536-4011-4D39-B537-061101654C5F}"/>
              </a:ext>
            </a:extLst>
          </p:cNvPr>
          <p:cNvSpPr>
            <a:spLocks noGrp="1"/>
          </p:cNvSpPr>
          <p:nvPr>
            <p:ph type="title"/>
          </p:nvPr>
        </p:nvSpPr>
        <p:spPr/>
        <p:txBody>
          <a:bodyPr/>
          <a:lstStyle/>
          <a:p>
            <a:r>
              <a:rPr lang="en-US" dirty="0"/>
              <a:t>Screenshot Greedy DFS – Eclipse Console</a:t>
            </a:r>
          </a:p>
        </p:txBody>
      </p:sp>
      <p:pic>
        <p:nvPicPr>
          <p:cNvPr id="5" name="Content Placeholder 4">
            <a:extLst>
              <a:ext uri="{FF2B5EF4-FFF2-40B4-BE49-F238E27FC236}">
                <a16:creationId xmlns:a16="http://schemas.microsoft.com/office/drawing/2014/main" id="{17B33EB8-FEC0-415C-ADA6-E10F66ABAC0D}"/>
              </a:ext>
            </a:extLst>
          </p:cNvPr>
          <p:cNvPicPr>
            <a:picLocks noGrp="1" noChangeAspect="1"/>
          </p:cNvPicPr>
          <p:nvPr>
            <p:ph idx="1"/>
          </p:nvPr>
        </p:nvPicPr>
        <p:blipFill>
          <a:blip r:embed="rId2"/>
          <a:stretch>
            <a:fillRect/>
          </a:stretch>
        </p:blipFill>
        <p:spPr>
          <a:xfrm>
            <a:off x="1139482" y="2084832"/>
            <a:ext cx="8749849" cy="4127055"/>
          </a:xfrm>
        </p:spPr>
      </p:pic>
      <p:pic>
        <p:nvPicPr>
          <p:cNvPr id="4" name="Picture 3">
            <a:extLst>
              <a:ext uri="{FF2B5EF4-FFF2-40B4-BE49-F238E27FC236}">
                <a16:creationId xmlns:a16="http://schemas.microsoft.com/office/drawing/2014/main" id="{5E982365-18EA-4B9D-93BB-3ED64AB6CEFF}"/>
              </a:ext>
            </a:extLst>
          </p:cNvPr>
          <p:cNvPicPr>
            <a:picLocks noChangeAspect="1"/>
          </p:cNvPicPr>
          <p:nvPr/>
        </p:nvPicPr>
        <p:blipFill>
          <a:blip r:embed="rId3"/>
          <a:stretch>
            <a:fillRect/>
          </a:stretch>
        </p:blipFill>
        <p:spPr>
          <a:xfrm>
            <a:off x="1139482" y="6236505"/>
            <a:ext cx="2409825" cy="247650"/>
          </a:xfrm>
          <a:prstGeom prst="rect">
            <a:avLst/>
          </a:prstGeom>
        </p:spPr>
      </p:pic>
    </p:spTree>
    <p:extLst>
      <p:ext uri="{BB962C8B-B14F-4D97-AF65-F5344CB8AC3E}">
        <p14:creationId xmlns:p14="http://schemas.microsoft.com/office/powerpoint/2010/main" val="191414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62BF4-B386-4B98-862F-44053A6CF6EB}"/>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Greedy Algo using BFS</a:t>
            </a:r>
          </a:p>
        </p:txBody>
      </p:sp>
      <p:sp>
        <p:nvSpPr>
          <p:cNvPr id="3" name="Content Placeholder 2">
            <a:extLst>
              <a:ext uri="{FF2B5EF4-FFF2-40B4-BE49-F238E27FC236}">
                <a16:creationId xmlns:a16="http://schemas.microsoft.com/office/drawing/2014/main" id="{535A6205-65E0-4168-8DC8-82E792F6447F}"/>
              </a:ext>
            </a:extLst>
          </p:cNvPr>
          <p:cNvSpPr>
            <a:spLocks noGrp="1"/>
          </p:cNvSpPr>
          <p:nvPr>
            <p:ph idx="1"/>
          </p:nvPr>
        </p:nvSpPr>
        <p:spPr>
          <a:xfrm>
            <a:off x="4951048" y="804333"/>
            <a:ext cx="6306003" cy="5249334"/>
          </a:xfrm>
        </p:spPr>
        <p:txBody>
          <a:bodyPr anchor="ctr">
            <a:normAutofit/>
          </a:bodyPr>
          <a:lstStyle/>
          <a:p>
            <a:r>
              <a:rPr lang="en-US" dirty="0"/>
              <a:t>Steps:</a:t>
            </a:r>
          </a:p>
          <a:p>
            <a:r>
              <a:rPr lang="en-US" dirty="0"/>
              <a:t>1.Color first vertex with first color.</a:t>
            </a:r>
          </a:p>
          <a:p>
            <a:r>
              <a:rPr lang="en-US" dirty="0"/>
              <a:t>2. Do below step for remaining V-1 vertices:</a:t>
            </a:r>
          </a:p>
          <a:p>
            <a:pPr>
              <a:buFont typeface="Wingdings" panose="05000000000000000000" pitchFamily="2" charset="2"/>
              <a:buChar char="Ø"/>
            </a:pPr>
            <a:r>
              <a:rPr lang="en-US" dirty="0"/>
              <a:t>        Consider current vertex(use BFS algorithm to traverse and color ) and color it with lowest numbered color that has not been used in previously adjacent vertices. If all previous used colors appear on adjacent vertices , assign new color.</a:t>
            </a:r>
          </a:p>
          <a:p>
            <a:pPr>
              <a:buFont typeface="Wingdings" panose="05000000000000000000" pitchFamily="2" charset="2"/>
              <a:buChar char="Ø"/>
            </a:pPr>
            <a:endParaRPr lang="en-US" dirty="0"/>
          </a:p>
          <a:p>
            <a:pPr marL="0" indent="0">
              <a:buNone/>
            </a:pPr>
            <a:r>
              <a:rPr lang="en-US" b="0" i="0" dirty="0">
                <a:solidFill>
                  <a:srgbClr val="000000"/>
                </a:solidFill>
                <a:effectLst/>
                <a:latin typeface="+mj-lt"/>
              </a:rPr>
              <a:t>Breadth First Search (BFS) algorithm traverses a graph in a breadth ward flow and uses a queue to remember to get the next vertex to start a search, when a dead end occurs in any iteration.</a:t>
            </a:r>
            <a:endParaRPr lang="en-US" dirty="0">
              <a:latin typeface="+mj-lt"/>
            </a:endParaRPr>
          </a:p>
          <a:p>
            <a:endParaRPr lang="en-US" dirty="0"/>
          </a:p>
        </p:txBody>
      </p:sp>
    </p:spTree>
    <p:extLst>
      <p:ext uri="{BB962C8B-B14F-4D97-AF65-F5344CB8AC3E}">
        <p14:creationId xmlns:p14="http://schemas.microsoft.com/office/powerpoint/2010/main" val="3420262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6F5F2-3F06-47B0-89B7-EBC0CE3FCFF8}"/>
              </a:ext>
            </a:extLst>
          </p:cNvPr>
          <p:cNvSpPr>
            <a:spLocks noGrp="1"/>
          </p:cNvSpPr>
          <p:nvPr>
            <p:ph type="title"/>
          </p:nvPr>
        </p:nvSpPr>
        <p:spPr>
          <a:xfrm>
            <a:off x="1024129" y="585216"/>
            <a:ext cx="3779085" cy="1499616"/>
          </a:xfrm>
        </p:spPr>
        <p:txBody>
          <a:bodyPr>
            <a:normAutofit/>
          </a:bodyPr>
          <a:lstStyle/>
          <a:p>
            <a:r>
              <a:rPr lang="en-US">
                <a:solidFill>
                  <a:srgbClr val="FFFFFF"/>
                </a:solidFill>
              </a:rPr>
              <a:t>Greedy BFS Result</a:t>
            </a:r>
            <a:r>
              <a:rPr lang="en-US" dirty="0">
                <a:solidFill>
                  <a:srgbClr val="FFFFFF"/>
                </a:solidFill>
              </a:rPr>
              <a:t> results</a:t>
            </a: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9A2AB5-E4CF-4E74-BDA6-88965ABB41F2}"/>
              </a:ext>
            </a:extLst>
          </p:cNvPr>
          <p:cNvSpPr>
            <a:spLocks noGrp="1"/>
          </p:cNvSpPr>
          <p:nvPr>
            <p:ph idx="1"/>
          </p:nvPr>
        </p:nvSpPr>
        <p:spPr>
          <a:xfrm>
            <a:off x="1024129" y="2285999"/>
            <a:ext cx="3791711" cy="4340087"/>
          </a:xfrm>
        </p:spPr>
        <p:txBody>
          <a:bodyPr>
            <a:normAutofit fontScale="92500" lnSpcReduction="10000"/>
          </a:bodyPr>
          <a:lstStyle/>
          <a:p>
            <a:pPr>
              <a:buClr>
                <a:schemeClr val="bg1"/>
              </a:buClr>
              <a:buFont typeface="Wingdings" panose="05000000000000000000" pitchFamily="2" charset="2"/>
              <a:buChar char="§"/>
            </a:pPr>
            <a:r>
              <a:rPr lang="en-US" dirty="0">
                <a:solidFill>
                  <a:srgbClr val="FFFFFF"/>
                </a:solidFill>
              </a:rPr>
              <a:t>Output Graph </a:t>
            </a:r>
            <a:r>
              <a:rPr lang="en-US" dirty="0">
                <a:solidFill>
                  <a:srgbClr val="FFFFFF"/>
                </a:solidFill>
                <a:sym typeface="Wingdings" panose="05000000000000000000" pitchFamily="2" charset="2"/>
              </a:rPr>
              <a:t></a:t>
            </a:r>
            <a:endParaRPr lang="en-US" dirty="0">
              <a:solidFill>
                <a:srgbClr val="FFFFFF"/>
              </a:solidFill>
            </a:endParaRPr>
          </a:p>
          <a:p>
            <a:pPr>
              <a:buClr>
                <a:schemeClr val="bg1"/>
              </a:buClr>
              <a:buFont typeface="Wingdings" panose="05000000000000000000" pitchFamily="2" charset="2"/>
              <a:buChar char="§"/>
            </a:pPr>
            <a:r>
              <a:rPr lang="en-US" dirty="0">
                <a:solidFill>
                  <a:srgbClr val="FFFFFF"/>
                </a:solidFill>
              </a:rPr>
              <a:t>colored fully using four colors – 7vertices-Red ,6 vertices- Blue , 7 vertices-green , 1vertices-yellow (Side image shows colored output graph)</a:t>
            </a:r>
          </a:p>
          <a:p>
            <a:pPr>
              <a:buClr>
                <a:schemeClr val="bg1"/>
              </a:buClr>
              <a:buFont typeface="Wingdings" panose="05000000000000000000" pitchFamily="2" charset="2"/>
              <a:buChar char="§"/>
            </a:pPr>
            <a:r>
              <a:rPr lang="en-US" dirty="0">
                <a:solidFill>
                  <a:srgbClr val="FFFFFF"/>
                </a:solidFill>
              </a:rPr>
              <a:t>Execution time- in Eclipse while running it took 115-135 millisecond to color the given graph. It includes Graph creation as well.</a:t>
            </a:r>
          </a:p>
          <a:p>
            <a:pPr>
              <a:buClr>
                <a:schemeClr val="bg1"/>
              </a:buClr>
              <a:buFont typeface="Wingdings" panose="05000000000000000000" pitchFamily="2" charset="2"/>
              <a:buChar char="§"/>
            </a:pPr>
            <a:r>
              <a:rPr lang="en-US" dirty="0">
                <a:solidFill>
                  <a:srgbClr val="FFFFFF"/>
                </a:solidFill>
              </a:rPr>
              <a:t>Greedy BFS Time complexity: O(v^2 + e) in worst case . This technique, not always use minimum colors as number of colors depend on the order vertex is processed.</a:t>
            </a:r>
          </a:p>
          <a:p>
            <a:endParaRPr lang="en-US" dirty="0">
              <a:solidFill>
                <a:srgbClr val="FFFFFF"/>
              </a:solidFill>
            </a:endParaRPr>
          </a:p>
          <a:p>
            <a:endParaRPr lang="en-US" dirty="0">
              <a:solidFill>
                <a:srgbClr val="FFFFFF"/>
              </a:solidFill>
            </a:endParaRPr>
          </a:p>
        </p:txBody>
      </p:sp>
      <p:pic>
        <p:nvPicPr>
          <p:cNvPr id="5" name="Picture 4" descr="Chart&#10;&#10;Description automatically generated">
            <a:extLst>
              <a:ext uri="{FF2B5EF4-FFF2-40B4-BE49-F238E27FC236}">
                <a16:creationId xmlns:a16="http://schemas.microsoft.com/office/drawing/2014/main" id="{01F80460-69A5-480E-BB29-D75BFF6B7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942" y="422031"/>
            <a:ext cx="6260123" cy="6020971"/>
          </a:xfrm>
          <a:prstGeom prst="rect">
            <a:avLst/>
          </a:prstGeom>
        </p:spPr>
      </p:pic>
    </p:spTree>
    <p:extLst>
      <p:ext uri="{BB962C8B-B14F-4D97-AF65-F5344CB8AC3E}">
        <p14:creationId xmlns:p14="http://schemas.microsoft.com/office/powerpoint/2010/main" val="3203611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DBC8-CF2E-43C1-860F-FB149358CEBE}"/>
              </a:ext>
            </a:extLst>
          </p:cNvPr>
          <p:cNvSpPr>
            <a:spLocks noGrp="1"/>
          </p:cNvSpPr>
          <p:nvPr>
            <p:ph type="title"/>
          </p:nvPr>
        </p:nvSpPr>
        <p:spPr>
          <a:xfrm>
            <a:off x="1024128" y="585216"/>
            <a:ext cx="9720072" cy="1303545"/>
          </a:xfrm>
        </p:spPr>
        <p:txBody>
          <a:bodyPr/>
          <a:lstStyle/>
          <a:p>
            <a:r>
              <a:rPr lang="en-US" dirty="0"/>
              <a:t>Screenshot Greedy BFS- Eclipse console</a:t>
            </a:r>
          </a:p>
        </p:txBody>
      </p:sp>
      <p:pic>
        <p:nvPicPr>
          <p:cNvPr id="5" name="Content Placeholder 4">
            <a:extLst>
              <a:ext uri="{FF2B5EF4-FFF2-40B4-BE49-F238E27FC236}">
                <a16:creationId xmlns:a16="http://schemas.microsoft.com/office/drawing/2014/main" id="{A28061DA-E16D-4DCD-AF6B-95DDB40A81B9}"/>
              </a:ext>
            </a:extLst>
          </p:cNvPr>
          <p:cNvPicPr>
            <a:picLocks noGrp="1" noChangeAspect="1"/>
          </p:cNvPicPr>
          <p:nvPr>
            <p:ph idx="1"/>
          </p:nvPr>
        </p:nvPicPr>
        <p:blipFill>
          <a:blip r:embed="rId2"/>
          <a:stretch>
            <a:fillRect/>
          </a:stretch>
        </p:blipFill>
        <p:spPr>
          <a:xfrm>
            <a:off x="1280160" y="2084832"/>
            <a:ext cx="8018621" cy="4084193"/>
          </a:xfrm>
        </p:spPr>
      </p:pic>
      <p:pic>
        <p:nvPicPr>
          <p:cNvPr id="4" name="Picture 3">
            <a:extLst>
              <a:ext uri="{FF2B5EF4-FFF2-40B4-BE49-F238E27FC236}">
                <a16:creationId xmlns:a16="http://schemas.microsoft.com/office/drawing/2014/main" id="{7E12F34D-6481-416F-A26A-D0F9E32EBC4D}"/>
              </a:ext>
            </a:extLst>
          </p:cNvPr>
          <p:cNvPicPr>
            <a:picLocks noChangeAspect="1"/>
          </p:cNvPicPr>
          <p:nvPr/>
        </p:nvPicPr>
        <p:blipFill>
          <a:blip r:embed="rId3"/>
          <a:stretch>
            <a:fillRect/>
          </a:stretch>
        </p:blipFill>
        <p:spPr>
          <a:xfrm>
            <a:off x="1280160" y="6169025"/>
            <a:ext cx="2524125" cy="371485"/>
          </a:xfrm>
          <a:prstGeom prst="rect">
            <a:avLst/>
          </a:prstGeom>
        </p:spPr>
      </p:pic>
    </p:spTree>
    <p:extLst>
      <p:ext uri="{BB962C8B-B14F-4D97-AF65-F5344CB8AC3E}">
        <p14:creationId xmlns:p14="http://schemas.microsoft.com/office/powerpoint/2010/main" val="407867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149A3-13A5-4694-A4AC-1C83FC8FFF1B}"/>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WELSH POWELL</a:t>
            </a:r>
          </a:p>
        </p:txBody>
      </p:sp>
      <p:sp>
        <p:nvSpPr>
          <p:cNvPr id="3" name="Content Placeholder 2">
            <a:extLst>
              <a:ext uri="{FF2B5EF4-FFF2-40B4-BE49-F238E27FC236}">
                <a16:creationId xmlns:a16="http://schemas.microsoft.com/office/drawing/2014/main" id="{76EFB07A-387F-471A-A201-CD5FA857345F}"/>
              </a:ext>
            </a:extLst>
          </p:cNvPr>
          <p:cNvSpPr>
            <a:spLocks noGrp="1"/>
          </p:cNvSpPr>
          <p:nvPr>
            <p:ph idx="1"/>
          </p:nvPr>
        </p:nvSpPr>
        <p:spPr>
          <a:xfrm>
            <a:off x="4951048" y="804333"/>
            <a:ext cx="6306003" cy="5249334"/>
          </a:xfrm>
        </p:spPr>
        <p:txBody>
          <a:bodyPr anchor="ctr">
            <a:normAutofit/>
          </a:bodyPr>
          <a:lstStyle/>
          <a:p>
            <a:r>
              <a:rPr lang="en-US" dirty="0"/>
              <a:t>Steps:</a:t>
            </a:r>
          </a:p>
          <a:p>
            <a:r>
              <a:rPr lang="en-US" b="0" i="0" dirty="0">
                <a:effectLst/>
              </a:rPr>
              <a:t>Step 1: All vertices are sorted in the decreasing value of their degree in a list V.</a:t>
            </a:r>
          </a:p>
          <a:p>
            <a:r>
              <a:rPr lang="en-US" b="0" i="0" dirty="0">
                <a:effectLst/>
              </a:rPr>
              <a:t> Step 2: Colors are ordered in a list C. </a:t>
            </a:r>
          </a:p>
          <a:p>
            <a:r>
              <a:rPr lang="en-US" b="0" i="0" dirty="0">
                <a:effectLst/>
              </a:rPr>
              <a:t>Step 3: The first non-colored vertex v in V is colored with the first available color in C. available means a color that was not previously used by the algorithm. </a:t>
            </a:r>
          </a:p>
          <a:p>
            <a:r>
              <a:rPr lang="en-US" b="0" i="0" dirty="0">
                <a:effectLst/>
              </a:rPr>
              <a:t>Step 4: The remaining part of the ordered list V is traversed, and the same color is allocated to every vertex for which no adjacent vertex has the same color. </a:t>
            </a:r>
          </a:p>
          <a:p>
            <a:r>
              <a:rPr lang="en-US" b="0" i="0" dirty="0">
                <a:effectLst/>
              </a:rPr>
              <a:t>Step 5: Steps 3 and 4 are applied iteratively until all the vertices have been colored</a:t>
            </a:r>
            <a:r>
              <a:rPr lang="en-US" b="0" i="0" dirty="0">
                <a:effectLst/>
                <a:latin typeface="-apple-system"/>
              </a:rPr>
              <a:t>.</a:t>
            </a:r>
            <a:endParaRPr lang="en-US" dirty="0"/>
          </a:p>
        </p:txBody>
      </p:sp>
    </p:spTree>
    <p:extLst>
      <p:ext uri="{BB962C8B-B14F-4D97-AF65-F5344CB8AC3E}">
        <p14:creationId xmlns:p14="http://schemas.microsoft.com/office/powerpoint/2010/main" val="46179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9CDEA-5DEB-4ADB-AA98-13953A2B34BC}"/>
              </a:ext>
            </a:extLst>
          </p:cNvPr>
          <p:cNvSpPr>
            <a:spLocks noGrp="1"/>
          </p:cNvSpPr>
          <p:nvPr>
            <p:ph type="title"/>
          </p:nvPr>
        </p:nvSpPr>
        <p:spPr>
          <a:xfrm>
            <a:off x="1024129" y="585216"/>
            <a:ext cx="3779085" cy="1499616"/>
          </a:xfrm>
        </p:spPr>
        <p:txBody>
          <a:bodyPr>
            <a:normAutofit/>
          </a:bodyPr>
          <a:lstStyle/>
          <a:p>
            <a:r>
              <a:rPr lang="en-US">
                <a:solidFill>
                  <a:srgbClr val="FFFFFF"/>
                </a:solidFill>
              </a:rPr>
              <a:t>Welsh Powell results</a:t>
            </a: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BC42DFD-2FF3-44BA-9353-47DADC6D7140}"/>
              </a:ext>
            </a:extLst>
          </p:cNvPr>
          <p:cNvSpPr>
            <a:spLocks noGrp="1"/>
          </p:cNvSpPr>
          <p:nvPr>
            <p:ph idx="1"/>
          </p:nvPr>
        </p:nvSpPr>
        <p:spPr>
          <a:xfrm>
            <a:off x="1024129" y="2340864"/>
            <a:ext cx="3791711" cy="3931920"/>
          </a:xfrm>
        </p:spPr>
        <p:txBody>
          <a:bodyPr>
            <a:normAutofit fontScale="92500" lnSpcReduction="20000"/>
          </a:bodyPr>
          <a:lstStyle/>
          <a:p>
            <a:pPr>
              <a:buClr>
                <a:schemeClr val="bg1"/>
              </a:buClr>
              <a:buFont typeface="Wingdings" panose="05000000000000000000" pitchFamily="2" charset="2"/>
              <a:buChar char="§"/>
            </a:pPr>
            <a:r>
              <a:rPr lang="en-US" dirty="0">
                <a:solidFill>
                  <a:srgbClr val="FFFFFF"/>
                </a:solidFill>
              </a:rPr>
              <a:t>Output Graph </a:t>
            </a:r>
            <a:r>
              <a:rPr lang="en-US" dirty="0">
                <a:solidFill>
                  <a:srgbClr val="FFFFFF"/>
                </a:solidFill>
                <a:sym typeface="Wingdings" panose="05000000000000000000" pitchFamily="2" charset="2"/>
              </a:rPr>
              <a:t></a:t>
            </a:r>
            <a:endParaRPr lang="en-US" dirty="0">
              <a:solidFill>
                <a:srgbClr val="FFFFFF"/>
              </a:solidFill>
            </a:endParaRPr>
          </a:p>
          <a:p>
            <a:pPr>
              <a:buClr>
                <a:schemeClr val="bg1"/>
              </a:buClr>
              <a:buFont typeface="Wingdings" panose="05000000000000000000" pitchFamily="2" charset="2"/>
              <a:buChar char="§"/>
            </a:pPr>
            <a:r>
              <a:rPr lang="en-US" dirty="0">
                <a:solidFill>
                  <a:srgbClr val="FFFFFF"/>
                </a:solidFill>
              </a:rPr>
              <a:t>colored fully using four colors – 7vertices-Red , 6vertices-Blue , 6vertices-green , 2vertices-yellow(Side image shows colored graph)</a:t>
            </a:r>
          </a:p>
          <a:p>
            <a:pPr>
              <a:buClr>
                <a:schemeClr val="bg1"/>
              </a:buClr>
              <a:buFont typeface="Wingdings" panose="05000000000000000000" pitchFamily="2" charset="2"/>
              <a:buChar char="§"/>
            </a:pPr>
            <a:r>
              <a:rPr lang="en-US" dirty="0">
                <a:solidFill>
                  <a:srgbClr val="FFFFFF"/>
                </a:solidFill>
              </a:rPr>
              <a:t>Execution time- in Eclipse while running it took 52-80 millisecond to color the given graph. It includes Graph creation as well.</a:t>
            </a:r>
          </a:p>
          <a:p>
            <a:pPr>
              <a:buClr>
                <a:schemeClr val="bg1"/>
              </a:buClr>
              <a:buFont typeface="Wingdings" panose="05000000000000000000" pitchFamily="2" charset="2"/>
              <a:buChar char="§"/>
            </a:pPr>
            <a:r>
              <a:rPr lang="en-US" dirty="0">
                <a:solidFill>
                  <a:srgbClr val="FFFFFF"/>
                </a:solidFill>
              </a:rPr>
              <a:t>Welsh </a:t>
            </a:r>
            <a:r>
              <a:rPr lang="en-US" dirty="0" err="1">
                <a:solidFill>
                  <a:srgbClr val="FFFFFF"/>
                </a:solidFill>
              </a:rPr>
              <a:t>powell</a:t>
            </a:r>
            <a:r>
              <a:rPr lang="en-US" dirty="0">
                <a:solidFill>
                  <a:srgbClr val="FFFFFF"/>
                </a:solidFill>
              </a:rPr>
              <a:t> Run Time complexity: use at most deg(G)+1 colors, where deg(G) –largest degree in the graph.</a:t>
            </a:r>
          </a:p>
          <a:p>
            <a:endParaRPr lang="en-US" dirty="0">
              <a:solidFill>
                <a:srgbClr val="FFFFFF"/>
              </a:solidFill>
            </a:endParaRPr>
          </a:p>
          <a:p>
            <a:endParaRPr lang="en-US" dirty="0">
              <a:solidFill>
                <a:srgbClr val="FFFFFF"/>
              </a:solidFill>
            </a:endParaRPr>
          </a:p>
          <a:p>
            <a:endParaRPr lang="en-US" dirty="0">
              <a:solidFill>
                <a:srgbClr val="FFFFFF"/>
              </a:solidFill>
            </a:endParaRPr>
          </a:p>
        </p:txBody>
      </p:sp>
      <p:pic>
        <p:nvPicPr>
          <p:cNvPr id="5" name="Content Placeholder 4" descr="Chart&#10;&#10;Description automatically generated">
            <a:extLst>
              <a:ext uri="{FF2B5EF4-FFF2-40B4-BE49-F238E27FC236}">
                <a16:creationId xmlns:a16="http://schemas.microsoft.com/office/drawing/2014/main" id="{BA701F41-41C7-4F02-B81B-0795B18D1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85216"/>
            <a:ext cx="5645426" cy="5789080"/>
          </a:xfrm>
          <a:prstGeom prst="rect">
            <a:avLst/>
          </a:prstGeom>
        </p:spPr>
      </p:pic>
    </p:spTree>
    <p:extLst>
      <p:ext uri="{BB962C8B-B14F-4D97-AF65-F5344CB8AC3E}">
        <p14:creationId xmlns:p14="http://schemas.microsoft.com/office/powerpoint/2010/main" val="2316417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C67A-FC98-4CDA-89AD-BC3EDC46E62D}"/>
              </a:ext>
            </a:extLst>
          </p:cNvPr>
          <p:cNvSpPr>
            <a:spLocks noGrp="1"/>
          </p:cNvSpPr>
          <p:nvPr>
            <p:ph type="title"/>
          </p:nvPr>
        </p:nvSpPr>
        <p:spPr>
          <a:xfrm>
            <a:off x="1024128" y="585216"/>
            <a:ext cx="9720072" cy="1273081"/>
          </a:xfrm>
        </p:spPr>
        <p:txBody>
          <a:bodyPr/>
          <a:lstStyle/>
          <a:p>
            <a:r>
              <a:rPr lang="en-US" dirty="0"/>
              <a:t>Screenshot Welsh-</a:t>
            </a:r>
            <a:r>
              <a:rPr lang="en-US" dirty="0" err="1"/>
              <a:t>powell</a:t>
            </a:r>
            <a:r>
              <a:rPr lang="en-US" dirty="0"/>
              <a:t>– Eclipse console</a:t>
            </a:r>
          </a:p>
        </p:txBody>
      </p:sp>
      <p:pic>
        <p:nvPicPr>
          <p:cNvPr id="5" name="Content Placeholder 4">
            <a:extLst>
              <a:ext uri="{FF2B5EF4-FFF2-40B4-BE49-F238E27FC236}">
                <a16:creationId xmlns:a16="http://schemas.microsoft.com/office/drawing/2014/main" id="{62036FFE-DF95-4AF0-B3DC-9E98EC128051}"/>
              </a:ext>
            </a:extLst>
          </p:cNvPr>
          <p:cNvPicPr>
            <a:picLocks noGrp="1" noChangeAspect="1"/>
          </p:cNvPicPr>
          <p:nvPr>
            <p:ph idx="1"/>
          </p:nvPr>
        </p:nvPicPr>
        <p:blipFill>
          <a:blip r:embed="rId2"/>
          <a:stretch>
            <a:fillRect/>
          </a:stretch>
        </p:blipFill>
        <p:spPr>
          <a:xfrm>
            <a:off x="1828800" y="2115842"/>
            <a:ext cx="7741444" cy="4103243"/>
          </a:xfrm>
        </p:spPr>
      </p:pic>
      <p:pic>
        <p:nvPicPr>
          <p:cNvPr id="4" name="Picture 3">
            <a:extLst>
              <a:ext uri="{FF2B5EF4-FFF2-40B4-BE49-F238E27FC236}">
                <a16:creationId xmlns:a16="http://schemas.microsoft.com/office/drawing/2014/main" id="{84D372B1-532C-49E0-B3B1-EEB3869F3FBA}"/>
              </a:ext>
            </a:extLst>
          </p:cNvPr>
          <p:cNvPicPr>
            <a:picLocks noChangeAspect="1"/>
          </p:cNvPicPr>
          <p:nvPr/>
        </p:nvPicPr>
        <p:blipFill>
          <a:blip r:embed="rId3"/>
          <a:stretch>
            <a:fillRect/>
          </a:stretch>
        </p:blipFill>
        <p:spPr>
          <a:xfrm>
            <a:off x="1828800" y="6171830"/>
            <a:ext cx="2400300" cy="304800"/>
          </a:xfrm>
          <a:prstGeom prst="rect">
            <a:avLst/>
          </a:prstGeom>
        </p:spPr>
      </p:pic>
    </p:spTree>
    <p:extLst>
      <p:ext uri="{BB962C8B-B14F-4D97-AF65-F5344CB8AC3E}">
        <p14:creationId xmlns:p14="http://schemas.microsoft.com/office/powerpoint/2010/main" val="1216581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53267-76C2-4212-B10C-BFEED6FB2C88}"/>
              </a:ext>
            </a:extLst>
          </p:cNvPr>
          <p:cNvSpPr>
            <a:spLocks noGrp="1"/>
          </p:cNvSpPr>
          <p:nvPr>
            <p:ph type="title"/>
          </p:nvPr>
        </p:nvSpPr>
        <p:spPr>
          <a:xfrm>
            <a:off x="1024129" y="585216"/>
            <a:ext cx="3779085" cy="1499616"/>
          </a:xfrm>
        </p:spPr>
        <p:txBody>
          <a:bodyPr>
            <a:normAutofit/>
          </a:bodyPr>
          <a:lstStyle/>
          <a:p>
            <a:r>
              <a:rPr lang="en-US" sz="3100">
                <a:solidFill>
                  <a:srgbClr val="FFFFFF"/>
                </a:solidFill>
              </a:rPr>
              <a:t>Sudoku Solver Application using graph coloring technique</a:t>
            </a: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507C9B-341F-4E70-A424-EEACFCC654CE}"/>
              </a:ext>
            </a:extLst>
          </p:cNvPr>
          <p:cNvSpPr>
            <a:spLocks noGrp="1"/>
          </p:cNvSpPr>
          <p:nvPr>
            <p:ph idx="1"/>
          </p:nvPr>
        </p:nvSpPr>
        <p:spPr>
          <a:xfrm>
            <a:off x="762001" y="2286000"/>
            <a:ext cx="4053840" cy="4287078"/>
          </a:xfrm>
        </p:spPr>
        <p:txBody>
          <a:bodyPr>
            <a:noAutofit/>
          </a:bodyPr>
          <a:lstStyle/>
          <a:p>
            <a:r>
              <a:rPr lang="en-US" sz="1800" b="1" i="0" dirty="0">
                <a:solidFill>
                  <a:schemeClr val="bg1"/>
                </a:solidFill>
                <a:effectLst/>
              </a:rPr>
              <a:t>A Sudoku puzzle can be taken as a graph (9*9) with 81 vertices, one for each cell, and two vertices are connected by an edge if they cannot be assigned the same value. For example - all cells in the same row, column will have edges between their corresponding vertices.</a:t>
            </a:r>
          </a:p>
          <a:p>
            <a:r>
              <a:rPr lang="en-US" sz="1800" b="1" i="0" dirty="0">
                <a:solidFill>
                  <a:schemeClr val="bg1"/>
                </a:solidFill>
                <a:effectLst/>
              </a:rPr>
              <a:t>Each node (or cell) has an edge to every other node (cell) in its respective column, row, and 3 x 3 grid.</a:t>
            </a:r>
          </a:p>
          <a:p>
            <a:r>
              <a:rPr lang="en-US" sz="1800" b="1" i="0" dirty="0">
                <a:solidFill>
                  <a:schemeClr val="bg1"/>
                </a:solidFill>
                <a:effectLst/>
              </a:rPr>
              <a:t> we can say that Sudoku puzzle can be viewed as Graph </a:t>
            </a:r>
            <a:r>
              <a:rPr lang="en-US" sz="1800" b="1" dirty="0">
                <a:solidFill>
                  <a:schemeClr val="bg1"/>
                </a:solidFill>
              </a:rPr>
              <a:t>that </a:t>
            </a:r>
            <a:r>
              <a:rPr lang="en-US" sz="1800" b="1" i="0" dirty="0">
                <a:solidFill>
                  <a:schemeClr val="bg1"/>
                </a:solidFill>
                <a:effectLst/>
              </a:rPr>
              <a:t>can be solved by Graph Coloring with a Chromatic Number, G = 9.</a:t>
            </a:r>
            <a:endParaRPr lang="en-US" sz="1800" b="1" dirty="0">
              <a:solidFill>
                <a:schemeClr val="bg1"/>
              </a:solidFill>
            </a:endParaRPr>
          </a:p>
        </p:txBody>
      </p:sp>
      <p:pic>
        <p:nvPicPr>
          <p:cNvPr id="5" name="Picture 4">
            <a:extLst>
              <a:ext uri="{FF2B5EF4-FFF2-40B4-BE49-F238E27FC236}">
                <a16:creationId xmlns:a16="http://schemas.microsoft.com/office/drawing/2014/main" id="{F8C32D38-103B-4EBB-A6F3-E45AF7677175}"/>
              </a:ext>
            </a:extLst>
          </p:cNvPr>
          <p:cNvPicPr>
            <a:picLocks noChangeAspect="1"/>
          </p:cNvPicPr>
          <p:nvPr/>
        </p:nvPicPr>
        <p:blipFill>
          <a:blip r:embed="rId2"/>
          <a:stretch>
            <a:fillRect/>
          </a:stretch>
        </p:blipFill>
        <p:spPr>
          <a:xfrm>
            <a:off x="6096000" y="782125"/>
            <a:ext cx="5455921" cy="5293749"/>
          </a:xfrm>
          <a:prstGeom prst="rect">
            <a:avLst/>
          </a:prstGeom>
        </p:spPr>
      </p:pic>
    </p:spTree>
    <p:extLst>
      <p:ext uri="{BB962C8B-B14F-4D97-AF65-F5344CB8AC3E}">
        <p14:creationId xmlns:p14="http://schemas.microsoft.com/office/powerpoint/2010/main" val="1000401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7EC3-3B35-46CE-BE8E-20AE367EFAE4}"/>
              </a:ext>
            </a:extLst>
          </p:cNvPr>
          <p:cNvSpPr>
            <a:spLocks noGrp="1"/>
          </p:cNvSpPr>
          <p:nvPr>
            <p:ph type="title"/>
          </p:nvPr>
        </p:nvSpPr>
        <p:spPr/>
        <p:txBody>
          <a:bodyPr/>
          <a:lstStyle/>
          <a:p>
            <a:r>
              <a:rPr lang="en-US" dirty="0"/>
              <a:t>Sudoku solver results</a:t>
            </a:r>
          </a:p>
        </p:txBody>
      </p:sp>
      <p:sp>
        <p:nvSpPr>
          <p:cNvPr id="10" name="Text Placeholder 9">
            <a:extLst>
              <a:ext uri="{FF2B5EF4-FFF2-40B4-BE49-F238E27FC236}">
                <a16:creationId xmlns:a16="http://schemas.microsoft.com/office/drawing/2014/main" id="{1FF18675-4D2C-419D-951C-DA9D66DF570B}"/>
              </a:ext>
            </a:extLst>
          </p:cNvPr>
          <p:cNvSpPr>
            <a:spLocks noGrp="1"/>
          </p:cNvSpPr>
          <p:nvPr>
            <p:ph type="body" idx="1"/>
          </p:nvPr>
        </p:nvSpPr>
        <p:spPr>
          <a:xfrm>
            <a:off x="1024128" y="2179636"/>
            <a:ext cx="2338050" cy="822960"/>
          </a:xfrm>
        </p:spPr>
        <p:txBody>
          <a:bodyPr/>
          <a:lstStyle/>
          <a:p>
            <a:r>
              <a:rPr lang="en-US" dirty="0"/>
              <a:t>Input-</a:t>
            </a:r>
          </a:p>
        </p:txBody>
      </p:sp>
      <p:sp>
        <p:nvSpPr>
          <p:cNvPr id="4" name="Content Placeholder 3">
            <a:extLst>
              <a:ext uri="{FF2B5EF4-FFF2-40B4-BE49-F238E27FC236}">
                <a16:creationId xmlns:a16="http://schemas.microsoft.com/office/drawing/2014/main" id="{5E4C5A09-9C1B-4496-8D5B-896B06DE9255}"/>
              </a:ext>
            </a:extLst>
          </p:cNvPr>
          <p:cNvSpPr>
            <a:spLocks noGrp="1"/>
          </p:cNvSpPr>
          <p:nvPr>
            <p:ph sz="half" idx="2"/>
          </p:nvPr>
        </p:nvSpPr>
        <p:spPr>
          <a:xfrm>
            <a:off x="524492" y="2757268"/>
            <a:ext cx="2731945" cy="3151163"/>
          </a:xfrm>
        </p:spPr>
        <p:txBody>
          <a:bodyPr/>
          <a:lstStyle/>
          <a:p>
            <a:endParaRPr lang="en-US" dirty="0"/>
          </a:p>
          <a:p>
            <a:endParaRPr lang="en-US" dirty="0"/>
          </a:p>
          <a:p>
            <a:endParaRPr lang="en-US" dirty="0"/>
          </a:p>
        </p:txBody>
      </p:sp>
      <p:sp>
        <p:nvSpPr>
          <p:cNvPr id="11" name="Text Placeholder 10">
            <a:extLst>
              <a:ext uri="{FF2B5EF4-FFF2-40B4-BE49-F238E27FC236}">
                <a16:creationId xmlns:a16="http://schemas.microsoft.com/office/drawing/2014/main" id="{D0C22FFB-4299-414E-914A-706AAF7E31E9}"/>
              </a:ext>
            </a:extLst>
          </p:cNvPr>
          <p:cNvSpPr>
            <a:spLocks noGrp="1"/>
          </p:cNvSpPr>
          <p:nvPr>
            <p:ph type="body" sz="quarter" idx="3"/>
          </p:nvPr>
        </p:nvSpPr>
        <p:spPr>
          <a:xfrm>
            <a:off x="5989320" y="2179636"/>
            <a:ext cx="4754880" cy="577632"/>
          </a:xfrm>
        </p:spPr>
        <p:txBody>
          <a:bodyPr/>
          <a:lstStyle/>
          <a:p>
            <a:r>
              <a:rPr lang="en-US" dirty="0"/>
              <a:t>Output-</a:t>
            </a:r>
          </a:p>
        </p:txBody>
      </p:sp>
      <p:pic>
        <p:nvPicPr>
          <p:cNvPr id="7" name="Picture 6">
            <a:extLst>
              <a:ext uri="{FF2B5EF4-FFF2-40B4-BE49-F238E27FC236}">
                <a16:creationId xmlns:a16="http://schemas.microsoft.com/office/drawing/2014/main" id="{5556D33E-3C85-46AE-8742-8D4E07806601}"/>
              </a:ext>
            </a:extLst>
          </p:cNvPr>
          <p:cNvPicPr>
            <a:picLocks noChangeAspect="1"/>
          </p:cNvPicPr>
          <p:nvPr/>
        </p:nvPicPr>
        <p:blipFill>
          <a:blip r:embed="rId2"/>
          <a:stretch>
            <a:fillRect/>
          </a:stretch>
        </p:blipFill>
        <p:spPr>
          <a:xfrm>
            <a:off x="1024128" y="3107951"/>
            <a:ext cx="1747207" cy="2800480"/>
          </a:xfrm>
          <a:prstGeom prst="rect">
            <a:avLst/>
          </a:prstGeom>
        </p:spPr>
      </p:pic>
      <p:pic>
        <p:nvPicPr>
          <p:cNvPr id="19" name="Content Placeholder 18">
            <a:extLst>
              <a:ext uri="{FF2B5EF4-FFF2-40B4-BE49-F238E27FC236}">
                <a16:creationId xmlns:a16="http://schemas.microsoft.com/office/drawing/2014/main" id="{42F5AA46-9E31-4889-A3EB-028FA310396D}"/>
              </a:ext>
            </a:extLst>
          </p:cNvPr>
          <p:cNvPicPr>
            <a:picLocks noGrp="1" noChangeAspect="1"/>
          </p:cNvPicPr>
          <p:nvPr>
            <p:ph sz="quarter" idx="4"/>
          </p:nvPr>
        </p:nvPicPr>
        <p:blipFill>
          <a:blip r:embed="rId3"/>
          <a:stretch>
            <a:fillRect/>
          </a:stretch>
        </p:blipFill>
        <p:spPr>
          <a:xfrm>
            <a:off x="5838092" y="2852072"/>
            <a:ext cx="4296862" cy="2947859"/>
          </a:xfrm>
        </p:spPr>
      </p:pic>
      <p:sp>
        <p:nvSpPr>
          <p:cNvPr id="20" name="Arrow: Right 19">
            <a:extLst>
              <a:ext uri="{FF2B5EF4-FFF2-40B4-BE49-F238E27FC236}">
                <a16:creationId xmlns:a16="http://schemas.microsoft.com/office/drawing/2014/main" id="{EDB6DD23-84AF-4538-9E0B-9DF7281733F7}"/>
              </a:ext>
            </a:extLst>
          </p:cNvPr>
          <p:cNvSpPr/>
          <p:nvPr/>
        </p:nvSpPr>
        <p:spPr>
          <a:xfrm>
            <a:off x="3995225" y="3896751"/>
            <a:ext cx="947836" cy="876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62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A0B6E-009E-40D8-B6DC-B6E861CBB4FB}"/>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MIDTERM CHECKPOINTS Implemented in this project</a:t>
            </a:r>
          </a:p>
        </p:txBody>
      </p:sp>
      <p:sp>
        <p:nvSpPr>
          <p:cNvPr id="3" name="Content Placeholder 2">
            <a:extLst>
              <a:ext uri="{FF2B5EF4-FFF2-40B4-BE49-F238E27FC236}">
                <a16:creationId xmlns:a16="http://schemas.microsoft.com/office/drawing/2014/main" id="{ACA5C871-6212-4499-9619-EF802FCD1181}"/>
              </a:ext>
            </a:extLst>
          </p:cNvPr>
          <p:cNvSpPr>
            <a:spLocks noGrp="1"/>
          </p:cNvSpPr>
          <p:nvPr>
            <p:ph idx="1"/>
          </p:nvPr>
        </p:nvSpPr>
        <p:spPr>
          <a:xfrm>
            <a:off x="4951048" y="804333"/>
            <a:ext cx="6306003" cy="5249334"/>
          </a:xfrm>
        </p:spPr>
        <p:txBody>
          <a:bodyPr anchor="ctr">
            <a:normAutofit/>
          </a:bodyPr>
          <a:lstStyle/>
          <a:p>
            <a:r>
              <a:rPr lang="en-US" sz="2400" dirty="0"/>
              <a:t>1. Created input </a:t>
            </a:r>
            <a:r>
              <a:rPr lang="en-US" sz="2400" b="0" i="0" dirty="0" err="1">
                <a:effectLst/>
              </a:rPr>
              <a:t>Mycielski</a:t>
            </a:r>
            <a:r>
              <a:rPr lang="en-US" sz="2400" b="0" i="0" dirty="0">
                <a:effectLst/>
              </a:rPr>
              <a:t> graph of 21 vertices and 42 edges.</a:t>
            </a:r>
          </a:p>
          <a:p>
            <a:r>
              <a:rPr lang="en-US" sz="2400" dirty="0"/>
              <a:t>2. Implemented Algorithm – Backtracking , Greedy BFS &amp; DFS , Welsh Powell on input graph</a:t>
            </a:r>
          </a:p>
          <a:p>
            <a:r>
              <a:rPr lang="en-US" sz="2400" dirty="0"/>
              <a:t>3. Captured output and its execution time.</a:t>
            </a:r>
          </a:p>
          <a:p>
            <a:r>
              <a:rPr lang="en-US" sz="2400" dirty="0"/>
              <a:t>4. Compared performance of all implemented algorithm</a:t>
            </a:r>
          </a:p>
          <a:p>
            <a:r>
              <a:rPr lang="en-US" sz="2400" dirty="0"/>
              <a:t>5. Applied Backtracking algorithm on solving Sudoku Puzzle.</a:t>
            </a:r>
          </a:p>
          <a:p>
            <a:r>
              <a:rPr lang="en-US" sz="2400" dirty="0"/>
              <a:t>6.Created GitHub repo.</a:t>
            </a:r>
          </a:p>
        </p:txBody>
      </p:sp>
    </p:spTree>
    <p:extLst>
      <p:ext uri="{BB962C8B-B14F-4D97-AF65-F5344CB8AC3E}">
        <p14:creationId xmlns:p14="http://schemas.microsoft.com/office/powerpoint/2010/main" val="656642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4EA346-E17E-40D2-BC98-B509F4C76543}"/>
              </a:ext>
            </a:extLst>
          </p:cNvPr>
          <p:cNvSpPr>
            <a:spLocks noGrp="1"/>
          </p:cNvSpPr>
          <p:nvPr>
            <p:ph type="title"/>
          </p:nvPr>
        </p:nvSpPr>
        <p:spPr>
          <a:xfrm>
            <a:off x="1024128" y="585216"/>
            <a:ext cx="9720072" cy="1071306"/>
          </a:xfrm>
        </p:spPr>
        <p:txBody>
          <a:bodyPr/>
          <a:lstStyle/>
          <a:p>
            <a:r>
              <a:rPr lang="en-US" dirty="0"/>
              <a:t>Performance Comparison</a:t>
            </a:r>
          </a:p>
        </p:txBody>
      </p:sp>
      <p:graphicFrame>
        <p:nvGraphicFramePr>
          <p:cNvPr id="9" name="Table 9">
            <a:extLst>
              <a:ext uri="{FF2B5EF4-FFF2-40B4-BE49-F238E27FC236}">
                <a16:creationId xmlns:a16="http://schemas.microsoft.com/office/drawing/2014/main" id="{5DF0AAC0-E3CC-4503-9164-F8866D7CA1EC}"/>
              </a:ext>
            </a:extLst>
          </p:cNvPr>
          <p:cNvGraphicFramePr>
            <a:graphicFrameLocks noGrp="1"/>
          </p:cNvGraphicFramePr>
          <p:nvPr>
            <p:ph idx="1"/>
            <p:extLst>
              <p:ext uri="{D42A27DB-BD31-4B8C-83A1-F6EECF244321}">
                <p14:modId xmlns:p14="http://schemas.microsoft.com/office/powerpoint/2010/main" val="2590357567"/>
              </p:ext>
            </p:extLst>
          </p:nvPr>
        </p:nvGraphicFramePr>
        <p:xfrm>
          <a:off x="1024125" y="1789043"/>
          <a:ext cx="10167947" cy="4690242"/>
        </p:xfrm>
        <a:graphic>
          <a:graphicData uri="http://schemas.openxmlformats.org/drawingml/2006/table">
            <a:tbl>
              <a:tblPr firstRow="1" bandRow="1">
                <a:tableStyleId>{5C22544A-7EE6-4342-B048-85BDC9FD1C3A}</a:tableStyleId>
              </a:tblPr>
              <a:tblGrid>
                <a:gridCol w="1936221">
                  <a:extLst>
                    <a:ext uri="{9D8B030D-6E8A-4147-A177-3AD203B41FA5}">
                      <a16:colId xmlns:a16="http://schemas.microsoft.com/office/drawing/2014/main" val="2425968883"/>
                    </a:ext>
                  </a:extLst>
                </a:gridCol>
                <a:gridCol w="2055009">
                  <a:extLst>
                    <a:ext uri="{9D8B030D-6E8A-4147-A177-3AD203B41FA5}">
                      <a16:colId xmlns:a16="http://schemas.microsoft.com/office/drawing/2014/main" val="3886187424"/>
                    </a:ext>
                  </a:extLst>
                </a:gridCol>
                <a:gridCol w="2056957">
                  <a:extLst>
                    <a:ext uri="{9D8B030D-6E8A-4147-A177-3AD203B41FA5}">
                      <a16:colId xmlns:a16="http://schemas.microsoft.com/office/drawing/2014/main" val="250378938"/>
                    </a:ext>
                  </a:extLst>
                </a:gridCol>
                <a:gridCol w="2058906">
                  <a:extLst>
                    <a:ext uri="{9D8B030D-6E8A-4147-A177-3AD203B41FA5}">
                      <a16:colId xmlns:a16="http://schemas.microsoft.com/office/drawing/2014/main" val="103381537"/>
                    </a:ext>
                  </a:extLst>
                </a:gridCol>
                <a:gridCol w="2060854">
                  <a:extLst>
                    <a:ext uri="{9D8B030D-6E8A-4147-A177-3AD203B41FA5}">
                      <a16:colId xmlns:a16="http://schemas.microsoft.com/office/drawing/2014/main" val="2834592300"/>
                    </a:ext>
                  </a:extLst>
                </a:gridCol>
              </a:tblGrid>
              <a:tr h="897762">
                <a:tc>
                  <a:txBody>
                    <a:bodyPr/>
                    <a:lstStyle/>
                    <a:p>
                      <a:r>
                        <a:rPr lang="en-US" dirty="0"/>
                        <a:t>Input graph</a:t>
                      </a:r>
                    </a:p>
                  </a:txBody>
                  <a:tcPr/>
                </a:tc>
                <a:tc>
                  <a:txBody>
                    <a:bodyPr/>
                    <a:lstStyle/>
                    <a:p>
                      <a:r>
                        <a:rPr lang="en-US" sz="2400" dirty="0"/>
                        <a:t>Backtracking Algorithm</a:t>
                      </a:r>
                    </a:p>
                  </a:txBody>
                  <a:tcPr/>
                </a:tc>
                <a:tc>
                  <a:txBody>
                    <a:bodyPr/>
                    <a:lstStyle/>
                    <a:p>
                      <a:r>
                        <a:rPr lang="en-US" sz="2400" dirty="0"/>
                        <a:t>Greedy BFS Algorithm</a:t>
                      </a:r>
                    </a:p>
                  </a:txBody>
                  <a:tcPr/>
                </a:tc>
                <a:tc>
                  <a:txBody>
                    <a:bodyPr/>
                    <a:lstStyle/>
                    <a:p>
                      <a:r>
                        <a:rPr lang="en-US" sz="2400" dirty="0"/>
                        <a:t>Greedy DFS Algorithm</a:t>
                      </a:r>
                    </a:p>
                  </a:txBody>
                  <a:tcPr/>
                </a:tc>
                <a:tc>
                  <a:txBody>
                    <a:bodyPr/>
                    <a:lstStyle/>
                    <a:p>
                      <a:r>
                        <a:rPr lang="en-US" sz="2400" dirty="0"/>
                        <a:t>Welsh-Powell Algorithm</a:t>
                      </a:r>
                    </a:p>
                  </a:txBody>
                  <a:tcPr/>
                </a:tc>
                <a:extLst>
                  <a:ext uri="{0D108BD9-81ED-4DB2-BD59-A6C34878D82A}">
                    <a16:rowId xmlns:a16="http://schemas.microsoft.com/office/drawing/2014/main" val="1300466770"/>
                  </a:ext>
                </a:extLst>
              </a:tr>
              <a:tr h="18245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err="1">
                          <a:solidFill>
                            <a:schemeClr val="tx1"/>
                          </a:solidFill>
                          <a:effectLst/>
                          <a:latin typeface="+mj-lt"/>
                        </a:rPr>
                        <a:t>Mycielski</a:t>
                      </a:r>
                      <a:r>
                        <a:rPr lang="en-US" sz="2000" b="0" i="0" dirty="0">
                          <a:solidFill>
                            <a:schemeClr val="tx1"/>
                          </a:solidFill>
                          <a:effectLst/>
                          <a:latin typeface="+mj-lt"/>
                        </a:rPr>
                        <a:t> graph (21 vertices, 42 edges)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chemeClr val="tx1"/>
                          </a:solidFill>
                          <a:effectLst/>
                          <a:latin typeface="+mj-lt"/>
                        </a:rPr>
                        <a:t>Total time (graph creation + Algo implementation)</a:t>
                      </a:r>
                      <a:endParaRPr lang="en-US" sz="2000" dirty="0">
                        <a:solidFill>
                          <a:schemeClr val="tx1"/>
                        </a:solidFill>
                        <a:latin typeface="+mj-lt"/>
                      </a:endParaRPr>
                    </a:p>
                    <a:p>
                      <a:endParaRPr lang="en-US" dirty="0"/>
                    </a:p>
                  </a:txBody>
                  <a:tcPr/>
                </a:tc>
                <a:tc>
                  <a:txBody>
                    <a:bodyPr/>
                    <a:lstStyle/>
                    <a:p>
                      <a:r>
                        <a:rPr lang="en-US" dirty="0"/>
                        <a:t>165-172 millisecond</a:t>
                      </a:r>
                    </a:p>
                    <a:p>
                      <a:r>
                        <a:rPr lang="en-US" dirty="0"/>
                        <a:t>7 vertices - red</a:t>
                      </a:r>
                    </a:p>
                    <a:p>
                      <a:r>
                        <a:rPr lang="en-US" dirty="0"/>
                        <a:t>7 vertices -green</a:t>
                      </a:r>
                    </a:p>
                    <a:p>
                      <a:r>
                        <a:rPr lang="en-US" dirty="0"/>
                        <a:t>5 vertices -blue</a:t>
                      </a:r>
                    </a:p>
                    <a:p>
                      <a:r>
                        <a:rPr lang="en-US" dirty="0"/>
                        <a:t>2 vertices  -yellow</a:t>
                      </a:r>
                    </a:p>
                    <a:p>
                      <a:endParaRPr lang="en-US" dirty="0"/>
                    </a:p>
                  </a:txBody>
                  <a:tcPr/>
                </a:tc>
                <a:tc>
                  <a:txBody>
                    <a:bodyPr/>
                    <a:lstStyle/>
                    <a:p>
                      <a:r>
                        <a:rPr lang="en-US" dirty="0"/>
                        <a:t>115-135 millisecond</a:t>
                      </a:r>
                    </a:p>
                    <a:p>
                      <a:r>
                        <a:rPr lang="en-US" dirty="0"/>
                        <a:t>7 vertices -Red</a:t>
                      </a:r>
                    </a:p>
                    <a:p>
                      <a:r>
                        <a:rPr lang="en-US" dirty="0"/>
                        <a:t>7 vertices -Green</a:t>
                      </a:r>
                    </a:p>
                    <a:p>
                      <a:r>
                        <a:rPr lang="en-US" dirty="0"/>
                        <a:t>6 vertices -Blue</a:t>
                      </a:r>
                    </a:p>
                    <a:p>
                      <a:r>
                        <a:rPr lang="en-US" dirty="0"/>
                        <a:t>1 vertex – yellow</a:t>
                      </a:r>
                    </a:p>
                  </a:txBody>
                  <a:tcPr/>
                </a:tc>
                <a:tc>
                  <a:txBody>
                    <a:bodyPr/>
                    <a:lstStyle/>
                    <a:p>
                      <a:r>
                        <a:rPr lang="en-US" dirty="0"/>
                        <a:t>120-130 millisecond</a:t>
                      </a:r>
                    </a:p>
                    <a:p>
                      <a:r>
                        <a:rPr lang="en-US" dirty="0"/>
                        <a:t>7 vertices - red</a:t>
                      </a:r>
                    </a:p>
                    <a:p>
                      <a:r>
                        <a:rPr lang="en-US" dirty="0"/>
                        <a:t>7 vertices -green</a:t>
                      </a:r>
                    </a:p>
                    <a:p>
                      <a:r>
                        <a:rPr lang="en-US" dirty="0"/>
                        <a:t>5 vertices -blue</a:t>
                      </a:r>
                    </a:p>
                    <a:p>
                      <a:r>
                        <a:rPr lang="en-US" dirty="0"/>
                        <a:t>2 vertices  -yellow</a:t>
                      </a:r>
                    </a:p>
                    <a:p>
                      <a:endParaRPr lang="en-US" dirty="0"/>
                    </a:p>
                  </a:txBody>
                  <a:tcPr/>
                </a:tc>
                <a:tc>
                  <a:txBody>
                    <a:bodyPr/>
                    <a:lstStyle/>
                    <a:p>
                      <a:r>
                        <a:rPr lang="en-US" dirty="0"/>
                        <a:t>52-80 millisecond</a:t>
                      </a:r>
                    </a:p>
                    <a:p>
                      <a:r>
                        <a:rPr lang="en-US" dirty="0"/>
                        <a:t>7 vertices- Red</a:t>
                      </a:r>
                    </a:p>
                    <a:p>
                      <a:r>
                        <a:rPr lang="en-US" dirty="0"/>
                        <a:t>6 vertices –blue</a:t>
                      </a:r>
                    </a:p>
                    <a:p>
                      <a:r>
                        <a:rPr lang="en-US" dirty="0"/>
                        <a:t>6 vertices –green</a:t>
                      </a:r>
                    </a:p>
                    <a:p>
                      <a:r>
                        <a:rPr lang="en-US" dirty="0"/>
                        <a:t>2 vertices -yellow</a:t>
                      </a:r>
                    </a:p>
                  </a:txBody>
                  <a:tcPr/>
                </a:tc>
                <a:extLst>
                  <a:ext uri="{0D108BD9-81ED-4DB2-BD59-A6C34878D82A}">
                    <a16:rowId xmlns:a16="http://schemas.microsoft.com/office/drawing/2014/main" val="2160983154"/>
                  </a:ext>
                </a:extLst>
              </a:tr>
              <a:tr h="1902720">
                <a:tc>
                  <a:txBody>
                    <a:bodyPr/>
                    <a:lstStyle/>
                    <a:p>
                      <a:r>
                        <a:rPr lang="en-US" sz="2000" b="0" dirty="0">
                          <a:latin typeface="+mj-lt"/>
                        </a:rPr>
                        <a:t>Runtime Complexity</a:t>
                      </a:r>
                    </a:p>
                  </a:txBody>
                  <a:tcPr/>
                </a:tc>
                <a:tc>
                  <a:txBody>
                    <a:bodyPr/>
                    <a:lstStyle/>
                    <a:p>
                      <a:r>
                        <a:rPr lang="en-US" dirty="0">
                          <a:solidFill>
                            <a:schemeClr val="tx1"/>
                          </a:solidFill>
                        </a:rPr>
                        <a:t>O(</a:t>
                      </a:r>
                      <a:r>
                        <a:rPr lang="en-US" dirty="0" err="1">
                          <a:solidFill>
                            <a:schemeClr val="tx1"/>
                          </a:solidFill>
                        </a:rPr>
                        <a:t>m^v</a:t>
                      </a:r>
                      <a:r>
                        <a:rPr lang="en-US" dirty="0">
                          <a:solidFill>
                            <a:schemeClr val="tx1"/>
                          </a:solidFill>
                        </a:rPr>
                        <a:t>) , where m is number of colors used , v vertices</a:t>
                      </a:r>
                    </a:p>
                  </a:txBody>
                  <a:tcPr/>
                </a:tc>
                <a:tc>
                  <a:txBody>
                    <a:bodyPr/>
                    <a:lstStyle/>
                    <a:p>
                      <a:r>
                        <a:rPr lang="en-US" dirty="0">
                          <a:solidFill>
                            <a:schemeClr val="tx1"/>
                          </a:solidFill>
                        </a:rPr>
                        <a:t>O(v^2 + e) in worst case </a:t>
                      </a:r>
                    </a:p>
                  </a:txBody>
                  <a:tcPr/>
                </a:tc>
                <a:tc>
                  <a:txBody>
                    <a:bodyPr/>
                    <a:lstStyle/>
                    <a:p>
                      <a:r>
                        <a:rPr lang="en-US" dirty="0">
                          <a:solidFill>
                            <a:schemeClr val="tx1"/>
                          </a:solidFill>
                        </a:rPr>
                        <a:t>O(v^2 + e) in worst case </a:t>
                      </a:r>
                    </a:p>
                  </a:txBody>
                  <a:tcPr/>
                </a:tc>
                <a:tc>
                  <a:txBody>
                    <a:bodyPr/>
                    <a:lstStyle/>
                    <a:p>
                      <a:r>
                        <a:rPr lang="en-US" dirty="0">
                          <a:solidFill>
                            <a:schemeClr val="tx1"/>
                          </a:solidFill>
                        </a:rPr>
                        <a:t>at most deg(G)+1 colors</a:t>
                      </a:r>
                    </a:p>
                  </a:txBody>
                  <a:tcPr/>
                </a:tc>
                <a:extLst>
                  <a:ext uri="{0D108BD9-81ED-4DB2-BD59-A6C34878D82A}">
                    <a16:rowId xmlns:a16="http://schemas.microsoft.com/office/drawing/2014/main" val="1127323624"/>
                  </a:ext>
                </a:extLst>
              </a:tr>
            </a:tbl>
          </a:graphicData>
        </a:graphic>
      </p:graphicFrame>
    </p:spTree>
    <p:extLst>
      <p:ext uri="{BB962C8B-B14F-4D97-AF65-F5344CB8AC3E}">
        <p14:creationId xmlns:p14="http://schemas.microsoft.com/office/powerpoint/2010/main" val="3522854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1B25B-B135-45FD-BB5B-D6BA86E85517}"/>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Conclusion</a:t>
            </a:r>
          </a:p>
        </p:txBody>
      </p:sp>
      <p:sp>
        <p:nvSpPr>
          <p:cNvPr id="3" name="Content Placeholder 2">
            <a:extLst>
              <a:ext uri="{FF2B5EF4-FFF2-40B4-BE49-F238E27FC236}">
                <a16:creationId xmlns:a16="http://schemas.microsoft.com/office/drawing/2014/main" id="{B0A93F0C-63D1-400A-BA9B-FDC23C2DB214}"/>
              </a:ext>
            </a:extLst>
          </p:cNvPr>
          <p:cNvSpPr>
            <a:spLocks noGrp="1"/>
          </p:cNvSpPr>
          <p:nvPr>
            <p:ph idx="1"/>
          </p:nvPr>
        </p:nvSpPr>
        <p:spPr>
          <a:xfrm>
            <a:off x="4951048" y="804333"/>
            <a:ext cx="6306003" cy="5249334"/>
          </a:xfrm>
        </p:spPr>
        <p:txBody>
          <a:bodyPr anchor="ctr">
            <a:normAutofit/>
          </a:bodyPr>
          <a:lstStyle/>
          <a:p>
            <a:r>
              <a:rPr lang="en-US" dirty="0"/>
              <a:t>1. While implementing Algorithm on input graph (21 vertices , 42 edges) we can see that Welsh Powell algorithm take less time than Greedy BFS ,Greedy DFS and Backtracking to color graph.</a:t>
            </a:r>
          </a:p>
          <a:p>
            <a:r>
              <a:rPr lang="en-US" dirty="0"/>
              <a:t>2. On doing runtime analysis of implemented algorithm – Welsh Powell is best technique to color graph as runtime for Welsh Powell depends on degree of graph which will be less than other implemented Algorithm (</a:t>
            </a:r>
            <a:r>
              <a:rPr lang="en-US" dirty="0">
                <a:solidFill>
                  <a:schemeClr val="tx1"/>
                </a:solidFill>
              </a:rPr>
              <a:t>O(v^2 + e) , O(</a:t>
            </a:r>
            <a:r>
              <a:rPr lang="en-US" dirty="0" err="1">
                <a:solidFill>
                  <a:schemeClr val="tx1"/>
                </a:solidFill>
              </a:rPr>
              <a:t>m^v</a:t>
            </a:r>
            <a:r>
              <a:rPr lang="en-US" dirty="0">
                <a:solidFill>
                  <a:schemeClr val="tx1"/>
                </a:solidFill>
              </a:rPr>
              <a:t>) </a:t>
            </a:r>
            <a:r>
              <a:rPr lang="en-US" dirty="0"/>
              <a:t>)</a:t>
            </a:r>
          </a:p>
          <a:p>
            <a:r>
              <a:rPr lang="en-US" dirty="0"/>
              <a:t>3.As different techniques shows different behavior when coloring different graph , it can show different execution time on another graph.</a:t>
            </a:r>
          </a:p>
          <a:p>
            <a:endParaRPr lang="en-US" dirty="0"/>
          </a:p>
        </p:txBody>
      </p:sp>
    </p:spTree>
    <p:extLst>
      <p:ext uri="{BB962C8B-B14F-4D97-AF65-F5344CB8AC3E}">
        <p14:creationId xmlns:p14="http://schemas.microsoft.com/office/powerpoint/2010/main" val="1280151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70DFC-D5DE-4990-A084-28C6DA87344F}"/>
              </a:ext>
            </a:extLst>
          </p:cNvPr>
          <p:cNvSpPr>
            <a:spLocks noGrp="1"/>
          </p:cNvSpPr>
          <p:nvPr>
            <p:ph type="title"/>
          </p:nvPr>
        </p:nvSpPr>
        <p:spPr>
          <a:xfrm>
            <a:off x="964788" y="804333"/>
            <a:ext cx="3391900" cy="5249334"/>
          </a:xfrm>
        </p:spPr>
        <p:txBody>
          <a:bodyPr>
            <a:normAutofit/>
          </a:bodyPr>
          <a:lstStyle/>
          <a:p>
            <a:pPr algn="r"/>
            <a:r>
              <a:rPr lang="en-US" sz="4600" dirty="0">
                <a:solidFill>
                  <a:srgbClr val="FFFFFF"/>
                </a:solidFill>
              </a:rPr>
              <a:t>Tools/Software/Reference used</a:t>
            </a:r>
          </a:p>
        </p:txBody>
      </p:sp>
      <p:sp>
        <p:nvSpPr>
          <p:cNvPr id="3" name="Content Placeholder 2">
            <a:extLst>
              <a:ext uri="{FF2B5EF4-FFF2-40B4-BE49-F238E27FC236}">
                <a16:creationId xmlns:a16="http://schemas.microsoft.com/office/drawing/2014/main" id="{01C53064-C7E2-4E34-A34B-B34D2EB4008C}"/>
              </a:ext>
            </a:extLst>
          </p:cNvPr>
          <p:cNvSpPr>
            <a:spLocks noGrp="1"/>
          </p:cNvSpPr>
          <p:nvPr>
            <p:ph idx="1"/>
          </p:nvPr>
        </p:nvSpPr>
        <p:spPr>
          <a:xfrm>
            <a:off x="4951048" y="804333"/>
            <a:ext cx="6306003" cy="5249334"/>
          </a:xfrm>
        </p:spPr>
        <p:txBody>
          <a:bodyPr anchor="ctr">
            <a:normAutofit/>
          </a:bodyPr>
          <a:lstStyle/>
          <a:p>
            <a:r>
              <a:rPr lang="en-US" dirty="0"/>
              <a:t>1.Eclipse IDE</a:t>
            </a:r>
          </a:p>
          <a:p>
            <a:r>
              <a:rPr lang="en-US" dirty="0"/>
              <a:t>2. Programming Language – JAVA</a:t>
            </a:r>
          </a:p>
          <a:p>
            <a:r>
              <a:rPr lang="en-US" dirty="0"/>
              <a:t>3. GitHub</a:t>
            </a:r>
          </a:p>
          <a:p>
            <a:r>
              <a:rPr lang="en-US" dirty="0"/>
              <a:t>Reference – </a:t>
            </a:r>
          </a:p>
          <a:p>
            <a:r>
              <a:rPr lang="en-US" dirty="0"/>
              <a:t>input graph- </a:t>
            </a:r>
            <a:r>
              <a:rPr lang="en-US" dirty="0">
                <a:hlinkClick r:id="rId2"/>
              </a:rPr>
              <a:t>https://mathworld.wolfram.com/BrinkmannGraph.html</a:t>
            </a:r>
            <a:endParaRPr lang="en-US" dirty="0"/>
          </a:p>
          <a:p>
            <a:r>
              <a:rPr lang="en-US" dirty="0"/>
              <a:t>Algo ref- </a:t>
            </a:r>
            <a:r>
              <a:rPr lang="en-US" dirty="0">
                <a:hlinkClick r:id="rId3"/>
              </a:rPr>
              <a:t>https://www.researchgate.net/publication/309585874_A_Performance_Comparison_of_Graph_Coloring_Algorithms</a:t>
            </a:r>
            <a:endParaRPr lang="en-US" dirty="0"/>
          </a:p>
          <a:p>
            <a:r>
              <a:rPr lang="en-US" dirty="0">
                <a:hlinkClick r:id="rId4"/>
              </a:rPr>
              <a:t>https://www.cs.cornell.edu/courses/cs3110/2012sp/recitations/rec21-graphs/rec21.html</a:t>
            </a:r>
            <a:endParaRPr lang="en-US" dirty="0"/>
          </a:p>
          <a:p>
            <a:endParaRPr lang="en-US" dirty="0"/>
          </a:p>
        </p:txBody>
      </p:sp>
    </p:spTree>
    <p:extLst>
      <p:ext uri="{BB962C8B-B14F-4D97-AF65-F5344CB8AC3E}">
        <p14:creationId xmlns:p14="http://schemas.microsoft.com/office/powerpoint/2010/main" val="2444619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7117C-E5EA-4382-9BB9-3C24ED554166}"/>
              </a:ext>
            </a:extLst>
          </p:cNvPr>
          <p:cNvSpPr>
            <a:spLocks noGrp="1"/>
          </p:cNvSpPr>
          <p:nvPr>
            <p:ph type="title"/>
          </p:nvPr>
        </p:nvSpPr>
        <p:spPr>
          <a:xfrm>
            <a:off x="934949" y="804333"/>
            <a:ext cx="3391900" cy="5249334"/>
          </a:xfrm>
        </p:spPr>
        <p:txBody>
          <a:bodyPr>
            <a:normAutofit/>
          </a:bodyPr>
          <a:lstStyle/>
          <a:p>
            <a:pPr algn="r"/>
            <a:r>
              <a:rPr lang="en-US">
                <a:solidFill>
                  <a:srgbClr val="FFFFFF"/>
                </a:solidFill>
              </a:rPr>
              <a:t>GitHub repo</a:t>
            </a:r>
          </a:p>
        </p:txBody>
      </p:sp>
      <p:sp>
        <p:nvSpPr>
          <p:cNvPr id="3" name="Content Placeholder 2">
            <a:extLst>
              <a:ext uri="{FF2B5EF4-FFF2-40B4-BE49-F238E27FC236}">
                <a16:creationId xmlns:a16="http://schemas.microsoft.com/office/drawing/2014/main" id="{AFC85474-4174-42FF-B1DA-2AA1F5CBE4A9}"/>
              </a:ext>
            </a:extLst>
          </p:cNvPr>
          <p:cNvSpPr>
            <a:spLocks noGrp="1"/>
          </p:cNvSpPr>
          <p:nvPr>
            <p:ph idx="1"/>
          </p:nvPr>
        </p:nvSpPr>
        <p:spPr>
          <a:xfrm>
            <a:off x="4951048" y="804333"/>
            <a:ext cx="6306003" cy="5249334"/>
          </a:xfrm>
        </p:spPr>
        <p:txBody>
          <a:bodyPr anchor="ctr">
            <a:normAutofit/>
          </a:bodyPr>
          <a:lstStyle/>
          <a:p>
            <a:r>
              <a:rPr lang="en-US" dirty="0">
                <a:hlinkClick r:id="rId2"/>
              </a:rPr>
              <a:t>https://github.com/versha-khare/GraphColoringImplementation</a:t>
            </a:r>
            <a:endParaRPr lang="en-US" dirty="0"/>
          </a:p>
          <a:p>
            <a:endParaRPr lang="en-US" dirty="0"/>
          </a:p>
          <a:p>
            <a:r>
              <a:rPr lang="en-US" dirty="0"/>
              <a:t>Above git hub link has Readme section , which has steps to import &amp; run the source code.</a:t>
            </a:r>
          </a:p>
        </p:txBody>
      </p:sp>
    </p:spTree>
    <p:extLst>
      <p:ext uri="{BB962C8B-B14F-4D97-AF65-F5344CB8AC3E}">
        <p14:creationId xmlns:p14="http://schemas.microsoft.com/office/powerpoint/2010/main" val="82329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B6343-6980-432F-B755-E86EF9181173}"/>
              </a:ext>
            </a:extLst>
          </p:cNvPr>
          <p:cNvSpPr>
            <a:spLocks noGrp="1"/>
          </p:cNvSpPr>
          <p:nvPr>
            <p:ph type="title"/>
          </p:nvPr>
        </p:nvSpPr>
        <p:spPr>
          <a:xfrm>
            <a:off x="643468" y="643467"/>
            <a:ext cx="3415612" cy="5571066"/>
          </a:xfrm>
        </p:spPr>
        <p:txBody>
          <a:bodyPr>
            <a:normAutofit/>
          </a:bodyPr>
          <a:lstStyle/>
          <a:p>
            <a:r>
              <a:rPr lang="en-US" dirty="0">
                <a:solidFill>
                  <a:srgbClr val="FFFFFF"/>
                </a:solidFill>
              </a:rPr>
              <a:t>Graph coloring Algorithm Implemented</a:t>
            </a:r>
          </a:p>
        </p:txBody>
      </p:sp>
      <p:graphicFrame>
        <p:nvGraphicFramePr>
          <p:cNvPr id="5" name="Content Placeholder 2">
            <a:extLst>
              <a:ext uri="{FF2B5EF4-FFF2-40B4-BE49-F238E27FC236}">
                <a16:creationId xmlns:a16="http://schemas.microsoft.com/office/drawing/2014/main" id="{33114C9B-BB6D-442A-BBA4-4143517006F1}"/>
              </a:ext>
            </a:extLst>
          </p:cNvPr>
          <p:cNvGraphicFramePr>
            <a:graphicFrameLocks noGrp="1"/>
          </p:cNvGraphicFramePr>
          <p:nvPr>
            <p:ph idx="1"/>
            <p:extLst>
              <p:ext uri="{D42A27DB-BD31-4B8C-83A1-F6EECF244321}">
                <p14:modId xmlns:p14="http://schemas.microsoft.com/office/powerpoint/2010/main" val="2453255139"/>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849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1A9B9E1-AE3D-4F69-9670-71C92ED1B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61C89-2B19-41EC-8A42-064AD08595E9}"/>
              </a:ext>
            </a:extLst>
          </p:cNvPr>
          <p:cNvSpPr>
            <a:spLocks noGrp="1"/>
          </p:cNvSpPr>
          <p:nvPr>
            <p:ph type="title"/>
          </p:nvPr>
        </p:nvSpPr>
        <p:spPr>
          <a:xfrm>
            <a:off x="1024129" y="585216"/>
            <a:ext cx="3779085" cy="1499616"/>
          </a:xfrm>
        </p:spPr>
        <p:txBody>
          <a:bodyPr>
            <a:normAutofit/>
          </a:bodyPr>
          <a:lstStyle/>
          <a:p>
            <a:r>
              <a:rPr lang="en-US" sz="4600">
                <a:solidFill>
                  <a:srgbClr val="FFFFFF"/>
                </a:solidFill>
              </a:rPr>
              <a:t>Graph Used while Implementing</a:t>
            </a:r>
          </a:p>
        </p:txBody>
      </p:sp>
      <p:cxnSp>
        <p:nvCxnSpPr>
          <p:cNvPr id="16" name="Straight Connector 15">
            <a:extLst>
              <a:ext uri="{FF2B5EF4-FFF2-40B4-BE49-F238E27FC236}">
                <a16:creationId xmlns:a16="http://schemas.microsoft.com/office/drawing/2014/main" id="{3234ED8A-BEE3-4F34-B45B-731E1E292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26C230-A8F0-433F-AC2A-F71A7BD31721}"/>
              </a:ext>
            </a:extLst>
          </p:cNvPr>
          <p:cNvSpPr>
            <a:spLocks noGrp="1"/>
          </p:cNvSpPr>
          <p:nvPr>
            <p:ph idx="1"/>
          </p:nvPr>
        </p:nvSpPr>
        <p:spPr>
          <a:xfrm>
            <a:off x="1024129" y="2286000"/>
            <a:ext cx="3791711" cy="3931920"/>
          </a:xfrm>
        </p:spPr>
        <p:txBody>
          <a:bodyPr>
            <a:normAutofit/>
          </a:bodyPr>
          <a:lstStyle/>
          <a:p>
            <a:r>
              <a:rPr lang="en-US" b="0" i="0" dirty="0">
                <a:solidFill>
                  <a:srgbClr val="FFFFFF"/>
                </a:solidFill>
                <a:effectLst/>
                <a:latin typeface="Arial" panose="020B0604020202020204" pitchFamily="34" charset="0"/>
              </a:rPr>
              <a:t>The Brinkmann graph is a  </a:t>
            </a:r>
            <a:r>
              <a:rPr lang="en-US" b="0" i="0" dirty="0" err="1">
                <a:solidFill>
                  <a:srgbClr val="FFFFFF"/>
                </a:solidFill>
                <a:effectLst/>
                <a:latin typeface="Arial" panose="020B0604020202020204" pitchFamily="34" charset="0"/>
              </a:rPr>
              <a:t>Mycielski</a:t>
            </a:r>
            <a:r>
              <a:rPr lang="en-US" b="0" i="0" dirty="0">
                <a:solidFill>
                  <a:srgbClr val="FFFFFF"/>
                </a:solidFill>
                <a:effectLst/>
                <a:latin typeface="Arial" panose="020B0604020202020204" pitchFamily="34" charset="0"/>
              </a:rPr>
              <a:t> graph(Triangle free graph) of 21 vertices and 42 edges. </a:t>
            </a:r>
          </a:p>
          <a:p>
            <a:r>
              <a:rPr lang="en-US" dirty="0">
                <a:solidFill>
                  <a:srgbClr val="FFFFFF"/>
                </a:solidFill>
                <a:latin typeface="Arial" panose="020B0604020202020204" pitchFamily="34" charset="0"/>
              </a:rPr>
              <a:t>The graph is implemented in code using adjacency list.</a:t>
            </a:r>
            <a:endParaRPr lang="en-US" b="0" i="0" dirty="0">
              <a:solidFill>
                <a:srgbClr val="FFFFFF"/>
              </a:solidFill>
              <a:effectLst/>
              <a:latin typeface="Arial" panose="020B0604020202020204" pitchFamily="34" charset="0"/>
            </a:endParaRPr>
          </a:p>
          <a:p>
            <a:endParaRPr lang="en-US" dirty="0">
              <a:solidFill>
                <a:srgbClr val="FFFFFF"/>
              </a:solidFill>
            </a:endParaRPr>
          </a:p>
        </p:txBody>
      </p:sp>
      <p:pic>
        <p:nvPicPr>
          <p:cNvPr id="9" name="Picture 8">
            <a:extLst>
              <a:ext uri="{FF2B5EF4-FFF2-40B4-BE49-F238E27FC236}">
                <a16:creationId xmlns:a16="http://schemas.microsoft.com/office/drawing/2014/main" id="{DD0BF440-8A4B-4BB0-8BEB-A687C4359A3D}"/>
              </a:ext>
            </a:extLst>
          </p:cNvPr>
          <p:cNvPicPr>
            <a:picLocks noChangeAspect="1"/>
          </p:cNvPicPr>
          <p:nvPr/>
        </p:nvPicPr>
        <p:blipFill rotWithShape="1">
          <a:blip r:embed="rId2"/>
          <a:srcRect l="8907" r="7342" b="1"/>
          <a:stretch/>
        </p:blipFill>
        <p:spPr>
          <a:xfrm>
            <a:off x="6096000" y="640080"/>
            <a:ext cx="5455921" cy="5577840"/>
          </a:xfrm>
          <a:prstGeom prst="rect">
            <a:avLst/>
          </a:prstGeom>
        </p:spPr>
      </p:pic>
    </p:spTree>
    <p:extLst>
      <p:ext uri="{BB962C8B-B14F-4D97-AF65-F5344CB8AC3E}">
        <p14:creationId xmlns:p14="http://schemas.microsoft.com/office/powerpoint/2010/main" val="223879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DD71-5473-4281-963F-B252749F7726}"/>
              </a:ext>
            </a:extLst>
          </p:cNvPr>
          <p:cNvSpPr>
            <a:spLocks noGrp="1"/>
          </p:cNvSpPr>
          <p:nvPr>
            <p:ph type="title"/>
          </p:nvPr>
        </p:nvSpPr>
        <p:spPr>
          <a:xfrm>
            <a:off x="1024128" y="585216"/>
            <a:ext cx="9720072" cy="1131042"/>
          </a:xfrm>
        </p:spPr>
        <p:txBody>
          <a:bodyPr/>
          <a:lstStyle/>
          <a:p>
            <a:r>
              <a:rPr lang="en-US" dirty="0"/>
              <a:t>Input Graph in Code - Screenshot</a:t>
            </a:r>
          </a:p>
        </p:txBody>
      </p:sp>
      <p:pic>
        <p:nvPicPr>
          <p:cNvPr id="5" name="Content Placeholder 4">
            <a:extLst>
              <a:ext uri="{FF2B5EF4-FFF2-40B4-BE49-F238E27FC236}">
                <a16:creationId xmlns:a16="http://schemas.microsoft.com/office/drawing/2014/main" id="{EE49F8C5-420E-4461-BE79-5422405816F6}"/>
              </a:ext>
            </a:extLst>
          </p:cNvPr>
          <p:cNvPicPr>
            <a:picLocks noGrp="1" noChangeAspect="1"/>
          </p:cNvPicPr>
          <p:nvPr>
            <p:ph idx="1"/>
          </p:nvPr>
        </p:nvPicPr>
        <p:blipFill>
          <a:blip r:embed="rId2"/>
          <a:stretch>
            <a:fillRect/>
          </a:stretch>
        </p:blipFill>
        <p:spPr>
          <a:xfrm>
            <a:off x="5399929" y="1716258"/>
            <a:ext cx="3934469" cy="4937760"/>
          </a:xfrm>
        </p:spPr>
      </p:pic>
      <p:pic>
        <p:nvPicPr>
          <p:cNvPr id="7" name="Picture 6">
            <a:extLst>
              <a:ext uri="{FF2B5EF4-FFF2-40B4-BE49-F238E27FC236}">
                <a16:creationId xmlns:a16="http://schemas.microsoft.com/office/drawing/2014/main" id="{F2581449-567D-4773-AAAA-8298769480BF}"/>
              </a:ext>
            </a:extLst>
          </p:cNvPr>
          <p:cNvPicPr>
            <a:picLocks noChangeAspect="1"/>
          </p:cNvPicPr>
          <p:nvPr/>
        </p:nvPicPr>
        <p:blipFill>
          <a:blip r:embed="rId3"/>
          <a:stretch>
            <a:fillRect/>
          </a:stretch>
        </p:blipFill>
        <p:spPr>
          <a:xfrm>
            <a:off x="9715420" y="1716258"/>
            <a:ext cx="2166425" cy="3743325"/>
          </a:xfrm>
          <a:prstGeom prst="rect">
            <a:avLst/>
          </a:prstGeom>
        </p:spPr>
      </p:pic>
      <p:sp>
        <p:nvSpPr>
          <p:cNvPr id="9" name="TextBox 8">
            <a:extLst>
              <a:ext uri="{FF2B5EF4-FFF2-40B4-BE49-F238E27FC236}">
                <a16:creationId xmlns:a16="http://schemas.microsoft.com/office/drawing/2014/main" id="{454860D9-62AC-444B-A8B1-0A6D4BD59C77}"/>
              </a:ext>
            </a:extLst>
          </p:cNvPr>
          <p:cNvSpPr txBox="1"/>
          <p:nvPr/>
        </p:nvSpPr>
        <p:spPr>
          <a:xfrm>
            <a:off x="1024128" y="2403987"/>
            <a:ext cx="3238156" cy="1015663"/>
          </a:xfrm>
          <a:prstGeom prst="rect">
            <a:avLst/>
          </a:prstGeom>
          <a:noFill/>
        </p:spPr>
        <p:txBody>
          <a:bodyPr wrap="square" rtlCol="0">
            <a:spAutoFit/>
          </a:bodyPr>
          <a:lstStyle/>
          <a:p>
            <a:r>
              <a:rPr lang="en-US" sz="2000" b="1" dirty="0"/>
              <a:t>Screenshot has all 21 vertices(a to u) and 42 edges</a:t>
            </a:r>
          </a:p>
        </p:txBody>
      </p:sp>
    </p:spTree>
    <p:extLst>
      <p:ext uri="{BB962C8B-B14F-4D97-AF65-F5344CB8AC3E}">
        <p14:creationId xmlns:p14="http://schemas.microsoft.com/office/powerpoint/2010/main" val="116560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1F1FD-8392-4073-85CA-C433CC37251A}"/>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Backtracking</a:t>
            </a:r>
          </a:p>
        </p:txBody>
      </p:sp>
      <p:sp>
        <p:nvSpPr>
          <p:cNvPr id="3" name="Content Placeholder 2">
            <a:extLst>
              <a:ext uri="{FF2B5EF4-FFF2-40B4-BE49-F238E27FC236}">
                <a16:creationId xmlns:a16="http://schemas.microsoft.com/office/drawing/2014/main" id="{0D6AE476-F202-4DA3-AB3B-7BCB1CDE2EE6}"/>
              </a:ext>
            </a:extLst>
          </p:cNvPr>
          <p:cNvSpPr>
            <a:spLocks noGrp="1"/>
          </p:cNvSpPr>
          <p:nvPr>
            <p:ph idx="1"/>
          </p:nvPr>
        </p:nvSpPr>
        <p:spPr>
          <a:xfrm>
            <a:off x="4951048" y="463826"/>
            <a:ext cx="6306003" cy="5589841"/>
          </a:xfrm>
        </p:spPr>
        <p:txBody>
          <a:bodyPr anchor="ctr">
            <a:normAutofit/>
          </a:bodyPr>
          <a:lstStyle/>
          <a:p>
            <a:pPr>
              <a:buFont typeface="Wingdings" panose="05000000000000000000" pitchFamily="2" charset="2"/>
              <a:buChar char="q"/>
            </a:pPr>
            <a:r>
              <a:rPr lang="en-US" sz="2000" dirty="0"/>
              <a:t>In Backtracking technique , we assign colors one by one to vertices .We color a single vertex and its adjacent vertex with different color.</a:t>
            </a:r>
          </a:p>
          <a:p>
            <a:pPr>
              <a:buFont typeface="Wingdings" panose="05000000000000000000" pitchFamily="2" charset="2"/>
              <a:buChar char="q"/>
            </a:pPr>
            <a:r>
              <a:rPr lang="en-US" sz="2000" dirty="0"/>
              <a:t> Algorithm – Steps to color Graph </a:t>
            </a:r>
          </a:p>
          <a:p>
            <a:pPr fontAlgn="base">
              <a:buFont typeface="+mj-lt"/>
              <a:buAutoNum type="arabicPeriod"/>
            </a:pPr>
            <a:r>
              <a:rPr lang="en-US" sz="2000" dirty="0"/>
              <a:t> </a:t>
            </a:r>
            <a:r>
              <a:rPr lang="en-US" sz="2000" b="0" i="0" dirty="0">
                <a:effectLst/>
                <a:latin typeface="inherit"/>
              </a:rPr>
              <a:t>Confirm whether it is valid to color one of the current vertex with one of the color (by checking whether any of its adjacent vertices are colored with the same color).</a:t>
            </a:r>
          </a:p>
          <a:p>
            <a:pPr fontAlgn="base">
              <a:buFont typeface="+mj-lt"/>
              <a:buAutoNum type="arabicPeriod"/>
            </a:pPr>
            <a:r>
              <a:rPr lang="en-US" sz="2000" b="0" i="0" dirty="0">
                <a:effectLst/>
                <a:latin typeface="inherit"/>
              </a:rPr>
              <a:t>If yes, then color it and otherwise color it with different color.</a:t>
            </a:r>
          </a:p>
          <a:p>
            <a:pPr fontAlgn="base">
              <a:buFont typeface="+mj-lt"/>
              <a:buAutoNum type="arabicPeriod"/>
            </a:pPr>
            <a:r>
              <a:rPr lang="en-US" sz="2000" b="0" i="0" dirty="0">
                <a:effectLst/>
                <a:latin typeface="inherit"/>
              </a:rPr>
              <a:t>Check whether all vertices are colored or not.</a:t>
            </a:r>
          </a:p>
          <a:p>
            <a:pPr fontAlgn="base">
              <a:buFont typeface="+mj-lt"/>
              <a:buAutoNum type="arabicPeriod"/>
            </a:pPr>
            <a:r>
              <a:rPr lang="en-US" sz="2000" b="0" i="0" dirty="0">
                <a:effectLst/>
                <a:latin typeface="inherit"/>
              </a:rPr>
              <a:t>If not, then take next adjacent uncolored vertex.</a:t>
            </a:r>
          </a:p>
          <a:p>
            <a:pPr fontAlgn="base">
              <a:buFont typeface="+mj-lt"/>
              <a:buAutoNum type="arabicPeriod"/>
            </a:pPr>
            <a:r>
              <a:rPr lang="en-US" sz="2000" b="0" i="0" dirty="0">
                <a:effectLst/>
                <a:latin typeface="inherit"/>
              </a:rPr>
              <a:t>If no other color is available, then backtrack (i.e., un-color last colored vertex).</a:t>
            </a:r>
          </a:p>
          <a:p>
            <a:pPr fontAlgn="base">
              <a:buFont typeface="+mj-lt"/>
              <a:buAutoNum type="arabicPeriod"/>
            </a:pPr>
            <a:endParaRPr lang="en-US" sz="2000" b="0" i="0" dirty="0">
              <a:effectLst/>
              <a:latin typeface="inherit"/>
            </a:endParaRPr>
          </a:p>
          <a:p>
            <a:pPr marL="0" indent="0">
              <a:buNone/>
            </a:pPr>
            <a:endParaRPr lang="en-US" sz="2000" dirty="0"/>
          </a:p>
        </p:txBody>
      </p:sp>
    </p:spTree>
    <p:extLst>
      <p:ext uri="{BB962C8B-B14F-4D97-AF65-F5344CB8AC3E}">
        <p14:creationId xmlns:p14="http://schemas.microsoft.com/office/powerpoint/2010/main" val="421764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1A9B9E1-AE3D-4F69-9670-71C92ED1B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6F5F2-3F06-47B0-89B7-EBC0CE3FCFF8}"/>
              </a:ext>
            </a:extLst>
          </p:cNvPr>
          <p:cNvSpPr>
            <a:spLocks noGrp="1"/>
          </p:cNvSpPr>
          <p:nvPr>
            <p:ph type="title"/>
          </p:nvPr>
        </p:nvSpPr>
        <p:spPr>
          <a:xfrm>
            <a:off x="1024129" y="585216"/>
            <a:ext cx="3779085" cy="1499616"/>
          </a:xfrm>
        </p:spPr>
        <p:txBody>
          <a:bodyPr>
            <a:normAutofit/>
          </a:bodyPr>
          <a:lstStyle/>
          <a:p>
            <a:r>
              <a:rPr lang="en-US" dirty="0">
                <a:solidFill>
                  <a:srgbClr val="FFFFFF"/>
                </a:solidFill>
              </a:rPr>
              <a:t>Backtracking results</a:t>
            </a:r>
          </a:p>
        </p:txBody>
      </p:sp>
      <p:cxnSp>
        <p:nvCxnSpPr>
          <p:cNvPr id="32" name="Straight Connector 31">
            <a:extLst>
              <a:ext uri="{FF2B5EF4-FFF2-40B4-BE49-F238E27FC236}">
                <a16:creationId xmlns:a16="http://schemas.microsoft.com/office/drawing/2014/main" id="{3234ED8A-BEE3-4F34-B45B-731E1E292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9A2AB5-E4CF-4E74-BDA6-88965ABB41F2}"/>
              </a:ext>
            </a:extLst>
          </p:cNvPr>
          <p:cNvSpPr>
            <a:spLocks noGrp="1"/>
          </p:cNvSpPr>
          <p:nvPr>
            <p:ph idx="1"/>
          </p:nvPr>
        </p:nvSpPr>
        <p:spPr>
          <a:xfrm>
            <a:off x="1024129" y="2286000"/>
            <a:ext cx="3791711" cy="3931920"/>
          </a:xfrm>
        </p:spPr>
        <p:txBody>
          <a:bodyPr>
            <a:normAutofit fontScale="92500" lnSpcReduction="20000"/>
          </a:bodyPr>
          <a:lstStyle/>
          <a:p>
            <a:pPr>
              <a:buClr>
                <a:schemeClr val="bg1"/>
              </a:buClr>
              <a:buFont typeface="Wingdings" panose="05000000000000000000" pitchFamily="2" charset="2"/>
              <a:buChar char="§"/>
            </a:pPr>
            <a:r>
              <a:rPr lang="en-US" dirty="0">
                <a:solidFill>
                  <a:srgbClr val="FFFFFF"/>
                </a:solidFill>
              </a:rPr>
              <a:t>Output Image </a:t>
            </a:r>
            <a:r>
              <a:rPr lang="en-US" dirty="0">
                <a:solidFill>
                  <a:srgbClr val="FFFFFF"/>
                </a:solidFill>
                <a:sym typeface="Wingdings" panose="05000000000000000000" pitchFamily="2" charset="2"/>
              </a:rPr>
              <a:t></a:t>
            </a:r>
            <a:endParaRPr lang="en-US" dirty="0">
              <a:solidFill>
                <a:srgbClr val="FFFFFF"/>
              </a:solidFill>
            </a:endParaRPr>
          </a:p>
          <a:p>
            <a:pPr>
              <a:buClr>
                <a:schemeClr val="bg1"/>
              </a:buClr>
              <a:buFont typeface="Wingdings" panose="05000000000000000000" pitchFamily="2" charset="2"/>
              <a:buChar char="§"/>
            </a:pPr>
            <a:r>
              <a:rPr lang="en-US" dirty="0">
                <a:solidFill>
                  <a:srgbClr val="FFFFFF"/>
                </a:solidFill>
              </a:rPr>
              <a:t>colored fully using four colors – 7vertices-Red , 5vertices- Blue , 7vertices-green , 2vertices-yellow (Side image shows colored graph)</a:t>
            </a:r>
          </a:p>
          <a:p>
            <a:pPr>
              <a:buClr>
                <a:schemeClr val="bg1"/>
              </a:buClr>
              <a:buFont typeface="Wingdings" panose="05000000000000000000" pitchFamily="2" charset="2"/>
              <a:buChar char="§"/>
            </a:pPr>
            <a:r>
              <a:rPr lang="en-US" dirty="0">
                <a:solidFill>
                  <a:srgbClr val="FFFFFF"/>
                </a:solidFill>
              </a:rPr>
              <a:t>Execution time- in Eclipse while running it took 165-172 millisecond to color the given graph. It includes graph creation as well.</a:t>
            </a:r>
          </a:p>
          <a:p>
            <a:pPr>
              <a:buClr>
                <a:schemeClr val="bg1"/>
              </a:buClr>
              <a:buFont typeface="Wingdings" panose="05000000000000000000" pitchFamily="2" charset="2"/>
              <a:buChar char="§"/>
            </a:pPr>
            <a:r>
              <a:rPr lang="en-US" dirty="0">
                <a:solidFill>
                  <a:srgbClr val="FFFFFF"/>
                </a:solidFill>
              </a:rPr>
              <a:t>Backtracking Time complexity: using backtracking is also kind of brute force approach. O(</a:t>
            </a:r>
            <a:r>
              <a:rPr lang="en-US" dirty="0" err="1">
                <a:solidFill>
                  <a:srgbClr val="FFFFFF"/>
                </a:solidFill>
              </a:rPr>
              <a:t>m^v</a:t>
            </a:r>
            <a:r>
              <a:rPr lang="en-US" dirty="0">
                <a:solidFill>
                  <a:srgbClr val="FFFFFF"/>
                </a:solidFill>
              </a:rPr>
              <a:t>) , where m is number of colors used , v vertices. , complexity is exponentially huge.</a:t>
            </a:r>
          </a:p>
          <a:p>
            <a:endParaRPr lang="en-US" dirty="0">
              <a:solidFill>
                <a:srgbClr val="FFFFFF"/>
              </a:solidFill>
            </a:endParaRPr>
          </a:p>
          <a:p>
            <a:endParaRPr lang="en-US" dirty="0">
              <a:solidFill>
                <a:srgbClr val="FFFFFF"/>
              </a:solidFill>
            </a:endParaRPr>
          </a:p>
        </p:txBody>
      </p:sp>
      <p:pic>
        <p:nvPicPr>
          <p:cNvPr id="16" name="Picture 15" descr="Chart&#10;&#10;Description automatically generated">
            <a:extLst>
              <a:ext uri="{FF2B5EF4-FFF2-40B4-BE49-F238E27FC236}">
                <a16:creationId xmlns:a16="http://schemas.microsoft.com/office/drawing/2014/main" id="{C9735458-0EE3-4712-9C94-F02B7939D223}"/>
              </a:ext>
            </a:extLst>
          </p:cNvPr>
          <p:cNvPicPr>
            <a:picLocks noChangeAspect="1"/>
          </p:cNvPicPr>
          <p:nvPr/>
        </p:nvPicPr>
        <p:blipFill rotWithShape="1">
          <a:blip r:embed="rId2">
            <a:extLst>
              <a:ext uri="{28A0092B-C50C-407E-A947-70E740481C1C}">
                <a14:useLocalDpi xmlns:a14="http://schemas.microsoft.com/office/drawing/2010/main" val="0"/>
              </a:ext>
            </a:extLst>
          </a:blip>
          <a:srcRect l="3026" r="10121" b="-1"/>
          <a:stretch/>
        </p:blipFill>
        <p:spPr>
          <a:xfrm>
            <a:off x="5827344" y="341141"/>
            <a:ext cx="6017654" cy="6175717"/>
          </a:xfrm>
          <a:prstGeom prst="rect">
            <a:avLst/>
          </a:prstGeom>
        </p:spPr>
      </p:pic>
    </p:spTree>
    <p:extLst>
      <p:ext uri="{BB962C8B-B14F-4D97-AF65-F5344CB8AC3E}">
        <p14:creationId xmlns:p14="http://schemas.microsoft.com/office/powerpoint/2010/main" val="170101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CD02-46E3-4CA4-ACDE-0A1D3C1C8545}"/>
              </a:ext>
            </a:extLst>
          </p:cNvPr>
          <p:cNvSpPr>
            <a:spLocks noGrp="1"/>
          </p:cNvSpPr>
          <p:nvPr>
            <p:ph type="title"/>
          </p:nvPr>
        </p:nvSpPr>
        <p:spPr>
          <a:xfrm>
            <a:off x="1024128" y="585216"/>
            <a:ext cx="9720072" cy="1283342"/>
          </a:xfrm>
        </p:spPr>
        <p:txBody>
          <a:bodyPr/>
          <a:lstStyle/>
          <a:p>
            <a:r>
              <a:rPr lang="en-US" dirty="0"/>
              <a:t>Screenshot BACKTRACKING- eclipse Console</a:t>
            </a:r>
          </a:p>
        </p:txBody>
      </p:sp>
      <p:pic>
        <p:nvPicPr>
          <p:cNvPr id="5" name="Content Placeholder 4">
            <a:extLst>
              <a:ext uri="{FF2B5EF4-FFF2-40B4-BE49-F238E27FC236}">
                <a16:creationId xmlns:a16="http://schemas.microsoft.com/office/drawing/2014/main" id="{7E0CB8AD-CBF2-407F-8D1C-125FD7027BBE}"/>
              </a:ext>
            </a:extLst>
          </p:cNvPr>
          <p:cNvPicPr>
            <a:picLocks noGrp="1" noChangeAspect="1"/>
          </p:cNvPicPr>
          <p:nvPr>
            <p:ph idx="1"/>
          </p:nvPr>
        </p:nvPicPr>
        <p:blipFill>
          <a:blip r:embed="rId2"/>
          <a:stretch>
            <a:fillRect/>
          </a:stretch>
        </p:blipFill>
        <p:spPr>
          <a:xfrm>
            <a:off x="1447800" y="1868558"/>
            <a:ext cx="8301111" cy="3816625"/>
          </a:xfrm>
        </p:spPr>
      </p:pic>
      <p:pic>
        <p:nvPicPr>
          <p:cNvPr id="4" name="Picture 3">
            <a:extLst>
              <a:ext uri="{FF2B5EF4-FFF2-40B4-BE49-F238E27FC236}">
                <a16:creationId xmlns:a16="http://schemas.microsoft.com/office/drawing/2014/main" id="{E03DBCE5-8BC4-4F17-9C48-7EBE59036757}"/>
              </a:ext>
            </a:extLst>
          </p:cNvPr>
          <p:cNvPicPr>
            <a:picLocks noChangeAspect="1"/>
          </p:cNvPicPr>
          <p:nvPr/>
        </p:nvPicPr>
        <p:blipFill>
          <a:blip r:embed="rId3"/>
          <a:stretch>
            <a:fillRect/>
          </a:stretch>
        </p:blipFill>
        <p:spPr>
          <a:xfrm>
            <a:off x="1447800" y="5685183"/>
            <a:ext cx="2466975" cy="276225"/>
          </a:xfrm>
          <a:prstGeom prst="rect">
            <a:avLst/>
          </a:prstGeom>
        </p:spPr>
      </p:pic>
    </p:spTree>
    <p:extLst>
      <p:ext uri="{BB962C8B-B14F-4D97-AF65-F5344CB8AC3E}">
        <p14:creationId xmlns:p14="http://schemas.microsoft.com/office/powerpoint/2010/main" val="389954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667E3-54EA-420F-BDE4-B3AC4799C719}"/>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Greedy Algorithm using DFS</a:t>
            </a:r>
          </a:p>
        </p:txBody>
      </p:sp>
      <p:sp>
        <p:nvSpPr>
          <p:cNvPr id="3" name="Content Placeholder 2">
            <a:extLst>
              <a:ext uri="{FF2B5EF4-FFF2-40B4-BE49-F238E27FC236}">
                <a16:creationId xmlns:a16="http://schemas.microsoft.com/office/drawing/2014/main" id="{C8A51881-5CC0-4970-8408-8721438D2ACE}"/>
              </a:ext>
            </a:extLst>
          </p:cNvPr>
          <p:cNvSpPr>
            <a:spLocks noGrp="1"/>
          </p:cNvSpPr>
          <p:nvPr>
            <p:ph idx="1"/>
          </p:nvPr>
        </p:nvSpPr>
        <p:spPr>
          <a:xfrm>
            <a:off x="4951048" y="804333"/>
            <a:ext cx="6306003" cy="5249334"/>
          </a:xfrm>
        </p:spPr>
        <p:txBody>
          <a:bodyPr anchor="ctr">
            <a:normAutofit/>
          </a:bodyPr>
          <a:lstStyle/>
          <a:p>
            <a:r>
              <a:rPr lang="en-US" dirty="0"/>
              <a:t>Steps:</a:t>
            </a:r>
          </a:p>
          <a:p>
            <a:r>
              <a:rPr lang="en-US" dirty="0"/>
              <a:t>1.Color first vertex with first color.</a:t>
            </a:r>
          </a:p>
          <a:p>
            <a:r>
              <a:rPr lang="en-US" dirty="0"/>
              <a:t>2. Do below step for remaining V-1 vertices:</a:t>
            </a:r>
          </a:p>
          <a:p>
            <a:pPr>
              <a:buFont typeface="Wingdings" panose="05000000000000000000" pitchFamily="2" charset="2"/>
              <a:buChar char="Ø"/>
            </a:pPr>
            <a:r>
              <a:rPr lang="en-US" dirty="0"/>
              <a:t>        Consider current vertex(use DFS algorithm to traverse and color ) and color it with lowest numbered color that has not been used in previously adjacent vertices. If all previous used colors appear on adjacent vertices , assign new color.</a:t>
            </a:r>
          </a:p>
          <a:p>
            <a:pPr marL="0" indent="0">
              <a:buNone/>
            </a:pPr>
            <a:endParaRPr lang="en-US" dirty="0"/>
          </a:p>
          <a:p>
            <a:pPr marL="0" indent="0">
              <a:buNone/>
            </a:pPr>
            <a:r>
              <a:rPr lang="en-US" b="0" i="0" dirty="0">
                <a:solidFill>
                  <a:srgbClr val="000000"/>
                </a:solidFill>
                <a:effectLst/>
                <a:latin typeface="+mj-lt"/>
              </a:rPr>
              <a:t>Depth First Search (DFS) algorithm traverses a graph in a depth ward flow and uses a stack to get the next vertex to start a search, when a dead end occurs in any iteration.</a:t>
            </a:r>
            <a:endParaRPr lang="en-US" dirty="0">
              <a:latin typeface="+mj-lt"/>
            </a:endParaRPr>
          </a:p>
        </p:txBody>
      </p:sp>
    </p:spTree>
    <p:extLst>
      <p:ext uri="{BB962C8B-B14F-4D97-AF65-F5344CB8AC3E}">
        <p14:creationId xmlns:p14="http://schemas.microsoft.com/office/powerpoint/2010/main" val="3002594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5274</TotalTime>
  <Words>1473</Words>
  <Application>Microsoft Office PowerPoint</Application>
  <PresentationFormat>Widescreen</PresentationFormat>
  <Paragraphs>137</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-apple-system</vt:lpstr>
      <vt:lpstr>Arial</vt:lpstr>
      <vt:lpstr>Britannic Bold</vt:lpstr>
      <vt:lpstr>Freestyle Script</vt:lpstr>
      <vt:lpstr>inherit</vt:lpstr>
      <vt:lpstr>Tw Cen MT</vt:lpstr>
      <vt:lpstr>Tw Cen MT Condensed</vt:lpstr>
      <vt:lpstr>Wingdings</vt:lpstr>
      <vt:lpstr>Wingdings 3</vt:lpstr>
      <vt:lpstr>Integral</vt:lpstr>
      <vt:lpstr>Project Title</vt:lpstr>
      <vt:lpstr>MIDTERM CHECKPOINTS Implemented in this project</vt:lpstr>
      <vt:lpstr>Graph coloring Algorithm Implemented</vt:lpstr>
      <vt:lpstr>Graph Used while Implementing</vt:lpstr>
      <vt:lpstr>Input Graph in Code - Screenshot</vt:lpstr>
      <vt:lpstr>Backtracking</vt:lpstr>
      <vt:lpstr>Backtracking results</vt:lpstr>
      <vt:lpstr>Screenshot BACKTRACKING- eclipse Console</vt:lpstr>
      <vt:lpstr>Greedy Algorithm using DFS</vt:lpstr>
      <vt:lpstr>Greedy DFS RESult results</vt:lpstr>
      <vt:lpstr>Screenshot Greedy DFS – Eclipse Console</vt:lpstr>
      <vt:lpstr>Greedy Algo using BFS</vt:lpstr>
      <vt:lpstr>Greedy BFS Result results</vt:lpstr>
      <vt:lpstr>Screenshot Greedy BFS- Eclipse console</vt:lpstr>
      <vt:lpstr>WELSH POWELL</vt:lpstr>
      <vt:lpstr>Welsh Powell results</vt:lpstr>
      <vt:lpstr>Screenshot Welsh-powell– Eclipse console</vt:lpstr>
      <vt:lpstr>Sudoku Solver Application using graph coloring technique</vt:lpstr>
      <vt:lpstr>Sudoku solver results</vt:lpstr>
      <vt:lpstr>Performance Comparison</vt:lpstr>
      <vt:lpstr>Conclusion</vt:lpstr>
      <vt:lpstr>Tools/Software/Reference used</vt:lpstr>
      <vt:lpstr>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versha khare</dc:creator>
  <cp:lastModifiedBy>versha khare</cp:lastModifiedBy>
  <cp:revision>149</cp:revision>
  <dcterms:created xsi:type="dcterms:W3CDTF">2021-04-08T04:12:05Z</dcterms:created>
  <dcterms:modified xsi:type="dcterms:W3CDTF">2021-04-14T04:42:27Z</dcterms:modified>
</cp:coreProperties>
</file>