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317" r:id="rId3"/>
    <p:sldId id="332" r:id="rId4"/>
    <p:sldId id="353" r:id="rId5"/>
    <p:sldId id="352" r:id="rId6"/>
    <p:sldId id="354" r:id="rId7"/>
    <p:sldId id="337" r:id="rId8"/>
    <p:sldId id="339" r:id="rId9"/>
    <p:sldId id="355" r:id="rId10"/>
    <p:sldId id="344" r:id="rId11"/>
    <p:sldId id="356" r:id="rId12"/>
    <p:sldId id="341" r:id="rId13"/>
    <p:sldId id="357" r:id="rId14"/>
    <p:sldId id="345" r:id="rId15"/>
    <p:sldId id="346" r:id="rId16"/>
    <p:sldId id="347" r:id="rId17"/>
    <p:sldId id="34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orient="horz" pos="2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  <a:srgbClr val="26348B"/>
    <a:srgbClr val="392F78"/>
    <a:srgbClr val="463C7E"/>
    <a:srgbClr val="362B76"/>
    <a:srgbClr val="3F357C"/>
    <a:srgbClr val="3E347B"/>
    <a:srgbClr val="27348B"/>
    <a:srgbClr val="D9D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92" y="352"/>
      </p:cViewPr>
      <p:guideLst>
        <p:guide orient="horz" pos="2160"/>
        <p:guide pos="3840"/>
        <p:guide pos="1753"/>
        <p:guide orient="horz" pos="4320"/>
        <p:guide orient="horz" pos="1525"/>
        <p:guide orient="horz" pos="2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52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014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69F4B-BD73-B6F6-E4B3-C805A089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67" y="369841"/>
            <a:ext cx="10798866" cy="809602"/>
          </a:xfrm>
          <a:prstGeom prst="rect">
            <a:avLst/>
          </a:prstGeom>
        </p:spPr>
        <p:txBody>
          <a:bodyPr/>
          <a:lstStyle>
            <a:lvl1pPr algn="ctr">
              <a:defRPr sz="3500">
                <a:solidFill>
                  <a:schemeClr val="tx1"/>
                </a:solidFill>
                <a:latin typeface="+mj-lt"/>
              </a:defRPr>
            </a:lvl1pPr>
          </a:lstStyle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4BADF8-4A47-ADF3-5105-E9B02D16A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501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8358100-E3DA-4E45-8E51-743631987DAC}"/>
              </a:ext>
            </a:extLst>
          </p:cNvPr>
          <p:cNvSpPr/>
          <p:nvPr userDrawn="1"/>
        </p:nvSpPr>
        <p:spPr>
          <a:xfrm>
            <a:off x="0" y="0"/>
            <a:ext cx="12192000" cy="6921007"/>
          </a:xfrm>
          <a:prstGeom prst="rect">
            <a:avLst/>
          </a:prstGeom>
          <a:solidFill>
            <a:srgbClr val="2634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04B4A3-7C3B-47D9-BE55-C76BDAEBEB6D}"/>
              </a:ext>
            </a:extLst>
          </p:cNvPr>
          <p:cNvSpPr txBox="1"/>
          <p:nvPr userDrawn="1"/>
        </p:nvSpPr>
        <p:spPr>
          <a:xfrm>
            <a:off x="657783" y="2116108"/>
            <a:ext cx="6997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  <a:latin typeface="Work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e identificazione di modelli per la dinamica di un quadrirotore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CA3622-1C9F-4293-9A18-3D49686B5FFE}"/>
              </a:ext>
            </a:extLst>
          </p:cNvPr>
          <p:cNvSpPr txBox="1"/>
          <p:nvPr userDrawn="1"/>
        </p:nvSpPr>
        <p:spPr>
          <a:xfrm>
            <a:off x="4454559" y="3372287"/>
            <a:ext cx="271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  <a:latin typeface="Work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Candidato: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  <a:latin typeface="Work Sans" pitchFamily="2" charset="0"/>
                <a:ea typeface="Roboto" panose="02000000000000000000" pitchFamily="2" charset="0"/>
                <a:cs typeface="Roboto" panose="02000000000000000000" pitchFamily="2" charset="0"/>
              </a:rPr>
              <a:t>Giovanni Versiglioni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2713D-BC5C-4884-9621-C017B4FDE2F1}"/>
              </a:ext>
            </a:extLst>
          </p:cNvPr>
          <p:cNvSpPr txBox="1"/>
          <p:nvPr userDrawn="1"/>
        </p:nvSpPr>
        <p:spPr>
          <a:xfrm>
            <a:off x="657783" y="6234110"/>
            <a:ext cx="15594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700" dirty="0">
                <a:solidFill>
                  <a:schemeClr val="bg1"/>
                </a:solidFill>
                <a:latin typeface="Work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15/09/2023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AF2151-4CFC-448B-9115-3F49381E06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83" y="269947"/>
            <a:ext cx="1970268" cy="157621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2BD5B257-7809-0A83-C355-E6524666C0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61" y="1846161"/>
            <a:ext cx="3983002" cy="398300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281772-7E54-6CFD-6198-0CC1091FEBB6}"/>
              </a:ext>
            </a:extLst>
          </p:cNvPr>
          <p:cNvSpPr txBox="1"/>
          <p:nvPr userDrawn="1"/>
        </p:nvSpPr>
        <p:spPr>
          <a:xfrm>
            <a:off x="657783" y="3401718"/>
            <a:ext cx="2366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</a:rPr>
              <a:t>Relatore: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Prof. Paolo Valigi</a:t>
            </a:r>
          </a:p>
          <a:p>
            <a:pPr algn="l"/>
            <a:endParaRPr lang="it-IT" sz="2000" dirty="0">
              <a:solidFill>
                <a:schemeClr val="bg1"/>
              </a:solidFill>
            </a:endParaRP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Correlatore: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Ing. Mirko Leomanni</a:t>
            </a:r>
          </a:p>
        </p:txBody>
      </p:sp>
    </p:spTree>
    <p:extLst>
      <p:ext uri="{BB962C8B-B14F-4D97-AF65-F5344CB8AC3E}">
        <p14:creationId xmlns:p14="http://schemas.microsoft.com/office/powerpoint/2010/main" val="156751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8405" y="6311893"/>
            <a:ext cx="1051560" cy="361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Work Sans" pitchFamily="2" charset="0"/>
              </a:defRPr>
            </a:lvl1pPr>
          </a:lstStyle>
          <a:p>
            <a:fld id="{C30E2D42-AD32-4574-86F4-81FA5CE7299E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3CEDF-6298-469C-B677-0DD78B00B2A3}"/>
              </a:ext>
            </a:extLst>
          </p:cNvPr>
          <p:cNvCxnSpPr>
            <a:cxnSpLocks/>
          </p:cNvCxnSpPr>
          <p:nvPr userDrawn="1"/>
        </p:nvCxnSpPr>
        <p:spPr>
          <a:xfrm>
            <a:off x="0" y="6066107"/>
            <a:ext cx="12192000" cy="0"/>
          </a:xfrm>
          <a:prstGeom prst="line">
            <a:avLst/>
          </a:prstGeom>
          <a:ln w="28575">
            <a:solidFill>
              <a:srgbClr val="2634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366806-034C-425D-8054-46DECC113185}"/>
              </a:ext>
            </a:extLst>
          </p:cNvPr>
          <p:cNvSpPr txBox="1"/>
          <p:nvPr userDrawn="1"/>
        </p:nvSpPr>
        <p:spPr>
          <a:xfrm>
            <a:off x="5998762" y="6207412"/>
            <a:ext cx="40111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400" dirty="0">
                <a:latin typeface="Work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e identificazione di modelli per la dinamica di un quadrirotore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854B3A-0248-4E4D-BCE2-9E9A90B6095E}"/>
              </a:ext>
            </a:extLst>
          </p:cNvPr>
          <p:cNvSpPr txBox="1"/>
          <p:nvPr userDrawn="1"/>
        </p:nvSpPr>
        <p:spPr>
          <a:xfrm>
            <a:off x="1302026" y="6313960"/>
            <a:ext cx="47939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00" dirty="0">
                <a:latin typeface="Work Sans" pitchFamily="2" charset="0"/>
                <a:ea typeface="Roboto" panose="02000000000000000000" pitchFamily="2" charset="0"/>
                <a:cs typeface="Roboto" panose="02000000000000000000" pitchFamily="2" charset="0"/>
              </a:rPr>
              <a:t>Giovanni Versiglioni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9BE34C-EF9C-41D5-8349-7717895F8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8" t="16382" r="28664" b="40314"/>
          <a:stretch/>
        </p:blipFill>
        <p:spPr>
          <a:xfrm>
            <a:off x="321540" y="6149953"/>
            <a:ext cx="1260000" cy="6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4C7B1-5C7C-0264-D84B-E3E7FECD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67" y="2619398"/>
            <a:ext cx="10798866" cy="809602"/>
          </a:xfrm>
        </p:spPr>
        <p:txBody>
          <a:bodyPr/>
          <a:lstStyle/>
          <a:p>
            <a:r>
              <a:rPr lang="it-IT" sz="4000" dirty="0"/>
              <a:t>4. Implementazione Simulazione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BF35E1F-33D1-D2AB-C637-1F79FC2BF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15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4. Implementazione Simulazione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288BAC-7F7C-54B7-EF1F-D940A058AAB1}"/>
              </a:ext>
            </a:extLst>
          </p:cNvPr>
          <p:cNvSpPr txBox="1">
            <a:spLocks/>
          </p:cNvSpPr>
          <p:nvPr/>
        </p:nvSpPr>
        <p:spPr>
          <a:xfrm>
            <a:off x="328472" y="945223"/>
            <a:ext cx="610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/>
              <a:t>Gazebo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/>
              <a:t>Simulatore 3D, consente di visualizzare e testare il drone in un ambiente che emula la realtà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/>
              <a:t>Repository </a:t>
            </a:r>
            <a:r>
              <a:rPr lang="it-IT" sz="2100" i="1" dirty="0"/>
              <a:t>iq_sim</a:t>
            </a:r>
            <a:r>
              <a:rPr lang="it-IT" sz="2100" dirty="0"/>
              <a:t> di Intelligent Quads</a:t>
            </a:r>
          </a:p>
        </p:txBody>
      </p:sp>
      <p:pic>
        <p:nvPicPr>
          <p:cNvPr id="6" name="Immagine 5" descr="Immagine che contiene schermata, Software multimediale, software, Software per la grafica&#10;&#10;Descrizione generata automaticamente">
            <a:extLst>
              <a:ext uri="{FF2B5EF4-FFF2-40B4-BE49-F238E27FC236}">
                <a16:creationId xmlns:a16="http://schemas.microsoft.com/office/drawing/2014/main" id="{6550E18D-A2D6-16E8-B83A-22D271FE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68" y="833527"/>
            <a:ext cx="5065457" cy="2748226"/>
          </a:xfrm>
          <a:prstGeom prst="rect">
            <a:avLst/>
          </a:prstGeom>
        </p:spPr>
      </p:pic>
      <p:pic>
        <p:nvPicPr>
          <p:cNvPr id="8" name="Immagine 7" descr="Immagine che contiene schermata, diagramma, Modellazione 3D&#10;&#10;Descrizione generata automaticamente">
            <a:extLst>
              <a:ext uri="{FF2B5EF4-FFF2-40B4-BE49-F238E27FC236}">
                <a16:creationId xmlns:a16="http://schemas.microsoft.com/office/drawing/2014/main" id="{42F7E7B8-56C4-53F9-6811-F6B273542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96" y="3797596"/>
            <a:ext cx="3073400" cy="2032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6AB38A-640E-DEF3-A46B-98567331276A}"/>
              </a:ext>
            </a:extLst>
          </p:cNvPr>
          <p:cNvSpPr txBox="1"/>
          <p:nvPr/>
        </p:nvSpPr>
        <p:spPr>
          <a:xfrm>
            <a:off x="328473" y="2460188"/>
            <a:ext cx="53999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/>
              <a:t>ArduCopter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/>
              <a:t>Software di autopilotaggio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/>
              <a:t>Software In The Loop (SITL) consente di eseguire ArduCopter su computer, senza l’utilizzo di alcun hardware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8719DE-8727-98D6-2770-7144252EBC89}"/>
              </a:ext>
            </a:extLst>
          </p:cNvPr>
          <p:cNvSpPr txBox="1"/>
          <p:nvPr/>
        </p:nvSpPr>
        <p:spPr>
          <a:xfrm>
            <a:off x="328472" y="4298318"/>
            <a:ext cx="5399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/>
              <a:t>MAVROS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/>
              <a:t>MAVLink è un protocollo di comunicazione per UAV di piccole dimensioni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/>
              <a:t>MAVROS è l’estensione di MAVLink in ROS</a:t>
            </a:r>
          </a:p>
        </p:txBody>
      </p:sp>
    </p:spTree>
    <p:extLst>
      <p:ext uri="{BB962C8B-B14F-4D97-AF65-F5344CB8AC3E}">
        <p14:creationId xmlns:p14="http://schemas.microsoft.com/office/powerpoint/2010/main" val="151607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1628D-3253-31B9-D005-DCA6C27C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67" y="2619398"/>
            <a:ext cx="10798866" cy="809602"/>
          </a:xfrm>
        </p:spPr>
        <p:txBody>
          <a:bodyPr/>
          <a:lstStyle/>
          <a:p>
            <a:r>
              <a:rPr lang="it-IT" sz="4000" dirty="0"/>
              <a:t>5. Esperimenti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C41A53B-4544-5531-AB2B-F0C7A5DE3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71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5. Esperimento 1</a:t>
            </a:r>
            <a:r>
              <a:rPr lang="it-IT" sz="3500" dirty="0">
                <a:latin typeface="+mj-lt"/>
              </a:rPr>
              <a:t>: FDT rollio e posizione lungo 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9847CB-E137-5EC5-4029-3C0C5EA08C86}"/>
              </a:ext>
            </a:extLst>
          </p:cNvPr>
          <p:cNvSpPr txBox="1"/>
          <p:nvPr/>
        </p:nvSpPr>
        <p:spPr>
          <a:xfrm>
            <a:off x="564931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8AC2540-DBDC-0551-2F2E-FA2923DA0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 t="4045" r="7346" b="4252"/>
          <a:stretch/>
        </p:blipFill>
        <p:spPr>
          <a:xfrm>
            <a:off x="170094" y="2164615"/>
            <a:ext cx="5925906" cy="35588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5DA7AD0-A1BC-C13C-16C3-0DE0189D92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4045" r="6908" b="4252"/>
          <a:stretch/>
        </p:blipFill>
        <p:spPr>
          <a:xfrm>
            <a:off x="6202436" y="2196462"/>
            <a:ext cx="5819470" cy="3495153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W_Y(s) = \frac{-1.022(s-1.73)(s+1.059)}{(s+0.1068)(s-0.0490\pm j1.2098)}$&#10;&#10;&#10;\end{document}" title="IguanaTex Bitmap Display">
            <a:extLst>
              <a:ext uri="{FF2B5EF4-FFF2-40B4-BE49-F238E27FC236}">
                <a16:creationId xmlns:a16="http://schemas.microsoft.com/office/drawing/2014/main" id="{BEFC3F49-58C3-0B4F-B2CD-A673812626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40" y="1198232"/>
            <a:ext cx="443992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5. Esperimento 2</a:t>
            </a:r>
            <a:r>
              <a:rPr lang="it-IT" sz="3500" dirty="0">
                <a:latin typeface="+mj-lt"/>
              </a:rPr>
              <a:t>: FDT beccheggio e posizione lungo 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FD0909-A20C-900D-33A6-A2B4926E2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3585" r="7343" b="3354"/>
          <a:stretch/>
        </p:blipFill>
        <p:spPr>
          <a:xfrm>
            <a:off x="146893" y="2047661"/>
            <a:ext cx="5949107" cy="36385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09CF8A2-D439-2AC7-D194-0B0F6B4F68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3585" r="6609" b="3354"/>
          <a:stretch/>
        </p:blipFill>
        <p:spPr>
          <a:xfrm>
            <a:off x="6267143" y="2159304"/>
            <a:ext cx="5712822" cy="3415229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W_X(s) = \frac{-3.224(s-1.449)(s+0.3661)}{(s+1.14)(s-0.0714\pm j1.0995)}$&#10;&#10;&#10;\end{document}" title="IguanaTex Bitmap Display">
            <a:extLst>
              <a:ext uri="{FF2B5EF4-FFF2-40B4-BE49-F238E27FC236}">
                <a16:creationId xmlns:a16="http://schemas.microsoft.com/office/drawing/2014/main" id="{0F1300A4-BADE-F95D-2326-2DD77BBF45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75" y="1294613"/>
            <a:ext cx="423545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5. Esperimento 3</a:t>
            </a:r>
            <a:r>
              <a:rPr lang="it-IT" sz="3500" dirty="0">
                <a:latin typeface="+mj-lt"/>
              </a:rPr>
              <a:t>: FDT spinta e posizione lungo Z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786181-76B1-1539-CF51-458A8AAA2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4082" r="7846" b="3875"/>
          <a:stretch/>
        </p:blipFill>
        <p:spPr>
          <a:xfrm>
            <a:off x="105122" y="2035174"/>
            <a:ext cx="6007866" cy="36437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905C4F7-4F8A-07F7-E256-3D34D1878E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4481" r="6668" b="3860"/>
          <a:stretch/>
        </p:blipFill>
        <p:spPr>
          <a:xfrm>
            <a:off x="6153674" y="2085139"/>
            <a:ext cx="6038326" cy="3593823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W_Z(s) = \frac{-144.02(s-0.8787)(s+0.199)}{(s+39.67)(s+0.231)(s+0.07999)}$&#10;&#10;&#10;\end{document}" title="IguanaTex Bitmap Display">
            <a:extLst>
              <a:ext uri="{FF2B5EF4-FFF2-40B4-BE49-F238E27FC236}">
                <a16:creationId xmlns:a16="http://schemas.microsoft.com/office/drawing/2014/main" id="{7ED9CD2E-37E2-FCA8-20CF-5B8A0FE5C9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23" y="1337083"/>
            <a:ext cx="446913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6. Conclusioni e Sviluppi Futuri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288BAC-7F7C-54B7-EF1F-D940A058AAB1}"/>
              </a:ext>
            </a:extLst>
          </p:cNvPr>
          <p:cNvSpPr txBox="1">
            <a:spLocks/>
          </p:cNvSpPr>
          <p:nvPr/>
        </p:nvSpPr>
        <p:spPr>
          <a:xfrm>
            <a:off x="696000" y="1089000"/>
            <a:ext cx="1080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effectLst/>
              </a:rPr>
              <a:t>Conclusioni</a:t>
            </a:r>
            <a:r>
              <a:rPr lang="it-IT" sz="2300" dirty="0">
                <a:effectLst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>
                <a:effectLst/>
              </a:rPr>
              <a:t>Le funzioni di trasferimento ricavate risultano sufficientemente compatibili con i dati input-output registrati nelle simulazioni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>
                <a:effectLst/>
              </a:rPr>
              <a:t>Il grado di accuratezza misurato tramite NRMSE è compreso tra 70% e 80%</a:t>
            </a:r>
          </a:p>
          <a:p>
            <a:endParaRPr lang="it-IT" sz="2300" dirty="0"/>
          </a:p>
          <a:p>
            <a:r>
              <a:rPr lang="it-IT" sz="2300" b="1" dirty="0"/>
              <a:t>Sviluppi Futuri</a:t>
            </a:r>
            <a:r>
              <a:rPr lang="it-IT" sz="23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Identificazione modello MIMO nello spazio di stato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Confronto SISO - MIMO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ARX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Hammerstein-Wiener</a:t>
            </a:r>
          </a:p>
        </p:txBody>
      </p:sp>
    </p:spTree>
    <p:extLst>
      <p:ext uri="{BB962C8B-B14F-4D97-AF65-F5344CB8AC3E}">
        <p14:creationId xmlns:p14="http://schemas.microsoft.com/office/powerpoint/2010/main" val="22812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dirty="0">
                <a:latin typeface="+mj-lt"/>
              </a:rPr>
              <a:t>Sommario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288BAC-7F7C-54B7-EF1F-D940A058AAB1}"/>
              </a:ext>
            </a:extLst>
          </p:cNvPr>
          <p:cNvSpPr txBox="1">
            <a:spLocks/>
          </p:cNvSpPr>
          <p:nvPr/>
        </p:nvSpPr>
        <p:spPr>
          <a:xfrm>
            <a:off x="696000" y="1089000"/>
            <a:ext cx="108000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300" b="1" dirty="0"/>
              <a:t>Introduzione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300" dirty="0"/>
              <a:t>Generalità sull’identificazione di sistema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300" dirty="0"/>
              <a:t>Obiettivi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300" b="1" dirty="0">
                <a:effectLst/>
              </a:rPr>
              <a:t>Modello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300" dirty="0"/>
              <a:t>Modello non lineare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300" dirty="0">
                <a:effectLst/>
              </a:rPr>
              <a:t>Manovre di controllo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300" b="1" dirty="0"/>
              <a:t>Identificazione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300" dirty="0"/>
              <a:t>Controllore di posizione e assetto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300" dirty="0"/>
              <a:t>Identificazione di tre funzioni di trasferimento disaccoppiate lungo gli assi X, Y e Z tramite l’applicativo MATLAB System Identification Toolbox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300" b="1" dirty="0">
                <a:effectLst/>
              </a:rPr>
              <a:t>Implementazione dell’ambiente di simulazione in ROS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300" b="1" dirty="0"/>
              <a:t>Esperimenti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300" b="1" dirty="0">
                <a:effectLst/>
              </a:rPr>
              <a:t>Conc</a:t>
            </a:r>
            <a:r>
              <a:rPr lang="it-IT" sz="2300" b="1" dirty="0"/>
              <a:t>lusioni e Sviluppi Futuri</a:t>
            </a:r>
            <a:endParaRPr lang="it-IT" sz="23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7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84DB8-EC8A-DBD1-B46E-CB9B620A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67" y="2619398"/>
            <a:ext cx="10798866" cy="809602"/>
          </a:xfrm>
        </p:spPr>
        <p:txBody>
          <a:bodyPr/>
          <a:lstStyle/>
          <a:p>
            <a:r>
              <a:rPr lang="it-IT" sz="4000" dirty="0"/>
              <a:t>1. 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8227B8-A7C4-D026-A12B-1E4F01851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1. Introduzione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288BAC-7F7C-54B7-EF1F-D940A058AAB1}"/>
              </a:ext>
            </a:extLst>
          </p:cNvPr>
          <p:cNvSpPr txBox="1">
            <a:spLocks/>
          </p:cNvSpPr>
          <p:nvPr/>
        </p:nvSpPr>
        <p:spPr>
          <a:xfrm>
            <a:off x="397965" y="1089000"/>
            <a:ext cx="1139607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b="1" dirty="0">
                <a:effectLst/>
              </a:rPr>
              <a:t>Identificazione di sistema</a:t>
            </a:r>
            <a:r>
              <a:rPr lang="it-IT" sz="2300" dirty="0">
                <a:effectLst/>
              </a:rPr>
              <a:t>: costruzione di modelli mat</a:t>
            </a:r>
            <a:r>
              <a:rPr lang="it-IT" sz="2300" dirty="0"/>
              <a:t>ematici partendo da dati sperimentali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/>
              <a:t>Diverse tipologie di identificazione, a seconda del grado di conoscenza del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>
                <a:effectLst/>
              </a:rPr>
              <a:t>Necessità di modelli accurati per progettare e simulare leggi di controllo ad alte prestazioni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8C50B2D-B5DE-1A2C-616D-A642EC1A8A79}"/>
              </a:ext>
            </a:extLst>
          </p:cNvPr>
          <p:cNvSpPr/>
          <p:nvPr/>
        </p:nvSpPr>
        <p:spPr>
          <a:xfrm>
            <a:off x="696000" y="2516909"/>
            <a:ext cx="10800000" cy="30626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300" b="1" dirty="0">
                <a:solidFill>
                  <a:schemeClr val="tx1"/>
                </a:solidFill>
              </a:rPr>
              <a:t>Obiettivi</a:t>
            </a:r>
            <a:r>
              <a:rPr lang="it-IT" sz="23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chemeClr val="tx1"/>
                </a:solidFill>
              </a:rPr>
              <a:t>Presentazione di un modello non lineare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chemeClr val="tx1"/>
                </a:solidFill>
              </a:rPr>
              <a:t>Implementazione di un sistema di simulazione in ROS dotato di controllo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chemeClr val="tx1"/>
                </a:solidFill>
              </a:rPr>
              <a:t>Identificazione di tre funzioni di trasferimento in grado di descrivere la dinamica lungo gli assi principali (X, Y, Z)</a:t>
            </a:r>
          </a:p>
        </p:txBody>
      </p:sp>
    </p:spTree>
    <p:extLst>
      <p:ext uri="{BB962C8B-B14F-4D97-AF65-F5344CB8AC3E}">
        <p14:creationId xmlns:p14="http://schemas.microsoft.com/office/powerpoint/2010/main" val="22428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5BD03-EE74-FF1F-BD7A-8F1E4E26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67" y="2619398"/>
            <a:ext cx="10798866" cy="809602"/>
          </a:xfrm>
        </p:spPr>
        <p:txBody>
          <a:bodyPr/>
          <a:lstStyle/>
          <a:p>
            <a:r>
              <a:rPr lang="it-IT" sz="4000" dirty="0"/>
              <a:t>2. Modello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A3C6BB6-1981-7670-9D73-0C04E66ED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55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2. Modello</a:t>
            </a:r>
            <a:r>
              <a:rPr lang="it-IT" sz="3500" dirty="0">
                <a:latin typeface="+mj-lt"/>
              </a:rPr>
              <a:t>: modello non lineare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66DC17-ED9A-1E10-AE9C-92408D61D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472" y="1053196"/>
            <a:ext cx="4833528" cy="4258329"/>
          </a:xfrm>
          <a:prstGeom prst="rect">
            <a:avLst/>
          </a:prstGeom>
        </p:spPr>
      </p:pic>
      <p:pic>
        <p:nvPicPr>
          <p:cNvPr id="8" name="Immagine 7" descr="\documentclass{article}&#10;\usepackage{amsmath}&#10;\pagestyle{empty}&#10;\begin{document}&#10;&#10;&#10;$\begin{cases}&#10;&#9;\Dot{u} = (vr - wq) + g\sin(\theta) \\&#10;&#9;\Dot{v} = (wp - ur) - g\cos(\theta)\sin(\phi) \\&#10;&#9;\Dot{w} = (uq - vp) - g\cos(\theta)\sin(\phi) + \frac{U_1}{m} \\&#10;&#9;\Dot{p} = \frac{I_{YY} - I_{ZZ}}{I_{XX}}qr + \frac{U_2}{I_{XX}} \\&#10;&#9;\Dot{q} = \frac{I_{ZZ} - I_{XX}}{I_{YY}}pr + \frac{U_3}{I_{YY}} \\&#10;&#9;\Dot{r} = \frac{I_{XX} - I_{YY}}{I_{ZZ}}pq + \frac{U_4}{I_{ZZ}}&#10;&#9;\end{cases}&#10;&#9;\label{modelloQuadrirotoreDrone}$&#10;&#10;\end{document}" title="IguanaTex Bitmap Display">
            <a:extLst>
              <a:ext uri="{FF2B5EF4-FFF2-40B4-BE49-F238E27FC236}">
                <a16:creationId xmlns:a16="http://schemas.microsoft.com/office/drawing/2014/main" id="{AF8B641F-EE84-F537-5E2D-4F70624785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70000"/>
            <a:ext cx="4165600" cy="2159000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&#10;$\begin{cases}&#10;&#9;U_1 = b({\Omega_1}^2 + {\Omega_2}^2 + {\Omega_3}^2 + {\Omega_4}^2) \\&#10;&#9;U_2 = lb(- {\Omega_2}^2 + {\Omega_4}^2) \\&#10;&#9;U_3 = lb(- {\Omega_1}^2 + {\Omega_3}^2) \\&#10;&#9;U_4 = d(- {\Omega_1}^2 + {\Omega_2}^2 - {\Omega_3}^2 + {\Omega_4}^2)&#10;&#9;\end{cases}$&#10;&#10;\end{document}" title="IguanaTex Bitmap Display">
            <a:extLst>
              <a:ext uri="{FF2B5EF4-FFF2-40B4-BE49-F238E27FC236}">
                <a16:creationId xmlns:a16="http://schemas.microsoft.com/office/drawing/2014/main" id="{7DA510C2-FAA2-8FFF-259D-A7280F0616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914525"/>
            <a:ext cx="3886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2. Modello</a:t>
            </a:r>
            <a:r>
              <a:rPr lang="it-IT" sz="3500" dirty="0">
                <a:latin typeface="+mj-lt"/>
              </a:rPr>
              <a:t>: manovre di controllo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288BAC-7F7C-54B7-EF1F-D940A058AAB1}"/>
              </a:ext>
            </a:extLst>
          </p:cNvPr>
          <p:cNvSpPr txBox="1">
            <a:spLocks/>
          </p:cNvSpPr>
          <p:nvPr/>
        </p:nvSpPr>
        <p:spPr>
          <a:xfrm>
            <a:off x="696000" y="1089000"/>
            <a:ext cx="10800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Quattro possibili manovre: rollio, beccheggio, imbardata e spinta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62A7E23-F651-B12A-422E-B07267BAE579}"/>
              </a:ext>
            </a:extLst>
          </p:cNvPr>
          <p:cNvGrpSpPr/>
          <p:nvPr/>
        </p:nvGrpSpPr>
        <p:grpSpPr>
          <a:xfrm>
            <a:off x="2518832" y="1762857"/>
            <a:ext cx="7154336" cy="3662099"/>
            <a:chOff x="6708065" y="3120877"/>
            <a:chExt cx="5539152" cy="2814118"/>
          </a:xfrm>
        </p:grpSpPr>
        <p:pic>
          <p:nvPicPr>
            <p:cNvPr id="6" name="Immagine 5" descr="Immagine che contiene cerchio, Carattere, diagramma, linea&#10;&#10;Descrizione generata automaticamente">
              <a:extLst>
                <a:ext uri="{FF2B5EF4-FFF2-40B4-BE49-F238E27FC236}">
                  <a16:creationId xmlns:a16="http://schemas.microsoft.com/office/drawing/2014/main" id="{2D538BE0-5080-FB8D-0E44-7C7C0324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691" y="3120877"/>
              <a:ext cx="2520000" cy="1411200"/>
            </a:xfrm>
            <a:prstGeom prst="rect">
              <a:avLst/>
            </a:prstGeom>
          </p:spPr>
        </p:pic>
        <p:pic>
          <p:nvPicPr>
            <p:cNvPr id="8" name="Immagine 7" descr="Immagine che contiene cerchio, Carattere, diagramma, linea&#10;&#10;Descrizione generata automaticamente">
              <a:extLst>
                <a:ext uri="{FF2B5EF4-FFF2-40B4-BE49-F238E27FC236}">
                  <a16:creationId xmlns:a16="http://schemas.microsoft.com/office/drawing/2014/main" id="{1BA96E9C-1199-0C00-9678-824DBACF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3590" y="3120877"/>
              <a:ext cx="2520000" cy="1411200"/>
            </a:xfrm>
            <a:prstGeom prst="rect">
              <a:avLst/>
            </a:prstGeom>
          </p:spPr>
        </p:pic>
        <p:pic>
          <p:nvPicPr>
            <p:cNvPr id="10" name="Immagine 9" descr="Immagine che contiene Carattere, cerchio, diagramma, testo&#10;&#10;Descrizione generata automaticamente">
              <a:extLst>
                <a:ext uri="{FF2B5EF4-FFF2-40B4-BE49-F238E27FC236}">
                  <a16:creationId xmlns:a16="http://schemas.microsoft.com/office/drawing/2014/main" id="{A2A06F47-F933-EEE8-DDAA-FBB7DFC6F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065" y="4532077"/>
              <a:ext cx="2787253" cy="1402918"/>
            </a:xfrm>
            <a:prstGeom prst="rect">
              <a:avLst/>
            </a:prstGeom>
          </p:spPr>
        </p:pic>
        <p:pic>
          <p:nvPicPr>
            <p:cNvPr id="12" name="Immagine 11" descr="Immagine che contiene Carattere, cerchio, diagramma, linea&#10;&#10;Descrizione generata automaticamente">
              <a:extLst>
                <a:ext uri="{FF2B5EF4-FFF2-40B4-BE49-F238E27FC236}">
                  <a16:creationId xmlns:a16="http://schemas.microsoft.com/office/drawing/2014/main" id="{D7E4AD00-FCF0-3A95-643D-6ACCF8B7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964" y="4532077"/>
              <a:ext cx="2787253" cy="136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56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23942-20CE-ED69-88ED-60D65BA8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67" y="2619398"/>
            <a:ext cx="10798866" cy="809602"/>
          </a:xfrm>
        </p:spPr>
        <p:txBody>
          <a:bodyPr/>
          <a:lstStyle/>
          <a:p>
            <a:r>
              <a:rPr lang="it-IT" sz="4000" dirty="0"/>
              <a:t>3. Identificazione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459D932-CE1B-0BCD-D8B8-0D882DE74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41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64416-DCC3-61D4-5569-6C53FEC4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2D42-AD32-4574-86F4-81FA5CE7299E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592EE-E3D4-3D1B-8597-C39693E4672F}"/>
              </a:ext>
            </a:extLst>
          </p:cNvPr>
          <p:cNvSpPr txBox="1"/>
          <p:nvPr/>
        </p:nvSpPr>
        <p:spPr>
          <a:xfrm>
            <a:off x="696000" y="184311"/>
            <a:ext cx="1080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u="sng" dirty="0">
                <a:latin typeface="+mj-lt"/>
              </a:rPr>
              <a:t>3. Identificazione</a:t>
            </a:r>
            <a:r>
              <a:rPr lang="it-IT" sz="3500" dirty="0">
                <a:latin typeface="+mj-lt"/>
              </a:rPr>
              <a:t>: controllore di posizione e assetto</a:t>
            </a:r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0D0452A-A935-47EB-AEE7-9ADC5A4F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5" y="1559537"/>
            <a:ext cx="8073427" cy="37395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A1A8327-3B2A-7FAD-B80F-E5A6F6249376}"/>
              </a:ext>
            </a:extLst>
          </p:cNvPr>
          <p:cNvSpPr/>
          <p:nvPr/>
        </p:nvSpPr>
        <p:spPr>
          <a:xfrm>
            <a:off x="3205908" y="2236425"/>
            <a:ext cx="4516916" cy="2875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B1EC07-6A45-0032-FD8E-C4AC3B70EAD4}"/>
              </a:ext>
            </a:extLst>
          </p:cNvPr>
          <p:cNvSpPr txBox="1"/>
          <p:nvPr/>
        </p:nvSpPr>
        <p:spPr>
          <a:xfrm>
            <a:off x="9014024" y="2136338"/>
            <a:ext cx="2692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Ingressi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Angolo di rollio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Angolo di beccheggio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Forza di spinta</a:t>
            </a:r>
          </a:p>
          <a:p>
            <a:endParaRPr lang="it-IT" dirty="0"/>
          </a:p>
          <a:p>
            <a:r>
              <a:rPr lang="it-IT" b="1" dirty="0"/>
              <a:t>Uscite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Posizione asse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Posizione asse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Posizione asse Z</a:t>
            </a:r>
          </a:p>
        </p:txBody>
      </p:sp>
    </p:spTree>
    <p:extLst>
      <p:ext uri="{BB962C8B-B14F-4D97-AF65-F5344CB8AC3E}">
        <p14:creationId xmlns:p14="http://schemas.microsoft.com/office/powerpoint/2010/main" val="32780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"/>
  <p:tag name="ORIGINALWIDTH" val="164"/>
  <p:tag name="OUTPUTTYPE" val="PDF"/>
  <p:tag name="IGUANATEXVERSION" val="160"/>
  <p:tag name="LATEXADDIN" val="\documentclass{article}&#10;\usepackage{amsmath}&#10;\pagestyle{empty}&#10;\begin{document}&#10;&#10;&#10;$\begin{cases}&#10;&#9;\Dot{u} = (vr - wq) + g\sin(\theta) \\&#10;&#9;\Dot{v} = (wp - ur) - g\cos(\theta)\sin(\phi) \\&#10;&#9;\Dot{w} = (uq - vp) - g\cos(\theta)\sin(\phi) + \frac{U_1}{m} \\&#10;&#9;\Dot{p} = \frac{I_{YY} - I_{ZZ}}{I_{XX}}qr + \frac{U_2}{I_{XX}} \\&#10;&#9;\Dot{q} = \frac{I_{ZZ} - I_{XX}}{I_{YY}}pr + \frac{U_3}{I_{YY}} \\&#10;&#9;\Dot{r} = \frac{I_{XX} - I_{YY}}{I_{ZZ}}pq + \frac{U_4}{I_{ZZ}}&#10;&#9;\end{cases}&#10;&#9;\label{modelloQuadrirotoreDrone}$&#10;&#10;\end{document}"/>
  <p:tag name="IGUANATEXSIZE" val="20"/>
  <p:tag name="IGUANATEXCURSOR" val="125"/>
  <p:tag name="TRANSPARENCY" val="Vero"/>
  <p:tag name="LATEXENGINEID" val="0"/>
  <p:tag name="TEMPFOLDER" val="/private/var/folders/11/200t3y69585947v778z1kgf40000gn/T/com.microsoft.Powerpoint/TemporaryItems/"/>
  <p:tag name="LATEXFORMHEIGHT" val="426,65"/>
  <p:tag name="LATEXFORMWIDTH" val="513,3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153"/>
  <p:tag name="OUTPUTTYPE" val="PDF"/>
  <p:tag name="IGUANATEXVERSION" val="160"/>
  <p:tag name="LATEXADDIN" val="\documentclass{article}&#10;\usepackage{amsmath}&#10;\pagestyle{empty}&#10;\begin{document}&#10;&#10;&#10;$\begin{cases}&#10;&#9;U_1 = b({\Omega_1}^2 + {\Omega_2}^2 + {\Omega_3}^2 + {\Omega_4}^2) \\&#10;&#9;U_2 = lb(- {\Omega_2}^2 + {\Omega_4}^2) \\&#10;&#9;U_3 = lb(- {\Omega_1}^2 + {\Omega_3}^2) \\&#10;&#9;U_4 = d(- {\Omega_1}^2 + {\Omega_2}^2 - {\Omega_3}^2 + {\Omega_4}^2)&#10;&#9;\end{cases}$&#10;&#10;\end{document}"/>
  <p:tag name="IGUANATEXSIZE" val="20"/>
  <p:tag name="IGUANATEXCURSOR" val="338"/>
  <p:tag name="TRANSPARENCY" val="Vero"/>
  <p:tag name="LATEXENGINEID" val="0"/>
  <p:tag name="TEMPFOLDER" val="/private/var/folders/11/200t3y69585947v778z1kgf40000gn/T/com.microsoft.Powerpoint/TemporaryItems/"/>
  <p:tag name="LATEXFORMHEIGHT" val="426,65"/>
  <p:tag name="LATEXFORMWIDTH" val="513,3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152"/>
  <p:tag name="OUTPUTTYPE" val="PDF"/>
  <p:tag name="IGUANATEXVERSION" val="160"/>
  <p:tag name="LATEXADDIN" val="\documentclass{article}&#10;\usepackage{amsmath}&#10;\pagestyle{empty}&#10;\begin{document}&#10;&#10;$W_Y(s) = \frac{-1.022(s-1.73)(s+1.059)}{(s+0.1068)(s-0.0490\pm j1.2098)}$&#10;&#10;&#10;\end{document}"/>
  <p:tag name="IGUANATEXSIZE" val="23"/>
  <p:tag name="IGUANATEXCURSOR" val="89"/>
  <p:tag name="TRANSPARENCY" val="Vero"/>
  <p:tag name="LATEXENGINEID" val="0"/>
  <p:tag name="TEMPFOLDER" val="/private/var/folders/11/200t3y69585947v778z1kgf40000gn/T/com.microsoft.Powerpoint/TemporaryItems/"/>
  <p:tag name="LATEXFORMHEIGHT" val="426,65"/>
  <p:tag name="LATEXFORMWIDTH" val="513,3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145"/>
  <p:tag name="OUTPUTTYPE" val="PDF"/>
  <p:tag name="IGUANATEXVERSION" val="160"/>
  <p:tag name="LATEXADDIN" val="\documentclass{article}&#10;\usepackage{amsmath}&#10;\pagestyle{empty}&#10;\begin{document}&#10;&#10;$W_X(s) = \frac{-3.224(s-1.449)(s+0.3661)}{(s+1.14)(s-0.0714\pm j1.0995)}$&#10;&#10;&#10;\end{document}"/>
  <p:tag name="IGUANATEXSIZE" val="23"/>
  <p:tag name="IGUANATEXCURSOR" val="89"/>
  <p:tag name="TRANSPARENCY" val="Vero"/>
  <p:tag name="LATEXENGINEID" val="0"/>
  <p:tag name="TEMPFOLDER" val="/private/var/folders/11/200t3y69585947v778z1kgf40000gn/T/com.microsoft.Powerpoint/TemporaryItems/"/>
  <p:tag name="LATEXFORMHEIGHT" val="426,65"/>
  <p:tag name="LATEXFORMWIDTH" val="513,3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153"/>
  <p:tag name="OUTPUTTYPE" val="PDF"/>
  <p:tag name="IGUANATEXVERSION" val="160"/>
  <p:tag name="LATEXADDIN" val="\documentclass{article}&#10;\usepackage{amsmath}&#10;\pagestyle{empty}&#10;\begin{document}&#10;&#10;$W_Z(s) = \frac{-144.02(s-0.8787)(s+0.199)}{(s+39.67)(s+0.231)(s+0.07999)}$&#10;&#10;&#10;\end{document}"/>
  <p:tag name="IGUANATEXSIZE" val="23"/>
  <p:tag name="IGUANATEXCURSOR" val="89"/>
  <p:tag name="TRANSPARENCY" val="Vero"/>
  <p:tag name="LATEXENGINEID" val="0"/>
  <p:tag name="TEMPFOLDER" val="/private/var/folders/11/200t3y69585947v778z1kgf40000gn/T/com.microsoft.Powerpoint/TemporaryItems/"/>
  <p:tag name="LATEXFORMHEIGHT" val="426,65"/>
  <p:tag name="LATEXFORMWIDTH" val="513,35"/>
  <p:tag name="LATEXFORMWRAP" val="Vero"/>
  <p:tag name="BITMAPVECTOR" val="0"/>
</p:tagLst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3D7096-8546-4048-AEC9-0CE75CEF7FCB}">
  <we:reference id="4b785c87-866c-4bad-85d8-5d1ae467ac9a" version="3.4.0.0" store="EXCatalog" storeType="EXCatalog"/>
  <we:alternateReferences>
    <we:reference id="WA104381909" version="3.4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381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Work Sans</vt:lpstr>
      <vt:lpstr>1_Personalizza struttura</vt:lpstr>
      <vt:lpstr>1_Tema di Office</vt:lpstr>
      <vt:lpstr>Presentazione standard di PowerPoint</vt:lpstr>
      <vt:lpstr>Presentazione standard di PowerPoint</vt:lpstr>
      <vt:lpstr>1. Introduzione</vt:lpstr>
      <vt:lpstr>Presentazione standard di PowerPoint</vt:lpstr>
      <vt:lpstr>2. Modello</vt:lpstr>
      <vt:lpstr>Presentazione standard di PowerPoint</vt:lpstr>
      <vt:lpstr>Presentazione standard di PowerPoint</vt:lpstr>
      <vt:lpstr>3. Identificazione</vt:lpstr>
      <vt:lpstr>Presentazione standard di PowerPoint</vt:lpstr>
      <vt:lpstr>4. Implementazione Simulazione</vt:lpstr>
      <vt:lpstr>Presentazione standard di PowerPoint</vt:lpstr>
      <vt:lpstr>5. Esperimenti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Giovanna Ramaccini</dc:creator>
  <cp:lastModifiedBy>Giovanni Versiglioni</cp:lastModifiedBy>
  <cp:revision>166</cp:revision>
  <dcterms:created xsi:type="dcterms:W3CDTF">2020-06-25T14:02:18Z</dcterms:created>
  <dcterms:modified xsi:type="dcterms:W3CDTF">2023-09-14T07:54:44Z</dcterms:modified>
</cp:coreProperties>
</file>