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6" r:id="rId7"/>
    <p:sldId id="289" r:id="rId8"/>
    <p:sldId id="290" r:id="rId9"/>
    <p:sldId id="291" r:id="rId10"/>
    <p:sldId id="292" r:id="rId11"/>
    <p:sldId id="278" r:id="rId12"/>
    <p:sldId id="288" r:id="rId13"/>
    <p:sldId id="27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2142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7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crookedbrains.net/2010/12/creative-refrigerator-desig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1633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S.A.R.A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AI refrigeration assistant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Parameters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46503" y="199267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43901" y="203183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1007539" y="224436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1007539" y="1992675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Number of topics per corpora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355047" y="221729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355047" y="1982983"/>
            <a:ext cx="3894662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Number of top documents within each topic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779934" y="2244367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741835" y="1965574"/>
            <a:ext cx="3221565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Keywords to extract from each topic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3B4277-5046-492A-8F45-C41F9F0D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46503" y="345729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C82BE-DAD9-437C-A0F6-D249D705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43901" y="349644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5147E8-0FD9-4793-AE0B-F05DE206D609}"/>
              </a:ext>
            </a:extLst>
          </p:cNvPr>
          <p:cNvSpPr/>
          <p:nvPr/>
        </p:nvSpPr>
        <p:spPr>
          <a:xfrm>
            <a:off x="4355046" y="406054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E6379B-D7D6-4678-BC62-F8237236921D}"/>
              </a:ext>
            </a:extLst>
          </p:cNvPr>
          <p:cNvSpPr/>
          <p:nvPr/>
        </p:nvSpPr>
        <p:spPr>
          <a:xfrm>
            <a:off x="4355047" y="3447598"/>
            <a:ext cx="3894662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The length of word-radius ( number of neighbors)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471BB-9A5B-4C0C-9996-448039756B39}"/>
              </a:ext>
            </a:extLst>
          </p:cNvPr>
          <p:cNvSpPr txBox="1"/>
          <p:nvPr/>
        </p:nvSpPr>
        <p:spPr>
          <a:xfrm>
            <a:off x="1007539" y="919075"/>
            <a:ext cx="10718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From the above observations, NNMF was chosen due to its distinction on topics. Also, the following parameters were chosen for training of the model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4B8BA9-3D1C-42DE-A5E2-FC649836DA46}"/>
              </a:ext>
            </a:extLst>
          </p:cNvPr>
          <p:cNvSpPr/>
          <p:nvPr/>
        </p:nvSpPr>
        <p:spPr>
          <a:xfrm>
            <a:off x="1012305" y="4060539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33DD4E-CA33-4BD6-8DFC-73DE30750686}"/>
              </a:ext>
            </a:extLst>
          </p:cNvPr>
          <p:cNvSpPr/>
          <p:nvPr/>
        </p:nvSpPr>
        <p:spPr>
          <a:xfrm>
            <a:off x="1012305" y="344759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Number of top docs per topic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875A9-4179-457A-9DCB-92165DC6FC9B}"/>
              </a:ext>
            </a:extLst>
          </p:cNvPr>
          <p:cNvSpPr txBox="1"/>
          <p:nvPr/>
        </p:nvSpPr>
        <p:spPr>
          <a:xfrm>
            <a:off x="7098771" y="5481754"/>
            <a:ext cx="6100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Weight for title: 0.2</a:t>
            </a:r>
          </a:p>
          <a:p>
            <a:r>
              <a:rPr lang="en-US" dirty="0"/>
              <a:t>•	Weight for text: 0.3 </a:t>
            </a:r>
          </a:p>
          <a:p>
            <a:r>
              <a:rPr lang="en-US" dirty="0"/>
              <a:t>•	Weight for categories: 0.5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B348F-93B9-4186-A295-66CED1BA4092}"/>
              </a:ext>
            </a:extLst>
          </p:cNvPr>
          <p:cNvSpPr txBox="1"/>
          <p:nvPr/>
        </p:nvSpPr>
        <p:spPr>
          <a:xfrm>
            <a:off x="1202269" y="5479008"/>
            <a:ext cx="6100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the system must distribute weight between title, text, and categories to make the searching adequate.</a:t>
            </a:r>
          </a:p>
          <a:p>
            <a:r>
              <a:rPr lang="en-US" dirty="0"/>
              <a:t>The chosen weights for each of them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2704EB-AA0F-48C4-B86E-8430E8F68FC3}"/>
              </a:ext>
            </a:extLst>
          </p:cNvPr>
          <p:cNvSpPr txBox="1"/>
          <p:nvPr/>
        </p:nvSpPr>
        <p:spPr>
          <a:xfrm>
            <a:off x="228601" y="966097"/>
            <a:ext cx="7620000" cy="516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What is S.A.R.A?</a:t>
            </a:r>
          </a:p>
          <a:p>
            <a:pPr algn="ctr"/>
            <a:endParaRPr lang="en-IN" dirty="0"/>
          </a:p>
          <a:p>
            <a:pPr algn="ctr"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Sara is an AI-powered fridge assistant, introducing a variety of smart features like recipe recommendation, decay-detection and grocery-tracking through AIML, web-scraping and OpenCV technologies.</a:t>
            </a:r>
          </a:p>
          <a:p>
            <a:pPr algn="ctr">
              <a:lnSpc>
                <a:spcPct val="150000"/>
              </a:lnSpc>
            </a:pPr>
            <a:endParaRPr lang="en-IN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/>
              <a:t>This assistant can interact with the user through a progressive web application while the data processing is entirely cloud-based. The data required for the recommendation algorithm was acquired by leveraging the web scraping technologies. Its smart features include Recipe recommendation based on the availability of food-items inside the refrigerator, grocery-tracking to prevent excess stocking and alerting the user in case of prolonged storage to prevent food decay. </a:t>
            </a:r>
            <a:endParaRPr lang="en-IN" dirty="0"/>
          </a:p>
        </p:txBody>
      </p:sp>
      <p:pic>
        <p:nvPicPr>
          <p:cNvPr id="6" name="Picture 5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63FF01C-4803-4EFF-9A8B-36EFD041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5775" y="1104337"/>
            <a:ext cx="3616883" cy="4613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673A6-7C05-4C57-B9CD-BD8D095DFD12}"/>
              </a:ext>
            </a:extLst>
          </p:cNvPr>
          <p:cNvSpPr txBox="1"/>
          <p:nvPr/>
        </p:nvSpPr>
        <p:spPr>
          <a:xfrm>
            <a:off x="8260813" y="5866450"/>
            <a:ext cx="3306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www.crookedbrains.net/2010/12/creative-refrigerator-design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S.A.R.A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Scrapping the web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Topic Modelling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 Algorithm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Routing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Front End Prototype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D4A74B-2ACC-45ED-8E74-16927C2EC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3B32D5-ECBA-4E2A-8792-80F0457B93C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Scrapping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D4868-4045-42DF-BE05-3DEAAA90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13A0850-2090-4A5C-9A22-942107F1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84" y="1699657"/>
            <a:ext cx="5673015" cy="27961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CE71F-F50C-42C0-9B98-916F27CCA6FB}"/>
              </a:ext>
            </a:extLst>
          </p:cNvPr>
          <p:cNvSpPr txBox="1"/>
          <p:nvPr/>
        </p:nvSpPr>
        <p:spPr>
          <a:xfrm>
            <a:off x="86784" y="982472"/>
            <a:ext cx="6100232" cy="585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Manually generating a huge quantity of data would have consumed a lot of time, human effort and computational resources. </a:t>
            </a:r>
          </a:p>
          <a:p>
            <a:pPr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 err="1"/>
              <a:t>BeautifulSoup</a:t>
            </a:r>
            <a:r>
              <a:rPr lang="en-US" dirty="0"/>
              <a:t>”, a python-based web scraping library capable of automating the entire process of data extraction from the internet website efficiently out of XML and HTML files was used.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S.A.R.A, the URLs of the three websites from which the data was extracted are as follows:</a:t>
            </a:r>
          </a:p>
          <a:p>
            <a:pPr>
              <a:lnSpc>
                <a:spcPct val="150000"/>
              </a:lnSpc>
            </a:pPr>
            <a:r>
              <a:rPr lang="en-US" dirty="0"/>
              <a:t>a.      http://www.foodnetwork.com</a:t>
            </a:r>
          </a:p>
          <a:p>
            <a:pPr>
              <a:lnSpc>
                <a:spcPct val="150000"/>
              </a:lnSpc>
            </a:pPr>
            <a:r>
              <a:rPr lang="en-US" dirty="0"/>
              <a:t>b.      http://allrecipes.com</a:t>
            </a:r>
          </a:p>
          <a:p>
            <a:pPr>
              <a:lnSpc>
                <a:spcPct val="150000"/>
              </a:lnSpc>
            </a:pPr>
            <a:r>
              <a:rPr lang="en-US" dirty="0"/>
              <a:t>c.      http://www.epicurious.com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D4A74B-2ACC-45ED-8E74-16927C2EC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3B32D5-ECBA-4E2A-8792-80F0457B93C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Scrapping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D4868-4045-42DF-BE05-3DEAAA90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CE71F-F50C-42C0-9B98-916F27CCA6FB}"/>
              </a:ext>
            </a:extLst>
          </p:cNvPr>
          <p:cNvSpPr txBox="1"/>
          <p:nvPr/>
        </p:nvSpPr>
        <p:spPr>
          <a:xfrm>
            <a:off x="86784" y="982472"/>
            <a:ext cx="6100232" cy="461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tags that were extracted from these websites for each recipes are:</a:t>
            </a:r>
          </a:p>
          <a:p>
            <a:pPr>
              <a:lnSpc>
                <a:spcPct val="150000"/>
              </a:lnSpc>
            </a:pPr>
            <a:r>
              <a:rPr lang="en-US" dirty="0"/>
              <a:t>a.      Ingredients</a:t>
            </a:r>
          </a:p>
          <a:p>
            <a:pPr>
              <a:lnSpc>
                <a:spcPct val="150000"/>
              </a:lnSpc>
            </a:pPr>
            <a:r>
              <a:rPr lang="en-US" dirty="0"/>
              <a:t>b.      Instructions</a:t>
            </a:r>
          </a:p>
          <a:p>
            <a:pPr marL="342900" indent="-342900">
              <a:lnSpc>
                <a:spcPct val="150000"/>
              </a:lnSpc>
              <a:buAutoNum type="alphaLcPeriod" startAt="3"/>
            </a:pPr>
            <a:r>
              <a:rPr lang="en-US" dirty="0"/>
              <a:t>   Title</a:t>
            </a:r>
          </a:p>
          <a:p>
            <a:pPr marL="342900" indent="-342900">
              <a:lnSpc>
                <a:spcPct val="150000"/>
              </a:lnSpc>
              <a:buAutoNum type="alphaLcPeriod" startAt="3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these recipes were converted into JavaScript Object Notation and saved into the raw data file.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 of a recipes inside the json file is given here.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4CACD-055F-4E31-A7E5-14CDDC0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40" y="1969770"/>
            <a:ext cx="5966460" cy="2918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4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D4A74B-2ACC-45ED-8E74-16927C2EC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3B32D5-ECBA-4E2A-8792-80F0457B93C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D4868-4045-42DF-BE05-3DEAAA90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CE71F-F50C-42C0-9B98-916F27CCA6FB}"/>
              </a:ext>
            </a:extLst>
          </p:cNvPr>
          <p:cNvSpPr txBox="1"/>
          <p:nvPr/>
        </p:nvSpPr>
        <p:spPr>
          <a:xfrm>
            <a:off x="86784" y="982472"/>
            <a:ext cx="6100232" cy="294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Data acquired from the scrapping required cleaning before it can be used, some of the techniques used are: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Regex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Removing Null Rows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Removing non-alphabetic characters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F9AAA64-1851-438C-B9D6-222ED906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16" y="982472"/>
            <a:ext cx="5733655" cy="1919421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188427-5CFE-41FB-8E1A-66EA5500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58" y="3975752"/>
            <a:ext cx="9580642" cy="25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2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D4A74B-2ACC-45ED-8E74-16927C2EC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33B32D5-ECBA-4E2A-8792-80F0457B93C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Modeling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D4868-4045-42DF-BE05-3DEAAA90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CE71F-F50C-42C0-9B98-916F27CCA6FB}"/>
              </a:ext>
            </a:extLst>
          </p:cNvPr>
          <p:cNvSpPr txBox="1"/>
          <p:nvPr/>
        </p:nvSpPr>
        <p:spPr>
          <a:xfrm>
            <a:off x="86784" y="982472"/>
            <a:ext cx="6100232" cy="50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Before Data can be modelling into various topics, it was tokenized.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Tokenization is defined as an algorithm that breaks the raw text into words and sentences called tokens.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Conversion of these blocks of text into something quantitative is required to prepare prediction out of it, word embeddings are used just for the same.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tokenized text was then used to generate word embeddings, using the TF-IDF vectorizer.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1A945E-FBC1-4CC6-B9F0-3C1EABFF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7871"/>
            <a:ext cx="5731510" cy="2910205"/>
          </a:xfrm>
          <a:prstGeom prst="rect">
            <a:avLst/>
          </a:prstGeom>
        </p:spPr>
      </p:pic>
      <p:pic>
        <p:nvPicPr>
          <p:cNvPr id="10" name="Picture 9" descr="Demystify TF-IDF in Indexing and Ranking | by Ted Mei | Medium">
            <a:extLst>
              <a:ext uri="{FF2B5EF4-FFF2-40B4-BE49-F238E27FC236}">
                <a16:creationId xmlns:a16="http://schemas.microsoft.com/office/drawing/2014/main" id="{E5CEA280-F978-403D-8651-28441ED3F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02575"/>
            <a:ext cx="573151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1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Modelling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2098" y="2399279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2650" y="2399279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0432" y="239927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7667" y="239927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7667" y="57829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7667" y="422026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  <a:endCxn id="42" idx="2"/>
          </p:cNvCxnSpPr>
          <p:nvPr/>
        </p:nvCxnSpPr>
        <p:spPr>
          <a:xfrm>
            <a:off x="2709598" y="3193029"/>
            <a:ext cx="115305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450150" y="3193029"/>
            <a:ext cx="54028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7577932" y="3193029"/>
            <a:ext cx="170973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9287667" y="1372048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970600" y="306991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143630" y="308797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Tokenization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395617" y="306991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Keywords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395617" y="124893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9395617" y="4890900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Documents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178285" y="412893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Stage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982109" y="4216630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Stage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1252008" y="4104933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Stage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E8618E-F84B-4235-BD2D-617639785D0D}"/>
              </a:ext>
            </a:extLst>
          </p:cNvPr>
          <p:cNvSpPr/>
          <p:nvPr/>
        </p:nvSpPr>
        <p:spPr>
          <a:xfrm>
            <a:off x="1228990" y="29648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Raw Recipe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A1AB7-8218-4612-ABB6-F87B415CC4C6}"/>
              </a:ext>
            </a:extLst>
          </p:cNvPr>
          <p:cNvSpPr txBox="1"/>
          <p:nvPr/>
        </p:nvSpPr>
        <p:spPr>
          <a:xfrm>
            <a:off x="-55033" y="4831099"/>
            <a:ext cx="6100232" cy="195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Topic Modelling refers to the process of automatically identifying topics present in a text object and derive hidden patterns exhibited by text corpus. This allows better decision making, search engines and NLP applications to use word embeddings.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LDA vs NNMF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11B935-A0E5-4E53-9D94-E351207B8AF2}"/>
              </a:ext>
            </a:extLst>
          </p:cNvPr>
          <p:cNvSpPr txBox="1"/>
          <p:nvPr/>
        </p:nvSpPr>
        <p:spPr>
          <a:xfrm>
            <a:off x="3045884" y="846994"/>
            <a:ext cx="6100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are two algorithms that can be used for topic modelling which are well received by the community:</a:t>
            </a:r>
          </a:p>
          <a:p>
            <a:pPr algn="just"/>
            <a:r>
              <a:rPr lang="en-US" dirty="0"/>
              <a:t>1.	LDA: Latent Dirichlet Allocation</a:t>
            </a:r>
          </a:p>
          <a:p>
            <a:pPr algn="just"/>
            <a:r>
              <a:rPr lang="en-US" dirty="0"/>
              <a:t>2.	NNMF: Non-negative matrix factorization</a:t>
            </a:r>
          </a:p>
        </p:txBody>
      </p:sp>
      <p:pic>
        <p:nvPicPr>
          <p:cNvPr id="42" name="Picture 41" descr="Chart, histogram&#10;&#10;Description automatically generated">
            <a:extLst>
              <a:ext uri="{FF2B5EF4-FFF2-40B4-BE49-F238E27FC236}">
                <a16:creationId xmlns:a16="http://schemas.microsoft.com/office/drawing/2014/main" id="{2FCA91CC-AED8-4009-ADB5-806A7F21E3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5" y="2659301"/>
            <a:ext cx="5418455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 descr="Chart, histogram&#10;&#10;Description automatically generated">
            <a:extLst>
              <a:ext uri="{FF2B5EF4-FFF2-40B4-BE49-F238E27FC236}">
                <a16:creationId xmlns:a16="http://schemas.microsoft.com/office/drawing/2014/main" id="{06958940-14AB-4490-B3FE-C5FA984C4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92" y="2660315"/>
            <a:ext cx="5418455" cy="161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 descr="Chart, line chart&#10;&#10;Description automatically generated">
            <a:extLst>
              <a:ext uri="{FF2B5EF4-FFF2-40B4-BE49-F238E27FC236}">
                <a16:creationId xmlns:a16="http://schemas.microsoft.com/office/drawing/2014/main" id="{DCD21891-3635-4A1B-B909-8EC95F2F39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9" y="4814245"/>
            <a:ext cx="4807585" cy="143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Chart, line chart&#10;&#10;Description automatically generated">
            <a:extLst>
              <a:ext uri="{FF2B5EF4-FFF2-40B4-BE49-F238E27FC236}">
                <a16:creationId xmlns:a16="http://schemas.microsoft.com/office/drawing/2014/main" id="{7471B04C-FAD9-4E89-ACA7-B8CCA15F7B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27" y="4814245"/>
            <a:ext cx="4807585" cy="14389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BEEC3F1-ECC2-4837-8BF4-DC07C2EA58EC}"/>
              </a:ext>
            </a:extLst>
          </p:cNvPr>
          <p:cNvSpPr txBox="1"/>
          <p:nvPr/>
        </p:nvSpPr>
        <p:spPr>
          <a:xfrm>
            <a:off x="2704996" y="2168646"/>
            <a:ext cx="69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LDA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92AF42-C2B1-4146-BA0E-8E9B75B8C7A7}"/>
              </a:ext>
            </a:extLst>
          </p:cNvPr>
          <p:cNvSpPr txBox="1"/>
          <p:nvPr/>
        </p:nvSpPr>
        <p:spPr>
          <a:xfrm>
            <a:off x="8796867" y="2180461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NNMF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71EC1-2C5D-4056-9BF9-AF78CE16A0F8}"/>
              </a:ext>
            </a:extLst>
          </p:cNvPr>
          <p:cNvSpPr txBox="1"/>
          <p:nvPr/>
        </p:nvSpPr>
        <p:spPr>
          <a:xfrm>
            <a:off x="5012266" y="4383358"/>
            <a:ext cx="2167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Choosing number of documents to which keywords are assigned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68A07D-E619-4233-A1C8-626345D0E422}"/>
              </a:ext>
            </a:extLst>
          </p:cNvPr>
          <p:cNvSpPr txBox="1"/>
          <p:nvPr/>
        </p:nvSpPr>
        <p:spPr>
          <a:xfrm>
            <a:off x="4792133" y="6362662"/>
            <a:ext cx="2624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Choosing number of documents per topic from which keywords are pulled</a:t>
            </a:r>
          </a:p>
        </p:txBody>
      </p:sp>
    </p:spTree>
    <p:extLst>
      <p:ext uri="{BB962C8B-B14F-4D97-AF65-F5344CB8AC3E}">
        <p14:creationId xmlns:p14="http://schemas.microsoft.com/office/powerpoint/2010/main" val="232296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70</TotalTime>
  <Words>683</Words>
  <Application>Microsoft Office PowerPoint</Application>
  <PresentationFormat>Widescreen</PresentationFormat>
  <Paragraphs>95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Segoe UI Black</vt:lpstr>
      <vt:lpstr>Segoe UI Light</vt:lpstr>
      <vt:lpstr>Times New Roman</vt:lpstr>
      <vt:lpstr>Office Theme</vt:lpstr>
      <vt:lpstr>S.A.R.A Smart AI refrigeration assistant</vt:lpstr>
      <vt:lpstr>Project analysis slide 3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Project analysis slide 4</vt:lpstr>
      <vt:lpstr>Project analysis slide 3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S.A.R.A Smart AI refrigeration assistant</dc:title>
  <dc:creator>SACHINSINGH BHADORIYA - 60002180088</dc:creator>
  <cp:lastModifiedBy>SACHINSINGH BHADORIYA - 60002180088</cp:lastModifiedBy>
  <cp:revision>1</cp:revision>
  <dcterms:created xsi:type="dcterms:W3CDTF">2021-11-08T07:54:13Z</dcterms:created>
  <dcterms:modified xsi:type="dcterms:W3CDTF">2021-11-08T09:04:31Z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