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8" r:id="rId3"/>
    <p:sldId id="366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9" r:id="rId12"/>
    <p:sldId id="448" r:id="rId13"/>
    <p:sldId id="458" r:id="rId14"/>
    <p:sldId id="459" r:id="rId15"/>
    <p:sldId id="452" r:id="rId16"/>
    <p:sldId id="460" r:id="rId17"/>
    <p:sldId id="450" r:id="rId18"/>
    <p:sldId id="451" r:id="rId19"/>
    <p:sldId id="453" r:id="rId20"/>
    <p:sldId id="454" r:id="rId21"/>
    <p:sldId id="455" r:id="rId22"/>
    <p:sldId id="461" r:id="rId23"/>
    <p:sldId id="456" r:id="rId24"/>
    <p:sldId id="457" r:id="rId25"/>
    <p:sldId id="462" r:id="rId26"/>
    <p:sldId id="410" r:id="rId27"/>
    <p:sldId id="411" r:id="rId28"/>
    <p:sldId id="463" r:id="rId29"/>
    <p:sldId id="464" r:id="rId30"/>
    <p:sldId id="503" r:id="rId31"/>
    <p:sldId id="504" r:id="rId32"/>
    <p:sldId id="505" r:id="rId33"/>
    <p:sldId id="506" r:id="rId34"/>
    <p:sldId id="440" r:id="rId35"/>
    <p:sldId id="465" r:id="rId36"/>
    <p:sldId id="466" r:id="rId37"/>
    <p:sldId id="467" r:id="rId38"/>
    <p:sldId id="468" r:id="rId39"/>
    <p:sldId id="470" r:id="rId40"/>
    <p:sldId id="472" r:id="rId41"/>
    <p:sldId id="471" r:id="rId42"/>
    <p:sldId id="469" r:id="rId43"/>
    <p:sldId id="473" r:id="rId44"/>
    <p:sldId id="499" r:id="rId45"/>
    <p:sldId id="474" r:id="rId46"/>
    <p:sldId id="475" r:id="rId47"/>
    <p:sldId id="476" r:id="rId48"/>
    <p:sldId id="488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509" r:id="rId61"/>
    <p:sldId id="508" r:id="rId62"/>
    <p:sldId id="510" r:id="rId63"/>
    <p:sldId id="489" r:id="rId64"/>
    <p:sldId id="490" r:id="rId65"/>
    <p:sldId id="491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507" r:id="rId74"/>
    <p:sldId id="500" r:id="rId75"/>
    <p:sldId id="501" r:id="rId76"/>
    <p:sldId id="502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666D111-8CC1-6648-8D64-BF1C2AD6D32A}">
          <p14:sldIdLst>
            <p14:sldId id="256"/>
            <p14:sldId id="258"/>
          </p14:sldIdLst>
        </p14:section>
        <p14:section name="Conditionals" id="{8E6B5E47-16BC-894B-AA8D-24E064A2D8B7}">
          <p14:sldIdLst>
            <p14:sldId id="366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48"/>
            <p14:sldId id="458"/>
            <p14:sldId id="459"/>
            <p14:sldId id="452"/>
            <p14:sldId id="460"/>
            <p14:sldId id="450"/>
            <p14:sldId id="451"/>
            <p14:sldId id="453"/>
            <p14:sldId id="454"/>
            <p14:sldId id="455"/>
            <p14:sldId id="461"/>
            <p14:sldId id="456"/>
            <p14:sldId id="457"/>
          </p14:sldIdLst>
        </p14:section>
        <p14:section name="Arrays" id="{F6C6F15F-6134-0D46-98A4-04A7BA01A2FA}">
          <p14:sldIdLst>
            <p14:sldId id="462"/>
            <p14:sldId id="410"/>
            <p14:sldId id="411"/>
            <p14:sldId id="463"/>
            <p14:sldId id="464"/>
            <p14:sldId id="503"/>
            <p14:sldId id="504"/>
            <p14:sldId id="505"/>
            <p14:sldId id="506"/>
          </p14:sldIdLst>
        </p14:section>
        <p14:section name="Java OOP" id="{9FF4FEF4-7BF9-1940-9EBD-1BD73F07BCCD}">
          <p14:sldIdLst>
            <p14:sldId id="440"/>
            <p14:sldId id="465"/>
            <p14:sldId id="466"/>
            <p14:sldId id="467"/>
            <p14:sldId id="468"/>
            <p14:sldId id="470"/>
            <p14:sldId id="472"/>
            <p14:sldId id="471"/>
            <p14:sldId id="469"/>
            <p14:sldId id="473"/>
            <p14:sldId id="499"/>
            <p14:sldId id="474"/>
            <p14:sldId id="475"/>
            <p14:sldId id="476"/>
            <p14:sldId id="488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509"/>
            <p14:sldId id="508"/>
            <p14:sldId id="510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7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3" autoAdjust="0"/>
    <p:restoredTop sz="94461"/>
  </p:normalViewPr>
  <p:slideViewPr>
    <p:cSldViewPr snapToGrid="0">
      <p:cViewPr>
        <p:scale>
          <a:sx n="89" d="100"/>
          <a:sy n="89" d="100"/>
        </p:scale>
        <p:origin x="144" y="632"/>
      </p:cViewPr>
      <p:guideLst/>
    </p:cSldViewPr>
  </p:slideViewPr>
  <p:outlineViewPr>
    <p:cViewPr>
      <p:scale>
        <a:sx n="33" d="100"/>
        <a:sy n="33" d="100"/>
      </p:scale>
      <p:origin x="0" y="-5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F49B8B-8D45-F873-CD67-227937A3D0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BBCEF-01F0-8F66-9159-9B824443A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4B5C-55D3-8044-AA9A-878699927B53}" type="datetimeFigureOut">
              <a:rPr lang="en-KR" smtClean="0"/>
              <a:t>2023/10/20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3C753-5A8B-3D4B-1419-A5B04C807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13164-FF28-C011-D6F7-636F3798B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14BF-A25B-A949-B52F-1E4192DAFF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238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D47DD-DAD5-2D44-9F7F-EB1C56E36188}" type="datetimeFigureOut">
              <a:rPr lang="en-KR" smtClean="0"/>
              <a:t>2023/10/20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0849-67C7-7040-B8AA-C3EF57FFD0D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2450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184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442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843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later after class instantiation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33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327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810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42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113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43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469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70849-67C7-7040-B8AA-C3EF57FFD0D6}" type="slidenum">
              <a:rPr lang="en-KR" smtClean="0"/>
              <a:t>74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64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921B7-CD50-471E-9671-1C573F07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663-D727-334B-9B2E-0AC30AC20C62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C5AE9-7151-4B56-9AF2-1A0ACBC4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658DB-8092-4555-9D43-B3C0672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CE0A5D-6F7A-4EE3-AAE4-0AC23E7DE5B3}"/>
              </a:ext>
            </a:extLst>
          </p:cNvPr>
          <p:cNvSpPr/>
          <p:nvPr userDrawn="1"/>
        </p:nvSpPr>
        <p:spPr>
          <a:xfrm>
            <a:off x="256804" y="219711"/>
            <a:ext cx="11658600" cy="6443889"/>
          </a:xfrm>
          <a:prstGeom prst="rect">
            <a:avLst/>
          </a:prstGeom>
          <a:solidFill>
            <a:schemeClr val="bg1"/>
          </a:solidFill>
          <a:ln w="76200">
            <a:solidFill>
              <a:srgbClr val="E47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2DF4DB73-A4B1-401D-372E-9748EC327C68}"/>
              </a:ext>
            </a:extLst>
          </p:cNvPr>
          <p:cNvCxnSpPr>
            <a:cxnSpLocks/>
          </p:cNvCxnSpPr>
          <p:nvPr userDrawn="1"/>
        </p:nvCxnSpPr>
        <p:spPr>
          <a:xfrm>
            <a:off x="826325" y="1103805"/>
            <a:ext cx="110653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E5FB53E5-5120-655C-6BF2-BB4CA422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48"/>
            <a:ext cx="10830636" cy="47637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+mj-lt"/>
              </a:defRPr>
            </a:lvl1pPr>
          </a:lstStyle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38050-14C5-CA32-4202-737B04BF4514}"/>
              </a:ext>
            </a:extLst>
          </p:cNvPr>
          <p:cNvSpPr txBox="1"/>
          <p:nvPr userDrawn="1"/>
        </p:nvSpPr>
        <p:spPr>
          <a:xfrm>
            <a:off x="826325" y="536815"/>
            <a:ext cx="4244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2090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9F786-935C-45A5-B463-B050247F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B9CE58-4616-4EF1-A989-BADFD923D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211E8-E1B0-408D-8FCD-02324DD4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AA2CF-3859-4DDC-9081-BAB20A54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ADAC-540C-7342-979A-A3E19A2B0EBD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90D95-A68B-44B9-9E16-E0BA8DF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D9D8A-F411-4988-9C1C-34D757C2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4389B-AE0A-4B4C-A9EF-533FF543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C38A0-133F-4FAE-9077-D82FB823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CC45-DA44-4353-A88A-3653DFD1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077-0197-184C-8552-B78B247630B4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3F050-F1FC-44BE-9AA2-B1912DB2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0B6A0-8E1C-4EF5-9CAC-7938866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1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1515F-C666-4513-9DD2-CA433FB5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8E598-9CAD-40E6-9BBF-424398FB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9B57D-52DE-4879-8746-36710E8C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02C-49F7-D04E-81C3-826846131494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92523-4152-46C1-8C6F-B9328777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C8D31-A8A3-4958-849D-777D4992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9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1DAB-5034-49B6-98D8-11340F27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7F400-EF2D-4FC3-A81D-AD1CE67D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DB54-209F-4FCA-A725-8D590803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1AF9-76E9-E94B-AF8C-DE53EFEA81EA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9E57-9F98-4039-8B52-05333668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612D-F7B7-47D0-9CB7-568464B4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8820F0-5086-43F7-98A7-B7F7F64D9D7B}"/>
              </a:ext>
            </a:extLst>
          </p:cNvPr>
          <p:cNvSpPr/>
          <p:nvPr userDrawn="1"/>
        </p:nvSpPr>
        <p:spPr>
          <a:xfrm>
            <a:off x="266700" y="218930"/>
            <a:ext cx="11658600" cy="6443889"/>
          </a:xfrm>
          <a:prstGeom prst="rect">
            <a:avLst/>
          </a:prstGeom>
          <a:solidFill>
            <a:schemeClr val="bg1"/>
          </a:solidFill>
          <a:ln w="76200">
            <a:solidFill>
              <a:srgbClr val="E47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969544DD-0621-C6E8-F538-E1E68FCE9EEB}"/>
              </a:ext>
            </a:extLst>
          </p:cNvPr>
          <p:cNvSpPr/>
          <p:nvPr userDrawn="1"/>
        </p:nvSpPr>
        <p:spPr>
          <a:xfrm>
            <a:off x="308758" y="1338730"/>
            <a:ext cx="11584800" cy="1655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1A3D12-7B5C-5B83-86AA-1DCB695F72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581079"/>
            <a:ext cx="5138738" cy="131445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KR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4416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921B7-CD50-471E-9671-1C573F07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72C7-8ACC-CF44-B3C3-448868D39351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C5AE9-7151-4B56-9AF2-1A0ACBC4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658DB-8092-4555-9D43-B3C0672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CE0A5D-6F7A-4EE3-AAE4-0AC23E7DE5B3}"/>
              </a:ext>
            </a:extLst>
          </p:cNvPr>
          <p:cNvSpPr/>
          <p:nvPr userDrawn="1"/>
        </p:nvSpPr>
        <p:spPr>
          <a:xfrm>
            <a:off x="256804" y="219711"/>
            <a:ext cx="11658600" cy="6443889"/>
          </a:xfrm>
          <a:prstGeom prst="rect">
            <a:avLst/>
          </a:prstGeom>
          <a:solidFill>
            <a:schemeClr val="bg1"/>
          </a:solidFill>
          <a:ln w="76200">
            <a:solidFill>
              <a:srgbClr val="E47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2DF4DB73-A4B1-401D-372E-9748EC327C68}"/>
              </a:ext>
            </a:extLst>
          </p:cNvPr>
          <p:cNvCxnSpPr>
            <a:cxnSpLocks/>
          </p:cNvCxnSpPr>
          <p:nvPr userDrawn="1"/>
        </p:nvCxnSpPr>
        <p:spPr>
          <a:xfrm>
            <a:off x="826325" y="1131101"/>
            <a:ext cx="110653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BC6FDF-503C-9FCC-F140-0F811510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68" y="466897"/>
            <a:ext cx="7522010" cy="636908"/>
          </a:xfrm>
        </p:spPr>
        <p:txBody>
          <a:bodyPr anchor="ctr" anchorCtr="0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KR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2F770C-403F-9A24-675A-BFA7EA137E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6325" y="1364783"/>
            <a:ext cx="10527475" cy="5089992"/>
          </a:xfrm>
        </p:spPr>
        <p:txBody>
          <a:bodyPr/>
          <a:lstStyle>
            <a:lvl1pPr>
              <a:lnSpc>
                <a:spcPct val="125000"/>
              </a:lnSpc>
              <a:defRPr sz="2400">
                <a:latin typeface="+mj-lt"/>
              </a:defRPr>
            </a:lvl1pPr>
            <a:lvl2pPr marL="685800" indent="-228600">
              <a:lnSpc>
                <a:spcPct val="125000"/>
              </a:lnSpc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>
              <a:lnSpc>
                <a:spcPct val="125000"/>
              </a:lnSpc>
              <a:defRPr>
                <a:latin typeface="+mj-lt"/>
              </a:defRPr>
            </a:lvl3pPr>
            <a:lvl4pPr>
              <a:lnSpc>
                <a:spcPct val="125000"/>
              </a:lnSpc>
              <a:defRPr>
                <a:latin typeface="+mj-lt"/>
              </a:defRPr>
            </a:lvl4pPr>
            <a:lvl5pPr>
              <a:lnSpc>
                <a:spcPct val="125000"/>
              </a:lnSpc>
              <a:defRPr>
                <a:latin typeface="+mj-lt"/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1"/>
            <a:r>
              <a:rPr lang="en-US" dirty="0"/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2094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1DAB-5034-49B6-98D8-11340F27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7F400-EF2D-4FC3-A81D-AD1CE67D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DB54-209F-4FCA-A725-8D590803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DB57-DE19-7043-BE3C-2408B7E8CDA0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9E57-9F98-4039-8B52-05333668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612D-F7B7-47D0-9CB7-568464B4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8820F0-5086-43F7-98A7-B7F7F64D9D7B}"/>
              </a:ext>
            </a:extLst>
          </p:cNvPr>
          <p:cNvSpPr/>
          <p:nvPr userDrawn="1"/>
        </p:nvSpPr>
        <p:spPr>
          <a:xfrm>
            <a:off x="266700" y="218930"/>
            <a:ext cx="11658600" cy="6443889"/>
          </a:xfrm>
          <a:prstGeom prst="rect">
            <a:avLst/>
          </a:prstGeom>
          <a:solidFill>
            <a:schemeClr val="bg1"/>
          </a:solidFill>
          <a:ln w="76200">
            <a:solidFill>
              <a:srgbClr val="E47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E697-86FA-4D9E-AFB3-2F9BA97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12DF2-F489-411C-A941-5926A974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49F3A-E62F-439F-BF88-476771E7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CCA4-208C-7447-B58C-D220FF11A9BF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FD0D5-7F2B-4D78-B9E8-70585907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0725-D2A3-42B4-9F7B-D25ACEBE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C685-D659-4B6D-B514-05BAD663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6EDA1-B81C-4310-BB65-4F21428D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E896C-9E5C-4445-B9B0-7F24B102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A1AD-FDBA-4495-B429-12A66CC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536B-FBEF-B949-910A-D3887035B664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BFFC8-5DF3-4918-8FB7-BB8F9835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76DD-5344-47D1-85FC-65E4FE05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B18E-C331-4E7E-94EF-D34556BA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B3447-C1BA-463F-BF05-07ADD69A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B6D7-CC54-4FD1-B24D-797EAF83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58BA4-0F12-49DB-9C1E-647DB17BD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6755D-AECB-4556-8D9E-A55F61B4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B0640-27F9-4C8E-952A-5939C8B8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CDD6-C01C-7E4F-AB72-714714E5910C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DFE3-A280-44ED-9B72-244331FC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8521BF-DE43-4AC3-94DE-7B79BAD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627D-5ED7-44F9-8272-39344B7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51D21-4264-41EF-9F6E-4C85865D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1903-67DC-FF42-86E9-40CE94787900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B412C-CC43-4D03-8FE4-27F77B78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CC147-EE38-4E28-9CF4-DD0E6B54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5F98-6743-4E40-B83E-563B057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4150B-053B-43A3-8A2A-A044A095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7982E-65C8-4D4C-B941-271FAB4AC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7C3BD-5AA1-4748-9061-04E6583B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644-386C-BA4A-9E4D-DC9967B42B94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9E9E9-B473-43BE-A58F-2727FB00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2D154-6AC5-4F57-B414-F2A39140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B7817-5C86-40DA-AB37-5ACA233B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B67C2-5EB6-4218-BA82-AFB0B803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7B18B-23B0-4A01-AEA5-04468C98A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02CC-091C-3540-9DB7-76772CC422DC}" type="datetime1">
              <a:rPr lang="en-US" altLang="ko-KR" smtClean="0"/>
              <a:t>10/20/23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25650-ED62-4407-AB66-F09158CC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C8E08-5B7B-4082-936C-1D846ADE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69E6-D88B-41CC-8CBF-C493CE77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5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4768-E941-4329-939F-00F78AB96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376"/>
            <a:ext cx="9144000" cy="278331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rgbClr val="E4786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br>
              <a:rPr lang="en-US" altLang="ko-KR" b="1" dirty="0">
                <a:solidFill>
                  <a:srgbClr val="E4786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E4786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PROGRAMMING</a:t>
            </a:r>
            <a:endParaRPr lang="ko-KR" altLang="en-US" b="1" dirty="0">
              <a:solidFill>
                <a:srgbClr val="E4786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2369B1-B8DD-462A-8638-AC26E537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1465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rgbClr val="E4786B"/>
                </a:solidFill>
              </a:rPr>
              <a:t>2023/10/20 16:00 PM</a:t>
            </a:r>
            <a:endParaRPr lang="ko-KR" altLang="en-US" dirty="0">
              <a:solidFill>
                <a:srgbClr val="E4786B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5A13-F989-E1F3-EF81-AA1DC5B3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9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80D35-15F0-98DF-CA13-2F0A49EC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CFC5-BD5F-9D43-98E3-97C757C2A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Switch Case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DB55F-76E5-0259-3BAA-80EB5EAA30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5618720" cy="5089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example uses the weekday</a:t>
            </a:r>
            <a:br>
              <a:rPr lang="en-US" sz="2200" dirty="0"/>
            </a:br>
            <a:r>
              <a:rPr lang="en-US" sz="2200" dirty="0"/>
              <a:t>number to calculate the weekday name.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sz="2200" dirty="0"/>
              <a:t> = 4 ⇒ prints “Thursday” to screen. </a:t>
            </a:r>
            <a:endParaRPr lang="en-KR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A032F-3A4F-9F16-8154-DD7BEEA1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89" y="1272967"/>
            <a:ext cx="3208361" cy="52736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547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37EB2-8BA4-B518-0F17-3E70092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2285-B060-52DA-3802-7A1941B28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Switch Case – 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D6E9-CA74-B5CA-860A-0B37BA256C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/>
              <a:t> keyword specifies some code to run if there is no case match.</a:t>
            </a:r>
          </a:p>
          <a:p>
            <a:endParaRPr lang="en-US" sz="1000" dirty="0"/>
          </a:p>
          <a:p>
            <a:r>
              <a:rPr lang="en-US" sz="2000" dirty="0"/>
              <a:t>Note that if 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/>
              <a:t> statement is used as the last statement in a switch block,</a:t>
            </a:r>
            <a:br>
              <a:rPr lang="en-US" sz="2000" dirty="0"/>
            </a:br>
            <a:r>
              <a:rPr lang="en-US" sz="2000" dirty="0"/>
              <a:t>it does not need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/>
              <a:t>.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E68BC-2472-EBA9-A2E8-1A203BF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97" y="3429000"/>
            <a:ext cx="5576529" cy="300110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452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90298-526C-D24C-30EF-9F4CADE2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B776-9AE0-0B02-519B-722AB6B42F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Continue and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4EE6-F2E2-265F-5074-FD54A77682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When Java reaches a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/>
              <a:t> keyword, it breaks out of the </a:t>
            </a:r>
            <a:r>
              <a:rPr lang="en-US" sz="2000" b="1" dirty="0"/>
              <a:t>switch block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 break statement can also be used to jump out of a </a:t>
            </a:r>
            <a:r>
              <a:rPr lang="en-US" sz="2000" b="1" dirty="0"/>
              <a:t>loop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will stop the execution of more code and case testing inside the block.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When a match is found, and the job is done, it's time for a break.</a:t>
            </a:r>
            <a:br>
              <a:rPr lang="en-US" sz="2000" dirty="0"/>
            </a:br>
            <a:r>
              <a:rPr lang="en-US" sz="2000" dirty="0"/>
              <a:t>⇒ There is no need for more testing.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A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 can save a lot of execution time because it "ignores" the execution of all the rest of the code in the switch block.</a:t>
            </a:r>
            <a:endParaRPr lang="en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65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ED5B-7606-AAA3-41DD-62D2195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E1A7-A383-4A99-E330-713FC7591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Continue and Break – Break Example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BCD7-877F-46C7-97C5-8983DA32B4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486275"/>
            <a:ext cx="10527475" cy="1968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The for loop running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</a:t>
            </a:r>
            <a:r>
              <a:rPr lang="en-US" dirty="0"/>
              <a:t>, code </a:t>
            </a:r>
            <a:r>
              <a:rPr lang="en-US" b="1" dirty="0"/>
              <a:t>breaks</a:t>
            </a:r>
            <a:r>
              <a:rPr lang="en-US" dirty="0"/>
              <a:t> the loop</a:t>
            </a:r>
            <a:br>
              <a:rPr lang="en-US" dirty="0"/>
            </a:br>
            <a:r>
              <a:rPr lang="en-US" dirty="0"/>
              <a:t>→ does not run the print method → </a:t>
            </a:r>
            <a:r>
              <a:rPr lang="en-US" sz="2400" dirty="0"/>
              <a:t>to </a:t>
            </a:r>
            <a:r>
              <a:rPr lang="en-US" sz="2400" b="1" dirty="0"/>
              <a:t>jump out</a:t>
            </a:r>
            <a:r>
              <a:rPr lang="en-US" sz="2400" dirty="0"/>
              <a:t> of the </a:t>
            </a:r>
            <a:r>
              <a:rPr lang="en-US" sz="2400" b="1" dirty="0"/>
              <a:t>loop</a:t>
            </a:r>
            <a:r>
              <a:rPr lang="en-US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0ED17-7501-68C6-27FA-FCDAC059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20" y="1650592"/>
            <a:ext cx="4252916" cy="228889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BCDC0-D04D-9230-914A-C420A121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08" y="1930963"/>
            <a:ext cx="488391" cy="17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1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94F79-984C-49CB-C764-EC91BAF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D9D77-C731-ABAF-FC8A-41AAE78CF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Continue and Break – Break Example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9F8-B904-027D-C53A-732023E8E9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630993"/>
            <a:ext cx="10527475" cy="18237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You can also use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 in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 loops.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In this example, when the 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 becomes 4, the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 loop breaks.</a:t>
            </a:r>
            <a:endParaRPr lang="en-KR" sz="2000" dirty="0"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515DF-372F-AB27-E58B-E0CD731D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2" y="1638299"/>
            <a:ext cx="3224572" cy="26395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282FF-A6A8-348B-AE60-651DEF7E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72" y="1953365"/>
            <a:ext cx="522544" cy="20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64D2F-FE61-7785-8855-5078079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1370-7856-71CD-980A-8915619E84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68" y="466897"/>
            <a:ext cx="10509732" cy="636908"/>
          </a:xfrm>
        </p:spPr>
        <p:txBody>
          <a:bodyPr>
            <a:normAutofit/>
          </a:bodyPr>
          <a:lstStyle/>
          <a:p>
            <a:r>
              <a:rPr lang="en-KR" dirty="0"/>
              <a:t>Continue and Break (cont.) – Continue Example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55E8-33C8-CD4C-A29E-633F37804C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reaks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+mn-ea"/>
              </a:rPr>
              <a:t>one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 iteration (in the loop), if a specified condition occurs, and continues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with the next iteration in the loop.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This example the for loop will break one iteration when the value of </a:t>
            </a:r>
            <a:r>
              <a:rPr lang="en-US" sz="20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 reaches 4.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Continues with the next iteration, </a:t>
            </a:r>
            <a:r>
              <a:rPr lang="en-US" sz="20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 = 5, and prints number until 9.</a:t>
            </a:r>
            <a:endParaRPr lang="en-KR" sz="2000" dirty="0"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5ED3E-3366-2089-D05F-E9C1DE69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2" y="3161708"/>
            <a:ext cx="4215470" cy="209339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9B288-B54C-067A-CA8B-2C4DC098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753" y="3025775"/>
            <a:ext cx="469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78CB3-03EE-186E-46B2-F49A2C35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7DCC-CD66-0E9E-D9FF-CDDA8B613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Continue and Break – Continue Example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DA62A-B32B-CF44-DFAC-95C9CD7893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807973"/>
            <a:ext cx="10824901" cy="16468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You can also use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 in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 loops.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n-ea"/>
              </a:rPr>
              <a:t>In this example, when the variable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+mn-ea"/>
              </a:rPr>
              <a:t> becomes 4, the inner loop </a:t>
            </a:r>
            <a:r>
              <a:rPr lang="en-US" i="1" dirty="0">
                <a:solidFill>
                  <a:srgbClr val="000000"/>
                </a:solidFill>
                <a:latin typeface="+mn-ea"/>
              </a:rPr>
              <a:t>continues</a:t>
            </a:r>
            <a:r>
              <a:rPr lang="en-US" dirty="0">
                <a:solidFill>
                  <a:srgbClr val="000000"/>
                </a:solidFill>
                <a:latin typeface="+mn-ea"/>
              </a:rPr>
              <a:t> and</a:t>
            </a:r>
            <a:br>
              <a:rPr lang="en-US" dirty="0">
                <a:solidFill>
                  <a:srgbClr val="000000"/>
                </a:solidFill>
                <a:latin typeface="+mn-ea"/>
              </a:rPr>
            </a:br>
            <a:r>
              <a:rPr lang="en-US" dirty="0">
                <a:solidFill>
                  <a:srgbClr val="000000"/>
                </a:solidFill>
                <a:latin typeface="+mn-ea"/>
              </a:rPr>
              <a:t>does not print on the console.</a:t>
            </a:r>
            <a:endParaRPr lang="en-KR" dirty="0"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223B3-6D2C-4640-63E9-A4E9A6FF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55" y="1603821"/>
            <a:ext cx="3286618" cy="308568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562E2-F36D-D4F8-F90B-653C9E1A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780" y="1502835"/>
            <a:ext cx="438355" cy="32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40D93-3BB1-B173-E668-0A4FADE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CF83-6C1A-83AC-3351-B531184C4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While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641F9-BA1E-D228-F63A-85A25CEDF3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2983013"/>
            <a:ext cx="10765908" cy="3561486"/>
          </a:xfrm>
        </p:spPr>
        <p:txBody>
          <a:bodyPr>
            <a:noAutofit/>
          </a:bodyPr>
          <a:lstStyle/>
          <a:p>
            <a:r>
              <a:rPr lang="en-US" sz="2000" dirty="0"/>
              <a:t>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 loop loops through a block of code as long as a specified condition is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+mn-ea"/>
                <a:cs typeface="Courier New" panose="02070309020205020404" pitchFamily="49" charset="0"/>
              </a:rPr>
              <a:t>.</a:t>
            </a:r>
          </a:p>
          <a:p>
            <a:endParaRPr lang="en-KR" sz="1000" dirty="0"/>
          </a:p>
          <a:p>
            <a:r>
              <a:rPr lang="en-US" sz="2000" dirty="0"/>
              <a:t>Loops can execute a block of code as long as a specified condition is reached.</a:t>
            </a:r>
          </a:p>
          <a:p>
            <a:endParaRPr lang="en-US" sz="1000" dirty="0"/>
          </a:p>
          <a:p>
            <a:r>
              <a:rPr lang="en-US" sz="2000" dirty="0"/>
              <a:t>Loops are handy because they save time, reduce errors, and they make code more</a:t>
            </a:r>
            <a:br>
              <a:rPr lang="en-US" sz="2000" dirty="0"/>
            </a:br>
            <a:r>
              <a:rPr lang="en-US" sz="2000" dirty="0"/>
              <a:t>readable.</a:t>
            </a:r>
          </a:p>
          <a:p>
            <a:endParaRPr lang="en-US" sz="1000" dirty="0"/>
          </a:p>
          <a:p>
            <a:r>
              <a:rPr lang="en-US" sz="2000" dirty="0"/>
              <a:t>Do not forget to increase the variable used in the condition, otherwise the loop will</a:t>
            </a:r>
            <a:br>
              <a:rPr lang="en-US" sz="2000" dirty="0"/>
            </a:br>
            <a:r>
              <a:rPr lang="en-US" sz="2000" dirty="0"/>
              <a:t>never 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F1155-6326-EF3C-0E66-1C2FC60EBDCA}"/>
              </a:ext>
            </a:extLst>
          </p:cNvPr>
          <p:cNvSpPr txBox="1"/>
          <p:nvPr/>
        </p:nvSpPr>
        <p:spPr>
          <a:xfrm>
            <a:off x="3555261" y="1274853"/>
            <a:ext cx="530803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block to be executed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5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05EC9-9F1B-8C7A-9E4B-7405FE4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92C5-E50E-E96C-F2EA-1FE6361610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KR" dirty="0"/>
              <a:t>While Loop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0C67D-E882-8488-5B06-3EA727D654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011561"/>
            <a:ext cx="10527475" cy="2443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example, the code in the loop will run, over and over again,</a:t>
            </a:r>
            <a:br>
              <a:rPr lang="en-US" dirty="0"/>
            </a:br>
            <a:r>
              <a:rPr lang="en-US" dirty="0"/>
              <a:t>as long as a variable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) is less than 5.</a:t>
            </a:r>
          </a:p>
          <a:p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F6D1-B694-EF47-16DB-D285CFC9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60" y="1849601"/>
            <a:ext cx="3205324" cy="182347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6F50F-509C-939B-72FB-0164AB99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14" y="1849602"/>
            <a:ext cx="419305" cy="18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3F5B1-ED18-C83D-31E7-C272895C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D34D-E9C1-409A-43AA-7B252FF28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For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29F7-2462-88CA-43B4-6A27A7CC9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097159"/>
            <a:ext cx="10527475" cy="34166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When you know exactly how many times you want to loop through a block of code, use the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+mn-ea"/>
              </a:rPr>
              <a:t> loop</a:t>
            </a:r>
            <a:r>
              <a:rPr lang="en-US" dirty="0">
                <a:latin typeface="+mn-ea"/>
              </a:rPr>
              <a:t> instead of a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+mn-ea"/>
              </a:rPr>
              <a:t> loop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+mn-ea"/>
              </a:rPr>
              <a:t>Statement 1 </a:t>
            </a:r>
            <a:r>
              <a:rPr lang="en-US" dirty="0">
                <a:solidFill>
                  <a:srgbClr val="000000"/>
                </a:solidFill>
                <a:latin typeface="+mn-ea"/>
              </a:rPr>
              <a:t>:</a:t>
            </a:r>
            <a:r>
              <a:rPr lang="en-US" i="0" dirty="0">
                <a:solidFill>
                  <a:srgbClr val="000000"/>
                </a:solidFill>
                <a:effectLst/>
                <a:latin typeface="+mn-ea"/>
              </a:rPr>
              <a:t> executed (one time) before the execution of the code block.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+mn-ea"/>
              </a:rPr>
              <a:t>Statement 2 </a:t>
            </a:r>
            <a:r>
              <a:rPr lang="en-US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+mn-ea"/>
              </a:rPr>
              <a:t>defines the condition for executing the code block.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+mn-ea"/>
              </a:rPr>
              <a:t>Statement 3 </a:t>
            </a:r>
            <a:r>
              <a:rPr lang="en-US" i="0" dirty="0">
                <a:solidFill>
                  <a:srgbClr val="000000"/>
                </a:solidFill>
                <a:effectLst/>
                <a:latin typeface="+mn-ea"/>
              </a:rPr>
              <a:t>: executed (every time) after the code block has been executed.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78AD5-3031-2AA6-8783-1834CAE9D4E0}"/>
              </a:ext>
            </a:extLst>
          </p:cNvPr>
          <p:cNvSpPr txBox="1"/>
          <p:nvPr/>
        </p:nvSpPr>
        <p:spPr>
          <a:xfrm>
            <a:off x="1683777" y="1422340"/>
            <a:ext cx="881256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24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24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24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code block to be executed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83144-1D92-D446-D93E-72B7B359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858"/>
            <a:ext cx="10830636" cy="5113010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Conditional Statements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Java Arrays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Java OOP</a:t>
            </a:r>
          </a:p>
        </p:txBody>
      </p:sp>
    </p:spTree>
    <p:extLst>
      <p:ext uri="{BB962C8B-B14F-4D97-AF65-F5344CB8AC3E}">
        <p14:creationId xmlns:p14="http://schemas.microsoft.com/office/powerpoint/2010/main" val="377839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42FE7-FA0A-0022-32EC-26429F7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A3B6-A9AE-7B8D-9972-75407FCFC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For Loop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Example 1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FE0D-3D99-4643-0871-C85FFF30D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2899577"/>
            <a:ext cx="10527475" cy="355519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The example will print the numbers 0 to 4. (0 1 2 3 4)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① Statement 1 sets a variable before the loop starts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② Statement 2 defines the condition for the loop to run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n-ea"/>
              </a:rPr>
              <a:t> must be less than 5).</a:t>
            </a:r>
            <a:br>
              <a:rPr lang="en-US" sz="2000" dirty="0">
                <a:latin typeface="+mn-ea"/>
              </a:rPr>
            </a:br>
            <a:r>
              <a:rPr lang="en-US" sz="2000" dirty="0">
                <a:latin typeface="+mn-ea"/>
              </a:rPr>
              <a:t>    If the condition is true, the loop will start over again, if it is false, the loop will end.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③ Statement 3 increases a value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>
                <a:latin typeface="+mn-ea"/>
              </a:rPr>
              <a:t>) each time the code block in the loop has been</a:t>
            </a:r>
            <a:br>
              <a:rPr lang="en-US" sz="2000" dirty="0">
                <a:latin typeface="+mn-ea"/>
              </a:rPr>
            </a:br>
            <a:r>
              <a:rPr lang="en-US" sz="2000" dirty="0">
                <a:latin typeface="+mn-ea"/>
              </a:rPr>
              <a:t>    executed.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9225B-E861-BEC5-60E0-F0112BFF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68" y="1585443"/>
            <a:ext cx="4317588" cy="117475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65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42FE7-FA0A-0022-32EC-26429F7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A3B6-A9AE-7B8D-9972-75407FCFC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For Loop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Example 2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FE0D-3D99-4643-0871-C85FFF30D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2899577"/>
            <a:ext cx="10527475" cy="355519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This example will only print even values between 0 and 10: (0 2 4 6 8 10)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① Statement 1 sets a variable before the loop starts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② Statement 2 defines the condition for the loop to run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n-ea"/>
              </a:rPr>
              <a:t> must be less or same as 10).</a:t>
            </a:r>
            <a:br>
              <a:rPr lang="en-US" sz="2000" dirty="0">
                <a:latin typeface="+mn-ea"/>
              </a:rPr>
            </a:br>
            <a:r>
              <a:rPr lang="en-US" sz="2000" dirty="0">
                <a:latin typeface="+mn-ea"/>
              </a:rPr>
              <a:t>    If the condition is true, the loop will start over again, if it is false, the loop will end.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③ Statement 3 increases a value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i+2</a:t>
            </a:r>
            <a:r>
              <a:rPr lang="en-US" sz="2000" dirty="0">
                <a:latin typeface="+mn-ea"/>
              </a:rPr>
              <a:t>) each time the code block in the loop has been</a:t>
            </a:r>
            <a:br>
              <a:rPr lang="en-US" sz="2000" dirty="0">
                <a:latin typeface="+mn-ea"/>
              </a:rPr>
            </a:br>
            <a:r>
              <a:rPr lang="en-US" sz="2000" dirty="0">
                <a:latin typeface="+mn-ea"/>
              </a:rPr>
              <a:t>   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08A46-9854-ABC3-7CEC-8458D9C5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29" y="1544567"/>
            <a:ext cx="5064265" cy="108830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998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E13F0-7D54-1B17-B596-445E846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0068-A18B-5A3E-C4AE-1E992FDBD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For Each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E2C24-CF31-9B74-06DD-E412250C5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288269"/>
            <a:ext cx="10527475" cy="3166505"/>
          </a:xfrm>
        </p:spPr>
        <p:txBody>
          <a:bodyPr/>
          <a:lstStyle/>
          <a:p>
            <a:r>
              <a:rPr lang="en-US" dirty="0"/>
              <a:t>For-each loop is used exclusively to loop through elements in an 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System Font Regular"/>
              <a:buChar char="◦"/>
            </a:pPr>
            <a:r>
              <a:rPr lang="en-US" dirty="0"/>
              <a:t>The following example outputs all elements in 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US" dirty="0"/>
              <a:t> array.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05639-5DE1-EEA6-EF96-3C3BBAD1722A}"/>
              </a:ext>
            </a:extLst>
          </p:cNvPr>
          <p:cNvSpPr txBox="1"/>
          <p:nvPr/>
        </p:nvSpPr>
        <p:spPr>
          <a:xfrm>
            <a:off x="3168038" y="1476610"/>
            <a:ext cx="5844048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block to be executed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D27AC-A397-9424-BE66-0ECBC839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2" y="4077584"/>
            <a:ext cx="6354097" cy="138433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0E062-1424-0086-30A9-BD02035B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291" y="4077584"/>
            <a:ext cx="878234" cy="13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2AB13-7AB1-58A6-CEC2-3DFC449D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ADED-992F-EA13-07FA-9066B16E4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Nested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91EE-0BF7-28B5-3FFC-98D8E4D99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985725"/>
            <a:ext cx="10839649" cy="1498546"/>
          </a:xfrm>
        </p:spPr>
        <p:txBody>
          <a:bodyPr>
            <a:normAutofit/>
          </a:bodyPr>
          <a:lstStyle/>
          <a:p>
            <a:r>
              <a:rPr lang="en-US" sz="2200" dirty="0"/>
              <a:t>It is also possible to place a loop inside another loop.</a:t>
            </a:r>
          </a:p>
          <a:p>
            <a:endParaRPr lang="en-US" sz="1000" dirty="0"/>
          </a:p>
          <a:p>
            <a:r>
              <a:rPr lang="en-US" sz="2200" dirty="0"/>
              <a:t>The "inner loop" will be executed one time for each iteration of the "outer loop”.</a:t>
            </a:r>
            <a:endParaRPr lang="en-KR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95E3-B419-10D2-F817-8012A5F5D240}"/>
              </a:ext>
            </a:extLst>
          </p:cNvPr>
          <p:cNvSpPr txBox="1"/>
          <p:nvPr/>
        </p:nvSpPr>
        <p:spPr>
          <a:xfrm>
            <a:off x="2576669" y="1343702"/>
            <a:ext cx="7338959" cy="361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Outer </a:t>
            </a: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code block to be executed </a:t>
            </a:r>
          </a:p>
          <a:p>
            <a:pPr>
              <a:lnSpc>
                <a:spcPct val="150000"/>
              </a:lnSpc>
            </a:pPr>
            <a:endParaRPr lang="en-US" sz="1000" i="1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Loop</a:t>
            </a:r>
            <a:endParaRPr lang="en-US" sz="18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800" i="1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code block to be executed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E7C22-D3E7-DAEE-9B8E-E892D347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6B93-0EB5-E68E-B2B5-570AA9771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Nested Loop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6461-035E-7005-EED1-91CD80940F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675239"/>
            <a:ext cx="10527475" cy="1779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In this example: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200" dirty="0"/>
              <a:t>Outer loop runs 2 times.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200" dirty="0"/>
              <a:t>Inner loop runs 3 times per one outer loop execution.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57B6-BE94-F664-9416-FB889CB9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4" y="1810326"/>
            <a:ext cx="7772400" cy="262033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6E010-BEFE-F412-7232-ECAD31AD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1932039"/>
            <a:ext cx="127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A119-8E7B-17E2-046E-C7E910F4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11266-C000-E5BA-ACA1-276BB5ADE7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KR" dirty="0"/>
              <a:t>JAVA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22404-8CB4-2A42-63BC-1B00638DF0FD}"/>
              </a:ext>
            </a:extLst>
          </p:cNvPr>
          <p:cNvSpPr txBox="1"/>
          <p:nvPr/>
        </p:nvSpPr>
        <p:spPr>
          <a:xfrm>
            <a:off x="1245652" y="3429000"/>
            <a:ext cx="4850348" cy="16829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Arrays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Array Types</a:t>
            </a:r>
          </a:p>
        </p:txBody>
      </p:sp>
    </p:spTree>
    <p:extLst>
      <p:ext uri="{BB962C8B-B14F-4D97-AF65-F5344CB8AC3E}">
        <p14:creationId xmlns:p14="http://schemas.microsoft.com/office/powerpoint/2010/main" val="244095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95A44-BD5F-F6A4-06AB-575AF7B8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CDB6-E13F-A0DB-025C-021FA1F2E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19FF7-302D-440E-393C-3A96157502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077307"/>
            <a:ext cx="10527475" cy="337746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R" sz="2400" dirty="0">
                <a:latin typeface="+mn-ea"/>
              </a:rPr>
              <a:t>n object of homogeneous collection of variables.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immutable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n-ea"/>
              </a:rPr>
              <a:t>access an array element by referring to the index number. </a:t>
            </a:r>
            <a:r>
              <a:rPr lang="en-US" altLang="ko-KR" sz="2400" dirty="0">
                <a:latin typeface="+mn-ea"/>
              </a:rPr>
              <a:t>(starts from [0])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can handle a large amount of data </a:t>
            </a:r>
            <a:r>
              <a:rPr lang="en-US" altLang="ko-KR" dirty="0">
                <a:latin typeface="+mn-ea"/>
              </a:rPr>
              <a:t>by i</a:t>
            </a:r>
            <a:r>
              <a:rPr lang="en-US" altLang="ko-KR" sz="2400" dirty="0">
                <a:latin typeface="+mn-ea"/>
              </a:rPr>
              <a:t>teration. (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dirty="0">
                <a:latin typeface="+mn-ea"/>
              </a:rPr>
              <a:t> loop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arrayName.length</a:t>
            </a:r>
            <a:r>
              <a:rPr lang="en-US" altLang="ko-KR" sz="2400" dirty="0">
                <a:latin typeface="+mn-ea"/>
              </a:rPr>
              <a:t>: returns the number of size of the array in int type</a:t>
            </a:r>
          </a:p>
          <a:p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E4986-E6AD-8A60-D1E2-5A9A0B9E7932}"/>
              </a:ext>
            </a:extLst>
          </p:cNvPr>
          <p:cNvSpPr txBox="1"/>
          <p:nvPr/>
        </p:nvSpPr>
        <p:spPr>
          <a:xfrm>
            <a:off x="2996907" y="1371751"/>
            <a:ext cx="6186309" cy="12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arrayName;</a:t>
            </a:r>
          </a:p>
          <a:p>
            <a:pPr>
              <a:lnSpc>
                <a:spcPct val="150000"/>
              </a:lnSpc>
            </a:pPr>
            <a:endParaRPr lang="en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K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arrayName = new </a:t>
            </a:r>
            <a:r>
              <a:rPr lang="en-K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[arraySize];</a:t>
            </a:r>
          </a:p>
        </p:txBody>
      </p:sp>
    </p:spTree>
    <p:extLst>
      <p:ext uri="{BB962C8B-B14F-4D97-AF65-F5344CB8AC3E}">
        <p14:creationId xmlns:p14="http://schemas.microsoft.com/office/powerpoint/2010/main" val="2717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060BA-6E54-DF52-0B6D-DEE224B3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6EC9-52B9-DD4C-61DC-4FA6110B7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87A6-5D6E-7DDA-CBE4-0C82E5959D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2803064"/>
            <a:ext cx="10527475" cy="3651711"/>
          </a:xfrm>
        </p:spPr>
        <p:txBody>
          <a:bodyPr>
            <a:normAutofit/>
          </a:bodyPr>
          <a:lstStyle/>
          <a:p>
            <a:r>
              <a:rPr lang="en-KR" sz="2200" dirty="0"/>
              <a:t>Declaration and initialization can be done together in one line of code.</a:t>
            </a:r>
          </a:p>
          <a:p>
            <a:r>
              <a:rPr lang="en-KR" sz="2200" dirty="0"/>
              <a:t>Default value of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ACE2F-D13D-8280-F0A4-7E9124768522}"/>
              </a:ext>
            </a:extLst>
          </p:cNvPr>
          <p:cNvSpPr txBox="1"/>
          <p:nvPr/>
        </p:nvSpPr>
        <p:spPr>
          <a:xfrm>
            <a:off x="2478551" y="1234007"/>
            <a:ext cx="8456225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int[5];  	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{10, 20, 30, 40};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cars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{"Volvo",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"Ford",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"Mazda"};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F17F676-2943-CC13-BB03-70D6814C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41" y="3311404"/>
            <a:ext cx="4196246" cy="322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82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61A00-A2AB-53AD-293E-614BAE0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8942-72EF-ED6A-FAF8-4A4A5F7A9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Arrays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BE494-C4BB-A024-53B1-F9C9336372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Loop Through an Array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Loop through the array elements with 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 loop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Use 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 property to specify how many times the loop should run.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Example:</a:t>
            </a:r>
            <a:endParaRPr lang="en-K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A934F-1829-446E-1E96-992C593B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19" y="3774399"/>
            <a:ext cx="6572865" cy="140847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BCD62-34F3-3FE2-65D9-0E364C95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610" y="3774399"/>
            <a:ext cx="1031922" cy="15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61A00-A2AB-53AD-293E-614BAE0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8942-72EF-ED6A-FAF8-4A4A5F7A9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Arrays Loop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BE494-C4BB-A024-53B1-F9C9336372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662669" cy="5089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Loop Through an Array with For-Each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Use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sz="2000" dirty="0"/>
              <a:t>" loop, which is used exclusively to loop through elements in arrays: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Example: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endParaRPr lang="en-US" sz="2000" dirty="0"/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endParaRPr lang="en-US" sz="2000" dirty="0"/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endParaRPr lang="en-US" sz="2000" dirty="0"/>
          </a:p>
          <a:p>
            <a:pPr lvl="2">
              <a:lnSpc>
                <a:spcPct val="150000"/>
              </a:lnSpc>
              <a:buFont typeface="System Font Regular"/>
              <a:buChar char="◦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for each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sz="1800" dirty="0">
                <a:latin typeface="+mn-ea"/>
              </a:rPr>
              <a:t>String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 element (called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 - as in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ndex) in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cars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, print out the value of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KR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BCD62-34F3-3FE2-65D9-0E364C95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385503"/>
            <a:ext cx="919267" cy="140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6814E0-FA7C-7B02-C9A0-B972BC685C2D}"/>
              </a:ext>
            </a:extLst>
          </p:cNvPr>
          <p:cNvSpPr txBox="1"/>
          <p:nvPr/>
        </p:nvSpPr>
        <p:spPr>
          <a:xfrm>
            <a:off x="3551959" y="1917490"/>
            <a:ext cx="4814119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717F9-843F-3173-DDE5-32D83964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90" y="4574857"/>
            <a:ext cx="5842000" cy="12192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475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A179F-984A-5A49-2948-0E91C31E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E5A2B-6908-9A6E-C379-C8BF8EF49F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1" y="1581079"/>
            <a:ext cx="8392055" cy="1314450"/>
          </a:xfrm>
        </p:spPr>
        <p:txBody>
          <a:bodyPr/>
          <a:lstStyle/>
          <a:p>
            <a:r>
              <a:rPr lang="en-KR" dirty="0"/>
              <a:t>CONDITIONAL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5196-C7E1-03CF-B662-2B8331A74097}"/>
              </a:ext>
            </a:extLst>
          </p:cNvPr>
          <p:cNvSpPr txBox="1"/>
          <p:nvPr/>
        </p:nvSpPr>
        <p:spPr>
          <a:xfrm>
            <a:off x="1245652" y="3429000"/>
            <a:ext cx="8665264" cy="334495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If-Else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Switch Case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Continue and Break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While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KR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ea"/>
              </a:rPr>
              <a:t>For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ea"/>
              </a:rPr>
              <a:t>For Each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ea"/>
              </a:rPr>
              <a:t>Nested Loop</a:t>
            </a:r>
            <a:endParaRPr lang="en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04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DEE5E-2597-277B-EC11-A1DC3299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2E2C-8689-256F-0F6C-11379CBDC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260EA-C5DE-51A6-4A05-C8E3FBD866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Array of Primitive Types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① Declare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200" dirty="0"/>
              <a:t> variable.</a:t>
            </a:r>
            <a:br>
              <a:rPr lang="en-US" sz="2200" dirty="0"/>
            </a:br>
            <a:r>
              <a:rPr lang="en-US" sz="2200" dirty="0"/>
              <a:t>② Create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 </a:t>
            </a:r>
            <a:r>
              <a:rPr lang="en-US" sz="2200" dirty="0"/>
              <a:t>with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200" dirty="0"/>
              <a:t>, and assign it to the previously</a:t>
            </a:r>
            <a:br>
              <a:rPr lang="en-US" sz="2200" dirty="0"/>
            </a:br>
            <a:r>
              <a:rPr lang="en-US" sz="2200" dirty="0"/>
              <a:t>    declared variable.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③ Give each element in the array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value.</a:t>
            </a:r>
            <a:br>
              <a:rPr lang="en-US" sz="2200" dirty="0"/>
            </a:br>
            <a:r>
              <a:rPr lang="en-US" sz="2200" dirty="0"/>
              <a:t>※ elements in an array are just variables!</a:t>
            </a:r>
          </a:p>
          <a:p>
            <a:pPr lvl="1">
              <a:lnSpc>
                <a:spcPct val="150000"/>
              </a:lnSpc>
            </a:pPr>
            <a:endParaRPr lang="en-KR" dirty="0"/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2C3DF85C-C31E-85F8-9802-55A38545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8" t="7773" r="29052" b="12690"/>
          <a:stretch/>
        </p:blipFill>
        <p:spPr>
          <a:xfrm>
            <a:off x="7832615" y="3429000"/>
            <a:ext cx="3770805" cy="26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52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DEE5E-2597-277B-EC11-A1DC3299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2E2C-8689-256F-0F6C-11379CBDC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 Types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260EA-C5DE-51A6-4A05-C8E3FBD866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Array of Objects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① Declare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200" dirty="0"/>
              <a:t> variable.</a:t>
            </a:r>
            <a:br>
              <a:rPr lang="en-US" sz="2200" dirty="0"/>
            </a:br>
            <a:r>
              <a:rPr lang="en-US" sz="2200" dirty="0"/>
              <a:t>② Create an </a:t>
            </a:r>
            <a:r>
              <a:rPr lang="en-US" sz="2200" dirty="0">
                <a:latin typeface="+mn-ea"/>
                <a:cs typeface="Courier New" panose="02070309020205020404" pitchFamily="49" charset="0"/>
              </a:rPr>
              <a:t>object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200" dirty="0"/>
              <a:t>with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200" dirty="0"/>
              <a:t>, and assign it to the previously</a:t>
            </a:r>
            <a:br>
              <a:rPr lang="en-US" sz="2200" dirty="0"/>
            </a:br>
            <a:r>
              <a:rPr lang="en-US" sz="2200" dirty="0"/>
              <a:t>    declared variable.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③ Create new objects, and assign them to the array elements.</a:t>
            </a:r>
            <a:endParaRPr lang="en-KR" dirty="0"/>
          </a:p>
        </p:txBody>
      </p:sp>
      <p:pic>
        <p:nvPicPr>
          <p:cNvPr id="6" name="그림 4">
            <a:extLst>
              <a:ext uri="{FF2B5EF4-FFF2-40B4-BE49-F238E27FC236}">
                <a16:creationId xmlns:a16="http://schemas.microsoft.com/office/drawing/2014/main" id="{40EA83DF-8756-2F3A-E3F7-593689719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" t="6972"/>
          <a:stretch/>
        </p:blipFill>
        <p:spPr>
          <a:xfrm>
            <a:off x="4280777" y="4025416"/>
            <a:ext cx="3050190" cy="2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F73AB-B564-9433-B22B-C20B061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FAB5-F0DC-02B2-787C-5182487D8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 Types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5693-2D4B-8DD7-23D2-AC7E333448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Accessing an object in an array</a:t>
            </a:r>
          </a:p>
          <a:p>
            <a:pPr lvl="1">
              <a:buFont typeface="System Font Regular"/>
              <a:buChar char="◦"/>
            </a:pPr>
            <a:r>
              <a:rPr lang="en-US" altLang="ko-KR" dirty="0"/>
              <a:t>Typically use</a:t>
            </a:r>
            <a:r>
              <a:rPr lang="ko-KR" altLang="en-US" dirty="0"/>
              <a:t> </a:t>
            </a:r>
            <a:r>
              <a:rPr lang="en-US" dirty="0"/>
              <a:t>dot notation (.) </a:t>
            </a:r>
            <a:r>
              <a:rPr lang="en-US" altLang="ko-KR" dirty="0"/>
              <a:t>to access object’s </a:t>
            </a:r>
            <a:r>
              <a:rPr lang="en-US" dirty="0"/>
              <a:t>instance variable and </a:t>
            </a:r>
            <a:br>
              <a:rPr lang="en-US" dirty="0"/>
            </a:br>
            <a:r>
              <a:rPr lang="en-US" dirty="0"/>
              <a:t>methods.</a:t>
            </a:r>
            <a:endParaRPr lang="ko-KR" altLang="en-US" dirty="0"/>
          </a:p>
          <a:p>
            <a:pPr lvl="1">
              <a:buFont typeface="System Font Regular"/>
              <a:buChar char="◦"/>
            </a:pPr>
            <a:r>
              <a:rPr lang="en-US" altLang="ko-KR" dirty="0"/>
              <a:t>If an object is in an array, there is no actual reference variable.</a:t>
            </a:r>
            <a:br>
              <a:rPr lang="en-US" altLang="ko-KR" dirty="0"/>
            </a:br>
            <a:r>
              <a:rPr lang="ko-KR" altLang="en-US" dirty="0"/>
              <a:t>⇒ </a:t>
            </a:r>
            <a:r>
              <a:rPr lang="en-US" altLang="ko-KR" dirty="0"/>
              <a:t>Need to use </a:t>
            </a:r>
            <a:r>
              <a:rPr lang="en-US" b="1" dirty="0"/>
              <a:t>array notation</a:t>
            </a:r>
            <a:r>
              <a:rPr lang="en-US" dirty="0"/>
              <a:t>.</a:t>
            </a:r>
            <a:endParaRPr lang="ko-KR" altLang="en-US" dirty="0"/>
          </a:p>
          <a:p>
            <a:pPr lvl="1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E9996-CB9D-4C12-F96C-344BFA63DE9D}"/>
              </a:ext>
            </a:extLst>
          </p:cNvPr>
          <p:cNvSpPr txBox="1"/>
          <p:nvPr/>
        </p:nvSpPr>
        <p:spPr>
          <a:xfrm>
            <a:off x="5746609" y="4004045"/>
            <a:ext cx="4306458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Dog[]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Dog[3];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new Dog();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 = “Fido”;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[0].bark();</a:t>
            </a:r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D2DEDC39-2CC0-C0F6-9DD7-0B48668A4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" t="6972"/>
          <a:stretch/>
        </p:blipFill>
        <p:spPr>
          <a:xfrm>
            <a:off x="2138933" y="3893788"/>
            <a:ext cx="3050190" cy="2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0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2E33A-6915-119B-1D13-C07D6B28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8787-B340-AB49-934B-1B51B2DA6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Array Types –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96F3C-655E-8E9E-4540-7695933312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5215" y="1151102"/>
            <a:ext cx="10628586" cy="5303673"/>
          </a:xfrm>
        </p:spPr>
        <p:txBody>
          <a:bodyPr/>
          <a:lstStyle/>
          <a:p>
            <a:pPr marL="0" indent="0">
              <a:buNone/>
            </a:pPr>
            <a:r>
              <a:rPr lang="en-KR" sz="1800" dirty="0"/>
              <a:t>&lt; 애완동물 키우기 프로그램 &gt;</a:t>
            </a:r>
          </a:p>
          <a:p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DC2E4-DE8E-4D11-13AE-95A39AD546CA}"/>
              </a:ext>
            </a:extLst>
          </p:cNvPr>
          <p:cNvSpPr txBox="1"/>
          <p:nvPr/>
        </p:nvSpPr>
        <p:spPr>
          <a:xfrm>
            <a:off x="725214" y="1622112"/>
            <a:ext cx="53812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>
                <a:latin typeface="+mn-ea"/>
              </a:rPr>
              <a:t>  1. 클래스 구조 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- 애완동물 이름 (String)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- 애완동물 개월 수 (int)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- 애완동물 종류 (String)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- 애완동물이 배고픈지 (boolean)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2. 메뉴 (애완동물은 최대 5마리까지 등록 가</a:t>
            </a:r>
            <a:r>
              <a:rPr lang="ko-KR" altLang="en-US" sz="1600" dirty="0">
                <a:latin typeface="+mn-ea"/>
              </a:rPr>
              <a:t>능</a:t>
            </a:r>
            <a:r>
              <a:rPr lang="en-KR" sz="1600" dirty="0">
                <a:latin typeface="+mn-ea"/>
              </a:rPr>
              <a:t>)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1) Pet 등록하기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등록된 애완동물이 5마리를 초과할 경우,</a:t>
            </a:r>
            <a:br>
              <a:rPr lang="en-KR" sz="1600" dirty="0">
                <a:latin typeface="+mn-ea"/>
              </a:rPr>
            </a:br>
            <a:r>
              <a:rPr lang="en-KR" sz="1600" dirty="0">
                <a:latin typeface="+mn-ea"/>
              </a:rPr>
              <a:t>        "더 이상 기를 수 없습니다!"를 출력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이름, 개월 수, 종류 입력 받기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배고픔은 기본으로 true (배고픈 상태가 기본 상태)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22C11-E2D9-DAD6-B712-F50F5266BC07}"/>
              </a:ext>
            </a:extLst>
          </p:cNvPr>
          <p:cNvSpPr txBox="1"/>
          <p:nvPr/>
        </p:nvSpPr>
        <p:spPr>
          <a:xfrm>
            <a:off x="5912069" y="1522154"/>
            <a:ext cx="64275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 </a:t>
            </a:r>
            <a:r>
              <a:rPr lang="en-KR" sz="1600" dirty="0">
                <a:latin typeface="+mn-ea"/>
              </a:rPr>
              <a:t>    2) Pet 정보 보기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모든 동물의 정보를 출력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현재 어떤 동물이 배고픈지 이름 출력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평균 개월 수 출력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3) Pet 밥 주기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누구에게 밥을 주겠습니까? (이름 입력) 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해당 이름을 가진 애완동물의 배고픔 상태 false로 변경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4) 종료하기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- "**, ㅁㅁ, ㅇㅇ, ㅎㅎ (애완동물들 이름)이가 슬퍼합니다.</a:t>
            </a:r>
            <a:br>
              <a:rPr lang="en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        </a:t>
            </a:r>
            <a:r>
              <a:rPr lang="en-KR" sz="1600" dirty="0">
                <a:latin typeface="+mn-ea"/>
              </a:rPr>
              <a:t>그래도 가실거예요?"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        출력 후 "예"를 입력 받으면 프로그램 종료 </a:t>
            </a:r>
          </a:p>
        </p:txBody>
      </p:sp>
    </p:spTree>
    <p:extLst>
      <p:ext uri="{BB962C8B-B14F-4D97-AF65-F5344CB8AC3E}">
        <p14:creationId xmlns:p14="http://schemas.microsoft.com/office/powerpoint/2010/main" val="878073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1A198-C517-7105-B285-AD9A0A6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07E7C-5DAE-4538-594D-632E15B441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KR" dirty="0"/>
              <a:t>JAVA 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31CFF-6AB7-364E-A8E3-1F7E563DF084}"/>
              </a:ext>
            </a:extLst>
          </p:cNvPr>
          <p:cNvSpPr txBox="1"/>
          <p:nvPr/>
        </p:nvSpPr>
        <p:spPr>
          <a:xfrm>
            <a:off x="1245652" y="3429000"/>
            <a:ext cx="806058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Constructors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Java Modifiers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2400" dirty="0">
                <a:latin typeface="+mn-ea"/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89696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D0909-F2F2-8888-ACA0-F7449636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3585-0909-96E5-F368-D023C9238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EAAE-F03F-E76D-B849-131FB5C46D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Procedural programming </a:t>
            </a:r>
            <a:r>
              <a:rPr lang="en-US" dirty="0"/>
              <a:t>is about writing procedures or methods that perform operations on the data.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Object-oriented programming </a:t>
            </a:r>
            <a:r>
              <a:rPr lang="en-US" dirty="0"/>
              <a:t>is about creating objects that contain both</a:t>
            </a:r>
            <a:br>
              <a:rPr lang="en-US" dirty="0"/>
            </a:br>
            <a:r>
              <a:rPr lang="en-US" dirty="0"/>
              <a:t>data and methods.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"Don't Repeat Yourself" (</a:t>
            </a:r>
            <a:r>
              <a:rPr lang="en-US" i="1" dirty="0"/>
              <a:t>DRY</a:t>
            </a:r>
            <a:r>
              <a:rPr lang="en-US" dirty="0"/>
              <a:t>) principle is about reducing the repetition of code. You should extract out the codes that are common for the application,</a:t>
            </a:r>
            <a:br>
              <a:rPr lang="en-US" dirty="0"/>
            </a:br>
            <a:r>
              <a:rPr lang="en-US" dirty="0"/>
              <a:t>and place them at a single place and reuse them instead of repeating it.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39673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DD8FD-04C0-AC67-7615-EE06FF42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CD9-908A-9FD8-AF93-26027CD19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OOP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E0F1-162D-CAF5-5B14-8ACF5D39B9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Object-oriented programming has several advantages over procedural</a:t>
            </a:r>
            <a:br>
              <a:rPr lang="en-US" dirty="0"/>
            </a:br>
            <a:r>
              <a:rPr lang="en-US" dirty="0"/>
              <a:t>programming: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OOP is faster and easier to execute.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OOP provides a clear structure for the programs.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OOP helps to keep the Java code DRY "Don't Repeat Yourself", and makes</a:t>
            </a:r>
            <a:br>
              <a:rPr lang="en-US" sz="2200" dirty="0"/>
            </a:br>
            <a:r>
              <a:rPr lang="en-US" sz="2200" dirty="0"/>
              <a:t>the code easier to maintain, modify and debug.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OOP makes it possible to create full reusable applications with less</a:t>
            </a:r>
            <a:br>
              <a:rPr lang="en-US" sz="2200" dirty="0"/>
            </a:br>
            <a:r>
              <a:rPr lang="en-US" sz="2200" dirty="0"/>
              <a:t>code and shorter development time</a:t>
            </a:r>
            <a:r>
              <a:rPr lang="en-K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2898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2D7D2-93E6-C328-630B-48517B4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71A1-ED02-C112-E748-BBADFD6BA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OOP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CAD52-E3F4-38EC-1DD4-A3C677B344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Java is an object-oriented programming language.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Everything in Java is associated with </a:t>
            </a:r>
            <a:r>
              <a:rPr lang="en-US" sz="2200" b="1" dirty="0"/>
              <a:t>classes</a:t>
            </a:r>
            <a:r>
              <a:rPr lang="en-US" sz="2200" dirty="0"/>
              <a:t> and </a:t>
            </a:r>
            <a:r>
              <a:rPr lang="en-US" sz="2200" b="1" dirty="0"/>
              <a:t>objects</a:t>
            </a:r>
            <a:r>
              <a:rPr lang="en-US" sz="2200" dirty="0"/>
              <a:t>, along with its</a:t>
            </a:r>
            <a:br>
              <a:rPr lang="en-US" sz="2200" dirty="0"/>
            </a:br>
            <a:r>
              <a:rPr lang="en-US" sz="2200" b="1" dirty="0"/>
              <a:t>attributes</a:t>
            </a:r>
            <a:r>
              <a:rPr lang="en-US" sz="2200" dirty="0"/>
              <a:t> and </a:t>
            </a:r>
            <a:r>
              <a:rPr lang="en-US" sz="2200" b="1" dirty="0"/>
              <a:t>methods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For example: in real life, a car is an </a:t>
            </a:r>
            <a:r>
              <a:rPr lang="en-US" sz="2200" b="1" dirty="0"/>
              <a:t>object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car has </a:t>
            </a:r>
            <a:r>
              <a:rPr lang="en-US" sz="2200" b="1" dirty="0"/>
              <a:t>attributes</a:t>
            </a:r>
            <a:r>
              <a:rPr lang="en-US" sz="2200" dirty="0"/>
              <a:t>, such as weight and color.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car has </a:t>
            </a:r>
            <a:r>
              <a:rPr lang="en-US" sz="2200" b="1" dirty="0"/>
              <a:t>methods</a:t>
            </a:r>
            <a:r>
              <a:rPr lang="en-US" sz="2200" dirty="0"/>
              <a:t>, such as drive and brake.</a:t>
            </a:r>
            <a:endParaRPr lang="en-KR" sz="2200" dirty="0"/>
          </a:p>
        </p:txBody>
      </p:sp>
    </p:spTree>
    <p:extLst>
      <p:ext uri="{BB962C8B-B14F-4D97-AF65-F5344CB8AC3E}">
        <p14:creationId xmlns:p14="http://schemas.microsoft.com/office/powerpoint/2010/main" val="303944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25FC3-FDD8-7E11-12E3-065C59F7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898A-6932-A29F-365E-2907C2CC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5BD73-BBE5-617D-214E-E8251431C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721662" cy="50899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like an object constructor, or a "blueprint" for creating objects.</a:t>
            </a:r>
          </a:p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created from a class.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, use the keyword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+mn-ea"/>
                <a:cs typeface="Courier New" panose="02070309020205020404" pitchFamily="49" charset="0"/>
              </a:rPr>
              <a:t>.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To create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of 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, specify the </a:t>
            </a:r>
            <a:r>
              <a:rPr lang="en-US" i="1" dirty="0"/>
              <a:t>class name</a:t>
            </a:r>
            <a:r>
              <a:rPr lang="en-US" dirty="0"/>
              <a:t>, followed by the </a:t>
            </a:r>
            <a:r>
              <a:rPr lang="en-US" i="1" dirty="0"/>
              <a:t>object name</a:t>
            </a:r>
            <a:r>
              <a:rPr lang="en-US" dirty="0"/>
              <a:t>, and use the keyword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+mn-ea"/>
                <a:cs typeface="Courier New" panose="02070309020205020404" pitchFamily="49" charset="0"/>
              </a:rPr>
              <a:t>.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01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60546-FC8D-AECE-4320-9BDC157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1DE7-FBF4-20D1-829C-AAF6577BE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Class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6017-D5B3-0AB0-4A09-EA997A65D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Main Class: The class containing the main class of the Java program.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One Java program can consist of several classes, but should contain</a:t>
            </a:r>
            <a:br>
              <a:rPr lang="en-US" dirty="0"/>
            </a:br>
            <a:r>
              <a:rPr lang="en-US" b="1" dirty="0"/>
              <a:t>one</a:t>
            </a:r>
            <a:r>
              <a:rPr lang="en-US" dirty="0"/>
              <a:t> main method.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5312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64D05-F3C8-DDEA-C767-8DC2C51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9335-088A-413D-2B11-9CF3D7D7F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If-Else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6B8E9-3062-A2C5-94F5-8508F8840C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126658"/>
            <a:ext cx="10527475" cy="3328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/>
              <a:t>: </a:t>
            </a:r>
            <a:r>
              <a:rPr lang="en-US" altLang="ko-KR" sz="2200" dirty="0"/>
              <a:t>specify a block of code to be executed, if a specified condition is true.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000" dirty="0"/>
              <a:t> is in lowercase letters. Uppercase letters (If or IF) will generate an error.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2ECCA-1B62-DF13-2DA5-81818EEAF013}"/>
              </a:ext>
            </a:extLst>
          </p:cNvPr>
          <p:cNvSpPr txBox="1"/>
          <p:nvPr/>
        </p:nvSpPr>
        <p:spPr>
          <a:xfrm>
            <a:off x="1635740" y="1463082"/>
            <a:ext cx="971806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if the condition is 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1BE73-F664-B986-55B3-54A93A0C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4601974"/>
            <a:ext cx="5118100" cy="1485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1963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DDF33-FBFC-A758-4058-EC6D4CB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E805-8858-CA5D-D212-416278644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Class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7C99-4969-3E8B-83F3-445E8F0396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KR" dirty="0"/>
              <a:t>A class consists of </a:t>
            </a:r>
            <a:r>
              <a:rPr lang="en-KR" b="1" dirty="0"/>
              <a:t>variables</a:t>
            </a:r>
            <a:r>
              <a:rPr lang="en-KR" dirty="0"/>
              <a:t> and </a:t>
            </a:r>
            <a:r>
              <a:rPr lang="en-KR" b="1" dirty="0"/>
              <a:t>methods</a:t>
            </a:r>
            <a:r>
              <a:rPr lang="en-KR" dirty="0"/>
              <a:t>.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411D69E6-5C6E-91D8-5EDC-AA5484F2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10" y="2439869"/>
            <a:ext cx="3200400" cy="3369527"/>
          </a:xfrm>
          <a:prstGeom prst="rect">
            <a:avLst/>
          </a:prstGeom>
        </p:spPr>
      </p:pic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16F966F6-511E-DB2E-B582-0E825D1BAC8A}"/>
              </a:ext>
            </a:extLst>
          </p:cNvPr>
          <p:cNvCxnSpPr>
            <a:cxnSpLocks/>
          </p:cNvCxnSpPr>
          <p:nvPr/>
        </p:nvCxnSpPr>
        <p:spPr>
          <a:xfrm flipH="1">
            <a:off x="5722375" y="3754121"/>
            <a:ext cx="152925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8">
            <a:extLst>
              <a:ext uri="{FF2B5EF4-FFF2-40B4-BE49-F238E27FC236}">
                <a16:creationId xmlns:a16="http://schemas.microsoft.com/office/drawing/2014/main" id="{339C37C3-D7B0-023B-B44D-0AE10DE6319B}"/>
              </a:ext>
            </a:extLst>
          </p:cNvPr>
          <p:cNvCxnSpPr>
            <a:cxnSpLocks/>
          </p:cNvCxnSpPr>
          <p:nvPr/>
        </p:nvCxnSpPr>
        <p:spPr>
          <a:xfrm flipH="1">
            <a:off x="5722375" y="4921215"/>
            <a:ext cx="152925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170372-6215-DB5D-8CEB-2B627C139167}"/>
              </a:ext>
            </a:extLst>
          </p:cNvPr>
          <p:cNvSpPr txBox="1"/>
          <p:nvPr/>
        </p:nvSpPr>
        <p:spPr>
          <a:xfrm>
            <a:off x="7251629" y="3463136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+mn-ea"/>
                <a:cs typeface="Courier New" panose="02070309020205020404" pitchFamily="49" charset="0"/>
              </a:rPr>
              <a:t>instance variables</a:t>
            </a:r>
            <a:endParaRPr lang="ko-KR" altLang="en-US" sz="2800" dirty="0">
              <a:solidFill>
                <a:srgbClr val="00B0F0"/>
              </a:solidFill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3C621-9C5E-69AF-BF81-7B5A47905A50}"/>
              </a:ext>
            </a:extLst>
          </p:cNvPr>
          <p:cNvSpPr txBox="1"/>
          <p:nvPr/>
        </p:nvSpPr>
        <p:spPr>
          <a:xfrm>
            <a:off x="7251629" y="4589966"/>
            <a:ext cx="302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+mn-ea"/>
                <a:cs typeface="Courier New" panose="02070309020205020404" pitchFamily="49" charset="0"/>
              </a:rPr>
              <a:t>methods</a:t>
            </a:r>
            <a:endParaRPr lang="ko-KR" altLang="en-US" sz="2800" dirty="0">
              <a:solidFill>
                <a:srgbClr val="7030A0"/>
              </a:solidFill>
              <a:latin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2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6B337-0827-3CC5-7407-DFD60C69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948E-D828-F92B-392E-885C5AFE2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Class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535F-7B06-EC50-1F81-632FE4D396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721662" cy="5089992"/>
          </a:xfrm>
        </p:spPr>
        <p:txBody>
          <a:bodyPr/>
          <a:lstStyle/>
          <a:p>
            <a:r>
              <a:rPr lang="en-KR" dirty="0"/>
              <a:t>A class is like a blueprint. ⇒ Every object is created from a specific class.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2D7642-72B7-1FAC-8C2C-F891C7276E46}"/>
              </a:ext>
            </a:extLst>
          </p:cNvPr>
          <p:cNvGrpSpPr/>
          <p:nvPr/>
        </p:nvGrpSpPr>
        <p:grpSpPr>
          <a:xfrm>
            <a:off x="1740154" y="2208837"/>
            <a:ext cx="8699815" cy="4147513"/>
            <a:chOff x="943901" y="589547"/>
            <a:chExt cx="10325949" cy="4922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C4BBB-36CA-8F7E-5E2C-C913C9E9A783}"/>
                </a:ext>
              </a:extLst>
            </p:cNvPr>
            <p:cNvSpPr txBox="1"/>
            <p:nvPr/>
          </p:nvSpPr>
          <p:spPr>
            <a:xfrm>
              <a:off x="5502093" y="1084094"/>
              <a:ext cx="1266512" cy="474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8005EC71-CEBF-462B-D748-08FDDF4D27DD}"/>
                </a:ext>
              </a:extLst>
            </p:cNvPr>
            <p:cNvSpPr/>
            <p:nvPr/>
          </p:nvSpPr>
          <p:spPr>
            <a:xfrm>
              <a:off x="4644189" y="589547"/>
              <a:ext cx="2903621" cy="220177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8" name="직사각형 3">
              <a:extLst>
                <a:ext uri="{FF2B5EF4-FFF2-40B4-BE49-F238E27FC236}">
                  <a16:creationId xmlns:a16="http://schemas.microsoft.com/office/drawing/2014/main" id="{F16EE8E0-135A-45E1-394C-5123DB5EDD5F}"/>
                </a:ext>
              </a:extLst>
            </p:cNvPr>
            <p:cNvSpPr/>
            <p:nvPr/>
          </p:nvSpPr>
          <p:spPr>
            <a:xfrm>
              <a:off x="4876799" y="826167"/>
              <a:ext cx="2438400" cy="17285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EB098802-A816-7110-C118-663B289C80DC}"/>
                </a:ext>
              </a:extLst>
            </p:cNvPr>
            <p:cNvCxnSpPr/>
            <p:nvPr/>
          </p:nvCxnSpPr>
          <p:spPr>
            <a:xfrm>
              <a:off x="4644189" y="589547"/>
              <a:ext cx="232610" cy="23662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>
              <a:extLst>
                <a:ext uri="{FF2B5EF4-FFF2-40B4-BE49-F238E27FC236}">
                  <a16:creationId xmlns:a16="http://schemas.microsoft.com/office/drawing/2014/main" id="{DEF81EA0-22DD-93EA-DE08-28EDEAA1F4ED}"/>
                </a:ext>
              </a:extLst>
            </p:cNvPr>
            <p:cNvCxnSpPr/>
            <p:nvPr/>
          </p:nvCxnSpPr>
          <p:spPr>
            <a:xfrm>
              <a:off x="7315199" y="2545984"/>
              <a:ext cx="232610" cy="23662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>
              <a:extLst>
                <a:ext uri="{FF2B5EF4-FFF2-40B4-BE49-F238E27FC236}">
                  <a16:creationId xmlns:a16="http://schemas.microsoft.com/office/drawing/2014/main" id="{83AD28DD-336D-6BA8-ED50-544ACD234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199" y="598268"/>
              <a:ext cx="232610" cy="227899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4">
              <a:extLst>
                <a:ext uri="{FF2B5EF4-FFF2-40B4-BE49-F238E27FC236}">
                  <a16:creationId xmlns:a16="http://schemas.microsoft.com/office/drawing/2014/main" id="{489A5E75-984B-911C-EB0F-8E9F31B81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189" y="2545215"/>
              <a:ext cx="232610" cy="227899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5">
              <a:extLst>
                <a:ext uri="{FF2B5EF4-FFF2-40B4-BE49-F238E27FC236}">
                  <a16:creationId xmlns:a16="http://schemas.microsoft.com/office/drawing/2014/main" id="{0FE32E56-9037-97B8-D40E-1384EAAEAD03}"/>
                </a:ext>
              </a:extLst>
            </p:cNvPr>
            <p:cNvSpPr/>
            <p:nvPr/>
          </p:nvSpPr>
          <p:spPr>
            <a:xfrm>
              <a:off x="943901" y="3783759"/>
              <a:ext cx="2438400" cy="17285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4" name="직사각형 16">
              <a:extLst>
                <a:ext uri="{FF2B5EF4-FFF2-40B4-BE49-F238E27FC236}">
                  <a16:creationId xmlns:a16="http://schemas.microsoft.com/office/drawing/2014/main" id="{CEBD7734-2DAC-B4EC-8746-1787848B6D13}"/>
                </a:ext>
              </a:extLst>
            </p:cNvPr>
            <p:cNvSpPr/>
            <p:nvPr/>
          </p:nvSpPr>
          <p:spPr>
            <a:xfrm>
              <a:off x="4876799" y="3783759"/>
              <a:ext cx="2438400" cy="17285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D79289F-7857-A494-5550-A266A131761A}"/>
                </a:ext>
              </a:extLst>
            </p:cNvPr>
            <p:cNvSpPr/>
            <p:nvPr/>
          </p:nvSpPr>
          <p:spPr>
            <a:xfrm>
              <a:off x="8831450" y="3783759"/>
              <a:ext cx="2438400" cy="172853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cxnSp>
          <p:nvCxnSpPr>
            <p:cNvPr id="16" name="직선 화살표 연결선 20">
              <a:extLst>
                <a:ext uri="{FF2B5EF4-FFF2-40B4-BE49-F238E27FC236}">
                  <a16:creationId xmlns:a16="http://schemas.microsoft.com/office/drawing/2014/main" id="{26B9CA34-A9E6-B303-0C65-BC26AC285F70}"/>
                </a:ext>
              </a:extLst>
            </p:cNvPr>
            <p:cNvCxnSpPr/>
            <p:nvPr/>
          </p:nvCxnSpPr>
          <p:spPr>
            <a:xfrm flipH="1">
              <a:off x="3130657" y="2722595"/>
              <a:ext cx="1317356" cy="883785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21">
              <a:extLst>
                <a:ext uri="{FF2B5EF4-FFF2-40B4-BE49-F238E27FC236}">
                  <a16:creationId xmlns:a16="http://schemas.microsoft.com/office/drawing/2014/main" id="{FEC8FCCD-D790-99AB-9F60-18190067CA21}"/>
                </a:ext>
              </a:extLst>
            </p:cNvPr>
            <p:cNvCxnSpPr>
              <a:cxnSpLocks/>
            </p:cNvCxnSpPr>
            <p:nvPr/>
          </p:nvCxnSpPr>
          <p:spPr>
            <a:xfrm>
              <a:off x="7743986" y="2659164"/>
              <a:ext cx="1214034" cy="956177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23">
              <a:extLst>
                <a:ext uri="{FF2B5EF4-FFF2-40B4-BE49-F238E27FC236}">
                  <a16:creationId xmlns:a16="http://schemas.microsoft.com/office/drawing/2014/main" id="{924785F7-45C9-DDAF-39E2-1F0967E4EA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984744"/>
              <a:ext cx="0" cy="71850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D50D8C-8C87-EAA3-C30D-9AE21D6A501A}"/>
                </a:ext>
              </a:extLst>
            </p:cNvPr>
            <p:cNvSpPr txBox="1"/>
            <p:nvPr/>
          </p:nvSpPr>
          <p:spPr>
            <a:xfrm>
              <a:off x="1531756" y="4124807"/>
              <a:ext cx="1472745" cy="474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OBJECT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F847B9-09FE-ECF3-7C55-E027022FA96B}"/>
                </a:ext>
              </a:extLst>
            </p:cNvPr>
            <p:cNvSpPr txBox="1"/>
            <p:nvPr/>
          </p:nvSpPr>
          <p:spPr>
            <a:xfrm>
              <a:off x="5452521" y="4124807"/>
              <a:ext cx="1472745" cy="474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OBJECT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948F70-B61F-B8E7-2CD5-ACBFE9A32266}"/>
                </a:ext>
              </a:extLst>
            </p:cNvPr>
            <p:cNvSpPr txBox="1"/>
            <p:nvPr/>
          </p:nvSpPr>
          <p:spPr>
            <a:xfrm>
              <a:off x="9419307" y="4124807"/>
              <a:ext cx="1472745" cy="474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OBJECT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2" name="직사각형 34">
              <a:extLst>
                <a:ext uri="{FF2B5EF4-FFF2-40B4-BE49-F238E27FC236}">
                  <a16:creationId xmlns:a16="http://schemas.microsoft.com/office/drawing/2014/main" id="{A3B4A36E-0EAF-1C18-C3FC-54E4FA82913F}"/>
                </a:ext>
              </a:extLst>
            </p:cNvPr>
            <p:cNvSpPr/>
            <p:nvPr/>
          </p:nvSpPr>
          <p:spPr>
            <a:xfrm>
              <a:off x="5515516" y="2146375"/>
              <a:ext cx="1160966" cy="2738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methods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직사각형 40">
              <a:extLst>
                <a:ext uri="{FF2B5EF4-FFF2-40B4-BE49-F238E27FC236}">
                  <a16:creationId xmlns:a16="http://schemas.microsoft.com/office/drawing/2014/main" id="{1C8C6CAB-70BC-00F6-77F1-A40BD1C15AC3}"/>
                </a:ext>
              </a:extLst>
            </p:cNvPr>
            <p:cNvSpPr/>
            <p:nvPr/>
          </p:nvSpPr>
          <p:spPr>
            <a:xfrm>
              <a:off x="5110807" y="1674733"/>
              <a:ext cx="1949256" cy="32095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Instance variable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47">
              <a:extLst>
                <a:ext uri="{FF2B5EF4-FFF2-40B4-BE49-F238E27FC236}">
                  <a16:creationId xmlns:a16="http://schemas.microsoft.com/office/drawing/2014/main" id="{2C61D54F-31D9-CDD9-3634-F65B22607950}"/>
                </a:ext>
              </a:extLst>
            </p:cNvPr>
            <p:cNvSpPr/>
            <p:nvPr/>
          </p:nvSpPr>
          <p:spPr>
            <a:xfrm>
              <a:off x="1210574" y="4648027"/>
              <a:ext cx="1949256" cy="32095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Instance variable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직사각형 48">
              <a:extLst>
                <a:ext uri="{FF2B5EF4-FFF2-40B4-BE49-F238E27FC236}">
                  <a16:creationId xmlns:a16="http://schemas.microsoft.com/office/drawing/2014/main" id="{3B5B123E-4714-AD7E-56D3-A2B7BFD16B7E}"/>
                </a:ext>
              </a:extLst>
            </p:cNvPr>
            <p:cNvSpPr/>
            <p:nvPr/>
          </p:nvSpPr>
          <p:spPr>
            <a:xfrm>
              <a:off x="5167663" y="4647303"/>
              <a:ext cx="1949256" cy="32095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Instance variable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직사각형 49">
              <a:extLst>
                <a:ext uri="{FF2B5EF4-FFF2-40B4-BE49-F238E27FC236}">
                  <a16:creationId xmlns:a16="http://schemas.microsoft.com/office/drawing/2014/main" id="{3E6F4BAD-0208-6642-CAB6-4ADE5F2F5277}"/>
                </a:ext>
              </a:extLst>
            </p:cNvPr>
            <p:cNvSpPr/>
            <p:nvPr/>
          </p:nvSpPr>
          <p:spPr>
            <a:xfrm>
              <a:off x="9108109" y="4647303"/>
              <a:ext cx="1949256" cy="32095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Instance variable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50">
              <a:extLst>
                <a:ext uri="{FF2B5EF4-FFF2-40B4-BE49-F238E27FC236}">
                  <a16:creationId xmlns:a16="http://schemas.microsoft.com/office/drawing/2014/main" id="{1E6B822F-2D44-6EE7-B4D2-4E485BD51DC6}"/>
                </a:ext>
              </a:extLst>
            </p:cNvPr>
            <p:cNvSpPr/>
            <p:nvPr/>
          </p:nvSpPr>
          <p:spPr>
            <a:xfrm>
              <a:off x="1582618" y="5101015"/>
              <a:ext cx="1160966" cy="2738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methods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51">
              <a:extLst>
                <a:ext uri="{FF2B5EF4-FFF2-40B4-BE49-F238E27FC236}">
                  <a16:creationId xmlns:a16="http://schemas.microsoft.com/office/drawing/2014/main" id="{7AAC0BAB-6D30-1762-AE03-6167D484C76E}"/>
                </a:ext>
              </a:extLst>
            </p:cNvPr>
            <p:cNvSpPr/>
            <p:nvPr/>
          </p:nvSpPr>
          <p:spPr>
            <a:xfrm>
              <a:off x="5561808" y="5105071"/>
              <a:ext cx="1160966" cy="2738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methods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직사각형 52">
              <a:extLst>
                <a:ext uri="{FF2B5EF4-FFF2-40B4-BE49-F238E27FC236}">
                  <a16:creationId xmlns:a16="http://schemas.microsoft.com/office/drawing/2014/main" id="{B40EC0AB-3BCE-F885-92F0-CE24B3234315}"/>
                </a:ext>
              </a:extLst>
            </p:cNvPr>
            <p:cNvSpPr/>
            <p:nvPr/>
          </p:nvSpPr>
          <p:spPr>
            <a:xfrm>
              <a:off x="9470167" y="5101015"/>
              <a:ext cx="1160966" cy="2738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methods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18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4719E6-64A1-0826-F548-DFCEE96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0DFA-0D7F-221D-5C51-975814231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Class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5026-BFEE-9579-B3A9-FBD8CFBDA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dirty="0"/>
              <a:t>Create a class called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dirty="0"/>
              <a:t>” with a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r>
              <a:rPr lang="en-US" sz="2200" dirty="0"/>
              <a:t>Create an object called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200" dirty="0"/>
              <a:t>" and print the value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:</a:t>
            </a:r>
            <a:endParaRPr lang="en-KR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E73C1-BDB7-3DE7-34A1-688E470C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7" y="2028483"/>
            <a:ext cx="2577404" cy="98916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EDD6D-9E3B-44FE-178E-FC0504814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33" y="4030973"/>
            <a:ext cx="4784677" cy="232537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864A0-892C-5025-2635-A038F182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448" y="4703497"/>
            <a:ext cx="455152" cy="4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2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A4A80-6EAE-3763-1D6F-420137B1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7F43-4347-D7EB-B8BD-6E5208B1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353C8-CD20-25FA-0279-2454B7CD9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An object is created from a class.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2200" dirty="0"/>
              <a:t>To create an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/>
              <a:t> of 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/>
              <a:t>, specify the </a:t>
            </a:r>
            <a:r>
              <a:rPr lang="en-US" sz="2200" i="1" dirty="0"/>
              <a:t>class name</a:t>
            </a:r>
            <a:r>
              <a:rPr lang="en-US" sz="2200" dirty="0"/>
              <a:t>, followed by the</a:t>
            </a:r>
            <a:br>
              <a:rPr lang="en-US" sz="2200" dirty="0"/>
            </a:br>
            <a:r>
              <a:rPr lang="en-US" sz="2200" i="1" dirty="0"/>
              <a:t>object name</a:t>
            </a:r>
            <a:r>
              <a:rPr lang="en-US" sz="2200" dirty="0"/>
              <a:t>, and use the keyword 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+mn-ea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+mn-ea"/>
              <a:cs typeface="Courier New" panose="020703090202050204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60059A-F82A-4133-CDB7-3E45BD852F6F}"/>
              </a:ext>
            </a:extLst>
          </p:cNvPr>
          <p:cNvGrpSpPr/>
          <p:nvPr/>
        </p:nvGrpSpPr>
        <p:grpSpPr>
          <a:xfrm>
            <a:off x="3070175" y="3543851"/>
            <a:ext cx="8295500" cy="1750686"/>
            <a:chOff x="3822343" y="1177839"/>
            <a:chExt cx="8295500" cy="1750686"/>
          </a:xfrm>
        </p:grpSpPr>
        <p:pic>
          <p:nvPicPr>
            <p:cNvPr id="23" name="그림 2">
              <a:extLst>
                <a:ext uri="{FF2B5EF4-FFF2-40B4-BE49-F238E27FC236}">
                  <a16:creationId xmlns:a16="http://schemas.microsoft.com/office/drawing/2014/main" id="{4DE407D6-94B7-53D9-7A74-1B7273ECE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77" r="4651"/>
            <a:stretch/>
          </p:blipFill>
          <p:spPr>
            <a:xfrm>
              <a:off x="4301275" y="1191124"/>
              <a:ext cx="390525" cy="381000"/>
            </a:xfrm>
            <a:prstGeom prst="rect">
              <a:avLst/>
            </a:prstGeom>
          </p:spPr>
        </p:pic>
        <p:pic>
          <p:nvPicPr>
            <p:cNvPr id="24" name="그림 3">
              <a:extLst>
                <a:ext uri="{FF2B5EF4-FFF2-40B4-BE49-F238E27FC236}">
                  <a16:creationId xmlns:a16="http://schemas.microsoft.com/office/drawing/2014/main" id="{A208CD7D-5741-E520-4E7F-86773BFD8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8549" y="1219699"/>
              <a:ext cx="361950" cy="352425"/>
            </a:xfrm>
            <a:prstGeom prst="rect">
              <a:avLst/>
            </a:prstGeom>
          </p:spPr>
        </p:pic>
        <p:pic>
          <p:nvPicPr>
            <p:cNvPr id="25" name="그림 4">
              <a:extLst>
                <a:ext uri="{FF2B5EF4-FFF2-40B4-BE49-F238E27FC236}">
                  <a16:creationId xmlns:a16="http://schemas.microsoft.com/office/drawing/2014/main" id="{C318A326-3C30-6753-590F-46CA7AA1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4911" y="1188709"/>
              <a:ext cx="390525" cy="381000"/>
            </a:xfrm>
            <a:prstGeom prst="rect">
              <a:avLst/>
            </a:prstGeom>
          </p:spPr>
        </p:pic>
        <p:sp>
          <p:nvSpPr>
            <p:cNvPr id="26" name="오른쪽 중괄호 13">
              <a:extLst>
                <a:ext uri="{FF2B5EF4-FFF2-40B4-BE49-F238E27FC236}">
                  <a16:creationId xmlns:a16="http://schemas.microsoft.com/office/drawing/2014/main" id="{08B72A0F-2D93-B8DE-D63E-E55362DD78C4}"/>
                </a:ext>
              </a:extLst>
            </p:cNvPr>
            <p:cNvSpPr/>
            <p:nvPr/>
          </p:nvSpPr>
          <p:spPr>
            <a:xfrm rot="16200000">
              <a:off x="4415522" y="1052076"/>
              <a:ext cx="162029" cy="1348387"/>
            </a:xfrm>
            <a:prstGeom prst="rightBrace">
              <a:avLst>
                <a:gd name="adj1" fmla="val 8333"/>
                <a:gd name="adj2" fmla="val 50848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중괄호 14">
              <a:extLst>
                <a:ext uri="{FF2B5EF4-FFF2-40B4-BE49-F238E27FC236}">
                  <a16:creationId xmlns:a16="http://schemas.microsoft.com/office/drawing/2014/main" id="{E4F3E32C-BAC4-836E-AC13-D12B6ABC095E}"/>
                </a:ext>
              </a:extLst>
            </p:cNvPr>
            <p:cNvSpPr/>
            <p:nvPr/>
          </p:nvSpPr>
          <p:spPr>
            <a:xfrm rot="16200000">
              <a:off x="7308509" y="1052076"/>
              <a:ext cx="162029" cy="1348387"/>
            </a:xfrm>
            <a:prstGeom prst="rightBrace">
              <a:avLst>
                <a:gd name="adj1" fmla="val 8333"/>
                <a:gd name="adj2" fmla="val 50848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중괄호 15">
              <a:extLst>
                <a:ext uri="{FF2B5EF4-FFF2-40B4-BE49-F238E27FC236}">
                  <a16:creationId xmlns:a16="http://schemas.microsoft.com/office/drawing/2014/main" id="{DEC42410-5399-A56A-AF15-95EB722FE6DC}"/>
                </a:ext>
              </a:extLst>
            </p:cNvPr>
            <p:cNvSpPr/>
            <p:nvPr/>
          </p:nvSpPr>
          <p:spPr>
            <a:xfrm rot="16200000">
              <a:off x="5869160" y="1563002"/>
              <a:ext cx="162029" cy="326532"/>
            </a:xfrm>
            <a:prstGeom prst="rightBrace">
              <a:avLst>
                <a:gd name="adj1" fmla="val 8333"/>
                <a:gd name="adj2" fmla="val 50848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5">
              <a:extLst>
                <a:ext uri="{FF2B5EF4-FFF2-40B4-BE49-F238E27FC236}">
                  <a16:creationId xmlns:a16="http://schemas.microsoft.com/office/drawing/2014/main" id="{4B10FA13-D5EE-3F78-025D-C675722D56DC}"/>
                </a:ext>
              </a:extLst>
            </p:cNvPr>
            <p:cNvSpPr/>
            <p:nvPr/>
          </p:nvSpPr>
          <p:spPr>
            <a:xfrm>
              <a:off x="6265963" y="1807283"/>
              <a:ext cx="857551" cy="4698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연결선: 꺾임 7">
              <a:extLst>
                <a:ext uri="{FF2B5EF4-FFF2-40B4-BE49-F238E27FC236}">
                  <a16:creationId xmlns:a16="http://schemas.microsoft.com/office/drawing/2014/main" id="{0707BDCB-9C5F-574F-20A1-EE1CF596C980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rot="10800000">
              <a:off x="6694739" y="2277101"/>
              <a:ext cx="1779560" cy="24716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56A86B-E5E2-27E0-73F9-B70F2660DD1B}"/>
                </a:ext>
              </a:extLst>
            </p:cNvPr>
            <p:cNvSpPr txBox="1"/>
            <p:nvPr/>
          </p:nvSpPr>
          <p:spPr>
            <a:xfrm>
              <a:off x="8474299" y="2220639"/>
              <a:ext cx="2318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keyword for creating an object</a:t>
              </a:r>
              <a:endParaRPr lang="ko-KR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타원 12">
              <a:extLst>
                <a:ext uri="{FF2B5EF4-FFF2-40B4-BE49-F238E27FC236}">
                  <a16:creationId xmlns:a16="http://schemas.microsoft.com/office/drawing/2014/main" id="{5F041CBD-8792-11C2-CEC4-99988037DB50}"/>
                </a:ext>
              </a:extLst>
            </p:cNvPr>
            <p:cNvSpPr/>
            <p:nvPr/>
          </p:nvSpPr>
          <p:spPr>
            <a:xfrm>
              <a:off x="7269330" y="1820571"/>
              <a:ext cx="1387973" cy="4565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연결선: 꺾임 16">
              <a:extLst>
                <a:ext uri="{FF2B5EF4-FFF2-40B4-BE49-F238E27FC236}">
                  <a16:creationId xmlns:a16="http://schemas.microsoft.com/office/drawing/2014/main" id="{8F4AB765-C15C-EB76-9E03-0D8E6DCDEA18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rot="10800000" flipV="1">
              <a:off x="7963317" y="1545365"/>
              <a:ext cx="1718858" cy="275206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FDA5F9-FE53-6A22-B9EF-AFEDFCB39D08}"/>
                </a:ext>
              </a:extLst>
            </p:cNvPr>
            <p:cNvSpPr txBox="1"/>
            <p:nvPr/>
          </p:nvSpPr>
          <p:spPr>
            <a:xfrm>
              <a:off x="9557920" y="1177839"/>
              <a:ext cx="2559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rgbClr val="FF0000"/>
                  </a:solidFill>
                  <a:latin typeface="+mn-ea"/>
                </a:rPr>
                <a:t>className</a:t>
              </a: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()</a:t>
              </a:r>
              <a:br>
                <a:rPr lang="en-US" altLang="ko-KR" sz="2000" dirty="0">
                  <a:solidFill>
                    <a:srgbClr val="FF0000"/>
                  </a:solidFill>
                  <a:latin typeface="+mn-ea"/>
                </a:rPr>
              </a:br>
              <a:r>
                <a:rPr lang="en-US" altLang="ko-KR" sz="2000" dirty="0">
                  <a:solidFill>
                    <a:srgbClr val="FF0000"/>
                  </a:solidFill>
                  <a:latin typeface="+mn-ea"/>
                </a:rPr>
                <a:t>⇒ class constructor</a:t>
              </a:r>
              <a:endParaRPr lang="ko-KR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354DF3-F4EB-9BC5-3674-3C078E9DB014}"/>
              </a:ext>
            </a:extLst>
          </p:cNvPr>
          <p:cNvSpPr txBox="1"/>
          <p:nvPr/>
        </p:nvSpPr>
        <p:spPr>
          <a:xfrm>
            <a:off x="2819645" y="4181448"/>
            <a:ext cx="510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 new   Dog();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8E32D-CF99-D7E4-B320-2CC94D16CD3E}"/>
              </a:ext>
            </a:extLst>
          </p:cNvPr>
          <p:cNvSpPr txBox="1"/>
          <p:nvPr/>
        </p:nvSpPr>
        <p:spPr>
          <a:xfrm>
            <a:off x="1421429" y="5001144"/>
            <a:ext cx="9899833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2000" dirty="0"/>
              <a:t>Object reference </a:t>
            </a:r>
            <a:r>
              <a:rPr lang="ko-KR" altLang="en-US" sz="2000" dirty="0"/>
              <a:t>변수 선언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2000" dirty="0"/>
              <a:t>Object </a:t>
            </a:r>
            <a:r>
              <a:rPr lang="ko-KR" altLang="en-US" sz="2000" dirty="0"/>
              <a:t>생성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ko-K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Dog()</a:t>
            </a:r>
          </a:p>
          <a:p>
            <a:pPr marL="514350" indent="-51435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2000" dirty="0"/>
              <a:t>Object</a:t>
            </a:r>
            <a:r>
              <a:rPr lang="ko-KR" altLang="en-US" sz="2000" dirty="0"/>
              <a:t>와 </a:t>
            </a:r>
            <a:r>
              <a:rPr lang="en-US" altLang="ko-KR" sz="2000" dirty="0"/>
              <a:t>reference 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reference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유형과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object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유형이 같아야 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261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4D47A-8B43-A2FC-192D-92D104C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BFF3-7247-EC2A-3754-E2024FC27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Objects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75FE1-2A28-FEAA-96D1-89A417690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KR" dirty="0"/>
              <a:t>Object · Instance </a:t>
            </a:r>
            <a:r>
              <a:rPr lang="en-KR" u="sng" dirty="0"/>
              <a:t>vs</a:t>
            </a:r>
            <a:r>
              <a:rPr lang="en-KR" dirty="0"/>
              <a:t> 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CDF21-D324-54D1-DFCD-8CDCF0F78CC2}"/>
              </a:ext>
            </a:extLst>
          </p:cNvPr>
          <p:cNvSpPr txBox="1"/>
          <p:nvPr/>
        </p:nvSpPr>
        <p:spPr>
          <a:xfrm>
            <a:off x="3039435" y="2077471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ko-KR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ko-KR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F525F2-EBDD-D588-752A-0908E57E5813}"/>
              </a:ext>
            </a:extLst>
          </p:cNvPr>
          <p:cNvGrpSpPr/>
          <p:nvPr/>
        </p:nvGrpSpPr>
        <p:grpSpPr>
          <a:xfrm>
            <a:off x="838200" y="2979282"/>
            <a:ext cx="10782064" cy="3411821"/>
            <a:chOff x="378372" y="2402483"/>
            <a:chExt cx="12137292" cy="3840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E012F-A12B-D824-DC94-6681F055617B}"/>
                </a:ext>
              </a:extLst>
            </p:cNvPr>
            <p:cNvSpPr txBox="1"/>
            <p:nvPr/>
          </p:nvSpPr>
          <p:spPr>
            <a:xfrm>
              <a:off x="378372" y="2498501"/>
              <a:ext cx="3729989" cy="1663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2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 </a:t>
              </a:r>
              <a:r>
                <a:rPr lang="en-US" altLang="ko-KR" sz="2400" dirty="0">
                  <a:solidFill>
                    <a:prstClr val="black"/>
                  </a:solidFill>
                  <a:latin typeface="+mn-ea"/>
                </a:rPr>
                <a:t>Declare a reference variable</a:t>
              </a:r>
              <a:br>
                <a:rPr lang="en-US" altLang="ko-KR" sz="2400" dirty="0">
                  <a:solidFill>
                    <a:prstClr val="black"/>
                  </a:solidFill>
                  <a:latin typeface="+mn-ea"/>
                </a:rPr>
              </a:br>
              <a:r>
                <a:rPr lang="en-US" altLang="ko-KR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Dog </a:t>
              </a:r>
              <a:r>
                <a:rPr lang="en-US" altLang="ko-KR" sz="2400" b="1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myDog</a:t>
              </a:r>
              <a:endParaRPr lang="en-US" altLang="ko-KR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069C5-EE82-4E22-47EE-191119B24F3E}"/>
                </a:ext>
              </a:extLst>
            </p:cNvPr>
            <p:cNvSpPr txBox="1"/>
            <p:nvPr/>
          </p:nvSpPr>
          <p:spPr>
            <a:xfrm>
              <a:off x="4450255" y="2517515"/>
              <a:ext cx="3729989" cy="1247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+mn-ea"/>
                </a:rPr>
                <a:t>② Create an object</a:t>
              </a:r>
              <a:br>
                <a:rPr lang="en-US" altLang="ko-KR" sz="2400" dirty="0"/>
              </a:br>
              <a:r>
                <a:rPr lang="en-US" altLang="ko-KR" sz="2400" dirty="0"/>
                <a:t> </a:t>
              </a:r>
              <a:r>
                <a:rPr lang="en-US" altLang="ko-KR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ko-KR" alt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Dog()</a:t>
              </a:r>
            </a:p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DA09DC-A4A2-57FC-DC90-EA972D6B9AD3}"/>
                </a:ext>
              </a:extLst>
            </p:cNvPr>
            <p:cNvSpPr txBox="1"/>
            <p:nvPr/>
          </p:nvSpPr>
          <p:spPr>
            <a:xfrm>
              <a:off x="8785675" y="2402483"/>
              <a:ext cx="3729989" cy="147732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③ </a:t>
              </a:r>
              <a:r>
                <a:rPr lang="en-US" altLang="ko-KR" sz="2400" dirty="0">
                  <a:latin typeface="+mn-ea"/>
                </a:rPr>
                <a:t>Link the object and </a:t>
              </a:r>
              <a:br>
                <a:rPr lang="en-US" altLang="ko-KR" sz="2400" dirty="0">
                  <a:latin typeface="+mn-ea"/>
                </a:rPr>
              </a:br>
              <a:r>
                <a:rPr lang="en-US" altLang="ko-KR" sz="2400" dirty="0">
                  <a:latin typeface="+mn-ea"/>
                </a:rPr>
                <a:t>the reference</a:t>
              </a:r>
              <a:br>
                <a:rPr lang="en-US" altLang="ko-KR" sz="2400" dirty="0">
                  <a:latin typeface="+mn-ea"/>
                </a:rPr>
              </a:br>
              <a:r>
                <a:rPr lang="en-US" altLang="ko-KR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</a:p>
            <a:p>
              <a:endParaRPr lang="ko-KR" altLang="en-US" dirty="0"/>
            </a:p>
          </p:txBody>
        </p:sp>
        <p:pic>
          <p:nvPicPr>
            <p:cNvPr id="11" name="그림 5">
              <a:extLst>
                <a:ext uri="{FF2B5EF4-FFF2-40B4-BE49-F238E27FC236}">
                  <a16:creationId xmlns:a16="http://schemas.microsoft.com/office/drawing/2014/main" id="{09B3AD72-086E-905D-1D86-975CA87E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7615" y="3879811"/>
              <a:ext cx="1551502" cy="2363334"/>
            </a:xfrm>
            <a:prstGeom prst="rect">
              <a:avLst/>
            </a:prstGeom>
          </p:spPr>
        </p:pic>
        <p:pic>
          <p:nvPicPr>
            <p:cNvPr id="12" name="그림 6">
              <a:extLst>
                <a:ext uri="{FF2B5EF4-FFF2-40B4-BE49-F238E27FC236}">
                  <a16:creationId xmlns:a16="http://schemas.microsoft.com/office/drawing/2014/main" id="{7C85261A-E676-EEA8-A347-01326982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1873" y="3885456"/>
              <a:ext cx="1600782" cy="1997969"/>
            </a:xfrm>
            <a:prstGeom prst="rect">
              <a:avLst/>
            </a:prstGeom>
          </p:spPr>
        </p:pic>
        <p:pic>
          <p:nvPicPr>
            <p:cNvPr id="13" name="그림 7">
              <a:extLst>
                <a:ext uri="{FF2B5EF4-FFF2-40B4-BE49-F238E27FC236}">
                  <a16:creationId xmlns:a16="http://schemas.microsoft.com/office/drawing/2014/main" id="{DA92C870-553A-AA1E-7453-B9F96E29A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620"/>
            <a:stretch/>
          </p:blipFill>
          <p:spPr>
            <a:xfrm>
              <a:off x="9127707" y="3606497"/>
              <a:ext cx="2706757" cy="2555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303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A4A80-6EAE-3763-1D6F-420137B1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7F43-4347-D7EB-B8BD-6E5208B1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Objects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353C8-CD20-25FA-0279-2454B7CD9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Courier New" panose="02070309020205020404" pitchFamily="49" charset="0"/>
              </a:rPr>
              <a:t>Object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>
                <a:latin typeface="+mn-ea"/>
                <a:cs typeface="Courier New" panose="02070309020205020404" pitchFamily="49" charset="0"/>
              </a:rPr>
              <a:t>knows: instance variables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>
                <a:latin typeface="+mn-ea"/>
                <a:cs typeface="Courier New" panose="02070309020205020404" pitchFamily="49" charset="0"/>
              </a:rPr>
              <a:t>does: methods</a:t>
            </a:r>
            <a:endParaRPr lang="en-KR" sz="2200" dirty="0"/>
          </a:p>
          <a:p>
            <a:pPr>
              <a:lnSpc>
                <a:spcPct val="150000"/>
              </a:lnSpc>
            </a:pPr>
            <a:endParaRPr lang="en-US" sz="2200" dirty="0">
              <a:latin typeface="+mn-ea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08B3E9-93B6-5FC1-F517-9C57C4D82B48}"/>
              </a:ext>
            </a:extLst>
          </p:cNvPr>
          <p:cNvGrpSpPr/>
          <p:nvPr/>
        </p:nvGrpSpPr>
        <p:grpSpPr>
          <a:xfrm>
            <a:off x="3797928" y="3494344"/>
            <a:ext cx="7614616" cy="2240321"/>
            <a:chOff x="3877989" y="3324458"/>
            <a:chExt cx="7784387" cy="2290270"/>
          </a:xfrm>
        </p:grpSpPr>
        <p:pic>
          <p:nvPicPr>
            <p:cNvPr id="6" name="그림 7">
              <a:extLst>
                <a:ext uri="{FF2B5EF4-FFF2-40B4-BE49-F238E27FC236}">
                  <a16:creationId xmlns:a16="http://schemas.microsoft.com/office/drawing/2014/main" id="{1D396E35-1DEE-36B6-7822-4105A1BD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3045" y="3324458"/>
              <a:ext cx="2175313" cy="2290269"/>
            </a:xfrm>
            <a:prstGeom prst="rect">
              <a:avLst/>
            </a:prstGeom>
          </p:spPr>
        </p:pic>
        <p:pic>
          <p:nvPicPr>
            <p:cNvPr id="7" name="그림 11">
              <a:extLst>
                <a:ext uri="{FF2B5EF4-FFF2-40B4-BE49-F238E27FC236}">
                  <a16:creationId xmlns:a16="http://schemas.microsoft.com/office/drawing/2014/main" id="{2EB424F2-DA36-6088-30D3-561831F78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054" y="3324458"/>
              <a:ext cx="2175313" cy="2290269"/>
            </a:xfrm>
            <a:prstGeom prst="rect">
              <a:avLst/>
            </a:prstGeom>
          </p:spPr>
        </p:pic>
        <p:pic>
          <p:nvPicPr>
            <p:cNvPr id="8" name="그림 12">
              <a:extLst>
                <a:ext uri="{FF2B5EF4-FFF2-40B4-BE49-F238E27FC236}">
                  <a16:creationId xmlns:a16="http://schemas.microsoft.com/office/drawing/2014/main" id="{FD337C1B-B631-EE31-0765-EC95624C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7063" y="3324459"/>
              <a:ext cx="2175313" cy="2290269"/>
            </a:xfrm>
            <a:prstGeom prst="rect">
              <a:avLst/>
            </a:prstGeom>
          </p:spPr>
        </p:pic>
        <p:sp>
          <p:nvSpPr>
            <p:cNvPr id="9" name="화살표: 오른쪽 3">
              <a:extLst>
                <a:ext uri="{FF2B5EF4-FFF2-40B4-BE49-F238E27FC236}">
                  <a16:creationId xmlns:a16="http://schemas.microsoft.com/office/drawing/2014/main" id="{20C76ACC-56E0-3B9E-CAD1-98B253E43526}"/>
                </a:ext>
              </a:extLst>
            </p:cNvPr>
            <p:cNvSpPr/>
            <p:nvPr/>
          </p:nvSpPr>
          <p:spPr>
            <a:xfrm>
              <a:off x="3877989" y="4177930"/>
              <a:ext cx="901343" cy="583324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926F8C32-6018-12CA-E57D-769C3248943F}"/>
                </a:ext>
              </a:extLst>
            </p:cNvPr>
            <p:cNvSpPr/>
            <p:nvPr/>
          </p:nvSpPr>
          <p:spPr>
            <a:xfrm>
              <a:off x="5554980" y="3907782"/>
              <a:ext cx="683731" cy="755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C33D26E6-D8C7-3337-07FC-2CE800F6EE95}"/>
                </a:ext>
              </a:extLst>
            </p:cNvPr>
            <p:cNvSpPr/>
            <p:nvPr/>
          </p:nvSpPr>
          <p:spPr>
            <a:xfrm>
              <a:off x="7882693" y="3907782"/>
              <a:ext cx="683731" cy="755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직사각형 14">
              <a:extLst>
                <a:ext uri="{FF2B5EF4-FFF2-40B4-BE49-F238E27FC236}">
                  <a16:creationId xmlns:a16="http://schemas.microsoft.com/office/drawing/2014/main" id="{6F22DA4C-5C79-FF99-CC2C-0FE2216A5625}"/>
                </a:ext>
              </a:extLst>
            </p:cNvPr>
            <p:cNvSpPr/>
            <p:nvPr/>
          </p:nvSpPr>
          <p:spPr>
            <a:xfrm>
              <a:off x="10232853" y="3887526"/>
              <a:ext cx="683731" cy="755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직사각형 15">
              <a:extLst>
                <a:ext uri="{FF2B5EF4-FFF2-40B4-BE49-F238E27FC236}">
                  <a16:creationId xmlns:a16="http://schemas.microsoft.com/office/drawing/2014/main" id="{BE18E2A5-7E50-44AA-EC45-9385B3912F2A}"/>
                </a:ext>
              </a:extLst>
            </p:cNvPr>
            <p:cNvSpPr/>
            <p:nvPr/>
          </p:nvSpPr>
          <p:spPr>
            <a:xfrm>
              <a:off x="7730480" y="4761254"/>
              <a:ext cx="1023363" cy="551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직사각형 16">
              <a:extLst>
                <a:ext uri="{FF2B5EF4-FFF2-40B4-BE49-F238E27FC236}">
                  <a16:creationId xmlns:a16="http://schemas.microsoft.com/office/drawing/2014/main" id="{85D27499-5295-6A24-92A1-458707945CA9}"/>
                </a:ext>
              </a:extLst>
            </p:cNvPr>
            <p:cNvSpPr/>
            <p:nvPr/>
          </p:nvSpPr>
          <p:spPr>
            <a:xfrm>
              <a:off x="5480306" y="4786646"/>
              <a:ext cx="1023363" cy="551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71A1A9B7-BDBF-8EB8-EA11-52B96F528140}"/>
                </a:ext>
              </a:extLst>
            </p:cNvPr>
            <p:cNvSpPr/>
            <p:nvPr/>
          </p:nvSpPr>
          <p:spPr>
            <a:xfrm>
              <a:off x="10249185" y="4853374"/>
              <a:ext cx="1023363" cy="551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DBB0C6-C561-E893-C765-54162F8931DE}"/>
                </a:ext>
              </a:extLst>
            </p:cNvPr>
            <p:cNvSpPr txBox="1"/>
            <p:nvPr/>
          </p:nvSpPr>
          <p:spPr>
            <a:xfrm>
              <a:off x="4913150" y="3823946"/>
              <a:ext cx="2055208" cy="958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name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=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“</a:t>
              </a:r>
              <a:r>
                <a:rPr lang="en-US" altLang="ko-KR" dirty="0" err="1">
                  <a:latin typeface="+mn-ea"/>
                </a:rPr>
                <a:t>choco</a:t>
              </a:r>
              <a:r>
                <a:rPr lang="en-US" altLang="ko-KR" dirty="0">
                  <a:latin typeface="+mn-ea"/>
                </a:rPr>
                <a:t>”</a:t>
              </a:r>
            </a:p>
            <a:p>
              <a:r>
                <a:rPr lang="en-US" altLang="ko-KR" dirty="0">
                  <a:latin typeface="+mn-ea"/>
                </a:rPr>
                <a:t>age = 3</a:t>
              </a:r>
            </a:p>
            <a:p>
              <a:r>
                <a:rPr lang="en-US" altLang="ko-KR" dirty="0">
                  <a:latin typeface="+mn-ea"/>
                </a:rPr>
                <a:t>size = 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8F6FD-6EEF-D432-2F16-A2860286BA45}"/>
                </a:ext>
              </a:extLst>
            </p:cNvPr>
            <p:cNvSpPr txBox="1"/>
            <p:nvPr/>
          </p:nvSpPr>
          <p:spPr>
            <a:xfrm>
              <a:off x="7239848" y="3823946"/>
              <a:ext cx="2055208" cy="958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name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=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“happy”</a:t>
              </a:r>
            </a:p>
            <a:p>
              <a:r>
                <a:rPr lang="en-US" altLang="ko-KR" dirty="0">
                  <a:latin typeface="+mn-ea"/>
                </a:rPr>
                <a:t>age = 7</a:t>
              </a:r>
            </a:p>
            <a:p>
              <a:r>
                <a:rPr lang="en-US" altLang="ko-KR" dirty="0">
                  <a:latin typeface="+mn-ea"/>
                </a:rPr>
                <a:t>size = 4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5A2019-9761-C662-A449-DCD8F7B64AB7}"/>
                </a:ext>
              </a:extLst>
            </p:cNvPr>
            <p:cNvSpPr txBox="1"/>
            <p:nvPr/>
          </p:nvSpPr>
          <p:spPr>
            <a:xfrm>
              <a:off x="9547114" y="3837924"/>
              <a:ext cx="2055208" cy="958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name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=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“toto”</a:t>
              </a:r>
            </a:p>
            <a:p>
              <a:r>
                <a:rPr lang="en-US" altLang="ko-KR" dirty="0">
                  <a:latin typeface="+mn-ea"/>
                </a:rPr>
                <a:t>age = 9</a:t>
              </a:r>
            </a:p>
            <a:p>
              <a:r>
                <a:rPr lang="en-US" altLang="ko-KR" dirty="0">
                  <a:latin typeface="+mn-ea"/>
                </a:rPr>
                <a:t>size = 3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6CBC46-6D87-23B3-9A79-644D4D3FDFC5}"/>
                </a:ext>
              </a:extLst>
            </p:cNvPr>
            <p:cNvSpPr txBox="1"/>
            <p:nvPr/>
          </p:nvSpPr>
          <p:spPr>
            <a:xfrm>
              <a:off x="5546217" y="4739062"/>
              <a:ext cx="784797" cy="671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eat()</a:t>
              </a:r>
            </a:p>
            <a:p>
              <a:r>
                <a:rPr lang="en-US" altLang="ko-KR" dirty="0">
                  <a:latin typeface="+mn-ea"/>
                </a:rPr>
                <a:t>bark()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73D787-9199-C4ED-33C2-06409A321B18}"/>
                </a:ext>
              </a:extLst>
            </p:cNvPr>
            <p:cNvSpPr txBox="1"/>
            <p:nvPr/>
          </p:nvSpPr>
          <p:spPr>
            <a:xfrm>
              <a:off x="7849761" y="4758207"/>
              <a:ext cx="784797" cy="671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eat()</a:t>
              </a:r>
            </a:p>
            <a:p>
              <a:r>
                <a:rPr lang="en-US" altLang="ko-KR" dirty="0">
                  <a:latin typeface="+mn-ea"/>
                </a:rPr>
                <a:t>bark()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1456B2-CA40-0F6C-E42E-0B1516FC3B10}"/>
                </a:ext>
              </a:extLst>
            </p:cNvPr>
            <p:cNvSpPr txBox="1"/>
            <p:nvPr/>
          </p:nvSpPr>
          <p:spPr>
            <a:xfrm>
              <a:off x="10182319" y="4754330"/>
              <a:ext cx="784797" cy="671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eat()</a:t>
              </a:r>
            </a:p>
            <a:p>
              <a:r>
                <a:rPr lang="en-US" altLang="ko-KR" dirty="0">
                  <a:latin typeface="+mn-ea"/>
                </a:rPr>
                <a:t>bark()</a:t>
              </a:r>
              <a:endParaRPr lang="ko-KR" altLang="en-US" dirty="0">
                <a:latin typeface="+mn-ea"/>
              </a:endParaRPr>
            </a:p>
          </p:txBody>
        </p:sp>
      </p:grpSp>
      <p:pic>
        <p:nvPicPr>
          <p:cNvPr id="22" name="그림 2">
            <a:extLst>
              <a:ext uri="{FF2B5EF4-FFF2-40B4-BE49-F238E27FC236}">
                <a16:creationId xmlns:a16="http://schemas.microsoft.com/office/drawing/2014/main" id="{970FC666-90C7-01AD-A7B5-68D0CC61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12" y="3182090"/>
            <a:ext cx="2543616" cy="26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1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8F1E-6403-D8AC-70F7-4C45823E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75E4-F04B-BE71-5971-458C3F92D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Objects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2E631-5834-AAF6-93E2-9C521734A3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Accessing Attributes and Methods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200" dirty="0"/>
              <a:t>use dot notation (.)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objectName.instanceVariable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objectName.method( )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>
                <a:latin typeface="+mn-ea"/>
                <a:cs typeface="Courier New" panose="02070309020205020404" pitchFamily="49" charset="0"/>
              </a:rPr>
              <a:t>Example: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myDog.name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myDog.age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⇒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멍멍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2">
              <a:lnSpc>
                <a:spcPct val="150000"/>
              </a:lnSpc>
              <a:buFont typeface="System Font Regular"/>
              <a:buChar char="◦"/>
            </a:pP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64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1E0C7-53DA-4B70-C872-1EC350ED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AE82-DCFE-7850-06CF-303A7BC2D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9E07B-4371-4D18-EC69-707C8298C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 block of code which only runs when it is called.</a:t>
            </a:r>
          </a:p>
          <a:p>
            <a:endParaRPr lang="en-US" dirty="0"/>
          </a:p>
          <a:p>
            <a:r>
              <a:rPr lang="en-US" dirty="0"/>
              <a:t>You can pass data, known as </a:t>
            </a:r>
            <a:r>
              <a:rPr lang="en-US" b="1" dirty="0"/>
              <a:t>parameters</a:t>
            </a:r>
            <a:r>
              <a:rPr lang="en-US" dirty="0"/>
              <a:t>, into a method.</a:t>
            </a:r>
          </a:p>
          <a:p>
            <a:endParaRPr lang="en-US" dirty="0"/>
          </a:p>
          <a:p>
            <a:r>
              <a:rPr lang="en-US" dirty="0"/>
              <a:t>Methods are used to perform certain actions.</a:t>
            </a:r>
          </a:p>
          <a:p>
            <a:endParaRPr lang="en-US" dirty="0"/>
          </a:p>
          <a:p>
            <a:r>
              <a:rPr lang="en-US" dirty="0"/>
              <a:t>Why use methods?</a:t>
            </a:r>
            <a:br>
              <a:rPr lang="en-US" dirty="0"/>
            </a:br>
            <a:r>
              <a:rPr lang="en-US" dirty="0"/>
              <a:t>⇒ To reuse code: define the code once, and use it many times.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2061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EB9E8-A2D1-4C46-4FE9-618C48A3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ADD4-DB9F-D829-2682-79FC585CE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4398F-6EA8-97BE-70B5-83208C58E9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Method Naming Conventions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/>
              <a:t>Use verbs that represent the actual function of the method.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/>
              <a:t>Use camel-case, start with an upper-case letter without blanks.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/>
              <a:t>ex) </a:t>
            </a: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my_first_method( ) </a:t>
            </a:r>
            <a:r>
              <a:rPr lang="en-KR" dirty="0"/>
              <a:t>→ </a:t>
            </a: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myFirstMethod( )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  <a:cs typeface="Courier New" panose="02070309020205020404" pitchFamily="49" charset="0"/>
              </a:rPr>
              <a:t>Return Type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>
                <a:latin typeface="+mn-ea"/>
                <a:cs typeface="Courier New" panose="02070309020205020404" pitchFamily="49" charset="0"/>
              </a:rPr>
              <a:t>The data type of the result of running a method.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dirty="0">
                <a:latin typeface="+mn-ea"/>
                <a:cs typeface="Courier New" panose="02070309020205020404" pitchFamily="49" charset="0"/>
              </a:rPr>
              <a:t>One method returns only one value.</a:t>
            </a:r>
          </a:p>
        </p:txBody>
      </p:sp>
    </p:spTree>
    <p:extLst>
      <p:ext uri="{BB962C8B-B14F-4D97-AF65-F5344CB8AC3E}">
        <p14:creationId xmlns:p14="http://schemas.microsoft.com/office/powerpoint/2010/main" val="285919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C9578-35F7-70D4-CC73-6B6576E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CD1D-CEFF-ED1E-5C4A-5573548EF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DFE6-91E3-F760-47D9-F2C68AA6F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Method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A method must be declared within a class.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It is defined with the name of the method, followed by parentheses ( ).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Java provides some pre-defined methods, such as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+mn-ea"/>
                <a:cs typeface="Courier New" panose="02070309020205020404" pitchFamily="49" charset="0"/>
              </a:rPr>
              <a:t>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>
                <a:latin typeface="+mn-ea"/>
                <a:cs typeface="Courier New" panose="02070309020205020404" pitchFamily="49" charset="0"/>
              </a:rPr>
              <a:t>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ou can also create your own methods to perform certain actions.</a:t>
            </a:r>
            <a:endParaRPr lang="en-US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658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DFC81-40F6-0EA0-E2EB-548D173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B9C7-B804-D601-08EE-816A7618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KR" dirty="0"/>
              <a:t>If-Else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964B-0D4E-2505-B7EA-0656665B9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687097"/>
            <a:ext cx="10527475" cy="2767677"/>
          </a:xfrm>
        </p:spPr>
        <p:txBody>
          <a:bodyPr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/>
              <a:t>: </a:t>
            </a:r>
            <a:r>
              <a:rPr lang="en-US" altLang="ko-KR" sz="2200" dirty="0"/>
              <a:t>specify a block of code to be executed, if the same condition is false.</a:t>
            </a:r>
          </a:p>
          <a:p>
            <a:pPr lvl="1">
              <a:buFont typeface="System Font Regular"/>
              <a:buChar char="◦"/>
            </a:pPr>
            <a:r>
              <a:rPr lang="en-US" altLang="ko-KR" sz="2000" dirty="0">
                <a:latin typeface="+mn-ea"/>
                <a:cs typeface="Courier New" panose="02070309020205020404" pitchFamily="49" charset="0"/>
              </a:rPr>
              <a:t>When using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2000" dirty="0">
                <a:latin typeface="+mn-ea"/>
                <a:cs typeface="Courier New" panose="02070309020205020404" pitchFamily="49" charset="0"/>
              </a:rPr>
              <a:t>, there is no condition block.</a:t>
            </a:r>
            <a:endParaRPr lang="en-KR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E2C0-69DA-D178-13FF-8ED089F1F35A}"/>
              </a:ext>
            </a:extLst>
          </p:cNvPr>
          <p:cNvSpPr txBox="1"/>
          <p:nvPr/>
        </p:nvSpPr>
        <p:spPr>
          <a:xfrm>
            <a:off x="1485900" y="1324912"/>
            <a:ext cx="9501648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of code to be executed if the condition is true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9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of code to be executed if the condition is false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74563-05E5-8EBF-E616-DD52B0D1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62" y="4718533"/>
            <a:ext cx="4470400" cy="18034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2289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7264B-C8FB-4B18-BE98-6883CC86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13BF-051B-766E-E07E-59437E54FA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23271-A4C0-1F4A-E1F2-F0F13EF98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3" y="4670133"/>
            <a:ext cx="10527475" cy="189752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: the name of the method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: means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the method belongs to the Main class and is not an object.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: means that this method does not have a return value. </a:t>
            </a:r>
          </a:p>
          <a:p>
            <a:pPr>
              <a:lnSpc>
                <a:spcPct val="150000"/>
              </a:lnSpc>
            </a:pPr>
            <a:endParaRPr lang="en-KR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AA56-1D35-F549-941F-E258F9C25A50}"/>
              </a:ext>
            </a:extLst>
          </p:cNvPr>
          <p:cNvSpPr txBox="1"/>
          <p:nvPr/>
        </p:nvSpPr>
        <p:spPr>
          <a:xfrm>
            <a:off x="3305176" y="2073204"/>
            <a:ext cx="5569767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D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to be executed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19FA4F-C1FE-94D9-46EB-D473E0E700E1}"/>
              </a:ext>
            </a:extLst>
          </p:cNvPr>
          <p:cNvSpPr txBox="1">
            <a:spLocks/>
          </p:cNvSpPr>
          <p:nvPr/>
        </p:nvSpPr>
        <p:spPr>
          <a:xfrm>
            <a:off x="826325" y="1364783"/>
            <a:ext cx="10527475" cy="508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Create a Method</a:t>
            </a:r>
          </a:p>
          <a:p>
            <a:pPr marL="0" indent="0">
              <a:lnSpc>
                <a:spcPct val="150000"/>
              </a:lnSpc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24219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89273-C39D-209C-F0E6-EB7E4573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D086-9FED-2689-35E4-3A65804D08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E9F4-96B8-ED90-3843-A3D76FEA3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647920" cy="508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Call / Invoke a Method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To call a method in Java, write the method's name followed by two parentheses () </a:t>
            </a:r>
            <a:br>
              <a:rPr lang="en-US" sz="2000" dirty="0"/>
            </a:br>
            <a:r>
              <a:rPr lang="en-US" sz="2000" dirty="0"/>
              <a:t>and a semicolon ;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/>
              <a:t>A method can also be called multiple times.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8F492-EB9A-68F6-C059-498EBCE4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4" y="3671432"/>
            <a:ext cx="4961193" cy="28674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3D8F8-28AE-2788-E831-2CDE978B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805" y="4553417"/>
            <a:ext cx="2578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19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662F1-7EFF-CB3B-5240-EA12712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B97FF-9307-E4AB-F757-84D56CB4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219C-BE5B-EBE9-74CB-60B8F4C476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Parameters and Arguments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Information can be passed to methods as </a:t>
            </a:r>
            <a:r>
              <a:rPr lang="en-US" sz="2200" b="1" dirty="0"/>
              <a:t>parameter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Parameters act as variables inside the method.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Parameters are specified after the method name, inside the parentheses ( ).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You can add as many parameters as you want, just separate them with a</a:t>
            </a:r>
            <a:br>
              <a:rPr lang="en-US" sz="2200" dirty="0"/>
            </a:br>
            <a:r>
              <a:rPr lang="en-US" sz="2200" dirty="0"/>
              <a:t>comma.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/>
              <a:t>When a parameter is passed to the method, it is called an </a:t>
            </a:r>
            <a:r>
              <a:rPr lang="en-US" sz="2200" b="1" dirty="0"/>
              <a:t>argument</a:t>
            </a:r>
            <a:r>
              <a:rPr lang="en-US" sz="2200" dirty="0"/>
              <a:t>.</a:t>
            </a:r>
            <a:endParaRPr lang="en-KR" sz="2200" dirty="0"/>
          </a:p>
        </p:txBody>
      </p:sp>
    </p:spTree>
    <p:extLst>
      <p:ext uri="{BB962C8B-B14F-4D97-AF65-F5344CB8AC3E}">
        <p14:creationId xmlns:p14="http://schemas.microsoft.com/office/powerpoint/2010/main" val="2168240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91142-DCC6-DE57-05C2-0EE8AED9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4F55-6C20-5715-6DDB-4D6C2DEEF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Example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7C58-5C67-A9E5-1A6C-A26CEFE044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479752"/>
            <a:ext cx="10706914" cy="197502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latin typeface="+mn-ea"/>
              </a:rPr>
              <a:t>This example has a method that takes a String 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n-ea"/>
              </a:rPr>
              <a:t>as parameter.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When the method is called, we pass along a first name, which is used inside the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method to print the full name.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is a parameter, while Liam, Jenny and Anja are arguments.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3DE88-61F9-6B69-3B1E-84FE0FDD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17" y="1711676"/>
            <a:ext cx="4119511" cy="25374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7FD63-BDE8-04D9-CB64-87B4C9F9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62" y="1989803"/>
            <a:ext cx="1701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7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467A1-FC5A-A46F-7084-0EB0CBDC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27C0-C852-8706-E81A-9A87EC6CB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8F0FC-C24D-0932-F39B-D13DCCE118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Multiple Parameters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>
                <a:latin typeface="+mn-ea"/>
              </a:rPr>
              <a:t>You can have as many parameters in a method as you like: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200" dirty="0">
                <a:latin typeface="+mn-ea"/>
              </a:rPr>
              <a:t>When working with multiple parameters, the method call must have the</a:t>
            </a:r>
            <a:br>
              <a:rPr lang="en-US" sz="2200" dirty="0">
                <a:latin typeface="+mn-ea"/>
              </a:rPr>
            </a:br>
            <a:r>
              <a:rPr lang="en-US" sz="2200" dirty="0">
                <a:latin typeface="+mn-ea"/>
              </a:rPr>
              <a:t>same number of arguments as there are parameters, and the arguments</a:t>
            </a:r>
            <a:br>
              <a:rPr lang="en-US" sz="2200" dirty="0">
                <a:latin typeface="+mn-ea"/>
              </a:rPr>
            </a:br>
            <a:r>
              <a:rPr lang="en-US" sz="2200" dirty="0">
                <a:latin typeface="+mn-ea"/>
              </a:rPr>
              <a:t>must be passed in the same order.</a:t>
            </a:r>
            <a:endParaRPr lang="en-KR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46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467A1-FC5A-A46F-7084-0EB0CBDC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27C0-C852-8706-E81A-9A87EC6CB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29834-664F-7CBB-6642-9CBFBFBE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3" y="1933345"/>
            <a:ext cx="6175430" cy="36234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1B16D-3278-7DF5-DB61-9F121397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44" y="2842501"/>
            <a:ext cx="1998910" cy="1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7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15209-4627-6DAE-78A4-AF095A0F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29FD9-225C-FC0C-BE7F-CAEBBCC48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Return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0900-E868-D73B-00D2-2D7E85F0F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+mn-ea"/>
              </a:rPr>
              <a:t> keyword indicates that the method should not return a value.</a:t>
            </a:r>
          </a:p>
          <a:p>
            <a:pPr>
              <a:lnSpc>
                <a:spcPct val="150000"/>
              </a:lnSpc>
            </a:pP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n-ea"/>
              </a:rPr>
              <a:t>If you want the method to return a value ⇒ use a primitive data type</a:t>
            </a:r>
            <a:br>
              <a:rPr lang="en-US" dirty="0">
                <a:latin typeface="+mn-ea"/>
              </a:rPr>
            </a:br>
            <a:r>
              <a:rPr lang="en-US" dirty="0">
                <a:latin typeface="+mn-ea"/>
              </a:rPr>
              <a:t>(such as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+mn-ea"/>
              </a:rPr>
              <a:t>,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+mn-ea"/>
              </a:rPr>
              <a:t>, etc.) instead of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+mn-ea"/>
                <a:cs typeface="Courier New" panose="02070309020205020404" pitchFamily="49" charset="0"/>
              </a:rPr>
              <a:t>. And</a:t>
            </a:r>
            <a:r>
              <a:rPr lang="en-US" dirty="0">
                <a:latin typeface="+mn-ea"/>
              </a:rPr>
              <a:t> use 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+mn-ea"/>
              </a:rPr>
              <a:t> keyword inside the method.</a:t>
            </a:r>
            <a:endParaRPr lang="en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86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A2C32-B1BB-5883-BE1F-C0B05E6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D713-F8C2-ADE8-0436-C46AE2FC14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Return Values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67359-0DA2-109F-1B2F-57C68D8B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19" y="1734369"/>
            <a:ext cx="5664662" cy="298810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02723-CB7C-97D4-DD6F-7FC7B9C8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988636"/>
            <a:ext cx="387350" cy="479576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99EC87-2606-E1CC-8911-1331E71A52FC}"/>
              </a:ext>
            </a:extLst>
          </p:cNvPr>
          <p:cNvSpPr txBox="1">
            <a:spLocks/>
          </p:cNvSpPr>
          <p:nvPr/>
        </p:nvSpPr>
        <p:spPr>
          <a:xfrm>
            <a:off x="826325" y="5154973"/>
            <a:ext cx="10527475" cy="129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example returns the sum of a method's parameter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) and 5.</a:t>
            </a:r>
          </a:p>
        </p:txBody>
      </p:sp>
    </p:spTree>
    <p:extLst>
      <p:ext uri="{BB962C8B-B14F-4D97-AF65-F5344CB8AC3E}">
        <p14:creationId xmlns:p14="http://schemas.microsoft.com/office/powerpoint/2010/main" val="4238196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5F93C-0BBE-3AD6-265F-2CA9F49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26F3-F0B3-1096-5426-C52E3E1F9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Return Values (Example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DB10-A541-0E08-D524-6D03A5AAA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5154973"/>
            <a:ext cx="10527475" cy="1299801"/>
          </a:xfrm>
        </p:spPr>
        <p:txBody>
          <a:bodyPr/>
          <a:lstStyle/>
          <a:p>
            <a:r>
              <a:rPr lang="en-US" dirty="0"/>
              <a:t>This example returns the sum of a method's two parameters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FF032-A8A4-2EA5-FBDF-4349ED72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37" y="1794247"/>
            <a:ext cx="5526590" cy="283947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72B70-0A17-B741-5CB4-58685524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221" y="2940274"/>
            <a:ext cx="370758" cy="4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5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B84A7-8093-C6BB-7130-D1AFCE56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7AE7-1827-40A0-CB35-1B86BEB8F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Return Values (Example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EB97-D4BD-28A0-CDF7-809C7E559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807973"/>
            <a:ext cx="10527475" cy="16468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can also store the result in a variable.</a:t>
            </a:r>
            <a:br>
              <a:rPr lang="en-US" dirty="0"/>
            </a:br>
            <a:r>
              <a:rPr lang="en-US" dirty="0"/>
              <a:t>(recommended, as it is easier to read and maintain)</a:t>
            </a:r>
          </a:p>
          <a:p>
            <a:pPr>
              <a:lnSpc>
                <a:spcPct val="150000"/>
              </a:lnSpc>
            </a:pPr>
            <a:r>
              <a:rPr lang="en-US" dirty="0"/>
              <a:t>This example binds 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with the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(5, 3)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F6CE-1DDF-CE93-5594-83C71DE3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96" y="1604286"/>
            <a:ext cx="5401708" cy="304187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27F4F-19F7-1AF0-0BFA-E5002AB2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2897851"/>
            <a:ext cx="397899" cy="4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8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5549B-7D52-B445-A9D3-041C1748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0329-A5E5-ED68-FCFE-E07A350E3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If-Else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90634-52E0-3B83-6B33-523B3151A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645741"/>
            <a:ext cx="10527475" cy="1809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200" dirty="0"/>
              <a:t>: </a:t>
            </a:r>
            <a:r>
              <a:rPr lang="en-US" altLang="ko-KR" sz="2200" dirty="0"/>
              <a:t>specify a new condition to test, if the first condition is false.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cf</a:t>
            </a:r>
            <a:r>
              <a:rPr lang="en-US" altLang="ko-KR" sz="2000" dirty="0"/>
              <a:t>) Python -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751B2-E8A5-59F1-788E-8BCD5AD76E5B}"/>
              </a:ext>
            </a:extLst>
          </p:cNvPr>
          <p:cNvSpPr txBox="1"/>
          <p:nvPr/>
        </p:nvSpPr>
        <p:spPr>
          <a:xfrm>
            <a:off x="604685" y="1377482"/>
            <a:ext cx="11223522" cy="301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if condition1 is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sz="20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if the condition1 is false and condition2 is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if the condition1 is false and condition2 is false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19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DD6C1-E2EB-2A00-736D-900D44A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B8EF-18D6-97B7-0694-319AFF15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Test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25E75-C738-9B91-D9BF-F798D94627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별 출력</a:t>
            </a:r>
            <a:endParaRPr lang="en-US" altLang="ko-KR" dirty="0"/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latin typeface="+mn-ea"/>
              </a:rPr>
              <a:t>Scanner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이용하여 숫자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 err="1">
                <a:latin typeface="+mn-ea"/>
              </a:rPr>
              <a:t>입력받으면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별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개를 출력하는 </a:t>
            </a:r>
            <a:r>
              <a:rPr lang="en-US" altLang="ko-KR" sz="2000" dirty="0">
                <a:latin typeface="+mn-ea"/>
              </a:rPr>
              <a:t>method </a:t>
            </a:r>
            <a:r>
              <a:rPr lang="ko-KR" altLang="en-US" sz="2000" dirty="0">
                <a:latin typeface="+mn-ea"/>
              </a:rPr>
              <a:t>생성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ko-KR" altLang="en-US" sz="2000" dirty="0">
                <a:latin typeface="+mn-ea"/>
              </a:rPr>
              <a:t>한 </a:t>
            </a:r>
            <a:r>
              <a:rPr lang="en-US" altLang="ko-KR" sz="2000" dirty="0">
                <a:latin typeface="+mn-ea"/>
              </a:rPr>
              <a:t>class file </a:t>
            </a:r>
            <a:r>
              <a:rPr lang="ko-KR" altLang="en-US" sz="2000" dirty="0">
                <a:latin typeface="+mn-ea"/>
              </a:rPr>
              <a:t>내에서 </a:t>
            </a:r>
            <a:r>
              <a:rPr lang="en-US" altLang="ko-KR" sz="2000" dirty="0">
                <a:latin typeface="+mn-ea"/>
              </a:rPr>
              <a:t>method</a:t>
            </a:r>
            <a:r>
              <a:rPr lang="ko-KR" altLang="en-US" sz="2000" dirty="0">
                <a:latin typeface="+mn-ea"/>
              </a:rPr>
              <a:t> 생성</a:t>
            </a:r>
            <a:r>
              <a:rPr lang="en-US" altLang="ko-KR" sz="2000" dirty="0">
                <a:latin typeface="+mn-ea"/>
              </a:rPr>
              <a:t>, main method </a:t>
            </a:r>
            <a:r>
              <a:rPr lang="ko-KR" altLang="en-US" sz="2000" dirty="0">
                <a:latin typeface="+mn-ea"/>
              </a:rPr>
              <a:t>내에서 작성한 </a:t>
            </a:r>
            <a:r>
              <a:rPr lang="en-US" altLang="ko-KR" sz="2000" dirty="0">
                <a:latin typeface="+mn-ea"/>
              </a:rPr>
              <a:t>method</a:t>
            </a:r>
            <a:r>
              <a:rPr lang="ko-KR" altLang="en-US" sz="2000" dirty="0">
                <a:latin typeface="+mn-ea"/>
              </a:rPr>
              <a:t> 실행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latin typeface="+mn-ea"/>
              </a:rPr>
              <a:t>static </a:t>
            </a:r>
            <a:r>
              <a:rPr lang="ko-KR" altLang="en-US" sz="2000" dirty="0">
                <a:latin typeface="+mn-ea"/>
              </a:rPr>
              <a:t>키워드 사용 필수</a:t>
            </a:r>
            <a:r>
              <a:rPr lang="en-US" altLang="ko-KR" sz="2000" dirty="0">
                <a:latin typeface="+mn-ea"/>
              </a:rPr>
              <a:t>!</a:t>
            </a:r>
          </a:p>
          <a:p>
            <a:pPr lvl="1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9D8D-A8D2-E686-E237-DF5D8D5A241B}"/>
              </a:ext>
            </a:extLst>
          </p:cNvPr>
          <p:cNvSpPr txBox="1"/>
          <p:nvPr/>
        </p:nvSpPr>
        <p:spPr>
          <a:xfrm>
            <a:off x="2343807" y="3429000"/>
            <a:ext cx="7638393" cy="313239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D_Method_Test_01 {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static void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starMaker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a) {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800" u="sng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Scanner(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int a =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tarMaker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95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98D93-CA64-EB9F-5199-E1A79676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0F96-A708-833E-3814-DF925BDA6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Test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3624B-4C25-5F17-EF03-C918B0F14D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166869"/>
            <a:ext cx="10527475" cy="5350970"/>
          </a:xfrm>
        </p:spPr>
        <p:txBody>
          <a:bodyPr/>
          <a:lstStyle/>
          <a:p>
            <a:pPr marL="0" indent="0">
              <a:buNone/>
            </a:pPr>
            <a:r>
              <a:rPr lang="en-KR" dirty="0"/>
              <a:t>&lt;</a:t>
            </a:r>
            <a:r>
              <a:rPr lang="ko-KR" altLang="en-US" dirty="0"/>
              <a:t>학생 마라톤 기록</a:t>
            </a:r>
            <a:r>
              <a:rPr lang="en-US" altLang="ko-KR" dirty="0"/>
              <a:t>&gt;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F9BC7-4E6A-8AB2-95E6-9EB37ADA925D}"/>
              </a:ext>
            </a:extLst>
          </p:cNvPr>
          <p:cNvSpPr txBox="1"/>
          <p:nvPr/>
        </p:nvSpPr>
        <p:spPr>
          <a:xfrm>
            <a:off x="826325" y="1781828"/>
            <a:ext cx="521050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가장 기록이 좋은 학생을 찾아서 그 학생의 이름과 마라톤 기록을 몇 시간 몇 분(예, 4시간 15분)의 형식으로 출력하기</a:t>
            </a: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String [] names = {"초코", "해피", "또또", "양파", "계피", "소금", "감자", "쫑쫑", "메리", "냥냥", "야옹", "냐옹", "시츄", "포메", "요키", "말티"}</a:t>
            </a: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int [] times = {341, 273, 278, 329, 445, 402, 388, 275, 243, 334, 412, 393, 299, 343, 317, 265}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148E9-ADA9-312A-7D2A-AA8FDA1BB666}"/>
              </a:ext>
            </a:extLst>
          </p:cNvPr>
          <p:cNvSpPr txBox="1"/>
          <p:nvPr/>
        </p:nvSpPr>
        <p:spPr>
          <a:xfrm>
            <a:off x="6526923" y="1781828"/>
            <a:ext cx="5210503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- 배열을 입력으로 취해, 최단 기록 보유 학생에 대응하는 인덱스를 찾고, 그에 대응하는 인덱스, 시간, 분을 배열로 리턴하는 메소드를 작성</a:t>
            </a: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- 그 인덱스에 해당하는 이름을 출력 (main)</a:t>
            </a: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- 이 메소드를 각 학생의 기록으로 이루어진 배열에 적용하여 실행</a:t>
            </a:r>
          </a:p>
          <a:p>
            <a:pPr>
              <a:lnSpc>
                <a:spcPct val="150000"/>
              </a:lnSpc>
            </a:pPr>
            <a:endParaRPr lang="en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KR" dirty="0">
                <a:latin typeface="+mn-ea"/>
              </a:rPr>
              <a:t>- 반환된 배열을 통해 이름과 시간을 출력</a:t>
            </a:r>
          </a:p>
        </p:txBody>
      </p:sp>
    </p:spTree>
    <p:extLst>
      <p:ext uri="{BB962C8B-B14F-4D97-AF65-F5344CB8AC3E}">
        <p14:creationId xmlns:p14="http://schemas.microsoft.com/office/powerpoint/2010/main" val="885136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E5199-DA01-A3CF-2939-C55479B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F311-CC4A-7891-1ACE-1C3E3AF00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Methods – Test 2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84629-2A4B-2119-48CA-9746BF308B24}"/>
              </a:ext>
            </a:extLst>
          </p:cNvPr>
          <p:cNvSpPr txBox="1"/>
          <p:nvPr/>
        </p:nvSpPr>
        <p:spPr>
          <a:xfrm>
            <a:off x="1332183" y="1277232"/>
            <a:ext cx="9687911" cy="520846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Marathon {</a:t>
            </a:r>
          </a:p>
          <a:p>
            <a:endParaRPr lang="en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int[] findSmallest(int[] arr){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return [];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int[] findBiggest(){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[] args){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//names, times </a:t>
            </a:r>
            <a:r>
              <a:rPr lang="en-KR" sz="1600" dirty="0">
                <a:latin typeface="+mn-ea"/>
                <a:cs typeface="Courier New" panose="02070309020205020404" pitchFamily="49" charset="0"/>
              </a:rPr>
              <a:t>배열 </a:t>
            </a:r>
            <a:r>
              <a:rPr lang="ko-KR" altLang="en-US" sz="1600" dirty="0">
                <a:latin typeface="+mn-ea"/>
                <a:cs typeface="Courier New" panose="02070309020205020404" pitchFamily="49" charset="0"/>
              </a:rPr>
              <a:t>임의 지정</a:t>
            </a:r>
            <a:endParaRPr lang="en-KR" dirty="0">
              <a:latin typeface="+mn-ea"/>
              <a:cs typeface="Courier New" panose="02070309020205020404" pitchFamily="49" charset="0"/>
            </a:endParaRPr>
          </a:p>
          <a:p>
            <a:endParaRPr lang="en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A a = new A();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int[] final = a.findSmallest(times);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String finalName = names[final[0]]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System.out.println(finalName)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System.out.println(final[1]+ </a:t>
            </a:r>
            <a:r>
              <a:rPr lang="en-KR" sz="1600" dirty="0">
                <a:latin typeface="+mn-ea"/>
                <a:cs typeface="Courier New" panose="02070309020205020404" pitchFamily="49" charset="0"/>
              </a:rPr>
              <a:t>“시간” </a:t>
            </a: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+ final[2] + </a:t>
            </a:r>
            <a:r>
              <a:rPr lang="en-KR" sz="1600" dirty="0">
                <a:latin typeface="+mn-ea"/>
                <a:cs typeface="Courier New" panose="02070309020205020404" pitchFamily="49" charset="0"/>
              </a:rPr>
              <a:t>“분”</a:t>
            </a:r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0679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736A5-08E2-D5AA-8036-C3EE58D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5A56-658F-91A2-5D7C-2797B1F74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Constructors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E63D-BD7A-5DC0-BFD3-8BED6696BA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647920" cy="508999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100" dirty="0"/>
              <a:t>A </a:t>
            </a:r>
            <a:r>
              <a:rPr lang="en-US" sz="2100" b="1" dirty="0"/>
              <a:t>constructor</a:t>
            </a:r>
            <a:r>
              <a:rPr lang="en-US" sz="2100" dirty="0"/>
              <a:t> in Java is a special method that is used to initialize objects.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The constructor is called when an object of a class is created.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The constructor name must match the class name, and cannot have a return type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It can be used to set initial values for object attributes.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The constructor is called when the object is created.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All classes have constructors by default: if you do not create a class constructor</a:t>
            </a:r>
            <a:br>
              <a:rPr lang="en-US" sz="2100" dirty="0"/>
            </a:br>
            <a:r>
              <a:rPr lang="en-US" sz="2100" dirty="0"/>
              <a:t>yourself, Java creates one for you.</a:t>
            </a:r>
            <a:endParaRPr lang="en-KR" sz="2100" dirty="0"/>
          </a:p>
        </p:txBody>
      </p:sp>
    </p:spTree>
    <p:extLst>
      <p:ext uri="{BB962C8B-B14F-4D97-AF65-F5344CB8AC3E}">
        <p14:creationId xmlns:p14="http://schemas.microsoft.com/office/powerpoint/2010/main" val="3072323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EEC11-BAD9-863E-99F1-045F9C56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4E14-88A2-223B-1151-DE8D0476D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Constructors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40B56-BBFB-4E2E-B712-6E44B0366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5146111"/>
            <a:ext cx="10527475" cy="1372675"/>
          </a:xfrm>
        </p:spPr>
        <p:txBody>
          <a:bodyPr>
            <a:normAutofit fontScale="92500" lnSpcReduction="10000"/>
          </a:bodyPr>
          <a:lstStyle/>
          <a:p>
            <a:r>
              <a:rPr lang="en-KR" sz="2000" dirty="0"/>
              <a:t>Create a Main Class with a class attribute int </a:t>
            </a:r>
            <a:r>
              <a:rPr lang="en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KR" sz="2000" dirty="0"/>
              <a:t>.</a:t>
            </a:r>
          </a:p>
          <a:p>
            <a:r>
              <a:rPr lang="en-KR" sz="2000" dirty="0"/>
              <a:t>Create a class constructor for the Main class </a:t>
            </a:r>
            <a:r>
              <a:rPr lang="en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 )</a:t>
            </a:r>
          </a:p>
          <a:p>
            <a:r>
              <a:rPr lang="en-KR" sz="2000" dirty="0"/>
              <a:t>Create an object of class Main ⇒ call the </a:t>
            </a:r>
            <a:r>
              <a:rPr lang="en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8B823-090E-7527-0E8E-9840B0C2EC71}"/>
              </a:ext>
            </a:extLst>
          </p:cNvPr>
          <p:cNvSpPr txBox="1"/>
          <p:nvPr/>
        </p:nvSpPr>
        <p:spPr>
          <a:xfrm>
            <a:off x="2749655" y="1294458"/>
            <a:ext cx="6680813" cy="372986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lnSpc>
                <a:spcPct val="125000"/>
              </a:lnSpc>
            </a:pPr>
            <a:endParaRPr lang="en-US" sz="10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41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DAE6E-8603-7A40-5B2C-31D00D49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7AFE-1761-AB69-7482-80BCB57E3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47C9-8BBE-AF21-EFDA-EC2EE03DF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Access Modifiers</a:t>
            </a:r>
            <a:r>
              <a:rPr lang="en-US" dirty="0"/>
              <a:t>: controls the access level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Non-Access Modifiers</a:t>
            </a:r>
            <a:r>
              <a:rPr lang="en-US" dirty="0"/>
              <a:t>: do not control access level, but provides other functionality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 keyword is an </a:t>
            </a:r>
            <a:r>
              <a:rPr lang="en-US" i="1" dirty="0"/>
              <a:t>access modifier</a:t>
            </a:r>
            <a:r>
              <a:rPr lang="en-US" dirty="0"/>
              <a:t>, meaning that it is used to set the access level for classes, attributes, methods and constructors.</a:t>
            </a:r>
          </a:p>
          <a:p>
            <a:pPr>
              <a:lnSpc>
                <a:spcPct val="150000"/>
              </a:lnSpc>
            </a:pP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71261-46BF-48A2-C80C-8412AD71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240" y="3720691"/>
            <a:ext cx="3061643" cy="70382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5536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Access Modifiers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000" dirty="0"/>
              <a:t>For classes, </a:t>
            </a:r>
            <a:r>
              <a:rPr lang="en-US" sz="2000" dirty="0"/>
              <a:t>you can use either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/>
              <a:t> or </a:t>
            </a:r>
            <a:r>
              <a:rPr lang="en-US" sz="2000" i="1" dirty="0"/>
              <a:t>default</a:t>
            </a:r>
            <a:r>
              <a:rPr lang="en-US" sz="2000" dirty="0"/>
              <a:t>:</a:t>
            </a:r>
            <a:endParaRPr lang="en-KR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66790-9328-3C97-E8BF-B4600A5C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62270"/>
              </p:ext>
            </p:extLst>
          </p:nvPr>
        </p:nvGraphicFramePr>
        <p:xfrm>
          <a:off x="1445549" y="3009719"/>
          <a:ext cx="9289026" cy="2385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304">
                  <a:extLst>
                    <a:ext uri="{9D8B030D-6E8A-4147-A177-3AD203B41FA5}">
                      <a16:colId xmlns:a16="http://schemas.microsoft.com/office/drawing/2014/main" val="1878176117"/>
                    </a:ext>
                  </a:extLst>
                </a:gridCol>
                <a:gridCol w="7144722">
                  <a:extLst>
                    <a:ext uri="{9D8B030D-6E8A-4147-A177-3AD203B41FA5}">
                      <a16:colId xmlns:a16="http://schemas.microsoft.com/office/drawing/2014/main" val="3386200755"/>
                    </a:ext>
                  </a:extLst>
                </a:gridCol>
              </a:tblGrid>
              <a:tr h="446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Modifier</a:t>
                      </a:r>
                    </a:p>
                  </a:txBody>
                  <a:tcPr marL="90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19478"/>
                  </a:ext>
                </a:extLst>
              </a:tr>
              <a:tr h="6954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The class is accessible by any other class.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44989983"/>
                  </a:ext>
                </a:extLst>
              </a:tr>
              <a:tr h="1200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i="1" dirty="0"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The class is only accessible by classes in the same package. This is used when you don't specify a modifier. 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79813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528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765907" cy="508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Access Modifiers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000" dirty="0"/>
              <a:t>For </a:t>
            </a:r>
            <a:r>
              <a:rPr lang="en-US" sz="2000" dirty="0"/>
              <a:t>attributes, methods and constructors, you can use the one of the following:</a:t>
            </a:r>
            <a:endParaRPr lang="en-KR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66790-9328-3C97-E8BF-B4600A5C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13863"/>
              </p:ext>
            </p:extLst>
          </p:nvPr>
        </p:nvGraphicFramePr>
        <p:xfrm>
          <a:off x="1549505" y="2546751"/>
          <a:ext cx="9319545" cy="384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349">
                  <a:extLst>
                    <a:ext uri="{9D8B030D-6E8A-4147-A177-3AD203B41FA5}">
                      <a16:colId xmlns:a16="http://schemas.microsoft.com/office/drawing/2014/main" val="1878176117"/>
                    </a:ext>
                  </a:extLst>
                </a:gridCol>
                <a:gridCol w="7168196">
                  <a:extLst>
                    <a:ext uri="{9D8B030D-6E8A-4147-A177-3AD203B41FA5}">
                      <a16:colId xmlns:a16="http://schemas.microsoft.com/office/drawing/2014/main" val="3386200755"/>
                    </a:ext>
                  </a:extLst>
                </a:gridCol>
              </a:tblGrid>
              <a:tr h="508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Modifier</a:t>
                      </a:r>
                    </a:p>
                  </a:txBody>
                  <a:tcPr marL="87970" marR="89378" marT="44689" marB="4468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87970" marR="89378" marT="44689" marB="4468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19478"/>
                  </a:ext>
                </a:extLst>
              </a:tr>
              <a:tr h="719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marL="87970" marR="89378" marT="44689" marB="4468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The code is accessible by any other class.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87970" marR="89378" marT="44689" marB="44689" anchor="ctr"/>
                </a:tc>
                <a:extLst>
                  <a:ext uri="{0D108BD9-81ED-4DB2-BD59-A6C34878D82A}">
                    <a16:rowId xmlns:a16="http://schemas.microsoft.com/office/drawing/2014/main" val="2544989983"/>
                  </a:ext>
                </a:extLst>
              </a:tr>
              <a:tr h="786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i="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marL="87970" marR="89378" marT="44689" marB="4468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The code is only accessible within the declared class.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87970" marR="89378" marT="44689" marB="44689" anchor="ctr"/>
                </a:tc>
                <a:extLst>
                  <a:ext uri="{0D108BD9-81ED-4DB2-BD59-A6C34878D82A}">
                    <a16:rowId xmlns:a16="http://schemas.microsoft.com/office/drawing/2014/main" val="1798134899"/>
                  </a:ext>
                </a:extLst>
              </a:tr>
              <a:tr h="1184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i="1" dirty="0"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87970" marR="89378" marT="44689" marB="4468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The code is only accessible in the same package.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This is used when you don't specify a modifier.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87970" marR="89378" marT="44689" marB="44689" anchor="ctr"/>
                </a:tc>
                <a:extLst>
                  <a:ext uri="{0D108BD9-81ED-4DB2-BD59-A6C34878D82A}">
                    <a16:rowId xmlns:a16="http://schemas.microsoft.com/office/drawing/2014/main" val="1869392918"/>
                  </a:ext>
                </a:extLst>
              </a:tr>
              <a:tr h="646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i="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protected</a:t>
                      </a:r>
                    </a:p>
                  </a:txBody>
                  <a:tcPr marL="87970" marR="89378" marT="44689" marB="4468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The code is accessible in the same package and subclasses.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87970" marR="89378" marT="44689" marB="44689" anchor="ctr"/>
                </a:tc>
                <a:extLst>
                  <a:ext uri="{0D108BD9-81ED-4DB2-BD59-A6C34878D82A}">
                    <a16:rowId xmlns:a16="http://schemas.microsoft.com/office/drawing/2014/main" val="9744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237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765907" cy="508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Non-Access Modifiers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000" dirty="0">
                <a:latin typeface="+mn-ea"/>
              </a:rPr>
              <a:t>For 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ea"/>
              </a:rPr>
              <a:t>classes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, you can use either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or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en-KR" sz="2000" dirty="0">
              <a:latin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FD47BB-3361-6BFE-1E70-4B03B8257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77159"/>
              </p:ext>
            </p:extLst>
          </p:nvPr>
        </p:nvGraphicFramePr>
        <p:xfrm>
          <a:off x="1445549" y="3009719"/>
          <a:ext cx="9630490" cy="2385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8717">
                  <a:extLst>
                    <a:ext uri="{9D8B030D-6E8A-4147-A177-3AD203B41FA5}">
                      <a16:colId xmlns:a16="http://schemas.microsoft.com/office/drawing/2014/main" val="1878176117"/>
                    </a:ext>
                  </a:extLst>
                </a:gridCol>
                <a:gridCol w="7581773">
                  <a:extLst>
                    <a:ext uri="{9D8B030D-6E8A-4147-A177-3AD203B41FA5}">
                      <a16:colId xmlns:a16="http://schemas.microsoft.com/office/drawing/2014/main" val="3386200755"/>
                    </a:ext>
                  </a:extLst>
                </a:gridCol>
              </a:tblGrid>
              <a:tr h="446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Modifier</a:t>
                      </a:r>
                    </a:p>
                  </a:txBody>
                  <a:tcPr marL="90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19478"/>
                  </a:ext>
                </a:extLst>
              </a:tr>
              <a:tr h="6954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The class cannot be inherited by other classes.</a:t>
                      </a:r>
                      <a:endParaRPr lang="en-KR" sz="2000" dirty="0">
                        <a:latin typeface="+mn-ea"/>
                        <a:ea typeface="+mn-ea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44989983"/>
                  </a:ext>
                </a:extLst>
              </a:tr>
              <a:tr h="1200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abstract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ea"/>
                          <a:ea typeface="+mn-ea"/>
                        </a:rPr>
                        <a:t>The class cannot be used to create objects.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ea"/>
                          <a:ea typeface="+mn-ea"/>
                        </a:rPr>
                        <a:t>(To access an abstract class, it must be inherited from another class.)</a:t>
                      </a:r>
                      <a:endParaRPr lang="en-KR" sz="1800" dirty="0">
                        <a:latin typeface="+mn-ea"/>
                        <a:ea typeface="+mn-ea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79813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62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10765907" cy="508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Non-Access Modifiers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KR" sz="2000" dirty="0">
                <a:latin typeface="+mn-ea"/>
              </a:rPr>
              <a:t>For 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ea"/>
              </a:rPr>
              <a:t>attributes and methods, you can use the one of the following:</a:t>
            </a:r>
            <a:endParaRPr lang="en-KR" sz="2000" dirty="0"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66790-9328-3C97-E8BF-B4600A5C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12973"/>
              </p:ext>
            </p:extLst>
          </p:nvPr>
        </p:nvGraphicFramePr>
        <p:xfrm>
          <a:off x="1210037" y="2743758"/>
          <a:ext cx="9998482" cy="3140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594">
                  <a:extLst>
                    <a:ext uri="{9D8B030D-6E8A-4147-A177-3AD203B41FA5}">
                      <a16:colId xmlns:a16="http://schemas.microsoft.com/office/drawing/2014/main" val="1878176117"/>
                    </a:ext>
                  </a:extLst>
                </a:gridCol>
                <a:gridCol w="8033888">
                  <a:extLst>
                    <a:ext uri="{9D8B030D-6E8A-4147-A177-3AD203B41FA5}">
                      <a16:colId xmlns:a16="http://schemas.microsoft.com/office/drawing/2014/main" val="3386200755"/>
                    </a:ext>
                  </a:extLst>
                </a:gridCol>
              </a:tblGrid>
              <a:tr h="508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1800">
                          <a:latin typeface="+mn-ea"/>
                          <a:ea typeface="+mn-ea"/>
                        </a:rPr>
                        <a:t>Modifier</a:t>
                      </a:r>
                      <a:endParaRPr lang="en-KR" sz="1800" dirty="0">
                        <a:latin typeface="+mn-ea"/>
                        <a:ea typeface="+mn-ea"/>
                      </a:endParaRPr>
                    </a:p>
                  </a:txBody>
                  <a:tcPr marL="92546" marR="94027" marT="47013" marB="4701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1800" dirty="0"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2546" marR="94027" marT="47013" marB="47013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19478"/>
                  </a:ext>
                </a:extLst>
              </a:tr>
              <a:tr h="568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180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final</a:t>
                      </a:r>
                      <a:endParaRPr lang="en-KR" sz="1800" dirty="0"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2546" marR="94027" marT="47013" marB="470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Attributes and methods cannot be overridden/modified,</a:t>
                      </a:r>
                      <a:endParaRPr lang="en-KR" sz="1800" dirty="0">
                        <a:latin typeface="+mn-ea"/>
                        <a:ea typeface="+mn-ea"/>
                      </a:endParaRPr>
                    </a:p>
                  </a:txBody>
                  <a:tcPr marL="92546" marR="94027" marT="47013" marB="47013" anchor="ctr"/>
                </a:tc>
                <a:extLst>
                  <a:ext uri="{0D108BD9-81ED-4DB2-BD59-A6C34878D82A}">
                    <a16:rowId xmlns:a16="http://schemas.microsoft.com/office/drawing/2014/main" val="2544989983"/>
                  </a:ext>
                </a:extLst>
              </a:tr>
              <a:tr h="630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1800" i="0" dirty="0"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</a:t>
                      </a:r>
                    </a:p>
                  </a:txBody>
                  <a:tcPr marL="92546" marR="94027" marT="47013" marB="470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ea"/>
                          <a:ea typeface="+mn-ea"/>
                        </a:rPr>
                        <a:t>Attributes and methods belongs to the class, rather than an object.</a:t>
                      </a:r>
                      <a:endParaRPr lang="en-KR" sz="1800" dirty="0">
                        <a:latin typeface="+mn-ea"/>
                        <a:ea typeface="+mn-ea"/>
                      </a:endParaRPr>
                    </a:p>
                  </a:txBody>
                  <a:tcPr marL="92546" marR="94027" marT="47013" marB="47013" anchor="ctr"/>
                </a:tc>
                <a:extLst>
                  <a:ext uri="{0D108BD9-81ED-4DB2-BD59-A6C34878D82A}">
                    <a16:rowId xmlns:a16="http://schemas.microsoft.com/office/drawing/2014/main" val="1798134899"/>
                  </a:ext>
                </a:extLst>
              </a:tr>
              <a:tr h="14339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KR" sz="180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abstract</a:t>
                      </a:r>
                    </a:p>
                  </a:txBody>
                  <a:tcPr marL="92546" marR="94027" marT="47013" marB="470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ea"/>
                          <a:ea typeface="+mn-ea"/>
                        </a:rPr>
                        <a:t>Can only be used in an abstract class, and can only be used on methods. The method does not have a body.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ea"/>
                          <a:ea typeface="+mn-ea"/>
                        </a:rPr>
                        <a:t>The body is provided by the subclass (inherited from).</a:t>
                      </a:r>
                      <a:endParaRPr lang="en-KR" sz="1800" dirty="0">
                        <a:latin typeface="+mn-ea"/>
                        <a:ea typeface="+mn-ea"/>
                      </a:endParaRPr>
                    </a:p>
                  </a:txBody>
                  <a:tcPr marL="92546" marR="94027" marT="47013" marB="47013" anchor="ctr"/>
                </a:tc>
                <a:extLst>
                  <a:ext uri="{0D108BD9-81ED-4DB2-BD59-A6C34878D82A}">
                    <a16:rowId xmlns:a16="http://schemas.microsoft.com/office/drawing/2014/main" val="186939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8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BBCA4-2965-C9AF-AC34-D5A401A5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55BB-A6EC-5383-E3C5-9C62FC858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If-Else –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57B44-B919-5582-B5A8-D4634FEA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3967316"/>
            <a:ext cx="10527475" cy="26104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600" dirty="0"/>
              <a:t>In the example above</a:t>
            </a:r>
            <a:r>
              <a:rPr lang="en-US" altLang="ko-KR" sz="2600" dirty="0"/>
              <a:t>:</a:t>
            </a:r>
          </a:p>
          <a:p>
            <a:pPr lvl="1">
              <a:lnSpc>
                <a:spcPct val="170000"/>
              </a:lnSpc>
              <a:buFont typeface="System Font Regular"/>
              <a:buChar char="◦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(22) is greater than 10, so the first condition is false.</a:t>
            </a:r>
          </a:p>
          <a:p>
            <a:pPr lvl="1">
              <a:lnSpc>
                <a:spcPct val="170000"/>
              </a:lnSpc>
              <a:buFont typeface="System Font Regular"/>
              <a:buChar char="◦"/>
            </a:pPr>
            <a:r>
              <a:rPr lang="en-US" dirty="0"/>
              <a:t>The next condition, in 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 </a:t>
            </a:r>
            <a:r>
              <a:rPr lang="en-US" dirty="0"/>
              <a:t>statement, is also false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  <a:buFont typeface="System Font Regular"/>
              <a:buChar char="◦"/>
            </a:pPr>
            <a:r>
              <a:rPr lang="en-US" dirty="0"/>
              <a:t>So we move on to the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 condition since </a:t>
            </a:r>
            <a:r>
              <a:rPr lang="en-US" i="1" dirty="0"/>
              <a:t>condition1</a:t>
            </a:r>
            <a:r>
              <a:rPr lang="en-US" dirty="0"/>
              <a:t> and </a:t>
            </a:r>
            <a:r>
              <a:rPr lang="en-US" i="1" dirty="0"/>
              <a:t>condition2</a:t>
            </a:r>
            <a:r>
              <a:rPr lang="en-US" dirty="0"/>
              <a:t> is both false.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/>
              <a:t>   ⇒ print to the screen "Good evening"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8625D-190A-2B3B-9B04-ECAFB629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12" y="1487334"/>
            <a:ext cx="4508500" cy="23495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0284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120878"/>
            <a:ext cx="10765907" cy="533389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r>
              <a:rPr lang="en-US" sz="1800" dirty="0">
                <a:latin typeface="+mn-ea"/>
              </a:rPr>
              <a:t>If you don't want the to override existing attribute values, declare attributes as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50; </a:t>
            </a:r>
            <a:r>
              <a:rPr lang="en-US" sz="1800" dirty="0">
                <a:latin typeface="+mn-ea"/>
              </a:rPr>
              <a:t>will generate an error: cannot assign a value to a final variable</a:t>
            </a: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25; </a:t>
            </a:r>
            <a:r>
              <a:rPr lang="en-US" sz="1800" dirty="0">
                <a:latin typeface="+mn-ea"/>
              </a:rPr>
              <a:t>will generate an error: cannot assign a value to a final variable</a:t>
            </a:r>
            <a:endParaRPr lang="en-KR" sz="18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D9740-14A7-8018-944C-E5E12A188D37}"/>
              </a:ext>
            </a:extLst>
          </p:cNvPr>
          <p:cNvSpPr txBox="1"/>
          <p:nvPr/>
        </p:nvSpPr>
        <p:spPr>
          <a:xfrm>
            <a:off x="2991771" y="2140944"/>
            <a:ext cx="6208457" cy="3293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9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6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6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6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5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103805"/>
            <a:ext cx="10765907" cy="5350970"/>
          </a:xfrm>
        </p:spPr>
        <p:txBody>
          <a:bodyPr>
            <a:noAutofit/>
          </a:bodyPr>
          <a:lstStyle/>
          <a:p>
            <a:pPr lvl="1">
              <a:buFont typeface="System Font Regular"/>
              <a:buChar char="◦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2">
              <a:buFont typeface="System Font Regular"/>
              <a:buChar char="✓"/>
            </a:pPr>
            <a:r>
              <a:rPr lang="en-US" sz="1800" dirty="0">
                <a:latin typeface="+mn-ea"/>
              </a:rPr>
              <a:t>A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+mn-ea"/>
              </a:rPr>
              <a:t> method means that it can be accessed without creating an object of the class, unlike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+mn-ea"/>
              </a:rPr>
              <a:t>.</a:t>
            </a: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KR" sz="18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D9740-14A7-8018-944C-E5E12A188D37}"/>
              </a:ext>
            </a:extLst>
          </p:cNvPr>
          <p:cNvSpPr txBox="1"/>
          <p:nvPr/>
        </p:nvSpPr>
        <p:spPr>
          <a:xfrm>
            <a:off x="1331856" y="2345725"/>
            <a:ext cx="10033819" cy="35883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myStaticMethod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Static method</a:t>
            </a:r>
            <a:endParaRPr lang="en-US" sz="1400" dirty="0"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"Static methods can be called without creating objects"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myPublicMethod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Public method</a:t>
            </a:r>
            <a:endParaRPr lang="en-US" sz="1400" dirty="0"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"Public methods must be called by creating objects"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70809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Main method</a:t>
            </a:r>
            <a:endParaRPr lang="en-US" sz="1400" dirty="0"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myStaticMethod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static method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myPublicMethod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		// This would output an error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an object of Main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myPublicMethod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the public method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37D4C-CB22-7B26-B706-F0CA0F84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71" y="5967002"/>
            <a:ext cx="5647614" cy="6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7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05E1A-2222-47FB-26D1-9E9F9A9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1195-AFFD-752B-D603-ACE473754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Java Modifiers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41E-4ABF-F182-17F8-86632E5A4B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103805"/>
            <a:ext cx="10765907" cy="5350970"/>
          </a:xfrm>
        </p:spPr>
        <p:txBody>
          <a:bodyPr>
            <a:noAutofit/>
          </a:bodyPr>
          <a:lstStyle/>
          <a:p>
            <a:pPr lvl="1">
              <a:buFont typeface="System Font Regular"/>
              <a:buChar char="◦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</a:p>
          <a:p>
            <a:pPr lvl="2">
              <a:buFont typeface="System Font Regular"/>
              <a:buChar char="✓"/>
            </a:pPr>
            <a:r>
              <a:rPr lang="en-US" sz="1800" dirty="0">
                <a:latin typeface="+mn-ea"/>
              </a:rPr>
              <a:t>An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>
                <a:latin typeface="+mn-ea"/>
              </a:rPr>
              <a:t> method belongs to an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800" dirty="0">
                <a:latin typeface="+mn-ea"/>
              </a:rPr>
              <a:t> class, and it does not have a body.</a:t>
            </a:r>
          </a:p>
          <a:p>
            <a:pPr lvl="2">
              <a:buFont typeface="System Font Regular"/>
              <a:buChar char="✓"/>
            </a:pPr>
            <a:r>
              <a:rPr lang="en-US" sz="1800" dirty="0">
                <a:latin typeface="+mn-ea"/>
              </a:rPr>
              <a:t>The body is provided by the subclass:</a:t>
            </a:r>
            <a:br>
              <a:rPr lang="en-US" sz="1800" dirty="0">
                <a:latin typeface="+mn-ea"/>
              </a:rPr>
            </a:b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lvl="2">
              <a:lnSpc>
                <a:spcPct val="150000"/>
              </a:lnSpc>
              <a:buFont typeface="System Font Regular"/>
              <a:buChar char="✓"/>
            </a:pPr>
            <a:endParaRPr lang="en-US" sz="18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KR" sz="18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D9740-14A7-8018-944C-E5E12A188D37}"/>
              </a:ext>
            </a:extLst>
          </p:cNvPr>
          <p:cNvSpPr txBox="1"/>
          <p:nvPr/>
        </p:nvSpPr>
        <p:spPr>
          <a:xfrm>
            <a:off x="350483" y="2400154"/>
            <a:ext cx="5796317" cy="37011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708090"/>
                </a:solidFill>
                <a:effectLst/>
                <a:latin typeface="+mn-ea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solidFill>
                  <a:srgbClr val="708090"/>
                </a:solidFill>
                <a:effectLst/>
                <a:latin typeface="+mn-ea"/>
                <a:cs typeface="Courier New" panose="02070309020205020404" pitchFamily="49" charset="0"/>
              </a:rPr>
              <a:t>Main.java</a:t>
            </a:r>
            <a:r>
              <a:rPr lang="en-US" sz="12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08090"/>
                </a:solidFill>
                <a:latin typeface="+mn-ea"/>
                <a:cs typeface="Courier New" panose="02070309020205020404" pitchFamily="49" charset="0"/>
              </a:rPr>
              <a:t>- </a:t>
            </a:r>
            <a:r>
              <a:rPr lang="en-US" sz="1200" dirty="0">
                <a:solidFill>
                  <a:srgbClr val="708090"/>
                </a:solidFill>
                <a:effectLst/>
                <a:latin typeface="+mn-ea"/>
                <a:cs typeface="Courier New" panose="02070309020205020404" pitchFamily="49" charset="0"/>
              </a:rPr>
              <a:t>abstract class </a:t>
            </a:r>
            <a:b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class Main 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//abstract method</a:t>
            </a:r>
            <a:endParaRPr lang="en-US" sz="1400" dirty="0">
              <a:solidFill>
                <a:srgbClr val="708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708090"/>
                </a:solidFill>
                <a:latin typeface="+mn-ea"/>
                <a:cs typeface="Courier New" panose="02070309020205020404" pitchFamily="49" charset="0"/>
              </a:rPr>
              <a:t>// Subclass (inherit from Main)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graduationYear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body of the abstract method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"Studying all day"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D4CC3-9AA4-71E8-B64A-48D316E46D99}"/>
              </a:ext>
            </a:extLst>
          </p:cNvPr>
          <p:cNvSpPr txBox="1"/>
          <p:nvPr/>
        </p:nvSpPr>
        <p:spPr>
          <a:xfrm>
            <a:off x="6209278" y="2411480"/>
            <a:ext cx="5632239" cy="35413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708090"/>
                </a:solidFill>
                <a:effectLst/>
                <a:latin typeface="+mn-ea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solidFill>
                  <a:srgbClr val="708090"/>
                </a:solidFill>
                <a:effectLst/>
                <a:latin typeface="+mn-ea"/>
                <a:cs typeface="Courier New" panose="02070309020205020404" pitchFamily="49" charset="0"/>
              </a:rPr>
              <a:t>Second.java</a:t>
            </a:r>
            <a:endParaRPr lang="en-US" sz="1200" dirty="0">
              <a:solidFill>
                <a:srgbClr val="70809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99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create an object of the Student class </a:t>
            </a:r>
            <a:b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inherits attributes·</a:t>
            </a:r>
            <a:r>
              <a:rPr lang="en-US" sz="8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 from Main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"Age: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"Graduation Year: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graduationYear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40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abstract method</a:t>
            </a:r>
            <a:b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5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0BBDAE-64F8-02A0-7B1D-25008FF0CF4B}"/>
              </a:ext>
            </a:extLst>
          </p:cNvPr>
          <p:cNvGrpSpPr/>
          <p:nvPr/>
        </p:nvGrpSpPr>
        <p:grpSpPr>
          <a:xfrm>
            <a:off x="8687247" y="5512931"/>
            <a:ext cx="2182324" cy="1075194"/>
            <a:chOff x="6524781" y="5438775"/>
            <a:chExt cx="2603500" cy="12827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D5A2A1-7839-8877-AABF-A73470022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4781" y="5438775"/>
              <a:ext cx="2603500" cy="1282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A3165B-8E41-A4FA-49B4-2E6EE651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0091" y="6269846"/>
              <a:ext cx="570478" cy="451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555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121F8-DE91-6190-5624-09049DFB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3B9A-9270-E8E5-1B9C-518D21D81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68" y="466897"/>
            <a:ext cx="10380980" cy="636908"/>
          </a:xfrm>
        </p:spPr>
        <p:txBody>
          <a:bodyPr>
            <a:normAutofit/>
          </a:bodyPr>
          <a:lstStyle/>
          <a:p>
            <a:r>
              <a:rPr lang="en-US" dirty="0"/>
              <a:t>Java Final Test – </a:t>
            </a:r>
            <a:r>
              <a:rPr lang="en-US" dirty="0" err="1"/>
              <a:t>Student.java</a:t>
            </a:r>
            <a:r>
              <a:rPr lang="en-US" dirty="0"/>
              <a:t>, </a:t>
            </a:r>
            <a:r>
              <a:rPr lang="en-US" dirty="0" err="1"/>
              <a:t>Student_Info.java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488C-3BC8-F1CA-9CD7-4BF1C1F1F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135337"/>
            <a:ext cx="10527475" cy="535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2000" dirty="0"/>
              <a:t>&lt;학생 정보 프로그램 생성&gt;</a:t>
            </a:r>
          </a:p>
          <a:p>
            <a:endParaRPr lang="en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5B2D8-9DCC-372A-E6A7-A26E79D6C136}"/>
              </a:ext>
            </a:extLst>
          </p:cNvPr>
          <p:cNvSpPr txBox="1"/>
          <p:nvPr/>
        </p:nvSpPr>
        <p:spPr>
          <a:xfrm>
            <a:off x="826325" y="1622056"/>
            <a:ext cx="6101254" cy="515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* 메인 메소드용 클래스 1개, 설계용 클래스 1개 </a:t>
            </a:r>
          </a:p>
          <a:p>
            <a:pPr>
              <a:lnSpc>
                <a:spcPct val="120000"/>
              </a:lnSpc>
            </a:pPr>
            <a:endParaRPr lang="en-KR" sz="1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1. 설계용 클래스 </a:t>
            </a: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  - 이름, 국어, 영어, 수학점수, 총점, 평균, 등급</a:t>
            </a:r>
          </a:p>
          <a:p>
            <a:pPr>
              <a:lnSpc>
                <a:spcPct val="120000"/>
              </a:lnSpc>
            </a:pPr>
            <a:endParaRPr lang="en-KR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2. 메인용 클래스 </a:t>
            </a: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     ex) 객체생성 방법 = person s1 = new person();</a:t>
            </a:r>
          </a:p>
          <a:p>
            <a:pPr>
              <a:lnSpc>
                <a:spcPct val="120000"/>
              </a:lnSpc>
            </a:pPr>
            <a:endParaRPr lang="en-KR" sz="1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     menu: while (true) { </a:t>
            </a:r>
          </a:p>
          <a:p>
            <a:pPr>
              <a:lnSpc>
                <a:spcPct val="120000"/>
              </a:lnSpc>
            </a:pPr>
            <a:r>
              <a:rPr lang="en-KR" sz="1600" dirty="0">
                <a:latin typeface="+mn-ea"/>
              </a:rPr>
              <a:t>	switch( ) {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case 1: 학생 정보 입력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- 이름, 국영수를 입력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- 총점, 평균, 등급 계산하여 객체에 저장 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- 평균 90 이상 : A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  80 이상 90 이하 : B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  70 이상 80 이하 : C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  60 이상 70 이하 : D</a:t>
            </a:r>
          </a:p>
          <a:p>
            <a:pPr lvl="1">
              <a:lnSpc>
                <a:spcPct val="120000"/>
              </a:lnSpc>
            </a:pPr>
            <a:r>
              <a:rPr lang="en-KR" sz="1600" dirty="0">
                <a:latin typeface="+mn-ea"/>
              </a:rPr>
              <a:t>	      60 미만 :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9A5A1-3E14-60D1-C902-A08F8706E6E0}"/>
              </a:ext>
            </a:extLst>
          </p:cNvPr>
          <p:cNvSpPr txBox="1"/>
          <p:nvPr/>
        </p:nvSpPr>
        <p:spPr>
          <a:xfrm>
            <a:off x="6090062" y="3161566"/>
            <a:ext cx="56144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>
                <a:latin typeface="+mn-ea"/>
              </a:rPr>
              <a:t>	case 2: 학생 정보 출력</a:t>
            </a:r>
          </a:p>
          <a:p>
            <a:r>
              <a:rPr lang="en-KR" sz="1600" dirty="0">
                <a:latin typeface="+mn-ea"/>
              </a:rPr>
              <a:t>	  - 이름, 평균, 등급 출력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	case 3: 결과 보기  </a:t>
            </a:r>
          </a:p>
          <a:p>
            <a:r>
              <a:rPr lang="en-KR" sz="1600" dirty="0">
                <a:latin typeface="+mn-ea"/>
              </a:rPr>
              <a:t>	  - 평균이 85.5 이상이면 합격/ 미만이면 불합격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	case 4: 종료 하기</a:t>
            </a:r>
          </a:p>
          <a:p>
            <a:r>
              <a:rPr lang="en-KR" sz="1600" dirty="0">
                <a:latin typeface="+mn-ea"/>
              </a:rPr>
              <a:t>	    break menu;</a:t>
            </a:r>
          </a:p>
          <a:p>
            <a:endParaRPr lang="en-KR" sz="1600" dirty="0">
              <a:latin typeface="+mn-ea"/>
            </a:endParaRPr>
          </a:p>
          <a:p>
            <a:r>
              <a:rPr lang="en-KR" sz="1600" dirty="0">
                <a:latin typeface="+mn-ea"/>
              </a:rPr>
              <a:t>	default:</a:t>
            </a:r>
          </a:p>
          <a:p>
            <a:r>
              <a:rPr lang="en-KR" sz="1600" dirty="0">
                <a:latin typeface="+mn-ea"/>
              </a:rPr>
              <a:t>	  - "오류" 출력</a:t>
            </a:r>
          </a:p>
          <a:p>
            <a:r>
              <a:rPr lang="en-KR" sz="1600" dirty="0">
                <a:latin typeface="+mn-ea"/>
              </a:rPr>
              <a:t>	}</a:t>
            </a:r>
          </a:p>
          <a:p>
            <a:r>
              <a:rPr lang="en-KR" sz="1600" dirty="0">
                <a:latin typeface="+mn-ea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601095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3B7A2-3FE8-91EF-F1B8-26173D2C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C65D-CB0C-180D-EC5C-9DC617FEB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Garbage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089D-BBAC-6133-423B-DB3884E441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Garbage Collection tracks each and every object available in the JVM heap space, and removes the unused ones.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Basically, Garbage </a:t>
            </a:r>
            <a:r>
              <a:rPr lang="en-US" sz="2000" dirty="0">
                <a:solidFill>
                  <a:srgbClr val="000000"/>
                </a:solidFill>
                <a:latin typeface="+mn-ea"/>
              </a:rPr>
              <a:t>Collection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works in two simple steps, known as Mark and Sweep: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Mark –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garbage collector identifies which pieces of memory are in use and which aren’t.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</a:rPr>
              <a:t>Sweep –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ea"/>
              </a:rPr>
              <a:t>removes objects identified during the “mark” phase.</a:t>
            </a:r>
          </a:p>
          <a:p>
            <a:endParaRPr lang="en-K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C27DB-CF73-262A-427D-C1FB1D8E1A0F}"/>
              </a:ext>
            </a:extLst>
          </p:cNvPr>
          <p:cNvGrpSpPr/>
          <p:nvPr/>
        </p:nvGrpSpPr>
        <p:grpSpPr>
          <a:xfrm>
            <a:off x="2041942" y="3918487"/>
            <a:ext cx="8390048" cy="2669638"/>
            <a:chOff x="634603" y="2627250"/>
            <a:chExt cx="11035625" cy="3511437"/>
          </a:xfrm>
        </p:grpSpPr>
        <p:pic>
          <p:nvPicPr>
            <p:cNvPr id="13" name="그림 2">
              <a:extLst>
                <a:ext uri="{FF2B5EF4-FFF2-40B4-BE49-F238E27FC236}">
                  <a16:creationId xmlns:a16="http://schemas.microsoft.com/office/drawing/2014/main" id="{AAC0BE79-3EA1-D3C1-E570-7C10C1BD5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03" y="3429000"/>
              <a:ext cx="3289484" cy="2107548"/>
            </a:xfrm>
            <a:prstGeom prst="rect">
              <a:avLst/>
            </a:prstGeom>
          </p:spPr>
        </p:pic>
        <p:pic>
          <p:nvPicPr>
            <p:cNvPr id="14" name="그림 3">
              <a:extLst>
                <a:ext uri="{FF2B5EF4-FFF2-40B4-BE49-F238E27FC236}">
                  <a16:creationId xmlns:a16="http://schemas.microsoft.com/office/drawing/2014/main" id="{F04BE5CD-AE9A-2CE0-D9C1-26599F250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253" b="14533"/>
            <a:stretch/>
          </p:blipFill>
          <p:spPr>
            <a:xfrm>
              <a:off x="4451258" y="3455518"/>
              <a:ext cx="3289484" cy="2054511"/>
            </a:xfrm>
            <a:prstGeom prst="rect">
              <a:avLst/>
            </a:prstGeom>
          </p:spPr>
        </p:pic>
        <p:pic>
          <p:nvPicPr>
            <p:cNvPr id="15" name="그림 4">
              <a:extLst>
                <a:ext uri="{FF2B5EF4-FFF2-40B4-BE49-F238E27FC236}">
                  <a16:creationId xmlns:a16="http://schemas.microsoft.com/office/drawing/2014/main" id="{921992CD-DD71-160A-3C1B-82D234DB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7913" y="3383563"/>
              <a:ext cx="3402315" cy="2070974"/>
            </a:xfrm>
            <a:prstGeom prst="rect">
              <a:avLst/>
            </a:prstGeom>
          </p:spPr>
        </p:pic>
        <p:pic>
          <p:nvPicPr>
            <p:cNvPr id="16" name="그림 5">
              <a:extLst>
                <a:ext uri="{FF2B5EF4-FFF2-40B4-BE49-F238E27FC236}">
                  <a16:creationId xmlns:a16="http://schemas.microsoft.com/office/drawing/2014/main" id="{DDCD54D4-2459-5429-ADE5-BCEE422DC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107" y="2627250"/>
              <a:ext cx="2901571" cy="801750"/>
            </a:xfrm>
            <a:prstGeom prst="rect">
              <a:avLst/>
            </a:prstGeom>
          </p:spPr>
        </p:pic>
        <p:pic>
          <p:nvPicPr>
            <p:cNvPr id="17" name="그림 6">
              <a:extLst>
                <a:ext uri="{FF2B5EF4-FFF2-40B4-BE49-F238E27FC236}">
                  <a16:creationId xmlns:a16="http://schemas.microsoft.com/office/drawing/2014/main" id="{EA6665EC-D896-5678-348A-FB4A15F8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1688" y="2812852"/>
              <a:ext cx="963846" cy="374829"/>
            </a:xfrm>
            <a:prstGeom prst="rect">
              <a:avLst/>
            </a:prstGeom>
          </p:spPr>
        </p:pic>
        <p:pic>
          <p:nvPicPr>
            <p:cNvPr id="18" name="그림 7">
              <a:extLst>
                <a:ext uri="{FF2B5EF4-FFF2-40B4-BE49-F238E27FC236}">
                  <a16:creationId xmlns:a16="http://schemas.microsoft.com/office/drawing/2014/main" id="{26EFF05B-B1EE-79FE-CE26-EBAE4D70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02134" y="2749575"/>
              <a:ext cx="1341533" cy="501381"/>
            </a:xfrm>
            <a:prstGeom prst="rect">
              <a:avLst/>
            </a:prstGeom>
          </p:spPr>
        </p:pic>
        <p:cxnSp>
          <p:nvCxnSpPr>
            <p:cNvPr id="19" name="연결선: 꺾임 8">
              <a:extLst>
                <a:ext uri="{FF2B5EF4-FFF2-40B4-BE49-F238E27FC236}">
                  <a16:creationId xmlns:a16="http://schemas.microsoft.com/office/drawing/2014/main" id="{F3D9284F-C998-8D24-6AA5-70C61A9CDD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12732" y="5534836"/>
              <a:ext cx="491670" cy="354366"/>
            </a:xfrm>
            <a:prstGeom prst="bentConnector3">
              <a:avLst>
                <a:gd name="adj1" fmla="val 997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481218-97BF-74D7-D50C-A9708B1BEF01}"/>
                </a:ext>
              </a:extLst>
            </p:cNvPr>
            <p:cNvSpPr txBox="1"/>
            <p:nvPr/>
          </p:nvSpPr>
          <p:spPr>
            <a:xfrm>
              <a:off x="5204402" y="5392290"/>
              <a:ext cx="3289484" cy="74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레퍼런스가 없는 객체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</a:rPr>
                <a:t> (1)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는</a:t>
              </a:r>
              <a:br>
                <a:rPr lang="en-US" altLang="ko-KR" sz="1100" dirty="0">
                  <a:solidFill>
                    <a:srgbClr val="FF0000"/>
                  </a:solidFill>
                  <a:latin typeface="+mn-ea"/>
                </a:rPr>
              </a:br>
              <a:r>
                <a:rPr lang="ko-KR" altLang="en-US" sz="1100" dirty="0" err="1">
                  <a:solidFill>
                    <a:srgbClr val="FF0000"/>
                  </a:solidFill>
                  <a:latin typeface="+mn-ea"/>
                </a:rPr>
                <a:t>가비지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 컬렉션의 대상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4127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B5D2E-D889-28AD-87F8-C775CADF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8702-D251-6895-1020-50A95D1B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Garbage Collection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3259-82E7-EDC8-6305-DF9CE2D835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1364783"/>
            <a:ext cx="6362751" cy="508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 dirty="0"/>
              <a:t>Marking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This is where the garbage collector identifies</a:t>
            </a:r>
            <a:br>
              <a:rPr lang="en-US" sz="2000" dirty="0">
                <a:solidFill>
                  <a:srgbClr val="000000"/>
                </a:solidFill>
                <a:latin typeface="+mn-ea"/>
              </a:rPr>
            </a:br>
            <a:r>
              <a:rPr lang="en-US" sz="2000" dirty="0">
                <a:solidFill>
                  <a:srgbClr val="000000"/>
                </a:solidFill>
                <a:latin typeface="+mn-ea"/>
              </a:rPr>
              <a:t>which pieces of memory are in use and which are not.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Referenced objects are shown in blue.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Unreferenced objects are shown in gold.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All objects are scanned in the marking phase</a:t>
            </a:r>
            <a:br>
              <a:rPr lang="en-US" sz="2000" dirty="0">
                <a:solidFill>
                  <a:srgbClr val="000000"/>
                </a:solidFill>
                <a:latin typeface="+mn-ea"/>
              </a:rPr>
            </a:br>
            <a:r>
              <a:rPr lang="en-US" sz="2000" dirty="0">
                <a:solidFill>
                  <a:srgbClr val="000000"/>
                </a:solidFill>
                <a:latin typeface="+mn-ea"/>
              </a:rPr>
              <a:t>to make this determination.</a:t>
            </a:r>
            <a:endParaRPr lang="en-KR" sz="2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F265B-D6F2-146F-4A25-D6D7D95A9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0" t="6309" r="11619" b="25789"/>
          <a:stretch/>
        </p:blipFill>
        <p:spPr>
          <a:xfrm>
            <a:off x="7189076" y="1858868"/>
            <a:ext cx="4513057" cy="314026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56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B5D2E-D889-28AD-87F8-C775CADF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8702-D251-6895-1020-50A95D1B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Garbage Collection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F2A89-8C07-9779-F937-4461DF269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1" t="6918" r="10481" b="32116"/>
          <a:stretch/>
        </p:blipFill>
        <p:spPr>
          <a:xfrm>
            <a:off x="6509791" y="1980131"/>
            <a:ext cx="5064726" cy="289773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5AC93BB-DCCD-A67F-543E-9958E1091770}"/>
              </a:ext>
            </a:extLst>
          </p:cNvPr>
          <p:cNvSpPr txBox="1">
            <a:spLocks/>
          </p:cNvSpPr>
          <p:nvPr/>
        </p:nvSpPr>
        <p:spPr>
          <a:xfrm>
            <a:off x="826325" y="1364783"/>
            <a:ext cx="5558709" cy="508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KR" dirty="0"/>
              <a:t>Normal Deletion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Normal deletion removes unreferenced objects leaving referenced objects and pointers to free space.</a:t>
            </a:r>
          </a:p>
          <a:p>
            <a:pPr lvl="1">
              <a:lnSpc>
                <a:spcPct val="150000"/>
              </a:lnSpc>
              <a:buFont typeface="System Font Regular"/>
              <a:buChar char="◦"/>
            </a:pPr>
            <a:r>
              <a:rPr lang="en-US" sz="2000" dirty="0">
                <a:solidFill>
                  <a:srgbClr val="000000"/>
                </a:solidFill>
                <a:latin typeface="+mn-ea"/>
              </a:rPr>
              <a:t>The memory allocator holds references to blocks of free space where new</a:t>
            </a:r>
            <a:br>
              <a:rPr lang="en-US" sz="2000" dirty="0">
                <a:solidFill>
                  <a:srgbClr val="000000"/>
                </a:solidFill>
                <a:latin typeface="+mn-ea"/>
              </a:rPr>
            </a:br>
            <a:r>
              <a:rPr lang="en-US" sz="2000" dirty="0">
                <a:solidFill>
                  <a:srgbClr val="000000"/>
                </a:solidFill>
                <a:latin typeface="+mn-ea"/>
              </a:rPr>
              <a:t>object can be allocated.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US" sz="2000" dirty="0">
                <a:solidFill>
                  <a:srgbClr val="000000"/>
                </a:solidFill>
                <a:latin typeface="+mn-ea"/>
              </a:rPr>
            </a:br>
            <a:endParaRPr lang="en-US" sz="2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96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1B28F-D07F-40DD-8640-58DC0900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623FD-1F02-FE7E-7D9B-FC519289E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Switch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FDB6D-B3EB-B57B-AC87-1EDDD4149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325" y="4950987"/>
            <a:ext cx="10527475" cy="15677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Instead of writing </a:t>
            </a:r>
            <a:r>
              <a:rPr lang="en-US" sz="2000" i="0" dirty="0">
                <a:solidFill>
                  <a:srgbClr val="000000"/>
                </a:solidFill>
                <a:effectLst/>
                <a:latin typeface="+mn-ea"/>
              </a:rPr>
              <a:t>many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statements, you can use the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</a:rPr>
              <a:t> statement.</a:t>
            </a:r>
          </a:p>
          <a:p>
            <a:r>
              <a:rPr lang="en-US" sz="2000" dirty="0">
                <a:latin typeface="+mn-ea"/>
              </a:rPr>
              <a:t>The switch statement specifies many alternative blocks of code to be executed</a:t>
            </a:r>
          </a:p>
          <a:p>
            <a:r>
              <a:rPr lang="en-US" sz="2000" dirty="0">
                <a:latin typeface="+mn-ea"/>
              </a:rPr>
              <a:t>It selects one of many code blocks to be executed.</a:t>
            </a:r>
            <a:endParaRPr lang="en-KR" sz="2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630D-6A03-AC41-F700-A46539D2816E}"/>
              </a:ext>
            </a:extLst>
          </p:cNvPr>
          <p:cNvSpPr txBox="1"/>
          <p:nvPr/>
        </p:nvSpPr>
        <p:spPr>
          <a:xfrm>
            <a:off x="4007875" y="1413481"/>
            <a:ext cx="3513803" cy="3537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// code 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// code block</a:t>
            </a:r>
          </a:p>
          <a:p>
            <a:pPr>
              <a:lnSpc>
                <a:spcPct val="125000"/>
              </a:lnSpc>
            </a:pPr>
            <a:r>
              <a:rPr lang="en-US" i="1" dirty="0">
                <a:solidFill>
                  <a:srgbClr val="7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i="1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i="1" dirty="0"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54A61-F74F-3B22-777F-5E0D8E9D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9E6-D88B-41CC-8CBF-C493CE77DFA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538F8-82D3-FA3C-05A7-CED582E4D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KR" dirty="0"/>
              <a:t>Switch Case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61F6A-1C96-27DA-7BFE-0ED6FD875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The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 expression is evaluated once.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The value of the expression is compared with the values of each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If there is a match, the associated block of code is executed.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The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 and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 keywords are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+mn-ea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+mn-ea"/>
              </a:rPr>
              <a:t>. (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</a:rPr>
              <a:t>will be described later)</a:t>
            </a:r>
            <a:endParaRPr lang="en-KR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105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나눔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7460</TotalTime>
  <Words>5138</Words>
  <Application>Microsoft Macintosh PowerPoint</Application>
  <PresentationFormat>Widescreen</PresentationFormat>
  <Paragraphs>762</Paragraphs>
  <Slides>76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맑은 고딕</vt:lpstr>
      <vt:lpstr>나눔고딕</vt:lpstr>
      <vt:lpstr>System Font Regular</vt:lpstr>
      <vt:lpstr>Arial</vt:lpstr>
      <vt:lpstr>Calibri</vt:lpstr>
      <vt:lpstr>Courier New</vt:lpstr>
      <vt:lpstr>Wingdings</vt:lpstr>
      <vt:lpstr>Office 테마</vt:lpstr>
      <vt:lpstr>JAVA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기초</dc:title>
  <dc:creator>홍유진</dc:creator>
  <cp:lastModifiedBy>홍유진</cp:lastModifiedBy>
  <cp:revision>554</cp:revision>
  <dcterms:created xsi:type="dcterms:W3CDTF">2018-03-20T05:11:56Z</dcterms:created>
  <dcterms:modified xsi:type="dcterms:W3CDTF">2023-10-20T10:19:46Z</dcterms:modified>
</cp:coreProperties>
</file>