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E7C5F29-E480-4587-B480-6942D0CC0F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283F857-7078-42D6-AFC9-7E291EB89F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44008" y="2564904"/>
            <a:ext cx="3313355" cy="76561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第九组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567512" cy="1260629"/>
          </a:xfrm>
        </p:spPr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chemeClr val="tx1"/>
                </a:solidFill>
                <a:latin typeface="+mn-ea"/>
              </a:rPr>
              <a:t>“互联网</a:t>
            </a:r>
            <a:r>
              <a:rPr lang="en-US" altLang="zh-CN" sz="3600" b="1" dirty="0">
                <a:solidFill>
                  <a:schemeClr val="tx1"/>
                </a:solidFill>
                <a:latin typeface="+mn-ea"/>
              </a:rPr>
              <a:t>+</a:t>
            </a:r>
            <a:r>
              <a:rPr lang="zh-CN" altLang="zh-CN" sz="3600" b="1" dirty="0">
                <a:solidFill>
                  <a:schemeClr val="tx1"/>
                </a:solidFill>
                <a:latin typeface="+mn-ea"/>
              </a:rPr>
              <a:t>”地学科普</a:t>
            </a:r>
            <a:r>
              <a:rPr lang="zh-CN" altLang="zh-CN" sz="3600" b="1" dirty="0" smtClean="0">
                <a:solidFill>
                  <a:schemeClr val="tx1"/>
                </a:solidFill>
                <a:latin typeface="+mn-ea"/>
              </a:rPr>
              <a:t>系统</a:t>
            </a:r>
            <a:endParaRPr lang="en-US" altLang="zh-CN" sz="3600" b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答辩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人：余鸿福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8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384406"/>
              </p:ext>
            </p:extLst>
          </p:nvPr>
        </p:nvGraphicFramePr>
        <p:xfrm>
          <a:off x="755576" y="1484783"/>
          <a:ext cx="7416824" cy="4608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607"/>
                <a:gridCol w="6153217"/>
              </a:tblGrid>
              <a:tr h="17071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功能编号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F2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071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功能名称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互动功能模块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648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 能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 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提供丰富的地质学知识内容，包括图文资料、互动题目等，满足用户的学习需求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56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输入项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输入源：用户选择的地质知识主题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类型：字符串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长度：</a:t>
                      </a:r>
                      <a:r>
                        <a:rPr lang="en-US" sz="1400" kern="100" dirty="0">
                          <a:effectLst/>
                        </a:rPr>
                        <a:t>1-100</a:t>
                      </a:r>
                      <a:r>
                        <a:rPr lang="zh-CN" sz="1400" kern="100" dirty="0">
                          <a:effectLst/>
                        </a:rPr>
                        <a:t>字符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数量：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更新和处理频度：实时处理用户选择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8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处理描述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输入数据的有效性检验：确保输入主题在预定义的主题列表中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操作时序或优先级：按用户请求的顺序处理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异常情况处理：若主题不存在，提示用户选择其他主题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输出数据的有效性检验：确保输出内容与选择的主题一致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56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输出项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接受者：用户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类型：图文内容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长度：根据内容而定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数量：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篇内容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出错信息：无内容时提示“该主题暂无内容”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106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界面要求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流畅的视频播放界面。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9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443013"/>
              </p:ext>
            </p:extLst>
          </p:nvPr>
        </p:nvGraphicFramePr>
        <p:xfrm>
          <a:off x="755576" y="1412777"/>
          <a:ext cx="7272808" cy="4833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9070"/>
                <a:gridCol w="6033738"/>
              </a:tblGrid>
              <a:tr h="2194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功能编号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F3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 anchor="ctr"/>
                </a:tc>
              </a:tr>
              <a:tr h="1600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功能名称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个性化学习推荐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 anchor="ctr"/>
                </a:tc>
              </a:tr>
              <a:tr h="61864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 能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 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提供专家在线答疑服务，解答用户在地质学习过程中遇到的问题，提升学习效果。促进用户之间交流互动，分享学习经验，构建学习社区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/>
                </a:tc>
              </a:tr>
              <a:tr h="80023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输入项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输入源：用户的提问，交流内容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类型：字符串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长度：</a:t>
                      </a:r>
                      <a:r>
                        <a:rPr lang="en-US" sz="1400" kern="100" dirty="0">
                          <a:effectLst/>
                        </a:rPr>
                        <a:t>1-500</a:t>
                      </a:r>
                      <a:r>
                        <a:rPr lang="zh-CN" sz="1400" kern="100" dirty="0">
                          <a:effectLst/>
                        </a:rPr>
                        <a:t>字符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数量：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更新和处理频度：实时处理用户提问，实时处理用户交流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/>
                </a:tc>
              </a:tr>
              <a:tr h="95074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处理描述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输入数据的有效性检验：确保提问内容符合格式，交流符合规范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操作时序或优先级：按提问时间顺序处理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异常情况处理：若提问内容不符合要求，提示用户重新输入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输出数据的有效性检验：确保回答内容完整、准确，交流内容展示正常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/>
                </a:tc>
              </a:tr>
              <a:tr h="9602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输出项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接受者：用户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类型：专家回答，交流内容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长度：</a:t>
                      </a:r>
                      <a:r>
                        <a:rPr lang="en-US" sz="1400" kern="100" dirty="0">
                          <a:effectLst/>
                        </a:rPr>
                        <a:t>1-500</a:t>
                      </a:r>
                      <a:r>
                        <a:rPr lang="zh-CN" sz="1400" kern="100" dirty="0">
                          <a:effectLst/>
                        </a:rPr>
                        <a:t>字符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数量：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个回答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出错信息：回答获取失败时提示“获取回答失败，请稍后重试”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交流内容发布失败时提示“发布失败，请稍后重试”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/>
                </a:tc>
              </a:tr>
              <a:tr h="112372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界面要求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简洁的提问和回答界面。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7899" marR="6789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3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960896"/>
              </p:ext>
            </p:extLst>
          </p:nvPr>
        </p:nvGraphicFramePr>
        <p:xfrm>
          <a:off x="755576" y="1412776"/>
          <a:ext cx="7416823" cy="475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607"/>
                <a:gridCol w="6153216"/>
              </a:tblGrid>
              <a:tr h="15515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功能编号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F4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 anchor="ctr"/>
                </a:tc>
              </a:tr>
              <a:tr h="15515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功能名称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搜索与推荐模块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 anchor="ctr"/>
                </a:tc>
              </a:tr>
              <a:tr h="56223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 能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 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根据用户学习进度和兴趣偏好，推荐相关学习内容，提升学习效率。提供关键词搜索功能，方便用户快速查找所需学习内容。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/>
                </a:tc>
              </a:tr>
              <a:tr h="7757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输入项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输入源：用户选择的视频课程，学习记录和兴趣偏好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类型：字符串，</a:t>
                      </a:r>
                      <a:r>
                        <a:rPr lang="en-US" sz="1400" kern="100" dirty="0">
                          <a:effectLst/>
                        </a:rPr>
                        <a:t>JSON</a:t>
                      </a:r>
                      <a:r>
                        <a:rPr lang="zh-CN" sz="1400" kern="100" dirty="0">
                          <a:effectLst/>
                        </a:rPr>
                        <a:t>对象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长度：</a:t>
                      </a:r>
                      <a:r>
                        <a:rPr lang="en-US" sz="1400" kern="100" dirty="0">
                          <a:effectLst/>
                        </a:rPr>
                        <a:t>1-100</a:t>
                      </a:r>
                      <a:r>
                        <a:rPr lang="zh-CN" sz="1400" kern="100" dirty="0">
                          <a:effectLst/>
                        </a:rPr>
                        <a:t>字符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数量：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更新和处理频度：实时处理用户选择；每日更新，实时推荐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/>
                </a:tc>
              </a:tr>
              <a:tr h="115206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处理描述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输入数据的有效性检验：确保视频课程存在，确保用户记录和偏好数据格式正确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操作时序或优先级：按用户请求的顺序处理，每日分析用户数据并实时推荐内容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异常情况处理：若视频不存在，提示用户选择其他视频；若用户数据异常，提示用户检查设置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输出数据的有效性检验：确保视频正常播放；确保推荐内容符合用户兴趣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/>
                </a:tc>
              </a:tr>
              <a:tr h="9309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输出项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接受者：用户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类型：视频内容，内容推荐列表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长度：根据视频时长而定，根据内容数量而定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数量：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个视频，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个推荐列表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出错信息：视频加载失败时提示“视频加载失败，请稍后重试”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推荐内容获取失败时提示“获取推荐内容失败，请稍后重试”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/>
                </a:tc>
              </a:tr>
              <a:tr h="102126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界面要求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清晰的播放界面和引人的推荐界面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3655" marR="636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1.</a:t>
            </a:r>
            <a:r>
              <a:rPr lang="zh-CN" altLang="zh-CN" b="1" dirty="0" smtClean="0"/>
              <a:t>支持</a:t>
            </a:r>
            <a:r>
              <a:rPr lang="zh-CN" altLang="zh-CN" b="1" dirty="0"/>
              <a:t>的终端数：支持同时在线的用户数不少于</a:t>
            </a:r>
            <a:r>
              <a:rPr lang="en-US" altLang="zh-CN" b="1" dirty="0"/>
              <a:t>500</a:t>
            </a:r>
            <a:r>
              <a:rPr lang="zh-CN" altLang="zh-CN" b="1" dirty="0"/>
              <a:t>人。</a:t>
            </a:r>
          </a:p>
          <a:p>
            <a:r>
              <a:rPr lang="en-US" altLang="zh-CN" b="1" dirty="0" smtClean="0"/>
              <a:t>2.</a:t>
            </a:r>
            <a:r>
              <a:rPr lang="zh-CN" altLang="zh-CN" b="1" dirty="0" smtClean="0"/>
              <a:t>支持</a:t>
            </a:r>
            <a:r>
              <a:rPr lang="zh-CN" altLang="zh-CN" b="1" dirty="0"/>
              <a:t>并行操作的用户数：支持多用户并发操作，例如同时进行视频播放、内容搜索等。</a:t>
            </a:r>
          </a:p>
          <a:p>
            <a:r>
              <a:rPr lang="en-US" altLang="zh-CN" b="1" dirty="0" smtClean="0"/>
              <a:t>3.</a:t>
            </a:r>
            <a:r>
              <a:rPr lang="zh-CN" altLang="zh-CN" b="1" dirty="0" smtClean="0"/>
              <a:t>处理</a:t>
            </a:r>
            <a:r>
              <a:rPr lang="zh-CN" altLang="zh-CN" b="1" dirty="0"/>
              <a:t>的文件和记录数：能够处理大量地质学知识内容，包括图文资料、视频文件等。</a:t>
            </a:r>
          </a:p>
          <a:p>
            <a:r>
              <a:rPr lang="en-US" altLang="zh-CN" b="1" dirty="0" smtClean="0"/>
              <a:t>4.</a:t>
            </a:r>
            <a:r>
              <a:rPr lang="zh-CN" altLang="zh-CN" b="1" dirty="0" smtClean="0"/>
              <a:t>表</a:t>
            </a:r>
            <a:r>
              <a:rPr lang="zh-CN" altLang="zh-CN" b="1" dirty="0"/>
              <a:t>和文件的大小：数据库表和文件大小能够满足存储所有地质学知识内容的需求。</a:t>
            </a:r>
          </a:p>
          <a:p>
            <a:r>
              <a:rPr lang="en-US" altLang="zh-CN" b="1" dirty="0" smtClean="0"/>
              <a:t>5.</a:t>
            </a:r>
            <a:r>
              <a:rPr lang="zh-CN" altLang="zh-CN" b="1" dirty="0" smtClean="0"/>
              <a:t>响应时间</a:t>
            </a:r>
            <a:r>
              <a:rPr lang="zh-CN" altLang="zh-CN" b="1" dirty="0"/>
              <a:t>：系统响应时间不超过</a:t>
            </a:r>
            <a:r>
              <a:rPr lang="en-US" altLang="zh-CN" b="1" dirty="0"/>
              <a:t>2</a:t>
            </a:r>
            <a:r>
              <a:rPr lang="zh-CN" altLang="zh-CN" b="1" dirty="0"/>
              <a:t>秒。</a:t>
            </a:r>
          </a:p>
          <a:p>
            <a:r>
              <a:rPr lang="en-US" altLang="zh-CN" b="1" dirty="0" smtClean="0"/>
              <a:t>6.</a:t>
            </a:r>
            <a:r>
              <a:rPr lang="zh-CN" altLang="zh-CN" b="1" dirty="0" smtClean="0"/>
              <a:t>更新</a:t>
            </a:r>
            <a:r>
              <a:rPr lang="zh-CN" altLang="zh-CN" b="1" dirty="0"/>
              <a:t>处理时间：数据更新处理时间不超过</a:t>
            </a:r>
            <a:r>
              <a:rPr lang="en-US" altLang="zh-CN" b="1" dirty="0"/>
              <a:t>1</a:t>
            </a:r>
            <a:r>
              <a:rPr lang="zh-CN" altLang="zh-CN" b="1" dirty="0"/>
              <a:t>分钟。</a:t>
            </a:r>
          </a:p>
          <a:p>
            <a:r>
              <a:rPr lang="en-US" altLang="zh-CN" b="1" dirty="0" smtClean="0"/>
              <a:t>7.</a:t>
            </a:r>
            <a:r>
              <a:rPr lang="zh-CN" altLang="zh-CN" b="1" dirty="0" smtClean="0"/>
              <a:t>数据</a:t>
            </a:r>
            <a:r>
              <a:rPr lang="zh-CN" altLang="zh-CN" b="1" dirty="0"/>
              <a:t>的转换和传送时间：数据转换和传送时间符合用户需求，例如视频下载速度等。</a:t>
            </a:r>
          </a:p>
          <a:p>
            <a:r>
              <a:rPr lang="en-US" altLang="zh-CN" b="1" dirty="0" smtClean="0"/>
              <a:t>8.</a:t>
            </a:r>
            <a:r>
              <a:rPr lang="zh-CN" altLang="zh-CN" b="1" dirty="0" smtClean="0"/>
              <a:t>运行时间</a:t>
            </a:r>
            <a:r>
              <a:rPr lang="zh-CN" altLang="zh-CN" b="1" dirty="0"/>
              <a:t>：系统能够持续稳定运行，满足用户随时访问的需求。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6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数据库环境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97547"/>
              </p:ext>
            </p:extLst>
          </p:nvPr>
        </p:nvGraphicFramePr>
        <p:xfrm>
          <a:off x="304800" y="1554162"/>
          <a:ext cx="8686800" cy="461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4343400"/>
              </a:tblGrid>
              <a:tr h="502408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配置类别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系统配置</a:t>
                      </a:r>
                      <a:endParaRPr lang="zh-CN" altLang="en-US" dirty="0"/>
                    </a:p>
                  </a:txBody>
                  <a:tcPr/>
                </a:tc>
              </a:tr>
              <a:tr h="502408">
                <a:tc rowSpan="2"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软件配置</a:t>
                      </a:r>
                      <a:endParaRPr lang="zh-CN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2019</a:t>
                      </a:r>
                      <a:endParaRPr lang="zh-CN" altLang="en-US" dirty="0"/>
                    </a:p>
                  </a:txBody>
                  <a:tcPr/>
                </a:tc>
              </a:tr>
              <a:tr h="502408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2019</a:t>
                      </a:r>
                      <a:endParaRPr lang="zh-CN" altLang="en-US" dirty="0"/>
                    </a:p>
                  </a:txBody>
                  <a:tcPr/>
                </a:tc>
              </a:tr>
              <a:tr h="867170">
                <a:tc rowSpan="4">
                  <a:txBody>
                    <a:bodyPr/>
                    <a:lstStyle/>
                    <a:p>
                      <a:pPr algn="ctr"/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硬件配置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 </a:t>
                      </a:r>
                      <a:r>
                        <a:rPr kumimoji="0"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Ryzen</a:t>
                      </a: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 6800H with Radeon Graphics            3.20 GHz</a:t>
                      </a:r>
                      <a:endParaRPr lang="zh-CN" altLang="en-US" dirty="0"/>
                    </a:p>
                  </a:txBody>
                  <a:tcPr/>
                </a:tc>
              </a:tr>
              <a:tr h="5024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 GB </a:t>
                      </a:r>
                      <a:endParaRPr lang="zh-CN" altLang="en-US" dirty="0"/>
                    </a:p>
                  </a:txBody>
                  <a:tcPr/>
                </a:tc>
              </a:tr>
              <a:tr h="8671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硬盘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512GB </a:t>
                      </a:r>
                      <a:r>
                        <a:rPr kumimoji="0"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PCIe</a:t>
                      </a: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 4.0 </a:t>
                      </a:r>
                      <a:r>
                        <a:rPr kumimoji="0"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NVMe</a:t>
                      </a: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™</a:t>
                      </a: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M.2 SSD</a:t>
                      </a:r>
                      <a:endParaRPr lang="zh-CN" altLang="en-US" dirty="0"/>
                    </a:p>
                  </a:txBody>
                  <a:tcPr/>
                </a:tc>
              </a:tr>
              <a:tr h="8671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PCE-AC55BT</a:t>
                      </a: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，支持</a:t>
                      </a: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802.11ac/a/b/g/n</a:t>
                      </a: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无线网络标准，兼容</a:t>
                      </a: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2.4GHz</a:t>
                      </a: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5GHz</a:t>
                      </a:r>
                      <a:r>
                        <a:rPr kumimoji="0"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双频段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概念结构设计</a:t>
            </a:r>
            <a:endParaRPr lang="zh-CN" altLang="en-US" dirty="0"/>
          </a:p>
        </p:txBody>
      </p:sp>
      <p:pic>
        <p:nvPicPr>
          <p:cNvPr id="4" name="内容占位符 3" descr="QQ截图2024062919010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340768"/>
            <a:ext cx="829938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2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逻辑结构设计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2615"/>
              </p:ext>
            </p:extLst>
          </p:nvPr>
        </p:nvGraphicFramePr>
        <p:xfrm>
          <a:off x="467544" y="1268761"/>
          <a:ext cx="8208912" cy="496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3998"/>
                <a:gridCol w="2376314"/>
                <a:gridCol w="3938600"/>
              </a:tblGrid>
              <a:tr h="29555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dirty="0">
                          <a:effectLst/>
                        </a:rPr>
                        <a:t>英文表名</a:t>
                      </a:r>
                      <a:endParaRPr lang="zh-CN" sz="16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dirty="0">
                          <a:effectLst/>
                        </a:rPr>
                        <a:t>中文表名</a:t>
                      </a:r>
                      <a:endParaRPr lang="zh-CN" sz="16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dirty="0">
                          <a:effectLst/>
                        </a:rPr>
                        <a:t>功能说明</a:t>
                      </a:r>
                      <a:endParaRPr lang="zh-CN" sz="16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50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zh-CN" sz="16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用户表</a:t>
                      </a:r>
                      <a:endParaRPr lang="zh-CN" sz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存储用户的基本信息，包括用户名、密码、电子邮件和其他联系方式，用于用户身份验证和管理。</a:t>
                      </a:r>
                      <a:endParaRPr lang="zh-CN" sz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6697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Content</a:t>
                      </a:r>
                      <a:endParaRPr lang="zh-CN" sz="16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内容表</a:t>
                      </a:r>
                      <a:endParaRPr lang="zh-CN" sz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存储地质学知识的内容，如文章、图片、视频等，以及内容的标题、描述、类型和主题，用于提供给用户学习和浏览。</a:t>
                      </a:r>
                      <a:endParaRPr lang="zh-CN" sz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50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Interaction</a:t>
                      </a:r>
                      <a:endParaRPr lang="zh-CN" sz="16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互动表</a:t>
                      </a:r>
                      <a:endParaRPr lang="zh-CN" sz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记录用户之间的互动信息，包括用户对内容的提问、专家或其他用户的回答以及用户对内容的评论。</a:t>
                      </a:r>
                      <a:endParaRPr lang="zh-CN" sz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50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dirty="0" err="1">
                          <a:effectLst/>
                        </a:rPr>
                        <a:t>SearchHistory</a:t>
                      </a:r>
                      <a:endParaRPr lang="zh-CN" sz="16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搜索历史表</a:t>
                      </a:r>
                      <a:endParaRPr lang="zh-CN" sz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记录用户的搜索历史，包括搜索的关键词和搜索时间，用于分析和改进搜索算法，提升用户体验。</a:t>
                      </a:r>
                      <a:endParaRPr lang="zh-CN" sz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50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dirty="0">
                          <a:effectLst/>
                        </a:rPr>
                        <a:t>Recommendation</a:t>
                      </a:r>
                      <a:endParaRPr lang="zh-CN" sz="16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推荐表</a:t>
                      </a:r>
                      <a:endParaRPr lang="zh-CN" sz="14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存储系统推荐给用户的内容，包括推荐的内容</a:t>
                      </a:r>
                      <a:r>
                        <a:rPr lang="en-US" sz="1400" dirty="0">
                          <a:effectLst/>
                        </a:rPr>
                        <a:t>ID</a:t>
                      </a:r>
                      <a:r>
                        <a:rPr lang="zh-CN" sz="1400" dirty="0">
                          <a:effectLst/>
                        </a:rPr>
                        <a:t>、用户</a:t>
                      </a:r>
                      <a:r>
                        <a:rPr lang="en-US" sz="1400" dirty="0">
                          <a:effectLst/>
                        </a:rPr>
                        <a:t>ID</a:t>
                      </a:r>
                      <a:r>
                        <a:rPr lang="zh-CN" sz="1400" dirty="0">
                          <a:effectLst/>
                        </a:rPr>
                        <a:t>和推荐时间，用于个性化推荐和学习路径的引导。</a:t>
                      </a:r>
                      <a:endParaRPr lang="zh-CN" sz="14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8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780112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 smtClean="0"/>
              <a:t>详细设计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473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effectLst/>
              </a:rPr>
              <a:t>用户管理</a:t>
            </a:r>
            <a:r>
              <a:rPr lang="zh-CN" altLang="zh-CN" b="1" dirty="0" smtClean="0">
                <a:effectLst/>
              </a:rPr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b="1" dirty="0"/>
              <a:t>功能描述</a:t>
            </a:r>
            <a:endParaRPr lang="zh-CN" altLang="zh-CN" dirty="0"/>
          </a:p>
          <a:p>
            <a:r>
              <a:rPr lang="zh-CN" altLang="zh-CN" b="1" dirty="0"/>
              <a:t>提供用户注册、登录、权限管理等功能。</a:t>
            </a:r>
            <a:endParaRPr lang="zh-CN" altLang="zh-CN" dirty="0"/>
          </a:p>
          <a:p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 smtClean="0"/>
              <a:t>接口</a:t>
            </a:r>
            <a:r>
              <a:rPr lang="zh-CN" altLang="zh-CN" b="1" dirty="0"/>
              <a:t>描述</a:t>
            </a:r>
            <a:endParaRPr lang="zh-CN" altLang="zh-CN" dirty="0"/>
          </a:p>
          <a:p>
            <a:r>
              <a:rPr lang="zh-CN" altLang="zh-CN" b="1" dirty="0"/>
              <a:t>输入：用户数据</a:t>
            </a:r>
            <a:endParaRPr lang="zh-CN" altLang="zh-CN" dirty="0"/>
          </a:p>
          <a:p>
            <a:r>
              <a:rPr lang="zh-CN" altLang="zh-CN" b="1" dirty="0"/>
              <a:t>输出：用户</a:t>
            </a:r>
            <a:r>
              <a:rPr lang="zh-CN" altLang="zh-CN" b="1" dirty="0" smtClean="0"/>
              <a:t>信息</a:t>
            </a:r>
            <a:endParaRPr lang="en-US" altLang="zh-CN" b="1" dirty="0" smtClean="0"/>
          </a:p>
          <a:p>
            <a:endParaRPr lang="zh-CN" altLang="zh-CN" dirty="0"/>
          </a:p>
          <a:p>
            <a:r>
              <a:rPr lang="zh-CN" altLang="zh-CN" b="1" dirty="0"/>
              <a:t>接口说明</a:t>
            </a:r>
            <a:r>
              <a:rPr lang="zh-CN" altLang="zh-CN" b="1" dirty="0" smtClean="0"/>
              <a:t>：</a:t>
            </a:r>
            <a:endParaRPr lang="zh-CN" altLang="zh-CN" dirty="0"/>
          </a:p>
          <a:p>
            <a:r>
              <a:rPr lang="zh-CN" altLang="zh-CN" b="1" dirty="0"/>
              <a:t>用户注册接口：</a:t>
            </a:r>
            <a:r>
              <a:rPr lang="en-US" altLang="zh-CN" b="1" dirty="0"/>
              <a:t>POST /</a:t>
            </a:r>
            <a:r>
              <a:rPr lang="en-US" altLang="zh-CN" b="1" dirty="0" err="1"/>
              <a:t>api</a:t>
            </a:r>
            <a:r>
              <a:rPr lang="en-US" altLang="zh-CN" b="1" dirty="0"/>
              <a:t>/user/register</a:t>
            </a:r>
            <a:endParaRPr lang="zh-CN" altLang="zh-CN" dirty="0"/>
          </a:p>
          <a:p>
            <a:r>
              <a:rPr lang="zh-CN" altLang="zh-CN" b="1" dirty="0"/>
              <a:t>用户登录接口：</a:t>
            </a:r>
            <a:r>
              <a:rPr lang="en-US" altLang="zh-CN" b="1" dirty="0"/>
              <a:t>POST /</a:t>
            </a:r>
            <a:r>
              <a:rPr lang="en-US" altLang="zh-CN" b="1" dirty="0" err="1"/>
              <a:t>api</a:t>
            </a:r>
            <a:r>
              <a:rPr lang="en-US" altLang="zh-CN" b="1" dirty="0"/>
              <a:t>/user/login</a:t>
            </a:r>
            <a:endParaRPr lang="zh-CN" altLang="zh-CN" dirty="0"/>
          </a:p>
          <a:p>
            <a:r>
              <a:rPr lang="zh-CN" altLang="zh-CN" b="1" dirty="0"/>
              <a:t>权限管理接口：</a:t>
            </a:r>
            <a:r>
              <a:rPr lang="en-US" altLang="zh-CN" b="1" dirty="0"/>
              <a:t>POST /</a:t>
            </a:r>
            <a:r>
              <a:rPr lang="en-US" altLang="zh-CN" b="1" dirty="0" err="1" smtClean="0"/>
              <a:t>api</a:t>
            </a:r>
            <a:r>
              <a:rPr lang="en-US" altLang="zh-CN" b="1" dirty="0" smtClean="0"/>
              <a:t>/user/permissions</a:t>
            </a:r>
          </a:p>
          <a:p>
            <a:endParaRPr lang="zh-CN" altLang="zh-CN" dirty="0"/>
          </a:p>
          <a:p>
            <a:r>
              <a:rPr lang="zh-CN" altLang="zh-CN" b="1" dirty="0" smtClean="0"/>
              <a:t>内部</a:t>
            </a:r>
            <a:r>
              <a:rPr lang="zh-CN" altLang="zh-CN" b="1" dirty="0"/>
              <a:t>元素</a:t>
            </a:r>
            <a:r>
              <a:rPr lang="zh-CN" altLang="zh-CN" b="1" dirty="0" smtClean="0"/>
              <a:t>结构</a:t>
            </a:r>
            <a:endParaRPr lang="zh-CN" altLang="zh-CN" dirty="0"/>
          </a:p>
          <a:p>
            <a:r>
              <a:rPr lang="zh-CN" altLang="zh-CN" b="1" dirty="0"/>
              <a:t>用户数据表：存储用户的注册信息和登录凭据。</a:t>
            </a:r>
            <a:endParaRPr lang="zh-CN" altLang="zh-CN" dirty="0"/>
          </a:p>
          <a:p>
            <a:r>
              <a:rPr lang="zh-CN" altLang="zh-CN" b="1" dirty="0"/>
              <a:t>用户操作类：处理用户的注册、登录和权限管理操作。</a:t>
            </a:r>
            <a:endParaRPr lang="zh-CN" altLang="zh-CN" dirty="0"/>
          </a:p>
          <a:p>
            <a:r>
              <a:rPr lang="zh-CN" altLang="zh-CN" b="1" dirty="0"/>
              <a:t>权限表：存储用户的权限信息。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5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6192688"/>
          </a:xfrm>
        </p:spPr>
        <p:txBody>
          <a:bodyPr>
            <a:normAutofit/>
          </a:bodyPr>
          <a:lstStyle/>
          <a:p>
            <a:r>
              <a:rPr lang="zh-CN" altLang="zh-CN" sz="2000" b="1" dirty="0"/>
              <a:t>人机界面设计</a:t>
            </a:r>
            <a:endParaRPr lang="zh-CN" altLang="zh-CN" sz="2000" dirty="0"/>
          </a:p>
          <a:p>
            <a:r>
              <a:rPr lang="zh-CN" altLang="zh-CN" sz="2000" b="1" dirty="0"/>
              <a:t>用户管理界面</a:t>
            </a:r>
            <a:r>
              <a:rPr lang="zh-CN" altLang="zh-CN" sz="2000" b="1" dirty="0" smtClean="0"/>
              <a:t>示意图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登录</a:t>
            </a:r>
            <a:r>
              <a:rPr lang="zh-CN" altLang="zh-CN" sz="2000" b="1" dirty="0"/>
              <a:t>界面</a:t>
            </a:r>
            <a:r>
              <a:rPr lang="zh-CN" altLang="zh-CN" sz="2000" b="1" dirty="0" smtClean="0"/>
              <a:t>：</a:t>
            </a:r>
            <a:r>
              <a:rPr lang="en-US" altLang="zh-CN" sz="2000" b="1" dirty="0" smtClean="0"/>
              <a:t>                                         </a:t>
            </a:r>
            <a:r>
              <a:rPr lang="zh-CN" altLang="zh-CN" sz="2000" b="1" dirty="0" smtClean="0"/>
              <a:t>找回</a:t>
            </a:r>
            <a:r>
              <a:rPr lang="zh-CN" altLang="zh-CN" sz="2000" b="1" dirty="0"/>
              <a:t>密码界面：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r>
              <a:rPr lang="zh-CN" altLang="zh-CN" sz="2000" b="1" dirty="0"/>
              <a:t>注册界面：</a:t>
            </a:r>
            <a:endParaRPr lang="en-US" altLang="zh-CN" sz="2000" b="1" dirty="0" smtClean="0"/>
          </a:p>
          <a:p>
            <a:endParaRPr lang="en-US" altLang="zh-CN" sz="2000" b="1" dirty="0" smtClean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8143" y="1415390"/>
            <a:ext cx="2730500" cy="244565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40043" y="4293096"/>
            <a:ext cx="2768600" cy="244827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655020" y="1499438"/>
            <a:ext cx="3013324" cy="38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小组成员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360839"/>
              </p:ext>
            </p:extLst>
          </p:nvPr>
        </p:nvGraphicFramePr>
        <p:xfrm>
          <a:off x="1042988" y="2276873"/>
          <a:ext cx="6777036" cy="260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12"/>
                <a:gridCol w="2259012"/>
                <a:gridCol w="2259012"/>
              </a:tblGrid>
              <a:tr h="43204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学号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姓名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  <a:latin typeface="Arial"/>
                          <a:ea typeface="宋体"/>
                          <a:cs typeface="Times New Roman"/>
                        </a:rPr>
                        <a:t>角色</a:t>
                      </a:r>
                      <a:endParaRPr lang="zh-CN" sz="10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202231061014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余鸿福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组长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202231060928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谢星星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组员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/>
                          <a:ea typeface="宋体"/>
                          <a:cs typeface="Times New Roman"/>
                        </a:rPr>
                        <a:t>202231060934</a:t>
                      </a:r>
                      <a:endParaRPr lang="zh-CN" sz="10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Arial"/>
                          <a:ea typeface="宋体"/>
                          <a:cs typeface="Times New Roman"/>
                        </a:rPr>
                        <a:t>王俊森</a:t>
                      </a:r>
                      <a:endParaRPr lang="zh-CN" sz="10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组员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/>
                          <a:ea typeface="宋体"/>
                          <a:cs typeface="Times New Roman"/>
                        </a:rPr>
                        <a:t>202231060932</a:t>
                      </a:r>
                      <a:endParaRPr lang="zh-CN" sz="10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Arial"/>
                          <a:ea typeface="宋体"/>
                          <a:cs typeface="Times New Roman"/>
                        </a:rPr>
                        <a:t>陈虹钢</a:t>
                      </a:r>
                      <a:endParaRPr lang="zh-CN" sz="10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组员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/>
                          <a:ea typeface="宋体"/>
                          <a:cs typeface="Times New Roman"/>
                        </a:rPr>
                        <a:t>202231060930</a:t>
                      </a:r>
                      <a:endParaRPr lang="zh-CN" sz="10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Arial"/>
                          <a:ea typeface="宋体"/>
                          <a:cs typeface="Times New Roman"/>
                        </a:rPr>
                        <a:t>徐培善</a:t>
                      </a:r>
                      <a:endParaRPr lang="zh-CN" sz="10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组员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0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/>
                          <a:ea typeface="宋体"/>
                          <a:cs typeface="Times New Roman"/>
                        </a:rPr>
                        <a:t>202231060931</a:t>
                      </a:r>
                      <a:endParaRPr lang="zh-CN" sz="10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Arial"/>
                          <a:ea typeface="宋体"/>
                          <a:cs typeface="Times New Roman"/>
                        </a:rPr>
                        <a:t>刘帅君</a:t>
                      </a:r>
                      <a:endParaRPr lang="zh-CN" sz="10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Arial"/>
                          <a:ea typeface="宋体"/>
                          <a:cs typeface="Times New Roman"/>
                        </a:rPr>
                        <a:t>组员</a:t>
                      </a:r>
                      <a:endParaRPr lang="zh-CN" sz="10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effectLst/>
              </a:rPr>
              <a:t>内容管理</a:t>
            </a:r>
            <a:r>
              <a:rPr lang="zh-CN" altLang="zh-CN" b="1" dirty="0" smtClean="0">
                <a:effectLst/>
              </a:rPr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600" b="1" dirty="0"/>
              <a:t>功能描述</a:t>
            </a:r>
            <a:endParaRPr lang="zh-CN" altLang="zh-CN" sz="1600" dirty="0"/>
          </a:p>
          <a:p>
            <a:r>
              <a:rPr lang="zh-CN" altLang="zh-CN" sz="1600" b="1" dirty="0"/>
              <a:t>管理科普内容，包括上传、编辑、删除、展示等。</a:t>
            </a:r>
            <a:endParaRPr lang="zh-CN" altLang="zh-CN" sz="1600" dirty="0"/>
          </a:p>
          <a:p>
            <a:r>
              <a:rPr lang="en-US" altLang="zh-CN" sz="1600" b="1" dirty="0"/>
              <a:t> </a:t>
            </a:r>
            <a:endParaRPr lang="zh-CN" altLang="zh-CN" sz="1600" dirty="0"/>
          </a:p>
          <a:p>
            <a:r>
              <a:rPr lang="zh-CN" altLang="zh-CN" sz="1600" b="1" dirty="0" smtClean="0"/>
              <a:t>接口</a:t>
            </a:r>
            <a:r>
              <a:rPr lang="zh-CN" altLang="zh-CN" sz="1600" b="1" dirty="0"/>
              <a:t>描述</a:t>
            </a:r>
            <a:endParaRPr lang="zh-CN" altLang="zh-CN" sz="1600" dirty="0"/>
          </a:p>
          <a:p>
            <a:r>
              <a:rPr lang="zh-CN" altLang="zh-CN" sz="1600" b="1" dirty="0"/>
              <a:t>输入：内容数据</a:t>
            </a:r>
            <a:endParaRPr lang="zh-CN" altLang="zh-CN" sz="1600" dirty="0"/>
          </a:p>
          <a:p>
            <a:r>
              <a:rPr lang="zh-CN" altLang="zh-CN" sz="1600" b="1" dirty="0"/>
              <a:t>输出：展示</a:t>
            </a:r>
            <a:r>
              <a:rPr lang="zh-CN" altLang="zh-CN" sz="1600" b="1" dirty="0" smtClean="0"/>
              <a:t>内容</a:t>
            </a:r>
            <a:endParaRPr lang="en-US" altLang="zh-CN" sz="1600" b="1" dirty="0" smtClean="0"/>
          </a:p>
          <a:p>
            <a:endParaRPr lang="zh-CN" altLang="zh-CN" sz="1600" dirty="0"/>
          </a:p>
          <a:p>
            <a:r>
              <a:rPr lang="zh-CN" altLang="zh-CN" sz="1600" b="1" dirty="0"/>
              <a:t>接口说明</a:t>
            </a:r>
            <a:r>
              <a:rPr lang="zh-CN" altLang="zh-CN" sz="1600" b="1" dirty="0" smtClean="0"/>
              <a:t>：</a:t>
            </a:r>
            <a:endParaRPr lang="zh-CN" altLang="zh-CN" sz="1600" dirty="0"/>
          </a:p>
          <a:p>
            <a:r>
              <a:rPr lang="zh-CN" altLang="zh-CN" sz="1600" b="1" dirty="0"/>
              <a:t>上传内容接口：</a:t>
            </a:r>
            <a:r>
              <a:rPr lang="en-US" altLang="zh-CN" sz="1600" b="1" dirty="0"/>
              <a:t>POST /</a:t>
            </a:r>
            <a:r>
              <a:rPr lang="en-US" altLang="zh-CN" sz="1600" b="1" dirty="0" err="1"/>
              <a:t>api</a:t>
            </a:r>
            <a:r>
              <a:rPr lang="en-US" altLang="zh-CN" sz="1600" b="1" dirty="0"/>
              <a:t>/content/upload</a:t>
            </a:r>
            <a:endParaRPr lang="zh-CN" altLang="zh-CN" sz="1600" dirty="0"/>
          </a:p>
          <a:p>
            <a:r>
              <a:rPr lang="zh-CN" altLang="zh-CN" sz="1600" b="1" dirty="0"/>
              <a:t>编辑内容接口：</a:t>
            </a:r>
            <a:r>
              <a:rPr lang="en-US" altLang="zh-CN" sz="1600" b="1" dirty="0"/>
              <a:t>PUT /</a:t>
            </a:r>
            <a:r>
              <a:rPr lang="en-US" altLang="zh-CN" sz="1600" b="1" dirty="0" err="1"/>
              <a:t>api</a:t>
            </a:r>
            <a:r>
              <a:rPr lang="en-US" altLang="zh-CN" sz="1600" b="1" dirty="0"/>
              <a:t>/content/edit/{</a:t>
            </a:r>
            <a:r>
              <a:rPr lang="en-US" altLang="zh-CN" sz="1600" b="1" dirty="0" err="1"/>
              <a:t>contentId</a:t>
            </a:r>
            <a:r>
              <a:rPr lang="en-US" altLang="zh-CN" sz="1600" b="1" dirty="0"/>
              <a:t>}</a:t>
            </a:r>
            <a:endParaRPr lang="zh-CN" altLang="zh-CN" sz="1600" dirty="0"/>
          </a:p>
          <a:p>
            <a:r>
              <a:rPr lang="zh-CN" altLang="zh-CN" sz="1600" b="1" dirty="0"/>
              <a:t>删除内容接口：</a:t>
            </a:r>
            <a:r>
              <a:rPr lang="en-US" altLang="zh-CN" sz="1600" b="1" dirty="0"/>
              <a:t>DELETE /</a:t>
            </a:r>
            <a:r>
              <a:rPr lang="en-US" altLang="zh-CN" sz="1600" b="1" dirty="0" err="1"/>
              <a:t>api</a:t>
            </a:r>
            <a:r>
              <a:rPr lang="en-US" altLang="zh-CN" sz="1600" b="1" dirty="0"/>
              <a:t>/content/delete/{</a:t>
            </a:r>
            <a:r>
              <a:rPr lang="en-US" altLang="zh-CN" sz="1600" b="1" dirty="0" err="1"/>
              <a:t>contentId</a:t>
            </a:r>
            <a:r>
              <a:rPr lang="en-US" altLang="zh-CN" sz="1600" b="1" dirty="0"/>
              <a:t>}</a:t>
            </a:r>
            <a:endParaRPr lang="zh-CN" altLang="zh-CN" sz="1600" dirty="0"/>
          </a:p>
          <a:p>
            <a:r>
              <a:rPr lang="zh-CN" altLang="zh-CN" sz="1600" b="1" dirty="0"/>
              <a:t>获取内容接口：</a:t>
            </a:r>
            <a:r>
              <a:rPr lang="en-US" altLang="zh-CN" sz="1600" b="1" dirty="0"/>
              <a:t>GET /</a:t>
            </a:r>
            <a:r>
              <a:rPr lang="en-US" altLang="zh-CN" sz="1600" b="1" dirty="0" err="1"/>
              <a:t>api</a:t>
            </a:r>
            <a:r>
              <a:rPr lang="en-US" altLang="zh-CN" sz="1600" b="1" dirty="0"/>
              <a:t>/content/{</a:t>
            </a:r>
            <a:r>
              <a:rPr lang="en-US" altLang="zh-CN" sz="1600" b="1" dirty="0" err="1"/>
              <a:t>contentId</a:t>
            </a:r>
            <a:r>
              <a:rPr lang="en-US" altLang="zh-CN" sz="1600" b="1" dirty="0" smtClean="0"/>
              <a:t>}</a:t>
            </a:r>
          </a:p>
          <a:p>
            <a:endParaRPr lang="en-US" altLang="zh-CN" sz="1600" dirty="0"/>
          </a:p>
          <a:p>
            <a:r>
              <a:rPr lang="zh-CN" altLang="zh-CN" sz="1600" b="1" dirty="0" smtClean="0"/>
              <a:t>内部</a:t>
            </a:r>
            <a:r>
              <a:rPr lang="zh-CN" altLang="zh-CN" sz="1600" b="1" dirty="0"/>
              <a:t>元素</a:t>
            </a:r>
            <a:r>
              <a:rPr lang="zh-CN" altLang="zh-CN" sz="1600" b="1" dirty="0" smtClean="0"/>
              <a:t>结构</a:t>
            </a:r>
            <a:endParaRPr lang="zh-CN" altLang="zh-CN" sz="1600" dirty="0"/>
          </a:p>
          <a:p>
            <a:r>
              <a:rPr lang="zh-CN" altLang="zh-CN" sz="1600" b="1" dirty="0"/>
              <a:t>内容数据表：存储科普内容的详细信息。</a:t>
            </a:r>
            <a:endParaRPr lang="zh-CN" altLang="zh-CN" sz="1600" dirty="0"/>
          </a:p>
          <a:p>
            <a:r>
              <a:rPr lang="zh-CN" altLang="zh-CN" sz="1600" b="1" dirty="0"/>
              <a:t>内容操作类：处理内容的上传、编辑、删除和展示操作。</a:t>
            </a:r>
            <a:endParaRPr lang="zh-CN" altLang="zh-CN" sz="1600" dirty="0"/>
          </a:p>
          <a:p>
            <a:r>
              <a:rPr lang="zh-CN" altLang="zh-CN" sz="1600" b="1" dirty="0"/>
              <a:t>文件存储系统：存储上传的文件</a:t>
            </a:r>
            <a:r>
              <a:rPr lang="zh-CN" altLang="zh-CN" sz="1600" b="1" dirty="0" smtClean="0"/>
              <a:t>。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276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408712"/>
          </a:xfrm>
        </p:spPr>
        <p:txBody>
          <a:bodyPr/>
          <a:lstStyle/>
          <a:p>
            <a:r>
              <a:rPr lang="zh-CN" altLang="zh-CN" sz="2000" b="1" dirty="0"/>
              <a:t>人机界面设计</a:t>
            </a:r>
            <a:endParaRPr lang="zh-CN" altLang="zh-CN" sz="2000" dirty="0"/>
          </a:p>
          <a:p>
            <a:r>
              <a:rPr lang="zh-CN" altLang="zh-CN" sz="2000" b="1" dirty="0"/>
              <a:t>内容管理界面</a:t>
            </a:r>
            <a:r>
              <a:rPr lang="zh-CN" altLang="zh-CN" sz="2000" b="1" dirty="0" smtClean="0"/>
              <a:t>示意图</a:t>
            </a:r>
            <a:endParaRPr lang="zh-CN" altLang="zh-CN" sz="2000" dirty="0"/>
          </a:p>
          <a:p>
            <a:r>
              <a:rPr lang="zh-CN" altLang="zh-CN" sz="2000" b="1" dirty="0"/>
              <a:t>上传内容界面</a:t>
            </a:r>
            <a:r>
              <a:rPr lang="zh-CN" altLang="zh-CN" sz="2000" b="1" dirty="0" smtClean="0"/>
              <a:t>：</a:t>
            </a:r>
            <a:r>
              <a:rPr lang="en-US" altLang="zh-CN" sz="2000" b="1" dirty="0" smtClean="0"/>
              <a:t>                                   </a:t>
            </a:r>
            <a:r>
              <a:rPr lang="zh-CN" altLang="zh-CN" sz="2000" b="1" dirty="0" smtClean="0"/>
              <a:t>删除</a:t>
            </a:r>
            <a:r>
              <a:rPr lang="zh-CN" altLang="zh-CN" sz="2000" b="1" dirty="0"/>
              <a:t>内容界面：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sz="2000" b="1" dirty="0"/>
              <a:t>编辑内容界面：</a:t>
            </a:r>
            <a:endParaRPr lang="zh-CN" altLang="zh-CN" sz="20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2908300" cy="237626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0702" y="4437112"/>
            <a:ext cx="2861166" cy="230425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24" y="1704975"/>
            <a:ext cx="2959100" cy="11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effectLst/>
              </a:rPr>
              <a:t>互动功能</a:t>
            </a:r>
            <a:r>
              <a:rPr lang="zh-CN" altLang="zh-CN" b="1" dirty="0" smtClean="0">
                <a:effectLst/>
              </a:rPr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zh-CN" sz="8000" b="1" dirty="0"/>
              <a:t>功能描述</a:t>
            </a:r>
            <a:endParaRPr lang="zh-CN" altLang="zh-CN" sz="8000" dirty="0"/>
          </a:p>
          <a:p>
            <a:r>
              <a:rPr lang="zh-CN" altLang="zh-CN" sz="8000" b="1" dirty="0"/>
              <a:t>提供在线测试、虚拟实验等互动功能</a:t>
            </a:r>
            <a:r>
              <a:rPr lang="zh-CN" altLang="zh-CN" sz="8000" b="1" dirty="0" smtClean="0"/>
              <a:t>。</a:t>
            </a:r>
            <a:endParaRPr lang="en-US" altLang="zh-CN" sz="8000" dirty="0"/>
          </a:p>
          <a:p>
            <a:endParaRPr lang="zh-CN" altLang="zh-CN" sz="8000" dirty="0"/>
          </a:p>
          <a:p>
            <a:r>
              <a:rPr lang="zh-CN" altLang="zh-CN" sz="8000" b="1" dirty="0" smtClean="0"/>
              <a:t>接口</a:t>
            </a:r>
            <a:r>
              <a:rPr lang="zh-CN" altLang="zh-CN" sz="8000" b="1" dirty="0"/>
              <a:t>描述</a:t>
            </a:r>
            <a:endParaRPr lang="zh-CN" altLang="zh-CN" sz="8000" dirty="0"/>
          </a:p>
          <a:p>
            <a:r>
              <a:rPr lang="zh-CN" altLang="zh-CN" sz="8000" b="1" dirty="0"/>
              <a:t>输入：互动数据</a:t>
            </a:r>
            <a:endParaRPr lang="zh-CN" altLang="zh-CN" sz="8000" dirty="0"/>
          </a:p>
          <a:p>
            <a:r>
              <a:rPr lang="zh-CN" altLang="zh-CN" sz="8000" b="1" dirty="0"/>
              <a:t>输出：互动</a:t>
            </a:r>
            <a:r>
              <a:rPr lang="zh-CN" altLang="zh-CN" sz="8000" b="1" dirty="0" smtClean="0"/>
              <a:t>结果</a:t>
            </a:r>
            <a:endParaRPr lang="en-US" altLang="zh-CN" sz="8000" b="1" dirty="0" smtClean="0"/>
          </a:p>
          <a:p>
            <a:endParaRPr lang="zh-CN" altLang="zh-CN" sz="8000" dirty="0"/>
          </a:p>
          <a:p>
            <a:r>
              <a:rPr lang="zh-CN" altLang="zh-CN" sz="8000" b="1" dirty="0"/>
              <a:t>接口说明</a:t>
            </a:r>
            <a:r>
              <a:rPr lang="zh-CN" altLang="zh-CN" sz="8000" b="1" dirty="0" smtClean="0"/>
              <a:t>：</a:t>
            </a:r>
            <a:endParaRPr lang="zh-CN" altLang="zh-CN" sz="8000" dirty="0"/>
          </a:p>
          <a:p>
            <a:r>
              <a:rPr lang="zh-CN" altLang="zh-CN" sz="8000" b="1" dirty="0"/>
              <a:t>获取互动内容接口：</a:t>
            </a:r>
            <a:r>
              <a:rPr lang="en-US" altLang="zh-CN" sz="8000" b="1" dirty="0"/>
              <a:t>GET /</a:t>
            </a:r>
            <a:r>
              <a:rPr lang="en-US" altLang="zh-CN" sz="8000" b="1" dirty="0" err="1"/>
              <a:t>api</a:t>
            </a:r>
            <a:r>
              <a:rPr lang="en-US" altLang="zh-CN" sz="8000" b="1" dirty="0"/>
              <a:t>/interaction/{theme}</a:t>
            </a:r>
            <a:endParaRPr lang="zh-CN" altLang="zh-CN" sz="8000" dirty="0"/>
          </a:p>
          <a:p>
            <a:r>
              <a:rPr lang="zh-CN" altLang="zh-CN" sz="8000" b="1" dirty="0"/>
              <a:t>提交互动答案接口：</a:t>
            </a:r>
            <a:r>
              <a:rPr lang="en-US" altLang="zh-CN" sz="8000" b="1" dirty="0"/>
              <a:t>POST /</a:t>
            </a:r>
            <a:r>
              <a:rPr lang="en-US" altLang="zh-CN" sz="8000" b="1" dirty="0" err="1" smtClean="0"/>
              <a:t>api</a:t>
            </a:r>
            <a:r>
              <a:rPr lang="en-US" altLang="zh-CN" sz="8000" b="1" dirty="0" smtClean="0"/>
              <a:t>/interaction/submit</a:t>
            </a:r>
          </a:p>
          <a:p>
            <a:endParaRPr lang="zh-CN" altLang="zh-CN" sz="8000" dirty="0"/>
          </a:p>
          <a:p>
            <a:r>
              <a:rPr lang="zh-CN" altLang="zh-CN" sz="8000" b="1" dirty="0" smtClean="0"/>
              <a:t>内部</a:t>
            </a:r>
            <a:r>
              <a:rPr lang="zh-CN" altLang="zh-CN" sz="8000" b="1" dirty="0"/>
              <a:t>元素</a:t>
            </a:r>
            <a:r>
              <a:rPr lang="zh-CN" altLang="zh-CN" sz="8000" b="1" dirty="0" smtClean="0"/>
              <a:t>结构</a:t>
            </a:r>
            <a:endParaRPr lang="zh-CN" altLang="zh-CN" sz="8000" dirty="0"/>
          </a:p>
          <a:p>
            <a:r>
              <a:rPr lang="zh-CN" altLang="zh-CN" sz="8000" b="1" dirty="0"/>
              <a:t>互动数据表：存储互动题目和实验的详细信息。</a:t>
            </a:r>
            <a:endParaRPr lang="zh-CN" altLang="zh-CN" sz="8000" dirty="0"/>
          </a:p>
          <a:p>
            <a:r>
              <a:rPr lang="zh-CN" altLang="zh-CN" sz="8000" b="1" dirty="0"/>
              <a:t>互动操作类：处理互动内容的获取和答案的提交。</a:t>
            </a:r>
            <a:endParaRPr lang="zh-CN" altLang="zh-CN" sz="8000" dirty="0"/>
          </a:p>
          <a:p>
            <a:r>
              <a:rPr lang="zh-CN" altLang="zh-CN" sz="8000" b="1" dirty="0"/>
              <a:t>结果记录表：记录用户的互动结果。</a:t>
            </a:r>
            <a:endParaRPr lang="zh-CN" altLang="zh-CN" sz="8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3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effectLst/>
              </a:rPr>
              <a:t>人机界面</a:t>
            </a:r>
            <a:r>
              <a:rPr lang="zh-CN" altLang="zh-CN" b="1" dirty="0" smtClean="0">
                <a:effectLst/>
              </a:rPr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互动</a:t>
            </a:r>
            <a:r>
              <a:rPr lang="zh-CN" altLang="zh-CN" b="1" dirty="0"/>
              <a:t>界面示意图</a:t>
            </a:r>
            <a:r>
              <a:rPr lang="zh-CN" altLang="zh-CN" b="1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352839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effectLst/>
              </a:rPr>
              <a:t>搜索与推荐</a:t>
            </a:r>
            <a:r>
              <a:rPr lang="zh-CN" altLang="zh-CN" b="1" dirty="0" smtClean="0">
                <a:effectLst/>
              </a:rPr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zh-CN" sz="8000" b="1" dirty="0"/>
              <a:t>功能描述</a:t>
            </a:r>
            <a:endParaRPr lang="zh-CN" altLang="zh-CN" sz="8000" dirty="0"/>
          </a:p>
          <a:p>
            <a:r>
              <a:rPr lang="zh-CN" altLang="zh-CN" sz="8000" b="1" dirty="0"/>
              <a:t>实现内容的搜索和推荐功能</a:t>
            </a:r>
            <a:r>
              <a:rPr lang="zh-CN" altLang="zh-CN" sz="8000" b="1" dirty="0" smtClean="0"/>
              <a:t>。</a:t>
            </a:r>
            <a:endParaRPr lang="en-US" altLang="zh-CN" sz="8000" b="1" dirty="0" smtClean="0"/>
          </a:p>
          <a:p>
            <a:endParaRPr lang="zh-CN" altLang="zh-CN" sz="8000" dirty="0"/>
          </a:p>
          <a:p>
            <a:r>
              <a:rPr lang="zh-CN" altLang="zh-CN" sz="8000" b="1" dirty="0" smtClean="0"/>
              <a:t>接口</a:t>
            </a:r>
            <a:r>
              <a:rPr lang="zh-CN" altLang="zh-CN" sz="8000" b="1" dirty="0"/>
              <a:t>描述</a:t>
            </a:r>
            <a:endParaRPr lang="zh-CN" altLang="zh-CN" sz="8000" dirty="0"/>
          </a:p>
          <a:p>
            <a:r>
              <a:rPr lang="zh-CN" altLang="zh-CN" sz="8000" b="1" dirty="0"/>
              <a:t>输入：搜索关键词</a:t>
            </a:r>
            <a:endParaRPr lang="zh-CN" altLang="zh-CN" sz="8000" dirty="0"/>
          </a:p>
          <a:p>
            <a:r>
              <a:rPr lang="zh-CN" altLang="zh-CN" sz="8000" b="1" dirty="0"/>
              <a:t>输出：推荐</a:t>
            </a:r>
            <a:r>
              <a:rPr lang="zh-CN" altLang="zh-CN" sz="8000" b="1" dirty="0" smtClean="0"/>
              <a:t>结果</a:t>
            </a:r>
            <a:endParaRPr lang="en-US" altLang="zh-CN" sz="8000" b="1" dirty="0" smtClean="0"/>
          </a:p>
          <a:p>
            <a:endParaRPr lang="zh-CN" altLang="zh-CN" sz="8000" dirty="0"/>
          </a:p>
          <a:p>
            <a:r>
              <a:rPr lang="zh-CN" altLang="zh-CN" sz="8000" b="1" dirty="0"/>
              <a:t>接口说明</a:t>
            </a:r>
            <a:r>
              <a:rPr lang="zh-CN" altLang="zh-CN" sz="8000" b="1" dirty="0" smtClean="0"/>
              <a:t>：</a:t>
            </a:r>
            <a:endParaRPr lang="zh-CN" altLang="zh-CN" sz="8000" dirty="0"/>
          </a:p>
          <a:p>
            <a:r>
              <a:rPr lang="zh-CN" altLang="zh-CN" sz="8000" b="1" dirty="0"/>
              <a:t>搜索内容接口：</a:t>
            </a:r>
            <a:r>
              <a:rPr lang="en-US" altLang="zh-CN" sz="8000" b="1" dirty="0"/>
              <a:t>GET /</a:t>
            </a:r>
            <a:r>
              <a:rPr lang="en-US" altLang="zh-CN" sz="8000" b="1" dirty="0" err="1"/>
              <a:t>api</a:t>
            </a:r>
            <a:r>
              <a:rPr lang="en-US" altLang="zh-CN" sz="8000" b="1" dirty="0"/>
              <a:t>/</a:t>
            </a:r>
            <a:r>
              <a:rPr lang="en-US" altLang="zh-CN" sz="8000" b="1" dirty="0" err="1"/>
              <a:t>search?query</a:t>
            </a:r>
            <a:r>
              <a:rPr lang="en-US" altLang="zh-CN" sz="8000" b="1" dirty="0"/>
              <a:t>={keyword}</a:t>
            </a:r>
            <a:endParaRPr lang="zh-CN" altLang="zh-CN" sz="8000" dirty="0"/>
          </a:p>
          <a:p>
            <a:r>
              <a:rPr lang="zh-CN" altLang="zh-CN" sz="8000" b="1" dirty="0"/>
              <a:t>获取推荐内容接口：</a:t>
            </a:r>
            <a:r>
              <a:rPr lang="en-US" altLang="zh-CN" sz="8000" b="1" dirty="0"/>
              <a:t>GET /</a:t>
            </a:r>
            <a:r>
              <a:rPr lang="en-US" altLang="zh-CN" sz="8000" b="1" dirty="0" err="1"/>
              <a:t>api</a:t>
            </a:r>
            <a:r>
              <a:rPr lang="en-US" altLang="zh-CN" sz="8000" b="1" dirty="0"/>
              <a:t>/</a:t>
            </a:r>
            <a:r>
              <a:rPr lang="en-US" altLang="zh-CN" sz="8000" b="1" dirty="0" err="1"/>
              <a:t>recommendations?userId</a:t>
            </a:r>
            <a:r>
              <a:rPr lang="en-US" altLang="zh-CN" sz="8000" b="1" dirty="0"/>
              <a:t>={</a:t>
            </a:r>
            <a:r>
              <a:rPr lang="en-US" altLang="zh-CN" sz="8000" b="1" dirty="0" err="1"/>
              <a:t>userId</a:t>
            </a:r>
            <a:r>
              <a:rPr lang="en-US" altLang="zh-CN" sz="8000" b="1" dirty="0" smtClean="0"/>
              <a:t>}</a:t>
            </a:r>
          </a:p>
          <a:p>
            <a:endParaRPr lang="zh-CN" altLang="zh-CN" sz="8000" dirty="0"/>
          </a:p>
          <a:p>
            <a:r>
              <a:rPr lang="zh-CN" altLang="zh-CN" sz="8000" b="1" dirty="0" smtClean="0"/>
              <a:t>内部</a:t>
            </a:r>
            <a:r>
              <a:rPr lang="zh-CN" altLang="zh-CN" sz="8000" b="1" dirty="0"/>
              <a:t>元素</a:t>
            </a:r>
            <a:r>
              <a:rPr lang="zh-CN" altLang="zh-CN" sz="8000" b="1" dirty="0" smtClean="0"/>
              <a:t>结构</a:t>
            </a:r>
            <a:endParaRPr lang="zh-CN" altLang="zh-CN" sz="8000" dirty="0"/>
          </a:p>
          <a:p>
            <a:r>
              <a:rPr lang="zh-CN" altLang="zh-CN" sz="8000" b="1" dirty="0"/>
              <a:t>搜索数据表：存储内容的索引信息，用于快速查找。</a:t>
            </a:r>
            <a:endParaRPr lang="zh-CN" altLang="zh-CN" sz="8000" dirty="0"/>
          </a:p>
          <a:p>
            <a:r>
              <a:rPr lang="zh-CN" altLang="zh-CN" sz="8000" b="1" dirty="0"/>
              <a:t>推荐数据表：存储用户的行为数据和推荐记录。</a:t>
            </a:r>
            <a:endParaRPr lang="zh-CN" altLang="zh-CN" sz="8000" dirty="0"/>
          </a:p>
          <a:p>
            <a:r>
              <a:rPr lang="zh-CN" altLang="zh-CN" sz="8000" b="1" dirty="0"/>
              <a:t>搜索操作类：处理用户的搜索请求，执行搜索算法。</a:t>
            </a:r>
            <a:endParaRPr lang="zh-CN" altLang="zh-CN" sz="8000" dirty="0"/>
          </a:p>
          <a:p>
            <a:r>
              <a:rPr lang="zh-CN" altLang="zh-CN" sz="8000" b="1" dirty="0"/>
              <a:t>推荐操作类：基于用户行为数据，生成个性化推荐内容。</a:t>
            </a:r>
            <a:endParaRPr lang="zh-CN" altLang="zh-CN" sz="8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8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人机界面</a:t>
            </a:r>
            <a:r>
              <a:rPr lang="zh-CN" altLang="zh-CN" b="1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000" b="1" dirty="0" smtClean="0"/>
              <a:t>搜索</a:t>
            </a:r>
            <a:r>
              <a:rPr lang="zh-CN" altLang="zh-CN" sz="2000" b="1" dirty="0"/>
              <a:t>界面示意图</a:t>
            </a:r>
            <a:r>
              <a:rPr lang="zh-CN" altLang="zh-CN" sz="2000" b="1" dirty="0" smtClean="0"/>
              <a:t>：</a:t>
            </a:r>
            <a:r>
              <a:rPr lang="en-US" altLang="zh-CN" sz="2000" b="1" dirty="0" smtClean="0"/>
              <a:t>                                   </a:t>
            </a:r>
            <a:r>
              <a:rPr lang="zh-CN" altLang="zh-CN" sz="2000" b="1" dirty="0" smtClean="0"/>
              <a:t>推荐</a:t>
            </a:r>
            <a:r>
              <a:rPr lang="zh-CN" altLang="zh-CN" sz="2000" b="1" dirty="0"/>
              <a:t>内容界面示意图：</a:t>
            </a:r>
            <a:r>
              <a:rPr lang="en-US" altLang="zh-CN" sz="2000" b="1" dirty="0"/>
              <a:t> </a:t>
            </a:r>
            <a:endParaRPr lang="zh-CN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2204864"/>
            <a:ext cx="3240360" cy="381642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1968" y="2204864"/>
            <a:ext cx="292436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204864"/>
            <a:ext cx="8686800" cy="56754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 smtClean="0"/>
              <a:t>谢谢观看！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0567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15672" cy="838200"/>
          </a:xfrm>
        </p:spPr>
        <p:txBody>
          <a:bodyPr/>
          <a:lstStyle/>
          <a:p>
            <a:r>
              <a:rPr lang="zh-CN" altLang="en-US" dirty="0" smtClean="0"/>
              <a:t>软件体系结构                软件程序结构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699370"/>
            <a:ext cx="3168352" cy="4399771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004048" y="1699371"/>
            <a:ext cx="3216275" cy="43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模块描述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98661"/>
              </p:ext>
            </p:extLst>
          </p:nvPr>
        </p:nvGraphicFramePr>
        <p:xfrm>
          <a:off x="827584" y="1484784"/>
          <a:ext cx="7344817" cy="446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2903"/>
                <a:gridCol w="943597"/>
                <a:gridCol w="173481"/>
                <a:gridCol w="173481"/>
                <a:gridCol w="1248361"/>
                <a:gridCol w="1248361"/>
                <a:gridCol w="1016272"/>
                <a:gridCol w="1248361"/>
              </a:tblGrid>
              <a:tr h="8328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模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块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名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用户管理模块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子系统</a:t>
                      </a:r>
                      <a:r>
                        <a:rPr lang="zh-CN" sz="1400" kern="100" dirty="0" smtClean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用户管理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</a:rPr>
                        <a:t>系统名称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地学科普软件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7388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接　口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　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用户数据</a:t>
                      </a:r>
                      <a:r>
                        <a:rPr lang="en-US" sz="1400" kern="100" dirty="0">
                          <a:effectLst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</a:rPr>
                        <a:t>br</a:t>
                      </a:r>
                      <a:r>
                        <a:rPr lang="en-US" sz="1400" kern="100" dirty="0">
                          <a:effectLst/>
                        </a:rPr>
                        <a:t>&gt;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6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用户信息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328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　能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　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提供用户注册、登录、权限管理等功能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328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运行环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境说明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Web/</a:t>
                      </a:r>
                      <a:r>
                        <a:rPr lang="zh-CN" sz="1400" kern="100" dirty="0">
                          <a:effectLst/>
                        </a:rPr>
                        <a:t>移动端</a:t>
                      </a:r>
                      <a:endParaRPr lang="zh-CN" sz="14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43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调用关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系说明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调用模块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数据库管理系统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被调用模块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用户界面层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1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模块描述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373674"/>
              </p:ext>
            </p:extLst>
          </p:nvPr>
        </p:nvGraphicFramePr>
        <p:xfrm>
          <a:off x="827583" y="1556790"/>
          <a:ext cx="7488831" cy="4392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254"/>
                <a:gridCol w="962098"/>
                <a:gridCol w="176882"/>
                <a:gridCol w="176882"/>
                <a:gridCol w="1272839"/>
                <a:gridCol w="1272839"/>
                <a:gridCol w="1036198"/>
                <a:gridCol w="1272839"/>
              </a:tblGrid>
              <a:tr h="75047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模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块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名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内容管理模块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子系统</a:t>
                      </a:r>
                      <a:r>
                        <a:rPr lang="zh-CN" sz="1400" kern="100" dirty="0" smtClean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内容管理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</a:rPr>
                        <a:t>系统名称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地学科普软件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6826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接　口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　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内容数据</a:t>
                      </a:r>
                      <a:r>
                        <a:rPr lang="en-US" sz="1400" kern="100" dirty="0">
                          <a:effectLst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</a:rPr>
                        <a:t>br</a:t>
                      </a:r>
                      <a:r>
                        <a:rPr lang="en-US" sz="1400" kern="100" dirty="0">
                          <a:effectLst/>
                        </a:rPr>
                        <a:t>&gt;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展示内容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047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　能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　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管理科普内容，包括上传、编辑、删除、展示等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047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运行环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境说明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Web/</a:t>
                      </a:r>
                      <a:r>
                        <a:rPr lang="zh-CN" sz="1400" kern="100" dirty="0">
                          <a:effectLst/>
                        </a:rPr>
                        <a:t>移动端</a:t>
                      </a:r>
                      <a:endParaRPr lang="zh-CN" sz="14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492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调用关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系说明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调用模块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文件存储系统</a:t>
                      </a:r>
                      <a:r>
                        <a:rPr lang="en-US" sz="1400" kern="100" dirty="0">
                          <a:effectLst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</a:rPr>
                        <a:t>br</a:t>
                      </a:r>
                      <a:r>
                        <a:rPr lang="en-US" sz="1400" kern="100" dirty="0">
                          <a:effectLst/>
                        </a:rPr>
                        <a:t>&gt;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0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被调用模块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用户界面层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模块描述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841320"/>
              </p:ext>
            </p:extLst>
          </p:nvPr>
        </p:nvGraphicFramePr>
        <p:xfrm>
          <a:off x="755576" y="1556790"/>
          <a:ext cx="7488831" cy="4536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254"/>
                <a:gridCol w="962098"/>
                <a:gridCol w="176883"/>
                <a:gridCol w="176883"/>
                <a:gridCol w="1272838"/>
                <a:gridCol w="1272838"/>
                <a:gridCol w="1036199"/>
                <a:gridCol w="1272838"/>
              </a:tblGrid>
              <a:tr h="77508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模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块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名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互动功能模块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子系统</a:t>
                      </a:r>
                      <a:r>
                        <a:rPr lang="zh-CN" sz="1400" kern="100" dirty="0" smtClean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互动功能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</a:rPr>
                        <a:t>系统名称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地学科普软件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3443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接　口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　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互动数据</a:t>
                      </a:r>
                      <a:r>
                        <a:rPr lang="en-US" sz="1400" kern="100" dirty="0">
                          <a:effectLst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</a:rPr>
                        <a:t>br</a:t>
                      </a:r>
                      <a:r>
                        <a:rPr lang="en-US" sz="1400" kern="100" dirty="0">
                          <a:effectLst/>
                        </a:rPr>
                        <a:t>&gt;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1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互动结果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7508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　能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　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提供在线测试、虚拟实验等互动功能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7508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运行环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境说明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Web/</a:t>
                      </a:r>
                      <a:r>
                        <a:rPr lang="zh-CN" sz="1400" kern="100" dirty="0">
                          <a:effectLst/>
                        </a:rPr>
                        <a:t>移动端</a:t>
                      </a:r>
                      <a:endParaRPr lang="zh-CN" sz="14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901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调用关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系说明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调用模块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数据库管理系统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75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被调用模块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用户界面层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6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模块描述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738980"/>
              </p:ext>
            </p:extLst>
          </p:nvPr>
        </p:nvGraphicFramePr>
        <p:xfrm>
          <a:off x="755579" y="1484786"/>
          <a:ext cx="7488829" cy="4608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254"/>
                <a:gridCol w="962098"/>
                <a:gridCol w="176882"/>
                <a:gridCol w="176882"/>
                <a:gridCol w="1272838"/>
                <a:gridCol w="1272838"/>
                <a:gridCol w="1036199"/>
                <a:gridCol w="1272838"/>
              </a:tblGrid>
              <a:tr h="78738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模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块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名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搜索与推荐模块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子系统</a:t>
                      </a:r>
                      <a:r>
                        <a:rPr lang="zh-CN" sz="1400" kern="100" dirty="0" smtClean="0">
                          <a:effectLst/>
                        </a:rPr>
                        <a:t>名称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搜索推荐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</a:rPr>
                        <a:t>系统名称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地学科普软件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1751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接　口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　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搜索关键词</a:t>
                      </a:r>
                      <a:r>
                        <a:rPr lang="en-US" sz="1400" kern="100" dirty="0">
                          <a:effectLst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</a:rPr>
                        <a:t>br</a:t>
                      </a:r>
                      <a:r>
                        <a:rPr lang="en-US" sz="1400" kern="100" dirty="0">
                          <a:effectLst/>
                        </a:rPr>
                        <a:t>&gt;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0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推荐结果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8738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　能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　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实现内容的搜索和推荐功能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8738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运行环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境说明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Web/</a:t>
                      </a:r>
                      <a:r>
                        <a:rPr lang="zh-CN" sz="1400" kern="100" dirty="0">
                          <a:effectLst/>
                        </a:rPr>
                        <a:t>移动端</a:t>
                      </a:r>
                      <a:endParaRPr lang="zh-CN" sz="14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7107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调用关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系说明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调用模块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数据库管理系统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873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被调用模块</a:t>
                      </a:r>
                      <a:endParaRPr lang="zh-CN" sz="1400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用户界面层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6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276056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 smtClean="0"/>
              <a:t>具体需求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007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167846"/>
              </p:ext>
            </p:extLst>
          </p:nvPr>
        </p:nvGraphicFramePr>
        <p:xfrm>
          <a:off x="755576" y="1484783"/>
          <a:ext cx="7488832" cy="4608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5876"/>
                <a:gridCol w="6212956"/>
              </a:tblGrid>
              <a:tr h="17313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功能编号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F1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313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功能名称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内容管理</a:t>
                      </a:r>
                      <a:r>
                        <a:rPr lang="zh-CN" sz="1400" kern="100" dirty="0" smtClean="0">
                          <a:effectLst/>
                        </a:rPr>
                        <a:t>模块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33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 能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 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管理用户注册、登录、密码找回等功能，确保用户身份的唯一性和安全性。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7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输入项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输入源：用户的注册信息和登录凭据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类型：字符串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长度：用户名</a:t>
                      </a:r>
                      <a:r>
                        <a:rPr lang="en-US" sz="1400" kern="100" dirty="0">
                          <a:effectLst/>
                        </a:rPr>
                        <a:t>1-50</a:t>
                      </a:r>
                      <a:r>
                        <a:rPr lang="zh-CN" sz="1400" kern="100" dirty="0">
                          <a:effectLst/>
                        </a:rPr>
                        <a:t>字符，密码</a:t>
                      </a:r>
                      <a:r>
                        <a:rPr lang="en-US" sz="1400" kern="100" dirty="0">
                          <a:effectLst/>
                        </a:rPr>
                        <a:t>8-20</a:t>
                      </a:r>
                      <a:r>
                        <a:rPr lang="zh-CN" sz="1400" kern="100" dirty="0">
                          <a:effectLst/>
                        </a:rPr>
                        <a:t>字符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数量：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更新和处理频度：实时处理用户注册和登录请求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362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处理描述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输入数据的有效性检验：确保注册信息和登录凭据格式正确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操作时序或优先级：实时验证用户身份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异常情况处理：若信息不正确，提示用户重新输入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输出数据的有效性检验：确保注册或登录成功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7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输出项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接受者：用户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类型：注册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登录状态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数量：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个状态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出错信息：注册或登录失败时提示“注册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登录失败，请检查信息后重试”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72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界面要求</a:t>
                      </a:r>
                      <a:endParaRPr lang="zh-CN" sz="16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包含地理背景，有账号、密码、验证码，注册、登录，忘记密码等</a:t>
                      </a:r>
                      <a:endParaRPr lang="zh-CN" sz="1400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157</TotalTime>
  <Words>1720</Words>
  <Application>Microsoft Office PowerPoint</Application>
  <PresentationFormat>全屏显示(4:3)</PresentationFormat>
  <Paragraphs>385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跋涉</vt:lpstr>
      <vt:lpstr>第九组</vt:lpstr>
      <vt:lpstr>小组成员</vt:lpstr>
      <vt:lpstr>软件体系结构                软件程序结构</vt:lpstr>
      <vt:lpstr>模块描述</vt:lpstr>
      <vt:lpstr>模块描述</vt:lpstr>
      <vt:lpstr>模块描述</vt:lpstr>
      <vt:lpstr>模块描述</vt:lpstr>
      <vt:lpstr>具体需求</vt:lpstr>
      <vt:lpstr>功能需求</vt:lpstr>
      <vt:lpstr>功能需求</vt:lpstr>
      <vt:lpstr>功能需求</vt:lpstr>
      <vt:lpstr>功能需求</vt:lpstr>
      <vt:lpstr>性能需求</vt:lpstr>
      <vt:lpstr>数据库环境</vt:lpstr>
      <vt:lpstr>概念结构设计</vt:lpstr>
      <vt:lpstr>逻辑结构设计</vt:lpstr>
      <vt:lpstr>详细设计</vt:lpstr>
      <vt:lpstr>用户管理模块</vt:lpstr>
      <vt:lpstr>PowerPoint 演示文稿</vt:lpstr>
      <vt:lpstr>内容管理模块</vt:lpstr>
      <vt:lpstr>PowerPoint 演示文稿</vt:lpstr>
      <vt:lpstr>互动功能模块</vt:lpstr>
      <vt:lpstr>人机界面设计</vt:lpstr>
      <vt:lpstr>搜索与推荐模块</vt:lpstr>
      <vt:lpstr>人机界面设计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第九组</dc:title>
  <dc:creator>dell</dc:creator>
  <cp:lastModifiedBy>dell</cp:lastModifiedBy>
  <cp:revision>14</cp:revision>
  <dcterms:created xsi:type="dcterms:W3CDTF">2024-06-30T01:37:38Z</dcterms:created>
  <dcterms:modified xsi:type="dcterms:W3CDTF">2024-06-30T05:39:53Z</dcterms:modified>
</cp:coreProperties>
</file>