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6"/>
  </p:notesMasterIdLst>
  <p:handoutMasterIdLst>
    <p:handoutMasterId r:id="rId7"/>
  </p:handoutMasterIdLst>
  <p:sldIdLst>
    <p:sldId id="256" r:id="rId2"/>
    <p:sldId id="497" r:id="rId3"/>
    <p:sldId id="692" r:id="rId4"/>
    <p:sldId id="695" r:id="rId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2692" autoAdjust="0"/>
    <p:restoredTop sz="94648" autoAdjust="0"/>
  </p:normalViewPr>
  <p:slideViewPr>
    <p:cSldViewPr snapToGrid="0" showGuides="1">
      <p:cViewPr>
        <p:scale>
          <a:sx n="75" d="100"/>
          <a:sy n="75" d="100"/>
        </p:scale>
        <p:origin x="-2802" y="-1032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-3864" y="-24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r>
              <a:rPr lang="en-GB" dirty="0" smtClean="0"/>
              <a:t>Python Programming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2019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94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r>
              <a:rPr lang="en-GB" dirty="0" smtClean="0"/>
              <a:t>Python Programming</a:t>
            </a:r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2019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591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Introduction to Programming in Python</a:t>
            </a:r>
            <a:endParaRPr lang="en-GB" dirty="0" smtClean="0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Welcome to </a:t>
            </a:r>
            <a:r>
              <a:rPr lang="en-US" smtClean="0"/>
              <a:t>this </a:t>
            </a:r>
            <a:r>
              <a:rPr lang="en-US" smtClean="0"/>
              <a:t>Introduction to Programming in Python course! </a:t>
            </a:r>
          </a:p>
          <a:p>
            <a:pPr eaLnBrk="1" hangingPunct="1"/>
            <a:r>
              <a:rPr lang="en-US" smtClean="0"/>
              <a:t>Before we dive in, a fun fact about the name of the language… </a:t>
            </a:r>
            <a:r>
              <a:rPr lang="en-GB" smtClean="0"/>
              <a:t>the </a:t>
            </a:r>
            <a:r>
              <a:rPr lang="en-GB" dirty="0" smtClean="0"/>
              <a:t>name "Python" was inspired by the TV show "Monty Python's </a:t>
            </a:r>
            <a:r>
              <a:rPr lang="en-GB" dirty="0"/>
              <a:t>Flying </a:t>
            </a:r>
            <a:r>
              <a:rPr lang="en-GB" dirty="0" smtClean="0"/>
              <a:t>Circus" on the BBC in the 1970s. This says a lot about the IT industry!</a:t>
            </a:r>
            <a:endParaRPr lang="en-US" dirty="0" smtClean="0"/>
          </a:p>
          <a:p>
            <a:pPr eaLnBrk="1" hangingPunct="1"/>
            <a:r>
              <a:rPr lang="en-US" dirty="0" smtClean="0"/>
              <a:t>And now for something entirely different… We hope you enjoy the course!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Python Programming</a:t>
            </a: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Chapter 1 introduces fundamental concepts in programming languages, such as the differences between interpreted languages and compiled languages.</a:t>
            </a:r>
          </a:p>
          <a:p>
            <a:pPr eaLnBrk="1" hangingPunct="1"/>
            <a:r>
              <a:rPr lang="en-US" smtClean="0"/>
              <a:t>Chapter 2 discusses the </a:t>
            </a:r>
            <a:r>
              <a:rPr lang="en-US" dirty="0" smtClean="0"/>
              <a:t>core principles of Python as a programming language, and shows how to install Python and start writing and running Python programs.</a:t>
            </a:r>
          </a:p>
          <a:p>
            <a:pPr eaLnBrk="1" hangingPunct="1"/>
            <a:r>
              <a:rPr lang="en-US" smtClean="0"/>
              <a:t>Chapter </a:t>
            </a:r>
            <a:r>
              <a:rPr lang="en-US" smtClean="0"/>
              <a:t>3 </a:t>
            </a:r>
            <a:r>
              <a:rPr lang="en-US" smtClean="0"/>
              <a:t>explores </a:t>
            </a:r>
            <a:r>
              <a:rPr lang="en-US" smtClean="0"/>
              <a:t>essential Python </a:t>
            </a:r>
            <a:r>
              <a:rPr lang="en-US" dirty="0" smtClean="0"/>
              <a:t>syntax such as variables and data types. The chapter also summarizes the main operators in Python.</a:t>
            </a:r>
          </a:p>
          <a:p>
            <a:pPr eaLnBrk="1" hangingPunct="1"/>
            <a:r>
              <a:rPr lang="en-US" smtClean="0"/>
              <a:t>Chapters 4 and 5 explain the concepts of flow </a:t>
            </a:r>
            <a:r>
              <a:rPr lang="en-US" smtClean="0"/>
              <a:t>control </a:t>
            </a:r>
            <a:r>
              <a:rPr lang="en-US" smtClean="0"/>
              <a:t>(i.e</a:t>
            </a:r>
            <a:r>
              <a:rPr lang="en-US" dirty="0" smtClean="0"/>
              <a:t>. if-statements </a:t>
            </a:r>
            <a:r>
              <a:rPr lang="en-US" smtClean="0"/>
              <a:t>and </a:t>
            </a:r>
            <a:r>
              <a:rPr lang="en-US" smtClean="0"/>
              <a:t>loops) and show how to implement these concepts using Python syntax.</a:t>
            </a:r>
          </a:p>
          <a:p>
            <a:pPr eaLnBrk="1" hangingPunct="1"/>
            <a:r>
              <a:rPr lang="en-US" smtClean="0"/>
              <a:t>Chapter 6 </a:t>
            </a:r>
            <a:r>
              <a:rPr lang="en-US" dirty="0" smtClean="0"/>
              <a:t>describes how to write modular Python programs by using functions. We'll show how to define functions and how to invoke them.</a:t>
            </a:r>
            <a:endParaRPr lang="en-US" dirty="0"/>
          </a:p>
          <a:p>
            <a:pPr eaLnBrk="1" hangingPunct="1"/>
            <a:r>
              <a:rPr lang="en-US" smtClean="0"/>
              <a:t>Chapter </a:t>
            </a:r>
            <a:r>
              <a:rPr lang="en-US" smtClean="0"/>
              <a:t>7 </a:t>
            </a:r>
            <a:r>
              <a:rPr lang="en-US" dirty="0" smtClean="0"/>
              <a:t>discusses data structures. We'll explain what kinds of data structures are available, and see how to use them.</a:t>
            </a:r>
            <a:endParaRPr lang="en-US" dirty="0"/>
          </a:p>
          <a:p>
            <a:pPr eaLnBrk="1" hangingPunct="1"/>
            <a:r>
              <a:rPr lang="en-US" smtClean="0"/>
              <a:t>Chapters </a:t>
            </a:r>
            <a:r>
              <a:rPr lang="en-US" smtClean="0"/>
              <a:t>8 </a:t>
            </a:r>
            <a:r>
              <a:rPr lang="en-US" smtClean="0"/>
              <a:t>and </a:t>
            </a:r>
            <a:r>
              <a:rPr lang="en-US" smtClean="0"/>
              <a:t>9 </a:t>
            </a:r>
            <a:r>
              <a:rPr lang="en-US" smtClean="0"/>
              <a:t>cover object </a:t>
            </a:r>
            <a:r>
              <a:rPr lang="en-US" smtClean="0"/>
              <a:t>orientation. </a:t>
            </a:r>
            <a:r>
              <a:rPr lang="en-US" dirty="0" smtClean="0"/>
              <a:t>We show how to define classes and create objects </a:t>
            </a:r>
            <a:r>
              <a:rPr lang="en-US" smtClean="0"/>
              <a:t>in Python, then look at inheritance </a:t>
            </a:r>
            <a:r>
              <a:rPr lang="en-US" dirty="0" smtClean="0"/>
              <a:t>and polymorphism</a:t>
            </a:r>
            <a:r>
              <a:rPr lang="en-US" smtClean="0"/>
              <a:t>.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Python Programming</a:t>
            </a: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course is extensively hands-on. For each chapter there's a full set of working demos, and we have plenty of labs with full solution code provided. </a:t>
            </a:r>
          </a:p>
          <a:p>
            <a:r>
              <a:rPr lang="en-US" dirty="0" smtClean="0"/>
              <a:t>The </a:t>
            </a:r>
            <a:r>
              <a:rPr lang="en-US" dirty="0"/>
              <a:t>standard installation folder for the code is </a:t>
            </a:r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:\PythonDev</a:t>
            </a:r>
            <a:r>
              <a:rPr lang="en-US" dirty="0" smtClean="0"/>
              <a:t>, and there are separate sub-folders for the demos, lab student code, and lab solution code as follows:</a:t>
            </a: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C:\PythonDev\Demos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:\PythonDev\Student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</a:t>
            </a:r>
            <a:r>
              <a:rPr lang="en-US" dirty="0" smtClean="0">
                <a:latin typeface="Lucida Console" panose="020B0609040504020204" pitchFamily="49" charset="0"/>
              </a:rPr>
              <a:t>:\PythonDev\Solutions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GB" dirty="0" smtClean="0"/>
              <a:t>At the end of the course, you can take away all the demo code and lab code.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 like these courses to be interactive, so if there's anything you don't understand, or if there's anything you’d like to explore in more detail, just ask!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 smtClean="0"/>
              <a:t>Python Programming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17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486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8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0807" y="1114220"/>
            <a:ext cx="8094095" cy="1360488"/>
          </a:xfrm>
        </p:spPr>
        <p:txBody>
          <a:bodyPr/>
          <a:lstStyle/>
          <a:p>
            <a:r>
              <a:rPr lang="en-GB" sz="3800"/>
              <a:t>Introduction to Programming in Python</a:t>
            </a:r>
            <a:endParaRPr lang="en-GB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Programming fundamentals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Getting </a:t>
            </a:r>
            <a:r>
              <a:rPr lang="en-GB" dirty="0" smtClean="0"/>
              <a:t>started with Python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Python </a:t>
            </a:r>
            <a:r>
              <a:rPr lang="en-GB" smtClean="0"/>
              <a:t>language </a:t>
            </a:r>
            <a:r>
              <a:rPr lang="en-GB" smtClean="0"/>
              <a:t>essentials</a:t>
            </a:r>
            <a:endParaRPr lang="en-GB" dirty="0" smtClean="0"/>
          </a:p>
          <a:p>
            <a:pPr marL="444500" indent="-444500" eaLnBrk="1" hangingPunct="1">
              <a:buFont typeface="Wingdings" pitchFamily="2" charset="2"/>
              <a:buAutoNum type="arabicPeriod"/>
            </a:pPr>
            <a:r>
              <a:rPr lang="en-GB" smtClean="0"/>
              <a:t>Flow </a:t>
            </a:r>
            <a:r>
              <a:rPr lang="en-GB"/>
              <a:t>of </a:t>
            </a:r>
            <a:r>
              <a:rPr lang="en-GB" smtClean="0"/>
              <a:t>control concepts </a:t>
            </a:r>
          </a:p>
          <a:p>
            <a:pPr marL="444500" indent="-444500" eaLnBrk="1" hangingPunct="1">
              <a:buFont typeface="Wingdings" pitchFamily="2" charset="2"/>
              <a:buAutoNum type="arabicPeriod"/>
            </a:pPr>
            <a:r>
              <a:rPr lang="en-GB" smtClean="0"/>
              <a:t>Flow </a:t>
            </a:r>
            <a:r>
              <a:rPr lang="en-GB" smtClean="0"/>
              <a:t>control in Python</a:t>
            </a:r>
            <a:endParaRPr lang="en-GB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Functions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Data </a:t>
            </a:r>
            <a:r>
              <a:rPr lang="en-GB" smtClean="0"/>
              <a:t>structures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Object-oriented programming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Additional </a:t>
            </a:r>
            <a:r>
              <a:rPr lang="en-GB"/>
              <a:t>object-oriented techniques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2884A9-8B93-4EDF-9461-DC3B6DDE2259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The course is based around working examples</a:t>
            </a:r>
          </a:p>
          <a:p>
            <a:pPr lvl="1" eaLnBrk="1" hangingPunct="1"/>
            <a:r>
              <a:rPr lang="en-US" dirty="0" smtClean="0"/>
              <a:t>To demonstrate common programming techniques, and to investigate some more subtle points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There are extensive practical exercises</a:t>
            </a:r>
          </a:p>
          <a:p>
            <a:pPr lvl="1" eaLnBrk="1" hangingPunct="1"/>
            <a:r>
              <a:rPr lang="en-US" dirty="0" smtClean="0"/>
              <a:t>The exercises give you an opportunity to put into practice what you've learnt in each chapter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You can take away all the samples and practical code at the end of the course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Demos and Practical Exercises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B583D3-7078-420F-9ADC-EE96D439D656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042161" y="1369695"/>
            <a:ext cx="6522720" cy="1155912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GB" dirty="0" smtClean="0"/>
              <a:t>If there's anything you don't understand, </a:t>
            </a:r>
            <a:br>
              <a:rPr lang="en-GB" dirty="0" smtClean="0"/>
            </a:br>
            <a:r>
              <a:rPr lang="en-GB" dirty="0" smtClean="0"/>
              <a:t>or anything you want to investigate further…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Any Questions?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145081-5000-43EE-B8EF-0A62B96B2CBB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238608" name="WordArt 16"/>
          <p:cNvSpPr>
            <a:spLocks noChangeArrowheads="1" noChangeShapeType="1" noTextEdit="1"/>
          </p:cNvSpPr>
          <p:nvPr/>
        </p:nvSpPr>
        <p:spPr bwMode="auto">
          <a:xfrm>
            <a:off x="996950" y="3373120"/>
            <a:ext cx="7400925" cy="1982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9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48000">
                      <a:srgbClr val="FF9900"/>
                    </a:gs>
                    <a:gs pos="93000">
                      <a:srgbClr val="00B0F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Please Ask :-)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99236" y="1204636"/>
            <a:ext cx="1598323" cy="1567368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2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12707</TotalTime>
  <Words>484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1_Blends</vt:lpstr>
      <vt:lpstr>Introduction to Programming in Python</vt:lpstr>
      <vt:lpstr>Contents</vt:lpstr>
      <vt:lpstr>Demos and Practical Exercises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410</cp:revision>
  <dcterms:created xsi:type="dcterms:W3CDTF">2002-05-03T12:27:39Z</dcterms:created>
  <dcterms:modified xsi:type="dcterms:W3CDTF">2019-05-21T08:00:25Z</dcterms:modified>
</cp:coreProperties>
</file>