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36"/>
  </p:notesMasterIdLst>
  <p:handoutMasterIdLst>
    <p:handoutMasterId r:id="rId37"/>
  </p:handoutMasterIdLst>
  <p:sldIdLst>
    <p:sldId id="256" r:id="rId2"/>
    <p:sldId id="497" r:id="rId3"/>
    <p:sldId id="605" r:id="rId4"/>
    <p:sldId id="643" r:id="rId5"/>
    <p:sldId id="606" r:id="rId6"/>
    <p:sldId id="653" r:id="rId7"/>
    <p:sldId id="634" r:id="rId8"/>
    <p:sldId id="635" r:id="rId9"/>
    <p:sldId id="654" r:id="rId10"/>
    <p:sldId id="667" r:id="rId11"/>
    <p:sldId id="668" r:id="rId12"/>
    <p:sldId id="655" r:id="rId13"/>
    <p:sldId id="658" r:id="rId14"/>
    <p:sldId id="670" r:id="rId15"/>
    <p:sldId id="661" r:id="rId16"/>
    <p:sldId id="637" r:id="rId17"/>
    <p:sldId id="669" r:id="rId18"/>
    <p:sldId id="657" r:id="rId19"/>
    <p:sldId id="666" r:id="rId20"/>
    <p:sldId id="664" r:id="rId21"/>
    <p:sldId id="656" r:id="rId22"/>
    <p:sldId id="665" r:id="rId23"/>
    <p:sldId id="660" r:id="rId24"/>
    <p:sldId id="659" r:id="rId25"/>
    <p:sldId id="662" r:id="rId26"/>
    <p:sldId id="663" r:id="rId27"/>
    <p:sldId id="651" r:id="rId28"/>
    <p:sldId id="671" r:id="rId29"/>
    <p:sldId id="672" r:id="rId30"/>
    <p:sldId id="673" r:id="rId31"/>
    <p:sldId id="674" r:id="rId32"/>
    <p:sldId id="675" r:id="rId33"/>
    <p:sldId id="676" r:id="rId34"/>
    <p:sldId id="677" r:id="rId35"/>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53"/>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7294" autoAdjust="0"/>
    <p:restoredTop sz="76278" autoAdjust="0"/>
  </p:normalViewPr>
  <p:slideViewPr>
    <p:cSldViewPr snapToGrid="0" showGuides="1">
      <p:cViewPr>
        <p:scale>
          <a:sx n="55" d="100"/>
          <a:sy n="55" d="100"/>
        </p:scale>
        <p:origin x="-4104" y="-828"/>
      </p:cViewPr>
      <p:guideLst>
        <p:guide orient="horz" pos="1857"/>
        <p:guide pos="5586"/>
      </p:guideLst>
    </p:cSldViewPr>
  </p:slideViewPr>
  <p:notesTextViewPr>
    <p:cViewPr>
      <p:scale>
        <a:sx n="100" d="100"/>
        <a:sy n="100" d="100"/>
      </p:scale>
      <p:origin x="0" y="0"/>
    </p:cViewPr>
  </p:notesTextViewPr>
  <p:sorterViewPr>
    <p:cViewPr>
      <p:scale>
        <a:sx n="100" d="100"/>
        <a:sy n="100" d="100"/>
      </p:scale>
      <p:origin x="0" y="17058"/>
    </p:cViewPr>
  </p:sorterViewPr>
  <p:notesViewPr>
    <p:cSldViewPr snapToGrid="0" showGuides="1">
      <p:cViewPr>
        <p:scale>
          <a:sx n="100" d="100"/>
          <a:sy n="100" d="100"/>
        </p:scale>
        <p:origin x="-3408" y="78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Getting Started with </a:t>
            </a:r>
            <a:r>
              <a:rPr lang="en-GB" dirty="0" smtClean="0"/>
              <a:t>Python</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6633" name="Rectangle 9"/>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Tree>
    <p:extLst>
      <p:ext uri="{BB962C8B-B14F-4D97-AF65-F5344CB8AC3E}">
        <p14:creationId xmlns:p14="http://schemas.microsoft.com/office/powerpoint/2010/main" val="4102208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Getting Started with </a:t>
            </a:r>
            <a:r>
              <a:rPr lang="en-GB" dirty="0" smtClean="0"/>
              <a:t>Python</a:t>
            </a:r>
            <a:endParaRPr lang="en-GB" dirty="0"/>
          </a:p>
        </p:txBody>
      </p:sp>
      <p:sp>
        <p:nvSpPr>
          <p:cNvPr id="27651"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55677069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GB" dirty="0" smtClean="0"/>
              <a:t>Getting Started with Python</a:t>
            </a:r>
          </a:p>
        </p:txBody>
      </p:sp>
      <p:sp>
        <p:nvSpPr>
          <p:cNvPr id="28675" name="Rectangle 4"/>
          <p:cNvSpPr>
            <a:spLocks noGrp="1" noRot="1" noChangeAspect="1" noChangeArrowheads="1" noTextEdit="1"/>
          </p:cNvSpPr>
          <p:nvPr>
            <p:ph type="sldImg"/>
          </p:nvPr>
        </p:nvSpPr>
        <p:spPr>
          <a:ln/>
        </p:spPr>
      </p:sp>
      <p:sp>
        <p:nvSpPr>
          <p:cNvPr id="28676" name="Rectangle 5"/>
          <p:cNvSpPr>
            <a:spLocks noGrp="1" noChangeArrowheads="1"/>
          </p:cNvSpPr>
          <p:nvPr>
            <p:ph type="body" idx="1"/>
          </p:nvPr>
        </p:nvSpPr>
        <p:spPr>
          <a:noFill/>
          <a:ln/>
        </p:spPr>
        <p:txBody>
          <a:bodyPr/>
          <a:lstStyle/>
          <a:p>
            <a:pPr eaLnBrk="1" hangingPunct="1"/>
            <a:r>
              <a:rPr lang="en-US" dirty="0" smtClean="0"/>
              <a:t>This chapter introduces Python. We describe what "Python" actually means, and show how to get started writing simple Python applications. </a:t>
            </a:r>
          </a:p>
          <a:p>
            <a:pPr eaLnBrk="1" hangingPunct="1"/>
            <a:r>
              <a:rPr lang="en-US" dirty="0" smtClean="0"/>
              <a:t>We'll start off by discussing what Python is and why it's used. Then we'll dive in and show how to install Python and start writing Python programs. As we'll show, Python is an interpreted language with dynamic data typing, which makes it ideal for rapid application development.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GB" dirty="0" smtClean="0"/>
              <a:t>Getting Started with Python</a:t>
            </a:r>
          </a:p>
        </p:txBody>
      </p:sp>
      <p:sp>
        <p:nvSpPr>
          <p:cNvPr id="38915" name="Rectangle 2"/>
          <p:cNvSpPr>
            <a:spLocks noGrp="1" noRot="1" noChangeAspect="1" noChangeArrowheads="1" noTextEdit="1"/>
          </p:cNvSpPr>
          <p:nvPr>
            <p:ph type="sldImg"/>
          </p:nvPr>
        </p:nvSpPr>
        <p:spPr>
          <a:ln/>
        </p:spPr>
      </p:sp>
      <p:sp>
        <p:nvSpPr>
          <p:cNvPr id="3891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screenshot above shows the optional features that you can choose to install. By default, all features are selected. We recommend you keep it that way.</a:t>
            </a:r>
          </a:p>
          <a:p>
            <a:r>
              <a:rPr lang="en-GB" dirty="0" smtClean="0"/>
              <a:t>Here's a brief description of each feature:</a:t>
            </a:r>
          </a:p>
          <a:p>
            <a:pPr lvl="1"/>
            <a:r>
              <a:rPr lang="en-GB" dirty="0"/>
              <a:t>Documentation</a:t>
            </a:r>
            <a:br>
              <a:rPr lang="en-GB" dirty="0"/>
            </a:br>
            <a:r>
              <a:rPr lang="en-GB" dirty="0"/>
              <a:t>Installs documentation in the </a:t>
            </a:r>
            <a:r>
              <a:rPr lang="en-GB" dirty="0">
                <a:latin typeface="Lucida Console" panose="020B0609040504020204" pitchFamily="49" charset="0"/>
              </a:rPr>
              <a:t>Doc</a:t>
            </a:r>
            <a:r>
              <a:rPr lang="en-GB" dirty="0"/>
              <a:t> sub-folder. The documentation is a .chm file, i.e. a standard Windows compiled help module.</a:t>
            </a:r>
          </a:p>
          <a:p>
            <a:pPr lvl="1"/>
            <a:r>
              <a:rPr lang="en-GB" dirty="0"/>
              <a:t>pip</a:t>
            </a:r>
            <a:br>
              <a:rPr lang="en-GB" dirty="0"/>
            </a:br>
            <a:r>
              <a:rPr lang="en-GB" dirty="0"/>
              <a:t>Installs pip, the standard Python Installer Program that allows you to install binary libraries into your Python platform. As of Python 3.4, pip is included in the standard Python platform.</a:t>
            </a:r>
          </a:p>
          <a:p>
            <a:pPr lvl="1"/>
            <a:r>
              <a:rPr lang="en-GB" dirty="0" err="1" smtClean="0"/>
              <a:t>Tcl</a:t>
            </a:r>
            <a:r>
              <a:rPr lang="en-GB" dirty="0" smtClean="0"/>
              <a:t>/</a:t>
            </a:r>
            <a:r>
              <a:rPr lang="en-GB" dirty="0" err="1" smtClean="0"/>
              <a:t>tk</a:t>
            </a:r>
            <a:r>
              <a:rPr lang="en-GB" dirty="0" smtClean="0"/>
              <a:t> and IDLE</a:t>
            </a:r>
            <a:br>
              <a:rPr lang="en-GB" dirty="0" smtClean="0"/>
            </a:br>
            <a:r>
              <a:rPr lang="en-GB" dirty="0" smtClean="0"/>
              <a:t>Installs </a:t>
            </a:r>
            <a:r>
              <a:rPr lang="en-GB" dirty="0" err="1" smtClean="0"/>
              <a:t>Tkinter</a:t>
            </a:r>
            <a:r>
              <a:rPr lang="en-GB" dirty="0" smtClean="0"/>
              <a:t> </a:t>
            </a:r>
            <a:r>
              <a:rPr lang="en-GB" dirty="0"/>
              <a:t>and </a:t>
            </a:r>
            <a:r>
              <a:rPr lang="en-GB" dirty="0" smtClean="0"/>
              <a:t>IDLE (a simple Python IDE for Windows).</a:t>
            </a:r>
            <a:endParaRPr lang="en-GB" dirty="0"/>
          </a:p>
          <a:p>
            <a:pPr lvl="1"/>
            <a:r>
              <a:rPr lang="en-GB" dirty="0"/>
              <a:t>Python test suite</a:t>
            </a:r>
            <a:br>
              <a:rPr lang="en-GB" dirty="0"/>
            </a:br>
            <a:r>
              <a:rPr lang="en-GB" dirty="0"/>
              <a:t>Installs the test suite into the </a:t>
            </a:r>
            <a:r>
              <a:rPr lang="en-GB" dirty="0">
                <a:latin typeface="Lucida Console" panose="020B0609040504020204" pitchFamily="49" charset="0"/>
              </a:rPr>
              <a:t>Lib/test/</a:t>
            </a:r>
            <a:r>
              <a:rPr lang="en-GB" dirty="0"/>
              <a:t> sub-folder.</a:t>
            </a:r>
          </a:p>
          <a:p>
            <a:pPr lvl="1"/>
            <a:r>
              <a:rPr lang="en-GB" dirty="0" err="1" smtClean="0"/>
              <a:t>py</a:t>
            </a:r>
            <a:r>
              <a:rPr lang="en-GB" dirty="0" smtClean="0"/>
              <a:t> launcher</a:t>
            </a:r>
            <a:br>
              <a:rPr lang="en-GB" dirty="0" smtClean="0"/>
            </a:br>
            <a:r>
              <a:rPr lang="en-GB" dirty="0" smtClean="0"/>
              <a:t>Installs the global launcher for </a:t>
            </a:r>
            <a:r>
              <a:rPr lang="en-GB" dirty="0" smtClean="0">
                <a:latin typeface="Lucida Console" panose="020B0609040504020204" pitchFamily="49" charset="0"/>
              </a:rPr>
              <a:t>.</a:t>
            </a:r>
            <a:r>
              <a:rPr lang="en-GB" dirty="0" err="1" smtClean="0">
                <a:latin typeface="Lucida Console" panose="020B0609040504020204" pitchFamily="49" charset="0"/>
              </a:rPr>
              <a:t>py</a:t>
            </a:r>
            <a:r>
              <a:rPr lang="en-GB" dirty="0" smtClean="0"/>
              <a:t> files, to make it easier to run Python scripts wherever they are located on your system.</a:t>
            </a:r>
          </a:p>
          <a:p>
            <a:r>
              <a:rPr lang="en-GB" dirty="0" smtClean="0"/>
              <a:t>After you've digested these details, click Next to continue.</a:t>
            </a:r>
          </a:p>
          <a:p>
            <a:pPr lvl="1"/>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GB" dirty="0" smtClean="0"/>
              <a:t>Getting Started with Python</a:t>
            </a:r>
          </a:p>
        </p:txBody>
      </p:sp>
      <p:sp>
        <p:nvSpPr>
          <p:cNvPr id="38915" name="Rectangle 2"/>
          <p:cNvSpPr>
            <a:spLocks noGrp="1" noRot="1" noChangeAspect="1" noChangeArrowheads="1" noTextEdit="1"/>
          </p:cNvSpPr>
          <p:nvPr>
            <p:ph type="sldImg"/>
          </p:nvPr>
        </p:nvSpPr>
        <p:spPr>
          <a:ln/>
        </p:spPr>
      </p:sp>
      <p:sp>
        <p:nvSpPr>
          <p:cNvPr id="3891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screenshot above shows the </a:t>
            </a:r>
            <a:r>
              <a:rPr lang="en-GB" dirty="0" smtClean="0"/>
              <a:t>advanced options that </a:t>
            </a:r>
            <a:r>
              <a:rPr lang="en-GB" dirty="0"/>
              <a:t>you can </a:t>
            </a:r>
            <a:r>
              <a:rPr lang="en-GB" dirty="0" smtClean="0"/>
              <a:t>select. You might like to enable the option to install for all users. You might also want to change the installation location, to make it a bit easier for you to find Python on your system.</a:t>
            </a:r>
          </a:p>
          <a:p>
            <a:r>
              <a:rPr lang="en-GB" dirty="0" smtClean="0"/>
              <a:t>When you're ready, click Install.</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GB" dirty="0" smtClean="0"/>
              <a:t>Getting Started with Python</a:t>
            </a:r>
          </a:p>
        </p:txBody>
      </p:sp>
      <p:sp>
        <p:nvSpPr>
          <p:cNvPr id="38915" name="Rectangle 2"/>
          <p:cNvSpPr>
            <a:spLocks noGrp="1" noRot="1" noChangeAspect="1" noChangeArrowheads="1" noTextEdit="1"/>
          </p:cNvSpPr>
          <p:nvPr>
            <p:ph type="sldImg"/>
          </p:nvPr>
        </p:nvSpPr>
        <p:spPr>
          <a:ln/>
        </p:spPr>
      </p:sp>
      <p:sp>
        <p:nvSpPr>
          <p:cNvPr id="3891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supplied documentation is pretty good actually, certainly as a starting point if you're new to Python. In Windows, the documentation file is located </a:t>
            </a:r>
            <a:r>
              <a:rPr lang="en-GB" dirty="0"/>
              <a:t>in the </a:t>
            </a:r>
            <a:r>
              <a:rPr lang="en-GB" dirty="0" smtClean="0">
                <a:latin typeface="Lucida Console" panose="020B0609040504020204" pitchFamily="49" charset="0"/>
              </a:rPr>
              <a:t>Doc</a:t>
            </a:r>
            <a:r>
              <a:rPr lang="en-GB" dirty="0" smtClean="0"/>
              <a:t> sub-folder beneath your Python installation location, and the </a:t>
            </a:r>
            <a:r>
              <a:rPr lang="en-GB" dirty="0"/>
              <a:t>filename </a:t>
            </a:r>
            <a:r>
              <a:rPr lang="en-GB"/>
              <a:t>is </a:t>
            </a:r>
            <a:r>
              <a:rPr lang="en-GB" smtClean="0">
                <a:latin typeface="Lucida Console" panose="020B0609040504020204" pitchFamily="49" charset="0"/>
              </a:rPr>
              <a:t>python371.chm</a:t>
            </a:r>
            <a:r>
              <a:rPr lang="en-GB" smtClean="0"/>
              <a:t>.</a:t>
            </a:r>
          </a:p>
          <a:p>
            <a:r>
              <a:rPr lang="en-GB" smtClean="0"/>
              <a:t>You can also get Python documentation online at </a:t>
            </a:r>
            <a:r>
              <a:rPr lang="en-GB">
                <a:latin typeface="Lucida Console" panose="020B0609040504020204" pitchFamily="49" charset="0"/>
              </a:rPr>
              <a:t>https://</a:t>
            </a:r>
            <a:r>
              <a:rPr lang="en-GB" smtClean="0">
                <a:latin typeface="Lucida Console" panose="020B0609040504020204" pitchFamily="49" charset="0"/>
              </a:rPr>
              <a:t>docs.python.org</a:t>
            </a:r>
            <a:r>
              <a:rPr lang="en-GB" smtClean="0"/>
              <a:t>.</a:t>
            </a:r>
            <a:endParaRPr lang="en-GB" dirty="0" smtClean="0"/>
          </a:p>
          <a:p>
            <a:pPr lvl="1"/>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If you've come from Java or C++, where languages tend to evolve in a consistent and non-breaking kind of way, you'll probably be surprised (and alarmed) to learn that there are significant inconsistencies between different versions of Python. </a:t>
            </a:r>
          </a:p>
          <a:p>
            <a:r>
              <a:rPr lang="en-GB" smtClean="0"/>
              <a:t>There </a:t>
            </a:r>
            <a:r>
              <a:rPr lang="en-GB" dirty="0" smtClean="0"/>
              <a:t>are quite a few important differences between Python 3.x and Python 2.x, some of which are listed on the slide above. In practice, this means Python 2.x code won't work on a Python 3.x platform - you'll get a lot of syntax errors. </a:t>
            </a:r>
          </a:p>
          <a:p>
            <a:r>
              <a:rPr lang="en-GB" dirty="0" smtClean="0"/>
              <a:t>For more information about the differences between Python 3.x and Python 2.x</a:t>
            </a:r>
            <a:r>
              <a:rPr lang="en-GB" dirty="0"/>
              <a:t>, see http://</a:t>
            </a:r>
            <a:r>
              <a:rPr lang="en-GB" smtClean="0"/>
              <a:t>docs.python.org/3/whatsnew/3.0.html. </a:t>
            </a:r>
          </a:p>
          <a:p>
            <a:r>
              <a:rPr lang="en-GB"/>
              <a:t>You can also use the </a:t>
            </a:r>
            <a:r>
              <a:rPr lang="en-GB">
                <a:latin typeface="Lucida Console" panose="020B0609040504020204" pitchFamily="49" charset="0"/>
              </a:rPr>
              <a:t>__future</a:t>
            </a:r>
            <a:r>
              <a:rPr lang="en-GB" smtClean="0">
                <a:latin typeface="Lucida Console" panose="020B0609040504020204" pitchFamily="49" charset="0"/>
              </a:rPr>
              <a:t>__</a:t>
            </a:r>
            <a:r>
              <a:rPr lang="en-GB" smtClean="0"/>
              <a:t> statement </a:t>
            </a:r>
            <a:r>
              <a:rPr lang="en-GB"/>
              <a:t>to </a:t>
            </a:r>
            <a:r>
              <a:rPr lang="en-GB" smtClean="0"/>
              <a:t>help you write compatible code between Python versions 2.* and 3.*. For more details about </a:t>
            </a:r>
            <a:r>
              <a:rPr lang="en-GB" smtClean="0">
                <a:latin typeface="Lucida Console" panose="020B0609040504020204" pitchFamily="49" charset="0"/>
              </a:rPr>
              <a:t>__future__</a:t>
            </a:r>
            <a:r>
              <a:rPr lang="en-GB" smtClean="0"/>
              <a:t>, see https</a:t>
            </a:r>
            <a:r>
              <a:rPr lang="en-GB"/>
              <a:t>://docs.python.org/2/library/__future__.html</a:t>
            </a:r>
            <a:endParaRPr lang="en-GB" dirty="0" smtClean="0"/>
          </a:p>
          <a:p>
            <a:r>
              <a:rPr lang="en-GB" dirty="0" smtClean="0"/>
              <a:t>As a general rule of thumb, you should try to drop support for Python 2.5 and earlier, because Python 2.6 introduces quite a lot of forwards compatibility.</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Python is an open-source development project, and there is an active community of contributors who make their software available as 3</a:t>
            </a:r>
            <a:r>
              <a:rPr lang="en-GB" baseline="30000" smtClean="0"/>
              <a:t>rd</a:t>
            </a:r>
            <a:r>
              <a:rPr lang="en-GB" smtClean="0"/>
              <a:t>-party packages for other Python developers to use. </a:t>
            </a:r>
          </a:p>
          <a:p>
            <a:r>
              <a:rPr lang="en-GB" smtClean="0"/>
              <a:t>For example, here are some popular Python packages that we'll discuss later in the course:</a:t>
            </a:r>
          </a:p>
          <a:p>
            <a:pPr lvl="1"/>
            <a:r>
              <a:rPr lang="en-GB" altLang="en-US"/>
              <a:t>NumPy </a:t>
            </a:r>
            <a:r>
              <a:rPr lang="en-GB" altLang="en-US" smtClean="0"/>
              <a:t>- scientific computing</a:t>
            </a:r>
          </a:p>
          <a:p>
            <a:pPr lvl="1"/>
            <a:r>
              <a:rPr lang="en-GB" altLang="en-US" smtClean="0"/>
              <a:t>MatPlotLib - plotting library</a:t>
            </a:r>
          </a:p>
          <a:p>
            <a:pPr lvl="1"/>
            <a:endParaRPr lang="en-GB"/>
          </a:p>
          <a:p>
            <a:r>
              <a:rPr lang="en-GB" smtClean="0"/>
              <a:t>If you want to use such packages in your code, you can download them using the </a:t>
            </a:r>
            <a:r>
              <a:rPr lang="en-GB" smtClean="0">
                <a:latin typeface="Lucida Console" panose="020B0609040504020204" pitchFamily="49" charset="0"/>
              </a:rPr>
              <a:t>pip</a:t>
            </a:r>
            <a:r>
              <a:rPr lang="en-GB" smtClean="0"/>
              <a:t> command-line tool. For example, to install the MatPlotLib package, run the following command:</a:t>
            </a:r>
          </a:p>
          <a:p>
            <a:r>
              <a:rPr lang="en-GB" smtClean="0">
                <a:latin typeface="Lucida Console" panose="020B0609040504020204" pitchFamily="49" charset="0"/>
              </a:rPr>
              <a:t>    pip </a:t>
            </a:r>
            <a:r>
              <a:rPr lang="en-GB">
                <a:latin typeface="Lucida Console" panose="020B0609040504020204" pitchFamily="49" charset="0"/>
              </a:rPr>
              <a:t>install matplotlib</a:t>
            </a:r>
          </a:p>
          <a:p>
            <a:endParaRPr lang="en-GB" smtClean="0"/>
          </a:p>
          <a:p>
            <a:endParaRPr lang="en-GB"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Getting Started with Python</a:t>
            </a: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smtClean="0"/>
              <a:t>This section describes how to write and run Python script code, either interactively at the command prompt or by executing modules (a module is just a file that contains Python script code). </a:t>
            </a:r>
          </a:p>
          <a:p>
            <a:pPr eaLnBrk="1" hangingPunct="1"/>
            <a:r>
              <a:rPr lang="en-US" dirty="0" smtClean="0"/>
              <a:t>We'll also introduce IDLE, a Python IDE that comes as a standard part of Python for Windows.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Python is an interpreted language. You can run Python script code directly through the Python interpreter, as shown in the slide. </a:t>
            </a:r>
          </a:p>
          <a:p>
            <a:r>
              <a:rPr lang="en-GB" smtClean="0"/>
              <a:t>You need to ensure Python is on the path. To do this in Windows, type the following command in the command window:</a:t>
            </a:r>
          </a:p>
          <a:p>
            <a:r>
              <a:rPr lang="en-GB" smtClean="0">
                <a:latin typeface="Lucida Console" panose="020B0609040504020204" pitchFamily="49" charset="0"/>
              </a:rPr>
              <a:t>    set path=C:\python37-32;%path%</a:t>
            </a:r>
          </a:p>
          <a:p>
            <a:r>
              <a:rPr lang="en-GB" smtClean="0"/>
              <a:t>If you're using Unix/Linux, put </a:t>
            </a:r>
            <a:r>
              <a:rPr lang="en-GB" smtClean="0">
                <a:latin typeface="Lucida Console" panose="020B0609040504020204" pitchFamily="49" charset="0"/>
              </a:rPr>
              <a:t>/usr/local/bin</a:t>
            </a:r>
            <a:r>
              <a:rPr lang="en-GB" smtClean="0"/>
              <a:t> in your Unix shell's search path.</a:t>
            </a:r>
          </a:p>
          <a:p>
            <a:r>
              <a:rPr lang="en-GB" smtClean="0"/>
              <a:t>See the following slide for an example.</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This slide shows an example of running Python script interactively.</a:t>
            </a:r>
            <a:endParaRPr lang="en-GB" dirty="0"/>
          </a:p>
          <a:p>
            <a:r>
              <a:rPr lang="en-GB" dirty="0"/>
              <a:t>When you run the Python interpreter as shown in the slide, it runs in interactive mode. In this mode, it prompts you for the next command with the </a:t>
            </a:r>
            <a:r>
              <a:rPr lang="en-GB" i="1" dirty="0"/>
              <a:t>primary prompt</a:t>
            </a:r>
            <a:r>
              <a:rPr lang="en-GB" dirty="0"/>
              <a:t>, i.e. &gt;&gt;&gt;. This allows you to execute statements line-by-line, such as the </a:t>
            </a:r>
            <a:r>
              <a:rPr lang="en-GB" dirty="0">
                <a:latin typeface="Lucida Console" panose="020B0609040504020204" pitchFamily="49" charset="0"/>
              </a:rPr>
              <a:t>print()</a:t>
            </a:r>
            <a:r>
              <a:rPr lang="en-GB" dirty="0"/>
              <a:t> function as shown in the example. To exit interactive mode, call the </a:t>
            </a:r>
            <a:r>
              <a:rPr lang="en-GB" dirty="0">
                <a:latin typeface="Lucida Console" panose="020B0609040504020204" pitchFamily="49" charset="0"/>
              </a:rPr>
              <a:t>quit()</a:t>
            </a:r>
            <a:r>
              <a:rPr lang="en-GB" dirty="0"/>
              <a:t> function or type an end-of-file character (</a:t>
            </a:r>
            <a:r>
              <a:rPr lang="en-GB" dirty="0" err="1"/>
              <a:t>Ctrl+Z</a:t>
            </a:r>
            <a:r>
              <a:rPr lang="en-GB" dirty="0"/>
              <a:t> in Windows, </a:t>
            </a:r>
            <a:r>
              <a:rPr lang="en-GB" dirty="0" err="1"/>
              <a:t>Ctrl+D</a:t>
            </a:r>
            <a:r>
              <a:rPr lang="en-GB" dirty="0"/>
              <a:t> in Unix/Linux).</a:t>
            </a: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sym typeface="Wingdings" panose="05000000000000000000" pitchFamily="2" charset="2"/>
              </a:rPr>
              <a:t>Note that we don't specify the type of </a:t>
            </a:r>
            <a:r>
              <a:rPr lang="en-GB" dirty="0" smtClean="0">
                <a:sym typeface="Wingdings" panose="05000000000000000000" pitchFamily="2" charset="2"/>
              </a:rPr>
              <a:t>a variable in Python. The Python interpreter uses </a:t>
            </a:r>
            <a:r>
              <a:rPr lang="en-GB" dirty="0">
                <a:sym typeface="Wingdings" panose="05000000000000000000" pitchFamily="2" charset="2"/>
              </a:rPr>
              <a:t>dynamic typing, i.e. variables are assigned values at run </a:t>
            </a:r>
            <a:r>
              <a:rPr lang="en-GB" dirty="0" smtClean="0">
                <a:sym typeface="Wingdings" panose="05000000000000000000" pitchFamily="2" charset="2"/>
              </a:rPr>
              <a:t>time</a:t>
            </a:r>
            <a:r>
              <a:rPr lang="en-GB" dirty="0">
                <a:sym typeface="Wingdings" panose="05000000000000000000" pitchFamily="2" charset="2"/>
              </a:rPr>
              <a:t>, and it's only then that the Python interpreter knows what the data type is</a:t>
            </a:r>
            <a:r>
              <a:rPr lang="en-GB" dirty="0" smtClean="0">
                <a:sym typeface="Wingdings" panose="05000000000000000000" pitchFamily="2" charset="2"/>
              </a:rPr>
              <a:t>.</a:t>
            </a:r>
          </a:p>
          <a:p>
            <a:r>
              <a:rPr lang="en-GB" dirty="0">
                <a:sym typeface="Wingdings" panose="05000000000000000000" pitchFamily="2" charset="2"/>
              </a:rPr>
              <a:t>Note the following points about the example in the slide:</a:t>
            </a:r>
          </a:p>
          <a:p>
            <a:pPr marL="171450" indent="-171450">
              <a:buFont typeface="Arial" panose="020B0604020202020204" pitchFamily="34" charset="0"/>
              <a:buChar char="•"/>
            </a:pPr>
            <a:r>
              <a:rPr lang="en-GB" dirty="0" smtClean="0">
                <a:sym typeface="Wingdings" panose="05000000000000000000" pitchFamily="2" charset="2"/>
              </a:rPr>
              <a:t>First. </a:t>
            </a:r>
            <a:r>
              <a:rPr lang="en-GB" dirty="0">
                <a:sym typeface="Wingdings" panose="05000000000000000000" pitchFamily="2" charset="2"/>
              </a:rPr>
              <a:t>we create a variable named </a:t>
            </a:r>
            <a:r>
              <a:rPr lang="en-GB" dirty="0" err="1">
                <a:latin typeface="Lucida Console" panose="020B0609040504020204" pitchFamily="49" charset="0"/>
                <a:sym typeface="Wingdings" panose="05000000000000000000" pitchFamily="2" charset="2"/>
              </a:rPr>
              <a:t>firstname</a:t>
            </a:r>
            <a:r>
              <a:rPr lang="en-GB" dirty="0">
                <a:sym typeface="Wingdings" panose="05000000000000000000" pitchFamily="2" charset="2"/>
              </a:rPr>
              <a:t> and assign it the value "Homer</a:t>
            </a:r>
            <a:r>
              <a:rPr lang="en-GB" dirty="0" smtClean="0">
                <a:sym typeface="Wingdings" panose="05000000000000000000" pitchFamily="2" charset="2"/>
              </a:rPr>
              <a:t>".</a:t>
            </a:r>
            <a:endParaRPr lang="en-GB" dirty="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Next, </a:t>
            </a:r>
            <a:r>
              <a:rPr lang="en-GB" dirty="0">
                <a:sym typeface="Wingdings" panose="05000000000000000000" pitchFamily="2" charset="2"/>
              </a:rPr>
              <a:t>we create </a:t>
            </a:r>
            <a:r>
              <a:rPr lang="en-GB" dirty="0" smtClean="0">
                <a:sym typeface="Wingdings" panose="05000000000000000000" pitchFamily="2" charset="2"/>
              </a:rPr>
              <a:t>a variable </a:t>
            </a:r>
            <a:r>
              <a:rPr lang="en-GB" dirty="0">
                <a:sym typeface="Wingdings" panose="05000000000000000000" pitchFamily="2" charset="2"/>
              </a:rPr>
              <a:t>named </a:t>
            </a:r>
            <a:r>
              <a:rPr lang="en-GB" dirty="0" err="1">
                <a:latin typeface="Lucida Console" panose="020B0609040504020204" pitchFamily="49" charset="0"/>
                <a:sym typeface="Wingdings" panose="05000000000000000000" pitchFamily="2" charset="2"/>
              </a:rPr>
              <a:t>lastname</a:t>
            </a:r>
            <a:r>
              <a:rPr lang="en-GB" dirty="0">
                <a:sym typeface="Wingdings" panose="05000000000000000000" pitchFamily="2" charset="2"/>
              </a:rPr>
              <a:t> and assign it the value "Simpson".</a:t>
            </a:r>
          </a:p>
          <a:p>
            <a:pPr marL="171450" indent="-171450">
              <a:buFont typeface="Arial" panose="020B0604020202020204" pitchFamily="34" charset="0"/>
              <a:buChar char="•"/>
            </a:pPr>
            <a:r>
              <a:rPr lang="en-GB" dirty="0" smtClean="0">
                <a:sym typeface="Wingdings" panose="05000000000000000000" pitchFamily="2" charset="2"/>
              </a:rPr>
              <a:t>Then we create a variable named </a:t>
            </a:r>
            <a:r>
              <a:rPr lang="en-GB" dirty="0" err="1" smtClean="0">
                <a:latin typeface="Lucida Console" panose="020B0609040504020204" pitchFamily="49" charset="0"/>
                <a:sym typeface="Wingdings" panose="05000000000000000000" pitchFamily="2" charset="2"/>
              </a:rPr>
              <a:t>fullname</a:t>
            </a:r>
            <a:r>
              <a:rPr lang="en-GB" dirty="0" smtClean="0">
                <a:sym typeface="Wingdings" panose="05000000000000000000" pitchFamily="2" charset="2"/>
              </a:rPr>
              <a:t> and assign it the full name, "Homer Simpson".</a:t>
            </a:r>
          </a:p>
          <a:p>
            <a:pPr marL="171450" indent="-171450">
              <a:buFont typeface="Arial" panose="020B0604020202020204" pitchFamily="34" charset="0"/>
              <a:buChar char="•"/>
            </a:pPr>
            <a:r>
              <a:rPr lang="en-GB" dirty="0" smtClean="0">
                <a:sym typeface="Wingdings" panose="05000000000000000000" pitchFamily="2" charset="2"/>
              </a:rPr>
              <a:t>Finally </a:t>
            </a:r>
            <a:r>
              <a:rPr lang="en-GB" dirty="0">
                <a:sym typeface="Wingdings" panose="05000000000000000000" pitchFamily="2" charset="2"/>
              </a:rPr>
              <a:t>we call </a:t>
            </a:r>
            <a:r>
              <a:rPr lang="en-GB" dirty="0">
                <a:latin typeface="Lucida Console" panose="020B0609040504020204" pitchFamily="49" charset="0"/>
                <a:sym typeface="Wingdings" panose="05000000000000000000" pitchFamily="2" charset="2"/>
              </a:rPr>
              <a:t>print()</a:t>
            </a:r>
            <a:r>
              <a:rPr lang="en-GB" dirty="0">
                <a:sym typeface="Wingdings" panose="05000000000000000000" pitchFamily="2" charset="2"/>
              </a:rPr>
              <a:t>, a standard Python function to print a message on the console. </a:t>
            </a:r>
            <a:endParaRPr lang="en-GB" dirty="0"/>
          </a:p>
          <a:p>
            <a:r>
              <a:rPr lang="en-GB" dirty="0" smtClean="0">
                <a:sym typeface="Wingdings" panose="05000000000000000000" pitchFamily="2" charset="2"/>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backslash character </a:t>
            </a:r>
            <a:r>
              <a:rPr lang="en-GB" dirty="0" smtClean="0">
                <a:latin typeface="Lucida Console" panose="020B0609040504020204" pitchFamily="49" charset="0"/>
                <a:sym typeface="Wingdings" panose="05000000000000000000" pitchFamily="2" charset="2"/>
              </a:rPr>
              <a:t>\</a:t>
            </a:r>
            <a:r>
              <a:rPr lang="en-GB" dirty="0" smtClean="0">
                <a:sym typeface="Wingdings" panose="05000000000000000000" pitchFamily="2" charset="2"/>
              </a:rPr>
              <a:t> is the line continuation character in Python. It allows you to execute statements that span multiple lines. Note that </a:t>
            </a:r>
            <a:r>
              <a:rPr lang="en-GB" dirty="0" smtClean="0"/>
              <a:t>expressions </a:t>
            </a:r>
            <a:r>
              <a:rPr lang="en-GB" dirty="0"/>
              <a:t>in parentheses, square </a:t>
            </a:r>
            <a:r>
              <a:rPr lang="en-GB" dirty="0" smtClean="0"/>
              <a:t>brackets, </a:t>
            </a:r>
            <a:r>
              <a:rPr lang="en-GB" dirty="0"/>
              <a:t>or curly braces can be split over more than one physical line without using backslashes. </a:t>
            </a:r>
            <a:endParaRPr lang="en-GB" dirty="0" smtClean="0">
              <a:sym typeface="Wingdings" panose="05000000000000000000" pitchFamily="2" charset="2"/>
            </a:endParaRPr>
          </a:p>
          <a:p>
            <a:r>
              <a:rPr lang="en-GB" dirty="0" smtClean="0">
                <a:sym typeface="Wingdings" panose="05000000000000000000" pitchFamily="2" charset="2"/>
              </a:rPr>
              <a:t>The example in the slide shows how to use the \ character - see the statement where we build up the </a:t>
            </a:r>
            <a:r>
              <a:rPr lang="en-GB" dirty="0" err="1" smtClean="0">
                <a:latin typeface="Lucida Console" panose="020B0609040504020204" pitchFamily="49" charset="0"/>
                <a:sym typeface="Wingdings" panose="05000000000000000000" pitchFamily="2" charset="2"/>
              </a:rPr>
              <a:t>fullname</a:t>
            </a:r>
            <a:r>
              <a:rPr lang="en-GB" dirty="0" smtClean="0">
                <a:sym typeface="Wingdings" panose="05000000000000000000" pitchFamily="2" charset="2"/>
              </a:rPr>
              <a:t> variable.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dirty="0" smtClean="0"/>
              <a:t>Getting Started with Python</a:t>
            </a: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t>Each chapter in this course is divided into several sections. There are three sections in this chapter…</a:t>
            </a:r>
          </a:p>
          <a:p>
            <a:pPr eaLnBrk="1" hangingPunct="1"/>
            <a:r>
              <a:rPr lang="en-US" dirty="0" smtClean="0"/>
              <a:t>Section 1 sets the scene. We introduce Python as a programming language, describe its capabilities, and discuss some fundamental concepts you need to know before you start writing any code.</a:t>
            </a:r>
          </a:p>
          <a:p>
            <a:pPr eaLnBrk="1" hangingPunct="1"/>
            <a:r>
              <a:rPr lang="en-US" dirty="0" smtClean="0"/>
              <a:t>Section 2 shows how to download and install Python on various platforms. We'll discuss Python versions, and summarize some of the differences between these versions. </a:t>
            </a:r>
          </a:p>
          <a:p>
            <a:pPr eaLnBrk="1" hangingPunct="1"/>
            <a:r>
              <a:rPr lang="en-US" dirty="0" smtClean="0"/>
              <a:t>Section 3 describes how to run Python script code, either interactively at the command line or by creating and running Python script files. We'll also show how to use IDLE, a Python IDE that comes pre-installed in Python for Windows.</a:t>
            </a:r>
          </a:p>
          <a:p>
            <a:pPr eaLnBrk="1" hangingPunct="1"/>
            <a:endParaRPr lang="en-US" dirty="0"/>
          </a:p>
          <a:p>
            <a:pPr eaLnBrk="1" hangingPunct="1"/>
            <a:r>
              <a:rPr lang="en-US" dirty="0" smtClean="0"/>
              <a:t>Note: Each chapter in this course has a dedicated set of demo code and lab code. The demos for this particular chapter are located in the </a:t>
            </a:r>
            <a:r>
              <a:rPr lang="en-US" dirty="0" smtClean="0">
                <a:latin typeface="Lucida Console" panose="020B0609040504020204" pitchFamily="49" charset="0"/>
              </a:rPr>
              <a:t>01-GettingStarted</a:t>
            </a:r>
            <a:r>
              <a:rPr lang="en-US" dirty="0" smtClean="0"/>
              <a:t> sub-folder. So, if the course code is installed in the standard location, you'll find the demos for this chapter here:</a:t>
            </a:r>
          </a:p>
          <a:p>
            <a:pPr lvl="1" eaLnBrk="1" hangingPunct="1"/>
            <a:r>
              <a:rPr lang="en-US" dirty="0" smtClean="0">
                <a:latin typeface="Lucida Console" panose="020B0609040504020204" pitchFamily="49" charset="0"/>
              </a:rPr>
              <a:t>C</a:t>
            </a:r>
            <a:r>
              <a:rPr lang="en-US" smtClean="0">
                <a:latin typeface="Lucida Console" panose="020B0609040504020204" pitchFamily="49" charset="0"/>
              </a:rPr>
              <a:t>:\</a:t>
            </a:r>
            <a:r>
              <a:rPr lang="en-US" smtClean="0">
                <a:latin typeface="Lucida Console" panose="020B0609040504020204" pitchFamily="49" charset="0"/>
              </a:rPr>
              <a:t>PythonDev\Demos\02-GettingStarted </a:t>
            </a:r>
            <a:endParaRPr lang="en-US" dirty="0" smtClean="0">
              <a:latin typeface="Lucida Console" panose="020B0609040504020204" pitchFamily="49"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Blocks are important in any programming language. For example, they enable you to create multi-statement bodies for if-tests, while-loops, etc.</a:t>
            </a:r>
          </a:p>
          <a:p>
            <a:r>
              <a:rPr lang="en-GB" dirty="0" smtClean="0"/>
              <a:t>Unlike most programming languages, Python doesn't using anything like braces {} to denote the start and end of a block. Instead, Python relies on indentation. To indicate which statements are inside a block, you simply indent the statements by the same amount of spaces. </a:t>
            </a:r>
          </a:p>
          <a:p>
            <a:endParaRPr lang="en-GB" dirty="0" smtClean="0"/>
          </a:p>
          <a:p>
            <a:r>
              <a:rPr lang="en-GB" dirty="0" smtClean="0">
                <a:sym typeface="Wingdings" panose="05000000000000000000" pitchFamily="2" charset="2"/>
              </a:rPr>
              <a:t>Note the </a:t>
            </a:r>
            <a:r>
              <a:rPr lang="en-GB" dirty="0">
                <a:sym typeface="Wingdings" panose="05000000000000000000" pitchFamily="2" charset="2"/>
              </a:rPr>
              <a:t>following points </a:t>
            </a:r>
            <a:r>
              <a:rPr lang="en-GB" dirty="0" smtClean="0">
                <a:sym typeface="Wingdings" panose="05000000000000000000" pitchFamily="2" charset="2"/>
              </a:rPr>
              <a:t>about the </a:t>
            </a:r>
            <a:r>
              <a:rPr lang="en-GB" dirty="0">
                <a:sym typeface="Wingdings" panose="05000000000000000000" pitchFamily="2" charset="2"/>
              </a:rPr>
              <a:t>example in the </a:t>
            </a:r>
            <a:r>
              <a:rPr lang="en-GB" dirty="0" smtClean="0">
                <a:sym typeface="Wingdings" panose="05000000000000000000" pitchFamily="2" charset="2"/>
              </a:rPr>
              <a:t>slide:</a:t>
            </a:r>
          </a:p>
          <a:p>
            <a:pPr marL="171450" indent="-171450">
              <a:buFont typeface="Arial" panose="020B0604020202020204" pitchFamily="34" charset="0"/>
              <a:buChar char="•"/>
            </a:pPr>
            <a:r>
              <a:rPr lang="en-GB" dirty="0" smtClean="0">
                <a:sym typeface="Wingdings" panose="05000000000000000000" pitchFamily="2" charset="2"/>
              </a:rPr>
              <a:t>First, we create a variable named </a:t>
            </a:r>
            <a:r>
              <a:rPr lang="en-GB" dirty="0" smtClean="0">
                <a:latin typeface="Lucida Console" panose="020B0609040504020204" pitchFamily="49" charset="0"/>
                <a:sym typeface="Wingdings" panose="05000000000000000000" pitchFamily="2" charset="2"/>
              </a:rPr>
              <a:t>age</a:t>
            </a:r>
            <a:r>
              <a:rPr lang="en-GB" dirty="0" smtClean="0">
                <a:sym typeface="Wingdings" panose="05000000000000000000" pitchFamily="2" charset="2"/>
              </a:rPr>
              <a:t> and assign it the value 21. </a:t>
            </a:r>
          </a:p>
          <a:p>
            <a:pPr marL="171450" indent="-171450">
              <a:buFont typeface="Arial" panose="020B0604020202020204" pitchFamily="34" charset="0"/>
              <a:buChar char="•"/>
            </a:pPr>
            <a:r>
              <a:rPr lang="en-GB" dirty="0" smtClean="0">
                <a:sym typeface="Wingdings" panose="05000000000000000000" pitchFamily="2" charset="2"/>
              </a:rPr>
              <a:t>Then we have an </a:t>
            </a:r>
            <a:r>
              <a:rPr lang="en-GB" dirty="0" smtClean="0">
                <a:latin typeface="Lucida Console" panose="020B0609040504020204" pitchFamily="49" charset="0"/>
                <a:sym typeface="Wingdings" panose="05000000000000000000" pitchFamily="2" charset="2"/>
              </a:rPr>
              <a:t>if</a:t>
            </a:r>
            <a:r>
              <a:rPr lang="en-GB" dirty="0" smtClean="0">
                <a:sym typeface="Wingdings" panose="05000000000000000000" pitchFamily="2" charset="2"/>
              </a:rPr>
              <a:t> statement to test if </a:t>
            </a:r>
            <a:r>
              <a:rPr lang="en-GB" dirty="0" smtClean="0">
                <a:latin typeface="Lucida Console" panose="020B0609040504020204" pitchFamily="49" charset="0"/>
                <a:sym typeface="Wingdings" panose="05000000000000000000" pitchFamily="2" charset="2"/>
              </a:rPr>
              <a:t>age</a:t>
            </a:r>
            <a:r>
              <a:rPr lang="en-GB" dirty="0" smtClean="0">
                <a:sym typeface="Wingdings" panose="05000000000000000000" pitchFamily="2" charset="2"/>
              </a:rPr>
              <a:t> is between 18 and 30 inclusive. Note there's no need for parentheses around the test. Also note the </a:t>
            </a:r>
            <a:r>
              <a:rPr lang="en-GB" dirty="0" smtClean="0">
                <a:latin typeface="Lucida Console" panose="020B0609040504020204" pitchFamily="49" charset="0"/>
                <a:sym typeface="Wingdings" panose="05000000000000000000" pitchFamily="2" charset="2"/>
              </a:rPr>
              <a:t>:</a:t>
            </a:r>
            <a:r>
              <a:rPr lang="en-GB" dirty="0" smtClean="0">
                <a:sym typeface="Wingdings" panose="05000000000000000000" pitchFamily="2" charset="2"/>
              </a:rPr>
              <a:t>, which indicates the start of an indented block. </a:t>
            </a:r>
          </a:p>
          <a:p>
            <a:pPr marL="171450" indent="-171450">
              <a:buFont typeface="Arial" panose="020B0604020202020204" pitchFamily="34" charset="0"/>
              <a:buChar char="•"/>
            </a:pPr>
            <a:r>
              <a:rPr lang="en-GB" dirty="0" smtClean="0">
                <a:sym typeface="Wingdings" panose="05000000000000000000" pitchFamily="2" charset="2"/>
              </a:rPr>
              <a:t>Next we call </a:t>
            </a:r>
            <a:r>
              <a:rPr lang="en-GB" dirty="0" smtClean="0">
                <a:latin typeface="Lucida Console" panose="020B0609040504020204" pitchFamily="49" charset="0"/>
                <a:sym typeface="Wingdings" panose="05000000000000000000" pitchFamily="2" charset="2"/>
              </a:rPr>
              <a:t>print()</a:t>
            </a:r>
            <a:r>
              <a:rPr lang="en-GB" dirty="0" smtClean="0">
                <a:sym typeface="Wingdings" panose="05000000000000000000" pitchFamily="2" charset="2"/>
              </a:rPr>
              <a:t>, to print a message indicating the person is eligible to go on an 18-30s holiday (if they really want to!). Note that this statement is indented, which is significant.</a:t>
            </a:r>
          </a:p>
          <a:p>
            <a:pPr marL="171450" indent="-171450">
              <a:buFont typeface="Arial" panose="020B0604020202020204" pitchFamily="34" charset="0"/>
              <a:buChar char="•"/>
            </a:pPr>
            <a:r>
              <a:rPr lang="en-GB" dirty="0" smtClean="0">
                <a:sym typeface="Wingdings" panose="05000000000000000000" pitchFamily="2" charset="2"/>
              </a:rPr>
              <a:t>After the </a:t>
            </a:r>
            <a:r>
              <a:rPr lang="en-GB" dirty="0" smtClean="0">
                <a:latin typeface="Lucida Console" panose="020B0609040504020204" pitchFamily="49" charset="0"/>
                <a:sym typeface="Wingdings" panose="05000000000000000000" pitchFamily="2" charset="2"/>
              </a:rPr>
              <a:t>print()</a:t>
            </a:r>
            <a:r>
              <a:rPr lang="en-GB" dirty="0" smtClean="0">
                <a:sym typeface="Wingdings" panose="05000000000000000000" pitchFamily="2" charset="2"/>
              </a:rPr>
              <a:t> function is an empty line. There's no indentation here, which indicates the end of the </a:t>
            </a:r>
            <a:r>
              <a:rPr lang="en-GB" dirty="0" smtClean="0">
                <a:latin typeface="Lucida Console" panose="020B0609040504020204" pitchFamily="49" charset="0"/>
                <a:sym typeface="Wingdings" panose="05000000000000000000" pitchFamily="2" charset="2"/>
              </a:rPr>
              <a:t>if</a:t>
            </a:r>
            <a:r>
              <a:rPr lang="en-GB" dirty="0" smtClean="0">
                <a:sym typeface="Wingdings" panose="05000000000000000000" pitchFamily="2" charset="2"/>
              </a:rPr>
              <a:t> statement block, so the Python interpreter executes the code and outputs the message.</a:t>
            </a:r>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Whilst it's handy to be able to execute Python code interactively at the Python prompt, you'll probably spend most of your time writing Python code </a:t>
            </a:r>
            <a:r>
              <a:rPr lang="en-GB" dirty="0"/>
              <a:t>in script files. </a:t>
            </a:r>
            <a:endParaRPr lang="en-GB" dirty="0" smtClean="0"/>
          </a:p>
          <a:p>
            <a:r>
              <a:rPr lang="en-GB" dirty="0" smtClean="0"/>
              <a:t>Python uses the term "module" to mean a script file. Modules are usually lowercase, and have the </a:t>
            </a:r>
            <a:r>
              <a:rPr lang="en-GB" dirty="0" smtClean="0">
                <a:latin typeface="Lucida Console" panose="020B0609040504020204" pitchFamily="49" charset="0"/>
              </a:rPr>
              <a:t>.</a:t>
            </a:r>
            <a:r>
              <a:rPr lang="en-GB" dirty="0" err="1" smtClean="0">
                <a:latin typeface="Lucida Console" panose="020B0609040504020204" pitchFamily="49" charset="0"/>
              </a:rPr>
              <a:t>py</a:t>
            </a:r>
            <a:r>
              <a:rPr lang="en-GB" dirty="0" smtClean="0"/>
              <a:t> or </a:t>
            </a:r>
            <a:r>
              <a:rPr lang="en-GB" dirty="0" smtClean="0">
                <a:latin typeface="Lucida Console" panose="020B0609040504020204" pitchFamily="49" charset="0"/>
              </a:rPr>
              <a:t>.</a:t>
            </a:r>
            <a:r>
              <a:rPr lang="en-GB" dirty="0" err="1" smtClean="0">
                <a:latin typeface="Lucida Console" panose="020B0609040504020204" pitchFamily="49" charset="0"/>
              </a:rPr>
              <a:t>pyc</a:t>
            </a:r>
            <a:r>
              <a:rPr lang="en-GB" dirty="0" smtClean="0"/>
              <a:t> file extension. The upper code box in the slide shows a simple example.</a:t>
            </a:r>
          </a:p>
          <a:p>
            <a:r>
              <a:rPr lang="en-GB" dirty="0" smtClean="0"/>
              <a:t>To run a Python script file via the interpreter, simply run Python and give it the name of your module as </a:t>
            </a:r>
            <a:r>
              <a:rPr lang="en-GB" dirty="0"/>
              <a:t>shown below. </a:t>
            </a:r>
            <a:r>
              <a:rPr lang="en-GB" dirty="0" smtClean="0"/>
              <a:t>The </a:t>
            </a:r>
            <a:r>
              <a:rPr lang="en-GB" dirty="0"/>
              <a:t>Python interpreter fires up, executes your </a:t>
            </a:r>
            <a:r>
              <a:rPr lang="en-GB" dirty="0" smtClean="0"/>
              <a:t>module, </a:t>
            </a:r>
            <a:r>
              <a:rPr lang="en-GB" dirty="0"/>
              <a:t>and then terminates</a:t>
            </a:r>
            <a:r>
              <a:rPr lang="en-GB" dirty="0" smtClean="0"/>
              <a:t>.</a:t>
            </a:r>
          </a:p>
          <a:p>
            <a:r>
              <a:rPr lang="en-GB" dirty="0">
                <a:latin typeface="Lucida Console" panose="020B0609040504020204" pitchFamily="49" charset="0"/>
              </a:rPr>
              <a:t> </a:t>
            </a:r>
            <a:r>
              <a:rPr lang="en-GB" dirty="0" smtClean="0">
                <a:latin typeface="Lucida Console" panose="020B0609040504020204" pitchFamily="49" charset="0"/>
              </a:rPr>
              <a:t>   python greeting.py</a:t>
            </a:r>
          </a:p>
          <a:p>
            <a:r>
              <a:rPr lang="en-GB" smtClean="0"/>
              <a:t>On </a:t>
            </a:r>
            <a:r>
              <a:rPr lang="en-GB" dirty="0" smtClean="0"/>
              <a:t>Windows systems, the Python installer automatically associates </a:t>
            </a:r>
            <a:r>
              <a:rPr lang="en-GB" dirty="0" smtClean="0">
                <a:latin typeface="Lucida Console" panose="020B0609040504020204" pitchFamily="49" charset="0"/>
              </a:rPr>
              <a:t>.</a:t>
            </a:r>
            <a:r>
              <a:rPr lang="en-GB" dirty="0" err="1" smtClean="0">
                <a:latin typeface="Lucida Console" panose="020B0609040504020204" pitchFamily="49" charset="0"/>
              </a:rPr>
              <a:t>py</a:t>
            </a:r>
            <a:r>
              <a:rPr lang="en-GB" dirty="0" smtClean="0"/>
              <a:t> files with the Python interpreter. So you can just double-click on a </a:t>
            </a:r>
            <a:r>
              <a:rPr lang="en-GB" dirty="0" smtClean="0">
                <a:latin typeface="Lucida Console" panose="020B0609040504020204" pitchFamily="49" charset="0"/>
              </a:rPr>
              <a:t>.</a:t>
            </a:r>
            <a:r>
              <a:rPr lang="en-GB" dirty="0" err="1" smtClean="0">
                <a:latin typeface="Lucida Console" panose="020B0609040504020204" pitchFamily="49" charset="0"/>
              </a:rPr>
              <a:t>py</a:t>
            </a:r>
            <a:r>
              <a:rPr lang="en-GB" dirty="0" smtClean="0"/>
              <a:t> file, and it will automatically be executed as a Python module.</a:t>
            </a:r>
          </a:p>
          <a:p>
            <a:r>
              <a:rPr lang="en-GB" smtClean="0"/>
              <a:t>On </a:t>
            </a:r>
            <a:r>
              <a:rPr lang="en-GB" dirty="0" err="1" smtClean="0"/>
              <a:t>BSD’ish</a:t>
            </a:r>
            <a:r>
              <a:rPr lang="en-GB" dirty="0" smtClean="0"/>
              <a:t> </a:t>
            </a:r>
            <a:r>
              <a:rPr lang="en-GB" dirty="0"/>
              <a:t>Unix systems, Python </a:t>
            </a:r>
            <a:r>
              <a:rPr lang="en-GB" dirty="0" smtClean="0"/>
              <a:t>modules </a:t>
            </a:r>
            <a:r>
              <a:rPr lang="en-GB" dirty="0"/>
              <a:t>can be made directly executable, like shell </a:t>
            </a:r>
            <a:r>
              <a:rPr lang="en-GB" dirty="0" smtClean="0"/>
              <a:t>scripts. To do this, add the following line at the beginning of the module:</a:t>
            </a:r>
          </a:p>
          <a:p>
            <a:r>
              <a:rPr lang="en-GB" dirty="0" smtClean="0">
                <a:latin typeface="Lucida Console" panose="020B0609040504020204" pitchFamily="49" charset="0"/>
              </a:rPr>
              <a:t>    #! </a:t>
            </a:r>
            <a:r>
              <a:rPr lang="en-GB" dirty="0">
                <a:latin typeface="Lucida Console" panose="020B0609040504020204" pitchFamily="49" charset="0"/>
              </a:rPr>
              <a:t>/</a:t>
            </a:r>
            <a:r>
              <a:rPr lang="en-GB" err="1">
                <a:latin typeface="Lucida Console" panose="020B0609040504020204" pitchFamily="49" charset="0"/>
              </a:rPr>
              <a:t>usr</a:t>
            </a:r>
            <a:r>
              <a:rPr lang="en-GB">
                <a:latin typeface="Lucida Console" panose="020B0609040504020204" pitchFamily="49" charset="0"/>
              </a:rPr>
              <a:t>/bin/</a:t>
            </a:r>
            <a:r>
              <a:rPr lang="en-GB" err="1">
                <a:latin typeface="Lucida Console" panose="020B0609040504020204" pitchFamily="49" charset="0"/>
              </a:rPr>
              <a:t>env</a:t>
            </a:r>
            <a:r>
              <a:rPr lang="en-GB">
                <a:latin typeface="Lucida Console" panose="020B0609040504020204" pitchFamily="49" charset="0"/>
              </a:rPr>
              <a:t> </a:t>
            </a:r>
            <a:r>
              <a:rPr lang="en-GB" smtClean="0">
                <a:latin typeface="Lucida Console" panose="020B0609040504020204" pitchFamily="49" charset="0"/>
              </a:rPr>
              <a:t>python3.7</a:t>
            </a:r>
            <a:endParaRPr lang="en-GB" dirty="0" smtClean="0">
              <a:latin typeface="Lucida Console" panose="020B0609040504020204" pitchFamily="49" charset="0"/>
            </a:endParaRPr>
          </a:p>
          <a:p>
            <a:r>
              <a:rPr lang="en-GB" dirty="0" smtClean="0"/>
              <a:t>Note that the </a:t>
            </a:r>
            <a:r>
              <a:rPr lang="en-GB" dirty="0" smtClean="0">
                <a:latin typeface="Lucida Console" panose="020B0609040504020204" pitchFamily="49" charset="0"/>
              </a:rPr>
              <a:t>#!</a:t>
            </a:r>
            <a:r>
              <a:rPr lang="en-GB" dirty="0" smtClean="0"/>
              <a:t> characters must </a:t>
            </a:r>
            <a:r>
              <a:rPr lang="en-GB" dirty="0"/>
              <a:t>be the first two characters of the </a:t>
            </a:r>
            <a:r>
              <a:rPr lang="en-GB" dirty="0" smtClean="0"/>
              <a:t>file. Also, the Python interpreter is on the user's path. </a:t>
            </a:r>
            <a:r>
              <a:rPr lang="en-GB" dirty="0" smtClean="0">
                <a:ea typeface="Tahoma" panose="020B0604030504040204" pitchFamily="34" charset="0"/>
                <a:cs typeface="Tahoma" panose="020B0604030504040204" pitchFamily="34" charset="0"/>
              </a:rPr>
              <a:t>You must also give your module an executable mode, which you can achieve by running the </a:t>
            </a:r>
            <a:r>
              <a:rPr lang="en-GB" dirty="0" err="1" smtClean="0">
                <a:latin typeface="Lucida Console" panose="020B0609040504020204" pitchFamily="49" charset="0"/>
              </a:rPr>
              <a:t>chmod</a:t>
            </a:r>
            <a:r>
              <a:rPr lang="en-GB" dirty="0" smtClean="0">
                <a:ea typeface="Tahoma" panose="020B0604030504040204" pitchFamily="34" charset="0"/>
                <a:cs typeface="Tahoma" panose="020B0604030504040204" pitchFamily="34" charset="0"/>
              </a:rPr>
              <a:t> command in the shell as follows:</a:t>
            </a:r>
          </a:p>
          <a:p>
            <a:r>
              <a:rPr lang="en-GB" dirty="0" smtClean="0">
                <a:latin typeface="Lucida Console" panose="020B0609040504020204" pitchFamily="49" charset="0"/>
              </a:rPr>
              <a:t>    </a:t>
            </a:r>
            <a:r>
              <a:rPr lang="en-GB" dirty="0" err="1" smtClean="0">
                <a:latin typeface="Lucida Console" panose="020B0609040504020204" pitchFamily="49" charset="0"/>
              </a:rPr>
              <a:t>chmod</a:t>
            </a:r>
            <a:r>
              <a:rPr lang="en-GB" dirty="0" smtClean="0">
                <a:latin typeface="Lucida Console" panose="020B0609040504020204" pitchFamily="49" charset="0"/>
              </a:rPr>
              <a:t> </a:t>
            </a:r>
            <a:r>
              <a:rPr lang="en-GB" dirty="0">
                <a:latin typeface="Lucida Console" panose="020B0609040504020204" pitchFamily="49" charset="0"/>
              </a:rPr>
              <a:t>+</a:t>
            </a:r>
            <a:r>
              <a:rPr lang="en-GB">
                <a:latin typeface="Lucida Console" panose="020B0609040504020204" pitchFamily="49" charset="0"/>
              </a:rPr>
              <a:t>x </a:t>
            </a:r>
            <a:r>
              <a:rPr lang="en-GB" smtClean="0">
                <a:latin typeface="Lucida Console" panose="020B0609040504020204" pitchFamily="49" charset="0"/>
              </a:rPr>
              <a:t>greeting.py</a:t>
            </a:r>
            <a:endParaRPr lang="en-GB" dirty="0">
              <a:latin typeface="Lucida Console" panose="020B0609040504020204" pitchFamily="49"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smtClean="0"/>
              <a:t>Python Language Fundamentals</a:t>
            </a: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dirty="0" smtClean="0"/>
              <a:t>When you start using a language, it's always a good idea to know what keywords are predefined in the rules of the language. This slide lists all the keywords in </a:t>
            </a:r>
            <a:r>
              <a:rPr lang="en-US" smtClean="0"/>
              <a:t>Python 3.7.</a:t>
            </a:r>
            <a:endParaRPr lang="en-US" dirty="0" smtClean="0"/>
          </a:p>
          <a:p>
            <a:pPr eaLnBrk="1" hangingPunct="1"/>
            <a:r>
              <a:rPr lang="en-US" dirty="0" smtClean="0"/>
              <a:t>You can actually ask Python for a list of all the keywords it recognizes, as shown in the script snippet in the slide. Note the following points:</a:t>
            </a:r>
          </a:p>
          <a:p>
            <a:pPr lvl="1" eaLnBrk="1" hangingPunct="1"/>
            <a:r>
              <a:rPr lang="en-US" dirty="0" smtClean="0"/>
              <a:t>Python organizes its libraries into modules. There's a standard Python module named </a:t>
            </a:r>
            <a:r>
              <a:rPr lang="en-US" dirty="0" smtClean="0">
                <a:latin typeface="Lucida Console" panose="020B0609040504020204" pitchFamily="49" charset="0"/>
              </a:rPr>
              <a:t>keyword</a:t>
            </a:r>
            <a:r>
              <a:rPr lang="en-US" dirty="0" smtClean="0"/>
              <a:t>. This is actually a Python script file named </a:t>
            </a:r>
            <a:r>
              <a:rPr lang="en-US" dirty="0" smtClean="0">
                <a:latin typeface="Lucida Console" panose="020B0609040504020204" pitchFamily="49" charset="0"/>
              </a:rPr>
              <a:t>keyword.py</a:t>
            </a:r>
            <a:r>
              <a:rPr lang="en-US" dirty="0" smtClean="0"/>
              <a:t>, located in the </a:t>
            </a:r>
            <a:r>
              <a:rPr lang="en-US" dirty="0" smtClean="0">
                <a:latin typeface="Lucida Console" panose="020B0609040504020204" pitchFamily="49" charset="0"/>
              </a:rPr>
              <a:t>Lib</a:t>
            </a:r>
            <a:r>
              <a:rPr lang="en-US" dirty="0" smtClean="0"/>
              <a:t> folder.</a:t>
            </a:r>
          </a:p>
          <a:p>
            <a:pPr lvl="1" eaLnBrk="1" hangingPunct="1"/>
            <a:r>
              <a:rPr lang="en-US" dirty="0" smtClean="0"/>
              <a:t>The </a:t>
            </a:r>
            <a:r>
              <a:rPr lang="en-US" dirty="0" smtClean="0">
                <a:latin typeface="Lucida Console" panose="020B0609040504020204" pitchFamily="49" charset="0"/>
              </a:rPr>
              <a:t>keyword</a:t>
            </a:r>
            <a:r>
              <a:rPr lang="en-US" dirty="0" smtClean="0"/>
              <a:t> module has a </a:t>
            </a:r>
            <a:r>
              <a:rPr lang="en-US" dirty="0" err="1" smtClean="0">
                <a:latin typeface="Lucida Console" panose="020B0609040504020204" pitchFamily="49" charset="0"/>
              </a:rPr>
              <a:t>kwlist</a:t>
            </a:r>
            <a:r>
              <a:rPr lang="en-US" dirty="0" smtClean="0"/>
              <a:t> variable, which returns a list of all the keywords recognized by the Python interpreter. This is the result we get back in </a:t>
            </a:r>
            <a:r>
              <a:rPr lang="en-US" smtClean="0"/>
              <a:t>Python 3.7:</a:t>
            </a:r>
            <a:endParaRPr lang="en-US" dirty="0" smtClean="0"/>
          </a:p>
          <a:p>
            <a:pPr lvl="1" eaLnBrk="1" hangingPunct="1"/>
            <a:endParaRPr lang="en-US" dirty="0" smtClean="0"/>
          </a:p>
          <a:p>
            <a:pPr eaLnBrk="1" hangingPunct="1"/>
            <a:endParaRPr lang="en-US"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435" y="6695959"/>
            <a:ext cx="5832088" cy="1561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You can customize the way Python works by providing customization scripts, either per-user or per-site. You have to put these scripts into the user-site-packages folder and the site-packages folders respectively. To find out where these folders are, start Python and run the following code:</a:t>
            </a:r>
          </a:p>
          <a:p>
            <a:r>
              <a:rPr lang="en-GB" dirty="0" smtClean="0">
                <a:latin typeface="Lucida Console" panose="020B0609040504020204" pitchFamily="49" charset="0"/>
                <a:cs typeface="Lao UI" panose="020B0502040204020203" pitchFamily="34" charset="0"/>
              </a:rPr>
              <a:t>    import site</a:t>
            </a:r>
          </a:p>
          <a:p>
            <a:r>
              <a:rPr lang="en-GB" dirty="0" smtClean="0">
                <a:latin typeface="Lucida Console" panose="020B0609040504020204" pitchFamily="49" charset="0"/>
                <a:cs typeface="Lao UI" panose="020B0502040204020203" pitchFamily="34" charset="0"/>
              </a:rPr>
              <a:t>    </a:t>
            </a:r>
            <a:r>
              <a:rPr lang="en-GB" dirty="0" err="1" smtClean="0">
                <a:latin typeface="Lucida Console" panose="020B0609040504020204" pitchFamily="49" charset="0"/>
                <a:cs typeface="Lao UI" panose="020B0502040204020203" pitchFamily="34" charset="0"/>
              </a:rPr>
              <a:t>site.getusersitepackages</a:t>
            </a:r>
            <a:r>
              <a:rPr lang="en-GB" dirty="0" smtClean="0">
                <a:latin typeface="Lucida Console" panose="020B0609040504020204" pitchFamily="49" charset="0"/>
                <a:cs typeface="Lao UI" panose="020B0502040204020203" pitchFamily="34" charset="0"/>
              </a:rPr>
              <a:t>()</a:t>
            </a:r>
          </a:p>
          <a:p>
            <a:r>
              <a:rPr lang="en-GB" dirty="0" smtClean="0">
                <a:latin typeface="Lucida Console" panose="020B0609040504020204" pitchFamily="49" charset="0"/>
                <a:cs typeface="Lao UI" panose="020B0502040204020203" pitchFamily="34" charset="0"/>
              </a:rPr>
              <a:t>    </a:t>
            </a:r>
            <a:r>
              <a:rPr lang="en-GB" dirty="0" err="1" smtClean="0">
                <a:latin typeface="Lucida Console" panose="020B0609040504020204" pitchFamily="49" charset="0"/>
                <a:cs typeface="Lao UI" panose="020B0502040204020203" pitchFamily="34" charset="0"/>
              </a:rPr>
              <a:t>site.getsitepackages</a:t>
            </a:r>
            <a:r>
              <a:rPr lang="en-GB" dirty="0">
                <a:latin typeface="Lucida Console" panose="020B0609040504020204" pitchFamily="49" charset="0"/>
                <a:cs typeface="Lao UI" panose="020B0502040204020203" pitchFamily="34" charset="0"/>
              </a:rPr>
              <a:t>()</a:t>
            </a:r>
            <a:endParaRPr lang="en-GB" dirty="0" smtClean="0">
              <a:latin typeface="Lucida Console" panose="020B0609040504020204" pitchFamily="49" charset="0"/>
              <a:cs typeface="Lao UI" panose="020B0502040204020203" pitchFamily="34" charset="0"/>
            </a:endParaRPr>
          </a:p>
          <a:p>
            <a:r>
              <a:rPr lang="en-GB" dirty="0" smtClean="0">
                <a:ea typeface="Tahoma" panose="020B0604030504040204" pitchFamily="34" charset="0"/>
                <a:cs typeface="Tahoma" panose="020B0604030504040204" pitchFamily="34" charset="0"/>
              </a:rPr>
              <a:t>In this code, the first statement imports the </a:t>
            </a:r>
            <a:r>
              <a:rPr lang="en-GB" dirty="0" smtClean="0">
                <a:latin typeface="Lucida Console" panose="020B0609040504020204" pitchFamily="49" charset="0"/>
                <a:ea typeface="Tahoma" panose="020B0604030504040204" pitchFamily="34" charset="0"/>
                <a:cs typeface="Tahoma" panose="020B0604030504040204" pitchFamily="34" charset="0"/>
              </a:rPr>
              <a:t>site</a:t>
            </a:r>
            <a:r>
              <a:rPr lang="en-GB" dirty="0" smtClean="0">
                <a:ea typeface="Tahoma" panose="020B0604030504040204" pitchFamily="34" charset="0"/>
                <a:cs typeface="Tahoma" panose="020B0604030504040204" pitchFamily="34" charset="0"/>
              </a:rPr>
              <a:t> module. This is a standard Python module, and it defines many functions such as </a:t>
            </a:r>
            <a:r>
              <a:rPr lang="en-GB" dirty="0" err="1">
                <a:latin typeface="Lucida Console" panose="020B0609040504020204" pitchFamily="49" charset="0"/>
                <a:cs typeface="Lao UI" panose="020B0502040204020203" pitchFamily="34" charset="0"/>
              </a:rPr>
              <a:t>getusersitepackages</a:t>
            </a:r>
            <a:r>
              <a:rPr lang="en-GB" dirty="0" smtClean="0">
                <a:latin typeface="Lucida Console" panose="020B0609040504020204" pitchFamily="49" charset="0"/>
                <a:cs typeface="Lao UI" panose="020B0502040204020203" pitchFamily="34" charset="0"/>
              </a:rPr>
              <a:t>() and </a:t>
            </a:r>
            <a:r>
              <a:rPr lang="en-GB" dirty="0" err="1" smtClean="0">
                <a:latin typeface="Lucida Console" panose="020B0609040504020204" pitchFamily="49" charset="0"/>
                <a:cs typeface="Lao UI" panose="020B0502040204020203" pitchFamily="34" charset="0"/>
              </a:rPr>
              <a:t>getsitepackages</a:t>
            </a:r>
            <a:r>
              <a:rPr lang="en-GB" dirty="0" smtClean="0">
                <a:latin typeface="Lucida Console" panose="020B0609040504020204" pitchFamily="49" charset="0"/>
                <a:cs typeface="Lao UI" panose="020B0502040204020203" pitchFamily="34" charset="0"/>
              </a:rPr>
              <a:t>()</a:t>
            </a:r>
            <a:r>
              <a:rPr lang="en-GB" dirty="0" smtClean="0">
                <a:ea typeface="Tahoma" panose="020B0604030504040204" pitchFamily="34" charset="0"/>
                <a:cs typeface="Tahoma" panose="020B0604030504040204" pitchFamily="34" charset="0"/>
              </a:rPr>
              <a:t>.</a:t>
            </a:r>
          </a:p>
          <a:p>
            <a:endParaRPr lang="en-GB" dirty="0" smtClean="0">
              <a:ea typeface="Tahoma" panose="020B0604030504040204" pitchFamily="34" charset="0"/>
              <a:cs typeface="Tahoma" panose="020B0604030504040204" pitchFamily="34" charset="0"/>
            </a:endParaRPr>
          </a:p>
          <a:p>
            <a:r>
              <a:rPr lang="en-GB" dirty="0" smtClean="0">
                <a:ea typeface="Tahoma" panose="020B0604030504040204" pitchFamily="34" charset="0"/>
                <a:cs typeface="Tahoma" panose="020B0604030504040204" pitchFamily="34" charset="0"/>
              </a:rPr>
              <a:t>The screenshot in the slide what happens when we did this on a Windows machine. If you run the command in Unix/Linux, you might get folders such as the following:</a:t>
            </a:r>
          </a:p>
          <a:p>
            <a:r>
              <a:rPr lang="en-GB" dirty="0">
                <a:latin typeface="Lucida Console" panose="020B0609040504020204" pitchFamily="49" charset="0"/>
              </a:rPr>
              <a:t> </a:t>
            </a:r>
            <a:r>
              <a:rPr lang="en-GB" dirty="0" smtClean="0">
                <a:latin typeface="Lucida Console" panose="020B0609040504020204" pitchFamily="49" charset="0"/>
              </a:rPr>
              <a:t>   /</a:t>
            </a:r>
            <a:r>
              <a:rPr lang="en-GB" dirty="0">
                <a:latin typeface="Lucida Console" panose="020B0609040504020204" pitchFamily="49" charset="0"/>
              </a:rPr>
              <a:t>home/user</a:t>
            </a:r>
            <a:r>
              <a:rPr lang="en-GB">
                <a:latin typeface="Lucida Console" panose="020B0609040504020204" pitchFamily="49" charset="0"/>
              </a:rPr>
              <a:t>/.</a:t>
            </a:r>
            <a:r>
              <a:rPr lang="en-GB" smtClean="0">
                <a:latin typeface="Lucida Console" panose="020B0609040504020204" pitchFamily="49" charset="0"/>
              </a:rPr>
              <a:t>local/lib/python3.7/site-packages</a:t>
            </a:r>
            <a:endParaRPr lang="en-GB" dirty="0" smtClean="0">
              <a:latin typeface="Lucida Console" panose="020B0609040504020204" pitchFamily="49" charset="0"/>
            </a:endParaRPr>
          </a:p>
          <a:p>
            <a:r>
              <a:rPr lang="en-GB" dirty="0" smtClean="0">
                <a:latin typeface="Lucida Console" panose="020B0609040504020204" pitchFamily="49" charset="0"/>
              </a:rPr>
              <a:t>    </a:t>
            </a:r>
            <a:r>
              <a:rPr lang="en-GB">
                <a:latin typeface="Lucida Console" panose="020B0609040504020204" pitchFamily="49" charset="0"/>
                <a:cs typeface="Lao UI" panose="020B0502040204020203" pitchFamily="34" charset="0"/>
              </a:rPr>
              <a:t>/</a:t>
            </a:r>
            <a:r>
              <a:rPr lang="en-GB" smtClean="0">
                <a:latin typeface="Lucida Console" panose="020B0609040504020204" pitchFamily="49" charset="0"/>
                <a:cs typeface="Lao UI" panose="020B0502040204020203" pitchFamily="34" charset="0"/>
              </a:rPr>
              <a:t>usr/local/bin/python3.7/</a:t>
            </a:r>
            <a:r>
              <a:rPr lang="en-GB" smtClean="0">
                <a:latin typeface="Lucida Console" panose="020B0609040504020204" pitchFamily="49" charset="0"/>
              </a:rPr>
              <a:t>site-packages</a:t>
            </a:r>
            <a:endParaRPr lang="en-GB" dirty="0" smtClean="0">
              <a:latin typeface="Lucida Console" panose="020B0609040504020204" pitchFamily="49" charset="0"/>
            </a:endParaRPr>
          </a:p>
          <a:p>
            <a:r>
              <a:rPr lang="en-GB" dirty="0" smtClean="0">
                <a:ea typeface="Tahoma" panose="020B0604030504040204" pitchFamily="34" charset="0"/>
                <a:cs typeface="Tahoma" panose="020B0604030504040204" pitchFamily="34" charset="0"/>
              </a:rPr>
              <a:t>Once you know which folders to use, you can put customization scripts in those folders. For example, to create a per-user customization script, create a module file named </a:t>
            </a:r>
            <a:r>
              <a:rPr lang="en-GB" u="sng" dirty="0" smtClean="0">
                <a:latin typeface="Lucida Console" panose="020B0609040504020204" pitchFamily="49" charset="0"/>
                <a:ea typeface="Tahoma" panose="020B0604030504040204" pitchFamily="34" charset="0"/>
                <a:cs typeface="Tahoma" panose="020B0604030504040204" pitchFamily="34" charset="0"/>
              </a:rPr>
              <a:t>usercustomize.py</a:t>
            </a:r>
            <a:r>
              <a:rPr lang="en-GB" dirty="0" smtClean="0">
                <a:ea typeface="Tahoma" panose="020B0604030504040204" pitchFamily="34" charset="0"/>
                <a:cs typeface="Tahoma" panose="020B0604030504040204" pitchFamily="34" charset="0"/>
              </a:rPr>
              <a:t> or </a:t>
            </a:r>
            <a:r>
              <a:rPr lang="en-GB" u="sng" dirty="0" smtClean="0">
                <a:latin typeface="Lucida Console" panose="020B0609040504020204" pitchFamily="49" charset="0"/>
                <a:ea typeface="Tahoma" panose="020B0604030504040204" pitchFamily="34" charset="0"/>
                <a:cs typeface="Tahoma" panose="020B0604030504040204" pitchFamily="34" charset="0"/>
              </a:rPr>
              <a:t>sitecustomize.py</a:t>
            </a:r>
            <a:r>
              <a:rPr lang="en-GB" dirty="0" smtClean="0">
                <a:latin typeface="Lucida Console" panose="020B0609040504020204" pitchFamily="49" charset="0"/>
                <a:ea typeface="Tahoma" panose="020B0604030504040204" pitchFamily="34" charset="0"/>
                <a:cs typeface="Tahoma" panose="020B0604030504040204" pitchFamily="34" charset="0"/>
              </a:rPr>
              <a:t> </a:t>
            </a:r>
            <a:r>
              <a:rPr lang="en-GB" dirty="0" smtClean="0">
                <a:ea typeface="Tahoma" panose="020B0604030504040204" pitchFamily="34" charset="0"/>
                <a:cs typeface="Tahoma" panose="020B0604030504040204" pitchFamily="34" charset="0"/>
              </a:rPr>
              <a:t>and put it in the appropriate folder. This script will be executed automatically when Python is fired up.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Python provides a conversion script that allows you to convert Python 2.x code into new Python 3.x syntax. Consider our example, </a:t>
            </a:r>
            <a:r>
              <a:rPr lang="en-GB" dirty="0" smtClean="0">
                <a:latin typeface="Lucida Console" panose="020B0609040504020204" pitchFamily="49" charset="0"/>
              </a:rPr>
              <a:t>greeting2.py</a:t>
            </a:r>
            <a:r>
              <a:rPr lang="en-GB" dirty="0" smtClean="0"/>
              <a:t>, shown in the slide. If you run this via a Python 3 interpreter, you get error messages as follows:</a:t>
            </a:r>
          </a:p>
          <a:p>
            <a:endParaRPr lang="en-GB" dirty="0" smtClean="0"/>
          </a:p>
          <a:p>
            <a:endParaRPr lang="en-GB" dirty="0"/>
          </a:p>
          <a:p>
            <a:endParaRPr lang="en-GB" dirty="0"/>
          </a:p>
          <a:p>
            <a:endParaRPr lang="en-GB" dirty="0" smtClean="0"/>
          </a:p>
          <a:p>
            <a:endParaRPr lang="en-GB" dirty="0" smtClean="0"/>
          </a:p>
          <a:p>
            <a:endParaRPr lang="en-GB" dirty="0" smtClean="0"/>
          </a:p>
          <a:p>
            <a:r>
              <a:rPr lang="en-GB" dirty="0" smtClean="0"/>
              <a:t>To convert Python 2 code to Python 3 syntax, run the </a:t>
            </a:r>
            <a:r>
              <a:rPr lang="en-GB" dirty="0" smtClean="0">
                <a:latin typeface="Lucida Console" panose="020B0609040504020204" pitchFamily="49" charset="0"/>
              </a:rPr>
              <a:t>2to3.py</a:t>
            </a:r>
            <a:r>
              <a:rPr lang="en-GB" dirty="0" smtClean="0"/>
              <a:t> Python script (located in the </a:t>
            </a:r>
            <a:r>
              <a:rPr lang="en-GB" dirty="0" smtClean="0">
                <a:latin typeface="Lucida Console" panose="020B0609040504020204" pitchFamily="49" charset="0"/>
              </a:rPr>
              <a:t>Tools/scripts</a:t>
            </a:r>
            <a:r>
              <a:rPr lang="en-GB" dirty="0" smtClean="0"/>
              <a:t> folder). If you specify the </a:t>
            </a:r>
            <a:r>
              <a:rPr lang="en-GB" dirty="0" smtClean="0">
                <a:latin typeface="Lucida Console" panose="020B0609040504020204" pitchFamily="49" charset="0"/>
              </a:rPr>
              <a:t>-w</a:t>
            </a:r>
            <a:r>
              <a:rPr lang="en-GB" dirty="0" smtClean="0"/>
              <a:t> command-line option, it overwrites the existing file with the new syntax (it also creates a backup of the original file).</a:t>
            </a:r>
            <a:endParaRPr lang="en-GB" dirty="0"/>
          </a:p>
          <a:p>
            <a:endParaRPr lang="en-GB"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07" y="5022968"/>
            <a:ext cx="5834062"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IDLE is a free IDE for Python, included as part of Python for Windows. To open a Python file in IDLE, right-click the file and select Edit with IDLE from the popup menu.</a:t>
            </a:r>
          </a:p>
          <a:p>
            <a:r>
              <a:rPr lang="en-GB" dirty="0" smtClean="0"/>
              <a:t>Note: Lots of other IDEs are available, including:</a:t>
            </a:r>
          </a:p>
          <a:p>
            <a:pPr lvl="1"/>
            <a:r>
              <a:rPr lang="en-GB" dirty="0" err="1" smtClean="0"/>
              <a:t>PyDev</a:t>
            </a:r>
            <a:r>
              <a:rPr lang="en-GB" dirty="0" smtClean="0"/>
              <a:t> for Eclipse (see </a:t>
            </a:r>
            <a:r>
              <a:rPr lang="en-GB" dirty="0"/>
              <a:t>http://</a:t>
            </a:r>
            <a:r>
              <a:rPr lang="en-GB" dirty="0" smtClean="0"/>
              <a:t>pydev.org)</a:t>
            </a:r>
          </a:p>
          <a:p>
            <a:pPr lvl="1"/>
            <a:r>
              <a:rPr lang="en-GB" dirty="0"/>
              <a:t>Komodo </a:t>
            </a:r>
            <a:r>
              <a:rPr lang="en-GB" dirty="0" smtClean="0"/>
              <a:t>Edit (see </a:t>
            </a:r>
            <a:r>
              <a:rPr lang="en-GB" dirty="0"/>
              <a:t>http://</a:t>
            </a:r>
            <a:r>
              <a:rPr lang="en-GB" dirty="0" smtClean="0"/>
              <a:t>komodoide.com)</a:t>
            </a:r>
          </a:p>
          <a:p>
            <a:pPr lvl="1"/>
            <a:r>
              <a:rPr lang="en-GB" dirty="0" smtClean="0"/>
              <a:t>Notepad++ (</a:t>
            </a:r>
            <a:r>
              <a:rPr lang="en-GB" dirty="0"/>
              <a:t>see http://</a:t>
            </a:r>
            <a:r>
              <a:rPr lang="en-GB" dirty="0" smtClean="0"/>
              <a:t>notepad-plus-plus.org)</a:t>
            </a:r>
          </a:p>
          <a:p>
            <a:pPr lvl="1"/>
            <a:r>
              <a:rPr lang="en-GB" dirty="0" err="1" smtClean="0"/>
              <a:t>IronPython</a:t>
            </a:r>
            <a:r>
              <a:rPr lang="en-GB" dirty="0" smtClean="0"/>
              <a:t> for </a:t>
            </a:r>
            <a:r>
              <a:rPr lang="en-GB" dirty="0"/>
              <a:t>Visual Studio (see http://</a:t>
            </a:r>
            <a:r>
              <a:rPr lang="en-GB" dirty="0" smtClean="0"/>
              <a:t>ironpython.codeplex.com</a:t>
            </a:r>
            <a:r>
              <a:rPr lang="en-GB" dirty="0"/>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Python</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IDLE includes some handy features. For example, the Format menu command lets you comment/uncomment code, indent/unindent code, etc. The Run menu command lets you run the current module (also via F5), and to open a Python shell window.</a:t>
            </a:r>
          </a:p>
          <a:p>
            <a:pPr lvl="1"/>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Getting Started with Python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Getting Started with Python</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Getting Started with Python</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Getting Started with Python</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It's time to get started. This section outlines the principles of Python, so you have a mental context for the details that follow.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Getting Started with Python</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Getting Started with Python</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Getting Started with Python</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Getting Started with Python</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Getting Started with Python</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GB" dirty="0" smtClean="0"/>
              <a:t>Getting Started with Python</a:t>
            </a: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GB" dirty="0"/>
              <a:t>Python is </a:t>
            </a:r>
            <a:r>
              <a:rPr lang="en-GB" dirty="0" smtClean="0"/>
              <a:t>a powerful, easy-to-learn</a:t>
            </a:r>
            <a:r>
              <a:rPr lang="en-GB" dirty="0"/>
              <a:t>, </a:t>
            </a:r>
            <a:r>
              <a:rPr lang="en-GB" dirty="0" smtClean="0"/>
              <a:t>programming </a:t>
            </a:r>
            <a:r>
              <a:rPr lang="en-GB" dirty="0"/>
              <a:t>language. It has </a:t>
            </a:r>
            <a:r>
              <a:rPr lang="en-GB" dirty="0" smtClean="0"/>
              <a:t>all the high-level structures and flow-control mechanisms you'd expect in a contemporary language. </a:t>
            </a:r>
          </a:p>
          <a:p>
            <a:r>
              <a:rPr lang="en-GB" dirty="0" smtClean="0"/>
              <a:t>Python supports object-oriented programming, so you can write classes and use inheritance. Python is interpreted and supports dynamic typing, so it's an ideal language </a:t>
            </a:r>
            <a:r>
              <a:rPr lang="en-GB" dirty="0"/>
              <a:t>for scripting and rapid application </a:t>
            </a:r>
            <a:r>
              <a:rPr lang="en-GB" dirty="0" smtClean="0"/>
              <a:t>development.</a:t>
            </a:r>
          </a:p>
          <a:p>
            <a:r>
              <a:rPr lang="en-GB" dirty="0" smtClean="0"/>
              <a:t>Python is supported on a wide range of platforms, including Unix/Linux, Windows, Mac OS X, etc.</a:t>
            </a:r>
          </a:p>
          <a:p>
            <a:r>
              <a:rPr lang="en-GB" dirty="0"/>
              <a:t>Python </a:t>
            </a:r>
            <a:r>
              <a:rPr lang="en-GB" dirty="0" smtClean="0"/>
              <a:t>programs are typically much more concise than if you used C</a:t>
            </a:r>
            <a:r>
              <a:rPr lang="en-GB" dirty="0"/>
              <a:t>, C++, or </a:t>
            </a:r>
            <a:r>
              <a:rPr lang="en-GB" dirty="0" smtClean="0"/>
              <a:t>Java. This is thanks to the many shortcuts available in the Python language (e.g. grouping statements together by indentation rather than by {} braces, and the fact you don't need to pre-declare variables </a:t>
            </a:r>
            <a:r>
              <a:rPr lang="en-GB" dirty="0"/>
              <a:t>or </a:t>
            </a:r>
            <a:r>
              <a:rPr lang="en-GB" dirty="0" smtClean="0"/>
              <a:t>arguments). This might come as a bit of a culture shock initially, but you'll soon come to love it!</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Getting Started with Python</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t>Many people use Python as a better scripting language. It's a lot more powerful (and easier to use) than Unix shell scripts and/or Windows batch files. Python is a "real" programming language, and offers much better language features than scripts and batch files. </a:t>
            </a:r>
          </a:p>
          <a:p>
            <a:pPr eaLnBrk="1" hangingPunct="1"/>
            <a:r>
              <a:rPr lang="en-GB" dirty="0" smtClean="0"/>
              <a:t>Python is highly modular - you can split your </a:t>
            </a:r>
            <a:r>
              <a:rPr lang="en-GB" dirty="0"/>
              <a:t>program into </a:t>
            </a:r>
            <a:r>
              <a:rPr lang="en-GB" dirty="0" smtClean="0"/>
              <a:t>modules, and then reuse the modules in other </a:t>
            </a:r>
            <a:r>
              <a:rPr lang="en-GB" dirty="0"/>
              <a:t>Python programs. </a:t>
            </a:r>
            <a:r>
              <a:rPr lang="en-GB" dirty="0" smtClean="0"/>
              <a:t>Python has a lot of standard </a:t>
            </a:r>
            <a:r>
              <a:rPr lang="en-GB" dirty="0"/>
              <a:t>modules </a:t>
            </a:r>
            <a:r>
              <a:rPr lang="en-GB" dirty="0" smtClean="0"/>
              <a:t>for performing common tasks such as file </a:t>
            </a:r>
            <a:r>
              <a:rPr lang="en-GB" dirty="0"/>
              <a:t>I/O, </a:t>
            </a:r>
            <a:r>
              <a:rPr lang="en-GB" dirty="0" smtClean="0"/>
              <a:t>XML processing, sockets and networking, etc.</a:t>
            </a:r>
          </a:p>
          <a:p>
            <a:pPr eaLnBrk="1" hangingPunct="1"/>
            <a:r>
              <a:rPr lang="en-GB" dirty="0" smtClean="0"/>
              <a:t>There are also modules available that allow you to implement web applications and web services, so it's a very powerful platform indeed.</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Getting Started with Python</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GB" dirty="0" err="1" smtClean="0"/>
              <a:t>Django</a:t>
            </a:r>
            <a:r>
              <a:rPr lang="en-GB" dirty="0" smtClean="0"/>
              <a:t> is built on Python, and enables you to create data-backed web sites quickly and easily. It's an open and free set of APIs and tools that enable you to create an object model for a database, and create an administrative user interface to manage the data (create records, update records, etc.).</a:t>
            </a:r>
          </a:p>
          <a:p>
            <a:pPr eaLnBrk="1" hangingPunct="1"/>
            <a:r>
              <a:rPr lang="en-GB" dirty="0" smtClean="0"/>
              <a:t>Many popular web sites use </a:t>
            </a:r>
            <a:r>
              <a:rPr lang="en-GB" dirty="0" err="1" smtClean="0"/>
              <a:t>Django</a:t>
            </a:r>
            <a:r>
              <a:rPr lang="en-GB" dirty="0" smtClean="0"/>
              <a:t>. For a </a:t>
            </a:r>
            <a:r>
              <a:rPr lang="en-GB" dirty="0"/>
              <a:t>full list, see http://www.djangosites.org</a:t>
            </a:r>
            <a:r>
              <a:rPr lang="en-GB" dirty="0" smtClean="0"/>
              <a:t>/.</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Getting Started with Python</a:t>
            </a: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smtClean="0"/>
              <a:t>This section describes how to download and install Python SE on various platforms. We'll also introduce you to Python documentation, and talk a little about the different versions of Python available.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GB" dirty="0" smtClean="0"/>
              <a:t>Getting Started with Python</a:t>
            </a:r>
          </a:p>
        </p:txBody>
      </p:sp>
      <p:sp>
        <p:nvSpPr>
          <p:cNvPr id="37891" name="Rectangle 2"/>
          <p:cNvSpPr>
            <a:spLocks noGrp="1" noRot="1" noChangeAspect="1" noChangeArrowheads="1" noTextEdit="1"/>
          </p:cNvSpPr>
          <p:nvPr>
            <p:ph type="sldImg"/>
          </p:nvPr>
        </p:nvSpPr>
        <p:spPr>
          <a:ln/>
        </p:spPr>
      </p:sp>
      <p:sp>
        <p:nvSpPr>
          <p:cNvPr id="3789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4" name="Notes Placeholder 3"/>
          <p:cNvSpPr>
            <a:spLocks noGrp="1"/>
          </p:cNvSpPr>
          <p:nvPr>
            <p:ph type="body" idx="1"/>
          </p:nvPr>
        </p:nvSpPr>
        <p:spPr/>
        <p:txBody>
          <a:bodyPr/>
          <a:lstStyle/>
          <a:p>
            <a:r>
              <a:rPr lang="en-GB" dirty="0" smtClean="0"/>
              <a:t>You can download Python for </a:t>
            </a:r>
            <a:r>
              <a:rPr lang="en-GB" dirty="0"/>
              <a:t>free from https://www.python.org/downloads</a:t>
            </a:r>
            <a:r>
              <a:rPr lang="en-GB" dirty="0" smtClean="0"/>
              <a:t>/. The screenshot in the slide shows the </a:t>
            </a:r>
            <a:r>
              <a:rPr lang="en-GB" smtClean="0"/>
              <a:t>download page - the version might be slightly different for you. </a:t>
            </a:r>
            <a:endParaRPr lang="en-GB" dirty="0" smtClean="0"/>
          </a:p>
          <a:p>
            <a:r>
              <a:rPr lang="en-GB" dirty="0" smtClean="0"/>
              <a:t>The computers on this course use Windows, and we've already installed </a:t>
            </a:r>
            <a:r>
              <a:rPr lang="en-GB" smtClean="0"/>
              <a:t>Python for </a:t>
            </a:r>
            <a:r>
              <a:rPr lang="en-GB" dirty="0" smtClean="0"/>
              <a:t>Windows</a:t>
            </a:r>
            <a:r>
              <a:rPr lang="en-GB" smtClean="0"/>
              <a:t>. You </a:t>
            </a:r>
            <a:r>
              <a:rPr lang="en-GB" dirty="0" smtClean="0"/>
              <a:t>can also download Python for other platforms, </a:t>
            </a:r>
            <a:r>
              <a:rPr lang="en-GB" smtClean="0"/>
              <a:t>via these URLs</a:t>
            </a:r>
            <a:r>
              <a:rPr lang="en-GB" dirty="0" smtClean="0"/>
              <a:t>:</a:t>
            </a:r>
          </a:p>
          <a:p>
            <a:pPr lvl="1"/>
            <a:r>
              <a:rPr lang="en-GB" dirty="0" smtClean="0"/>
              <a:t>For Linux/Unix:</a:t>
            </a:r>
            <a:r>
              <a:rPr lang="en-GB" dirty="0"/>
              <a:t/>
            </a:r>
            <a:br>
              <a:rPr lang="en-GB" dirty="0"/>
            </a:br>
            <a:r>
              <a:rPr lang="en-GB" dirty="0" smtClean="0"/>
              <a:t>https</a:t>
            </a:r>
            <a:r>
              <a:rPr lang="en-GB" dirty="0"/>
              <a:t>://www.python.org/downloads/source</a:t>
            </a:r>
            <a:r>
              <a:rPr lang="en-GB" dirty="0" smtClean="0"/>
              <a:t>/</a:t>
            </a:r>
          </a:p>
          <a:p>
            <a:pPr lvl="1"/>
            <a:r>
              <a:rPr lang="en-GB" dirty="0" smtClean="0"/>
              <a:t>For Mac </a:t>
            </a:r>
            <a:r>
              <a:rPr lang="en-GB" dirty="0"/>
              <a:t>OS </a:t>
            </a:r>
            <a:r>
              <a:rPr lang="en-GB" dirty="0" smtClean="0"/>
              <a:t>X:</a:t>
            </a:r>
            <a:r>
              <a:rPr lang="en-GB" dirty="0"/>
              <a:t/>
            </a:r>
            <a:br>
              <a:rPr lang="en-GB" dirty="0"/>
            </a:br>
            <a:r>
              <a:rPr lang="en-GB" dirty="0"/>
              <a:t>https://www.python.org/downloads/mac-osx</a:t>
            </a:r>
            <a:r>
              <a:rPr lang="en-GB" dirty="0" smtClean="0"/>
              <a:t>/</a:t>
            </a:r>
          </a:p>
          <a:p>
            <a:pPr lvl="1"/>
            <a:r>
              <a:rPr lang="en-GB" dirty="0" smtClean="0"/>
              <a:t>For other platforms (e.g. AS/400, Solaris, HP-UX):</a:t>
            </a:r>
            <a:r>
              <a:rPr lang="en-GB" dirty="0"/>
              <a:t/>
            </a:r>
            <a:br>
              <a:rPr lang="en-GB" dirty="0"/>
            </a:br>
            <a:r>
              <a:rPr lang="en-GB" dirty="0"/>
              <a:t>https://www.python.org/download/other</a:t>
            </a:r>
            <a:r>
              <a:rPr lang="en-GB" dirty="0" smtClean="0"/>
              <a:t>/</a:t>
            </a:r>
          </a:p>
          <a:p>
            <a:pPr indent="-180975"/>
            <a:r>
              <a:rPr lang="en-GB" dirty="0" smtClean="0"/>
              <a:t>Note: Python </a:t>
            </a:r>
            <a:r>
              <a:rPr lang="en-GB" dirty="0"/>
              <a:t>comes preinstalled on most Linux </a:t>
            </a:r>
            <a:r>
              <a:rPr lang="en-GB" dirty="0" smtClean="0"/>
              <a:t>distributions. </a:t>
            </a:r>
            <a:r>
              <a:rPr lang="en-GB" dirty="0"/>
              <a:t>However there are certain features you might want to use that are not available on your </a:t>
            </a:r>
            <a:r>
              <a:rPr lang="en-GB" dirty="0" smtClean="0"/>
              <a:t>distribution’s </a:t>
            </a:r>
            <a:r>
              <a:rPr lang="en-GB" dirty="0"/>
              <a:t>package. You can easily compile the latest version of Python from source</a:t>
            </a:r>
            <a:r>
              <a:rPr lang="en-GB" dirty="0" smtClean="0"/>
              <a:t>. Here are some lines you might find helpful:</a:t>
            </a:r>
          </a:p>
          <a:p>
            <a:pPr lvl="1"/>
            <a:r>
              <a:rPr lang="en-GB" dirty="0" smtClean="0"/>
              <a:t>For </a:t>
            </a:r>
            <a:r>
              <a:rPr lang="en-GB" dirty="0" err="1" smtClean="0"/>
              <a:t>Debian</a:t>
            </a:r>
            <a:r>
              <a:rPr lang="en-GB" dirty="0" smtClean="0"/>
              <a:t> users:</a:t>
            </a:r>
            <a:br>
              <a:rPr lang="en-GB" dirty="0" smtClean="0"/>
            </a:br>
            <a:r>
              <a:rPr lang="en-GB" dirty="0" smtClean="0"/>
              <a:t>http</a:t>
            </a:r>
            <a:r>
              <a:rPr lang="en-GB" dirty="0"/>
              <a:t>://www.debian.org/doc/manuals/maint-guide/first.en.html </a:t>
            </a:r>
            <a:endParaRPr lang="en-GB" dirty="0" smtClean="0"/>
          </a:p>
          <a:p>
            <a:pPr lvl="1"/>
            <a:r>
              <a:rPr lang="en-GB" dirty="0" smtClean="0"/>
              <a:t>For </a:t>
            </a:r>
            <a:r>
              <a:rPr lang="en-GB" dirty="0" err="1"/>
              <a:t>OpenSuse</a:t>
            </a:r>
            <a:r>
              <a:rPr lang="en-GB" dirty="0"/>
              <a:t> </a:t>
            </a:r>
            <a:r>
              <a:rPr lang="en-GB" dirty="0" smtClean="0"/>
              <a:t>users</a:t>
            </a:r>
            <a:br>
              <a:rPr lang="en-GB" dirty="0" smtClean="0"/>
            </a:br>
            <a:r>
              <a:rPr lang="en-GB" dirty="0" smtClean="0"/>
              <a:t>http</a:t>
            </a:r>
            <a:r>
              <a:rPr lang="en-GB" dirty="0"/>
              <a:t>://en.opensuse.org/Portal:Packaging </a:t>
            </a:r>
            <a:endParaRPr lang="en-GB" dirty="0" smtClean="0"/>
          </a:p>
          <a:p>
            <a:pPr lvl="1"/>
            <a:r>
              <a:rPr lang="en-GB" dirty="0" smtClean="0"/>
              <a:t>For </a:t>
            </a:r>
            <a:r>
              <a:rPr lang="en-GB" dirty="0"/>
              <a:t>Fedora </a:t>
            </a:r>
            <a:r>
              <a:rPr lang="en-GB" dirty="0" smtClean="0"/>
              <a:t>users:</a:t>
            </a:r>
            <a:br>
              <a:rPr lang="en-GB" dirty="0" smtClean="0"/>
            </a:br>
            <a:r>
              <a:rPr lang="en-GB" dirty="0" smtClean="0"/>
              <a:t>http</a:t>
            </a:r>
            <a:r>
              <a:rPr lang="en-GB" dirty="0"/>
              <a:t>://</a:t>
            </a:r>
            <a:r>
              <a:rPr lang="en-GB" dirty="0" smtClean="0"/>
              <a:t>docs.fedoraproject.org/en-US/Fedora_Draft_Documentation/0.1/html/</a:t>
            </a:r>
            <a:br>
              <a:rPr lang="en-GB" dirty="0" smtClean="0"/>
            </a:br>
            <a:r>
              <a:rPr lang="en-GB" dirty="0" smtClean="0"/>
              <a:t>         </a:t>
            </a:r>
            <a:r>
              <a:rPr lang="en-GB" dirty="0" err="1" smtClean="0"/>
              <a:t>RPM_Guide</a:t>
            </a:r>
            <a:r>
              <a:rPr lang="en-GB" dirty="0" smtClean="0"/>
              <a:t>/ch-creating-rpms.html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GB" dirty="0" smtClean="0"/>
              <a:t>Getting Started with Python</a:t>
            </a:r>
          </a:p>
        </p:txBody>
      </p:sp>
      <p:sp>
        <p:nvSpPr>
          <p:cNvPr id="38915" name="Rectangle 2"/>
          <p:cNvSpPr>
            <a:spLocks noGrp="1" noRot="1" noChangeAspect="1" noChangeArrowheads="1" noTextEdit="1"/>
          </p:cNvSpPr>
          <p:nvPr>
            <p:ph type="sldImg"/>
          </p:nvPr>
        </p:nvSpPr>
        <p:spPr>
          <a:ln/>
        </p:spPr>
      </p:sp>
      <p:sp>
        <p:nvSpPr>
          <p:cNvPr id="3891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After you've downloaded the Python installation program, run it to commence installation. The first screen in the installation program is shown in the slide above. Note the following points:</a:t>
            </a:r>
          </a:p>
          <a:p>
            <a:pPr lvl="1"/>
            <a:r>
              <a:rPr lang="en-GB" dirty="0" smtClean="0"/>
              <a:t>Select </a:t>
            </a:r>
            <a:r>
              <a:rPr lang="en-GB" dirty="0"/>
              <a:t>the option to Add </a:t>
            </a:r>
            <a:r>
              <a:rPr lang="en-GB"/>
              <a:t>Python </a:t>
            </a:r>
            <a:r>
              <a:rPr lang="en-GB" smtClean="0"/>
              <a:t>3.7 </a:t>
            </a:r>
            <a:r>
              <a:rPr lang="en-GB" dirty="0"/>
              <a:t>to PATH.</a:t>
            </a:r>
          </a:p>
          <a:p>
            <a:pPr lvl="1"/>
            <a:r>
              <a:rPr lang="en-GB" dirty="0" smtClean="0"/>
              <a:t>Then click the Customize Installation option. This allows you to specify the installation location, and also to choose which optional features you want to install. See the next slide for details.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12467473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38588926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022405075"/>
      </p:ext>
    </p:extLst>
  </p:cSld>
  <p:clrMap bg1="lt1" tx1="dk1" bg2="lt2" tx2="dk2" accent1="accent1" accent2="accent2" accent3="accent3" accent4="accent4" accent5="accent5" accent6="accent6" hlink="hlink" folHlink="folHlink"/>
  <p:sldLayoutIdLst>
    <p:sldLayoutId id="2147483728" r:id="rId1"/>
    <p:sldLayoutId id="214748372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Getting Started with Python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GB" sz="3400" dirty="0" smtClean="0"/>
              <a:t>Installing Python (2 of 3)</a:t>
            </a:r>
          </a:p>
        </p:txBody>
      </p:sp>
      <p:sp>
        <p:nvSpPr>
          <p:cNvPr id="23554" name="Footer Placeholder 3"/>
          <p:cNvSpPr>
            <a:spLocks noGrp="1"/>
          </p:cNvSpPr>
          <p:nvPr>
            <p:ph type="ftr" sz="quarter" idx="10"/>
          </p:nvPr>
        </p:nvSpPr>
        <p:spPr/>
        <p:txBody>
          <a:bodyPr/>
          <a:lstStyle/>
          <a:p>
            <a:pPr>
              <a:defRPr/>
            </a:pPr>
            <a:fld id="{559D204A-D11A-4CE9-84C0-741F8D3C95FA}" type="slidenum">
              <a:rPr lang="en-GB"/>
              <a:pPr>
                <a:defRPr/>
              </a:pPr>
              <a:t>10</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419225"/>
            <a:ext cx="647700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0661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GB" sz="3400" dirty="0" smtClean="0"/>
              <a:t>Installing Python (3 of 3)</a:t>
            </a:r>
          </a:p>
        </p:txBody>
      </p:sp>
      <p:sp>
        <p:nvSpPr>
          <p:cNvPr id="23554" name="Footer Placeholder 3"/>
          <p:cNvSpPr>
            <a:spLocks noGrp="1"/>
          </p:cNvSpPr>
          <p:nvPr>
            <p:ph type="ftr" sz="quarter" idx="10"/>
          </p:nvPr>
        </p:nvSpPr>
        <p:spPr/>
        <p:txBody>
          <a:bodyPr/>
          <a:lstStyle/>
          <a:p>
            <a:pPr>
              <a:defRPr/>
            </a:pPr>
            <a:fld id="{559D204A-D11A-4CE9-84C0-741F8D3C95FA}" type="slidenum">
              <a:rPr lang="en-GB"/>
              <a:pPr>
                <a:defRPr/>
              </a:pPr>
              <a:t>11</a:t>
            </a:fld>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419225"/>
            <a:ext cx="647700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729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GB" sz="3400" dirty="0" smtClean="0"/>
              <a:t>Using Python Documentation</a:t>
            </a:r>
          </a:p>
        </p:txBody>
      </p:sp>
      <p:sp>
        <p:nvSpPr>
          <p:cNvPr id="23554" name="Footer Placeholder 3"/>
          <p:cNvSpPr>
            <a:spLocks noGrp="1"/>
          </p:cNvSpPr>
          <p:nvPr>
            <p:ph type="ftr" sz="quarter" idx="10"/>
          </p:nvPr>
        </p:nvSpPr>
        <p:spPr/>
        <p:txBody>
          <a:bodyPr/>
          <a:lstStyle/>
          <a:p>
            <a:pPr>
              <a:defRPr/>
            </a:pPr>
            <a:fld id="{559D204A-D11A-4CE9-84C0-741F8D3C95FA}" type="slidenum">
              <a:rPr lang="en-GB"/>
              <a:pPr>
                <a:defRPr/>
              </a:pPr>
              <a:t>12</a:t>
            </a:fld>
            <a:endParaRPr lang="en-GB"/>
          </a:p>
        </p:txBody>
      </p:sp>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99" y="1441450"/>
            <a:ext cx="8264201" cy="465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5910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t>Major differences between Python 3.x and Python 2.x</a:t>
            </a:r>
          </a:p>
          <a:p>
            <a:pPr lvl="1" eaLnBrk="1" hangingPunct="1"/>
            <a:r>
              <a:rPr lang="en-GB" dirty="0" smtClean="0">
                <a:latin typeface="Lucida Console" panose="020B0609040504020204" pitchFamily="49" charset="0"/>
              </a:rPr>
              <a:t>print()</a:t>
            </a:r>
            <a:r>
              <a:rPr lang="en-GB" dirty="0" smtClean="0"/>
              <a:t> is a function, not a statement</a:t>
            </a:r>
          </a:p>
          <a:p>
            <a:pPr lvl="1" eaLnBrk="1" hangingPunct="1"/>
            <a:r>
              <a:rPr lang="en-GB" smtClean="0"/>
              <a:t>Collection </a:t>
            </a:r>
            <a:r>
              <a:rPr lang="en-GB" dirty="0" smtClean="0"/>
              <a:t>classes have changed</a:t>
            </a:r>
          </a:p>
          <a:p>
            <a:pPr lvl="1" eaLnBrk="1" hangingPunct="1"/>
            <a:r>
              <a:rPr lang="en-GB" dirty="0" smtClean="0"/>
              <a:t>Integer data type names have changed</a:t>
            </a:r>
          </a:p>
          <a:p>
            <a:pPr lvl="1" eaLnBrk="1" hangingPunct="1"/>
            <a:r>
              <a:rPr lang="en-GB" dirty="0" smtClean="0"/>
              <a:t>Binary data and Unicode text has changed</a:t>
            </a:r>
          </a:p>
          <a:p>
            <a:pPr lvl="1" eaLnBrk="1" hangingPunct="1"/>
            <a:r>
              <a:rPr lang="en-GB" dirty="0" smtClean="0"/>
              <a:t>Several new/modified </a:t>
            </a:r>
            <a:r>
              <a:rPr lang="en-GB" smtClean="0"/>
              <a:t>keywords </a:t>
            </a:r>
          </a:p>
          <a:p>
            <a:pPr lvl="1" eaLnBrk="1" hangingPunct="1"/>
            <a:endParaRPr lang="en-GB"/>
          </a:p>
          <a:p>
            <a:pPr eaLnBrk="1" hangingPunct="1"/>
            <a:r>
              <a:rPr lang="en-GB" smtClean="0"/>
              <a:t>For example, this is how </a:t>
            </a:r>
            <a:r>
              <a:rPr lang="en-GB" smtClean="0">
                <a:latin typeface="Lucida Console" panose="020B0609040504020204" pitchFamily="49" charset="0"/>
              </a:rPr>
              <a:t>print()</a:t>
            </a:r>
            <a:r>
              <a:rPr lang="en-GB" smtClean="0"/>
              <a:t> has changed:</a:t>
            </a:r>
            <a:endParaRPr lang="en-GB" dirty="0" smtClean="0"/>
          </a:p>
        </p:txBody>
      </p:sp>
      <p:sp>
        <p:nvSpPr>
          <p:cNvPr id="14339" name="Rectangle 4"/>
          <p:cNvSpPr>
            <a:spLocks noGrp="1" noChangeArrowheads="1"/>
          </p:cNvSpPr>
          <p:nvPr>
            <p:ph type="title"/>
          </p:nvPr>
        </p:nvSpPr>
        <p:spPr/>
        <p:txBody>
          <a:bodyPr/>
          <a:lstStyle/>
          <a:p>
            <a:pPr eaLnBrk="1" hangingPunct="1"/>
            <a:r>
              <a:rPr lang="en-GB" sz="3400" dirty="0" smtClean="0"/>
              <a:t>Python Versions</a:t>
            </a:r>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13</a:t>
            </a:fld>
            <a:endParaRPr lang="en-GB"/>
          </a:p>
        </p:txBody>
      </p:sp>
      <p:sp>
        <p:nvSpPr>
          <p:cNvPr id="5" name="Rectangle 4"/>
          <p:cNvSpPr>
            <a:spLocks noChangeArrowheads="1"/>
          </p:cNvSpPr>
          <p:nvPr/>
        </p:nvSpPr>
        <p:spPr bwMode="auto">
          <a:xfrm>
            <a:off x="1292225" y="4438650"/>
            <a:ext cx="3609975" cy="35877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a:t>print </a:t>
            </a:r>
            <a:r>
              <a:rPr lang="en-GB" smtClean="0"/>
              <a:t>"Two plus two is", 2+2</a:t>
            </a:r>
            <a:endParaRPr lang="en-GB" dirty="0"/>
          </a:p>
        </p:txBody>
      </p:sp>
      <p:sp>
        <p:nvSpPr>
          <p:cNvPr id="6" name="Rectangle 5"/>
          <p:cNvSpPr>
            <a:spLocks noChangeArrowheads="1"/>
          </p:cNvSpPr>
          <p:nvPr/>
        </p:nvSpPr>
        <p:spPr bwMode="auto">
          <a:xfrm>
            <a:off x="1292225" y="4981575"/>
            <a:ext cx="3609975" cy="35877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mtClean="0"/>
              <a:t>print("</a:t>
            </a:r>
            <a:r>
              <a:rPr lang="en-GB"/>
              <a:t>Two plus two is", </a:t>
            </a:r>
            <a:r>
              <a:rPr lang="en-GB" smtClean="0"/>
              <a:t>2+2)</a:t>
            </a:r>
            <a:endParaRPr lang="en-GB" dirty="0"/>
          </a:p>
        </p:txBody>
      </p:sp>
      <p:sp>
        <p:nvSpPr>
          <p:cNvPr id="7" name="Rectangle 5"/>
          <p:cNvSpPr txBox="1">
            <a:spLocks noChangeArrowheads="1"/>
          </p:cNvSpPr>
          <p:nvPr/>
        </p:nvSpPr>
        <p:spPr bwMode="auto">
          <a:xfrm>
            <a:off x="5067301" y="4479130"/>
            <a:ext cx="1219200" cy="430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FF0000"/>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marL="0" lvl="1" indent="0" eaLnBrk="1" hangingPunct="1">
              <a:buNone/>
            </a:pPr>
            <a:r>
              <a:rPr lang="en-GB" sz="1600" kern="0" smtClean="0">
                <a:solidFill>
                  <a:srgbClr val="FF0000"/>
                </a:solidFill>
              </a:rPr>
              <a:t>Python 2</a:t>
            </a:r>
            <a:endParaRPr lang="en-GB" sz="1600" kern="0" dirty="0" smtClean="0">
              <a:solidFill>
                <a:srgbClr val="FF0000"/>
              </a:solidFill>
            </a:endParaRPr>
          </a:p>
        </p:txBody>
      </p:sp>
      <p:sp>
        <p:nvSpPr>
          <p:cNvPr id="8" name="Rectangle 5"/>
          <p:cNvSpPr txBox="1">
            <a:spLocks noChangeArrowheads="1"/>
          </p:cNvSpPr>
          <p:nvPr/>
        </p:nvSpPr>
        <p:spPr bwMode="auto">
          <a:xfrm>
            <a:off x="5067301" y="4996655"/>
            <a:ext cx="1219200" cy="430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FF0000"/>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marL="0" lvl="1" indent="0" eaLnBrk="1" hangingPunct="1">
              <a:buNone/>
            </a:pPr>
            <a:r>
              <a:rPr lang="en-GB" sz="1600" kern="0" smtClean="0">
                <a:solidFill>
                  <a:srgbClr val="FF0000"/>
                </a:solidFill>
              </a:rPr>
              <a:t>Python 3</a:t>
            </a:r>
            <a:endParaRPr lang="en-GB" sz="1600" kern="0" dirty="0" smtClean="0">
              <a:solidFill>
                <a:srgbClr val="FF0000"/>
              </a:solidFill>
            </a:endParaRPr>
          </a:p>
        </p:txBody>
      </p:sp>
    </p:spTree>
    <p:extLst>
      <p:ext uri="{BB962C8B-B14F-4D97-AF65-F5344CB8AC3E}">
        <p14:creationId xmlns:p14="http://schemas.microsoft.com/office/powerpoint/2010/main" val="3308339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r>
              <a:rPr lang="en-GB" altLang="en-US" smtClean="0"/>
              <a:t>There are many Python packages available</a:t>
            </a:r>
          </a:p>
          <a:p>
            <a:pPr lvl="1"/>
            <a:r>
              <a:rPr lang="en-GB" altLang="en-US" smtClean="0"/>
              <a:t>E.g. NumPy, MatPlotLib, etc.</a:t>
            </a:r>
          </a:p>
          <a:p>
            <a:pPr lvl="1"/>
            <a:r>
              <a:rPr lang="en-GB" altLang="en-US"/>
              <a:t>See https://</a:t>
            </a:r>
            <a:r>
              <a:rPr lang="en-GB" altLang="en-US" smtClean="0"/>
              <a:t>pypi.python.org/pypi for details</a:t>
            </a:r>
            <a:endParaRPr lang="en-GB" altLang="en-US"/>
          </a:p>
          <a:p>
            <a:pPr lvl="1"/>
            <a:endParaRPr lang="en-GB" altLang="en-US" smtClean="0"/>
          </a:p>
          <a:p>
            <a:r>
              <a:rPr lang="en-GB" altLang="en-US" smtClean="0"/>
              <a:t>You can use the </a:t>
            </a:r>
            <a:r>
              <a:rPr lang="en-GB" altLang="en-US" smtClean="0">
                <a:latin typeface="Lucida Console" panose="020B0609040504020204" pitchFamily="49" charset="0"/>
              </a:rPr>
              <a:t>pip</a:t>
            </a:r>
            <a:r>
              <a:rPr lang="en-GB" altLang="en-US" smtClean="0"/>
              <a:t> package manager to install Python packages</a:t>
            </a:r>
          </a:p>
          <a:p>
            <a:pPr lvl="1"/>
            <a:r>
              <a:rPr lang="en-GB" altLang="en-US" smtClean="0"/>
              <a:t>For example, to install the MatPlotLib package:</a:t>
            </a:r>
          </a:p>
          <a:p>
            <a:pPr lvl="1"/>
            <a:endParaRPr lang="en-GB" altLang="en-US"/>
          </a:p>
          <a:p>
            <a:pPr lvl="1"/>
            <a:endParaRPr lang="en-GB" altLang="en-US" smtClean="0"/>
          </a:p>
          <a:p>
            <a:pPr lvl="1"/>
            <a:r>
              <a:rPr lang="en-GB" altLang="en-US" smtClean="0"/>
              <a:t>To find where pip installed a package:</a:t>
            </a:r>
            <a:endParaRPr lang="en-GB" altLang="en-US" dirty="0"/>
          </a:p>
        </p:txBody>
      </p:sp>
      <p:sp>
        <p:nvSpPr>
          <p:cNvPr id="14339" name="Rectangle 4"/>
          <p:cNvSpPr>
            <a:spLocks noGrp="1" noChangeArrowheads="1"/>
          </p:cNvSpPr>
          <p:nvPr>
            <p:ph type="title"/>
          </p:nvPr>
        </p:nvSpPr>
        <p:spPr/>
        <p:txBody>
          <a:bodyPr/>
          <a:lstStyle/>
          <a:p>
            <a:pPr eaLnBrk="1" hangingPunct="1"/>
            <a:r>
              <a:rPr lang="en-GB" sz="3400" smtClean="0"/>
              <a:t>Installing Python Packages</a:t>
            </a:r>
            <a:endParaRPr lang="en-GB" sz="3400" dirty="0" smtClean="0"/>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14</a:t>
            </a:fld>
            <a:endParaRPr lang="en-GB"/>
          </a:p>
        </p:txBody>
      </p:sp>
      <p:sp>
        <p:nvSpPr>
          <p:cNvPr id="9" name="TextBox 8"/>
          <p:cNvSpPr txBox="1"/>
          <p:nvPr/>
        </p:nvSpPr>
        <p:spPr>
          <a:xfrm>
            <a:off x="832513" y="4037842"/>
            <a:ext cx="7736812" cy="307777"/>
          </a:xfrm>
          <a:prstGeom prst="rect">
            <a:avLst/>
          </a:prstGeom>
          <a:solidFill>
            <a:schemeClr val="tx1"/>
          </a:solidFill>
        </p:spPr>
        <p:txBody>
          <a:bodyPr wrap="square" rtlCol="0">
            <a:spAutoFit/>
          </a:bodyPr>
          <a:lstStyle/>
          <a:p>
            <a:r>
              <a:rPr lang="en-GB" dirty="0">
                <a:solidFill>
                  <a:schemeClr val="bg1"/>
                </a:solidFill>
              </a:rPr>
              <a:t>pip install </a:t>
            </a:r>
            <a:r>
              <a:rPr lang="en-GB" dirty="0" err="1">
                <a:solidFill>
                  <a:schemeClr val="bg1"/>
                </a:solidFill>
              </a:rPr>
              <a:t>matplotlib</a:t>
            </a:r>
            <a:endParaRPr lang="en-GB" dirty="0">
              <a:solidFill>
                <a:schemeClr val="bg1"/>
              </a:solidFill>
            </a:endParaRPr>
          </a:p>
        </p:txBody>
      </p:sp>
      <p:sp>
        <p:nvSpPr>
          <p:cNvPr id="6" name="TextBox 5"/>
          <p:cNvSpPr txBox="1"/>
          <p:nvPr/>
        </p:nvSpPr>
        <p:spPr>
          <a:xfrm>
            <a:off x="832513" y="5104642"/>
            <a:ext cx="7736812" cy="307777"/>
          </a:xfrm>
          <a:prstGeom prst="rect">
            <a:avLst/>
          </a:prstGeom>
          <a:solidFill>
            <a:schemeClr val="tx1"/>
          </a:solidFill>
        </p:spPr>
        <p:txBody>
          <a:bodyPr wrap="square" rtlCol="0">
            <a:spAutoFit/>
          </a:bodyPr>
          <a:lstStyle/>
          <a:p>
            <a:r>
              <a:rPr lang="en-GB">
                <a:solidFill>
                  <a:schemeClr val="bg1"/>
                </a:solidFill>
              </a:rPr>
              <a:t>pip </a:t>
            </a:r>
            <a:r>
              <a:rPr lang="en-GB" smtClean="0">
                <a:solidFill>
                  <a:schemeClr val="bg1"/>
                </a:solidFill>
              </a:rPr>
              <a:t>show matplotlib</a:t>
            </a:r>
            <a:endParaRPr lang="en-GB" dirty="0">
              <a:solidFill>
                <a:schemeClr val="bg1"/>
              </a:solidFill>
            </a:endParaRPr>
          </a:p>
        </p:txBody>
      </p:sp>
    </p:spTree>
    <p:extLst>
      <p:ext uri="{BB962C8B-B14F-4D97-AF65-F5344CB8AC3E}">
        <p14:creationId xmlns:p14="http://schemas.microsoft.com/office/powerpoint/2010/main" val="2939909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Running Python script interactively</a:t>
            </a:r>
          </a:p>
          <a:p>
            <a:pPr eaLnBrk="1" hangingPunct="1"/>
            <a:r>
              <a:rPr lang="en-GB" dirty="0" smtClean="0"/>
              <a:t>Creating variables </a:t>
            </a:r>
          </a:p>
          <a:p>
            <a:pPr eaLnBrk="1" hangingPunct="1"/>
            <a:r>
              <a:rPr lang="en-GB" dirty="0" smtClean="0"/>
              <a:t>Line continuation</a:t>
            </a:r>
          </a:p>
          <a:p>
            <a:pPr eaLnBrk="1" hangingPunct="1"/>
            <a:r>
              <a:rPr lang="en-GB" dirty="0" smtClean="0"/>
              <a:t>Blocks</a:t>
            </a:r>
          </a:p>
          <a:p>
            <a:pPr eaLnBrk="1" hangingPunct="1"/>
            <a:r>
              <a:rPr lang="en-GB" dirty="0" smtClean="0"/>
              <a:t>Customizing Python</a:t>
            </a:r>
          </a:p>
          <a:p>
            <a:pPr eaLnBrk="1" hangingPunct="1"/>
            <a:r>
              <a:rPr lang="en-GB" dirty="0" smtClean="0"/>
              <a:t>Creating and running Python modules</a:t>
            </a:r>
          </a:p>
          <a:p>
            <a:pPr eaLnBrk="1" hangingPunct="1"/>
            <a:r>
              <a:rPr lang="en-GB" dirty="0" smtClean="0"/>
              <a:t>Aside: Python keywords</a:t>
            </a:r>
          </a:p>
          <a:p>
            <a:pPr eaLnBrk="1" hangingPunct="1"/>
            <a:r>
              <a:rPr lang="en-GB" dirty="0" smtClean="0"/>
              <a:t>Porting </a:t>
            </a:r>
            <a:r>
              <a:rPr lang="en-GB" dirty="0"/>
              <a:t>Python 2 </a:t>
            </a:r>
            <a:r>
              <a:rPr lang="en-GB" dirty="0" smtClean="0"/>
              <a:t>code </a:t>
            </a:r>
            <a:r>
              <a:rPr lang="en-GB" dirty="0"/>
              <a:t>to Python </a:t>
            </a:r>
            <a:r>
              <a:rPr lang="en-GB" dirty="0" smtClean="0"/>
              <a:t>3</a:t>
            </a:r>
          </a:p>
          <a:p>
            <a:pPr eaLnBrk="1" hangingPunct="1"/>
            <a:r>
              <a:rPr lang="en-GB" dirty="0" smtClean="0"/>
              <a:t>Using IDLE</a:t>
            </a:r>
          </a:p>
        </p:txBody>
      </p:sp>
      <p:sp>
        <p:nvSpPr>
          <p:cNvPr id="996354" name="Rectangle 2"/>
          <p:cNvSpPr>
            <a:spLocks noGrp="1" noChangeArrowheads="1"/>
          </p:cNvSpPr>
          <p:nvPr>
            <p:ph type="title"/>
          </p:nvPr>
        </p:nvSpPr>
        <p:spPr/>
        <p:txBody>
          <a:bodyPr/>
          <a:lstStyle/>
          <a:p>
            <a:pPr marL="571500" indent="-571500" eaLnBrk="1" hangingPunct="1"/>
            <a:r>
              <a:rPr lang="en-GB" sz="3400" dirty="0" smtClean="0"/>
              <a:t>3. Running Python Script</a:t>
            </a:r>
          </a:p>
        </p:txBody>
      </p:sp>
      <p:sp>
        <p:nvSpPr>
          <p:cNvPr id="4" name="Footer Placeholder 3"/>
          <p:cNvSpPr>
            <a:spLocks noGrp="1"/>
          </p:cNvSpPr>
          <p:nvPr>
            <p:ph type="ftr" sz="quarter" idx="10"/>
          </p:nvPr>
        </p:nvSpPr>
        <p:spPr/>
        <p:txBody>
          <a:bodyPr/>
          <a:lstStyle/>
          <a:p>
            <a:pPr>
              <a:defRPr/>
            </a:pPr>
            <a:fld id="{4D9565D6-9A77-4D28-AB69-14DBA2201FBD}" type="slidenum">
              <a:rPr lang="en-GB"/>
              <a:pPr>
                <a:defRPr/>
              </a:pPr>
              <a:t>15</a:t>
            </a:fld>
            <a:endParaRPr lang="en-GB"/>
          </a:p>
        </p:txBody>
      </p:sp>
    </p:spTree>
    <p:extLst>
      <p:ext uri="{BB962C8B-B14F-4D97-AF65-F5344CB8AC3E}">
        <p14:creationId xmlns:p14="http://schemas.microsoft.com/office/powerpoint/2010/main" val="4264034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t>First, ensure Python is on the path</a:t>
            </a:r>
          </a:p>
          <a:p>
            <a:pPr lvl="1" eaLnBrk="1" hangingPunct="1"/>
            <a:endParaRPr lang="en-GB" dirty="0"/>
          </a:p>
          <a:p>
            <a:pPr lvl="1" eaLnBrk="1" hangingPunct="1"/>
            <a:endParaRPr lang="en-GB" dirty="0" smtClean="0"/>
          </a:p>
          <a:p>
            <a:pPr eaLnBrk="1" hangingPunct="1"/>
            <a:r>
              <a:rPr lang="en-GB" dirty="0" smtClean="0"/>
              <a:t>Then run the Python interpreter in interactive mode, and execute Python code</a:t>
            </a:r>
          </a:p>
          <a:p>
            <a:pPr lvl="1" eaLnBrk="1" hangingPunct="1"/>
            <a:endParaRPr lang="en-GB" dirty="0"/>
          </a:p>
          <a:p>
            <a:pPr lvl="1" eaLnBrk="1" hangingPunct="1"/>
            <a:endParaRPr lang="en-GB" dirty="0" smtClean="0"/>
          </a:p>
          <a:p>
            <a:pPr lvl="1" eaLnBrk="1" hangingPunct="1"/>
            <a:endParaRPr lang="en-GB" dirty="0"/>
          </a:p>
          <a:p>
            <a:pPr lvl="1" eaLnBrk="1" hangingPunct="1"/>
            <a:endParaRPr lang="en-GB" dirty="0"/>
          </a:p>
          <a:p>
            <a:pPr lvl="1" eaLnBrk="1" hangingPunct="1"/>
            <a:endParaRPr lang="en-GB" dirty="0" smtClean="0"/>
          </a:p>
        </p:txBody>
      </p:sp>
      <p:sp>
        <p:nvSpPr>
          <p:cNvPr id="14339" name="Rectangle 4"/>
          <p:cNvSpPr>
            <a:spLocks noGrp="1" noChangeArrowheads="1"/>
          </p:cNvSpPr>
          <p:nvPr>
            <p:ph type="title"/>
          </p:nvPr>
        </p:nvSpPr>
        <p:spPr/>
        <p:txBody>
          <a:bodyPr/>
          <a:lstStyle/>
          <a:p>
            <a:pPr eaLnBrk="1" hangingPunct="1"/>
            <a:r>
              <a:rPr lang="en-GB" sz="3400" dirty="0" smtClean="0"/>
              <a:t>Running Python </a:t>
            </a:r>
            <a:r>
              <a:rPr lang="en-GB" sz="3400" smtClean="0"/>
              <a:t>Script Interactively (1 of 2)</a:t>
            </a:r>
            <a:endParaRPr lang="en-GB" sz="3400" dirty="0" smtClean="0"/>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16</a:t>
            </a:fld>
            <a:endParaRPr lang="en-GB"/>
          </a:p>
        </p:txBody>
      </p:sp>
      <p:sp>
        <p:nvSpPr>
          <p:cNvPr id="6" name="Rectangle 4"/>
          <p:cNvSpPr>
            <a:spLocks noChangeArrowheads="1"/>
          </p:cNvSpPr>
          <p:nvPr/>
        </p:nvSpPr>
        <p:spPr bwMode="auto">
          <a:xfrm>
            <a:off x="555625" y="1662748"/>
            <a:ext cx="8232775" cy="338772"/>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solidFill>
                  <a:schemeClr val="bg1"/>
                </a:solidFill>
              </a:rPr>
              <a:t>set path=C</a:t>
            </a:r>
            <a:r>
              <a:rPr lang="en-GB" smtClean="0">
                <a:solidFill>
                  <a:schemeClr val="bg1"/>
                </a:solidFill>
              </a:rPr>
              <a:t>:\python37-32;%</a:t>
            </a:r>
            <a:r>
              <a:rPr lang="en-GB" dirty="0" smtClean="0">
                <a:solidFill>
                  <a:schemeClr val="bg1"/>
                </a:solidFill>
              </a:rPr>
              <a:t>path%</a:t>
            </a:r>
            <a:endParaRPr lang="en-GB" dirty="0">
              <a:solidFill>
                <a:schemeClr val="bg1"/>
              </a:solidFill>
            </a:endParaRPr>
          </a:p>
        </p:txBody>
      </p:sp>
      <p:sp>
        <p:nvSpPr>
          <p:cNvPr id="7" name="Rectangle 4"/>
          <p:cNvSpPr>
            <a:spLocks noChangeArrowheads="1"/>
          </p:cNvSpPr>
          <p:nvPr/>
        </p:nvSpPr>
        <p:spPr bwMode="auto">
          <a:xfrm>
            <a:off x="555625" y="3257868"/>
            <a:ext cx="8232775" cy="338772"/>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solidFill>
                  <a:schemeClr val="bg1"/>
                </a:solidFill>
              </a:rPr>
              <a:t>python</a:t>
            </a:r>
            <a:endParaRPr lang="en-GB" dirty="0">
              <a:solidFill>
                <a:schemeClr val="bg1"/>
              </a:solidFill>
            </a:endParaRPr>
          </a:p>
        </p:txBody>
      </p:sp>
      <p:sp>
        <p:nvSpPr>
          <p:cNvPr id="9" name="Rectangle 4"/>
          <p:cNvSpPr>
            <a:spLocks noChangeArrowheads="1"/>
          </p:cNvSpPr>
          <p:nvPr/>
        </p:nvSpPr>
        <p:spPr bwMode="auto">
          <a:xfrm>
            <a:off x="555625" y="3765868"/>
            <a:ext cx="8232775" cy="338772"/>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a:solidFill>
                  <a:schemeClr val="bg1"/>
                </a:solidFill>
              </a:rPr>
              <a:t>print("Hello </a:t>
            </a:r>
            <a:r>
              <a:rPr lang="en-GB" dirty="0" smtClean="0">
                <a:solidFill>
                  <a:schemeClr val="bg1"/>
                </a:solidFill>
              </a:rPr>
              <a:t>Python!!!")</a:t>
            </a:r>
            <a:endParaRPr lang="en-GB"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smtClean="0"/>
              <a:t>Example</a:t>
            </a:r>
            <a:endParaRPr lang="en-GB" dirty="0" smtClean="0"/>
          </a:p>
        </p:txBody>
      </p:sp>
      <p:sp>
        <p:nvSpPr>
          <p:cNvPr id="14339" name="Rectangle 4"/>
          <p:cNvSpPr>
            <a:spLocks noGrp="1" noChangeArrowheads="1"/>
          </p:cNvSpPr>
          <p:nvPr>
            <p:ph type="title"/>
          </p:nvPr>
        </p:nvSpPr>
        <p:spPr/>
        <p:txBody>
          <a:bodyPr/>
          <a:lstStyle/>
          <a:p>
            <a:pPr eaLnBrk="1" hangingPunct="1"/>
            <a:r>
              <a:rPr lang="en-GB" sz="3400" dirty="0" smtClean="0"/>
              <a:t>Running Python </a:t>
            </a:r>
            <a:r>
              <a:rPr lang="en-GB" sz="3400" smtClean="0"/>
              <a:t>Script Interactively (2 of 2)</a:t>
            </a:r>
            <a:endParaRPr lang="en-GB" sz="3400" dirty="0" smtClean="0"/>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17</a:t>
            </a:fld>
            <a:endParaRPr lang="en-GB"/>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1758950"/>
            <a:ext cx="776287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5150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t>In Python, you don't need to declare a variable</a:t>
            </a:r>
          </a:p>
          <a:p>
            <a:pPr lvl="1" eaLnBrk="1" hangingPunct="1"/>
            <a:r>
              <a:rPr lang="en-GB" dirty="0" smtClean="0"/>
              <a:t>Just assign it a value, and Python will create it for you dynamically</a:t>
            </a:r>
          </a:p>
          <a:p>
            <a:pPr lvl="1" eaLnBrk="1" hangingPunct="1"/>
            <a:endParaRPr lang="en-GB" dirty="0"/>
          </a:p>
          <a:p>
            <a:pPr eaLnBrk="1" hangingPunct="1"/>
            <a:r>
              <a:rPr lang="en-GB" smtClean="0"/>
              <a:t>Rules </a:t>
            </a:r>
            <a:r>
              <a:rPr lang="en-GB" dirty="0" smtClean="0"/>
              <a:t>for identifiers in Python</a:t>
            </a:r>
          </a:p>
          <a:p>
            <a:pPr lvl="1" eaLnBrk="1" hangingPunct="1"/>
            <a:r>
              <a:rPr lang="en-GB" dirty="0" smtClean="0"/>
              <a:t>Can contain uppercase or lowercase letters, digits, and underscore </a:t>
            </a:r>
          </a:p>
          <a:p>
            <a:pPr lvl="1" eaLnBrk="1" hangingPunct="1"/>
            <a:r>
              <a:rPr lang="en-GB" dirty="0" smtClean="0"/>
              <a:t>But can't start with a digit</a:t>
            </a:r>
          </a:p>
        </p:txBody>
      </p:sp>
      <p:sp>
        <p:nvSpPr>
          <p:cNvPr id="14339" name="Rectangle 4"/>
          <p:cNvSpPr>
            <a:spLocks noGrp="1" noChangeArrowheads="1"/>
          </p:cNvSpPr>
          <p:nvPr>
            <p:ph type="title"/>
          </p:nvPr>
        </p:nvSpPr>
        <p:spPr/>
        <p:txBody>
          <a:bodyPr/>
          <a:lstStyle/>
          <a:p>
            <a:pPr eaLnBrk="1" hangingPunct="1"/>
            <a:r>
              <a:rPr lang="en-GB" sz="3400" dirty="0" smtClean="0"/>
              <a:t>Creating Variables</a:t>
            </a:r>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18</a:t>
            </a:fld>
            <a:endParaRPr lang="en-GB"/>
          </a:p>
        </p:txBody>
      </p:sp>
      <p:sp>
        <p:nvSpPr>
          <p:cNvPr id="6" name="Rectangle 4"/>
          <p:cNvSpPr>
            <a:spLocks noChangeArrowheads="1"/>
          </p:cNvSpPr>
          <p:nvPr/>
        </p:nvSpPr>
        <p:spPr bwMode="auto">
          <a:xfrm>
            <a:off x="555625" y="3661079"/>
            <a:ext cx="8232775" cy="954750"/>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mtClean="0">
                <a:solidFill>
                  <a:schemeClr val="bg1"/>
                </a:solidFill>
              </a:rPr>
              <a:t>firstname = "Homer"</a:t>
            </a:r>
          </a:p>
          <a:p>
            <a:pPr defTabSz="739775">
              <a:defRPr/>
            </a:pPr>
            <a:r>
              <a:rPr lang="en-GB" smtClean="0">
                <a:solidFill>
                  <a:schemeClr val="bg1"/>
                </a:solidFill>
              </a:rPr>
              <a:t>lastname = "Simpson"</a:t>
            </a:r>
          </a:p>
          <a:p>
            <a:pPr defTabSz="739775">
              <a:defRPr/>
            </a:pPr>
            <a:r>
              <a:rPr lang="en-GB" smtClean="0">
                <a:solidFill>
                  <a:schemeClr val="bg1"/>
                </a:solidFill>
              </a:rPr>
              <a:t>fullname = firstname + " " + lastname</a:t>
            </a:r>
          </a:p>
          <a:p>
            <a:pPr defTabSz="739775">
              <a:defRPr/>
            </a:pPr>
            <a:r>
              <a:rPr lang="en-GB" smtClean="0">
                <a:solidFill>
                  <a:schemeClr val="bg1"/>
                </a:solidFill>
              </a:rPr>
              <a:t>print(fullname)</a:t>
            </a:r>
            <a:endParaRPr lang="en-GB" dirty="0">
              <a:solidFill>
                <a:schemeClr val="bg1"/>
              </a:solidFill>
            </a:endParaRPr>
          </a:p>
        </p:txBody>
      </p:sp>
    </p:spTree>
    <p:extLst>
      <p:ext uri="{BB962C8B-B14F-4D97-AF65-F5344CB8AC3E}">
        <p14:creationId xmlns:p14="http://schemas.microsoft.com/office/powerpoint/2010/main" val="1693197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t>If a statement spans multiple lines…</a:t>
            </a:r>
          </a:p>
          <a:p>
            <a:pPr lvl="1" eaLnBrk="1" hangingPunct="1"/>
            <a:r>
              <a:rPr lang="en-GB" dirty="0" smtClean="0"/>
              <a:t>You can use \ to continue from one line to </a:t>
            </a:r>
            <a:r>
              <a:rPr lang="en-GB" smtClean="0"/>
              <a:t>the next</a:t>
            </a:r>
            <a:endParaRPr lang="en-GB" dirty="0" smtClean="0"/>
          </a:p>
        </p:txBody>
      </p:sp>
      <p:sp>
        <p:nvSpPr>
          <p:cNvPr id="14339" name="Rectangle 4"/>
          <p:cNvSpPr>
            <a:spLocks noGrp="1" noChangeArrowheads="1"/>
          </p:cNvSpPr>
          <p:nvPr>
            <p:ph type="title"/>
          </p:nvPr>
        </p:nvSpPr>
        <p:spPr/>
        <p:txBody>
          <a:bodyPr/>
          <a:lstStyle/>
          <a:p>
            <a:pPr eaLnBrk="1" hangingPunct="1"/>
            <a:r>
              <a:rPr lang="en-GB" sz="3400" dirty="0" smtClean="0"/>
              <a:t>Line Continuation</a:t>
            </a:r>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19</a:t>
            </a:fld>
            <a:endParaRPr lang="en-GB"/>
          </a:p>
        </p:txBody>
      </p:sp>
      <p:sp>
        <p:nvSpPr>
          <p:cNvPr id="6" name="Rectangle 4"/>
          <p:cNvSpPr>
            <a:spLocks noChangeArrowheads="1"/>
          </p:cNvSpPr>
          <p:nvPr/>
        </p:nvSpPr>
        <p:spPr bwMode="auto">
          <a:xfrm>
            <a:off x="555625" y="2086736"/>
            <a:ext cx="8232775" cy="1385637"/>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mtClean="0">
                <a:solidFill>
                  <a:schemeClr val="bg1"/>
                </a:solidFill>
              </a:rPr>
              <a:t>firstname = "Homer"</a:t>
            </a:r>
          </a:p>
          <a:p>
            <a:pPr defTabSz="739775">
              <a:defRPr/>
            </a:pPr>
            <a:r>
              <a:rPr lang="en-GB" smtClean="0">
                <a:solidFill>
                  <a:schemeClr val="bg1"/>
                </a:solidFill>
              </a:rPr>
              <a:t>lastname = "Simpson"</a:t>
            </a:r>
          </a:p>
          <a:p>
            <a:pPr defTabSz="739775">
              <a:defRPr/>
            </a:pPr>
            <a:r>
              <a:rPr lang="en-GB" smtClean="0">
                <a:solidFill>
                  <a:schemeClr val="bg1"/>
                </a:solidFill>
              </a:rPr>
              <a:t>fullname = firstname + \</a:t>
            </a:r>
          </a:p>
          <a:p>
            <a:pPr defTabSz="739775">
              <a:defRPr/>
            </a:pPr>
            <a:r>
              <a:rPr lang="en-GB" smtClean="0">
                <a:solidFill>
                  <a:schemeClr val="bg1"/>
                </a:solidFill>
              </a:rPr>
              <a:t>" " + \</a:t>
            </a:r>
          </a:p>
          <a:p>
            <a:pPr defTabSz="739775">
              <a:defRPr/>
            </a:pPr>
            <a:r>
              <a:rPr lang="en-GB" smtClean="0">
                <a:solidFill>
                  <a:schemeClr val="bg1"/>
                </a:solidFill>
              </a:rPr>
              <a:t>lastname</a:t>
            </a:r>
          </a:p>
          <a:p>
            <a:pPr defTabSz="739775">
              <a:defRPr/>
            </a:pPr>
            <a:r>
              <a:rPr lang="en-GB" smtClean="0">
                <a:solidFill>
                  <a:schemeClr val="bg1"/>
                </a:solidFill>
              </a:rPr>
              <a:t>print(fullname)</a:t>
            </a:r>
            <a:endParaRPr lang="en-GB" dirty="0">
              <a:solidFill>
                <a:schemeClr val="bg1"/>
              </a:solidFill>
            </a:endParaRPr>
          </a:p>
        </p:txBody>
      </p:sp>
    </p:spTree>
    <p:extLst>
      <p:ext uri="{BB962C8B-B14F-4D97-AF65-F5344CB8AC3E}">
        <p14:creationId xmlns:p14="http://schemas.microsoft.com/office/powerpoint/2010/main" val="1714671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Setting the scene</a:t>
            </a:r>
          </a:p>
          <a:p>
            <a:pPr marL="457200" indent="-457200" eaLnBrk="1" hangingPunct="1">
              <a:buFont typeface="Tahoma" pitchFamily="34" charset="0"/>
              <a:buAutoNum type="arabicPeriod"/>
            </a:pPr>
            <a:r>
              <a:rPr lang="en-GB" dirty="0" smtClean="0"/>
              <a:t>Downloading and installing Python</a:t>
            </a:r>
          </a:p>
          <a:p>
            <a:pPr marL="457200" indent="-457200" eaLnBrk="1" hangingPunct="1">
              <a:buFont typeface="Tahoma" pitchFamily="34" charset="0"/>
              <a:buAutoNum type="arabicPeriod"/>
            </a:pPr>
            <a:r>
              <a:rPr lang="en-GB" dirty="0" smtClean="0"/>
              <a:t>Running Python </a:t>
            </a:r>
            <a:r>
              <a:rPr lang="en-GB" smtClean="0"/>
              <a:t>script code</a:t>
            </a:r>
          </a:p>
          <a:p>
            <a:pPr marL="457200" indent="-457200" eaLnBrk="1" hangingPunct="1">
              <a:buFont typeface="Tahoma" pitchFamily="34" charset="0"/>
              <a:buAutoNum type="arabicPeriod"/>
            </a:pPr>
            <a:endParaRPr lang="en-GB"/>
          </a:p>
          <a:p>
            <a:pPr marL="0" indent="0" eaLnBrk="1" hangingPunct="1">
              <a:buNone/>
            </a:pPr>
            <a:r>
              <a:rPr lang="en-GB" u="sng" smtClean="0"/>
              <a:t>Annex</a:t>
            </a:r>
          </a:p>
          <a:p>
            <a:pPr marL="449263" indent="-449263" eaLnBrk="1" hangingPunct="1"/>
            <a:r>
              <a:rPr lang="en-GB" smtClean="0"/>
              <a:t>Creating a virtual environment</a:t>
            </a:r>
            <a:endParaRPr lang="en-GB" dirty="0" smtClean="0"/>
          </a:p>
          <a:p>
            <a:pPr marL="457200" indent="-457200" eaLnBrk="1" hangingPunct="1">
              <a:buFont typeface="Tahoma" pitchFamily="34" charset="0"/>
              <a:buAutoNum type="arabicPeriod"/>
            </a:pPr>
            <a:endParaRPr lang="en-GB" dirty="0" smtClean="0"/>
          </a:p>
        </p:txBody>
      </p:sp>
      <p:sp>
        <p:nvSpPr>
          <p:cNvPr id="622594" name="Rectangle 2"/>
          <p:cNvSpPr>
            <a:spLocks noGrp="1" noChangeArrowheads="1"/>
          </p:cNvSpPr>
          <p:nvPr>
            <p:ph type="title"/>
          </p:nvPr>
        </p:nvSpPr>
        <p:spPr/>
        <p:txBody>
          <a:bodyPr/>
          <a:lstStyle/>
          <a:p>
            <a:pPr eaLnBrk="1" hangingPunct="1"/>
            <a:r>
              <a:rPr lang="en-GB" sz="3400" dirty="0" smtClean="0"/>
              <a:t>Contents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folder</a:t>
              </a:r>
              <a:r>
                <a:rPr lang="en-GB" sz="2000" smtClean="0">
                  <a:solidFill>
                    <a:schemeClr val="tx2"/>
                  </a:solidFill>
                  <a:sym typeface="Wingdings" pitchFamily="2" charset="2"/>
                </a:rPr>
                <a:t>: </a:t>
              </a:r>
              <a:r>
                <a:rPr lang="en-GB" sz="2000" b="1" smtClean="0">
                  <a:solidFill>
                    <a:schemeClr val="tx2"/>
                  </a:solidFill>
                  <a:sym typeface="Wingdings" pitchFamily="2" charset="2"/>
                </a:rPr>
                <a:t>02-GettingStarted</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t>Python uses indentation to denote blocks</a:t>
            </a:r>
          </a:p>
          <a:p>
            <a:pPr lvl="1" eaLnBrk="1" hangingPunct="1"/>
            <a:r>
              <a:rPr lang="en-GB" dirty="0" smtClean="0"/>
              <a:t>Don't use {}  </a:t>
            </a:r>
          </a:p>
          <a:p>
            <a:pPr lvl="1" eaLnBrk="1" hangingPunct="1"/>
            <a:r>
              <a:rPr lang="en-GB" dirty="0" smtClean="0"/>
              <a:t>Use : to indicate the start of an </a:t>
            </a:r>
            <a:r>
              <a:rPr lang="en-GB" smtClean="0"/>
              <a:t>indented block</a:t>
            </a:r>
            <a:endParaRPr lang="en-GB" dirty="0" smtClean="0"/>
          </a:p>
        </p:txBody>
      </p:sp>
      <p:sp>
        <p:nvSpPr>
          <p:cNvPr id="14339" name="Rectangle 4"/>
          <p:cNvSpPr>
            <a:spLocks noGrp="1" noChangeArrowheads="1"/>
          </p:cNvSpPr>
          <p:nvPr>
            <p:ph type="title"/>
          </p:nvPr>
        </p:nvSpPr>
        <p:spPr/>
        <p:txBody>
          <a:bodyPr/>
          <a:lstStyle/>
          <a:p>
            <a:pPr eaLnBrk="1" hangingPunct="1"/>
            <a:r>
              <a:rPr lang="en-GB" sz="3400" dirty="0" smtClean="0"/>
              <a:t>Blocks</a:t>
            </a:r>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20</a:t>
            </a:fld>
            <a:endParaRPr lang="en-GB"/>
          </a:p>
        </p:txBody>
      </p:sp>
      <p:sp>
        <p:nvSpPr>
          <p:cNvPr id="7" name="Rectangle 4"/>
          <p:cNvSpPr>
            <a:spLocks noChangeArrowheads="1"/>
          </p:cNvSpPr>
          <p:nvPr/>
        </p:nvSpPr>
        <p:spPr bwMode="auto">
          <a:xfrm>
            <a:off x="555625" y="2425243"/>
            <a:ext cx="8232775" cy="954750"/>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mtClean="0">
                <a:solidFill>
                  <a:schemeClr val="bg1"/>
                </a:solidFill>
              </a:rPr>
              <a:t>age = 21</a:t>
            </a:r>
          </a:p>
          <a:p>
            <a:pPr defTabSz="739775">
              <a:defRPr/>
            </a:pPr>
            <a:r>
              <a:rPr lang="en-GB" smtClean="0">
                <a:solidFill>
                  <a:schemeClr val="bg1"/>
                </a:solidFill>
              </a:rPr>
              <a:t>if age &gt;= 18 and age &lt;= 30:</a:t>
            </a:r>
          </a:p>
          <a:p>
            <a:pPr defTabSz="739775">
              <a:defRPr/>
            </a:pPr>
            <a:r>
              <a:rPr lang="en-GB">
                <a:solidFill>
                  <a:schemeClr val="bg1"/>
                </a:solidFill>
              </a:rPr>
              <a:t> </a:t>
            </a:r>
            <a:r>
              <a:rPr lang="en-GB" smtClean="0">
                <a:solidFill>
                  <a:schemeClr val="bg1"/>
                </a:solidFill>
              </a:rPr>
              <a:t>   print("You are eligible for an 18-30s holiday!")</a:t>
            </a:r>
          </a:p>
          <a:p>
            <a:pPr defTabSz="739775">
              <a:defRPr/>
            </a:pPr>
            <a:endParaRPr lang="en-GB" smtClean="0">
              <a:solidFill>
                <a:schemeClr val="bg1"/>
              </a:solidFill>
            </a:endParaRPr>
          </a:p>
        </p:txBody>
      </p:sp>
    </p:spTree>
    <p:extLst>
      <p:ext uri="{BB962C8B-B14F-4D97-AF65-F5344CB8AC3E}">
        <p14:creationId xmlns:p14="http://schemas.microsoft.com/office/powerpoint/2010/main" val="1934266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t>You can put Python code into modules</a:t>
            </a:r>
          </a:p>
          <a:p>
            <a:pPr lvl="1" eaLnBrk="1" hangingPunct="1"/>
            <a:r>
              <a:rPr lang="en-GB" dirty="0" smtClean="0"/>
              <a:t>A module is just a script file containing Python code </a:t>
            </a:r>
          </a:p>
          <a:p>
            <a:pPr lvl="1" eaLnBrk="1" hangingPunct="1"/>
            <a:r>
              <a:rPr lang="en-GB" dirty="0" smtClean="0"/>
              <a:t>Typically starts with a lowercase letter, and ends in </a:t>
            </a:r>
            <a:r>
              <a:rPr lang="en-GB" dirty="0" smtClean="0">
                <a:latin typeface="Lucida Console" panose="020B0609040504020204" pitchFamily="49" charset="0"/>
              </a:rPr>
              <a:t>.</a:t>
            </a:r>
            <a:r>
              <a:rPr lang="en-GB" dirty="0" err="1" smtClean="0">
                <a:latin typeface="Lucida Console" panose="020B0609040504020204" pitchFamily="49" charset="0"/>
              </a:rPr>
              <a:t>py</a:t>
            </a:r>
            <a:endParaRPr lang="en-GB" dirty="0" smtClean="0">
              <a:latin typeface="Lucida Console" panose="020B0609040504020204" pitchFamily="49" charset="0"/>
            </a:endParaRPr>
          </a:p>
          <a:p>
            <a:pPr lvl="1" eaLnBrk="1" hangingPunct="1"/>
            <a:endParaRPr lang="en-GB" dirty="0"/>
          </a:p>
          <a:p>
            <a:pPr lvl="1" eaLnBrk="1" hangingPunct="1"/>
            <a:endParaRPr lang="en-GB" dirty="0" smtClean="0"/>
          </a:p>
          <a:p>
            <a:pPr lvl="1" eaLnBrk="1" hangingPunct="1"/>
            <a:endParaRPr lang="en-GB" dirty="0"/>
          </a:p>
          <a:p>
            <a:pPr eaLnBrk="1" hangingPunct="1"/>
            <a:r>
              <a:rPr lang="en-GB" dirty="0" smtClean="0"/>
              <a:t>You can run the module via the Python interpreter</a:t>
            </a:r>
          </a:p>
          <a:p>
            <a:pPr eaLnBrk="1" hangingPunct="1"/>
            <a:endParaRPr lang="en-GB" dirty="0" smtClean="0"/>
          </a:p>
        </p:txBody>
      </p:sp>
      <p:sp>
        <p:nvSpPr>
          <p:cNvPr id="14339" name="Rectangle 4"/>
          <p:cNvSpPr>
            <a:spLocks noGrp="1" noChangeArrowheads="1"/>
          </p:cNvSpPr>
          <p:nvPr>
            <p:ph type="title"/>
          </p:nvPr>
        </p:nvSpPr>
        <p:spPr/>
        <p:txBody>
          <a:bodyPr/>
          <a:lstStyle/>
          <a:p>
            <a:pPr eaLnBrk="1" hangingPunct="1"/>
            <a:r>
              <a:rPr lang="en-GB" sz="3400" dirty="0" smtClean="0"/>
              <a:t>Creating and Running Python Modules</a:t>
            </a:r>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21</a:t>
            </a:fld>
            <a:endParaRPr lang="en-GB"/>
          </a:p>
        </p:txBody>
      </p:sp>
      <p:sp>
        <p:nvSpPr>
          <p:cNvPr id="6" name="Rectangle 4"/>
          <p:cNvSpPr>
            <a:spLocks noChangeArrowheads="1"/>
          </p:cNvSpPr>
          <p:nvPr/>
        </p:nvSpPr>
        <p:spPr bwMode="auto">
          <a:xfrm>
            <a:off x="555625" y="4037648"/>
            <a:ext cx="8232775" cy="442912"/>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a:solidFill>
                  <a:schemeClr val="bg1"/>
                </a:solidFill>
              </a:rPr>
              <a:t>python </a:t>
            </a:r>
            <a:r>
              <a:rPr lang="en-GB" dirty="0" smtClean="0">
                <a:solidFill>
                  <a:schemeClr val="bg1"/>
                </a:solidFill>
              </a:rPr>
              <a:t>greeting.py</a:t>
            </a:r>
            <a:endParaRPr lang="en-GB" dirty="0">
              <a:solidFill>
                <a:schemeClr val="bg1"/>
              </a:solidFill>
            </a:endParaRPr>
          </a:p>
        </p:txBody>
      </p:sp>
      <p:sp>
        <p:nvSpPr>
          <p:cNvPr id="7" name="Rectangle 4"/>
          <p:cNvSpPr>
            <a:spLocks noChangeArrowheads="1"/>
          </p:cNvSpPr>
          <p:nvPr/>
        </p:nvSpPr>
        <p:spPr bwMode="auto">
          <a:xfrm>
            <a:off x="555625" y="2419350"/>
            <a:ext cx="8232775" cy="71755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print("Hello Python!")</a:t>
            </a:r>
          </a:p>
          <a:p>
            <a:pPr defTabSz="739775">
              <a:defRPr/>
            </a:pPr>
            <a:r>
              <a:rPr lang="en-GB" dirty="0" smtClean="0"/>
              <a:t>print("This is my module")</a:t>
            </a:r>
            <a:endParaRPr lang="en-GB" dirty="0"/>
          </a:p>
        </p:txBody>
      </p:sp>
      <p:sp>
        <p:nvSpPr>
          <p:cNvPr id="8" name="TextBox 12"/>
          <p:cNvSpPr txBox="1">
            <a:spLocks noChangeArrowheads="1"/>
          </p:cNvSpPr>
          <p:nvPr/>
        </p:nvSpPr>
        <p:spPr bwMode="auto">
          <a:xfrm>
            <a:off x="7393940" y="2832100"/>
            <a:ext cx="1383712" cy="307777"/>
          </a:xfrm>
          <a:prstGeom prst="rect">
            <a:avLst/>
          </a:prstGeom>
          <a:noFill/>
          <a:ln w="9525">
            <a:noFill/>
            <a:miter lim="800000"/>
            <a:headEnd/>
            <a:tailEnd/>
          </a:ln>
        </p:spPr>
        <p:txBody>
          <a:bodyPr wrap="none">
            <a:spAutoFit/>
          </a:bodyPr>
          <a:lstStyle/>
          <a:p>
            <a:r>
              <a:rPr lang="en-GB" b="1" dirty="0" smtClean="0">
                <a:solidFill>
                  <a:schemeClr val="tx2"/>
                </a:solidFill>
              </a:rPr>
              <a:t>greeting.py</a:t>
            </a:r>
            <a:endParaRPr lang="en-GB" b="1" dirty="0">
              <a:solidFill>
                <a:schemeClr val="tx2"/>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9" y="5086350"/>
            <a:ext cx="6970712" cy="1498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931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dirty="0" smtClean="0">
                <a:latin typeface="+mj-lt"/>
              </a:rPr>
              <a:t>Here is a full list of all the keywords in </a:t>
            </a:r>
            <a:r>
              <a:rPr lang="en-GB" smtClean="0">
                <a:latin typeface="+mj-lt"/>
              </a:rPr>
              <a:t>Python 3.7</a:t>
            </a:r>
            <a:endParaRPr lang="en-GB" dirty="0" smtClean="0">
              <a:latin typeface="+mj-lt"/>
            </a:endParaRPr>
          </a:p>
          <a:p>
            <a:pPr lvl="1">
              <a:defRPr/>
            </a:pPr>
            <a:r>
              <a:rPr lang="en-US" sz="1600" dirty="0" smtClean="0">
                <a:latin typeface="Lucida Console" pitchFamily="49" charset="0"/>
                <a:ea typeface="+mn-ea"/>
                <a:cs typeface="+mn-cs"/>
              </a:rPr>
              <a:t>False, None, True</a:t>
            </a:r>
          </a:p>
          <a:p>
            <a:pPr lvl="1">
              <a:defRPr/>
            </a:pPr>
            <a:r>
              <a:rPr lang="en-US" sz="1600" dirty="0">
                <a:latin typeface="Lucida Console" pitchFamily="49" charset="0"/>
                <a:ea typeface="+mn-ea"/>
                <a:cs typeface="+mn-cs"/>
              </a:rPr>
              <a:t>if</a:t>
            </a:r>
            <a:r>
              <a:rPr lang="en-US" sz="1600" dirty="0" smtClean="0">
                <a:latin typeface="Lucida Console" pitchFamily="49" charset="0"/>
                <a:ea typeface="+mn-ea"/>
                <a:cs typeface="+mn-cs"/>
              </a:rPr>
              <a:t>,</a:t>
            </a:r>
            <a:r>
              <a:rPr lang="en-US" sz="1600" dirty="0">
                <a:latin typeface="Lucida Console" pitchFamily="49" charset="0"/>
                <a:ea typeface="+mn-ea"/>
                <a:cs typeface="+mn-cs"/>
              </a:rPr>
              <a:t> </a:t>
            </a:r>
            <a:r>
              <a:rPr lang="en-US" sz="1600" dirty="0" err="1">
                <a:latin typeface="Lucida Console" pitchFamily="49" charset="0"/>
                <a:ea typeface="+mn-ea"/>
                <a:cs typeface="+mn-cs"/>
              </a:rPr>
              <a:t>elif</a:t>
            </a:r>
            <a:r>
              <a:rPr lang="en-US" sz="1600" dirty="0">
                <a:latin typeface="Lucida Console" pitchFamily="49" charset="0"/>
                <a:ea typeface="+mn-ea"/>
                <a:cs typeface="+mn-cs"/>
              </a:rPr>
              <a:t>, else</a:t>
            </a:r>
            <a:r>
              <a:rPr lang="en-US" sz="1600" dirty="0" smtClean="0">
                <a:latin typeface="Lucida Console" pitchFamily="49" charset="0"/>
                <a:ea typeface="+mn-ea"/>
                <a:cs typeface="+mn-cs"/>
              </a:rPr>
              <a:t>,</a:t>
            </a:r>
            <a:r>
              <a:rPr lang="en-US" sz="1600" dirty="0">
                <a:latin typeface="Lucida Console" pitchFamily="49" charset="0"/>
                <a:ea typeface="+mn-ea"/>
                <a:cs typeface="+mn-cs"/>
              </a:rPr>
              <a:t> </a:t>
            </a:r>
            <a:r>
              <a:rPr lang="en-US" sz="1600" dirty="0" smtClean="0">
                <a:latin typeface="Lucida Console" pitchFamily="49" charset="0"/>
                <a:ea typeface="+mn-ea"/>
                <a:cs typeface="+mn-cs"/>
              </a:rPr>
              <a:t>assert, is</a:t>
            </a:r>
          </a:p>
          <a:p>
            <a:pPr lvl="1">
              <a:defRPr/>
            </a:pPr>
            <a:r>
              <a:rPr lang="en-US" sz="1600" dirty="0" smtClean="0">
                <a:latin typeface="Lucida Console" pitchFamily="49" charset="0"/>
                <a:ea typeface="+mn-ea"/>
                <a:cs typeface="+mn-cs"/>
              </a:rPr>
              <a:t>and, </a:t>
            </a:r>
            <a:r>
              <a:rPr lang="en-US" sz="1600" dirty="0">
                <a:latin typeface="Lucida Console" pitchFamily="49" charset="0"/>
                <a:ea typeface="+mn-ea"/>
                <a:cs typeface="+mn-cs"/>
              </a:rPr>
              <a:t>or, </a:t>
            </a:r>
            <a:r>
              <a:rPr lang="en-US" sz="1600" dirty="0" smtClean="0">
                <a:latin typeface="Lucida Console" pitchFamily="49" charset="0"/>
                <a:ea typeface="+mn-ea"/>
                <a:cs typeface="+mn-cs"/>
              </a:rPr>
              <a:t>not</a:t>
            </a:r>
          </a:p>
          <a:p>
            <a:pPr lvl="1">
              <a:defRPr/>
            </a:pPr>
            <a:r>
              <a:rPr lang="en-US" sz="1600" dirty="0">
                <a:latin typeface="Lucida Console" pitchFamily="49" charset="0"/>
              </a:rPr>
              <a:t>for, in, from, while, break, continue, pass</a:t>
            </a:r>
          </a:p>
          <a:p>
            <a:pPr lvl="1">
              <a:defRPr/>
            </a:pPr>
            <a:r>
              <a:rPr lang="en-US" sz="1600" dirty="0" err="1" smtClean="0">
                <a:latin typeface="Lucida Console" pitchFamily="49" charset="0"/>
                <a:ea typeface="+mn-ea"/>
                <a:cs typeface="+mn-cs"/>
              </a:rPr>
              <a:t>def</a:t>
            </a:r>
            <a:r>
              <a:rPr lang="en-US" sz="1600" dirty="0">
                <a:latin typeface="Lucida Console" pitchFamily="49" charset="0"/>
                <a:ea typeface="+mn-ea"/>
                <a:cs typeface="+mn-cs"/>
              </a:rPr>
              <a:t>, </a:t>
            </a:r>
            <a:r>
              <a:rPr lang="en-US" sz="1600" dirty="0">
                <a:latin typeface="Lucida Console" pitchFamily="49" charset="0"/>
              </a:rPr>
              <a:t>return, </a:t>
            </a:r>
            <a:r>
              <a:rPr lang="en-US" sz="1600" dirty="0" smtClean="0">
                <a:latin typeface="Lucida Console" pitchFamily="49" charset="0"/>
                <a:ea typeface="+mn-ea"/>
                <a:cs typeface="+mn-cs"/>
              </a:rPr>
              <a:t>global</a:t>
            </a:r>
            <a:r>
              <a:rPr lang="en-US" sz="1600" dirty="0">
                <a:latin typeface="Lucida Console" pitchFamily="49" charset="0"/>
                <a:ea typeface="+mn-ea"/>
                <a:cs typeface="+mn-cs"/>
              </a:rPr>
              <a:t>, </a:t>
            </a:r>
            <a:r>
              <a:rPr lang="en-US" sz="1600" dirty="0" smtClean="0">
                <a:latin typeface="Lucida Console" pitchFamily="49" charset="0"/>
                <a:ea typeface="+mn-ea"/>
                <a:cs typeface="+mn-cs"/>
              </a:rPr>
              <a:t>nonlocal, </a:t>
            </a:r>
            <a:r>
              <a:rPr lang="en-US" sz="1600" dirty="0" smtClean="0">
                <a:latin typeface="Lucida Console" pitchFamily="49" charset="0"/>
              </a:rPr>
              <a:t>lambda</a:t>
            </a:r>
            <a:endParaRPr lang="en-US" sz="1600" dirty="0" smtClean="0">
              <a:latin typeface="Lucida Console" pitchFamily="49" charset="0"/>
              <a:ea typeface="+mn-ea"/>
              <a:cs typeface="+mn-cs"/>
            </a:endParaRPr>
          </a:p>
          <a:p>
            <a:pPr lvl="1">
              <a:defRPr/>
            </a:pPr>
            <a:r>
              <a:rPr lang="en-US" sz="1600" dirty="0">
                <a:latin typeface="Lucida Console" pitchFamily="49" charset="0"/>
              </a:rPr>
              <a:t>import, from</a:t>
            </a:r>
          </a:p>
          <a:p>
            <a:pPr lvl="1">
              <a:defRPr/>
            </a:pPr>
            <a:r>
              <a:rPr lang="en-US" sz="1600" dirty="0" smtClean="0">
                <a:latin typeface="Lucida Console" pitchFamily="49" charset="0"/>
                <a:ea typeface="+mn-ea"/>
                <a:cs typeface="+mn-cs"/>
              </a:rPr>
              <a:t>class, del </a:t>
            </a:r>
            <a:endParaRPr lang="en-US" sz="1600" dirty="0">
              <a:latin typeface="Lucida Console" pitchFamily="49" charset="0"/>
              <a:ea typeface="+mn-ea"/>
              <a:cs typeface="+mn-cs"/>
            </a:endParaRPr>
          </a:p>
          <a:p>
            <a:pPr lvl="1">
              <a:defRPr/>
            </a:pPr>
            <a:r>
              <a:rPr lang="en-US" sz="1600" dirty="0" smtClean="0">
                <a:latin typeface="Lucida Console" pitchFamily="49" charset="0"/>
                <a:ea typeface="+mn-ea"/>
                <a:cs typeface="+mn-cs"/>
              </a:rPr>
              <a:t>raise, try, </a:t>
            </a:r>
            <a:r>
              <a:rPr lang="en-US" sz="1600" dirty="0">
                <a:latin typeface="Lucida Console" pitchFamily="49" charset="0"/>
                <a:ea typeface="+mn-ea"/>
                <a:cs typeface="+mn-cs"/>
              </a:rPr>
              <a:t>except, </a:t>
            </a:r>
            <a:r>
              <a:rPr lang="en-US" sz="1600" dirty="0" smtClean="0">
                <a:latin typeface="Lucida Console" pitchFamily="49" charset="0"/>
                <a:ea typeface="+mn-ea"/>
                <a:cs typeface="+mn-cs"/>
              </a:rPr>
              <a:t>as, finally</a:t>
            </a:r>
          </a:p>
          <a:p>
            <a:pPr lvl="1">
              <a:defRPr/>
            </a:pPr>
            <a:r>
              <a:rPr lang="en-US" sz="1600" dirty="0" smtClean="0">
                <a:latin typeface="Lucida Console" pitchFamily="49" charset="0"/>
                <a:ea typeface="+mn-ea"/>
                <a:cs typeface="+mn-cs"/>
              </a:rPr>
              <a:t>with, as</a:t>
            </a:r>
          </a:p>
          <a:p>
            <a:pPr lvl="1">
              <a:defRPr/>
            </a:pPr>
            <a:r>
              <a:rPr lang="en-US" sz="1600" smtClean="0">
                <a:latin typeface="Lucida Console" pitchFamily="49" charset="0"/>
                <a:ea typeface="+mn-ea"/>
                <a:cs typeface="+mn-cs"/>
              </a:rPr>
              <a:t>yield</a:t>
            </a:r>
          </a:p>
          <a:p>
            <a:pPr lvl="1">
              <a:defRPr/>
            </a:pPr>
            <a:r>
              <a:rPr lang="en-US" sz="1600" smtClean="0">
                <a:latin typeface="Lucida Console" pitchFamily="49" charset="0"/>
                <a:ea typeface="+mn-ea"/>
                <a:cs typeface="+mn-cs"/>
              </a:rPr>
              <a:t>await, async</a:t>
            </a:r>
            <a:endParaRPr lang="en-US" sz="1600" dirty="0" smtClean="0">
              <a:latin typeface="Lucida Console" pitchFamily="49" charset="0"/>
              <a:ea typeface="+mn-ea"/>
              <a:cs typeface="+mn-cs"/>
            </a:endParaRPr>
          </a:p>
          <a:p>
            <a:pPr lvl="1">
              <a:defRPr/>
            </a:pPr>
            <a:endParaRPr lang="en-US" sz="1600" dirty="0">
              <a:latin typeface="Lucida Console" pitchFamily="49" charset="0"/>
              <a:ea typeface="+mn-ea"/>
              <a:cs typeface="+mn-cs"/>
            </a:endParaRPr>
          </a:p>
          <a:p>
            <a:pPr>
              <a:defRPr/>
            </a:pPr>
            <a:r>
              <a:rPr lang="en-US" dirty="0" smtClean="0">
                <a:latin typeface="+mj-lt"/>
              </a:rPr>
              <a:t>You can ask Python to tell you about all its keywords:</a:t>
            </a:r>
            <a:endParaRPr lang="en-GB" dirty="0" smtClean="0">
              <a:latin typeface="+mj-lt"/>
            </a:endParaRPr>
          </a:p>
        </p:txBody>
      </p:sp>
      <p:sp>
        <p:nvSpPr>
          <p:cNvPr id="8195" name="Rectangle 2"/>
          <p:cNvSpPr>
            <a:spLocks noGrp="1" noChangeArrowheads="1"/>
          </p:cNvSpPr>
          <p:nvPr>
            <p:ph type="title"/>
          </p:nvPr>
        </p:nvSpPr>
        <p:spPr/>
        <p:txBody>
          <a:bodyPr/>
          <a:lstStyle/>
          <a:p>
            <a:pPr eaLnBrk="1" hangingPunct="1"/>
            <a:r>
              <a:rPr lang="en-GB" sz="3400" dirty="0" smtClean="0"/>
              <a:t>Aside: Python Keywords</a:t>
            </a:r>
          </a:p>
        </p:txBody>
      </p:sp>
      <p:sp>
        <p:nvSpPr>
          <p:cNvPr id="8" name="Footer Placeholder 3"/>
          <p:cNvSpPr>
            <a:spLocks noGrp="1"/>
          </p:cNvSpPr>
          <p:nvPr>
            <p:ph type="ftr" sz="quarter" idx="10"/>
          </p:nvPr>
        </p:nvSpPr>
        <p:spPr/>
        <p:txBody>
          <a:bodyPr/>
          <a:lstStyle/>
          <a:p>
            <a:pPr>
              <a:defRPr/>
            </a:pPr>
            <a:fld id="{C350C365-0565-4C07-8FA0-B491B27CE464}" type="slidenum">
              <a:rPr lang="en-GB"/>
              <a:pPr>
                <a:defRPr/>
              </a:pPr>
              <a:t>22</a:t>
            </a:fld>
            <a:endParaRPr lang="en-GB"/>
          </a:p>
        </p:txBody>
      </p:sp>
      <p:sp>
        <p:nvSpPr>
          <p:cNvPr id="5" name="Rectangle 4"/>
          <p:cNvSpPr>
            <a:spLocks noChangeArrowheads="1"/>
          </p:cNvSpPr>
          <p:nvPr/>
        </p:nvSpPr>
        <p:spPr bwMode="auto">
          <a:xfrm>
            <a:off x="555625" y="5720318"/>
            <a:ext cx="8232775" cy="571463"/>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a:solidFill>
                  <a:schemeClr val="bg1"/>
                </a:solidFill>
              </a:rPr>
              <a:t>import </a:t>
            </a:r>
            <a:r>
              <a:rPr lang="en-GB" dirty="0" smtClean="0">
                <a:solidFill>
                  <a:schemeClr val="bg1"/>
                </a:solidFill>
              </a:rPr>
              <a:t>keyword</a:t>
            </a:r>
          </a:p>
          <a:p>
            <a:pPr defTabSz="739775">
              <a:defRPr/>
            </a:pPr>
            <a:r>
              <a:rPr lang="en-GB" dirty="0" err="1">
                <a:solidFill>
                  <a:schemeClr val="bg1"/>
                </a:solidFill>
              </a:rPr>
              <a:t>keyword.kwlist</a:t>
            </a:r>
            <a:endParaRPr lang="en-GB" dirty="0">
              <a:solidFill>
                <a:schemeClr val="bg1"/>
              </a:solidFill>
            </a:endParaRPr>
          </a:p>
        </p:txBody>
      </p:sp>
    </p:spTree>
    <p:extLst>
      <p:ext uri="{BB962C8B-B14F-4D97-AF65-F5344CB8AC3E}">
        <p14:creationId xmlns:p14="http://schemas.microsoft.com/office/powerpoint/2010/main" val="2245791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t>You can create start-up scripts for Python :</a:t>
            </a:r>
          </a:p>
          <a:p>
            <a:pPr lvl="1" eaLnBrk="1" hangingPunct="1"/>
            <a:r>
              <a:rPr lang="en-GB" dirty="0" smtClean="0">
                <a:latin typeface="+mj-lt"/>
                <a:ea typeface="Tahoma" panose="020B0604030504040204" pitchFamily="34" charset="0"/>
                <a:cs typeface="Tahoma" panose="020B0604030504040204" pitchFamily="34" charset="0"/>
              </a:rPr>
              <a:t>Per-user start-up script: 	</a:t>
            </a:r>
            <a:r>
              <a:rPr lang="en-GB" dirty="0" smtClean="0">
                <a:latin typeface="Lucida Console" panose="020B0609040504020204" pitchFamily="49" charset="0"/>
                <a:ea typeface="Tahoma" panose="020B0604030504040204" pitchFamily="34" charset="0"/>
                <a:cs typeface="Tahoma" panose="020B0604030504040204" pitchFamily="34" charset="0"/>
              </a:rPr>
              <a:t>usercustomize.py</a:t>
            </a:r>
            <a:r>
              <a:rPr lang="en-GB" dirty="0" smtClean="0">
                <a:ea typeface="Tahoma" panose="020B0604030504040204" pitchFamily="34" charset="0"/>
                <a:cs typeface="Tahoma" panose="020B0604030504040204" pitchFamily="34" charset="0"/>
              </a:rPr>
              <a:t> </a:t>
            </a:r>
          </a:p>
          <a:p>
            <a:pPr lvl="1" eaLnBrk="1" hangingPunct="1"/>
            <a:r>
              <a:rPr lang="en-GB" dirty="0" smtClean="0">
                <a:latin typeface="+mj-lt"/>
                <a:ea typeface="Tahoma" panose="020B0604030504040204" pitchFamily="34" charset="0"/>
                <a:cs typeface="Tahoma" panose="020B0604030504040204" pitchFamily="34" charset="0"/>
              </a:rPr>
              <a:t>Per-side start-up script:	</a:t>
            </a:r>
            <a:r>
              <a:rPr lang="en-GB" dirty="0" smtClean="0">
                <a:latin typeface="Lucida Console" panose="020B0609040504020204" pitchFamily="49" charset="0"/>
                <a:ea typeface="Tahoma" panose="020B0604030504040204" pitchFamily="34" charset="0"/>
                <a:cs typeface="Tahoma" panose="020B0604030504040204" pitchFamily="34" charset="0"/>
              </a:rPr>
              <a:t>sitecustomize.py</a:t>
            </a:r>
          </a:p>
          <a:p>
            <a:pPr lvl="1" eaLnBrk="1" hangingPunct="1"/>
            <a:endParaRPr lang="en-GB" dirty="0">
              <a:latin typeface="Lucida Console" panose="020B0609040504020204" pitchFamily="49" charset="0"/>
              <a:ea typeface="Tahoma" panose="020B0604030504040204" pitchFamily="34" charset="0"/>
              <a:cs typeface="Tahoma" panose="020B0604030504040204" pitchFamily="34" charset="0"/>
            </a:endParaRPr>
          </a:p>
          <a:p>
            <a:pPr eaLnBrk="1" hangingPunct="1"/>
            <a:r>
              <a:rPr lang="en-GB" dirty="0" smtClean="0">
                <a:latin typeface="+mj-lt"/>
                <a:ea typeface="Tahoma" panose="020B0604030504040204" pitchFamily="34" charset="0"/>
                <a:cs typeface="Tahoma" panose="020B0604030504040204" pitchFamily="34" charset="0"/>
              </a:rPr>
              <a:t>To determine where to put these files, run this script:</a:t>
            </a:r>
          </a:p>
          <a:p>
            <a:pPr eaLnBrk="1" hangingPunct="1"/>
            <a:endParaRPr lang="en-GB" dirty="0" smtClean="0"/>
          </a:p>
        </p:txBody>
      </p:sp>
      <p:sp>
        <p:nvSpPr>
          <p:cNvPr id="14339" name="Rectangle 4"/>
          <p:cNvSpPr>
            <a:spLocks noGrp="1" noChangeArrowheads="1"/>
          </p:cNvSpPr>
          <p:nvPr>
            <p:ph type="title"/>
          </p:nvPr>
        </p:nvSpPr>
        <p:spPr/>
        <p:txBody>
          <a:bodyPr/>
          <a:lstStyle/>
          <a:p>
            <a:pPr eaLnBrk="1" hangingPunct="1"/>
            <a:r>
              <a:rPr lang="en-GB" sz="3400" dirty="0" smtClean="0"/>
              <a:t>Customizing Python</a:t>
            </a:r>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23</a:t>
            </a:fld>
            <a:endParaRPr lang="en-GB"/>
          </a:p>
        </p:txBody>
      </p:sp>
      <p:sp>
        <p:nvSpPr>
          <p:cNvPr id="6" name="Rectangle 4"/>
          <p:cNvSpPr>
            <a:spLocks noChangeArrowheads="1"/>
          </p:cNvSpPr>
          <p:nvPr/>
        </p:nvSpPr>
        <p:spPr bwMode="auto">
          <a:xfrm>
            <a:off x="555625" y="3237548"/>
            <a:ext cx="8232775" cy="839152"/>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r>
              <a:rPr lang="en-GB" dirty="0">
                <a:solidFill>
                  <a:schemeClr val="bg1"/>
                </a:solidFill>
                <a:cs typeface="Lao UI" panose="020B0502040204020203" pitchFamily="34" charset="0"/>
              </a:rPr>
              <a:t>import site</a:t>
            </a:r>
          </a:p>
          <a:p>
            <a:r>
              <a:rPr lang="en-GB" dirty="0" err="1" smtClean="0">
                <a:solidFill>
                  <a:schemeClr val="bg1"/>
                </a:solidFill>
                <a:cs typeface="Lao UI" panose="020B0502040204020203" pitchFamily="34" charset="0"/>
              </a:rPr>
              <a:t>site.getusersitepackages</a:t>
            </a:r>
            <a:r>
              <a:rPr lang="en-GB" dirty="0">
                <a:solidFill>
                  <a:schemeClr val="bg1"/>
                </a:solidFill>
                <a:cs typeface="Lao UI" panose="020B0502040204020203" pitchFamily="34" charset="0"/>
              </a:rPr>
              <a:t>()</a:t>
            </a:r>
          </a:p>
          <a:p>
            <a:r>
              <a:rPr lang="en-GB" dirty="0" err="1" smtClean="0">
                <a:solidFill>
                  <a:schemeClr val="bg1"/>
                </a:solidFill>
                <a:cs typeface="Lao UI" panose="020B0502040204020203" pitchFamily="34" charset="0"/>
              </a:rPr>
              <a:t>site.getsitepackages</a:t>
            </a:r>
            <a:r>
              <a:rPr lang="en-GB" dirty="0">
                <a:solidFill>
                  <a:schemeClr val="bg1"/>
                </a:solidFill>
                <a:cs typeface="Lao UI" panose="020B0502040204020203" pitchFamily="34" charset="0"/>
              </a:rPr>
              <a: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4673600"/>
            <a:ext cx="8291423"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9640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t>Consider the following Python 2 code</a:t>
            </a:r>
          </a:p>
          <a:p>
            <a:pPr lvl="1" eaLnBrk="1" hangingPunct="1"/>
            <a:r>
              <a:rPr lang="en-GB" dirty="0" smtClean="0"/>
              <a:t>Causes errors if you run it via a Python 3 interpreter</a:t>
            </a:r>
          </a:p>
          <a:p>
            <a:pPr lvl="1" eaLnBrk="1" hangingPunct="1"/>
            <a:endParaRPr lang="en-GB" dirty="0"/>
          </a:p>
          <a:p>
            <a:pPr lvl="1" eaLnBrk="1" hangingPunct="1"/>
            <a:endParaRPr lang="en-GB" dirty="0" smtClean="0"/>
          </a:p>
          <a:p>
            <a:pPr lvl="1" eaLnBrk="1" hangingPunct="1"/>
            <a:endParaRPr lang="en-GB" dirty="0"/>
          </a:p>
          <a:p>
            <a:pPr eaLnBrk="1" hangingPunct="1"/>
            <a:r>
              <a:rPr lang="en-GB" dirty="0" smtClean="0"/>
              <a:t>You can convert Python 2 code to Python 3 syntax</a:t>
            </a:r>
          </a:p>
          <a:p>
            <a:pPr lvl="1" eaLnBrk="1" hangingPunct="1"/>
            <a:r>
              <a:rPr lang="en-GB" dirty="0" smtClean="0"/>
              <a:t>Use </a:t>
            </a:r>
            <a:r>
              <a:rPr lang="en-GB" dirty="0" smtClean="0">
                <a:latin typeface="Lucida Console" panose="020B0609040504020204" pitchFamily="49" charset="0"/>
              </a:rPr>
              <a:t>2to3.py</a:t>
            </a:r>
            <a:r>
              <a:rPr lang="en-GB" dirty="0" smtClean="0"/>
              <a:t>, located in </a:t>
            </a:r>
            <a:r>
              <a:rPr lang="en-GB" dirty="0" smtClean="0">
                <a:latin typeface="Lucida Console" panose="020B0609040504020204" pitchFamily="49" charset="0"/>
              </a:rPr>
              <a:t>Tools/scripts</a:t>
            </a:r>
            <a:r>
              <a:rPr lang="en-GB" dirty="0" smtClean="0"/>
              <a:t> folder</a:t>
            </a:r>
          </a:p>
          <a:p>
            <a:pPr lvl="1" eaLnBrk="1" hangingPunct="1"/>
            <a:r>
              <a:rPr lang="en-GB" dirty="0" smtClean="0"/>
              <a:t>Specify the </a:t>
            </a:r>
            <a:r>
              <a:rPr lang="en-GB" dirty="0" smtClean="0">
                <a:latin typeface="Lucida Console" panose="020B0609040504020204" pitchFamily="49" charset="0"/>
              </a:rPr>
              <a:t>-w</a:t>
            </a:r>
            <a:r>
              <a:rPr lang="en-GB" dirty="0" smtClean="0"/>
              <a:t> command-line option</a:t>
            </a:r>
          </a:p>
          <a:p>
            <a:pPr eaLnBrk="1" hangingPunct="1"/>
            <a:endParaRPr lang="en-GB" dirty="0"/>
          </a:p>
        </p:txBody>
      </p:sp>
      <p:sp>
        <p:nvSpPr>
          <p:cNvPr id="14339" name="Rectangle 4"/>
          <p:cNvSpPr>
            <a:spLocks noGrp="1" noChangeArrowheads="1"/>
          </p:cNvSpPr>
          <p:nvPr>
            <p:ph type="title"/>
          </p:nvPr>
        </p:nvSpPr>
        <p:spPr/>
        <p:txBody>
          <a:bodyPr/>
          <a:lstStyle/>
          <a:p>
            <a:pPr eaLnBrk="1" hangingPunct="1"/>
            <a:r>
              <a:rPr lang="en-GB" sz="3400" dirty="0" smtClean="0"/>
              <a:t>Porting Python 2 Code to Python 3</a:t>
            </a:r>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24</a:t>
            </a:fld>
            <a:endParaRPr lang="en-GB"/>
          </a:p>
        </p:txBody>
      </p:sp>
      <p:sp>
        <p:nvSpPr>
          <p:cNvPr id="6" name="Rectangle 4"/>
          <p:cNvSpPr>
            <a:spLocks noChangeArrowheads="1"/>
          </p:cNvSpPr>
          <p:nvPr/>
        </p:nvSpPr>
        <p:spPr bwMode="auto">
          <a:xfrm>
            <a:off x="555625" y="4385628"/>
            <a:ext cx="8232775" cy="442912"/>
          </a:xfrm>
          <a:prstGeom prst="rect">
            <a:avLst/>
          </a:prstGeom>
          <a:solidFill>
            <a:schemeClr val="tx1"/>
          </a:solidFill>
          <a:ln w="9525">
            <a:noFill/>
            <a:miter lim="800000"/>
            <a:headEnd/>
            <a:tailEnd/>
          </a:ln>
          <a:effectLst>
            <a:outerShdw dist="107763" dir="2700000" algn="ctr" rotWithShape="0">
              <a:srgbClr val="00B0F0"/>
            </a:outerShdw>
          </a:effectLst>
        </p:spPr>
        <p:txBody>
          <a:bodyPr lIns="92075" tIns="46038" rIns="92075" bIns="46038" anchor="ctr"/>
          <a:lstStyle/>
          <a:p>
            <a:pPr defTabSz="739775">
              <a:defRPr/>
            </a:pPr>
            <a:r>
              <a:rPr lang="en-GB" smtClean="0">
                <a:solidFill>
                  <a:schemeClr val="bg1"/>
                </a:solidFill>
              </a:rPr>
              <a:t>python C</a:t>
            </a:r>
            <a:r>
              <a:rPr lang="en-GB">
                <a:solidFill>
                  <a:schemeClr val="bg1"/>
                </a:solidFill>
              </a:rPr>
              <a:t>:\</a:t>
            </a:r>
            <a:r>
              <a:rPr lang="en-GB" smtClean="0">
                <a:solidFill>
                  <a:schemeClr val="bg1"/>
                </a:solidFill>
              </a:rPr>
              <a:t>Python37-32\Tools\scripts\2to3.py </a:t>
            </a:r>
            <a:r>
              <a:rPr lang="en-GB" dirty="0">
                <a:solidFill>
                  <a:schemeClr val="bg1"/>
                </a:solidFill>
              </a:rPr>
              <a:t>-w </a:t>
            </a:r>
            <a:r>
              <a:rPr lang="en-GB" dirty="0" smtClean="0">
                <a:solidFill>
                  <a:schemeClr val="bg1"/>
                </a:solidFill>
              </a:rPr>
              <a:t>greeting2.py</a:t>
            </a:r>
            <a:endParaRPr lang="en-GB" dirty="0">
              <a:solidFill>
                <a:schemeClr val="bg1"/>
              </a:solidFill>
            </a:endParaRPr>
          </a:p>
        </p:txBody>
      </p:sp>
      <p:sp>
        <p:nvSpPr>
          <p:cNvPr id="7" name="Rectangle 4"/>
          <p:cNvSpPr>
            <a:spLocks noChangeArrowheads="1"/>
          </p:cNvSpPr>
          <p:nvPr/>
        </p:nvSpPr>
        <p:spPr bwMode="auto">
          <a:xfrm>
            <a:off x="555625" y="2062480"/>
            <a:ext cx="8232775" cy="571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a:t>print "Hello Python!"</a:t>
            </a:r>
          </a:p>
          <a:p>
            <a:pPr defTabSz="739775">
              <a:defRPr/>
            </a:pPr>
            <a:r>
              <a:rPr lang="en-GB" dirty="0"/>
              <a:t>print "This is my </a:t>
            </a:r>
            <a:r>
              <a:rPr lang="en-GB" dirty="0" smtClean="0"/>
              <a:t>Python 2.x code"</a:t>
            </a:r>
            <a:endParaRPr lang="en-GB" dirty="0"/>
          </a:p>
        </p:txBody>
      </p:sp>
      <p:sp>
        <p:nvSpPr>
          <p:cNvPr id="8" name="TextBox 12"/>
          <p:cNvSpPr txBox="1">
            <a:spLocks noChangeArrowheads="1"/>
          </p:cNvSpPr>
          <p:nvPr/>
        </p:nvSpPr>
        <p:spPr bwMode="auto">
          <a:xfrm>
            <a:off x="7294017" y="2329180"/>
            <a:ext cx="1492716" cy="307777"/>
          </a:xfrm>
          <a:prstGeom prst="rect">
            <a:avLst/>
          </a:prstGeom>
          <a:noFill/>
          <a:ln w="9525">
            <a:noFill/>
            <a:miter lim="800000"/>
            <a:headEnd/>
            <a:tailEnd/>
          </a:ln>
        </p:spPr>
        <p:txBody>
          <a:bodyPr wrap="none">
            <a:spAutoFit/>
          </a:bodyPr>
          <a:lstStyle/>
          <a:p>
            <a:pPr algn="r"/>
            <a:r>
              <a:rPr lang="en-GB" b="1" dirty="0" smtClean="0">
                <a:solidFill>
                  <a:schemeClr val="tx2"/>
                </a:solidFill>
              </a:rPr>
              <a:t>greeting2.py</a:t>
            </a:r>
            <a:endParaRPr lang="en-GB" b="1" dirty="0">
              <a:solidFill>
                <a:schemeClr val="tx2"/>
              </a:solidFill>
            </a:endParaRPr>
          </a:p>
        </p:txBody>
      </p:sp>
    </p:spTree>
    <p:extLst>
      <p:ext uri="{BB962C8B-B14F-4D97-AF65-F5344CB8AC3E}">
        <p14:creationId xmlns:p14="http://schemas.microsoft.com/office/powerpoint/2010/main" val="4270425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t>IDLE is a free IDE for Python</a:t>
            </a:r>
          </a:p>
          <a:p>
            <a:pPr lvl="1" eaLnBrk="1" hangingPunct="1"/>
            <a:r>
              <a:rPr lang="en-GB" dirty="0" smtClean="0"/>
              <a:t>Included as a standard part of Python for Windows </a:t>
            </a:r>
          </a:p>
          <a:p>
            <a:pPr lvl="1" eaLnBrk="1" hangingPunct="1"/>
            <a:r>
              <a:rPr lang="en-GB" dirty="0" smtClean="0"/>
              <a:t>Right-click a </a:t>
            </a:r>
            <a:r>
              <a:rPr lang="en-GB" dirty="0" smtClean="0">
                <a:latin typeface="Lucida Console" panose="020B0609040504020204" pitchFamily="49" charset="0"/>
              </a:rPr>
              <a:t>.</a:t>
            </a:r>
            <a:r>
              <a:rPr lang="en-GB" dirty="0" err="1" smtClean="0">
                <a:latin typeface="Lucida Console" panose="020B0609040504020204" pitchFamily="49" charset="0"/>
              </a:rPr>
              <a:t>py</a:t>
            </a:r>
            <a:r>
              <a:rPr lang="en-GB" dirty="0" smtClean="0"/>
              <a:t> file and open it in IDLE</a:t>
            </a:r>
            <a:endParaRPr lang="en-GB" dirty="0"/>
          </a:p>
        </p:txBody>
      </p:sp>
      <p:sp>
        <p:nvSpPr>
          <p:cNvPr id="14339" name="Rectangle 4"/>
          <p:cNvSpPr>
            <a:spLocks noGrp="1" noChangeArrowheads="1"/>
          </p:cNvSpPr>
          <p:nvPr>
            <p:ph type="title"/>
          </p:nvPr>
        </p:nvSpPr>
        <p:spPr/>
        <p:txBody>
          <a:bodyPr/>
          <a:lstStyle/>
          <a:p>
            <a:pPr eaLnBrk="1" hangingPunct="1"/>
            <a:r>
              <a:rPr lang="en-GB" sz="3400" dirty="0" smtClean="0"/>
              <a:t>Using IDLE (1 of 2)</a:t>
            </a:r>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25</a:t>
            </a:fld>
            <a:endParaRPr lang="en-GB"/>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82863"/>
            <a:ext cx="6667500" cy="1720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6478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GB" dirty="0" smtClean="0"/>
              <a:t>IDLE gives you colour coding, IntelliSense, etc.</a:t>
            </a:r>
          </a:p>
          <a:p>
            <a:pPr lvl="1"/>
            <a:endParaRPr lang="en-GB" dirty="0"/>
          </a:p>
          <a:p>
            <a:pPr lvl="1"/>
            <a:endParaRPr lang="en-GB" smtClean="0"/>
          </a:p>
          <a:p>
            <a:pPr lvl="1"/>
            <a:endParaRPr lang="en-GB" dirty="0" smtClean="0"/>
          </a:p>
          <a:p>
            <a:pPr lvl="1"/>
            <a:endParaRPr lang="en-GB" smtClean="0"/>
          </a:p>
          <a:p>
            <a:pPr lvl="1"/>
            <a:endParaRPr lang="en-GB"/>
          </a:p>
          <a:p>
            <a:pPr lvl="1"/>
            <a:endParaRPr lang="en-GB" dirty="0"/>
          </a:p>
          <a:p>
            <a:pPr lvl="1"/>
            <a:endParaRPr lang="en-GB" dirty="0" smtClean="0"/>
          </a:p>
          <a:p>
            <a:r>
              <a:rPr lang="en-GB" dirty="0" smtClean="0"/>
              <a:t>You can execute the script in a shell, via F5</a:t>
            </a:r>
            <a:endParaRPr lang="en-GB" dirty="0"/>
          </a:p>
        </p:txBody>
      </p:sp>
      <p:sp>
        <p:nvSpPr>
          <p:cNvPr id="14339" name="Rectangle 4"/>
          <p:cNvSpPr>
            <a:spLocks noGrp="1" noChangeArrowheads="1"/>
          </p:cNvSpPr>
          <p:nvPr>
            <p:ph type="title"/>
          </p:nvPr>
        </p:nvSpPr>
        <p:spPr/>
        <p:txBody>
          <a:bodyPr/>
          <a:lstStyle/>
          <a:p>
            <a:r>
              <a:rPr lang="en-GB" sz="3400" smtClean="0"/>
              <a:t>Using IDLE (2 of 2)</a:t>
            </a:r>
            <a:endParaRPr lang="en-GB" sz="3400" dirty="0" smtClean="0"/>
          </a:p>
        </p:txBody>
      </p:sp>
      <p:sp>
        <p:nvSpPr>
          <p:cNvPr id="23554" name="Footer Placeholder 3"/>
          <p:cNvSpPr>
            <a:spLocks noGrp="1"/>
          </p:cNvSpPr>
          <p:nvPr>
            <p:ph type="ftr" sz="quarter" idx="10"/>
          </p:nvPr>
        </p:nvSpPr>
        <p:spPr/>
        <p:txBody>
          <a:bodyPr/>
          <a:lstStyle/>
          <a:p>
            <a:fld id="{5F447480-941E-41F4-B44C-3003888A61D0}" type="slidenum">
              <a:rPr lang="en-GB" smtClean="0"/>
              <a:pPr/>
              <a:t>26</a:t>
            </a:fld>
            <a:endParaRPr lang="en-GB"/>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7" y="1673223"/>
            <a:ext cx="7402513" cy="2092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7" y="4721224"/>
            <a:ext cx="7402513" cy="197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1364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27</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38154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smtClean="0"/>
              <a:t>Overview</a:t>
            </a:r>
          </a:p>
          <a:p>
            <a:pPr eaLnBrk="1" hangingPunct="1"/>
            <a:r>
              <a:rPr lang="en-GB" smtClean="0"/>
              <a:t>Installing virtualenv</a:t>
            </a:r>
          </a:p>
          <a:p>
            <a:pPr eaLnBrk="1" hangingPunct="1"/>
            <a:r>
              <a:rPr lang="en-GB" smtClean="0"/>
              <a:t>Creating a virtual environment for a project</a:t>
            </a:r>
          </a:p>
          <a:p>
            <a:pPr eaLnBrk="1" hangingPunct="1"/>
            <a:r>
              <a:rPr lang="en-GB" smtClean="0"/>
              <a:t>Activating a virtual environment</a:t>
            </a:r>
          </a:p>
          <a:p>
            <a:pPr eaLnBrk="1" hangingPunct="1"/>
            <a:r>
              <a:rPr lang="en-GB" smtClean="0"/>
              <a:t>Using virtualenv</a:t>
            </a:r>
          </a:p>
          <a:p>
            <a:pPr eaLnBrk="1" hangingPunct="1"/>
            <a:r>
              <a:rPr lang="en-GB" smtClean="0"/>
              <a:t>Deactivating </a:t>
            </a:r>
            <a:r>
              <a:rPr lang="en-GB"/>
              <a:t>a virtual environment</a:t>
            </a:r>
          </a:p>
        </p:txBody>
      </p:sp>
      <p:sp>
        <p:nvSpPr>
          <p:cNvPr id="965634" name="Rectangle 2"/>
          <p:cNvSpPr>
            <a:spLocks noGrp="1" noChangeArrowheads="1"/>
          </p:cNvSpPr>
          <p:nvPr>
            <p:ph type="title"/>
          </p:nvPr>
        </p:nvSpPr>
        <p:spPr/>
        <p:txBody>
          <a:bodyPr/>
          <a:lstStyle/>
          <a:p>
            <a:pPr marL="571500" indent="-571500" eaLnBrk="1" hangingPunct="1"/>
            <a:r>
              <a:rPr lang="en-GB" sz="3400" smtClean="0"/>
              <a:t>Annex: Creating a Virtual Environment</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28</a:t>
            </a:fld>
            <a:endParaRPr lang="en-GB"/>
          </a:p>
        </p:txBody>
      </p:sp>
    </p:spTree>
    <p:extLst>
      <p:ext uri="{BB962C8B-B14F-4D97-AF65-F5344CB8AC3E}">
        <p14:creationId xmlns:p14="http://schemas.microsoft.com/office/powerpoint/2010/main" val="1559477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smtClean="0"/>
              <a:t>In your life as a Python developer, you'll likely create many applications that use diverse Python packages</a:t>
            </a:r>
          </a:p>
          <a:p>
            <a:pPr lvl="1" eaLnBrk="1" hangingPunct="1"/>
            <a:endParaRPr lang="en-GB"/>
          </a:p>
          <a:p>
            <a:pPr eaLnBrk="1" hangingPunct="1"/>
            <a:r>
              <a:rPr lang="en-GB" smtClean="0"/>
              <a:t>Ideally you would like the applications to be independent of each other</a:t>
            </a:r>
          </a:p>
          <a:p>
            <a:pPr lvl="1" eaLnBrk="1" hangingPunct="1"/>
            <a:r>
              <a:rPr lang="en-GB" smtClean="0"/>
              <a:t>The Python packages you download for one application shouldn't interfere with the Python packages for other applications</a:t>
            </a:r>
          </a:p>
          <a:p>
            <a:pPr lvl="1" eaLnBrk="1" hangingPunct="1"/>
            <a:endParaRPr lang="en-GB"/>
          </a:p>
          <a:p>
            <a:pPr eaLnBrk="1" hangingPunct="1"/>
            <a:r>
              <a:rPr lang="en-GB" smtClean="0"/>
              <a:t>To help you keep Python application environments isolated from each other, you can use the </a:t>
            </a:r>
            <a:r>
              <a:rPr lang="en-GB" smtClean="0">
                <a:latin typeface="Lucida Console" panose="020B0609040504020204" pitchFamily="49" charset="0"/>
              </a:rPr>
              <a:t>virtualenv</a:t>
            </a:r>
            <a:r>
              <a:rPr lang="en-GB" smtClean="0"/>
              <a:t> tool</a:t>
            </a:r>
          </a:p>
        </p:txBody>
      </p:sp>
      <p:sp>
        <p:nvSpPr>
          <p:cNvPr id="965634" name="Rectangle 2"/>
          <p:cNvSpPr>
            <a:spLocks noGrp="1" noChangeArrowheads="1"/>
          </p:cNvSpPr>
          <p:nvPr>
            <p:ph type="title"/>
          </p:nvPr>
        </p:nvSpPr>
        <p:spPr/>
        <p:txBody>
          <a:bodyPr/>
          <a:lstStyle/>
          <a:p>
            <a:pPr marL="571500" indent="-571500" eaLnBrk="1" hangingPunct="1"/>
            <a:r>
              <a:rPr lang="en-GB" sz="3400" smtClean="0"/>
              <a:t>Overview</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29</a:t>
            </a:fld>
            <a:endParaRPr lang="en-GB"/>
          </a:p>
        </p:txBody>
      </p:sp>
    </p:spTree>
    <p:extLst>
      <p:ext uri="{BB962C8B-B14F-4D97-AF65-F5344CB8AC3E}">
        <p14:creationId xmlns:p14="http://schemas.microsoft.com/office/powerpoint/2010/main" val="1650652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Hello Python</a:t>
            </a:r>
          </a:p>
          <a:p>
            <a:pPr eaLnBrk="1" hangingPunct="1"/>
            <a:r>
              <a:rPr lang="en-GB" dirty="0" smtClean="0"/>
              <a:t>What can you do with Python?</a:t>
            </a:r>
          </a:p>
          <a:p>
            <a:pPr eaLnBrk="1" hangingPunct="1"/>
            <a:r>
              <a:rPr lang="en-GB" dirty="0" smtClean="0"/>
              <a:t>About Python </a:t>
            </a:r>
            <a:r>
              <a:rPr lang="en-GB" dirty="0" err="1" smtClean="0"/>
              <a:t>Django</a:t>
            </a:r>
            <a:endParaRPr lang="en-GB" dirty="0" smtClean="0"/>
          </a:p>
        </p:txBody>
      </p:sp>
      <p:sp>
        <p:nvSpPr>
          <p:cNvPr id="965634" name="Rectangle 2"/>
          <p:cNvSpPr>
            <a:spLocks noGrp="1" noChangeArrowheads="1"/>
          </p:cNvSpPr>
          <p:nvPr>
            <p:ph type="title"/>
          </p:nvPr>
        </p:nvSpPr>
        <p:spPr/>
        <p:txBody>
          <a:bodyPr/>
          <a:lstStyle/>
          <a:p>
            <a:pPr marL="571500" indent="-571500" eaLnBrk="1" hangingPunct="1"/>
            <a:r>
              <a:rPr lang="en-GB" sz="3400" smtClean="0"/>
              <a:t>1. Setting the Scene</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smtClean="0"/>
              <a:t>You install </a:t>
            </a:r>
            <a:r>
              <a:rPr lang="en-GB" smtClean="0">
                <a:latin typeface="Lucida Console" panose="020B0609040504020204" pitchFamily="49" charset="0"/>
              </a:rPr>
              <a:t>virtualenv</a:t>
            </a:r>
            <a:r>
              <a:rPr lang="en-GB" smtClean="0"/>
              <a:t> via pip as a one-off exercise, as follows:</a:t>
            </a:r>
          </a:p>
          <a:p>
            <a:pPr lvl="1" eaLnBrk="1" hangingPunct="1"/>
            <a:endParaRPr lang="en-GB" smtClean="0"/>
          </a:p>
          <a:p>
            <a:pPr lvl="1" eaLnBrk="1" hangingPunct="1"/>
            <a:endParaRPr lang="en-GB"/>
          </a:p>
          <a:p>
            <a:pPr lvl="1" eaLnBrk="1" hangingPunct="1"/>
            <a:endParaRPr lang="en-GB" smtClean="0"/>
          </a:p>
          <a:p>
            <a:pPr eaLnBrk="1" hangingPunct="1"/>
            <a:r>
              <a:rPr lang="en-GB" smtClean="0"/>
              <a:t>You can test your installation as follows:</a:t>
            </a:r>
          </a:p>
          <a:p>
            <a:pPr eaLnBrk="1" hangingPunct="1"/>
            <a:endParaRPr lang="en-GB" smtClean="0"/>
          </a:p>
        </p:txBody>
      </p:sp>
      <p:sp>
        <p:nvSpPr>
          <p:cNvPr id="965634" name="Rectangle 2"/>
          <p:cNvSpPr>
            <a:spLocks noGrp="1" noChangeArrowheads="1"/>
          </p:cNvSpPr>
          <p:nvPr>
            <p:ph type="title"/>
          </p:nvPr>
        </p:nvSpPr>
        <p:spPr/>
        <p:txBody>
          <a:bodyPr/>
          <a:lstStyle/>
          <a:p>
            <a:pPr marL="571500" indent="-571500" eaLnBrk="1" hangingPunct="1"/>
            <a:r>
              <a:rPr lang="en-GB" sz="3400" smtClean="0"/>
              <a:t>Installing virtualenv</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30</a:t>
            </a:fld>
            <a:endParaRPr lang="en-GB"/>
          </a:p>
        </p:txBody>
      </p:sp>
      <p:sp>
        <p:nvSpPr>
          <p:cNvPr id="5" name="Rectangle 4"/>
          <p:cNvSpPr>
            <a:spLocks noChangeArrowheads="1"/>
          </p:cNvSpPr>
          <p:nvPr/>
        </p:nvSpPr>
        <p:spPr bwMode="auto">
          <a:xfrm>
            <a:off x="555625" y="2039247"/>
            <a:ext cx="8232775" cy="442912"/>
          </a:xfrm>
          <a:prstGeom prst="rect">
            <a:avLst/>
          </a:prstGeom>
          <a:solidFill>
            <a:schemeClr val="tx1"/>
          </a:solidFill>
          <a:ln w="9525">
            <a:noFill/>
            <a:miter lim="800000"/>
            <a:headEnd/>
            <a:tailEnd/>
          </a:ln>
          <a:effectLst>
            <a:outerShdw dist="107763" dir="2700000" algn="ctr" rotWithShape="0">
              <a:srgbClr val="00B0F0"/>
            </a:outerShdw>
          </a:effectLst>
        </p:spPr>
        <p:txBody>
          <a:bodyPr lIns="92075" tIns="46038" rIns="92075" bIns="46038" anchor="ctr"/>
          <a:lstStyle/>
          <a:p>
            <a:pPr defTabSz="739775">
              <a:defRPr/>
            </a:pPr>
            <a:r>
              <a:rPr lang="en-GB" smtClean="0">
                <a:solidFill>
                  <a:schemeClr val="bg1"/>
                </a:solidFill>
              </a:rPr>
              <a:t>pip install virtualenv</a:t>
            </a:r>
            <a:endParaRPr lang="en-GB" dirty="0">
              <a:solidFill>
                <a:schemeClr val="bg1"/>
              </a:solidFill>
            </a:endParaRPr>
          </a:p>
        </p:txBody>
      </p:sp>
      <p:sp>
        <p:nvSpPr>
          <p:cNvPr id="6" name="Rectangle 5"/>
          <p:cNvSpPr>
            <a:spLocks noChangeArrowheads="1"/>
          </p:cNvSpPr>
          <p:nvPr/>
        </p:nvSpPr>
        <p:spPr bwMode="auto">
          <a:xfrm>
            <a:off x="555624" y="3675390"/>
            <a:ext cx="8232775" cy="442912"/>
          </a:xfrm>
          <a:prstGeom prst="rect">
            <a:avLst/>
          </a:prstGeom>
          <a:solidFill>
            <a:schemeClr val="tx1"/>
          </a:solidFill>
          <a:ln w="9525">
            <a:noFill/>
            <a:miter lim="800000"/>
            <a:headEnd/>
            <a:tailEnd/>
          </a:ln>
          <a:effectLst>
            <a:outerShdw dist="107763" dir="2700000" algn="ctr" rotWithShape="0">
              <a:srgbClr val="00B0F0"/>
            </a:outerShdw>
          </a:effectLst>
        </p:spPr>
        <p:txBody>
          <a:bodyPr lIns="92075" tIns="46038" rIns="92075" bIns="46038" anchor="ctr"/>
          <a:lstStyle/>
          <a:p>
            <a:pPr defTabSz="739775">
              <a:defRPr/>
            </a:pPr>
            <a:r>
              <a:rPr lang="en-GB">
                <a:solidFill>
                  <a:schemeClr val="bg1"/>
                </a:solidFill>
              </a:rPr>
              <a:t>virtualenv --version</a:t>
            </a:r>
            <a:endParaRPr lang="en-GB" dirty="0">
              <a:solidFill>
                <a:schemeClr val="bg1"/>
              </a:solidFill>
            </a:endParaRPr>
          </a:p>
        </p:txBody>
      </p:sp>
    </p:spTree>
    <p:extLst>
      <p:ext uri="{BB962C8B-B14F-4D97-AF65-F5344CB8AC3E}">
        <p14:creationId xmlns:p14="http://schemas.microsoft.com/office/powerpoint/2010/main" val="561040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smtClean="0"/>
              <a:t>To create a virtual environment for a particular project:</a:t>
            </a:r>
          </a:p>
          <a:p>
            <a:pPr eaLnBrk="1" hangingPunct="1"/>
            <a:endParaRPr lang="en-GB"/>
          </a:p>
          <a:p>
            <a:pPr eaLnBrk="1" hangingPunct="1"/>
            <a:endParaRPr lang="en-GB" smtClean="0"/>
          </a:p>
          <a:p>
            <a:pPr eaLnBrk="1" hangingPunct="1"/>
            <a:r>
              <a:rPr lang="en-GB" smtClean="0"/>
              <a:t>This command creates a folder named </a:t>
            </a:r>
            <a:r>
              <a:rPr lang="en-GB" smtClean="0">
                <a:latin typeface="Lucida Console" panose="020B0609040504020204" pitchFamily="49" charset="0"/>
              </a:rPr>
              <a:t>MyProject</a:t>
            </a:r>
            <a:r>
              <a:rPr lang="en-GB" smtClean="0"/>
              <a:t> that contains:</a:t>
            </a:r>
          </a:p>
          <a:p>
            <a:pPr lvl="1" eaLnBrk="1" hangingPunct="1"/>
            <a:r>
              <a:rPr lang="en-GB" smtClean="0"/>
              <a:t>Python executable files</a:t>
            </a:r>
          </a:p>
          <a:p>
            <a:pPr lvl="1" eaLnBrk="1" hangingPunct="1"/>
            <a:r>
              <a:rPr lang="en-GB" smtClean="0"/>
              <a:t>A copy of the pip library, which you can use to install other packages (locally for this virtual environment)</a:t>
            </a:r>
          </a:p>
          <a:p>
            <a:pPr eaLnBrk="1" hangingPunct="1"/>
            <a:endParaRPr lang="en-GB" smtClean="0"/>
          </a:p>
        </p:txBody>
      </p:sp>
      <p:sp>
        <p:nvSpPr>
          <p:cNvPr id="965634" name="Rectangle 2"/>
          <p:cNvSpPr>
            <a:spLocks noGrp="1" noChangeArrowheads="1"/>
          </p:cNvSpPr>
          <p:nvPr>
            <p:ph type="title"/>
          </p:nvPr>
        </p:nvSpPr>
        <p:spPr/>
        <p:txBody>
          <a:bodyPr/>
          <a:lstStyle/>
          <a:p>
            <a:pPr eaLnBrk="1" hangingPunct="1"/>
            <a:r>
              <a:rPr lang="en-GB" sz="3400"/>
              <a:t>Creating a </a:t>
            </a:r>
            <a:r>
              <a:rPr lang="en-GB" sz="3400" smtClean="0"/>
              <a:t>Virtual Environment </a:t>
            </a:r>
            <a:r>
              <a:rPr lang="en-GB" sz="3400"/>
              <a:t>for a </a:t>
            </a:r>
            <a:r>
              <a:rPr lang="en-GB" sz="3400" smtClean="0"/>
              <a:t>Project</a:t>
            </a:r>
            <a:endParaRPr lang="en-GB" sz="3400"/>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31</a:t>
            </a:fld>
            <a:endParaRPr lang="en-GB"/>
          </a:p>
        </p:txBody>
      </p:sp>
      <p:sp>
        <p:nvSpPr>
          <p:cNvPr id="5" name="Rectangle 4"/>
          <p:cNvSpPr>
            <a:spLocks noChangeArrowheads="1"/>
          </p:cNvSpPr>
          <p:nvPr/>
        </p:nvSpPr>
        <p:spPr bwMode="auto">
          <a:xfrm>
            <a:off x="555625" y="1694187"/>
            <a:ext cx="8232775" cy="442912"/>
          </a:xfrm>
          <a:prstGeom prst="rect">
            <a:avLst/>
          </a:prstGeom>
          <a:solidFill>
            <a:schemeClr val="tx1"/>
          </a:solidFill>
          <a:ln w="9525">
            <a:noFill/>
            <a:miter lim="800000"/>
            <a:headEnd/>
            <a:tailEnd/>
          </a:ln>
          <a:effectLst>
            <a:outerShdw dist="107763" dir="2700000" algn="ctr" rotWithShape="0">
              <a:srgbClr val="00B0F0"/>
            </a:outerShdw>
          </a:effectLst>
        </p:spPr>
        <p:txBody>
          <a:bodyPr lIns="92075" tIns="46038" rIns="92075" bIns="46038" anchor="ctr"/>
          <a:lstStyle/>
          <a:p>
            <a:pPr defTabSz="739775">
              <a:defRPr/>
            </a:pPr>
            <a:r>
              <a:rPr lang="en-GB">
                <a:solidFill>
                  <a:schemeClr val="bg1"/>
                </a:solidFill>
              </a:rPr>
              <a:t>virtualenv </a:t>
            </a:r>
            <a:r>
              <a:rPr lang="en-GB" smtClean="0">
                <a:solidFill>
                  <a:schemeClr val="bg1"/>
                </a:solidFill>
              </a:rPr>
              <a:t>MyProject</a:t>
            </a:r>
            <a:endParaRPr lang="en-GB" dirty="0">
              <a:solidFill>
                <a:schemeClr val="bg1"/>
              </a:solidFill>
            </a:endParaRPr>
          </a:p>
        </p:txBody>
      </p:sp>
    </p:spTree>
    <p:extLst>
      <p:ext uri="{BB962C8B-B14F-4D97-AF65-F5344CB8AC3E}">
        <p14:creationId xmlns:p14="http://schemas.microsoft.com/office/powerpoint/2010/main" val="102508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smtClean="0"/>
              <a:t>To begin using a virtual environment, you must activate it </a:t>
            </a:r>
          </a:p>
          <a:p>
            <a:pPr lvl="1" eaLnBrk="1" hangingPunct="1"/>
            <a:endParaRPr lang="en-GB" smtClean="0"/>
          </a:p>
          <a:p>
            <a:pPr lvl="1" eaLnBrk="1" hangingPunct="1"/>
            <a:endParaRPr lang="en-GB" smtClean="0"/>
          </a:p>
          <a:p>
            <a:pPr lvl="1" eaLnBrk="1" hangingPunct="1"/>
            <a:endParaRPr lang="en-GB" smtClean="0"/>
          </a:p>
          <a:p>
            <a:pPr lvl="1" eaLnBrk="1" hangingPunct="1"/>
            <a:endParaRPr lang="en-GB"/>
          </a:p>
          <a:p>
            <a:pPr eaLnBrk="1" hangingPunct="1"/>
            <a:r>
              <a:rPr lang="en-GB" smtClean="0"/>
              <a:t>After you've activated a virtual environment, its name will appear in the command prompt</a:t>
            </a:r>
          </a:p>
          <a:p>
            <a:pPr lvl="1" eaLnBrk="1" hangingPunct="1"/>
            <a:r>
              <a:rPr lang="en-GB" smtClean="0"/>
              <a:t>E.g. in Windows:</a:t>
            </a:r>
          </a:p>
          <a:p>
            <a:pPr eaLnBrk="1" hangingPunct="1"/>
            <a:endParaRPr lang="en-GB"/>
          </a:p>
          <a:p>
            <a:pPr eaLnBrk="1" hangingPunct="1"/>
            <a:endParaRPr lang="en-GB" smtClean="0"/>
          </a:p>
          <a:p>
            <a:pPr eaLnBrk="1" hangingPunct="1"/>
            <a:endParaRPr lang="en-GB" smtClean="0"/>
          </a:p>
        </p:txBody>
      </p:sp>
      <p:sp>
        <p:nvSpPr>
          <p:cNvPr id="965634" name="Rectangle 2"/>
          <p:cNvSpPr>
            <a:spLocks noGrp="1" noChangeArrowheads="1"/>
          </p:cNvSpPr>
          <p:nvPr>
            <p:ph type="title"/>
          </p:nvPr>
        </p:nvSpPr>
        <p:spPr/>
        <p:txBody>
          <a:bodyPr/>
          <a:lstStyle/>
          <a:p>
            <a:pPr eaLnBrk="1" hangingPunct="1"/>
            <a:r>
              <a:rPr lang="en-GB" sz="3400" smtClean="0"/>
              <a:t>Activating a Virtual Environment</a:t>
            </a:r>
            <a:endParaRPr lang="en-GB" sz="3400"/>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32</a:t>
            </a:fld>
            <a:endParaRPr lang="en-GB"/>
          </a:p>
        </p:txBody>
      </p:sp>
      <p:sp>
        <p:nvSpPr>
          <p:cNvPr id="5" name="Rectangle 4"/>
          <p:cNvSpPr>
            <a:spLocks noChangeArrowheads="1"/>
          </p:cNvSpPr>
          <p:nvPr/>
        </p:nvSpPr>
        <p:spPr bwMode="auto">
          <a:xfrm>
            <a:off x="814420" y="2189398"/>
            <a:ext cx="3826595" cy="442912"/>
          </a:xfrm>
          <a:prstGeom prst="rect">
            <a:avLst/>
          </a:prstGeom>
          <a:solidFill>
            <a:schemeClr val="tx1"/>
          </a:solidFill>
          <a:ln w="9525">
            <a:noFill/>
            <a:miter lim="800000"/>
            <a:headEnd/>
            <a:tailEnd/>
          </a:ln>
          <a:effectLst>
            <a:outerShdw dist="107763" dir="2700000" algn="ctr" rotWithShape="0">
              <a:srgbClr val="00B0F0"/>
            </a:outerShdw>
          </a:effectLst>
        </p:spPr>
        <p:txBody>
          <a:bodyPr lIns="92075" tIns="46038" rIns="92075" bIns="46038" anchor="ctr"/>
          <a:lstStyle/>
          <a:p>
            <a:pPr defTabSz="739775">
              <a:defRPr/>
            </a:pPr>
            <a:r>
              <a:rPr lang="en-GB">
                <a:solidFill>
                  <a:schemeClr val="bg1"/>
                </a:solidFill>
              </a:rPr>
              <a:t>source </a:t>
            </a:r>
            <a:r>
              <a:rPr lang="en-GB" smtClean="0">
                <a:solidFill>
                  <a:schemeClr val="bg1"/>
                </a:solidFill>
              </a:rPr>
              <a:t>MyProject/bin/activate</a:t>
            </a:r>
            <a:endParaRPr lang="en-GB" dirty="0">
              <a:solidFill>
                <a:schemeClr val="bg1"/>
              </a:solidFill>
            </a:endParaRPr>
          </a:p>
        </p:txBody>
      </p:sp>
      <p:sp>
        <p:nvSpPr>
          <p:cNvPr id="6" name="Rectangle 5"/>
          <p:cNvSpPr>
            <a:spLocks noChangeArrowheads="1"/>
          </p:cNvSpPr>
          <p:nvPr/>
        </p:nvSpPr>
        <p:spPr bwMode="auto">
          <a:xfrm>
            <a:off x="5006857" y="2189398"/>
            <a:ext cx="3826595" cy="442912"/>
          </a:xfrm>
          <a:prstGeom prst="rect">
            <a:avLst/>
          </a:prstGeom>
          <a:solidFill>
            <a:schemeClr val="tx1"/>
          </a:solidFill>
          <a:ln w="9525">
            <a:noFill/>
            <a:miter lim="800000"/>
            <a:headEnd/>
            <a:tailEnd/>
          </a:ln>
          <a:effectLst>
            <a:outerShdw dist="107763" dir="2700000" algn="ctr" rotWithShape="0">
              <a:srgbClr val="00B0F0"/>
            </a:outerShdw>
          </a:effectLst>
        </p:spPr>
        <p:txBody>
          <a:bodyPr lIns="92075" tIns="46038" rIns="92075" bIns="46038" anchor="ctr"/>
          <a:lstStyle/>
          <a:p>
            <a:pPr defTabSz="739775">
              <a:defRPr/>
            </a:pPr>
            <a:r>
              <a:rPr lang="en-GB" smtClean="0">
                <a:solidFill>
                  <a:schemeClr val="bg1"/>
                </a:solidFill>
              </a:rPr>
              <a:t>MyProject\Scripts\activate</a:t>
            </a:r>
            <a:endParaRPr lang="en-GB"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16" y="4407013"/>
            <a:ext cx="801052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txBox="1">
            <a:spLocks noChangeArrowheads="1"/>
          </p:cNvSpPr>
          <p:nvPr/>
        </p:nvSpPr>
        <p:spPr bwMode="auto">
          <a:xfrm>
            <a:off x="4906514" y="1766857"/>
            <a:ext cx="3823420" cy="393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FF0000"/>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marL="0" lvl="1" indent="0" eaLnBrk="1" hangingPunct="1">
              <a:buNone/>
            </a:pPr>
            <a:r>
              <a:rPr lang="en-GB" kern="0" smtClean="0">
                <a:solidFill>
                  <a:srgbClr val="FF0000"/>
                </a:solidFill>
              </a:rPr>
              <a:t>In Windows:</a:t>
            </a:r>
          </a:p>
        </p:txBody>
      </p:sp>
      <p:sp>
        <p:nvSpPr>
          <p:cNvPr id="9" name="Rectangle 3"/>
          <p:cNvSpPr txBox="1">
            <a:spLocks noChangeArrowheads="1"/>
          </p:cNvSpPr>
          <p:nvPr/>
        </p:nvSpPr>
        <p:spPr bwMode="auto">
          <a:xfrm>
            <a:off x="786916" y="1766857"/>
            <a:ext cx="3823420" cy="393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FF0000"/>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marL="0" lvl="1" indent="0" eaLnBrk="1" hangingPunct="1">
              <a:buNone/>
            </a:pPr>
            <a:r>
              <a:rPr lang="en-GB" kern="0" smtClean="0">
                <a:solidFill>
                  <a:srgbClr val="FF0000"/>
                </a:solidFill>
              </a:rPr>
              <a:t>In Unix:</a:t>
            </a:r>
          </a:p>
        </p:txBody>
      </p:sp>
      <p:sp>
        <p:nvSpPr>
          <p:cNvPr id="2" name="Rounded Rectangle 1"/>
          <p:cNvSpPr/>
          <p:nvPr/>
        </p:nvSpPr>
        <p:spPr bwMode="auto">
          <a:xfrm>
            <a:off x="769663" y="4727275"/>
            <a:ext cx="1438699" cy="431321"/>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3826364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smtClean="0"/>
              <a:t>You can now use pip to install packages into your virtual environment</a:t>
            </a:r>
          </a:p>
          <a:p>
            <a:pPr lvl="1" eaLnBrk="1" hangingPunct="1"/>
            <a:r>
              <a:rPr lang="en-GB" smtClean="0"/>
              <a:t>E.g. to install the "requests" package:</a:t>
            </a:r>
          </a:p>
          <a:p>
            <a:pPr lvl="1" eaLnBrk="1" hangingPunct="1"/>
            <a:r>
              <a:rPr lang="en-GB" smtClean="0"/>
              <a:t>Installs the package into the </a:t>
            </a:r>
            <a:r>
              <a:rPr lang="en-GB" smtClean="0">
                <a:latin typeface="Lucida Console" panose="020B0609040504020204" pitchFamily="49" charset="0"/>
              </a:rPr>
              <a:t>Lib\site-packages</a:t>
            </a:r>
            <a:r>
              <a:rPr lang="en-GB" smtClean="0"/>
              <a:t> folder</a:t>
            </a:r>
          </a:p>
          <a:p>
            <a:pPr lvl="1" eaLnBrk="1" hangingPunct="1"/>
            <a:endParaRPr lang="en-GB"/>
          </a:p>
          <a:p>
            <a:pPr lvl="1" eaLnBrk="1" hangingPunct="1"/>
            <a:endParaRPr lang="en-GB" smtClean="0"/>
          </a:p>
          <a:p>
            <a:pPr lvl="1" eaLnBrk="1" hangingPunct="1"/>
            <a:endParaRPr lang="en-GB"/>
          </a:p>
          <a:p>
            <a:pPr eaLnBrk="1" hangingPunct="1"/>
            <a:r>
              <a:rPr lang="en-GB" smtClean="0"/>
              <a:t>You can write a Python script that uses the package</a:t>
            </a:r>
          </a:p>
          <a:p>
            <a:pPr lvl="1" eaLnBrk="1" hangingPunct="1"/>
            <a:endParaRPr lang="en-GB"/>
          </a:p>
          <a:p>
            <a:pPr lvl="1" eaLnBrk="1" hangingPunct="1"/>
            <a:endParaRPr lang="en-GB" smtClean="0"/>
          </a:p>
          <a:p>
            <a:pPr lvl="1" eaLnBrk="1" hangingPunct="1"/>
            <a:endParaRPr lang="en-GB"/>
          </a:p>
          <a:p>
            <a:pPr eaLnBrk="1" hangingPunct="1"/>
            <a:r>
              <a:rPr lang="en-GB" smtClean="0"/>
              <a:t>Run the Python script as normal</a:t>
            </a:r>
          </a:p>
        </p:txBody>
      </p:sp>
      <p:sp>
        <p:nvSpPr>
          <p:cNvPr id="965634" name="Rectangle 2"/>
          <p:cNvSpPr>
            <a:spLocks noGrp="1" noChangeArrowheads="1"/>
          </p:cNvSpPr>
          <p:nvPr>
            <p:ph type="title"/>
          </p:nvPr>
        </p:nvSpPr>
        <p:spPr/>
        <p:txBody>
          <a:bodyPr/>
          <a:lstStyle/>
          <a:p>
            <a:pPr eaLnBrk="1" hangingPunct="1"/>
            <a:r>
              <a:rPr lang="en-GB" sz="3400" smtClean="0"/>
              <a:t>Using a Virtual Environment</a:t>
            </a:r>
            <a:endParaRPr lang="en-GB" sz="3400"/>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33</a:t>
            </a:fld>
            <a:endParaRPr lang="en-GB"/>
          </a:p>
        </p:txBody>
      </p:sp>
      <p:sp>
        <p:nvSpPr>
          <p:cNvPr id="11" name="Rectangle 10"/>
          <p:cNvSpPr>
            <a:spLocks noChangeArrowheads="1"/>
          </p:cNvSpPr>
          <p:nvPr/>
        </p:nvSpPr>
        <p:spPr bwMode="auto">
          <a:xfrm>
            <a:off x="555625" y="2798369"/>
            <a:ext cx="8232775" cy="442912"/>
          </a:xfrm>
          <a:prstGeom prst="rect">
            <a:avLst/>
          </a:prstGeom>
          <a:solidFill>
            <a:schemeClr val="tx1"/>
          </a:solidFill>
          <a:ln w="9525">
            <a:noFill/>
            <a:miter lim="800000"/>
            <a:headEnd/>
            <a:tailEnd/>
          </a:ln>
          <a:effectLst>
            <a:outerShdw dist="107763" dir="2700000" algn="ctr" rotWithShape="0">
              <a:srgbClr val="00B0F0"/>
            </a:outerShdw>
          </a:effectLst>
        </p:spPr>
        <p:txBody>
          <a:bodyPr lIns="92075" tIns="46038" rIns="92075" bIns="46038" anchor="ctr"/>
          <a:lstStyle/>
          <a:p>
            <a:pPr defTabSz="739775">
              <a:defRPr/>
            </a:pPr>
            <a:r>
              <a:rPr lang="en-GB">
                <a:solidFill>
                  <a:schemeClr val="bg1"/>
                </a:solidFill>
              </a:rPr>
              <a:t>pip install requests</a:t>
            </a:r>
            <a:endParaRPr lang="en-GB" dirty="0">
              <a:solidFill>
                <a:schemeClr val="bg1"/>
              </a:solidFill>
            </a:endParaRPr>
          </a:p>
        </p:txBody>
      </p:sp>
      <p:sp>
        <p:nvSpPr>
          <p:cNvPr id="12" name="Rectangle 4"/>
          <p:cNvSpPr>
            <a:spLocks noChangeArrowheads="1"/>
          </p:cNvSpPr>
          <p:nvPr/>
        </p:nvSpPr>
        <p:spPr bwMode="auto">
          <a:xfrm>
            <a:off x="555625" y="4407151"/>
            <a:ext cx="8232775" cy="73930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b="1">
                <a:solidFill>
                  <a:srgbClr val="FF0000"/>
                </a:solidFill>
              </a:rPr>
              <a:t>import </a:t>
            </a:r>
            <a:r>
              <a:rPr lang="en-GB" b="1" smtClean="0">
                <a:solidFill>
                  <a:srgbClr val="FF0000"/>
                </a:solidFill>
              </a:rPr>
              <a:t>requests</a:t>
            </a:r>
            <a:endParaRPr lang="en-GB" smtClean="0"/>
          </a:p>
          <a:p>
            <a:pPr defTabSz="739775">
              <a:defRPr/>
            </a:pPr>
            <a:r>
              <a:rPr lang="en-GB" smtClean="0"/>
              <a:t>response </a:t>
            </a:r>
            <a:r>
              <a:rPr lang="en-GB"/>
              <a:t>= </a:t>
            </a:r>
            <a:r>
              <a:rPr lang="en-GB" b="1">
                <a:solidFill>
                  <a:srgbClr val="FF0000"/>
                </a:solidFill>
              </a:rPr>
              <a:t>requests.get('https://httpbin.org/ip</a:t>
            </a:r>
            <a:r>
              <a:rPr lang="en-GB" b="1" smtClean="0">
                <a:solidFill>
                  <a:srgbClr val="FF0000"/>
                </a:solidFill>
              </a:rPr>
              <a:t>')</a:t>
            </a:r>
            <a:endParaRPr lang="en-GB" b="1">
              <a:solidFill>
                <a:srgbClr val="FF0000"/>
              </a:solidFill>
            </a:endParaRPr>
          </a:p>
          <a:p>
            <a:pPr defTabSz="739775">
              <a:defRPr/>
            </a:pPr>
            <a:r>
              <a:rPr lang="en-GB"/>
              <a:t>print('Your IP is {0}'.format(response.json()['origin']))</a:t>
            </a:r>
            <a:endParaRPr lang="en-GB" dirty="0"/>
          </a:p>
        </p:txBody>
      </p:sp>
      <p:sp>
        <p:nvSpPr>
          <p:cNvPr id="13" name="TextBox 12"/>
          <p:cNvSpPr txBox="1">
            <a:spLocks noChangeArrowheads="1"/>
          </p:cNvSpPr>
          <p:nvPr/>
        </p:nvSpPr>
        <p:spPr bwMode="auto">
          <a:xfrm>
            <a:off x="7839038" y="4830837"/>
            <a:ext cx="947695" cy="307777"/>
          </a:xfrm>
          <a:prstGeom prst="rect">
            <a:avLst/>
          </a:prstGeom>
          <a:noFill/>
          <a:ln w="9525">
            <a:noFill/>
            <a:miter lim="800000"/>
            <a:headEnd/>
            <a:tailEnd/>
          </a:ln>
        </p:spPr>
        <p:txBody>
          <a:bodyPr wrap="none">
            <a:spAutoFit/>
          </a:bodyPr>
          <a:lstStyle/>
          <a:p>
            <a:pPr algn="r"/>
            <a:r>
              <a:rPr lang="en-GB" b="1" smtClean="0">
                <a:solidFill>
                  <a:schemeClr val="tx2"/>
                </a:solidFill>
              </a:rPr>
              <a:t>main.py</a:t>
            </a:r>
            <a:endParaRPr lang="en-GB" b="1" dirty="0">
              <a:solidFill>
                <a:schemeClr val="tx2"/>
              </a:solidFill>
            </a:endParaRPr>
          </a:p>
        </p:txBody>
      </p:sp>
      <p:sp>
        <p:nvSpPr>
          <p:cNvPr id="14" name="Rectangle 13"/>
          <p:cNvSpPr>
            <a:spLocks noChangeArrowheads="1"/>
          </p:cNvSpPr>
          <p:nvPr/>
        </p:nvSpPr>
        <p:spPr bwMode="auto">
          <a:xfrm>
            <a:off x="555625" y="6001016"/>
            <a:ext cx="8232775" cy="442912"/>
          </a:xfrm>
          <a:prstGeom prst="rect">
            <a:avLst/>
          </a:prstGeom>
          <a:solidFill>
            <a:schemeClr val="tx1"/>
          </a:solidFill>
          <a:ln w="9525">
            <a:noFill/>
            <a:miter lim="800000"/>
            <a:headEnd/>
            <a:tailEnd/>
          </a:ln>
          <a:effectLst>
            <a:outerShdw dist="107763" dir="2700000" algn="ctr" rotWithShape="0">
              <a:srgbClr val="00B0F0"/>
            </a:outerShdw>
          </a:effectLst>
        </p:spPr>
        <p:txBody>
          <a:bodyPr lIns="92075" tIns="46038" rIns="92075" bIns="46038" anchor="ctr"/>
          <a:lstStyle/>
          <a:p>
            <a:pPr defTabSz="739775">
              <a:defRPr/>
            </a:pPr>
            <a:r>
              <a:rPr lang="en-GB" smtClean="0">
                <a:solidFill>
                  <a:schemeClr val="bg1"/>
                </a:solidFill>
              </a:rPr>
              <a:t>python main.py</a:t>
            </a:r>
            <a:endParaRPr lang="en-GB" dirty="0">
              <a:solidFill>
                <a:schemeClr val="bg1"/>
              </a:solidFill>
            </a:endParaRPr>
          </a:p>
        </p:txBody>
      </p:sp>
    </p:spTree>
    <p:extLst>
      <p:ext uri="{BB962C8B-B14F-4D97-AF65-F5344CB8AC3E}">
        <p14:creationId xmlns:p14="http://schemas.microsoft.com/office/powerpoint/2010/main" val="2659847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smtClean="0"/>
              <a:t>You can deactivate a virtual environment as follows:</a:t>
            </a:r>
          </a:p>
          <a:p>
            <a:pPr lvl="1" eaLnBrk="1" hangingPunct="1"/>
            <a:endParaRPr lang="en-GB"/>
          </a:p>
          <a:p>
            <a:pPr lvl="1" eaLnBrk="1" hangingPunct="1"/>
            <a:endParaRPr lang="en-GB" smtClean="0"/>
          </a:p>
          <a:p>
            <a:pPr lvl="1" eaLnBrk="1" hangingPunct="1"/>
            <a:endParaRPr lang="en-GB" smtClean="0"/>
          </a:p>
          <a:p>
            <a:pPr eaLnBrk="1" hangingPunct="1"/>
            <a:r>
              <a:rPr lang="en-GB" smtClean="0"/>
              <a:t>This tears down your virtual environment</a:t>
            </a:r>
          </a:p>
          <a:p>
            <a:pPr lvl="1" eaLnBrk="1" hangingPunct="1"/>
            <a:r>
              <a:rPr lang="en-GB" smtClean="0"/>
              <a:t>You don't see the packages in that virtual environment any more</a:t>
            </a:r>
          </a:p>
          <a:p>
            <a:pPr lvl="1" eaLnBrk="1" hangingPunct="1"/>
            <a:r>
              <a:rPr lang="en-GB" smtClean="0"/>
              <a:t>You can reactivate it whenever you need to (see 2 slides previous)</a:t>
            </a:r>
            <a:endParaRPr lang="en-GB"/>
          </a:p>
          <a:p>
            <a:pPr lvl="1" eaLnBrk="1" hangingPunct="1"/>
            <a:endParaRPr lang="en-GB" smtClean="0"/>
          </a:p>
        </p:txBody>
      </p:sp>
      <p:sp>
        <p:nvSpPr>
          <p:cNvPr id="965634" name="Rectangle 2"/>
          <p:cNvSpPr>
            <a:spLocks noGrp="1" noChangeArrowheads="1"/>
          </p:cNvSpPr>
          <p:nvPr>
            <p:ph type="title"/>
          </p:nvPr>
        </p:nvSpPr>
        <p:spPr/>
        <p:txBody>
          <a:bodyPr/>
          <a:lstStyle/>
          <a:p>
            <a:pPr eaLnBrk="1" hangingPunct="1"/>
            <a:r>
              <a:rPr lang="en-GB" sz="3400" smtClean="0"/>
              <a:t>Deactivating a Virtual Environment</a:t>
            </a:r>
            <a:endParaRPr lang="en-GB" sz="3400"/>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34</a:t>
            </a:fld>
            <a:endParaRPr lang="en-GB"/>
          </a:p>
        </p:txBody>
      </p:sp>
      <p:sp>
        <p:nvSpPr>
          <p:cNvPr id="11" name="Rectangle 10"/>
          <p:cNvSpPr>
            <a:spLocks noChangeArrowheads="1"/>
          </p:cNvSpPr>
          <p:nvPr/>
        </p:nvSpPr>
        <p:spPr bwMode="auto">
          <a:xfrm>
            <a:off x="555625" y="1694188"/>
            <a:ext cx="8232775" cy="442912"/>
          </a:xfrm>
          <a:prstGeom prst="rect">
            <a:avLst/>
          </a:prstGeom>
          <a:solidFill>
            <a:schemeClr val="tx1"/>
          </a:solidFill>
          <a:ln w="9525">
            <a:noFill/>
            <a:miter lim="800000"/>
            <a:headEnd/>
            <a:tailEnd/>
          </a:ln>
          <a:effectLst>
            <a:outerShdw dist="107763" dir="2700000" algn="ctr" rotWithShape="0">
              <a:srgbClr val="00B0F0"/>
            </a:outerShdw>
          </a:effectLst>
        </p:spPr>
        <p:txBody>
          <a:bodyPr lIns="92075" tIns="46038" rIns="92075" bIns="46038" anchor="ctr"/>
          <a:lstStyle/>
          <a:p>
            <a:pPr defTabSz="739775">
              <a:defRPr/>
            </a:pPr>
            <a:r>
              <a:rPr lang="en-GB" smtClean="0">
                <a:solidFill>
                  <a:schemeClr val="bg1"/>
                </a:solidFill>
              </a:rPr>
              <a:t>deactivate</a:t>
            </a:r>
            <a:endParaRPr lang="en-GB" dirty="0">
              <a:solidFill>
                <a:schemeClr val="bg1"/>
              </a:solidFill>
            </a:endParaRPr>
          </a:p>
        </p:txBody>
      </p:sp>
    </p:spTree>
    <p:extLst>
      <p:ext uri="{BB962C8B-B14F-4D97-AF65-F5344CB8AC3E}">
        <p14:creationId xmlns:p14="http://schemas.microsoft.com/office/powerpoint/2010/main" val="392657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Python is powerful, expressive programming language</a:t>
            </a:r>
          </a:p>
          <a:p>
            <a:pPr lvl="1" eaLnBrk="1" hangingPunct="1"/>
            <a:r>
              <a:rPr lang="en-GB" dirty="0" smtClean="0"/>
              <a:t>Object-oriented</a:t>
            </a:r>
          </a:p>
          <a:p>
            <a:pPr lvl="1" eaLnBrk="1" hangingPunct="1"/>
            <a:r>
              <a:rPr lang="en-GB" dirty="0" smtClean="0"/>
              <a:t>Dynamic typing</a:t>
            </a:r>
          </a:p>
          <a:p>
            <a:pPr lvl="1" eaLnBrk="1" hangingPunct="1"/>
            <a:r>
              <a:rPr lang="en-GB" dirty="0" smtClean="0"/>
              <a:t>Interpreted</a:t>
            </a:r>
          </a:p>
          <a:p>
            <a:pPr lvl="1" eaLnBrk="1" hangingPunct="1"/>
            <a:endParaRPr lang="en-GB" dirty="0" smtClean="0"/>
          </a:p>
          <a:p>
            <a:pPr eaLnBrk="1" hangingPunct="1"/>
            <a:r>
              <a:rPr lang="en-GB" dirty="0" smtClean="0"/>
              <a:t>Available on a wide range of platforms</a:t>
            </a:r>
          </a:p>
          <a:p>
            <a:pPr lvl="1" eaLnBrk="1" hangingPunct="1"/>
            <a:r>
              <a:rPr lang="en-GB" dirty="0" smtClean="0"/>
              <a:t>Unix/Linux</a:t>
            </a:r>
          </a:p>
          <a:p>
            <a:pPr lvl="1" eaLnBrk="1" hangingPunct="1"/>
            <a:r>
              <a:rPr lang="en-GB" dirty="0" smtClean="0"/>
              <a:t>Windows</a:t>
            </a:r>
          </a:p>
          <a:p>
            <a:pPr lvl="1" eaLnBrk="1" hangingPunct="1"/>
            <a:r>
              <a:rPr lang="en-GB" dirty="0" smtClean="0"/>
              <a:t>Mac OS X</a:t>
            </a:r>
          </a:p>
          <a:p>
            <a:pPr lvl="1" eaLnBrk="1" hangingPunct="1"/>
            <a:r>
              <a:rPr lang="en-GB" dirty="0" smtClean="0"/>
              <a:t>etc.</a:t>
            </a:r>
          </a:p>
          <a:p>
            <a:pPr lvl="1" eaLnBrk="1" hangingPunct="1"/>
            <a:endParaRPr lang="en-GB" dirty="0"/>
          </a:p>
          <a:p>
            <a:pPr lvl="1" eaLnBrk="1" hangingPunct="1"/>
            <a:endParaRPr lang="en-GB" dirty="0" smtClean="0"/>
          </a:p>
        </p:txBody>
      </p:sp>
      <p:sp>
        <p:nvSpPr>
          <p:cNvPr id="965634" name="Rectangle 2"/>
          <p:cNvSpPr>
            <a:spLocks noGrp="1" noChangeArrowheads="1"/>
          </p:cNvSpPr>
          <p:nvPr>
            <p:ph type="title"/>
          </p:nvPr>
        </p:nvSpPr>
        <p:spPr/>
        <p:txBody>
          <a:bodyPr/>
          <a:lstStyle/>
          <a:p>
            <a:pPr marL="571500" indent="-571500" eaLnBrk="1" hangingPunct="1"/>
            <a:r>
              <a:rPr lang="en-GB" sz="3400" dirty="0" smtClean="0"/>
              <a:t>Hello Python</a:t>
            </a:r>
          </a:p>
        </p:txBody>
      </p:sp>
      <p:sp>
        <p:nvSpPr>
          <p:cNvPr id="4" name="Footer Placeholder 3"/>
          <p:cNvSpPr>
            <a:spLocks noGrp="1"/>
          </p:cNvSpPr>
          <p:nvPr>
            <p:ph type="ftr" sz="quarter" idx="10"/>
          </p:nvPr>
        </p:nvSpPr>
        <p:spPr/>
        <p:txBody>
          <a:bodyPr/>
          <a:lstStyle/>
          <a:p>
            <a:pPr>
              <a:defRPr/>
            </a:pPr>
            <a:fld id="{3A408636-4666-4122-B23D-9067F488E675}"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r>
              <a:rPr lang="en-GB" dirty="0" smtClean="0"/>
              <a:t>Scripting</a:t>
            </a:r>
          </a:p>
          <a:p>
            <a:pPr eaLnBrk="1" hangingPunct="1"/>
            <a:r>
              <a:rPr lang="en-GB" dirty="0" smtClean="0"/>
              <a:t>File I/O</a:t>
            </a:r>
          </a:p>
          <a:p>
            <a:pPr eaLnBrk="1" hangingPunct="1"/>
            <a:r>
              <a:rPr lang="en-GB" dirty="0" smtClean="0"/>
              <a:t>XML processing</a:t>
            </a:r>
          </a:p>
          <a:p>
            <a:pPr eaLnBrk="1" hangingPunct="1"/>
            <a:r>
              <a:rPr lang="en-GB" dirty="0" smtClean="0"/>
              <a:t>String handing and regular expressions</a:t>
            </a:r>
          </a:p>
          <a:p>
            <a:pPr eaLnBrk="1" hangingPunct="1"/>
            <a:r>
              <a:rPr lang="en-GB" dirty="0" smtClean="0"/>
              <a:t>Web applications, using </a:t>
            </a:r>
            <a:r>
              <a:rPr lang="en-GB" dirty="0" err="1" smtClean="0"/>
              <a:t>Django</a:t>
            </a:r>
            <a:endParaRPr lang="en-GB" dirty="0" smtClean="0"/>
          </a:p>
          <a:p>
            <a:pPr eaLnBrk="1" hangingPunct="1"/>
            <a:r>
              <a:rPr lang="en-GB" dirty="0" smtClean="0"/>
              <a:t>Web services</a:t>
            </a:r>
          </a:p>
        </p:txBody>
      </p:sp>
      <p:sp>
        <p:nvSpPr>
          <p:cNvPr id="7171" name="Rectangle 2"/>
          <p:cNvSpPr>
            <a:spLocks noGrp="1" noChangeArrowheads="1"/>
          </p:cNvSpPr>
          <p:nvPr>
            <p:ph type="title"/>
          </p:nvPr>
        </p:nvSpPr>
        <p:spPr/>
        <p:txBody>
          <a:bodyPr/>
          <a:lstStyle/>
          <a:p>
            <a:pPr eaLnBrk="1" hangingPunct="1"/>
            <a:r>
              <a:rPr lang="en-GB" sz="3400" dirty="0" smtClean="0"/>
              <a:t>What can you do with Python?</a:t>
            </a:r>
          </a:p>
        </p:txBody>
      </p:sp>
      <p:sp>
        <p:nvSpPr>
          <p:cNvPr id="5" name="Footer Placeholder 3"/>
          <p:cNvSpPr>
            <a:spLocks noGrp="1"/>
          </p:cNvSpPr>
          <p:nvPr>
            <p:ph type="ftr" sz="quarter" idx="10"/>
          </p:nvPr>
        </p:nvSpPr>
        <p:spPr/>
        <p:txBody>
          <a:bodyPr/>
          <a:lstStyle/>
          <a:p>
            <a:pPr>
              <a:defRPr/>
            </a:pPr>
            <a:fld id="{F961350E-0001-4CBF-9B48-04711427D579}" type="slidenum">
              <a:rPr lang="en-GB"/>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r>
              <a:rPr lang="en-GB" dirty="0" err="1" smtClean="0"/>
              <a:t>Django</a:t>
            </a:r>
            <a:r>
              <a:rPr lang="en-GB" dirty="0" smtClean="0"/>
              <a:t> is a popular web framework</a:t>
            </a:r>
          </a:p>
          <a:p>
            <a:pPr lvl="1" eaLnBrk="1" hangingPunct="1"/>
            <a:r>
              <a:rPr lang="en-GB" dirty="0" smtClean="0"/>
              <a:t>Object-relational mapper</a:t>
            </a:r>
          </a:p>
          <a:p>
            <a:pPr lvl="1" eaLnBrk="1" hangingPunct="1"/>
            <a:r>
              <a:rPr lang="en-GB" dirty="0" smtClean="0"/>
              <a:t>Automatic administrative interface</a:t>
            </a:r>
          </a:p>
          <a:p>
            <a:pPr lvl="1" eaLnBrk="1" hangingPunct="1"/>
            <a:r>
              <a:rPr lang="en-GB" dirty="0" smtClean="0"/>
              <a:t>Customizable URL routing</a:t>
            </a:r>
          </a:p>
          <a:p>
            <a:pPr lvl="1" eaLnBrk="1" hangingPunct="1"/>
            <a:endParaRPr lang="en-GB" dirty="0"/>
          </a:p>
          <a:p>
            <a:pPr eaLnBrk="1" hangingPunct="1"/>
            <a:r>
              <a:rPr lang="en-GB" dirty="0" smtClean="0"/>
              <a:t>Widely used by major web sites, including:</a:t>
            </a:r>
          </a:p>
          <a:p>
            <a:pPr lvl="1" eaLnBrk="1" hangingPunct="1"/>
            <a:r>
              <a:rPr lang="en-GB" dirty="0" smtClean="0"/>
              <a:t>Instagram</a:t>
            </a:r>
          </a:p>
          <a:p>
            <a:pPr lvl="1" eaLnBrk="1" hangingPunct="1"/>
            <a:r>
              <a:rPr lang="en-GB" dirty="0" smtClean="0"/>
              <a:t>Mozilla</a:t>
            </a:r>
          </a:p>
          <a:p>
            <a:pPr lvl="1" eaLnBrk="1" hangingPunct="1"/>
            <a:r>
              <a:rPr lang="en-GB" dirty="0" smtClean="0"/>
              <a:t>Lego it</a:t>
            </a:r>
          </a:p>
          <a:p>
            <a:pPr lvl="1" eaLnBrk="1" hangingPunct="1"/>
            <a:r>
              <a:rPr lang="en-GB" dirty="0" smtClean="0"/>
              <a:t>…</a:t>
            </a:r>
          </a:p>
        </p:txBody>
      </p:sp>
      <p:sp>
        <p:nvSpPr>
          <p:cNvPr id="7171" name="Rectangle 2"/>
          <p:cNvSpPr>
            <a:spLocks noGrp="1" noChangeArrowheads="1"/>
          </p:cNvSpPr>
          <p:nvPr>
            <p:ph type="title"/>
          </p:nvPr>
        </p:nvSpPr>
        <p:spPr/>
        <p:txBody>
          <a:bodyPr/>
          <a:lstStyle/>
          <a:p>
            <a:pPr eaLnBrk="1" hangingPunct="1"/>
            <a:r>
              <a:rPr lang="en-GB" sz="3400" dirty="0" smtClean="0"/>
              <a:t>About Python </a:t>
            </a:r>
            <a:r>
              <a:rPr lang="en-GB" sz="3400" dirty="0" err="1" smtClean="0"/>
              <a:t>Django</a:t>
            </a:r>
            <a:endParaRPr lang="en-GB" sz="3400" dirty="0" smtClean="0"/>
          </a:p>
        </p:txBody>
      </p:sp>
      <p:sp>
        <p:nvSpPr>
          <p:cNvPr id="5" name="Footer Placeholder 3"/>
          <p:cNvSpPr>
            <a:spLocks noGrp="1"/>
          </p:cNvSpPr>
          <p:nvPr>
            <p:ph type="ftr" sz="quarter" idx="10"/>
          </p:nvPr>
        </p:nvSpPr>
        <p:spPr/>
        <p:txBody>
          <a:bodyPr/>
          <a:lstStyle/>
          <a:p>
            <a:pPr>
              <a:defRPr/>
            </a:pPr>
            <a:fld id="{F961350E-0001-4CBF-9B48-04711427D579}" type="slidenum">
              <a:rPr lang="en-GB"/>
              <a:pPr>
                <a:defRPr/>
              </a:pPr>
              <a:t>6</a:t>
            </a:fld>
            <a:endParaRPr lang="en-GB"/>
          </a:p>
        </p:txBody>
      </p:sp>
    </p:spTree>
    <p:extLst>
      <p:ext uri="{BB962C8B-B14F-4D97-AF65-F5344CB8AC3E}">
        <p14:creationId xmlns:p14="http://schemas.microsoft.com/office/powerpoint/2010/main" val="1316016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Downloading Python</a:t>
            </a:r>
          </a:p>
          <a:p>
            <a:pPr eaLnBrk="1" hangingPunct="1"/>
            <a:r>
              <a:rPr lang="en-GB" dirty="0" smtClean="0"/>
              <a:t>Installing Python</a:t>
            </a:r>
          </a:p>
          <a:p>
            <a:pPr eaLnBrk="1" hangingPunct="1"/>
            <a:r>
              <a:rPr lang="en-GB" dirty="0" smtClean="0"/>
              <a:t>Using Python Documentation</a:t>
            </a:r>
          </a:p>
          <a:p>
            <a:pPr eaLnBrk="1" hangingPunct="1"/>
            <a:r>
              <a:rPr lang="en-GB" smtClean="0"/>
              <a:t>Python versions</a:t>
            </a:r>
          </a:p>
          <a:p>
            <a:pPr eaLnBrk="1" hangingPunct="1"/>
            <a:r>
              <a:rPr lang="en-GB" smtClean="0"/>
              <a:t>Installing Python packages</a:t>
            </a:r>
            <a:endParaRPr lang="en-GB" dirty="0" smtClean="0"/>
          </a:p>
        </p:txBody>
      </p:sp>
      <p:sp>
        <p:nvSpPr>
          <p:cNvPr id="996354" name="Rectangle 2"/>
          <p:cNvSpPr>
            <a:spLocks noGrp="1" noChangeArrowheads="1"/>
          </p:cNvSpPr>
          <p:nvPr>
            <p:ph type="title"/>
          </p:nvPr>
        </p:nvSpPr>
        <p:spPr/>
        <p:txBody>
          <a:bodyPr/>
          <a:lstStyle/>
          <a:p>
            <a:pPr marL="571500" indent="-571500" eaLnBrk="1" hangingPunct="1"/>
            <a:r>
              <a:rPr lang="en-GB" sz="3400" dirty="0" smtClean="0"/>
              <a:t>2. Installing and Using Python</a:t>
            </a:r>
          </a:p>
        </p:txBody>
      </p:sp>
      <p:sp>
        <p:nvSpPr>
          <p:cNvPr id="4" name="Footer Placeholder 3"/>
          <p:cNvSpPr>
            <a:spLocks noGrp="1"/>
          </p:cNvSpPr>
          <p:nvPr>
            <p:ph type="ftr" sz="quarter" idx="10"/>
          </p:nvPr>
        </p:nvSpPr>
        <p:spPr/>
        <p:txBody>
          <a:bodyPr/>
          <a:lstStyle/>
          <a:p>
            <a:pPr>
              <a:defRPr/>
            </a:pPr>
            <a:fld id="{4D9565D6-9A77-4D28-AB69-14DBA2201FBD}" type="slidenum">
              <a:rPr lang="en-GB"/>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r>
              <a:rPr lang="en-GB" dirty="0" smtClean="0"/>
              <a:t>You can download Python for free</a:t>
            </a:r>
          </a:p>
          <a:p>
            <a:pPr lvl="1" eaLnBrk="1" hangingPunct="1"/>
            <a:r>
              <a:rPr lang="en-GB" dirty="0" smtClean="0">
                <a:sym typeface="Wingdings" pitchFamily="2" charset="2"/>
              </a:rPr>
              <a:t>https</a:t>
            </a:r>
            <a:r>
              <a:rPr lang="en-GB" dirty="0">
                <a:sym typeface="Wingdings" pitchFamily="2" charset="2"/>
              </a:rPr>
              <a:t>://www.python.org/downloads/</a:t>
            </a:r>
            <a:endParaRPr lang="en-GB" dirty="0" smtClean="0">
              <a:sym typeface="Wingdings" pitchFamily="2" charset="2"/>
            </a:endParaRPr>
          </a:p>
        </p:txBody>
      </p:sp>
      <p:sp>
        <p:nvSpPr>
          <p:cNvPr id="12291" name="Rectangle 4"/>
          <p:cNvSpPr>
            <a:spLocks noGrp="1" noChangeArrowheads="1"/>
          </p:cNvSpPr>
          <p:nvPr>
            <p:ph type="title"/>
          </p:nvPr>
        </p:nvSpPr>
        <p:spPr/>
        <p:txBody>
          <a:bodyPr/>
          <a:lstStyle/>
          <a:p>
            <a:pPr eaLnBrk="1" hangingPunct="1"/>
            <a:r>
              <a:rPr lang="en-GB" sz="3400" dirty="0" smtClean="0"/>
              <a:t>Downloading Python</a:t>
            </a:r>
          </a:p>
        </p:txBody>
      </p:sp>
      <p:sp>
        <p:nvSpPr>
          <p:cNvPr id="22530" name="Footer Placeholder 3"/>
          <p:cNvSpPr>
            <a:spLocks noGrp="1"/>
          </p:cNvSpPr>
          <p:nvPr>
            <p:ph type="ftr" sz="quarter" idx="10"/>
          </p:nvPr>
        </p:nvSpPr>
        <p:spPr/>
        <p:txBody>
          <a:bodyPr/>
          <a:lstStyle/>
          <a:p>
            <a:pPr>
              <a:defRPr/>
            </a:pPr>
            <a:fld id="{E72B1B0B-EA5D-4CC3-8621-7A5966D7F783}" type="slidenum">
              <a:rPr lang="en-GB"/>
              <a:pPr>
                <a:defRPr/>
              </a:pPr>
              <a:t>8</a:t>
            </a:fld>
            <a:endParaRPr lang="en-GB"/>
          </a:p>
        </p:txBody>
      </p:sp>
      <p:sp>
        <p:nvSpPr>
          <p:cNvPr id="3" name="Oval 2"/>
          <p:cNvSpPr/>
          <p:nvPr/>
        </p:nvSpPr>
        <p:spPr bwMode="auto">
          <a:xfrm>
            <a:off x="1234872" y="4898348"/>
            <a:ext cx="1762328" cy="448351"/>
          </a:xfrm>
          <a:prstGeom prst="ellipse">
            <a:avLst/>
          </a:prstGeom>
          <a:noFill/>
          <a:ln w="57150" cap="flat" cmpd="sng" algn="ctr">
            <a:solidFill>
              <a:schemeClr val="bg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071" y="2092325"/>
            <a:ext cx="6949657" cy="457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GB" sz="3400" dirty="0" smtClean="0"/>
              <a:t>Installing Python (1 of 3)</a:t>
            </a:r>
          </a:p>
        </p:txBody>
      </p:sp>
      <p:sp>
        <p:nvSpPr>
          <p:cNvPr id="23554" name="Footer Placeholder 3"/>
          <p:cNvSpPr>
            <a:spLocks noGrp="1"/>
          </p:cNvSpPr>
          <p:nvPr>
            <p:ph type="ftr" sz="quarter" idx="10"/>
          </p:nvPr>
        </p:nvSpPr>
        <p:spPr/>
        <p:txBody>
          <a:bodyPr/>
          <a:lstStyle/>
          <a:p>
            <a:pPr>
              <a:defRPr/>
            </a:pPr>
            <a:fld id="{559D204A-D11A-4CE9-84C0-741F8D3C95FA}" type="slidenum">
              <a:rPr lang="en-GB"/>
              <a:pPr>
                <a:defRPr/>
              </a:pPr>
              <a:t>9</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419225"/>
            <a:ext cx="647700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9191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14821</TotalTime>
  <Words>4021</Words>
  <Application>Microsoft Office PowerPoint</Application>
  <PresentationFormat>On-screen Show (4:3)</PresentationFormat>
  <Paragraphs>454</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1_Blends</vt:lpstr>
      <vt:lpstr>Getting Started with Python</vt:lpstr>
      <vt:lpstr>Contents</vt:lpstr>
      <vt:lpstr>1. Setting the Scene</vt:lpstr>
      <vt:lpstr>Hello Python</vt:lpstr>
      <vt:lpstr>What can you do with Python?</vt:lpstr>
      <vt:lpstr>About Python Django</vt:lpstr>
      <vt:lpstr>2. Installing and Using Python</vt:lpstr>
      <vt:lpstr>Downloading Python</vt:lpstr>
      <vt:lpstr>Installing Python (1 of 3)</vt:lpstr>
      <vt:lpstr>Installing Python (2 of 3)</vt:lpstr>
      <vt:lpstr>Installing Python (3 of 3)</vt:lpstr>
      <vt:lpstr>Using Python Documentation</vt:lpstr>
      <vt:lpstr>Python Versions</vt:lpstr>
      <vt:lpstr>Installing Python Packages</vt:lpstr>
      <vt:lpstr>3. Running Python Script</vt:lpstr>
      <vt:lpstr>Running Python Script Interactively (1 of 2)</vt:lpstr>
      <vt:lpstr>Running Python Script Interactively (2 of 2)</vt:lpstr>
      <vt:lpstr>Creating Variables</vt:lpstr>
      <vt:lpstr>Line Continuation</vt:lpstr>
      <vt:lpstr>Blocks</vt:lpstr>
      <vt:lpstr>Creating and Running Python Modules</vt:lpstr>
      <vt:lpstr>Aside: Python Keywords</vt:lpstr>
      <vt:lpstr>Customizing Python</vt:lpstr>
      <vt:lpstr>Porting Python 2 Code to Python 3</vt:lpstr>
      <vt:lpstr>Using IDLE (1 of 2)</vt:lpstr>
      <vt:lpstr>Using IDLE (2 of 2)</vt:lpstr>
      <vt:lpstr>Any Questions?</vt:lpstr>
      <vt:lpstr>Annex: Creating a Virtual Environment</vt:lpstr>
      <vt:lpstr>Overview</vt:lpstr>
      <vt:lpstr>Installing virtualenv</vt:lpstr>
      <vt:lpstr>Creating a Virtual Environment for a Project</vt:lpstr>
      <vt:lpstr>Activating a Virtual Environment</vt:lpstr>
      <vt:lpstr>Using a Virtual Environment</vt:lpstr>
      <vt:lpstr>Deactivating a Virtual Environment</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452</cp:revision>
  <dcterms:created xsi:type="dcterms:W3CDTF">2002-05-03T12:27:39Z</dcterms:created>
  <dcterms:modified xsi:type="dcterms:W3CDTF">2019-05-21T07:51:13Z</dcterms:modified>
</cp:coreProperties>
</file>