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notesMasterIdLst>
    <p:notesMasterId r:id="rId27"/>
  </p:notesMasterIdLst>
  <p:handoutMasterIdLst>
    <p:handoutMasterId r:id="rId28"/>
  </p:handoutMasterIdLst>
  <p:sldIdLst>
    <p:sldId id="256" r:id="rId2"/>
    <p:sldId id="497" r:id="rId3"/>
    <p:sldId id="605" r:id="rId4"/>
    <p:sldId id="613" r:id="rId5"/>
    <p:sldId id="700" r:id="rId6"/>
    <p:sldId id="701" r:id="rId7"/>
    <p:sldId id="702" r:id="rId8"/>
    <p:sldId id="703" r:id="rId9"/>
    <p:sldId id="704" r:id="rId10"/>
    <p:sldId id="705" r:id="rId11"/>
    <p:sldId id="706" r:id="rId12"/>
    <p:sldId id="716" r:id="rId13"/>
    <p:sldId id="708" r:id="rId14"/>
    <p:sldId id="651" r:id="rId15"/>
    <p:sldId id="652" r:id="rId16"/>
    <p:sldId id="710" r:id="rId17"/>
    <p:sldId id="711" r:id="rId18"/>
    <p:sldId id="712" r:id="rId19"/>
    <p:sldId id="673" r:id="rId20"/>
    <p:sldId id="709" r:id="rId21"/>
    <p:sldId id="653" r:id="rId22"/>
    <p:sldId id="715" r:id="rId23"/>
    <p:sldId id="713" r:id="rId24"/>
    <p:sldId id="714" r:id="rId25"/>
    <p:sldId id="698" r:id="rId26"/>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8F8F8"/>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14156" autoAdjust="0"/>
    <p:restoredTop sz="94683" autoAdjust="0"/>
  </p:normalViewPr>
  <p:slideViewPr>
    <p:cSldViewPr snapToGrid="0" showGuides="1">
      <p:cViewPr varScale="1">
        <p:scale>
          <a:sx n="112" d="100"/>
          <a:sy n="112" d="100"/>
        </p:scale>
        <p:origin x="-2454" y="-78"/>
      </p:cViewPr>
      <p:guideLst>
        <p:guide orient="horz" pos="1937"/>
        <p:guide pos="2170"/>
      </p:guideLst>
    </p:cSldViewPr>
  </p:slideViewPr>
  <p:notesTextViewPr>
    <p:cViewPr>
      <p:scale>
        <a:sx n="100" d="100"/>
        <a:sy n="100" d="100"/>
      </p:scale>
      <p:origin x="0" y="0"/>
    </p:cViewPr>
  </p:notesTextViewPr>
  <p:sorterViewPr>
    <p:cViewPr>
      <p:scale>
        <a:sx n="100" d="100"/>
        <a:sy n="100" d="100"/>
      </p:scale>
      <p:origin x="0" y="180"/>
    </p:cViewPr>
  </p:sorterViewPr>
  <p:notesViewPr>
    <p:cSldViewPr snapToGrid="0" showGuides="1">
      <p:cViewPr>
        <p:scale>
          <a:sx n="136" d="100"/>
          <a:sy n="136" d="100"/>
        </p:scale>
        <p:origin x="-2568" y="88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smtClean="0"/>
              <a:t>Python Language Essentials</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Tree>
    <p:extLst>
      <p:ext uri="{BB962C8B-B14F-4D97-AF65-F5344CB8AC3E}">
        <p14:creationId xmlns:p14="http://schemas.microsoft.com/office/powerpoint/2010/main" val="1324858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smtClean="0"/>
              <a:t>Python Language Essentials</a:t>
            </a:r>
            <a:endParaRPr lang="en-GB" dirty="0"/>
          </a:p>
        </p:txBody>
      </p:sp>
      <p:sp>
        <p:nvSpPr>
          <p:cNvPr id="4710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479675" y="9139238"/>
            <a:ext cx="2355850"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2019</a:t>
            </a:r>
            <a:endParaRPr lang="en-GB" sz="1000" dirty="0">
              <a:latin typeface="Tahoma" pitchFamily="34" charset="0"/>
            </a:endParaRPr>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230674450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48131" name="Rectangle 4"/>
          <p:cNvSpPr>
            <a:spLocks noGrp="1" noRot="1" noChangeAspect="1" noChangeArrowheads="1" noTextEdit="1"/>
          </p:cNvSpPr>
          <p:nvPr>
            <p:ph type="sldImg"/>
          </p:nvPr>
        </p:nvSpPr>
        <p:spPr>
          <a:ln/>
        </p:spPr>
      </p:sp>
      <p:sp>
        <p:nvSpPr>
          <p:cNvPr id="48132" name="Rectangle 5"/>
          <p:cNvSpPr>
            <a:spLocks noGrp="1" noChangeArrowheads="1"/>
          </p:cNvSpPr>
          <p:nvPr>
            <p:ph type="body" idx="1"/>
          </p:nvPr>
        </p:nvSpPr>
        <p:spPr>
          <a:noFill/>
          <a:ln/>
        </p:spPr>
        <p:txBody>
          <a:bodyPr/>
          <a:lstStyle/>
          <a:p>
            <a:pPr eaLnBrk="1" hangingPunct="1"/>
            <a:r>
              <a:rPr lang="en-US" dirty="0"/>
              <a:t>This chapter </a:t>
            </a:r>
            <a:r>
              <a:rPr lang="en-US" dirty="0" smtClean="0"/>
              <a:t>takes a look at fundamental language issues in Python. We'll talk about how Python code is organized into modules and packages, and also discuss some of the simple built-in types and operators.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This slide shows the simple modules we've defined in the </a:t>
            </a:r>
            <a:r>
              <a:rPr lang="en-US" dirty="0" err="1" smtClean="0">
                <a:latin typeface="Lucida Console" panose="020B0609040504020204" pitchFamily="49" charset="0"/>
              </a:rPr>
              <a:t>utils</a:t>
            </a:r>
            <a:r>
              <a:rPr lang="en-US" dirty="0" smtClean="0"/>
              <a:t> package, for the sake of our example. </a:t>
            </a:r>
            <a:r>
              <a:rPr lang="en-GB" dirty="0" smtClean="0"/>
              <a:t>Our </a:t>
            </a:r>
            <a:r>
              <a:rPr lang="en-GB" dirty="0"/>
              <a:t>modules just define some </a:t>
            </a:r>
            <a:r>
              <a:rPr lang="en-GB" dirty="0" smtClean="0"/>
              <a:t>variables; in </a:t>
            </a:r>
            <a:r>
              <a:rPr lang="en-GB" dirty="0"/>
              <a:t>reality, modules typically define classes, functions, and </a:t>
            </a:r>
            <a:r>
              <a:rPr lang="en-GB" dirty="0" smtClean="0"/>
              <a:t>variables.</a:t>
            </a:r>
          </a:p>
          <a:p>
            <a:pPr eaLnBrk="1" hangingPunct="1"/>
            <a:r>
              <a:rPr lang="en-GB" dirty="0" smtClean="0"/>
              <a:t>Here are the file names and folder locations for the modules shown in the slide:</a:t>
            </a:r>
          </a:p>
          <a:p>
            <a:pPr lvl="1" eaLnBrk="1" hangingPunct="1"/>
            <a:r>
              <a:rPr lang="en-GB" dirty="0" smtClean="0">
                <a:latin typeface="Lucida Console" panose="020B0609040504020204" pitchFamily="49" charset="0"/>
              </a:rPr>
              <a:t>utils/constants/metric.py</a:t>
            </a:r>
          </a:p>
          <a:p>
            <a:pPr lvl="1" eaLnBrk="1" hangingPunct="1"/>
            <a:r>
              <a:rPr lang="en-GB" dirty="0" smtClean="0">
                <a:latin typeface="Lucida Console" panose="020B0609040504020204" pitchFamily="49" charset="0"/>
              </a:rPr>
              <a:t>utils/constants/physics.py</a:t>
            </a:r>
            <a:endParaRPr lang="en-GB" dirty="0">
              <a:latin typeface="Lucida Console" panose="020B0609040504020204" pitchFamily="49" charset="0"/>
            </a:endParaRPr>
          </a:p>
          <a:p>
            <a:pPr lvl="1" eaLnBrk="1" hangingPunct="1"/>
            <a:r>
              <a:rPr lang="en-GB" dirty="0" smtClean="0">
                <a:latin typeface="Lucida Console" panose="020B0609040504020204" pitchFamily="49" charset="0"/>
              </a:rPr>
              <a:t>utils/messages/french.py</a:t>
            </a:r>
            <a:endParaRPr lang="en-GB" dirty="0">
              <a:latin typeface="Lucida Console" panose="020B0609040504020204" pitchFamily="49" charset="0"/>
            </a:endParaRPr>
          </a:p>
          <a:p>
            <a:pPr lvl="1" eaLnBrk="1" hangingPunct="1"/>
            <a:r>
              <a:rPr lang="en-GB" dirty="0" smtClean="0">
                <a:latin typeface="Lucida Console" panose="020B0609040504020204" pitchFamily="49" charset="0"/>
              </a:rPr>
              <a:t>utils/messages/norwegian.py</a:t>
            </a:r>
            <a:endParaRPr lang="en-GB" dirty="0">
              <a:latin typeface="Lucida Console" panose="020B0609040504020204" pitchFamily="49" charset="0"/>
            </a:endParaRPr>
          </a:p>
          <a:p>
            <a:pPr lvl="1" eaLnBrk="1" hangingPunct="1"/>
            <a:endParaRPr lang="en-GB" dirty="0">
              <a:latin typeface="Lucida Console" panose="020B0609040504020204" pitchFamily="49" charset="0"/>
            </a:endParaRPr>
          </a:p>
          <a:p>
            <a:pPr eaLnBrk="1" hangingPunct="1"/>
            <a:endParaRPr lang="en-US" b="1" dirty="0" smtClean="0">
              <a:ea typeface="Tahoma" panose="020B0604030504040204" pitchFamily="34" charset="0"/>
              <a:cs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GB" dirty="0" smtClean="0"/>
              <a:t>Client code can use dotted module name syntax to import modules from a package. You specify the name of the package, followed by a dot, followed by the name of the module you want to import. If you have lots of nested packages, just step down the hierarchy using dots and sub-package names. </a:t>
            </a:r>
            <a:r>
              <a:rPr lang="en-GB" dirty="0" smtClean="0">
                <a:ea typeface="Tahoma" panose="020B0604030504040204" pitchFamily="34" charset="0"/>
                <a:cs typeface="Tahoma" panose="020B0604030504040204" pitchFamily="34" charset="0"/>
              </a:rPr>
              <a:t>Note </a:t>
            </a:r>
            <a:r>
              <a:rPr lang="en-GB" dirty="0">
                <a:ea typeface="Tahoma" panose="020B0604030504040204" pitchFamily="34" charset="0"/>
                <a:cs typeface="Tahoma" panose="020B0604030504040204" pitchFamily="34" charset="0"/>
              </a:rPr>
              <a:t>that you can only apply a dot to a package </a:t>
            </a:r>
            <a:r>
              <a:rPr lang="en-GB" dirty="0" smtClean="0">
                <a:ea typeface="Tahoma" panose="020B0604030504040204" pitchFamily="34" charset="0"/>
                <a:cs typeface="Tahoma" panose="020B0604030504040204" pitchFamily="34" charset="0"/>
              </a:rPr>
              <a:t>name (i.e</a:t>
            </a:r>
            <a:r>
              <a:rPr lang="en-GB" dirty="0">
                <a:ea typeface="Tahoma" panose="020B0604030504040204" pitchFamily="34" charset="0"/>
                <a:cs typeface="Tahoma" panose="020B0604030504040204" pitchFamily="34" charset="0"/>
              </a:rPr>
              <a:t>. a folder that has an </a:t>
            </a:r>
            <a:r>
              <a:rPr lang="en-GB" dirty="0">
                <a:latin typeface="Lucida Console" panose="020B0609040504020204" pitchFamily="49" charset="0"/>
                <a:ea typeface="Tahoma" panose="020B0604030504040204" pitchFamily="34" charset="0"/>
                <a:cs typeface="Tahoma" panose="020B0604030504040204" pitchFamily="34" charset="0"/>
              </a:rPr>
              <a:t>__init__.py</a:t>
            </a:r>
            <a:r>
              <a:rPr lang="en-GB" dirty="0">
                <a:ea typeface="Tahoma" panose="020B0604030504040204" pitchFamily="34" charset="0"/>
                <a:cs typeface="Tahoma" panose="020B0604030504040204" pitchFamily="34" charset="0"/>
              </a:rPr>
              <a:t> file in </a:t>
            </a:r>
            <a:r>
              <a:rPr lang="en-GB" dirty="0" smtClean="0">
                <a:ea typeface="Tahoma" panose="020B0604030504040204" pitchFamily="34" charset="0"/>
                <a:cs typeface="Tahoma" panose="020B0604030504040204" pitchFamily="34" charset="0"/>
              </a:rPr>
              <a:t>it).</a:t>
            </a:r>
            <a:endParaRPr lang="en-GB" dirty="0" smtClean="0"/>
          </a:p>
          <a:p>
            <a:pPr eaLnBrk="1" hangingPunct="1"/>
            <a:r>
              <a:rPr lang="en-GB" dirty="0" smtClean="0">
                <a:ea typeface="Tahoma" panose="020B0604030504040204" pitchFamily="34" charset="0"/>
                <a:cs typeface="Tahoma" panose="020B0604030504040204" pitchFamily="34" charset="0"/>
              </a:rPr>
              <a:t>Consider the examples in the slide:</a:t>
            </a:r>
          </a:p>
          <a:p>
            <a:pPr lvl="1" eaLnBrk="1" hangingPunct="1"/>
            <a:r>
              <a:rPr lang="en-GB" dirty="0" smtClean="0">
                <a:ea typeface="Tahoma" panose="020B0604030504040204" pitchFamily="34" charset="0"/>
                <a:cs typeface="Tahoma" panose="020B0604030504040204" pitchFamily="34" charset="0"/>
              </a:rPr>
              <a:t>In the first example, the </a:t>
            </a:r>
            <a:r>
              <a:rPr lang="en-GB" dirty="0" smtClean="0">
                <a:latin typeface="Lucida Console" panose="020B0609040504020204" pitchFamily="49" charset="0"/>
                <a:ea typeface="Tahoma" panose="020B0604030504040204" pitchFamily="34" charset="0"/>
                <a:cs typeface="Tahoma" panose="020B0604030504040204" pitchFamily="34" charset="0"/>
              </a:rPr>
              <a:t>import</a:t>
            </a:r>
            <a:r>
              <a:rPr lang="en-GB" dirty="0" smtClean="0">
                <a:ea typeface="Tahoma" panose="020B0604030504040204" pitchFamily="34" charset="0"/>
                <a:cs typeface="Tahoma" panose="020B0604030504040204" pitchFamily="34" charset="0"/>
              </a:rPr>
              <a:t> statement specifies the </a:t>
            </a:r>
            <a:r>
              <a:rPr lang="en-GB" dirty="0" err="1" smtClean="0">
                <a:latin typeface="Lucida Console" panose="020B0609040504020204" pitchFamily="49" charset="0"/>
                <a:ea typeface="Tahoma" panose="020B0604030504040204" pitchFamily="34" charset="0"/>
                <a:cs typeface="Tahoma" panose="020B0604030504040204" pitchFamily="34" charset="0"/>
              </a:rPr>
              <a:t>utils</a:t>
            </a:r>
            <a:r>
              <a:rPr lang="en-GB" dirty="0" smtClean="0">
                <a:ea typeface="Tahoma" panose="020B0604030504040204" pitchFamily="34" charset="0"/>
                <a:cs typeface="Tahoma" panose="020B0604030504040204" pitchFamily="34" charset="0"/>
              </a:rPr>
              <a:t> package, followed by the </a:t>
            </a:r>
            <a:r>
              <a:rPr lang="en-GB" dirty="0" smtClean="0">
                <a:latin typeface="Lucida Console" panose="020B0609040504020204" pitchFamily="49" charset="0"/>
                <a:ea typeface="Tahoma" panose="020B0604030504040204" pitchFamily="34" charset="0"/>
                <a:cs typeface="Tahoma" panose="020B0604030504040204" pitchFamily="34" charset="0"/>
              </a:rPr>
              <a:t>constants</a:t>
            </a:r>
            <a:r>
              <a:rPr lang="en-GB" dirty="0" smtClean="0">
                <a:ea typeface="Tahoma" panose="020B0604030504040204" pitchFamily="34" charset="0"/>
                <a:cs typeface="Tahoma" panose="020B0604030504040204" pitchFamily="34" charset="0"/>
              </a:rPr>
              <a:t> sub-package, followed by the </a:t>
            </a:r>
            <a:r>
              <a:rPr lang="en-GB" dirty="0" smtClean="0">
                <a:latin typeface="Lucida Console" panose="020B0609040504020204" pitchFamily="49" charset="0"/>
                <a:ea typeface="Tahoma" panose="020B0604030504040204" pitchFamily="34" charset="0"/>
                <a:cs typeface="Tahoma" panose="020B0604030504040204" pitchFamily="34" charset="0"/>
              </a:rPr>
              <a:t>metric</a:t>
            </a:r>
            <a:r>
              <a:rPr lang="en-GB" dirty="0" smtClean="0">
                <a:ea typeface="Tahoma" panose="020B0604030504040204" pitchFamily="34" charset="0"/>
                <a:cs typeface="Tahoma" panose="020B0604030504040204" pitchFamily="34" charset="0"/>
              </a:rPr>
              <a:t> module. You can then access names in that module by using fully qualified names, e.g. </a:t>
            </a:r>
            <a:r>
              <a:rPr lang="en-GB" dirty="0" err="1" smtClean="0">
                <a:latin typeface="Lucida Console" panose="020B0609040504020204" pitchFamily="49" charset="0"/>
                <a:ea typeface="Tahoma" panose="020B0604030504040204" pitchFamily="34" charset="0"/>
                <a:cs typeface="Tahoma" panose="020B0604030504040204" pitchFamily="34" charset="0"/>
              </a:rPr>
              <a:t>utils.constants.metric.INCH_TO_CM</a:t>
            </a:r>
            <a:r>
              <a:rPr lang="en-GB" dirty="0" smtClean="0">
                <a:ea typeface="Tahoma" panose="020B0604030504040204" pitchFamily="34" charset="0"/>
                <a:cs typeface="Tahoma" panose="020B0604030504040204" pitchFamily="34" charset="0"/>
              </a:rPr>
              <a:t>.</a:t>
            </a:r>
          </a:p>
          <a:p>
            <a:pPr lvl="1" eaLnBrk="1" hangingPunct="1"/>
            <a:r>
              <a:rPr lang="en-GB" dirty="0" smtClean="0">
                <a:ea typeface="Tahoma" panose="020B0604030504040204" pitchFamily="34" charset="0"/>
                <a:cs typeface="Tahoma" panose="020B0604030504040204" pitchFamily="34" charset="0"/>
              </a:rPr>
              <a:t>The second example is similar, but it adds the </a:t>
            </a:r>
            <a:r>
              <a:rPr lang="en-GB" dirty="0" smtClean="0">
                <a:latin typeface="Lucida Console" panose="020B0609040504020204" pitchFamily="49" charset="0"/>
                <a:ea typeface="Tahoma" panose="020B0604030504040204" pitchFamily="34" charset="0"/>
                <a:cs typeface="Tahoma" panose="020B0604030504040204" pitchFamily="34" charset="0"/>
              </a:rPr>
              <a:t>metric</a:t>
            </a:r>
            <a:r>
              <a:rPr lang="en-GB" dirty="0" smtClean="0">
                <a:ea typeface="Tahoma" panose="020B0604030504040204" pitchFamily="34" charset="0"/>
                <a:cs typeface="Tahoma" panose="020B0604030504040204" pitchFamily="34" charset="0"/>
              </a:rPr>
              <a:t> module to the current symbol table. </a:t>
            </a:r>
            <a:r>
              <a:rPr lang="en-GB" dirty="0">
                <a:ea typeface="Tahoma" panose="020B0604030504040204" pitchFamily="34" charset="0"/>
                <a:cs typeface="Tahoma" panose="020B0604030504040204" pitchFamily="34" charset="0"/>
              </a:rPr>
              <a:t>You can </a:t>
            </a:r>
            <a:r>
              <a:rPr lang="en-GB" dirty="0" smtClean="0">
                <a:ea typeface="Tahoma" panose="020B0604030504040204" pitchFamily="34" charset="0"/>
                <a:cs typeface="Tahoma" panose="020B0604030504040204" pitchFamily="34" charset="0"/>
              </a:rPr>
              <a:t>therefore use the </a:t>
            </a:r>
            <a:r>
              <a:rPr lang="en-GB" dirty="0" smtClean="0">
                <a:latin typeface="Lucida Console" panose="020B0609040504020204" pitchFamily="49" charset="0"/>
                <a:ea typeface="Tahoma" panose="020B0604030504040204" pitchFamily="34" charset="0"/>
                <a:cs typeface="Tahoma" panose="020B0604030504040204" pitchFamily="34" charset="0"/>
              </a:rPr>
              <a:t>metric</a:t>
            </a:r>
            <a:r>
              <a:rPr lang="en-GB" dirty="0" smtClean="0">
                <a:ea typeface="Tahoma" panose="020B0604030504040204" pitchFamily="34" charset="0"/>
                <a:cs typeface="Tahoma" panose="020B0604030504040204" pitchFamily="34" charset="0"/>
              </a:rPr>
              <a:t> module name directly, e.g. </a:t>
            </a:r>
            <a:r>
              <a:rPr lang="en-GB" dirty="0" err="1" smtClean="0">
                <a:latin typeface="Lucida Console" panose="020B0609040504020204" pitchFamily="49" charset="0"/>
                <a:ea typeface="Tahoma" panose="020B0604030504040204" pitchFamily="34" charset="0"/>
                <a:cs typeface="Tahoma" panose="020B0604030504040204" pitchFamily="34" charset="0"/>
              </a:rPr>
              <a:t>metric.INCH_TO_CM</a:t>
            </a:r>
            <a:r>
              <a:rPr lang="en-GB" dirty="0" smtClean="0">
                <a:ea typeface="Tahoma" panose="020B0604030504040204" pitchFamily="34" charset="0"/>
                <a:cs typeface="Tahoma" panose="020B0604030504040204" pitchFamily="34" charset="0"/>
              </a:rPr>
              <a:t> rather than having to qualify it with the package name, e.g. </a:t>
            </a:r>
            <a:r>
              <a:rPr lang="en-GB" dirty="0" err="1">
                <a:latin typeface="Lucida Console" panose="020B0609040504020204" pitchFamily="49" charset="0"/>
                <a:ea typeface="Tahoma" panose="020B0604030504040204" pitchFamily="34" charset="0"/>
                <a:cs typeface="Tahoma" panose="020B0604030504040204" pitchFamily="34" charset="0"/>
              </a:rPr>
              <a:t>utils.constants.metric</a:t>
            </a:r>
            <a:r>
              <a:rPr lang="en-GB" dirty="0" err="1" smtClean="0">
                <a:latin typeface="Lucida Console" panose="020B0609040504020204" pitchFamily="49" charset="0"/>
                <a:ea typeface="Tahoma" panose="020B0604030504040204" pitchFamily="34" charset="0"/>
                <a:cs typeface="Tahoma" panose="020B0604030504040204" pitchFamily="34" charset="0"/>
              </a:rPr>
              <a:t>.INCH_TO_CM</a:t>
            </a:r>
            <a:r>
              <a:rPr lang="en-GB" dirty="0" smtClean="0">
                <a:ea typeface="Tahoma" panose="020B0604030504040204" pitchFamily="34" charset="0"/>
                <a:cs typeface="Tahoma" panose="020B0604030504040204" pitchFamily="34" charset="0"/>
              </a:rPr>
              <a:t>.</a:t>
            </a:r>
          </a:p>
          <a:p>
            <a:pPr lvl="1" eaLnBrk="1" hangingPunct="1"/>
            <a:r>
              <a:rPr lang="en-GB" dirty="0">
                <a:ea typeface="Tahoma" panose="020B0604030504040204" pitchFamily="34" charset="0"/>
                <a:cs typeface="Tahoma" panose="020B0604030504040204" pitchFamily="34" charset="0"/>
              </a:rPr>
              <a:t>The </a:t>
            </a:r>
            <a:r>
              <a:rPr lang="en-GB" dirty="0" smtClean="0">
                <a:ea typeface="Tahoma" panose="020B0604030504040204" pitchFamily="34" charset="0"/>
                <a:cs typeface="Tahoma" panose="020B0604030504040204" pitchFamily="34" charset="0"/>
              </a:rPr>
              <a:t>third example takes this a step further and actually imports specific names from the </a:t>
            </a:r>
            <a:r>
              <a:rPr lang="en-GB" dirty="0" smtClean="0">
                <a:latin typeface="Lucida Console" panose="020B0609040504020204" pitchFamily="49" charset="0"/>
                <a:ea typeface="Tahoma" panose="020B0604030504040204" pitchFamily="34" charset="0"/>
                <a:cs typeface="Tahoma" panose="020B0604030504040204" pitchFamily="34" charset="0"/>
              </a:rPr>
              <a:t>metric</a:t>
            </a:r>
            <a:r>
              <a:rPr lang="en-GB" dirty="0" smtClean="0">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module </a:t>
            </a:r>
            <a:r>
              <a:rPr lang="en-GB" dirty="0" smtClean="0">
                <a:ea typeface="Tahoma" panose="020B0604030504040204" pitchFamily="34" charset="0"/>
                <a:cs typeface="Tahoma" panose="020B0604030504040204" pitchFamily="34" charset="0"/>
              </a:rPr>
              <a:t>into </a:t>
            </a:r>
            <a:r>
              <a:rPr lang="en-GB" dirty="0">
                <a:ea typeface="Tahoma" panose="020B0604030504040204" pitchFamily="34" charset="0"/>
                <a:cs typeface="Tahoma" panose="020B0604030504040204" pitchFamily="34" charset="0"/>
              </a:rPr>
              <a:t>the current symbol table. You can therefore use </a:t>
            </a:r>
            <a:r>
              <a:rPr lang="en-GB" dirty="0" smtClean="0">
                <a:ea typeface="Tahoma" panose="020B0604030504040204" pitchFamily="34" charset="0"/>
                <a:cs typeface="Tahoma" panose="020B0604030504040204" pitchFamily="34" charset="0"/>
              </a:rPr>
              <a:t>names such as </a:t>
            </a:r>
            <a:r>
              <a:rPr lang="en-GB" dirty="0" smtClean="0">
                <a:latin typeface="Lucida Console" panose="020B0609040504020204" pitchFamily="49" charset="0"/>
                <a:ea typeface="Tahoma" panose="020B0604030504040204" pitchFamily="34" charset="0"/>
                <a:cs typeface="Tahoma" panose="020B0604030504040204" pitchFamily="34" charset="0"/>
              </a:rPr>
              <a:t>INCH_TO_CM</a:t>
            </a:r>
            <a:r>
              <a:rPr lang="en-GB" dirty="0" smtClean="0">
                <a:ea typeface="Tahoma" panose="020B0604030504040204" pitchFamily="34" charset="0"/>
                <a:cs typeface="Tahoma" panose="020B0604030504040204" pitchFamily="34" charset="0"/>
              </a:rPr>
              <a:t> directly, rather </a:t>
            </a:r>
            <a:r>
              <a:rPr lang="en-GB" dirty="0">
                <a:ea typeface="Tahoma" panose="020B0604030504040204" pitchFamily="34" charset="0"/>
                <a:cs typeface="Tahoma" panose="020B0604030504040204" pitchFamily="34" charset="0"/>
              </a:rPr>
              <a:t>than having to qualify </a:t>
            </a:r>
            <a:r>
              <a:rPr lang="en-GB" dirty="0" smtClean="0">
                <a:ea typeface="Tahoma" panose="020B0604030504040204" pitchFamily="34" charset="0"/>
                <a:cs typeface="Tahoma" panose="020B0604030504040204" pitchFamily="34" charset="0"/>
              </a:rPr>
              <a:t>them e.g</a:t>
            </a:r>
            <a:r>
              <a:rPr lang="en-GB" dirty="0">
                <a:ea typeface="Tahoma" panose="020B0604030504040204" pitchFamily="34" charset="0"/>
                <a:cs typeface="Tahoma" panose="020B0604030504040204" pitchFamily="34" charset="0"/>
              </a:rPr>
              <a:t>. </a:t>
            </a:r>
            <a:r>
              <a:rPr lang="en-GB" dirty="0" err="1">
                <a:latin typeface="Lucida Console" panose="020B0609040504020204" pitchFamily="49" charset="0"/>
                <a:ea typeface="Tahoma" panose="020B0604030504040204" pitchFamily="34" charset="0"/>
                <a:cs typeface="Tahoma" panose="020B0604030504040204" pitchFamily="34" charset="0"/>
              </a:rPr>
              <a:t>utils.constants.metric.INCH_TO_CM</a:t>
            </a:r>
            <a:r>
              <a:rPr lang="en-GB" dirty="0" smtClean="0">
                <a:ea typeface="Tahoma" panose="020B0604030504040204" pitchFamily="34" charset="0"/>
                <a:cs typeface="Tahoma" panose="020B0604030504040204" pitchFamily="34" charset="0"/>
              </a:rPr>
              <a:t>.</a:t>
            </a:r>
          </a:p>
          <a:p>
            <a:pPr eaLnBrk="1" hangingPunct="1"/>
            <a:r>
              <a:rPr lang="en-GB" dirty="0" smtClean="0">
                <a:ea typeface="Tahoma" panose="020B0604030504040204" pitchFamily="34" charset="0"/>
                <a:cs typeface="Tahoma" panose="020B0604030504040204" pitchFamily="34" charset="0"/>
              </a:rPr>
              <a:t>Note: When you import a module from a package for the first time, Python will execute the code in the package's </a:t>
            </a:r>
            <a:r>
              <a:rPr lang="en-GB" dirty="0" smtClean="0">
                <a:latin typeface="Lucida Console" panose="020B0609040504020204" pitchFamily="49" charset="0"/>
                <a:ea typeface="Tahoma" panose="020B0604030504040204" pitchFamily="34" charset="0"/>
                <a:cs typeface="Tahoma" panose="020B0604030504040204" pitchFamily="34" charset="0"/>
              </a:rPr>
              <a:t>__init__.py</a:t>
            </a:r>
            <a:r>
              <a:rPr lang="en-GB" dirty="0" smtClean="0">
                <a:ea typeface="Tahoma" panose="020B0604030504040204" pitchFamily="34" charset="0"/>
                <a:cs typeface="Tahoma" panose="020B0604030504040204" pitchFamily="34" charset="0"/>
              </a:rPr>
              <a:t> file. If you import a module from a sub-package, Python executes </a:t>
            </a:r>
            <a:r>
              <a:rPr lang="en-GB" dirty="0">
                <a:latin typeface="Lucida Console" panose="020B0609040504020204" pitchFamily="49" charset="0"/>
                <a:ea typeface="Tahoma" panose="020B0604030504040204" pitchFamily="34" charset="0"/>
                <a:cs typeface="Tahoma" panose="020B0604030504040204" pitchFamily="34" charset="0"/>
              </a:rPr>
              <a:t>__init__.py</a:t>
            </a:r>
            <a:r>
              <a:rPr lang="en-GB" dirty="0">
                <a:ea typeface="Tahoma" panose="020B0604030504040204" pitchFamily="34" charset="0"/>
                <a:cs typeface="Tahoma" panose="020B0604030504040204" pitchFamily="34" charset="0"/>
              </a:rPr>
              <a:t> </a:t>
            </a:r>
            <a:r>
              <a:rPr lang="en-GB" dirty="0" smtClean="0">
                <a:ea typeface="Tahoma" panose="020B0604030504040204" pitchFamily="34" charset="0"/>
                <a:cs typeface="Tahoma" panose="020B0604030504040204" pitchFamily="34" charset="0"/>
              </a:rPr>
              <a:t>for both the package and the sub-package (but remember, a given </a:t>
            </a:r>
            <a:r>
              <a:rPr lang="en-GB" dirty="0">
                <a:latin typeface="Lucida Console" panose="020B0609040504020204" pitchFamily="49" charset="0"/>
                <a:ea typeface="Tahoma" panose="020B0604030504040204" pitchFamily="34" charset="0"/>
                <a:cs typeface="Tahoma" panose="020B0604030504040204" pitchFamily="34" charset="0"/>
              </a:rPr>
              <a:t>__init__.py</a:t>
            </a:r>
            <a:r>
              <a:rPr lang="en-GB" dirty="0">
                <a:ea typeface="Tahoma" panose="020B0604030504040204" pitchFamily="34" charset="0"/>
                <a:cs typeface="Tahoma" panose="020B0604030504040204" pitchFamily="34" charset="0"/>
              </a:rPr>
              <a:t> </a:t>
            </a:r>
            <a:r>
              <a:rPr lang="en-GB" dirty="0" smtClean="0">
                <a:ea typeface="Tahoma" panose="020B0604030504040204" pitchFamily="34" charset="0"/>
                <a:cs typeface="Tahoma" panose="020B0604030504040204" pitchFamily="34" charset="0"/>
              </a:rPr>
              <a:t>file will only be executed once).</a:t>
            </a:r>
            <a:endParaRPr lang="en-US" dirty="0" smtClean="0">
              <a:ea typeface="Tahoma" panose="020B0604030504040204" pitchFamily="34" charset="0"/>
              <a:cs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GB" smtClean="0"/>
              <a:t>The import…as construct allows you to specify a local alias for a module, as shown in the example in the slide. This can help you make your code easier to read.</a:t>
            </a:r>
            <a:endParaRPr lang="en-US" dirty="0" smtClean="0">
              <a:ea typeface="Tahoma" panose="020B0604030504040204" pitchFamily="34" charset="0"/>
              <a:cs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GB" dirty="0" smtClean="0"/>
              <a:t>The * wildcard character indicates you want to import all the modules from a package. However, Python won't automatically import everything from the package, because this could potentially drag in a very large number of modules and cause general chaos in your code.</a:t>
            </a:r>
          </a:p>
          <a:p>
            <a:pPr eaLnBrk="1" hangingPunct="1"/>
            <a:r>
              <a:rPr lang="en-GB" dirty="0" smtClean="0">
                <a:ea typeface="Tahoma" panose="020B0604030504040204" pitchFamily="34" charset="0"/>
                <a:cs typeface="Tahoma" panose="020B0604030504040204" pitchFamily="34" charset="0"/>
              </a:rPr>
              <a:t>In order to tell Python which modules to import from a package, the package's </a:t>
            </a:r>
            <a:r>
              <a:rPr lang="en-GB" dirty="0" smtClean="0">
                <a:latin typeface="Lucida Console" panose="020B0609040504020204" pitchFamily="49" charset="0"/>
                <a:ea typeface="Tahoma" panose="020B0604030504040204" pitchFamily="34" charset="0"/>
                <a:cs typeface="Tahoma" panose="020B0604030504040204" pitchFamily="34" charset="0"/>
              </a:rPr>
              <a:t>__init__.py</a:t>
            </a:r>
            <a:r>
              <a:rPr lang="en-GB" dirty="0" smtClean="0">
                <a:ea typeface="Tahoma" panose="020B0604030504040204" pitchFamily="34" charset="0"/>
                <a:cs typeface="Tahoma" panose="020B0604030504040204" pitchFamily="34" charset="0"/>
              </a:rPr>
              <a:t> file must define a global variable named </a:t>
            </a:r>
            <a:r>
              <a:rPr lang="en-GB" dirty="0" smtClean="0">
                <a:latin typeface="Lucida Console" panose="020B0609040504020204" pitchFamily="49" charset="0"/>
                <a:ea typeface="Tahoma" panose="020B0604030504040204" pitchFamily="34" charset="0"/>
                <a:cs typeface="Tahoma" panose="020B0604030504040204" pitchFamily="34" charset="0"/>
              </a:rPr>
              <a:t>__all__</a:t>
            </a:r>
            <a:r>
              <a:rPr lang="en-GB" dirty="0" smtClean="0">
                <a:ea typeface="Tahoma" panose="020B0604030504040204" pitchFamily="34" charset="0"/>
                <a:cs typeface="Tahoma" panose="020B0604030504040204" pitchFamily="34" charset="0"/>
              </a:rPr>
              <a:t>. This variable must specify a list of all the module names to be imported.</a:t>
            </a:r>
          </a:p>
          <a:p>
            <a:pPr eaLnBrk="1" hangingPunct="1"/>
            <a:r>
              <a:rPr lang="en-GB" dirty="0" smtClean="0">
                <a:ea typeface="Tahoma" panose="020B0604030504040204" pitchFamily="34" charset="0"/>
                <a:cs typeface="Tahoma" panose="020B0604030504040204" pitchFamily="34" charset="0"/>
              </a:rPr>
              <a:t>Consider the example in the slide:</a:t>
            </a:r>
          </a:p>
          <a:p>
            <a:pPr lvl="1" eaLnBrk="1" hangingPunct="1"/>
            <a:r>
              <a:rPr lang="en-GB" dirty="0" smtClean="0">
                <a:ea typeface="Tahoma" panose="020B0604030504040204" pitchFamily="34" charset="0"/>
                <a:cs typeface="Tahoma" panose="020B0604030504040204" pitchFamily="34" charset="0"/>
              </a:rPr>
              <a:t>The client code in </a:t>
            </a:r>
            <a:r>
              <a:rPr lang="en-GB" dirty="0" smtClean="0">
                <a:latin typeface="Lucida Console" panose="020B0609040504020204" pitchFamily="49" charset="0"/>
                <a:ea typeface="Tahoma" panose="020B0604030504040204" pitchFamily="34" charset="0"/>
                <a:cs typeface="Tahoma" panose="020B0604030504040204" pitchFamily="34" charset="0"/>
              </a:rPr>
              <a:t>useutils.py</a:t>
            </a:r>
            <a:r>
              <a:rPr lang="en-GB" dirty="0" smtClean="0">
                <a:ea typeface="Tahoma" panose="020B0604030504040204" pitchFamily="34" charset="0"/>
                <a:cs typeface="Tahoma" panose="020B0604030504040204" pitchFamily="34" charset="0"/>
              </a:rPr>
              <a:t> attempts to import everything from the </a:t>
            </a:r>
            <a:r>
              <a:rPr lang="en-GB" dirty="0" err="1" smtClean="0">
                <a:latin typeface="Lucida Console" panose="020B0609040504020204" pitchFamily="49" charset="0"/>
                <a:ea typeface="Tahoma" panose="020B0604030504040204" pitchFamily="34" charset="0"/>
                <a:cs typeface="Tahoma" panose="020B0604030504040204" pitchFamily="34" charset="0"/>
              </a:rPr>
              <a:t>utils.messages</a:t>
            </a:r>
            <a:r>
              <a:rPr lang="en-GB" dirty="0" smtClean="0">
                <a:ea typeface="Tahoma" panose="020B0604030504040204" pitchFamily="34" charset="0"/>
                <a:cs typeface="Tahoma" panose="020B0604030504040204" pitchFamily="34" charset="0"/>
              </a:rPr>
              <a:t> package.</a:t>
            </a:r>
          </a:p>
          <a:p>
            <a:pPr lvl="1" eaLnBrk="1" hangingPunct="1"/>
            <a:r>
              <a:rPr lang="en-GB" dirty="0" smtClean="0">
                <a:ea typeface="Tahoma" panose="020B0604030504040204" pitchFamily="34" charset="0"/>
                <a:cs typeface="Tahoma" panose="020B0604030504040204" pitchFamily="34" charset="0"/>
              </a:rPr>
              <a:t>The </a:t>
            </a:r>
            <a:r>
              <a:rPr lang="en-GB" dirty="0" err="1" smtClean="0">
                <a:latin typeface="Lucida Console" panose="020B0609040504020204" pitchFamily="49" charset="0"/>
                <a:ea typeface="Tahoma" panose="020B0604030504040204" pitchFamily="34" charset="0"/>
                <a:cs typeface="Tahoma" panose="020B0604030504040204" pitchFamily="34" charset="0"/>
              </a:rPr>
              <a:t>utils.messages</a:t>
            </a:r>
            <a:r>
              <a:rPr lang="en-GB" dirty="0" smtClean="0">
                <a:ea typeface="Tahoma" panose="020B0604030504040204" pitchFamily="34" charset="0"/>
                <a:cs typeface="Tahoma" panose="020B0604030504040204" pitchFamily="34" charset="0"/>
              </a:rPr>
              <a:t> package has an </a:t>
            </a:r>
            <a:r>
              <a:rPr lang="en-GB" dirty="0" smtClean="0">
                <a:latin typeface="Lucida Console" panose="020B0609040504020204" pitchFamily="49" charset="0"/>
                <a:ea typeface="Tahoma" panose="020B0604030504040204" pitchFamily="34" charset="0"/>
                <a:cs typeface="Tahoma" panose="020B0604030504040204" pitchFamily="34" charset="0"/>
              </a:rPr>
              <a:t>__init__.py</a:t>
            </a:r>
            <a:r>
              <a:rPr lang="en-GB" dirty="0" smtClean="0">
                <a:ea typeface="Tahoma" panose="020B0604030504040204" pitchFamily="34" charset="0"/>
                <a:cs typeface="Tahoma" panose="020B0604030504040204" pitchFamily="34" charset="0"/>
              </a:rPr>
              <a:t> file, which defines a global variable named </a:t>
            </a:r>
            <a:r>
              <a:rPr lang="en-GB" dirty="0" smtClean="0">
                <a:latin typeface="Lucida Console" panose="020B0609040504020204" pitchFamily="49" charset="0"/>
                <a:ea typeface="Tahoma" panose="020B0604030504040204" pitchFamily="34" charset="0"/>
                <a:cs typeface="Tahoma" panose="020B0604030504040204" pitchFamily="34" charset="0"/>
              </a:rPr>
              <a:t>__all__</a:t>
            </a:r>
            <a:r>
              <a:rPr lang="en-GB" dirty="0" smtClean="0">
                <a:ea typeface="Tahoma" panose="020B0604030504040204" pitchFamily="34" charset="0"/>
                <a:cs typeface="Tahoma" panose="020B0604030504040204" pitchFamily="34" charset="0"/>
              </a:rPr>
              <a:t>. This variable indicates that "all modules" for this package means "import the </a:t>
            </a:r>
            <a:r>
              <a:rPr lang="en-GB" dirty="0" err="1" smtClean="0">
                <a:latin typeface="Lucida Console" panose="020B0609040504020204" pitchFamily="49" charset="0"/>
                <a:ea typeface="Tahoma" panose="020B0604030504040204" pitchFamily="34" charset="0"/>
                <a:cs typeface="Tahoma" panose="020B0604030504040204" pitchFamily="34" charset="0"/>
              </a:rPr>
              <a:t>french</a:t>
            </a:r>
            <a:r>
              <a:rPr lang="en-GB" dirty="0" smtClean="0">
                <a:ea typeface="Tahoma" panose="020B0604030504040204" pitchFamily="34" charset="0"/>
                <a:cs typeface="Tahoma" panose="020B0604030504040204" pitchFamily="34" charset="0"/>
              </a:rPr>
              <a:t> and </a:t>
            </a:r>
            <a:r>
              <a:rPr lang="en-GB" dirty="0" err="1" smtClean="0">
                <a:latin typeface="Lucida Console" panose="020B0609040504020204" pitchFamily="49" charset="0"/>
                <a:ea typeface="Tahoma" panose="020B0604030504040204" pitchFamily="34" charset="0"/>
                <a:cs typeface="Tahoma" panose="020B0604030504040204" pitchFamily="34" charset="0"/>
              </a:rPr>
              <a:t>norwegian</a:t>
            </a:r>
            <a:r>
              <a:rPr lang="en-GB" dirty="0" smtClean="0">
                <a:ea typeface="Tahoma" panose="020B0604030504040204" pitchFamily="34" charset="0"/>
                <a:cs typeface="Tahoma" panose="020B0604030504040204" pitchFamily="34" charset="0"/>
              </a:rPr>
              <a:t> modules".</a:t>
            </a:r>
          </a:p>
          <a:p>
            <a:pPr lvl="1" eaLnBrk="1" hangingPunct="1"/>
            <a:r>
              <a:rPr lang="en-GB" dirty="0" smtClean="0">
                <a:ea typeface="Tahoma" panose="020B0604030504040204" pitchFamily="34" charset="0"/>
                <a:cs typeface="Tahoma" panose="020B0604030504040204" pitchFamily="34" charset="0"/>
              </a:rPr>
              <a:t>The client code can use names from the </a:t>
            </a:r>
            <a:r>
              <a:rPr lang="en-GB" dirty="0" err="1" smtClean="0">
                <a:latin typeface="Lucida Console" panose="020B0609040504020204" pitchFamily="49" charset="0"/>
                <a:ea typeface="Tahoma" panose="020B0604030504040204" pitchFamily="34" charset="0"/>
                <a:cs typeface="Tahoma" panose="020B0604030504040204" pitchFamily="34" charset="0"/>
              </a:rPr>
              <a:t>utils.messages.french</a:t>
            </a:r>
            <a:r>
              <a:rPr lang="en-GB" dirty="0" smtClean="0">
                <a:ea typeface="Tahoma" panose="020B0604030504040204" pitchFamily="34" charset="0"/>
                <a:cs typeface="Tahoma" panose="020B0604030504040204" pitchFamily="34" charset="0"/>
              </a:rPr>
              <a:t> and </a:t>
            </a:r>
            <a:r>
              <a:rPr lang="en-GB" dirty="0" err="1" smtClean="0">
                <a:latin typeface="Lucida Console" panose="020B0609040504020204" pitchFamily="49" charset="0"/>
                <a:ea typeface="Tahoma" panose="020B0604030504040204" pitchFamily="34" charset="0"/>
                <a:cs typeface="Tahoma" panose="020B0604030504040204" pitchFamily="34" charset="0"/>
              </a:rPr>
              <a:t>utils.messages.norwegian</a:t>
            </a:r>
            <a:r>
              <a:rPr lang="en-GB" dirty="0" smtClean="0">
                <a:ea typeface="Tahoma" panose="020B0604030504040204" pitchFamily="34" charset="0"/>
                <a:cs typeface="Tahoma" panose="020B0604030504040204" pitchFamily="34" charset="0"/>
              </a:rPr>
              <a:t> </a:t>
            </a:r>
            <a:r>
              <a:rPr lang="en-GB" smtClean="0">
                <a:ea typeface="Tahoma" panose="020B0604030504040204" pitchFamily="34" charset="0"/>
                <a:cs typeface="Tahoma" panose="020B0604030504040204" pitchFamily="34" charset="0"/>
              </a:rPr>
              <a:t>modules.</a:t>
            </a:r>
          </a:p>
          <a:p>
            <a:pPr eaLnBrk="1" hangingPunct="1"/>
            <a:endParaRPr lang="en-GB">
              <a:ea typeface="Tahoma" panose="020B0604030504040204" pitchFamily="34" charset="0"/>
              <a:cs typeface="Tahoma" panose="020B0604030504040204" pitchFamily="34" charset="0"/>
            </a:endParaRPr>
          </a:p>
          <a:p>
            <a:pPr eaLnBrk="1" hangingPunct="1"/>
            <a:r>
              <a:rPr lang="en-GB">
                <a:ea typeface="Tahoma" panose="020B0604030504040204" pitchFamily="34" charset="0"/>
                <a:cs typeface="Tahoma" panose="020B0604030504040204" pitchFamily="34" charset="0"/>
              </a:rPr>
              <a:t>Note: There are some differences between Python 2.* and Python 3.* regarding the location of modules. There is a distinction between relative imports and absolute imports. For more information about this, see https://</a:t>
            </a:r>
            <a:r>
              <a:rPr lang="en-GB" smtClean="0">
                <a:ea typeface="Tahoma" panose="020B0604030504040204" pitchFamily="34" charset="0"/>
                <a:cs typeface="Tahoma" panose="020B0604030504040204" pitchFamily="34" charset="0"/>
              </a:rPr>
              <a:t>docs.python.org/2/whatsnew/2.5.html#pep-328-absolute-and-relative-imports.</a:t>
            </a:r>
            <a:endParaRPr lang="en-US" dirty="0" smtClean="0">
              <a:ea typeface="Tahoma" panose="020B0604030504040204" pitchFamily="34" charset="0"/>
              <a:cs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smtClean="0"/>
              <a:t>This section describes the built-in types in Python, and also introduces some of the operators and functions you can use with these types.</a:t>
            </a:r>
          </a:p>
          <a:p>
            <a:pPr eaLnBrk="1" hangingPunct="1"/>
            <a:r>
              <a:rPr lang="en-US" dirty="0" smtClean="0"/>
              <a:t>We're going to focus on numbers, </a:t>
            </a:r>
            <a:r>
              <a:rPr lang="en-US" dirty="0" err="1" smtClean="0"/>
              <a:t>boolean</a:t>
            </a:r>
            <a:r>
              <a:rPr lang="en-US" dirty="0" smtClean="0"/>
              <a:t> values, and strings. We'll also summarize some of the more complex built-in types such as lists, ranges, tuples and sets, and come back to discuss them in more detail later in the course.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Python has just three numeric types:</a:t>
            </a:r>
          </a:p>
          <a:p>
            <a:pPr lvl="1"/>
            <a:r>
              <a:rPr lang="en-GB" dirty="0" smtClean="0"/>
              <a:t>Integers - these are whole numbers, with unlimited precision.</a:t>
            </a:r>
          </a:p>
          <a:p>
            <a:pPr lvl="1"/>
            <a:r>
              <a:rPr lang="en-GB" dirty="0" smtClean="0"/>
              <a:t>Floats - these are 32-bit floats, similar to the </a:t>
            </a:r>
            <a:r>
              <a:rPr lang="en-GB" dirty="0" smtClean="0">
                <a:latin typeface="Lucida Console" panose="020B0609040504020204" pitchFamily="49" charset="0"/>
              </a:rPr>
              <a:t>double</a:t>
            </a:r>
            <a:r>
              <a:rPr lang="en-GB" dirty="0" smtClean="0"/>
              <a:t> data type in C.</a:t>
            </a:r>
          </a:p>
          <a:p>
            <a:pPr lvl="1"/>
            <a:r>
              <a:rPr lang="en-GB" dirty="0" smtClean="0"/>
              <a:t>Complex numbers - these contain a real and imaginary part. The imaginary part is denoted by a letter </a:t>
            </a:r>
            <a:r>
              <a:rPr lang="en-GB" dirty="0" smtClean="0">
                <a:latin typeface="Lucida Console" panose="020B0609040504020204" pitchFamily="49" charset="0"/>
              </a:rPr>
              <a:t>j</a:t>
            </a:r>
            <a:r>
              <a:rPr lang="en-GB" dirty="0" smtClean="0"/>
              <a:t> after a number. The real and imaginary parts are both float types.</a:t>
            </a:r>
          </a:p>
          <a:p>
            <a:pPr indent="-180975"/>
            <a:r>
              <a:rPr lang="en-GB" dirty="0" smtClean="0"/>
              <a:t>Note that </a:t>
            </a:r>
            <a:r>
              <a:rPr lang="en-GB" dirty="0" err="1" smtClean="0"/>
              <a:t>booleans</a:t>
            </a:r>
            <a:r>
              <a:rPr lang="en-GB" dirty="0" smtClean="0"/>
              <a:t> are a subset of integers in Python. We'll discuss </a:t>
            </a:r>
            <a:r>
              <a:rPr lang="en-GB" dirty="0" err="1" smtClean="0"/>
              <a:t>booleans</a:t>
            </a:r>
            <a:r>
              <a:rPr lang="en-GB" dirty="0" smtClean="0"/>
              <a:t> shortly.</a:t>
            </a:r>
          </a:p>
          <a:p>
            <a:pPr indent="-180975"/>
            <a:r>
              <a:rPr lang="en-GB" dirty="0" smtClean="0"/>
              <a:t>The example in the slide shows various examples of how to create numeric values. Note the following points in particular:</a:t>
            </a:r>
          </a:p>
          <a:p>
            <a:pPr lvl="1"/>
            <a:r>
              <a:rPr lang="en-GB" dirty="0" smtClean="0"/>
              <a:t>The </a:t>
            </a:r>
            <a:r>
              <a:rPr lang="en-GB" dirty="0" err="1" smtClean="0">
                <a:latin typeface="Lucida Console" panose="020B0609040504020204" pitchFamily="49" charset="0"/>
              </a:rPr>
              <a:t>int</a:t>
            </a:r>
            <a:r>
              <a:rPr lang="en-GB" dirty="0" smtClean="0">
                <a:latin typeface="Lucida Console" panose="020B0609040504020204" pitchFamily="49" charset="0"/>
              </a:rPr>
              <a:t>()</a:t>
            </a:r>
            <a:r>
              <a:rPr lang="en-GB" dirty="0" smtClean="0"/>
              <a:t>, </a:t>
            </a:r>
            <a:r>
              <a:rPr lang="en-GB" dirty="0" smtClean="0">
                <a:latin typeface="Lucida Console" panose="020B0609040504020204" pitchFamily="49" charset="0"/>
              </a:rPr>
              <a:t>float()</a:t>
            </a:r>
            <a:r>
              <a:rPr lang="en-GB" dirty="0" smtClean="0"/>
              <a:t>, and </a:t>
            </a:r>
            <a:r>
              <a:rPr lang="en-GB" dirty="0" smtClean="0">
                <a:latin typeface="Lucida Console" panose="020B0609040504020204" pitchFamily="49" charset="0"/>
              </a:rPr>
              <a:t>complex()</a:t>
            </a:r>
            <a:r>
              <a:rPr lang="en-GB" dirty="0" smtClean="0"/>
              <a:t> functions are constructors. They create a number of the appropriate type from a string. The </a:t>
            </a:r>
            <a:r>
              <a:rPr lang="en-GB" dirty="0" err="1" smtClean="0">
                <a:latin typeface="Lucida Console" panose="020B0609040504020204" pitchFamily="49" charset="0"/>
              </a:rPr>
              <a:t>int</a:t>
            </a:r>
            <a:r>
              <a:rPr lang="en-GB" dirty="0" smtClean="0">
                <a:latin typeface="Lucida Console" panose="020B0609040504020204" pitchFamily="49" charset="0"/>
              </a:rPr>
              <a:t>()</a:t>
            </a:r>
            <a:r>
              <a:rPr lang="en-GB" dirty="0" smtClean="0"/>
              <a:t> function can take an optional base as a second parameter, e.g. 16 means hexadecimal. </a:t>
            </a:r>
          </a:p>
          <a:p>
            <a:pPr lvl="1"/>
            <a:r>
              <a:rPr lang="en-GB" dirty="0" smtClean="0"/>
              <a:t>When we print out numbers, </a:t>
            </a:r>
            <a:r>
              <a:rPr lang="en-GB" dirty="0" smtClean="0">
                <a:latin typeface="Lucida Console" panose="020B0609040504020204" pitchFamily="49" charset="0"/>
              </a:rPr>
              <a:t>%g</a:t>
            </a:r>
            <a:r>
              <a:rPr lang="en-GB" dirty="0" smtClean="0"/>
              <a:t> means "general". It allows Python to choose the best way to output the number (e.g. as a whole number, or as a fraction using E notation).</a:t>
            </a:r>
          </a:p>
          <a:p>
            <a:pPr lvl="1"/>
            <a:r>
              <a:rPr lang="en-GB" dirty="0" smtClean="0"/>
              <a:t>When we print out the complex numbers, note that complex numbers have </a:t>
            </a:r>
            <a:r>
              <a:rPr lang="en-GB" dirty="0" smtClean="0">
                <a:latin typeface="Lucida Console" panose="020B0609040504020204" pitchFamily="49" charset="0"/>
              </a:rPr>
              <a:t>real</a:t>
            </a:r>
            <a:r>
              <a:rPr lang="en-GB" dirty="0" smtClean="0"/>
              <a:t> and </a:t>
            </a:r>
            <a:r>
              <a:rPr lang="en-GB" dirty="0" err="1" smtClean="0">
                <a:latin typeface="Lucida Console" panose="020B0609040504020204" pitchFamily="49" charset="0"/>
              </a:rPr>
              <a:t>imag</a:t>
            </a:r>
            <a:r>
              <a:rPr lang="en-GB" dirty="0" smtClean="0"/>
              <a:t> properties to get/set the real and imaginary parts of the number.</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You can use these operators for all types of numbers, except complex numbers. Note the following general points:</a:t>
            </a:r>
          </a:p>
          <a:p>
            <a:pPr lvl="1"/>
            <a:r>
              <a:rPr lang="en-GB" dirty="0" smtClean="0">
                <a:latin typeface="Lucida Console" panose="020B0609040504020204" pitchFamily="49" charset="0"/>
              </a:rPr>
              <a:t>**</a:t>
            </a:r>
            <a:r>
              <a:rPr lang="en-GB" dirty="0" smtClean="0"/>
              <a:t> is the power operator, i.e. it's equivalent to calling the </a:t>
            </a:r>
            <a:r>
              <a:rPr lang="en-GB" dirty="0" smtClean="0">
                <a:latin typeface="Lucida Console" panose="020B0609040504020204" pitchFamily="49" charset="0"/>
              </a:rPr>
              <a:t>pow()</a:t>
            </a:r>
            <a:r>
              <a:rPr lang="en-GB" dirty="0" smtClean="0"/>
              <a:t> function.</a:t>
            </a:r>
          </a:p>
          <a:p>
            <a:pPr lvl="1"/>
            <a:r>
              <a:rPr lang="en-GB" dirty="0" err="1" smtClean="0">
                <a:latin typeface="Lucida Console" panose="020B0609040504020204" pitchFamily="49" charset="0"/>
              </a:rPr>
              <a:t>divmod</a:t>
            </a:r>
            <a:r>
              <a:rPr lang="en-GB" dirty="0" smtClean="0">
                <a:latin typeface="Lucida Console" panose="020B0609040504020204" pitchFamily="49" charset="0"/>
              </a:rPr>
              <a:t>()</a:t>
            </a:r>
            <a:r>
              <a:rPr lang="en-GB" dirty="0" smtClean="0"/>
              <a:t> returns the pair of values (x // y, x % y).</a:t>
            </a:r>
          </a:p>
          <a:p>
            <a:pPr lvl="1"/>
            <a:r>
              <a:rPr lang="en-GB" dirty="0" smtClean="0">
                <a:latin typeface="Lucida Console" panose="020B0609040504020204" pitchFamily="49" charset="0"/>
              </a:rPr>
              <a:t>conjugate()</a:t>
            </a:r>
            <a:r>
              <a:rPr lang="en-GB" dirty="0" smtClean="0"/>
              <a:t> conjugates the complex number (i.e. negated imaginary part).</a:t>
            </a:r>
          </a:p>
          <a:p>
            <a:pPr lvl="1"/>
            <a:r>
              <a:rPr lang="en-GB" dirty="0" smtClean="0">
                <a:latin typeface="Lucida Console" panose="020B0609040504020204" pitchFamily="49" charset="0"/>
              </a:rPr>
              <a:t>%</a:t>
            </a:r>
            <a:r>
              <a:rPr lang="en-GB" dirty="0" smtClean="0"/>
              <a:t> returns the remainder of x / y.</a:t>
            </a:r>
          </a:p>
          <a:p>
            <a:pPr lvl="1"/>
            <a:r>
              <a:rPr lang="en-GB" dirty="0" smtClean="0">
                <a:latin typeface="Lucida Console" panose="020B0609040504020204" pitchFamily="49" charset="0"/>
              </a:rPr>
              <a:t>//</a:t>
            </a:r>
            <a:r>
              <a:rPr lang="en-GB" dirty="0" smtClean="0"/>
              <a:t> </a:t>
            </a:r>
            <a:r>
              <a:rPr lang="en-GB" dirty="0"/>
              <a:t>returns the </a:t>
            </a:r>
            <a:r>
              <a:rPr lang="en-GB" dirty="0" smtClean="0"/>
              <a:t>floored quotient of x and y, i.e. it performs integer division.</a:t>
            </a:r>
            <a:endParaRPr lang="en-GB" dirty="0"/>
          </a:p>
          <a:p>
            <a:pPr lvl="1"/>
            <a:r>
              <a:rPr lang="en-GB" dirty="0" smtClean="0">
                <a:latin typeface="Lucida Console" panose="020B0609040504020204" pitchFamily="49" charset="0"/>
              </a:rPr>
              <a:t>/</a:t>
            </a:r>
            <a:r>
              <a:rPr lang="en-GB" dirty="0" smtClean="0"/>
              <a:t> </a:t>
            </a:r>
            <a:r>
              <a:rPr lang="en-GB" dirty="0"/>
              <a:t>returns the </a:t>
            </a:r>
            <a:r>
              <a:rPr lang="en-GB" dirty="0" smtClean="0"/>
              <a:t>quotient </a:t>
            </a:r>
            <a:r>
              <a:rPr lang="en-GB" dirty="0"/>
              <a:t>of x and </a:t>
            </a:r>
            <a:r>
              <a:rPr lang="en-GB"/>
              <a:t>y</a:t>
            </a:r>
            <a:r>
              <a:rPr lang="en-GB" smtClean="0"/>
              <a:t>. </a:t>
            </a:r>
          </a:p>
          <a:p>
            <a:r>
              <a:rPr lang="en-GB" smtClean="0"/>
              <a:t>Note that Python supports mixed arithmetic. If you use a binary operator with different types of operands, Python will widen the narrower type to the wider type (i.e. from integer, to float, to complex).</a:t>
            </a:r>
          </a:p>
          <a:p>
            <a:r>
              <a:rPr lang="en-GB"/>
              <a:t>Also note that Python 2 integer division yields an integer result. For example, in Python 2, 7/2 gives 3 (not 3.5). For more information about this, see https://</a:t>
            </a:r>
            <a:r>
              <a:rPr lang="en-GB" smtClean="0"/>
              <a:t>www.python.org/dev/peps/pep-0238.</a:t>
            </a:r>
          </a:p>
          <a:p>
            <a:pPr lvl="1"/>
            <a:endParaRPr lang="en-GB" dirty="0"/>
          </a:p>
          <a:p>
            <a:pPr lvl="1"/>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You can use these bitwise operators on integer values. Note the following points:</a:t>
            </a:r>
          </a:p>
          <a:p>
            <a:pPr lvl="1"/>
            <a:r>
              <a:rPr lang="en-GB" dirty="0" smtClean="0">
                <a:latin typeface="Lucida Console" panose="020B0609040504020204" pitchFamily="49" charset="0"/>
              </a:rPr>
              <a:t>~</a:t>
            </a:r>
            <a:r>
              <a:rPr lang="en-GB" dirty="0" smtClean="0"/>
              <a:t> returns the bit-wise negation, i.e. all the bits are inverted.</a:t>
            </a:r>
            <a:endParaRPr lang="en-GB" dirty="0" smtClean="0">
              <a:latin typeface="Lucida Console" panose="020B0609040504020204" pitchFamily="49" charset="0"/>
            </a:endParaRPr>
          </a:p>
          <a:p>
            <a:pPr lvl="1"/>
            <a:r>
              <a:rPr lang="en-GB" dirty="0" smtClean="0">
                <a:latin typeface="Lucida Console" panose="020B0609040504020204" pitchFamily="49" charset="0"/>
              </a:rPr>
              <a:t>&gt;&gt;</a:t>
            </a:r>
            <a:r>
              <a:rPr lang="en-GB" dirty="0" smtClean="0"/>
              <a:t> shifts the bits right by the specified number of bits.</a:t>
            </a:r>
            <a:endParaRPr lang="en-GB" dirty="0"/>
          </a:p>
          <a:p>
            <a:pPr lvl="1"/>
            <a:r>
              <a:rPr lang="en-GB" dirty="0" smtClean="0">
                <a:latin typeface="Lucida Console" panose="020B0609040504020204" pitchFamily="49" charset="0"/>
              </a:rPr>
              <a:t>&lt;&lt;</a:t>
            </a:r>
            <a:r>
              <a:rPr lang="en-GB" dirty="0" smtClean="0"/>
              <a:t> </a:t>
            </a:r>
            <a:r>
              <a:rPr lang="en-GB" dirty="0"/>
              <a:t>shifts the bits </a:t>
            </a:r>
            <a:r>
              <a:rPr lang="en-GB" dirty="0" smtClean="0"/>
              <a:t>left by </a:t>
            </a:r>
            <a:r>
              <a:rPr lang="en-GB" dirty="0"/>
              <a:t>the specified number of bits</a:t>
            </a:r>
            <a:r>
              <a:rPr lang="en-GB" dirty="0" smtClean="0"/>
              <a:t>.</a:t>
            </a:r>
          </a:p>
          <a:p>
            <a:pPr lvl="1"/>
            <a:r>
              <a:rPr lang="en-GB" dirty="0" smtClean="0">
                <a:latin typeface="Lucida Console" panose="020B0609040504020204" pitchFamily="49" charset="0"/>
              </a:rPr>
              <a:t>&amp;</a:t>
            </a:r>
            <a:r>
              <a:rPr lang="en-GB" dirty="0" smtClean="0"/>
              <a:t> performs a bit-wise "and" of the two operands.</a:t>
            </a:r>
          </a:p>
          <a:p>
            <a:pPr lvl="1"/>
            <a:r>
              <a:rPr lang="en-GB" dirty="0" smtClean="0">
                <a:latin typeface="Lucida Console" panose="020B0609040504020204" pitchFamily="49" charset="0"/>
              </a:rPr>
              <a:t>^</a:t>
            </a:r>
            <a:r>
              <a:rPr lang="en-GB" dirty="0" smtClean="0"/>
              <a:t> </a:t>
            </a:r>
            <a:r>
              <a:rPr lang="en-GB" dirty="0"/>
              <a:t>performs a bit-wise </a:t>
            </a:r>
            <a:r>
              <a:rPr lang="en-GB" dirty="0" smtClean="0"/>
              <a:t>"exclusive or" </a:t>
            </a:r>
            <a:r>
              <a:rPr lang="en-GB" dirty="0"/>
              <a:t>of the two operands.</a:t>
            </a:r>
          </a:p>
          <a:p>
            <a:pPr lvl="1"/>
            <a:r>
              <a:rPr lang="en-GB" dirty="0" smtClean="0">
                <a:latin typeface="Lucida Console" panose="020B0609040504020204" pitchFamily="49" charset="0"/>
              </a:rPr>
              <a:t>|</a:t>
            </a:r>
            <a:r>
              <a:rPr lang="en-GB" dirty="0" smtClean="0"/>
              <a:t> </a:t>
            </a:r>
            <a:r>
              <a:rPr lang="en-GB" dirty="0"/>
              <a:t>performs a bit-wise </a:t>
            </a:r>
            <a:r>
              <a:rPr lang="en-GB" dirty="0" smtClean="0"/>
              <a:t>"inclusive </a:t>
            </a:r>
            <a:r>
              <a:rPr lang="en-GB" dirty="0"/>
              <a:t>or" of the two operands.</a:t>
            </a:r>
          </a:p>
          <a:p>
            <a:pPr lvl="1"/>
            <a:endParaRPr lang="en-GB" dirty="0"/>
          </a:p>
          <a:p>
            <a:pPr lvl="1"/>
            <a:endParaRPr lang="en-GB" dirty="0"/>
          </a:p>
          <a:p>
            <a:pPr lvl="1"/>
            <a:endParaRPr lang="en-GB" dirty="0"/>
          </a:p>
          <a:p>
            <a:pPr lvl="1"/>
            <a:endParaRPr lang="en-GB" dirty="0"/>
          </a:p>
          <a:p>
            <a:pPr lvl="1"/>
            <a:endParaRPr lang="en-GB" dirty="0" smtClean="0"/>
          </a:p>
          <a:p>
            <a:pPr lvl="1"/>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ea typeface="Tahoma" panose="020B0604030504040204" pitchFamily="34" charset="0"/>
                <a:cs typeface="Tahoma" panose="020B0604030504040204" pitchFamily="34" charset="0"/>
              </a:rPr>
              <a:t>The math module includes several useful constants and functions. The example in the slide shows several examples, and also lists all the available names in the module. This is the output of the program:</a:t>
            </a:r>
            <a:r>
              <a:rPr lang="en-GB" dirty="0" smtClean="0">
                <a:latin typeface="Lucida Console" panose="020B0609040504020204" pitchFamily="49" charset="0"/>
              </a:rPr>
              <a:t> </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04" y="5106064"/>
            <a:ext cx="5893048" cy="1861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7587" name="Rectangle 2"/>
          <p:cNvSpPr>
            <a:spLocks noGrp="1" noRot="1" noChangeAspect="1" noChangeArrowheads="1" noTextEdit="1"/>
          </p:cNvSpPr>
          <p:nvPr>
            <p:ph type="sldImg"/>
          </p:nvPr>
        </p:nvSpPr>
        <p:spPr>
          <a:ln/>
        </p:spPr>
      </p:sp>
      <p:sp>
        <p:nvSpPr>
          <p:cNvPr id="67588" name="Notes Placeholder 4"/>
          <p:cNvSpPr>
            <a:spLocks noGrp="1"/>
          </p:cNvSpPr>
          <p:nvPr/>
        </p:nvSpPr>
        <p:spPr bwMode="auto">
          <a:xfrm>
            <a:off x="753104"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smtClean="0"/>
              <a:t>Python has a relaxed view on boolean truth and falsehood, as described on the slide.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smtClean="0"/>
              <a:t>Section </a:t>
            </a:r>
            <a:r>
              <a:rPr lang="en-US" dirty="0"/>
              <a:t>1 </a:t>
            </a:r>
            <a:r>
              <a:rPr lang="en-US" dirty="0" smtClean="0"/>
              <a:t>describes what a module is in Python, and describes how to import existing modules into your code. We also explain how to create new modules of your own.</a:t>
            </a:r>
          </a:p>
          <a:p>
            <a:pPr eaLnBrk="1" hangingPunct="1"/>
            <a:r>
              <a:rPr lang="en-US" dirty="0" smtClean="0"/>
              <a:t>Section 2 discusses packages. A package is a collection of related modules. We'll describe how this mechanism works, and see how it helps you to structure large libraries.</a:t>
            </a:r>
          </a:p>
          <a:p>
            <a:pPr eaLnBrk="1" hangingPunct="1"/>
            <a:r>
              <a:rPr lang="en-US" dirty="0" smtClean="0"/>
              <a:t>Section 3 describes some of the common built-in types, such as numbers, </a:t>
            </a:r>
            <a:r>
              <a:rPr lang="en-US" dirty="0" err="1" smtClean="0"/>
              <a:t>boolean</a:t>
            </a:r>
            <a:r>
              <a:rPr lang="en-US" dirty="0" smtClean="0"/>
              <a:t> values, and strings. We'll also see how to manipulate these simple types.</a:t>
            </a:r>
          </a:p>
          <a:p>
            <a:pPr eaLnBrk="1" hangingPunct="1"/>
            <a:endParaRPr lang="en-US" dirty="0"/>
          </a:p>
          <a:p>
            <a:pPr eaLnBrk="1" hangingPunct="1"/>
            <a:r>
              <a:rPr lang="en-US" dirty="0" smtClean="0"/>
              <a:t>The </a:t>
            </a:r>
            <a:r>
              <a:rPr lang="en-US" dirty="0"/>
              <a:t>demos for </a:t>
            </a:r>
            <a:r>
              <a:rPr lang="en-US" dirty="0" smtClean="0"/>
              <a:t>chapter </a:t>
            </a:r>
            <a:r>
              <a:rPr lang="en-US" dirty="0"/>
              <a:t>are located in the </a:t>
            </a:r>
            <a:r>
              <a:rPr lang="en-US" dirty="0" smtClean="0"/>
              <a:t>following folder:</a:t>
            </a:r>
            <a:endParaRPr lang="en-US" dirty="0"/>
          </a:p>
          <a:p>
            <a:pPr lvl="1" eaLnBrk="1" hangingPunct="1"/>
            <a:r>
              <a:rPr lang="en-US" dirty="0">
                <a:latin typeface="Lucida Console" panose="020B0609040504020204" pitchFamily="49" charset="0"/>
              </a:rPr>
              <a:t>C</a:t>
            </a:r>
            <a:r>
              <a:rPr lang="en-US">
                <a:latin typeface="Lucida Console" panose="020B0609040504020204" pitchFamily="49" charset="0"/>
              </a:rPr>
              <a:t>:\</a:t>
            </a:r>
            <a:r>
              <a:rPr lang="en-US" smtClean="0">
                <a:latin typeface="Lucida Console" panose="020B0609040504020204" pitchFamily="49" charset="0"/>
              </a:rPr>
              <a:t>PythonDev\Demos\03-PythonEssentials</a:t>
            </a:r>
            <a:endParaRPr lang="en-US" dirty="0">
              <a:latin typeface="Lucida Console" panose="020B0609040504020204" pitchFamily="49" charset="0"/>
            </a:endParaRPr>
          </a:p>
          <a:p>
            <a:pPr eaLnBrk="1" hangingPunct="1"/>
            <a:endParaRPr lang="en-US" dirty="0" err="1" smtClean="0">
              <a:latin typeface="Lucida Console" panose="020B0609040504020204" pitchFamily="49"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No great surprises here, but a few observations:</a:t>
            </a:r>
          </a:p>
          <a:p>
            <a:pPr lvl="1"/>
            <a:r>
              <a:rPr lang="en-GB" dirty="0" smtClean="0"/>
              <a:t>The </a:t>
            </a:r>
            <a:r>
              <a:rPr lang="en-GB" dirty="0" smtClean="0">
                <a:latin typeface="Lucida Console" panose="020B0609040504020204" pitchFamily="49" charset="0"/>
              </a:rPr>
              <a:t>is</a:t>
            </a:r>
            <a:r>
              <a:rPr lang="en-GB" dirty="0" smtClean="0"/>
              <a:t> operator tests for object identity, i.e. do two variables point to the same object. We'll come back to this point later in the course, when we cover objects and classes.</a:t>
            </a:r>
          </a:p>
          <a:p>
            <a:pPr lvl="1"/>
            <a:r>
              <a:rPr lang="en-GB" dirty="0"/>
              <a:t>The </a:t>
            </a:r>
            <a:r>
              <a:rPr lang="en-GB" dirty="0">
                <a:latin typeface="Lucida Console" panose="020B0609040504020204" pitchFamily="49" charset="0"/>
              </a:rPr>
              <a:t>is</a:t>
            </a:r>
            <a:r>
              <a:rPr lang="en-GB" dirty="0"/>
              <a:t> </a:t>
            </a:r>
            <a:r>
              <a:rPr lang="en-GB" dirty="0" smtClean="0">
                <a:latin typeface="Lucida Console" panose="020B0609040504020204" pitchFamily="49" charset="0"/>
              </a:rPr>
              <a:t>not</a:t>
            </a:r>
            <a:r>
              <a:rPr lang="en-GB" dirty="0" smtClean="0"/>
              <a:t> operator </a:t>
            </a:r>
            <a:r>
              <a:rPr lang="en-GB" dirty="0"/>
              <a:t>tests for </a:t>
            </a:r>
            <a:r>
              <a:rPr lang="en-GB" dirty="0" smtClean="0"/>
              <a:t>negated object </a:t>
            </a:r>
            <a:r>
              <a:rPr lang="en-GB" dirty="0"/>
              <a:t>identity, i.e. do two variables point to </a:t>
            </a:r>
            <a:r>
              <a:rPr lang="en-GB" dirty="0" smtClean="0"/>
              <a:t>different objects. </a:t>
            </a:r>
          </a:p>
          <a:p>
            <a:pPr lvl="1"/>
            <a:r>
              <a:rPr lang="en-GB" dirty="0" smtClean="0"/>
              <a:t>The</a:t>
            </a:r>
            <a:r>
              <a:rPr lang="en-GB" dirty="0"/>
              <a:t> &lt;, &lt;=, &gt; and &gt;= operators </a:t>
            </a:r>
            <a:r>
              <a:rPr lang="en-GB" dirty="0" smtClean="0"/>
              <a:t>raise </a:t>
            </a:r>
            <a:r>
              <a:rPr lang="en-GB" dirty="0"/>
              <a:t>a </a:t>
            </a:r>
            <a:r>
              <a:rPr lang="en-GB" dirty="0" err="1" smtClean="0">
                <a:latin typeface="Lucida Console" panose="020B0609040504020204" pitchFamily="49" charset="0"/>
              </a:rPr>
              <a:t>TypeError</a:t>
            </a:r>
            <a:r>
              <a:rPr lang="en-GB" dirty="0" smtClean="0"/>
              <a:t> </a:t>
            </a:r>
            <a:r>
              <a:rPr lang="en-GB" dirty="0"/>
              <a:t> exception </a:t>
            </a:r>
            <a:r>
              <a:rPr lang="en-GB" dirty="0" smtClean="0"/>
              <a:t>if you compare </a:t>
            </a:r>
            <a:r>
              <a:rPr lang="en-GB" dirty="0"/>
              <a:t>a complex number with another built-in numeric </a:t>
            </a:r>
            <a:r>
              <a:rPr lang="en-GB" dirty="0" smtClean="0"/>
              <a:t>type; or if you compare objects of </a:t>
            </a:r>
            <a:r>
              <a:rPr lang="en-GB" dirty="0"/>
              <a:t>different types that </a:t>
            </a:r>
            <a:r>
              <a:rPr lang="en-GB" dirty="0" smtClean="0"/>
              <a:t>can't be compared; or if you compare objects where </a:t>
            </a:r>
            <a:r>
              <a:rPr lang="en-GB" dirty="0"/>
              <a:t>there is no defined </a:t>
            </a:r>
            <a:r>
              <a:rPr lang="en-GB" dirty="0" smtClean="0"/>
              <a:t>ordering.</a:t>
            </a:r>
          </a:p>
          <a:p>
            <a:pPr lvl="1"/>
            <a:r>
              <a:rPr lang="en-GB" dirty="0" smtClean="0"/>
              <a:t>Non-identical </a:t>
            </a:r>
            <a:r>
              <a:rPr lang="en-GB" dirty="0"/>
              <a:t>instances of a class normally compare as non-equal unless the class defines the </a:t>
            </a:r>
            <a:r>
              <a:rPr lang="en-GB" dirty="0" smtClean="0">
                <a:latin typeface="Lucida Console" panose="020B0609040504020204" pitchFamily="49" charset="0"/>
              </a:rPr>
              <a:t>__</a:t>
            </a:r>
            <a:r>
              <a:rPr lang="en-GB" dirty="0" err="1" smtClean="0">
                <a:latin typeface="Lucida Console" panose="020B0609040504020204" pitchFamily="49" charset="0"/>
              </a:rPr>
              <a:t>eq</a:t>
            </a:r>
            <a:r>
              <a:rPr lang="en-GB" dirty="0" smtClean="0">
                <a:latin typeface="Lucida Console" panose="020B0609040504020204" pitchFamily="49" charset="0"/>
              </a:rPr>
              <a:t>__()</a:t>
            </a:r>
            <a:r>
              <a:rPr lang="en-GB" dirty="0" smtClean="0"/>
              <a:t> method.</a:t>
            </a:r>
          </a:p>
          <a:p>
            <a:pPr lvl="1"/>
            <a:r>
              <a:rPr lang="en-GB" dirty="0"/>
              <a:t>Objects of different types never compare equal.</a:t>
            </a:r>
          </a:p>
          <a:p>
            <a:pPr lvl="1"/>
            <a:endParaRPr lang="en-GB" dirty="0"/>
          </a:p>
          <a:p>
            <a:pPr indent="-180975"/>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Python uses the keywords </a:t>
            </a:r>
            <a:r>
              <a:rPr lang="en-GB" dirty="0" smtClean="0">
                <a:latin typeface="Lucida Console" panose="020B0609040504020204" pitchFamily="49" charset="0"/>
              </a:rPr>
              <a:t>not</a:t>
            </a:r>
            <a:r>
              <a:rPr lang="en-GB" dirty="0" smtClean="0"/>
              <a:t>, </a:t>
            </a:r>
            <a:r>
              <a:rPr lang="en-GB" dirty="0" smtClean="0">
                <a:latin typeface="Lucida Console" panose="020B0609040504020204" pitchFamily="49" charset="0"/>
              </a:rPr>
              <a:t>and</a:t>
            </a:r>
            <a:r>
              <a:rPr lang="en-GB" dirty="0" smtClean="0"/>
              <a:t>, </a:t>
            </a:r>
            <a:r>
              <a:rPr lang="en-GB" dirty="0" smtClean="0">
                <a:latin typeface="Lucida Console" panose="020B0609040504020204" pitchFamily="49" charset="0"/>
              </a:rPr>
              <a:t>or</a:t>
            </a:r>
            <a:r>
              <a:rPr lang="en-GB" dirty="0" smtClean="0"/>
              <a:t> for </a:t>
            </a:r>
            <a:r>
              <a:rPr lang="en-GB" dirty="0" err="1" smtClean="0"/>
              <a:t>boolean</a:t>
            </a:r>
            <a:r>
              <a:rPr lang="en-GB" dirty="0" smtClean="0"/>
              <a:t> logic. These operators have the precedence shown in the slide (from high priority to low priority), in case you want to string them together into complex logic statements.</a:t>
            </a:r>
          </a:p>
          <a:p>
            <a:r>
              <a:rPr lang="en-GB" dirty="0" smtClean="0"/>
              <a:t>Note that </a:t>
            </a:r>
            <a:r>
              <a:rPr lang="en-GB" dirty="0" smtClean="0">
                <a:latin typeface="Lucida Console" panose="020B0609040504020204" pitchFamily="49" charset="0"/>
              </a:rPr>
              <a:t>and</a:t>
            </a:r>
            <a:r>
              <a:rPr lang="en-GB" dirty="0" smtClean="0"/>
              <a:t> </a:t>
            </a:r>
            <a:r>
              <a:rPr lang="en-GB" dirty="0" err="1" smtClean="0"/>
              <a:t>and</a:t>
            </a:r>
            <a:r>
              <a:rPr lang="en-GB" dirty="0" smtClean="0"/>
              <a:t> </a:t>
            </a:r>
            <a:r>
              <a:rPr lang="en-GB" dirty="0" smtClean="0">
                <a:latin typeface="Lucida Console" panose="020B0609040504020204" pitchFamily="49" charset="0"/>
              </a:rPr>
              <a:t>or</a:t>
            </a:r>
            <a:r>
              <a:rPr lang="en-GB" dirty="0" smtClean="0"/>
              <a:t> are short-circuit operators, so they only evaluate the second operand if necessary to determine the overall result:</a:t>
            </a:r>
          </a:p>
          <a:p>
            <a:pPr lvl="1"/>
            <a:r>
              <a:rPr lang="en-GB" dirty="0" smtClean="0">
                <a:latin typeface="Lucida Console" panose="020B0609040504020204" pitchFamily="49" charset="0"/>
              </a:rPr>
              <a:t>and</a:t>
            </a:r>
            <a:r>
              <a:rPr lang="en-GB" dirty="0" smtClean="0"/>
              <a:t> will only evaluate the second operand if the first operand is true.</a:t>
            </a:r>
          </a:p>
          <a:p>
            <a:pPr lvl="1"/>
            <a:r>
              <a:rPr lang="en-GB" dirty="0" smtClean="0">
                <a:latin typeface="Lucida Console" panose="020B0609040504020204" pitchFamily="49" charset="0"/>
              </a:rPr>
              <a:t>or</a:t>
            </a:r>
            <a:r>
              <a:rPr lang="en-GB" dirty="0" smtClean="0"/>
              <a:t> will </a:t>
            </a:r>
            <a:r>
              <a:rPr lang="en-GB" dirty="0"/>
              <a:t>only evaluate the second operand if the first operand is </a:t>
            </a:r>
            <a:r>
              <a:rPr lang="en-GB" dirty="0" smtClean="0"/>
              <a:t>false.</a:t>
            </a:r>
            <a:endParaRPr lang="en-GB" dirty="0"/>
          </a:p>
          <a:p>
            <a:pPr lvl="1"/>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8611" name="Rectangle 2"/>
          <p:cNvSpPr>
            <a:spLocks noGrp="1" noRot="1" noChangeAspect="1" noChangeArrowheads="1" noTextEdit="1"/>
          </p:cNvSpPr>
          <p:nvPr>
            <p:ph type="sldImg"/>
          </p:nvPr>
        </p:nvSpPr>
        <p:spPr>
          <a:ln/>
        </p:spPr>
      </p:sp>
      <p:sp>
        <p:nvSpPr>
          <p:cNvPr id="686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table shows the precedence of all the operators in Python, listed from lowest precedence to highest precedence. Operators in the same box have the same precedence.</a:t>
            </a:r>
          </a:p>
          <a:p>
            <a:r>
              <a:rPr lang="en-GB" dirty="0" smtClean="0"/>
              <a:t>We've covered most of these operators in this chapter. We'll cover the other operators later in the course.</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The </a:t>
            </a:r>
            <a:r>
              <a:rPr lang="en-GB" dirty="0" smtClean="0">
                <a:latin typeface="Lucida Console" panose="020B0609040504020204" pitchFamily="49" charset="0"/>
              </a:rPr>
              <a:t>String</a:t>
            </a:r>
            <a:r>
              <a:rPr lang="en-GB" dirty="0" smtClean="0"/>
              <a:t> class is widely used in Python programs, as you can imagine. The important point to note is that strings are immutable in Python; all the methods that seem to modify strings actually return a mutated copy, and leave the original string in-tact.</a:t>
            </a:r>
          </a:p>
          <a:p>
            <a:r>
              <a:rPr lang="en-GB" dirty="0" smtClean="0"/>
              <a:t>For full information about the </a:t>
            </a:r>
            <a:r>
              <a:rPr lang="en-GB" dirty="0" smtClean="0">
                <a:latin typeface="Lucida Console" panose="020B0609040504020204" pitchFamily="49" charset="0"/>
              </a:rPr>
              <a:t>String</a:t>
            </a:r>
            <a:r>
              <a:rPr lang="en-GB" dirty="0" smtClean="0"/>
              <a:t> class, see the </a:t>
            </a:r>
            <a:r>
              <a:rPr lang="en-GB" smtClean="0"/>
              <a:t>Python 3.7 </a:t>
            </a:r>
            <a:r>
              <a:rPr lang="en-GB" dirty="0" smtClean="0"/>
              <a:t>online documentation at the following URL:</a:t>
            </a:r>
          </a:p>
          <a:p>
            <a:pPr lvl="1"/>
            <a:r>
              <a:rPr lang="en-GB" dirty="0" smtClean="0"/>
              <a:t>https</a:t>
            </a:r>
            <a:r>
              <a:rPr lang="en-GB" smtClean="0"/>
              <a:t>://docs.python.org/3.7/library/string.html</a:t>
            </a:r>
            <a:endParaRPr lang="en-GB" dirty="0" smtClean="0"/>
          </a:p>
          <a:p>
            <a:r>
              <a:rPr lang="en-GB" dirty="0" smtClean="0"/>
              <a:t>Regular expressions are also very popular in many Python applications. For more details, see:</a:t>
            </a:r>
            <a:endParaRPr lang="en-GB" dirty="0"/>
          </a:p>
          <a:p>
            <a:pPr lvl="1"/>
            <a:r>
              <a:rPr lang="en-GB" dirty="0" smtClean="0"/>
              <a:t>https</a:t>
            </a:r>
            <a:r>
              <a:rPr lang="en-GB" smtClean="0"/>
              <a:t>://docs.python.org/3.7/library/re.html</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66563" name="Rectangle 2"/>
          <p:cNvSpPr>
            <a:spLocks noGrp="1" noRot="1" noChangeAspect="1" noChangeArrowheads="1" noTextEdit="1"/>
          </p:cNvSpPr>
          <p:nvPr>
            <p:ph type="sldImg"/>
          </p:nvPr>
        </p:nvSpPr>
        <p:spPr>
          <a:ln/>
        </p:spPr>
      </p:sp>
      <p:sp>
        <p:nvSpPr>
          <p:cNvPr id="6656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Basic </a:t>
            </a:r>
            <a:r>
              <a:rPr lang="en-GB" dirty="0"/>
              <a:t>sequence </a:t>
            </a:r>
            <a:r>
              <a:rPr lang="en-GB" dirty="0" smtClean="0"/>
              <a:t>types: </a:t>
            </a:r>
          </a:p>
          <a:p>
            <a:pPr lvl="1"/>
            <a:r>
              <a:rPr lang="en-GB" dirty="0" smtClean="0"/>
              <a:t>List - a mutable sequence.</a:t>
            </a:r>
          </a:p>
          <a:p>
            <a:pPr lvl="1"/>
            <a:r>
              <a:rPr lang="en-GB" dirty="0" smtClean="0"/>
              <a:t>Tuple - an immutable sequence.</a:t>
            </a:r>
          </a:p>
          <a:p>
            <a:pPr lvl="1"/>
            <a:r>
              <a:rPr lang="en-GB" dirty="0" smtClean="0"/>
              <a:t>Range - an immutable sequence of numbers, typically used in </a:t>
            </a:r>
            <a:r>
              <a:rPr lang="en-GB" dirty="0" smtClean="0">
                <a:latin typeface="Lucida Console" panose="020B0609040504020204" pitchFamily="49" charset="0"/>
              </a:rPr>
              <a:t>for</a:t>
            </a:r>
            <a:r>
              <a:rPr lang="en-GB" dirty="0" smtClean="0"/>
              <a:t> loops. </a:t>
            </a:r>
            <a:endParaRPr lang="en-GB" dirty="0"/>
          </a:p>
          <a:p>
            <a:r>
              <a:rPr lang="en-GB" dirty="0" smtClean="0"/>
              <a:t>Binary sequence types: </a:t>
            </a:r>
            <a:endParaRPr lang="en-GB" dirty="0"/>
          </a:p>
          <a:p>
            <a:pPr lvl="1"/>
            <a:r>
              <a:rPr lang="en-GB" dirty="0" smtClean="0">
                <a:latin typeface="Lucida Console" panose="020B0609040504020204" pitchFamily="49" charset="0"/>
              </a:rPr>
              <a:t>bytes</a:t>
            </a:r>
            <a:r>
              <a:rPr lang="en-GB" dirty="0" smtClean="0"/>
              <a:t> - an immutable sequence of single bytes, typically used for passing ASCII characters over networks.</a:t>
            </a:r>
          </a:p>
          <a:p>
            <a:pPr lvl="1"/>
            <a:r>
              <a:rPr lang="en-GB" dirty="0" err="1" smtClean="0">
                <a:latin typeface="Lucida Console" panose="020B0609040504020204" pitchFamily="49" charset="0"/>
              </a:rPr>
              <a:t>bytesarray</a:t>
            </a:r>
            <a:r>
              <a:rPr lang="en-GB" dirty="0" smtClean="0"/>
              <a:t> - a mutable counterpart to </a:t>
            </a:r>
            <a:r>
              <a:rPr lang="en-GB" dirty="0" smtClean="0">
                <a:latin typeface="Lucida Console" panose="020B0609040504020204" pitchFamily="49" charset="0"/>
              </a:rPr>
              <a:t>bytes</a:t>
            </a:r>
            <a:r>
              <a:rPr lang="en-GB" dirty="0" smtClean="0"/>
              <a:t>.</a:t>
            </a:r>
          </a:p>
          <a:p>
            <a:pPr lvl="1"/>
            <a:r>
              <a:rPr lang="en-GB" dirty="0" err="1" smtClean="0">
                <a:latin typeface="Lucida Console" panose="020B0609040504020204" pitchFamily="49" charset="0"/>
              </a:rPr>
              <a:t>memoryview</a:t>
            </a:r>
            <a:r>
              <a:rPr lang="en-GB" dirty="0" smtClean="0"/>
              <a:t> - an object that allows Python code to access the internal data of an object that supports the buffer protocol (e.g. a </a:t>
            </a:r>
            <a:r>
              <a:rPr lang="en-GB" dirty="0" smtClean="0">
                <a:latin typeface="Lucida Console" panose="020B0609040504020204" pitchFamily="49" charset="0"/>
              </a:rPr>
              <a:t>bytes</a:t>
            </a:r>
            <a:r>
              <a:rPr lang="en-GB" dirty="0" smtClean="0"/>
              <a:t> or </a:t>
            </a:r>
            <a:r>
              <a:rPr lang="en-GB" dirty="0" err="1" smtClean="0">
                <a:latin typeface="Lucida Console" panose="020B0609040504020204" pitchFamily="49" charset="0"/>
              </a:rPr>
              <a:t>bytesarray</a:t>
            </a:r>
            <a:r>
              <a:rPr lang="en-GB" dirty="0" smtClean="0"/>
              <a:t> object) without copying. </a:t>
            </a:r>
          </a:p>
          <a:p>
            <a:r>
              <a:rPr lang="en-GB" dirty="0" smtClean="0"/>
              <a:t>Set types</a:t>
            </a:r>
            <a:r>
              <a:rPr lang="en-GB" dirty="0"/>
              <a:t>: </a:t>
            </a:r>
          </a:p>
          <a:p>
            <a:pPr lvl="1"/>
            <a:r>
              <a:rPr lang="en-GB" dirty="0" smtClean="0">
                <a:latin typeface="Lucida Console" panose="020B0609040504020204" pitchFamily="49" charset="0"/>
              </a:rPr>
              <a:t>set</a:t>
            </a:r>
            <a:r>
              <a:rPr lang="en-GB" dirty="0" smtClean="0"/>
              <a:t> </a:t>
            </a:r>
            <a:r>
              <a:rPr lang="en-GB" dirty="0"/>
              <a:t>- </a:t>
            </a:r>
            <a:r>
              <a:rPr lang="en-GB" dirty="0" smtClean="0"/>
              <a:t>an unordered mutable collection of distinct objects.</a:t>
            </a:r>
            <a:endParaRPr lang="en-GB" dirty="0"/>
          </a:p>
          <a:p>
            <a:pPr lvl="1"/>
            <a:r>
              <a:rPr lang="en-GB" dirty="0" err="1" smtClean="0">
                <a:latin typeface="Lucida Console" panose="020B0609040504020204" pitchFamily="49" charset="0"/>
              </a:rPr>
              <a:t>frozenset</a:t>
            </a:r>
            <a:r>
              <a:rPr lang="en-GB" dirty="0" smtClean="0"/>
              <a:t> </a:t>
            </a:r>
            <a:r>
              <a:rPr lang="en-GB" dirty="0"/>
              <a:t>- an unordered </a:t>
            </a:r>
            <a:r>
              <a:rPr lang="en-GB" dirty="0" smtClean="0"/>
              <a:t>immutable counterpart to </a:t>
            </a:r>
            <a:r>
              <a:rPr lang="en-GB" dirty="0" smtClean="0">
                <a:latin typeface="Lucida Console" panose="020B0609040504020204" pitchFamily="49" charset="0"/>
              </a:rPr>
              <a:t>set</a:t>
            </a:r>
            <a:r>
              <a:rPr lang="en-GB" dirty="0" smtClean="0"/>
              <a:t>.</a:t>
            </a:r>
          </a:p>
          <a:p>
            <a:r>
              <a:rPr lang="en-GB" dirty="0" smtClean="0"/>
              <a:t>Mapping type:</a:t>
            </a:r>
          </a:p>
          <a:p>
            <a:pPr lvl="1"/>
            <a:r>
              <a:rPr lang="en-GB" dirty="0" err="1" smtClean="0">
                <a:latin typeface="Lucida Console" panose="020B0609040504020204" pitchFamily="49" charset="0"/>
              </a:rPr>
              <a:t>dict</a:t>
            </a:r>
            <a:r>
              <a:rPr lang="en-GB" dirty="0" smtClean="0"/>
              <a:t> </a:t>
            </a:r>
            <a:r>
              <a:rPr lang="en-GB" dirty="0"/>
              <a:t>- </a:t>
            </a:r>
            <a:r>
              <a:rPr lang="en-GB" dirty="0" smtClean="0"/>
              <a:t>a mutable collection of key-value pairs.</a:t>
            </a:r>
            <a:endParaRPr lang="en-GB" dirty="0"/>
          </a:p>
          <a:p>
            <a:endParaRPr lang="en-GB" dirty="0" smtClean="0"/>
          </a:p>
          <a:p>
            <a:r>
              <a:rPr lang="en-GB" dirty="0" smtClean="0"/>
              <a:t>We'll discuss all these types later in the course.</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smtClean="0"/>
              <a:t>Python Language Essentials</a:t>
            </a:r>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Python organizes code into modules and packages. We'll discuss modules in this section, and we'll discuss packages in the next section.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Python has an extensive library of standard modules, which allow you to perform a wide range of common tasks. Here are some of the features implemented in the standard library:</a:t>
            </a:r>
          </a:p>
          <a:p>
            <a:pPr lvl="1" eaLnBrk="1" hangingPunct="1"/>
            <a:r>
              <a:rPr lang="en-US" dirty="0" err="1" smtClean="0"/>
              <a:t>Maths</a:t>
            </a:r>
            <a:endParaRPr lang="en-US" dirty="0" smtClean="0"/>
          </a:p>
          <a:p>
            <a:pPr lvl="1" eaLnBrk="1" hangingPunct="1"/>
            <a:r>
              <a:rPr lang="en-US" dirty="0" smtClean="0"/>
              <a:t>File I/O</a:t>
            </a:r>
          </a:p>
          <a:p>
            <a:pPr lvl="1" eaLnBrk="1" hangingPunct="1"/>
            <a:r>
              <a:rPr lang="en-US" dirty="0" smtClean="0"/>
              <a:t>Object persistence</a:t>
            </a:r>
          </a:p>
          <a:p>
            <a:pPr lvl="1" eaLnBrk="1" hangingPunct="1"/>
            <a:r>
              <a:rPr lang="en-US" dirty="0" smtClean="0"/>
              <a:t>Concurrent execution</a:t>
            </a:r>
          </a:p>
          <a:p>
            <a:pPr lvl="1" eaLnBrk="1" hangingPunct="1"/>
            <a:r>
              <a:rPr lang="en-US" dirty="0" smtClean="0"/>
              <a:t>Inter-process communication and networking</a:t>
            </a:r>
          </a:p>
          <a:p>
            <a:pPr lvl="1" eaLnBrk="1" hangingPunct="1"/>
            <a:r>
              <a:rPr lang="en-US" dirty="0" smtClean="0"/>
              <a:t>Compression</a:t>
            </a:r>
          </a:p>
          <a:p>
            <a:pPr lvl="1" eaLnBrk="1" hangingPunct="1"/>
            <a:r>
              <a:rPr lang="en-US" dirty="0" smtClean="0"/>
              <a:t>HTML and XML processing</a:t>
            </a:r>
          </a:p>
          <a:p>
            <a:pPr lvl="1" eaLnBrk="1" hangingPunct="1"/>
            <a:r>
              <a:rPr lang="en-US" dirty="0" smtClean="0"/>
              <a:t>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It's easy to create new modules. Simply create a new Python script file, typically with a lowercase file name and the </a:t>
            </a:r>
            <a:r>
              <a:rPr lang="en-US" dirty="0" smtClean="0">
                <a:latin typeface="Lucida Console" panose="020B0609040504020204" pitchFamily="49" charset="0"/>
              </a:rPr>
              <a:t>.</a:t>
            </a:r>
            <a:r>
              <a:rPr lang="en-US" dirty="0" err="1" smtClean="0">
                <a:latin typeface="Lucida Console" panose="020B0609040504020204" pitchFamily="49" charset="0"/>
              </a:rPr>
              <a:t>py</a:t>
            </a:r>
            <a:r>
              <a:rPr lang="en-US" dirty="0" smtClean="0"/>
              <a:t> file extension. </a:t>
            </a:r>
          </a:p>
          <a:p>
            <a:pPr eaLnBrk="1" hangingPunct="1"/>
            <a:r>
              <a:rPr lang="en-US" dirty="0" smtClean="0"/>
              <a:t>The example in the slide shows a very simple module named </a:t>
            </a:r>
            <a:r>
              <a:rPr lang="en-US" dirty="0" smtClean="0">
                <a:latin typeface="Lucida Console" panose="020B0609040504020204" pitchFamily="49" charset="0"/>
              </a:rPr>
              <a:t>greetings.py</a:t>
            </a:r>
            <a:r>
              <a:rPr lang="en-US" dirty="0" smtClean="0"/>
              <a:t>, which just defines three variables. In reality, modules can define variables, functions, and classes.</a:t>
            </a:r>
          </a:p>
          <a:p>
            <a:pPr eaLnBrk="1" hangingPunct="1"/>
            <a:r>
              <a:rPr lang="en-US" dirty="0" smtClean="0"/>
              <a:t>To use a module in Python script, use the </a:t>
            </a:r>
            <a:r>
              <a:rPr lang="en-US" dirty="0" smtClean="0">
                <a:latin typeface="Lucida Console" panose="020B0609040504020204" pitchFamily="49" charset="0"/>
              </a:rPr>
              <a:t>import</a:t>
            </a:r>
            <a:r>
              <a:rPr lang="en-US" dirty="0" smtClean="0"/>
              <a:t> keyword. There are several ways to do this, as illustrated in the slide:</a:t>
            </a:r>
          </a:p>
          <a:p>
            <a:pPr lvl="1" eaLnBrk="1" hangingPunct="1"/>
            <a:r>
              <a:rPr lang="en-US" dirty="0" smtClean="0">
                <a:latin typeface="Lucida Console" panose="020B0609040504020204" pitchFamily="49" charset="0"/>
              </a:rPr>
              <a:t>import </a:t>
            </a:r>
            <a:r>
              <a:rPr lang="en-US" i="1" dirty="0" err="1" smtClean="0">
                <a:latin typeface="Lucida Console" panose="020B0609040504020204" pitchFamily="49" charset="0"/>
              </a:rPr>
              <a:t>modulename</a:t>
            </a:r>
            <a:r>
              <a:rPr lang="en-US" i="1" dirty="0" smtClean="0">
                <a:latin typeface="Lucida Console" panose="020B0609040504020204" pitchFamily="49" charset="0"/>
              </a:rPr>
              <a:t/>
            </a:r>
            <a:br>
              <a:rPr lang="en-US" i="1" dirty="0" smtClean="0">
                <a:latin typeface="Lucida Console" panose="020B0609040504020204" pitchFamily="49" charset="0"/>
              </a:rPr>
            </a:br>
            <a:r>
              <a:rPr lang="en-US" dirty="0" smtClean="0">
                <a:ea typeface="Tahoma" panose="020B0604030504040204" pitchFamily="34" charset="0"/>
                <a:cs typeface="Tahoma" panose="020B0604030504040204" pitchFamily="34" charset="0"/>
              </a:rPr>
              <a:t>Imports the specified module. To use items from the module, you must use the module name as a qualifier. For example, if you import the </a:t>
            </a:r>
            <a:r>
              <a:rPr lang="en-US" dirty="0" smtClean="0">
                <a:latin typeface="Lucida Console" panose="020B0609040504020204" pitchFamily="49" charset="0"/>
                <a:ea typeface="Tahoma" panose="020B0604030504040204" pitchFamily="34" charset="0"/>
                <a:cs typeface="Tahoma" panose="020B0604030504040204" pitchFamily="34" charset="0"/>
              </a:rPr>
              <a:t>greetings</a:t>
            </a:r>
            <a:r>
              <a:rPr lang="en-US" dirty="0" smtClean="0">
                <a:ea typeface="Tahoma" panose="020B0604030504040204" pitchFamily="34" charset="0"/>
                <a:cs typeface="Tahoma" panose="020B0604030504040204" pitchFamily="34" charset="0"/>
              </a:rPr>
              <a:t> module, you can access items using syntax such as </a:t>
            </a:r>
            <a:r>
              <a:rPr lang="en-US" dirty="0" err="1" smtClean="0">
                <a:latin typeface="Lucida Console" panose="020B0609040504020204" pitchFamily="49" charset="0"/>
                <a:ea typeface="Tahoma" panose="020B0604030504040204" pitchFamily="34" charset="0"/>
                <a:cs typeface="Tahoma" panose="020B0604030504040204" pitchFamily="34" charset="0"/>
              </a:rPr>
              <a:t>greetings.morning</a:t>
            </a:r>
            <a:r>
              <a:rPr lang="en-US" dirty="0" smtClean="0">
                <a:ea typeface="Tahoma" panose="020B0604030504040204" pitchFamily="34" charset="0"/>
                <a:cs typeface="Tahoma" panose="020B0604030504040204" pitchFamily="34" charset="0"/>
              </a:rPr>
              <a:t>.</a:t>
            </a:r>
          </a:p>
          <a:p>
            <a:pPr lvl="1" eaLnBrk="1" hangingPunct="1"/>
            <a:r>
              <a:rPr lang="en-US" dirty="0" smtClean="0">
                <a:latin typeface="Lucida Console" panose="020B0609040504020204" pitchFamily="49" charset="0"/>
              </a:rPr>
              <a:t>from </a:t>
            </a:r>
            <a:r>
              <a:rPr lang="en-US" i="1" dirty="0" err="1" smtClean="0">
                <a:latin typeface="Lucida Console" panose="020B0609040504020204" pitchFamily="49" charset="0"/>
              </a:rPr>
              <a:t>modulename</a:t>
            </a:r>
            <a:r>
              <a:rPr lang="en-US" i="1" dirty="0" smtClean="0">
                <a:latin typeface="Lucida Console" panose="020B0609040504020204" pitchFamily="49" charset="0"/>
              </a:rPr>
              <a:t> </a:t>
            </a:r>
            <a:r>
              <a:rPr lang="en-US" dirty="0" smtClean="0">
                <a:latin typeface="Lucida Console" panose="020B0609040504020204" pitchFamily="49" charset="0"/>
              </a:rPr>
              <a:t>import </a:t>
            </a:r>
            <a:r>
              <a:rPr lang="en-US" i="1" dirty="0" smtClean="0">
                <a:latin typeface="Lucida Console" panose="020B0609040504020204" pitchFamily="49" charset="0"/>
              </a:rPr>
              <a:t>name1, name2, </a:t>
            </a:r>
            <a:r>
              <a:rPr lang="en-US" i="1" dirty="0" err="1" smtClean="0">
                <a:latin typeface="Lucida Console" panose="020B0609040504020204" pitchFamily="49" charset="0"/>
              </a:rPr>
              <a:t>etc</a:t>
            </a:r>
            <a:r>
              <a:rPr lang="en-US" i="1" dirty="0" smtClean="0">
                <a:latin typeface="Lucida Console" panose="020B0609040504020204" pitchFamily="49" charset="0"/>
              </a:rPr>
              <a:t> …</a:t>
            </a:r>
            <a:r>
              <a:rPr lang="en-US" i="1" dirty="0">
                <a:latin typeface="Lucida Console" panose="020B0609040504020204" pitchFamily="49" charset="0"/>
              </a:rPr>
              <a:t/>
            </a:r>
            <a:br>
              <a:rPr lang="en-US" i="1" dirty="0">
                <a:latin typeface="Lucida Console" panose="020B0609040504020204" pitchFamily="49" charset="0"/>
              </a:rPr>
            </a:br>
            <a:r>
              <a:rPr lang="en-US" dirty="0">
                <a:ea typeface="Tahoma" panose="020B0604030504040204" pitchFamily="34" charset="0"/>
                <a:cs typeface="Tahoma" panose="020B0604030504040204" pitchFamily="34" charset="0"/>
              </a:rPr>
              <a:t>Imports the specified </a:t>
            </a:r>
            <a:r>
              <a:rPr lang="en-US" dirty="0" smtClean="0">
                <a:ea typeface="Tahoma" panose="020B0604030504040204" pitchFamily="34" charset="0"/>
                <a:cs typeface="Tahoma" panose="020B0604030504040204" pitchFamily="34" charset="0"/>
              </a:rPr>
              <a:t>names from the specified module. This causes the named items to be added into the global symbol table of the importing module, so these names can now be used unqualified. For </a:t>
            </a:r>
            <a:r>
              <a:rPr lang="en-US" dirty="0">
                <a:ea typeface="Tahoma" panose="020B0604030504040204" pitchFamily="34" charset="0"/>
                <a:cs typeface="Tahoma" panose="020B0604030504040204" pitchFamily="34" charset="0"/>
              </a:rPr>
              <a:t>example, if you import the </a:t>
            </a:r>
            <a:r>
              <a:rPr lang="en-US" dirty="0" smtClean="0">
                <a:latin typeface="Lucida Console" panose="020B0609040504020204" pitchFamily="49" charset="0"/>
                <a:ea typeface="Tahoma" panose="020B0604030504040204" pitchFamily="34" charset="0"/>
                <a:cs typeface="Tahoma" panose="020B0604030504040204" pitchFamily="34" charset="0"/>
              </a:rPr>
              <a:t>morning</a:t>
            </a:r>
            <a:r>
              <a:rPr lang="en-US" dirty="0" smtClean="0">
                <a:ea typeface="Tahoma" panose="020B0604030504040204" pitchFamily="34" charset="0"/>
                <a:cs typeface="Tahoma" panose="020B0604030504040204" pitchFamily="34" charset="0"/>
              </a:rPr>
              <a:t> and </a:t>
            </a:r>
            <a:r>
              <a:rPr lang="en-US" dirty="0" smtClean="0">
                <a:latin typeface="Lucida Console" panose="020B0609040504020204" pitchFamily="49" charset="0"/>
                <a:ea typeface="Tahoma" panose="020B0604030504040204" pitchFamily="34" charset="0"/>
                <a:cs typeface="Tahoma" panose="020B0604030504040204" pitchFamily="34" charset="0"/>
              </a:rPr>
              <a:t>afternoon</a:t>
            </a:r>
            <a:r>
              <a:rPr lang="en-US" dirty="0" smtClean="0">
                <a:ea typeface="Tahoma" panose="020B0604030504040204" pitchFamily="34" charset="0"/>
                <a:cs typeface="Tahoma" panose="020B0604030504040204" pitchFamily="34" charset="0"/>
              </a:rPr>
              <a:t> items from the </a:t>
            </a:r>
            <a:r>
              <a:rPr lang="en-US" dirty="0" smtClean="0">
                <a:latin typeface="Lucida Console" panose="020B0609040504020204" pitchFamily="49" charset="0"/>
                <a:ea typeface="Tahoma" panose="020B0604030504040204" pitchFamily="34" charset="0"/>
                <a:cs typeface="Tahoma" panose="020B0604030504040204" pitchFamily="34" charset="0"/>
              </a:rPr>
              <a:t>greetings</a:t>
            </a:r>
            <a:r>
              <a:rPr lang="en-US" dirty="0" smtClean="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module, you </a:t>
            </a:r>
            <a:r>
              <a:rPr lang="en-US" dirty="0" smtClean="0">
                <a:ea typeface="Tahoma" panose="020B0604030504040204" pitchFamily="34" charset="0"/>
                <a:cs typeface="Tahoma" panose="020B0604030504040204" pitchFamily="34" charset="0"/>
              </a:rPr>
              <a:t>can access these items directly via the names </a:t>
            </a:r>
            <a:r>
              <a:rPr lang="en-US" dirty="0" smtClean="0">
                <a:latin typeface="Lucida Console" panose="020B0609040504020204" pitchFamily="49" charset="0"/>
                <a:ea typeface="Tahoma" panose="020B0604030504040204" pitchFamily="34" charset="0"/>
                <a:cs typeface="Tahoma" panose="020B0604030504040204" pitchFamily="34" charset="0"/>
              </a:rPr>
              <a:t>morning</a:t>
            </a:r>
            <a:r>
              <a:rPr lang="en-US" dirty="0" smtClean="0">
                <a:ea typeface="Tahoma" panose="020B0604030504040204" pitchFamily="34" charset="0"/>
                <a:cs typeface="Tahoma" panose="020B0604030504040204" pitchFamily="34" charset="0"/>
              </a:rPr>
              <a:t> and </a:t>
            </a:r>
            <a:r>
              <a:rPr lang="en-US" dirty="0" smtClean="0">
                <a:latin typeface="Lucida Console" panose="020B0609040504020204" pitchFamily="49" charset="0"/>
                <a:ea typeface="Tahoma" panose="020B0604030504040204" pitchFamily="34" charset="0"/>
                <a:cs typeface="Tahoma" panose="020B0604030504040204" pitchFamily="34" charset="0"/>
              </a:rPr>
              <a:t>afternoon</a:t>
            </a:r>
            <a:r>
              <a:rPr lang="en-US" dirty="0" smtClean="0">
                <a:ea typeface="Tahoma" panose="020B0604030504040204" pitchFamily="34" charset="0"/>
                <a:cs typeface="Tahoma" panose="020B0604030504040204" pitchFamily="34" charset="0"/>
              </a:rPr>
              <a:t>.</a:t>
            </a:r>
            <a:endParaRPr lang="en-US" dirty="0">
              <a:ea typeface="Tahoma" panose="020B0604030504040204" pitchFamily="34" charset="0"/>
              <a:cs typeface="Tahoma" panose="020B0604030504040204" pitchFamily="34" charset="0"/>
            </a:endParaRPr>
          </a:p>
          <a:p>
            <a:pPr lvl="1" eaLnBrk="1" hangingPunct="1"/>
            <a:r>
              <a:rPr lang="en-US" dirty="0" smtClean="0">
                <a:latin typeface="Lucida Console" panose="020B0609040504020204" pitchFamily="49" charset="0"/>
              </a:rPr>
              <a:t>from </a:t>
            </a:r>
            <a:r>
              <a:rPr lang="en-US" i="1" dirty="0" err="1">
                <a:latin typeface="Lucida Console" panose="020B0609040504020204" pitchFamily="49" charset="0"/>
              </a:rPr>
              <a:t>modulename</a:t>
            </a:r>
            <a:r>
              <a:rPr lang="en-US" i="1" dirty="0">
                <a:latin typeface="Lucida Console" panose="020B0609040504020204" pitchFamily="49" charset="0"/>
              </a:rPr>
              <a:t> </a:t>
            </a:r>
            <a:r>
              <a:rPr lang="en-US" dirty="0" smtClean="0">
                <a:latin typeface="Lucida Console" panose="020B0609040504020204" pitchFamily="49" charset="0"/>
              </a:rPr>
              <a:t>import *</a:t>
            </a:r>
            <a:r>
              <a:rPr lang="en-US" i="1" dirty="0">
                <a:latin typeface="Lucida Console" panose="020B0609040504020204" pitchFamily="49" charset="0"/>
              </a:rPr>
              <a:t/>
            </a:r>
            <a:br>
              <a:rPr lang="en-US" i="1" dirty="0">
                <a:latin typeface="Lucida Console" panose="020B0609040504020204" pitchFamily="49" charset="0"/>
              </a:rPr>
            </a:br>
            <a:r>
              <a:rPr lang="en-US" dirty="0">
                <a:ea typeface="Tahoma" panose="020B0604030504040204" pitchFamily="34" charset="0"/>
                <a:cs typeface="Tahoma" panose="020B0604030504040204" pitchFamily="34" charset="0"/>
              </a:rPr>
              <a:t>Imports </a:t>
            </a:r>
            <a:r>
              <a:rPr lang="en-US" dirty="0" smtClean="0">
                <a:ea typeface="Tahoma" panose="020B0604030504040204" pitchFamily="34" charset="0"/>
                <a:cs typeface="Tahoma" panose="020B0604030504040204" pitchFamily="34" charset="0"/>
              </a:rPr>
              <a:t>all names </a:t>
            </a:r>
            <a:r>
              <a:rPr lang="en-US" dirty="0">
                <a:ea typeface="Tahoma" panose="020B0604030504040204" pitchFamily="34" charset="0"/>
                <a:cs typeface="Tahoma" panose="020B0604030504040204" pitchFamily="34" charset="0"/>
              </a:rPr>
              <a:t>from the specified </a:t>
            </a:r>
            <a:r>
              <a:rPr lang="en-US" dirty="0" smtClean="0">
                <a:ea typeface="Tahoma" panose="020B0604030504040204" pitchFamily="34" charset="0"/>
                <a:cs typeface="Tahoma" panose="020B0604030504040204" pitchFamily="34" charset="0"/>
              </a:rPr>
              <a:t>module into the global </a:t>
            </a:r>
            <a:r>
              <a:rPr lang="en-US" dirty="0">
                <a:ea typeface="Tahoma" panose="020B0604030504040204" pitchFamily="34" charset="0"/>
                <a:cs typeface="Tahoma" panose="020B0604030504040204" pitchFamily="34" charset="0"/>
              </a:rPr>
              <a:t>symbol table of the importing module, so </a:t>
            </a:r>
            <a:r>
              <a:rPr lang="en-US" dirty="0" smtClean="0">
                <a:ea typeface="Tahoma" panose="020B0604030504040204" pitchFamily="34" charset="0"/>
                <a:cs typeface="Tahoma" panose="020B0604030504040204" pitchFamily="34" charset="0"/>
              </a:rPr>
              <a:t>all these </a:t>
            </a:r>
            <a:r>
              <a:rPr lang="en-US" dirty="0">
                <a:ea typeface="Tahoma" panose="020B0604030504040204" pitchFamily="34" charset="0"/>
                <a:cs typeface="Tahoma" panose="020B0604030504040204" pitchFamily="34" charset="0"/>
              </a:rPr>
              <a:t>names can now be used unqualified. </a:t>
            </a:r>
            <a:r>
              <a:rPr lang="en-US" dirty="0" smtClean="0">
                <a:ea typeface="Tahoma" panose="020B0604030504040204" pitchFamily="34" charset="0"/>
                <a:cs typeface="Tahoma" panose="020B0604030504040204" pitchFamily="34" charset="0"/>
              </a:rPr>
              <a:t>You should be careful using this, as it can easily cause name clashes when you import multiple modules.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You can use the </a:t>
            </a:r>
            <a:r>
              <a:rPr lang="en-US" dirty="0" smtClean="0">
                <a:latin typeface="Lucida Console" panose="020B0609040504020204" pitchFamily="49" charset="0"/>
              </a:rPr>
              <a:t>__name__</a:t>
            </a:r>
            <a:r>
              <a:rPr lang="en-US" dirty="0" smtClean="0"/>
              <a:t> property to get the name of the current module, or the name of a module you've imported. For example, when we run usegreetings.py in the slide, it outputs the following:</a:t>
            </a:r>
          </a:p>
          <a:p>
            <a:pPr eaLnBrk="1" hangingPunct="1"/>
            <a:r>
              <a:rPr lang="en-GB" dirty="0" smtClean="0">
                <a:latin typeface="Lucida Console" panose="020B0609040504020204" pitchFamily="49" charset="0"/>
                <a:ea typeface="Tahoma" panose="020B0604030504040204" pitchFamily="34" charset="0"/>
                <a:cs typeface="Tahoma" panose="020B0604030504040204" pitchFamily="34" charset="0"/>
              </a:rPr>
              <a:t>    Name </a:t>
            </a:r>
            <a:r>
              <a:rPr lang="en-GB" dirty="0">
                <a:latin typeface="Lucida Console" panose="020B0609040504020204" pitchFamily="49" charset="0"/>
                <a:ea typeface="Tahoma" panose="020B0604030504040204" pitchFamily="34" charset="0"/>
                <a:cs typeface="Tahoma" panose="020B0604030504040204" pitchFamily="34" charset="0"/>
              </a:rPr>
              <a:t>of current module is __main__</a:t>
            </a:r>
          </a:p>
          <a:p>
            <a:pPr eaLnBrk="1" hangingPunct="1"/>
            <a:r>
              <a:rPr lang="en-GB" dirty="0" smtClean="0">
                <a:latin typeface="Lucida Console" panose="020B0609040504020204" pitchFamily="49" charset="0"/>
                <a:ea typeface="Tahoma" panose="020B0604030504040204" pitchFamily="34" charset="0"/>
                <a:cs typeface="Tahoma" panose="020B0604030504040204" pitchFamily="34" charset="0"/>
              </a:rPr>
              <a:t>    Name </a:t>
            </a:r>
            <a:r>
              <a:rPr lang="en-GB" dirty="0">
                <a:latin typeface="Lucida Console" panose="020B0609040504020204" pitchFamily="49" charset="0"/>
                <a:ea typeface="Tahoma" panose="020B0604030504040204" pitchFamily="34" charset="0"/>
                <a:cs typeface="Tahoma" panose="020B0604030504040204" pitchFamily="34" charset="0"/>
              </a:rPr>
              <a:t>of greetings module is </a:t>
            </a:r>
            <a:r>
              <a:rPr lang="en-GB" dirty="0" smtClean="0">
                <a:latin typeface="Lucida Console" panose="020B0609040504020204" pitchFamily="49" charset="0"/>
                <a:ea typeface="Tahoma" panose="020B0604030504040204" pitchFamily="34" charset="0"/>
                <a:cs typeface="Tahoma" panose="020B0604030504040204" pitchFamily="34" charset="0"/>
              </a:rPr>
              <a:t>greetings</a:t>
            </a:r>
          </a:p>
          <a:p>
            <a:pPr eaLnBrk="1" hangingPunct="1"/>
            <a:r>
              <a:rPr lang="en-GB" dirty="0" smtClean="0">
                <a:ea typeface="Tahoma" panose="020B0604030504040204" pitchFamily="34" charset="0"/>
                <a:cs typeface="Tahoma" panose="020B0604030504040204" pitchFamily="34" charset="0"/>
              </a:rPr>
              <a:t>If you try to import the same module several times in your code, Python will only actually import it once. This is because the module might contain raw code that is performed immediately the module is loaded (the </a:t>
            </a:r>
            <a:r>
              <a:rPr lang="en-GB" dirty="0" smtClean="0">
                <a:latin typeface="Lucida Console" panose="020B0609040504020204" pitchFamily="49" charset="0"/>
                <a:ea typeface="Tahoma" panose="020B0604030504040204" pitchFamily="34" charset="0"/>
                <a:cs typeface="Tahoma" panose="020B0604030504040204" pitchFamily="34" charset="0"/>
              </a:rPr>
              <a:t>greetings.py</a:t>
            </a:r>
            <a:r>
              <a:rPr lang="en-GB" dirty="0" smtClean="0">
                <a:ea typeface="Tahoma" panose="020B0604030504040204" pitchFamily="34" charset="0"/>
                <a:cs typeface="Tahoma" panose="020B0604030504040204" pitchFamily="34" charset="0"/>
              </a:rPr>
              <a:t> module does this). Python ensures this code will only be executed once, the first time you import the module.</a:t>
            </a:r>
          </a:p>
          <a:p>
            <a:pPr eaLnBrk="1" hangingPunct="1"/>
            <a:r>
              <a:rPr lang="en-GB">
                <a:ea typeface="Tahoma" panose="020B0604030504040204" pitchFamily="34" charset="0"/>
                <a:cs typeface="Tahoma" panose="020B0604030504040204" pitchFamily="34" charset="0"/>
              </a:rPr>
              <a:t>For more information about the import system in Python, see http://</a:t>
            </a:r>
            <a:r>
              <a:rPr lang="en-GB" smtClean="0">
                <a:ea typeface="Tahoma" panose="020B0604030504040204" pitchFamily="34" charset="0"/>
                <a:cs typeface="Tahoma" panose="020B0604030504040204" pitchFamily="34" charset="0"/>
              </a:rPr>
              <a:t>python.readthedocs.io/en/latest/reference/import.html.</a:t>
            </a:r>
            <a:endParaRPr lang="en-US" dirty="0" smtClean="0">
              <a:ea typeface="Tahoma" panose="020B0604030504040204" pitchFamily="34" charset="0"/>
              <a:cs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a:t>You can use the </a:t>
            </a:r>
            <a:r>
              <a:rPr lang="en-US" dirty="0" err="1">
                <a:latin typeface="Lucida Console" panose="020B0609040504020204" pitchFamily="49" charset="0"/>
              </a:rPr>
              <a:t>dir</a:t>
            </a:r>
            <a:r>
              <a:rPr lang="en-US" dirty="0">
                <a:latin typeface="Lucida Console" panose="020B0609040504020204" pitchFamily="49" charset="0"/>
              </a:rPr>
              <a:t>()</a:t>
            </a:r>
            <a:r>
              <a:rPr lang="en-US" dirty="0"/>
              <a:t> built-in function to list all the names in a specified module. If you don't supply a parameter, it returns all the names defined in the current module.</a:t>
            </a:r>
          </a:p>
          <a:p>
            <a:pPr eaLnBrk="1" hangingPunct="1"/>
            <a:r>
              <a:rPr lang="en-US" dirty="0"/>
              <a:t>The example in the slide shows the names in the </a:t>
            </a:r>
            <a:r>
              <a:rPr lang="en-US" dirty="0">
                <a:latin typeface="Lucida Console" panose="020B0609040504020204" pitchFamily="49" charset="0"/>
              </a:rPr>
              <a:t>math</a:t>
            </a:r>
            <a:r>
              <a:rPr lang="en-US" dirty="0"/>
              <a:t> module, plus all the names in the current module. In this example, note that the current module includes the names </a:t>
            </a:r>
            <a:r>
              <a:rPr lang="en-US" dirty="0">
                <a:latin typeface="Lucida Console" panose="020B0609040504020204" pitchFamily="49" charset="0"/>
              </a:rPr>
              <a:t>morning</a:t>
            </a:r>
            <a:r>
              <a:rPr lang="en-US" dirty="0"/>
              <a:t> and </a:t>
            </a:r>
            <a:r>
              <a:rPr lang="en-US" dirty="0">
                <a:latin typeface="Lucida Console" panose="020B0609040504020204" pitchFamily="49" charset="0"/>
              </a:rPr>
              <a:t>afternoon</a:t>
            </a:r>
            <a:r>
              <a:rPr lang="en-US" dirty="0"/>
              <a:t>, which we imported from the </a:t>
            </a:r>
            <a:r>
              <a:rPr lang="en-US" dirty="0">
                <a:latin typeface="Lucida Console" panose="020B0609040504020204" pitchFamily="49" charset="0"/>
              </a:rPr>
              <a:t>greetings</a:t>
            </a:r>
            <a:r>
              <a:rPr lang="en-US" dirty="0"/>
              <a:t> module for illustration purposes.</a:t>
            </a:r>
          </a:p>
          <a:p>
            <a:pPr eaLnBrk="1" hangingPunct="1"/>
            <a:r>
              <a:rPr lang="en-US" dirty="0">
                <a:ea typeface="Tahoma" panose="020B0604030504040204" pitchFamily="34" charset="0"/>
                <a:cs typeface="Tahoma" panose="020B0604030504040204" pitchFamily="34" charset="0"/>
              </a:rPr>
              <a:t>Note that </a:t>
            </a:r>
            <a:r>
              <a:rPr lang="en-US" dirty="0" err="1">
                <a:latin typeface="Lucida Console" panose="020B0609040504020204" pitchFamily="49" charset="0"/>
                <a:ea typeface="Tahoma" panose="020B0604030504040204" pitchFamily="34" charset="0"/>
                <a:cs typeface="Tahoma" panose="020B0604030504040204" pitchFamily="34" charset="0"/>
              </a:rPr>
              <a:t>dir</a:t>
            </a:r>
            <a:r>
              <a:rPr lang="en-US" dirty="0">
                <a:latin typeface="Lucida Console" panose="020B0609040504020204" pitchFamily="49" charset="0"/>
                <a:ea typeface="Tahoma" panose="020B0604030504040204" pitchFamily="34" charset="0"/>
                <a:cs typeface="Tahoma" panose="020B0604030504040204" pitchFamily="34" charset="0"/>
              </a:rPr>
              <a:t>()</a:t>
            </a:r>
            <a:r>
              <a:rPr lang="en-US" dirty="0">
                <a:ea typeface="Tahoma" panose="020B0604030504040204" pitchFamily="34" charset="0"/>
                <a:cs typeface="Tahoma" panose="020B0604030504040204" pitchFamily="34" charset="0"/>
              </a:rPr>
              <a:t> </a:t>
            </a:r>
            <a:r>
              <a:rPr lang="en-GB" dirty="0"/>
              <a:t>doesn't list the names of built-in functions and variables. If you want a list of those, they are defined in the standard module </a:t>
            </a:r>
            <a:r>
              <a:rPr lang="en-GB" dirty="0">
                <a:latin typeface="Lucida Console" panose="020B0609040504020204" pitchFamily="49" charset="0"/>
              </a:rPr>
              <a:t>__</a:t>
            </a:r>
            <a:r>
              <a:rPr lang="en-GB" dirty="0" err="1" smtClean="0">
                <a:latin typeface="Lucida Console" panose="020B0609040504020204" pitchFamily="49" charset="0"/>
              </a:rPr>
              <a:t>builtins</a:t>
            </a:r>
            <a:r>
              <a:rPr lang="en-GB" dirty="0" smtClean="0">
                <a:latin typeface="Lucida Console" panose="020B0609040504020204" pitchFamily="49" charset="0"/>
              </a:rPr>
              <a:t>__</a:t>
            </a:r>
            <a:r>
              <a:rPr lang="en-GB" dirty="0" smtClean="0"/>
              <a:t>. </a:t>
            </a:r>
            <a:r>
              <a:rPr lang="en-GB" dirty="0"/>
              <a:t>You can list them as follows:</a:t>
            </a:r>
          </a:p>
          <a:p>
            <a:pPr eaLnBrk="1" hangingPunct="1"/>
            <a:r>
              <a:rPr lang="en-GB" dirty="0">
                <a:latin typeface="Lucida Console" panose="020B0609040504020204" pitchFamily="49" charset="0"/>
              </a:rPr>
              <a:t>    import </a:t>
            </a:r>
            <a:r>
              <a:rPr lang="en-GB" dirty="0" err="1">
                <a:latin typeface="Lucida Console" panose="020B0609040504020204" pitchFamily="49" charset="0"/>
              </a:rPr>
              <a:t>builtins</a:t>
            </a:r>
            <a:r>
              <a:rPr lang="en-GB" dirty="0">
                <a:latin typeface="Lucida Console" panose="020B0609040504020204" pitchFamily="49" charset="0"/>
              </a:rPr>
              <a:t> </a:t>
            </a:r>
          </a:p>
          <a:p>
            <a:pPr eaLnBrk="1" hangingPunct="1"/>
            <a:r>
              <a:rPr lang="en-GB" dirty="0">
                <a:latin typeface="Lucida Console" panose="020B0609040504020204" pitchFamily="49" charset="0"/>
              </a:rPr>
              <a:t>    </a:t>
            </a:r>
            <a:r>
              <a:rPr lang="en-GB" dirty="0" err="1">
                <a:latin typeface="Lucida Console" panose="020B0609040504020204" pitchFamily="49" charset="0"/>
              </a:rPr>
              <a:t>dir</a:t>
            </a:r>
            <a:r>
              <a:rPr lang="en-GB" dirty="0">
                <a:latin typeface="Lucida Console" panose="020B0609040504020204" pitchFamily="49" charset="0"/>
              </a:rPr>
              <a:t>(</a:t>
            </a:r>
            <a:r>
              <a:rPr lang="en-GB" dirty="0" err="1">
                <a:latin typeface="Lucida Console" panose="020B0609040504020204" pitchFamily="49" charset="0"/>
              </a:rPr>
              <a:t>builtins</a:t>
            </a:r>
            <a:r>
              <a:rPr lang="en-GB" dirty="0">
                <a:latin typeface="Lucida Console" panose="020B0609040504020204" pitchFamily="49" charset="0"/>
              </a:rPr>
              <a:t>) </a:t>
            </a:r>
          </a:p>
          <a:p>
            <a:pPr eaLnBrk="1" hangingPunct="1"/>
            <a:r>
              <a:rPr lang="en-GB" dirty="0">
                <a:ea typeface="Tahoma" panose="020B0604030504040204" pitchFamily="34" charset="0"/>
                <a:cs typeface="Tahoma" panose="020B0604030504040204" pitchFamily="34" charset="0"/>
              </a:rPr>
              <a:t>Note: In Python 2.x, the </a:t>
            </a:r>
            <a:r>
              <a:rPr lang="en-GB" dirty="0" err="1">
                <a:latin typeface="Lucida Console" panose="020B0609040504020204" pitchFamily="49" charset="0"/>
                <a:ea typeface="Tahoma" panose="020B0604030504040204" pitchFamily="34" charset="0"/>
                <a:cs typeface="Tahoma" panose="020B0604030504040204" pitchFamily="34" charset="0"/>
              </a:rPr>
              <a:t>builtins</a:t>
            </a:r>
            <a:r>
              <a:rPr lang="en-GB" dirty="0">
                <a:ea typeface="Tahoma" panose="020B0604030504040204" pitchFamily="34" charset="0"/>
                <a:cs typeface="Tahoma" panose="020B0604030504040204" pitchFamily="34" charset="0"/>
              </a:rPr>
              <a:t> module was named </a:t>
            </a:r>
            <a:r>
              <a:rPr lang="en-GB" dirty="0">
                <a:latin typeface="Lucida Console" panose="020B0609040504020204" pitchFamily="49" charset="0"/>
              </a:rPr>
              <a:t>__</a:t>
            </a:r>
            <a:r>
              <a:rPr lang="en-GB" dirty="0" err="1">
                <a:latin typeface="Lucida Console" panose="020B0609040504020204" pitchFamily="49" charset="0"/>
              </a:rPr>
              <a:t>builtin</a:t>
            </a:r>
            <a:r>
              <a:rPr lang="en-GB" dirty="0">
                <a:latin typeface="Lucida Console" panose="020B0609040504020204" pitchFamily="49" charset="0"/>
              </a:rPr>
              <a:t>__</a:t>
            </a:r>
            <a:r>
              <a:rPr lang="en-GB" dirty="0">
                <a:ea typeface="Tahoma" panose="020B0604030504040204" pitchFamily="34" charset="0"/>
                <a:cs typeface="Tahoma" panose="020B0604030504040204" pitchFamily="34" charset="0"/>
              </a:rPr>
              <a:t> instead.</a:t>
            </a:r>
            <a:endParaRPr lang="en-US" dirty="0">
              <a:ea typeface="Tahoma" panose="020B0604030504040204" pitchFamily="34" charset="0"/>
              <a:cs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As we observed in the previous section of this chapter, Python </a:t>
            </a:r>
            <a:r>
              <a:rPr lang="en-US" dirty="0"/>
              <a:t>organizes code into modules and packages. </a:t>
            </a:r>
            <a:r>
              <a:rPr lang="en-US" dirty="0" smtClean="0"/>
              <a:t>We discussed </a:t>
            </a:r>
            <a:r>
              <a:rPr lang="en-US" dirty="0"/>
              <a:t>modules in </a:t>
            </a:r>
            <a:r>
              <a:rPr lang="en-US" dirty="0" smtClean="0"/>
              <a:t>the previous section</a:t>
            </a:r>
            <a:r>
              <a:rPr lang="en-US" dirty="0"/>
              <a:t>, and </a:t>
            </a:r>
            <a:r>
              <a:rPr lang="en-US" dirty="0" smtClean="0"/>
              <a:t>we're now going to </a:t>
            </a:r>
            <a:r>
              <a:rPr lang="en-US" dirty="0"/>
              <a:t>discuss packages in </a:t>
            </a:r>
            <a:r>
              <a:rPr lang="en-US" dirty="0" smtClean="0"/>
              <a:t>this section</a:t>
            </a:r>
            <a:r>
              <a:rPr lang="en-US"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Python Language Essentials</a:t>
            </a:r>
            <a:endParaRPr lang="en-GB"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smtClean="0"/>
              <a:t>Packages are a way of structuring multiple related modules into a hierarchical folder structure. Client code can then use "dotted module named" to access modules from a package.</a:t>
            </a:r>
          </a:p>
          <a:p>
            <a:pPr eaLnBrk="1" hangingPunct="1"/>
            <a:r>
              <a:rPr lang="en-US" dirty="0" smtClean="0"/>
              <a:t>In technical terms, a Python package is a folder that contains a special file named </a:t>
            </a:r>
            <a:r>
              <a:rPr lang="en-US" dirty="0" smtClean="0">
                <a:latin typeface="Lucida Console" panose="020B0609040504020204" pitchFamily="49" charset="0"/>
              </a:rPr>
              <a:t>__init__.py</a:t>
            </a:r>
            <a:r>
              <a:rPr lang="en-US" dirty="0" smtClean="0"/>
              <a:t>. Note that this file can be empty; the mere existence of this file is enough to tell Python to treat the folder as a package. You can also put initialization code in </a:t>
            </a:r>
            <a:r>
              <a:rPr lang="en-US" dirty="0">
                <a:latin typeface="Lucida Console" panose="020B0609040504020204" pitchFamily="49" charset="0"/>
              </a:rPr>
              <a:t>__init__.</a:t>
            </a:r>
            <a:r>
              <a:rPr lang="en-US" dirty="0" smtClean="0">
                <a:latin typeface="Lucida Console" panose="020B0609040504020204" pitchFamily="49" charset="0"/>
              </a:rPr>
              <a:t>py</a:t>
            </a:r>
            <a:r>
              <a:rPr lang="en-US" dirty="0" smtClean="0">
                <a:ea typeface="Tahoma" panose="020B0604030504040204" pitchFamily="34" charset="0"/>
                <a:cs typeface="Tahoma" panose="020B0604030504040204" pitchFamily="34" charset="0"/>
              </a:rPr>
              <a:t>, and we'll show why this is useful shortly.</a:t>
            </a:r>
          </a:p>
          <a:p>
            <a:pPr eaLnBrk="1" hangingPunct="1"/>
            <a:r>
              <a:rPr lang="en-US" dirty="0" smtClean="0"/>
              <a:t>Consider the example in the slide, and note the following points:</a:t>
            </a:r>
          </a:p>
          <a:p>
            <a:pPr marL="171450" indent="-171450" eaLnBrk="1" hangingPunct="1">
              <a:buFont typeface="Arial" panose="020B0604020202020204" pitchFamily="34" charset="0"/>
              <a:buChar char="•"/>
            </a:pPr>
            <a:r>
              <a:rPr lang="en-US" dirty="0" smtClean="0"/>
              <a:t>The </a:t>
            </a:r>
            <a:r>
              <a:rPr lang="en-US" dirty="0" err="1" smtClean="0">
                <a:latin typeface="Lucida Console" panose="020B0609040504020204" pitchFamily="49" charset="0"/>
              </a:rPr>
              <a:t>utils</a:t>
            </a:r>
            <a:r>
              <a:rPr lang="en-US" dirty="0" smtClean="0"/>
              <a:t> folder has a file named </a:t>
            </a:r>
            <a:r>
              <a:rPr lang="en-US" dirty="0">
                <a:latin typeface="Lucida Console" panose="020B0609040504020204" pitchFamily="49" charset="0"/>
              </a:rPr>
              <a:t>__init__.py</a:t>
            </a:r>
            <a:r>
              <a:rPr lang="en-US" dirty="0" smtClean="0"/>
              <a:t>, so Python will treat </a:t>
            </a:r>
            <a:r>
              <a:rPr lang="en-US" dirty="0" err="1" smtClean="0">
                <a:latin typeface="Lucida Console" panose="020B0609040504020204" pitchFamily="49" charset="0"/>
              </a:rPr>
              <a:t>utils</a:t>
            </a:r>
            <a:r>
              <a:rPr lang="en-US" dirty="0" smtClean="0"/>
              <a:t> as a package rather than as a regular folder.</a:t>
            </a:r>
          </a:p>
          <a:p>
            <a:pPr marL="171450" indent="-171450" eaLnBrk="1" hangingPunct="1">
              <a:buFont typeface="Arial" panose="020B0604020202020204" pitchFamily="34" charset="0"/>
              <a:buChar char="•"/>
            </a:pPr>
            <a:r>
              <a:rPr lang="en-US" dirty="0" smtClean="0"/>
              <a:t>The </a:t>
            </a:r>
            <a:r>
              <a:rPr lang="en-US" dirty="0" err="1" smtClean="0">
                <a:latin typeface="Lucida Console" panose="020B0609040504020204" pitchFamily="49" charset="0"/>
              </a:rPr>
              <a:t>utils</a:t>
            </a:r>
            <a:r>
              <a:rPr lang="en-US" dirty="0" smtClean="0"/>
              <a:t> folder has a sub-folder named </a:t>
            </a:r>
            <a:r>
              <a:rPr lang="en-US" dirty="0" smtClean="0">
                <a:latin typeface="Lucida Console" panose="020B0609040504020204" pitchFamily="49" charset="0"/>
              </a:rPr>
              <a:t>constants</a:t>
            </a:r>
            <a:r>
              <a:rPr lang="en-US" dirty="0" smtClean="0"/>
              <a:t>. This folder has an </a:t>
            </a:r>
            <a:r>
              <a:rPr lang="en-US" dirty="0">
                <a:latin typeface="Lucida Console" panose="020B0609040504020204" pitchFamily="49" charset="0"/>
              </a:rPr>
              <a:t>__init__.py</a:t>
            </a:r>
            <a:r>
              <a:rPr lang="en-US" dirty="0" smtClean="0"/>
              <a:t> file, so it's a package too (we say that </a:t>
            </a:r>
            <a:r>
              <a:rPr lang="en-US" dirty="0" smtClean="0">
                <a:latin typeface="Lucida Console" panose="020B0609040504020204" pitchFamily="49" charset="0"/>
              </a:rPr>
              <a:t>constants</a:t>
            </a:r>
            <a:r>
              <a:rPr lang="en-US" dirty="0" smtClean="0"/>
              <a:t> is a sub-package of </a:t>
            </a:r>
            <a:r>
              <a:rPr lang="en-US" dirty="0" err="1" smtClean="0">
                <a:latin typeface="Lucida Console" panose="020B0609040504020204" pitchFamily="49" charset="0"/>
              </a:rPr>
              <a:t>utils</a:t>
            </a:r>
            <a:r>
              <a:rPr lang="en-US" dirty="0" smtClean="0"/>
              <a:t>). The </a:t>
            </a:r>
            <a:r>
              <a:rPr lang="en-US" dirty="0" smtClean="0">
                <a:latin typeface="Lucida Console" panose="020B0609040504020204" pitchFamily="49" charset="0"/>
              </a:rPr>
              <a:t>constants</a:t>
            </a:r>
            <a:r>
              <a:rPr lang="en-US" dirty="0" smtClean="0"/>
              <a:t> package contains several module files, which the client code will be able to import as </a:t>
            </a:r>
            <a:r>
              <a:rPr lang="en-US" dirty="0" err="1">
                <a:latin typeface="Lucida Console" panose="020B0609040504020204" pitchFamily="49" charset="0"/>
              </a:rPr>
              <a:t>utils.constants.metric</a:t>
            </a:r>
            <a:r>
              <a:rPr lang="en-US" dirty="0"/>
              <a:t> and </a:t>
            </a:r>
            <a:r>
              <a:rPr lang="en-US" dirty="0" err="1">
                <a:latin typeface="Lucida Console" panose="020B0609040504020204" pitchFamily="49" charset="0"/>
              </a:rPr>
              <a:t>utils.constants.physics</a:t>
            </a:r>
            <a:r>
              <a:rPr lang="en-US" dirty="0"/>
              <a:t>. </a:t>
            </a:r>
            <a:endParaRPr lang="en-US" dirty="0" smtClean="0"/>
          </a:p>
          <a:p>
            <a:pPr marL="171450" indent="-171450" eaLnBrk="1" hangingPunct="1">
              <a:buFont typeface="Arial" panose="020B0604020202020204" pitchFamily="34" charset="0"/>
              <a:buChar char="•"/>
            </a:pPr>
            <a:r>
              <a:rPr lang="en-US" dirty="0" smtClean="0"/>
              <a:t>The </a:t>
            </a:r>
            <a:r>
              <a:rPr lang="en-US" dirty="0" err="1">
                <a:latin typeface="Lucida Console" panose="020B0609040504020204" pitchFamily="49" charset="0"/>
              </a:rPr>
              <a:t>utils</a:t>
            </a:r>
            <a:r>
              <a:rPr lang="en-US" dirty="0"/>
              <a:t> folder </a:t>
            </a:r>
            <a:r>
              <a:rPr lang="en-US" dirty="0" smtClean="0"/>
              <a:t>has another </a:t>
            </a:r>
            <a:r>
              <a:rPr lang="en-US" dirty="0"/>
              <a:t>sub-folder named </a:t>
            </a:r>
            <a:r>
              <a:rPr lang="en-US" dirty="0" smtClean="0">
                <a:latin typeface="Lucida Console" panose="020B0609040504020204" pitchFamily="49" charset="0"/>
              </a:rPr>
              <a:t>messages</a:t>
            </a:r>
            <a:r>
              <a:rPr lang="en-US" dirty="0" smtClean="0"/>
              <a:t>. </a:t>
            </a:r>
            <a:r>
              <a:rPr lang="en-US" dirty="0"/>
              <a:t>This folder </a:t>
            </a:r>
            <a:r>
              <a:rPr lang="en-US" dirty="0" smtClean="0"/>
              <a:t>has </a:t>
            </a:r>
            <a:r>
              <a:rPr lang="en-US" dirty="0"/>
              <a:t>an </a:t>
            </a:r>
            <a:r>
              <a:rPr lang="en-US" dirty="0">
                <a:latin typeface="Lucida Console" panose="020B0609040504020204" pitchFamily="49" charset="0"/>
              </a:rPr>
              <a:t>__init__.py</a:t>
            </a:r>
            <a:r>
              <a:rPr lang="en-US" dirty="0"/>
              <a:t> </a:t>
            </a:r>
            <a:r>
              <a:rPr lang="en-US" dirty="0" smtClean="0"/>
              <a:t>file too, </a:t>
            </a:r>
            <a:r>
              <a:rPr lang="en-US" dirty="0"/>
              <a:t>so </a:t>
            </a:r>
            <a:r>
              <a:rPr lang="en-US" dirty="0" smtClean="0"/>
              <a:t>it's a package as well. </a:t>
            </a:r>
            <a:r>
              <a:rPr lang="en-US" dirty="0"/>
              <a:t>The </a:t>
            </a:r>
            <a:r>
              <a:rPr lang="en-US" dirty="0" smtClean="0"/>
              <a:t>package </a:t>
            </a:r>
            <a:r>
              <a:rPr lang="en-US" dirty="0"/>
              <a:t>contains several module files, which the client code </a:t>
            </a:r>
            <a:r>
              <a:rPr lang="en-US" dirty="0" smtClean="0"/>
              <a:t>can import as </a:t>
            </a:r>
            <a:r>
              <a:rPr lang="en-US" dirty="0" err="1">
                <a:latin typeface="Lucida Console" panose="020B0609040504020204" pitchFamily="49" charset="0"/>
              </a:rPr>
              <a:t>utils.messages.french</a:t>
            </a:r>
            <a:r>
              <a:rPr lang="en-US" dirty="0"/>
              <a:t> and </a:t>
            </a:r>
            <a:r>
              <a:rPr lang="en-US" dirty="0" err="1">
                <a:latin typeface="Lucida Console" panose="020B0609040504020204" pitchFamily="49" charset="0"/>
              </a:rPr>
              <a:t>utils.messages.norwegian</a:t>
            </a:r>
            <a:r>
              <a:rPr lang="en-US" dirty="0"/>
              <a:t>.</a:t>
            </a:r>
          </a:p>
          <a:p>
            <a:pPr eaLnBrk="1" hangingPunct="1"/>
            <a:r>
              <a:rPr lang="en-US" dirty="0" smtClean="0"/>
              <a:t>  </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23295952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8366183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3385767528"/>
      </p:ext>
    </p:extLst>
  </p:cSld>
  <p:clrMap bg1="lt1" tx1="dk1" bg2="lt2" tx2="dk2" accent1="accent1" accent2="accent2" accent3="accent3" accent4="accent4" accent5="accent5" accent6="accent6" hlink="hlink" folHlink="folHlink"/>
  <p:sldLayoutIdLst>
    <p:sldLayoutId id="2147483932" r:id="rId1"/>
    <p:sldLayoutId id="214748393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3.6/library/math.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6/library/string.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docs.python.org/3.5/library/re.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6/librar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smtClean="0"/>
              <a:t>Python Language Essentials</a:t>
            </a:r>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Here are the modules we've defined in the </a:t>
            </a:r>
            <a:r>
              <a:rPr lang="en-GB" dirty="0" err="1" smtClean="0">
                <a:latin typeface="Lucida Console" panose="020B0609040504020204" pitchFamily="49" charset="0"/>
              </a:rPr>
              <a:t>utils</a:t>
            </a:r>
            <a:r>
              <a:rPr lang="en-GB" dirty="0" smtClean="0"/>
              <a:t> package</a:t>
            </a:r>
          </a:p>
          <a:p>
            <a:pPr lvl="1" eaLnBrk="1" hangingPunct="1">
              <a:defRPr/>
            </a:pPr>
            <a:r>
              <a:rPr lang="en-GB" dirty="0" smtClean="0"/>
              <a:t>Modules in the </a:t>
            </a:r>
            <a:r>
              <a:rPr lang="en-GB" dirty="0" err="1" smtClean="0">
                <a:latin typeface="Lucida Console" panose="020B0609040504020204" pitchFamily="49" charset="0"/>
              </a:rPr>
              <a:t>utils.constants</a:t>
            </a:r>
            <a:r>
              <a:rPr lang="en-GB" dirty="0" smtClean="0"/>
              <a:t> sub-package:</a:t>
            </a:r>
          </a:p>
          <a:p>
            <a:pPr lvl="1" eaLnBrk="1" hangingPunct="1">
              <a:defRPr/>
            </a:pPr>
            <a:endParaRPr lang="en-GB" dirty="0"/>
          </a:p>
          <a:p>
            <a:pPr lvl="1" eaLnBrk="1" hangingPunct="1">
              <a:defRPr/>
            </a:pPr>
            <a:endParaRPr lang="en-GB" dirty="0" smtClean="0"/>
          </a:p>
          <a:p>
            <a:pPr lvl="1" eaLnBrk="1" hangingPunct="1">
              <a:defRPr/>
            </a:pPr>
            <a:endParaRPr lang="en-GB" dirty="0"/>
          </a:p>
          <a:p>
            <a:pPr lvl="1" eaLnBrk="1" hangingPunct="1">
              <a:defRPr/>
            </a:pPr>
            <a:endParaRPr lang="en-GB" dirty="0" smtClean="0"/>
          </a:p>
          <a:p>
            <a:pPr lvl="1" eaLnBrk="1" hangingPunct="1">
              <a:defRPr/>
            </a:pPr>
            <a:r>
              <a:rPr lang="en-GB" dirty="0" smtClean="0"/>
              <a:t>Modules </a:t>
            </a:r>
            <a:r>
              <a:rPr lang="en-GB" dirty="0"/>
              <a:t>in the </a:t>
            </a:r>
            <a:r>
              <a:rPr lang="en-GB" dirty="0" err="1" smtClean="0">
                <a:latin typeface="Lucida Console" panose="020B0609040504020204" pitchFamily="49" charset="0"/>
              </a:rPr>
              <a:t>utils.messages</a:t>
            </a:r>
            <a:r>
              <a:rPr lang="en-GB" dirty="0" smtClean="0"/>
              <a:t> </a:t>
            </a:r>
            <a:r>
              <a:rPr lang="en-GB" dirty="0"/>
              <a:t>sub-package:</a:t>
            </a:r>
          </a:p>
          <a:p>
            <a:pPr eaLnBrk="1" hangingPunct="1">
              <a:defRPr/>
            </a:pPr>
            <a:endParaRPr lang="en-GB" dirty="0"/>
          </a:p>
        </p:txBody>
      </p:sp>
      <p:sp>
        <p:nvSpPr>
          <p:cNvPr id="9219" name="Rectangle 2"/>
          <p:cNvSpPr>
            <a:spLocks noGrp="1" noChangeArrowheads="1"/>
          </p:cNvSpPr>
          <p:nvPr>
            <p:ph type="title"/>
          </p:nvPr>
        </p:nvSpPr>
        <p:spPr/>
        <p:txBody>
          <a:bodyPr/>
          <a:lstStyle/>
          <a:p>
            <a:pPr eaLnBrk="1" hangingPunct="1"/>
            <a:r>
              <a:rPr lang="en-GB" sz="3400" dirty="0" smtClean="0"/>
              <a:t>Example Modules</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10</a:t>
            </a:fld>
            <a:endParaRPr lang="en-GB"/>
          </a:p>
        </p:txBody>
      </p:sp>
      <p:sp>
        <p:nvSpPr>
          <p:cNvPr id="5" name="Rectangle 4"/>
          <p:cNvSpPr>
            <a:spLocks noChangeArrowheads="1"/>
          </p:cNvSpPr>
          <p:nvPr/>
        </p:nvSpPr>
        <p:spPr bwMode="auto">
          <a:xfrm>
            <a:off x="555625" y="2038838"/>
            <a:ext cx="8232775" cy="49676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INCH_TO_CM </a:t>
            </a:r>
            <a:r>
              <a:rPr lang="en-GB" sz="1200"/>
              <a:t>= </a:t>
            </a:r>
            <a:r>
              <a:rPr lang="en-GB" sz="1200" smtClean="0"/>
              <a:t>2.54</a:t>
            </a:r>
            <a:endParaRPr lang="en-GB" sz="1200" dirty="0"/>
          </a:p>
          <a:p>
            <a:pPr defTabSz="739775">
              <a:defRPr/>
            </a:pPr>
            <a:r>
              <a:rPr lang="en-GB" sz="1200" dirty="0"/>
              <a:t>MILE_TO_KM = 1.61</a:t>
            </a:r>
          </a:p>
        </p:txBody>
      </p:sp>
      <p:sp>
        <p:nvSpPr>
          <p:cNvPr id="6" name="TextBox 12"/>
          <p:cNvSpPr txBox="1">
            <a:spLocks noChangeArrowheads="1"/>
          </p:cNvSpPr>
          <p:nvPr/>
        </p:nvSpPr>
        <p:spPr bwMode="auto">
          <a:xfrm>
            <a:off x="7617850" y="2221074"/>
            <a:ext cx="1165704" cy="307777"/>
          </a:xfrm>
          <a:prstGeom prst="rect">
            <a:avLst/>
          </a:prstGeom>
          <a:noFill/>
          <a:ln w="9525">
            <a:noFill/>
            <a:miter lim="800000"/>
            <a:headEnd/>
            <a:tailEnd/>
          </a:ln>
        </p:spPr>
        <p:txBody>
          <a:bodyPr wrap="none">
            <a:spAutoFit/>
          </a:bodyPr>
          <a:lstStyle/>
          <a:p>
            <a:pPr algn="r"/>
            <a:r>
              <a:rPr lang="en-GB" b="1" dirty="0" smtClean="0">
                <a:solidFill>
                  <a:schemeClr val="tx2"/>
                </a:solidFill>
              </a:rPr>
              <a:t>metric.py</a:t>
            </a:r>
            <a:endParaRPr lang="en-GB" b="1" dirty="0">
              <a:solidFill>
                <a:schemeClr val="tx2"/>
              </a:solidFill>
            </a:endParaRPr>
          </a:p>
        </p:txBody>
      </p:sp>
      <p:sp>
        <p:nvSpPr>
          <p:cNvPr id="13" name="Rectangle 12"/>
          <p:cNvSpPr>
            <a:spLocks noChangeArrowheads="1"/>
          </p:cNvSpPr>
          <p:nvPr/>
        </p:nvSpPr>
        <p:spPr bwMode="auto">
          <a:xfrm>
            <a:off x="555625" y="2722576"/>
            <a:ext cx="8232775" cy="49676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ELECTRONIC_CHARGE = 1.602e−19</a:t>
            </a:r>
          </a:p>
          <a:p>
            <a:pPr defTabSz="739775">
              <a:defRPr/>
            </a:pPr>
            <a:r>
              <a:rPr lang="en-GB" sz="1200" dirty="0"/>
              <a:t>PLANCKS_CONSTANT = 6.626e−34</a:t>
            </a:r>
          </a:p>
        </p:txBody>
      </p:sp>
      <p:sp>
        <p:nvSpPr>
          <p:cNvPr id="14" name="TextBox 12"/>
          <p:cNvSpPr txBox="1">
            <a:spLocks noChangeArrowheads="1"/>
          </p:cNvSpPr>
          <p:nvPr/>
        </p:nvSpPr>
        <p:spPr bwMode="auto">
          <a:xfrm>
            <a:off x="7508846" y="2904812"/>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physics.py</a:t>
            </a:r>
            <a:endParaRPr lang="en-GB" b="1" dirty="0">
              <a:solidFill>
                <a:schemeClr val="tx2"/>
              </a:solidFill>
            </a:endParaRPr>
          </a:p>
        </p:txBody>
      </p:sp>
      <p:sp>
        <p:nvSpPr>
          <p:cNvPr id="15" name="Rectangle 14"/>
          <p:cNvSpPr>
            <a:spLocks noChangeArrowheads="1"/>
          </p:cNvSpPr>
          <p:nvPr/>
        </p:nvSpPr>
        <p:spPr bwMode="auto">
          <a:xfrm>
            <a:off x="555625" y="3875880"/>
            <a:ext cx="8232775" cy="49676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fr-FR" sz="1200" dirty="0"/>
              <a:t>HELLO = "Bonjour"</a:t>
            </a:r>
          </a:p>
          <a:p>
            <a:pPr defTabSz="739775">
              <a:defRPr/>
            </a:pPr>
            <a:r>
              <a:rPr lang="fr-FR" sz="1200" dirty="0"/>
              <a:t>GOODBYE = "Au revoir"</a:t>
            </a:r>
          </a:p>
        </p:txBody>
      </p:sp>
      <p:sp>
        <p:nvSpPr>
          <p:cNvPr id="16" name="TextBox 12"/>
          <p:cNvSpPr txBox="1">
            <a:spLocks noChangeArrowheads="1"/>
          </p:cNvSpPr>
          <p:nvPr/>
        </p:nvSpPr>
        <p:spPr bwMode="auto">
          <a:xfrm>
            <a:off x="7617850" y="4058116"/>
            <a:ext cx="1165704" cy="307777"/>
          </a:xfrm>
          <a:prstGeom prst="rect">
            <a:avLst/>
          </a:prstGeom>
          <a:noFill/>
          <a:ln w="9525">
            <a:noFill/>
            <a:miter lim="800000"/>
            <a:headEnd/>
            <a:tailEnd/>
          </a:ln>
        </p:spPr>
        <p:txBody>
          <a:bodyPr wrap="none">
            <a:spAutoFit/>
          </a:bodyPr>
          <a:lstStyle/>
          <a:p>
            <a:pPr algn="r"/>
            <a:r>
              <a:rPr lang="en-GB" b="1" dirty="0" smtClean="0">
                <a:solidFill>
                  <a:schemeClr val="tx2"/>
                </a:solidFill>
              </a:rPr>
              <a:t>french.py</a:t>
            </a:r>
            <a:endParaRPr lang="en-GB" b="1" dirty="0">
              <a:solidFill>
                <a:schemeClr val="tx2"/>
              </a:solidFill>
            </a:endParaRPr>
          </a:p>
        </p:txBody>
      </p:sp>
      <p:sp>
        <p:nvSpPr>
          <p:cNvPr id="17" name="Rectangle 16"/>
          <p:cNvSpPr>
            <a:spLocks noChangeArrowheads="1"/>
          </p:cNvSpPr>
          <p:nvPr/>
        </p:nvSpPr>
        <p:spPr bwMode="auto">
          <a:xfrm>
            <a:off x="555625" y="4559618"/>
            <a:ext cx="8232775" cy="49676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HELLO = "</a:t>
            </a:r>
            <a:r>
              <a:rPr lang="en-GB" sz="1200" dirty="0" err="1"/>
              <a:t>Hei</a:t>
            </a:r>
            <a:r>
              <a:rPr lang="en-GB" sz="1200" dirty="0"/>
              <a:t>"</a:t>
            </a:r>
          </a:p>
          <a:p>
            <a:pPr defTabSz="739775">
              <a:defRPr/>
            </a:pPr>
            <a:r>
              <a:rPr lang="en-GB" sz="1200" dirty="0"/>
              <a:t>GOODBYE = "Ha </a:t>
            </a:r>
            <a:r>
              <a:rPr lang="en-GB" sz="1200" dirty="0" err="1"/>
              <a:t>det</a:t>
            </a:r>
            <a:r>
              <a:rPr lang="en-GB" sz="1200" dirty="0"/>
              <a:t> bra"</a:t>
            </a:r>
          </a:p>
        </p:txBody>
      </p:sp>
      <p:sp>
        <p:nvSpPr>
          <p:cNvPr id="18" name="TextBox 12"/>
          <p:cNvSpPr txBox="1">
            <a:spLocks noChangeArrowheads="1"/>
          </p:cNvSpPr>
          <p:nvPr/>
        </p:nvSpPr>
        <p:spPr bwMode="auto">
          <a:xfrm>
            <a:off x="7290838" y="4741854"/>
            <a:ext cx="1492716" cy="307777"/>
          </a:xfrm>
          <a:prstGeom prst="rect">
            <a:avLst/>
          </a:prstGeom>
          <a:noFill/>
          <a:ln w="9525">
            <a:noFill/>
            <a:miter lim="800000"/>
            <a:headEnd/>
            <a:tailEnd/>
          </a:ln>
        </p:spPr>
        <p:txBody>
          <a:bodyPr wrap="none">
            <a:spAutoFit/>
          </a:bodyPr>
          <a:lstStyle/>
          <a:p>
            <a:pPr algn="r"/>
            <a:r>
              <a:rPr lang="en-GB" b="1" dirty="0" smtClean="0">
                <a:solidFill>
                  <a:schemeClr val="tx2"/>
                </a:solidFill>
              </a:rPr>
              <a:t>norwegian.py</a:t>
            </a:r>
            <a:endParaRPr lang="en-GB" b="1" dirty="0">
              <a:solidFill>
                <a:schemeClr val="tx2"/>
              </a:solidFill>
            </a:endParaRPr>
          </a:p>
        </p:txBody>
      </p:sp>
    </p:spTree>
    <p:extLst>
      <p:ext uri="{BB962C8B-B14F-4D97-AF65-F5344CB8AC3E}">
        <p14:creationId xmlns:p14="http://schemas.microsoft.com/office/powerpoint/2010/main" val="2894265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To import specific module(s) from a package:</a:t>
            </a:r>
          </a:p>
          <a:p>
            <a:pPr lvl="1" eaLnBrk="1" hangingPunct="1">
              <a:defRPr/>
            </a:pPr>
            <a:endParaRPr lang="en-GB" dirty="0"/>
          </a:p>
          <a:p>
            <a:pPr lvl="1" eaLnBrk="1" hangingPunct="1">
              <a:defRPr/>
            </a:pPr>
            <a:endParaRPr lang="en-GB" dirty="0" smtClean="0"/>
          </a:p>
          <a:p>
            <a:pPr lvl="1" eaLnBrk="1" hangingPunct="1">
              <a:defRPr/>
            </a:pPr>
            <a:endParaRPr lang="en-GB" dirty="0"/>
          </a:p>
          <a:p>
            <a:pPr eaLnBrk="1" hangingPunct="1">
              <a:defRPr/>
            </a:pPr>
            <a:r>
              <a:rPr lang="en-GB" dirty="0"/>
              <a:t>To </a:t>
            </a:r>
            <a:r>
              <a:rPr lang="en-GB" dirty="0" smtClean="0"/>
              <a:t>import specific module(s) from a package, </a:t>
            </a:r>
            <a:r>
              <a:rPr lang="en-GB" dirty="0"/>
              <a:t>into the current symbol </a:t>
            </a:r>
            <a:r>
              <a:rPr lang="en-GB" dirty="0" smtClean="0"/>
              <a:t>namespace:</a:t>
            </a:r>
          </a:p>
          <a:p>
            <a:pPr lvl="1" eaLnBrk="1" hangingPunct="1">
              <a:defRPr/>
            </a:pPr>
            <a:endParaRPr lang="en-GB" dirty="0"/>
          </a:p>
          <a:p>
            <a:pPr lvl="1" eaLnBrk="1" hangingPunct="1">
              <a:defRPr/>
            </a:pPr>
            <a:endParaRPr lang="en-GB" dirty="0" smtClean="0"/>
          </a:p>
          <a:p>
            <a:pPr lvl="1" eaLnBrk="1" hangingPunct="1">
              <a:defRPr/>
            </a:pPr>
            <a:endParaRPr lang="en-GB" dirty="0"/>
          </a:p>
          <a:p>
            <a:pPr eaLnBrk="1" hangingPunct="1">
              <a:defRPr/>
            </a:pPr>
            <a:r>
              <a:rPr lang="en-GB" dirty="0" smtClean="0"/>
              <a:t>To import specific name(s) from a module from a package, into the current symbol namespace:</a:t>
            </a:r>
          </a:p>
          <a:p>
            <a:pPr lvl="1" eaLnBrk="1" hangingPunct="1">
              <a:defRPr/>
            </a:pPr>
            <a:endParaRPr lang="en-GB" dirty="0"/>
          </a:p>
          <a:p>
            <a:pPr lvl="1" eaLnBrk="1" hangingPunct="1">
              <a:defRPr/>
            </a:pPr>
            <a:endParaRPr lang="en-GB" dirty="0"/>
          </a:p>
          <a:p>
            <a:pPr lvl="1" eaLnBrk="1" hangingPunct="1">
              <a:defRPr/>
            </a:pPr>
            <a:endParaRPr lang="en-GB" dirty="0" smtClean="0"/>
          </a:p>
        </p:txBody>
      </p:sp>
      <p:sp>
        <p:nvSpPr>
          <p:cNvPr id="9219" name="Rectangle 2"/>
          <p:cNvSpPr>
            <a:spLocks noGrp="1" noChangeArrowheads="1"/>
          </p:cNvSpPr>
          <p:nvPr>
            <p:ph type="title"/>
          </p:nvPr>
        </p:nvSpPr>
        <p:spPr/>
        <p:txBody>
          <a:bodyPr/>
          <a:lstStyle/>
          <a:p>
            <a:pPr eaLnBrk="1" hangingPunct="1"/>
            <a:r>
              <a:rPr lang="en-GB" sz="3400" dirty="0" smtClean="0"/>
              <a:t>Importing Specific Modules</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11</a:t>
            </a:fld>
            <a:endParaRPr lang="en-GB"/>
          </a:p>
        </p:txBody>
      </p:sp>
      <p:sp>
        <p:nvSpPr>
          <p:cNvPr id="5" name="Rectangle 4"/>
          <p:cNvSpPr>
            <a:spLocks noChangeArrowheads="1"/>
          </p:cNvSpPr>
          <p:nvPr/>
        </p:nvSpPr>
        <p:spPr bwMode="auto">
          <a:xfrm>
            <a:off x="555625" y="1692872"/>
            <a:ext cx="8232775" cy="8336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1" smtClean="0"/>
              <a:t>import utils.constants.metric   </a:t>
            </a:r>
            <a:endParaRPr lang="en-GB" sz="1200" b="1" dirty="0"/>
          </a:p>
          <a:p>
            <a:pPr defTabSz="739775">
              <a:defRPr/>
            </a:pPr>
            <a:endParaRPr lang="en-GB" sz="1200" dirty="0"/>
          </a:p>
          <a:p>
            <a:pPr defTabSz="739775">
              <a:defRPr/>
            </a:pPr>
            <a:r>
              <a:rPr lang="en-GB" sz="1200" dirty="0"/>
              <a:t>print("Inch to centimetre: %.4f" % </a:t>
            </a:r>
            <a:r>
              <a:rPr lang="en-GB" sz="1200" b="1" dirty="0" err="1"/>
              <a:t>utils.constants.metric.INCH_TO_CM</a:t>
            </a:r>
            <a:r>
              <a:rPr lang="en-GB" sz="1200" dirty="0"/>
              <a:t>)</a:t>
            </a:r>
          </a:p>
          <a:p>
            <a:pPr defTabSz="739775">
              <a:defRPr/>
            </a:pPr>
            <a:r>
              <a:rPr lang="en-GB" sz="1200" dirty="0"/>
              <a:t>print("Mile to kilometre:  %.4f" % </a:t>
            </a:r>
            <a:r>
              <a:rPr lang="en-GB" sz="1200" b="1" dirty="0" err="1"/>
              <a:t>utils.constants.metric.MILE_TO_KM</a:t>
            </a:r>
            <a:r>
              <a:rPr lang="en-GB" sz="1200" dirty="0"/>
              <a:t>)</a:t>
            </a:r>
          </a:p>
        </p:txBody>
      </p:sp>
      <p:sp>
        <p:nvSpPr>
          <p:cNvPr id="6" name="TextBox 12"/>
          <p:cNvSpPr txBox="1">
            <a:spLocks noChangeArrowheads="1"/>
          </p:cNvSpPr>
          <p:nvPr/>
        </p:nvSpPr>
        <p:spPr bwMode="auto">
          <a:xfrm>
            <a:off x="7424556" y="2221074"/>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useutils.py</a:t>
            </a:r>
            <a:endParaRPr lang="en-GB" b="1" dirty="0">
              <a:solidFill>
                <a:schemeClr val="tx2"/>
              </a:solidFill>
            </a:endParaRPr>
          </a:p>
        </p:txBody>
      </p:sp>
      <p:sp>
        <p:nvSpPr>
          <p:cNvPr id="7" name="Rectangle 6"/>
          <p:cNvSpPr>
            <a:spLocks noChangeArrowheads="1"/>
          </p:cNvSpPr>
          <p:nvPr/>
        </p:nvSpPr>
        <p:spPr bwMode="auto">
          <a:xfrm>
            <a:off x="575493" y="3661724"/>
            <a:ext cx="8232775" cy="8336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1" dirty="0"/>
              <a:t>from </a:t>
            </a:r>
            <a:r>
              <a:rPr lang="en-GB" sz="1200" b="1" dirty="0" err="1"/>
              <a:t>utils.constants</a:t>
            </a:r>
            <a:r>
              <a:rPr lang="en-GB" sz="1200" b="1" dirty="0"/>
              <a:t> import metric</a:t>
            </a:r>
          </a:p>
          <a:p>
            <a:pPr defTabSz="739775">
              <a:defRPr/>
            </a:pPr>
            <a:endParaRPr lang="en-GB" sz="1200" dirty="0"/>
          </a:p>
          <a:p>
            <a:pPr defTabSz="739775">
              <a:defRPr/>
            </a:pPr>
            <a:r>
              <a:rPr lang="en-GB" sz="1200" dirty="0"/>
              <a:t>print("Inch to centimetre: %.4f" % </a:t>
            </a:r>
            <a:r>
              <a:rPr lang="en-GB" sz="1200" b="1" dirty="0" err="1"/>
              <a:t>metric.INCH_TO_CM</a:t>
            </a:r>
            <a:r>
              <a:rPr lang="en-GB" sz="1200" dirty="0"/>
              <a:t>)</a:t>
            </a:r>
          </a:p>
          <a:p>
            <a:pPr defTabSz="739775">
              <a:defRPr/>
            </a:pPr>
            <a:r>
              <a:rPr lang="en-GB" sz="1200" dirty="0"/>
              <a:t>print("Mile to kilometre:  %.4f" % </a:t>
            </a:r>
            <a:r>
              <a:rPr lang="en-GB" sz="1200" b="1" dirty="0" err="1"/>
              <a:t>metric.MILE_TO_KM</a:t>
            </a:r>
            <a:r>
              <a:rPr lang="en-GB" sz="1200" dirty="0"/>
              <a:t>)</a:t>
            </a:r>
          </a:p>
        </p:txBody>
      </p:sp>
      <p:sp>
        <p:nvSpPr>
          <p:cNvPr id="9" name="TextBox 12"/>
          <p:cNvSpPr txBox="1">
            <a:spLocks noChangeArrowheads="1"/>
          </p:cNvSpPr>
          <p:nvPr/>
        </p:nvSpPr>
        <p:spPr bwMode="auto">
          <a:xfrm>
            <a:off x="7444424" y="4189926"/>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useutils.py</a:t>
            </a:r>
            <a:endParaRPr lang="en-GB" b="1" dirty="0">
              <a:solidFill>
                <a:schemeClr val="tx2"/>
              </a:solidFill>
            </a:endParaRPr>
          </a:p>
        </p:txBody>
      </p:sp>
      <p:sp>
        <p:nvSpPr>
          <p:cNvPr id="10" name="Rectangle 9"/>
          <p:cNvSpPr>
            <a:spLocks noChangeArrowheads="1"/>
          </p:cNvSpPr>
          <p:nvPr/>
        </p:nvSpPr>
        <p:spPr bwMode="auto">
          <a:xfrm>
            <a:off x="595361" y="5630567"/>
            <a:ext cx="8232775" cy="8336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1" dirty="0"/>
              <a:t>from </a:t>
            </a:r>
            <a:r>
              <a:rPr lang="en-GB" sz="1200" b="1" dirty="0" err="1"/>
              <a:t>utils.constants.metric</a:t>
            </a:r>
            <a:r>
              <a:rPr lang="en-GB" sz="1200" b="1" dirty="0"/>
              <a:t> import INCH_TO_CM, MILE_TO_KM</a:t>
            </a:r>
          </a:p>
          <a:p>
            <a:pPr defTabSz="739775">
              <a:defRPr/>
            </a:pPr>
            <a:endParaRPr lang="en-GB" sz="1200" dirty="0"/>
          </a:p>
          <a:p>
            <a:pPr defTabSz="739775">
              <a:defRPr/>
            </a:pPr>
            <a:r>
              <a:rPr lang="en-GB" sz="1200" dirty="0"/>
              <a:t>print("Inch to centimetre: %.4f" % </a:t>
            </a:r>
            <a:r>
              <a:rPr lang="en-GB" sz="1200" b="1" dirty="0"/>
              <a:t>INCH_TO_CM</a:t>
            </a:r>
            <a:r>
              <a:rPr lang="en-GB" sz="1200" dirty="0"/>
              <a:t>)</a:t>
            </a:r>
          </a:p>
          <a:p>
            <a:pPr defTabSz="739775">
              <a:defRPr/>
            </a:pPr>
            <a:r>
              <a:rPr lang="en-GB" sz="1200" dirty="0"/>
              <a:t>print("Mile to kilometre:  %.4f" % </a:t>
            </a:r>
            <a:r>
              <a:rPr lang="en-GB" sz="1200" b="1" dirty="0"/>
              <a:t>MILE_TO_KM</a:t>
            </a:r>
            <a:r>
              <a:rPr lang="en-GB" sz="1200" dirty="0"/>
              <a:t>)</a:t>
            </a:r>
          </a:p>
        </p:txBody>
      </p:sp>
      <p:sp>
        <p:nvSpPr>
          <p:cNvPr id="11" name="TextBox 12"/>
          <p:cNvSpPr txBox="1">
            <a:spLocks noChangeArrowheads="1"/>
          </p:cNvSpPr>
          <p:nvPr/>
        </p:nvSpPr>
        <p:spPr bwMode="auto">
          <a:xfrm>
            <a:off x="7464292" y="6158769"/>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useutils.py</a:t>
            </a:r>
            <a:endParaRPr lang="en-GB" b="1" dirty="0">
              <a:solidFill>
                <a:schemeClr val="tx2"/>
              </a:solidFill>
            </a:endParaRPr>
          </a:p>
        </p:txBody>
      </p:sp>
    </p:spTree>
    <p:extLst>
      <p:ext uri="{BB962C8B-B14F-4D97-AF65-F5344CB8AC3E}">
        <p14:creationId xmlns:p14="http://schemas.microsoft.com/office/powerpoint/2010/main" val="4091030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smtClean="0"/>
              <a:t>You can specify a local alias for a module</a:t>
            </a:r>
          </a:p>
          <a:p>
            <a:pPr lvl="1" eaLnBrk="1" hangingPunct="1">
              <a:defRPr/>
            </a:pPr>
            <a:r>
              <a:rPr lang="en-GB" smtClean="0"/>
              <a:t>Use </a:t>
            </a:r>
            <a:r>
              <a:rPr lang="en-GB" smtClean="0">
                <a:latin typeface="Lucida Console" panose="020B0609040504020204" pitchFamily="49" charset="0"/>
              </a:rPr>
              <a:t>import … as</a:t>
            </a:r>
            <a:endParaRPr lang="en-GB" dirty="0" smtClean="0">
              <a:latin typeface="Lucida Console" panose="020B0609040504020204" pitchFamily="49" charset="0"/>
            </a:endParaRPr>
          </a:p>
        </p:txBody>
      </p:sp>
      <p:sp>
        <p:nvSpPr>
          <p:cNvPr id="9219" name="Rectangle 2"/>
          <p:cNvSpPr>
            <a:spLocks noGrp="1" noChangeArrowheads="1"/>
          </p:cNvSpPr>
          <p:nvPr>
            <p:ph type="title"/>
          </p:nvPr>
        </p:nvSpPr>
        <p:spPr/>
        <p:txBody>
          <a:bodyPr/>
          <a:lstStyle/>
          <a:p>
            <a:pPr eaLnBrk="1" hangingPunct="1"/>
            <a:r>
              <a:rPr lang="en-GB" sz="3400" smtClean="0"/>
              <a:t>Aliasing Imported Modules</a:t>
            </a:r>
            <a:endParaRPr lang="en-GB" sz="3400" dirty="0" smtClean="0"/>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12</a:t>
            </a:fld>
            <a:endParaRPr lang="en-GB"/>
          </a:p>
        </p:txBody>
      </p:sp>
      <p:sp>
        <p:nvSpPr>
          <p:cNvPr id="5" name="Rectangle 4"/>
          <p:cNvSpPr>
            <a:spLocks noChangeArrowheads="1"/>
          </p:cNvSpPr>
          <p:nvPr/>
        </p:nvSpPr>
        <p:spPr bwMode="auto">
          <a:xfrm>
            <a:off x="555625" y="2061172"/>
            <a:ext cx="8232775" cy="126622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a:t># import a module and give it an alias.</a:t>
            </a:r>
          </a:p>
          <a:p>
            <a:pPr defTabSz="739775">
              <a:defRPr/>
            </a:pPr>
            <a:r>
              <a:rPr lang="en-GB" sz="1200"/>
              <a:t>import utils.constants.metric </a:t>
            </a:r>
            <a:r>
              <a:rPr lang="en-GB" sz="1200" b="1"/>
              <a:t>as metric</a:t>
            </a:r>
          </a:p>
          <a:p>
            <a:pPr defTabSz="739775">
              <a:defRPr/>
            </a:pPr>
            <a:endParaRPr lang="en-GB" sz="1200"/>
          </a:p>
          <a:p>
            <a:pPr defTabSz="739775">
              <a:defRPr/>
            </a:pPr>
            <a:r>
              <a:rPr lang="en-GB" sz="1200"/>
              <a:t>print("Alias example")</a:t>
            </a:r>
          </a:p>
          <a:p>
            <a:pPr defTabSz="739775">
              <a:defRPr/>
            </a:pPr>
            <a:r>
              <a:rPr lang="en-GB" sz="1200"/>
              <a:t>print("Inch to centimetre: %.4f" % </a:t>
            </a:r>
            <a:r>
              <a:rPr lang="en-GB" sz="1200" b="1"/>
              <a:t>metric</a:t>
            </a:r>
            <a:r>
              <a:rPr lang="en-GB" sz="1200"/>
              <a:t>.INCH_TO_CM)</a:t>
            </a:r>
          </a:p>
          <a:p>
            <a:pPr defTabSz="739775">
              <a:defRPr/>
            </a:pPr>
            <a:r>
              <a:rPr lang="en-GB" sz="1200"/>
              <a:t>print("Mile to kilometre:  %.4f" % </a:t>
            </a:r>
            <a:r>
              <a:rPr lang="en-GB" sz="1200" b="1"/>
              <a:t>metric</a:t>
            </a:r>
            <a:r>
              <a:rPr lang="en-GB" sz="1200"/>
              <a:t>.MILE_TO_KM</a:t>
            </a:r>
            <a:r>
              <a:rPr lang="en-GB" sz="1200" smtClean="0"/>
              <a:t>)</a:t>
            </a:r>
            <a:endParaRPr lang="en-GB" sz="1200"/>
          </a:p>
        </p:txBody>
      </p:sp>
      <p:sp>
        <p:nvSpPr>
          <p:cNvPr id="6" name="TextBox 12"/>
          <p:cNvSpPr txBox="1">
            <a:spLocks noChangeArrowheads="1"/>
          </p:cNvSpPr>
          <p:nvPr/>
        </p:nvSpPr>
        <p:spPr bwMode="auto">
          <a:xfrm>
            <a:off x="6661526" y="3019623"/>
            <a:ext cx="2146742" cy="307777"/>
          </a:xfrm>
          <a:prstGeom prst="rect">
            <a:avLst/>
          </a:prstGeom>
          <a:noFill/>
          <a:ln w="9525">
            <a:noFill/>
            <a:miter lim="800000"/>
            <a:headEnd/>
            <a:tailEnd/>
          </a:ln>
        </p:spPr>
        <p:txBody>
          <a:bodyPr wrap="none">
            <a:spAutoFit/>
          </a:bodyPr>
          <a:lstStyle/>
          <a:p>
            <a:pPr algn="r"/>
            <a:r>
              <a:rPr lang="en-GB" b="1" smtClean="0">
                <a:solidFill>
                  <a:schemeClr val="tx2"/>
                </a:solidFill>
              </a:rPr>
              <a:t>useutilsAliased.py</a:t>
            </a:r>
            <a:endParaRPr lang="en-GB" b="1" dirty="0">
              <a:solidFill>
                <a:schemeClr val="tx2"/>
              </a:solidFill>
            </a:endParaRPr>
          </a:p>
        </p:txBody>
      </p:sp>
    </p:spTree>
    <p:extLst>
      <p:ext uri="{BB962C8B-B14F-4D97-AF65-F5344CB8AC3E}">
        <p14:creationId xmlns:p14="http://schemas.microsoft.com/office/powerpoint/2010/main" val="2650206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You can use * to indicate you want to import all modules from a package</a:t>
            </a:r>
          </a:p>
          <a:p>
            <a:pPr eaLnBrk="1" hangingPunct="1">
              <a:defRPr/>
            </a:pPr>
            <a:endParaRPr lang="en-GB" dirty="0"/>
          </a:p>
          <a:p>
            <a:pPr eaLnBrk="1" hangingPunct="1">
              <a:defRPr/>
            </a:pPr>
            <a:endParaRPr lang="en-GB" dirty="0" smtClean="0"/>
          </a:p>
          <a:p>
            <a:pPr eaLnBrk="1" hangingPunct="1">
              <a:defRPr/>
            </a:pPr>
            <a:endParaRPr lang="en-GB" dirty="0"/>
          </a:p>
          <a:p>
            <a:pPr eaLnBrk="1" hangingPunct="1">
              <a:defRPr/>
            </a:pPr>
            <a:r>
              <a:rPr lang="en-GB" dirty="0" smtClean="0"/>
              <a:t>You must tell Python which modules to actually import from that package</a:t>
            </a:r>
          </a:p>
          <a:p>
            <a:pPr lvl="1" eaLnBrk="1" hangingPunct="1">
              <a:defRPr/>
            </a:pPr>
            <a:r>
              <a:rPr lang="en-GB" dirty="0" smtClean="0">
                <a:latin typeface="+mj-lt"/>
              </a:rPr>
              <a:t>In the package's </a:t>
            </a:r>
            <a:r>
              <a:rPr lang="en-GB" dirty="0" smtClean="0">
                <a:latin typeface="Lucida Console" panose="020B0609040504020204" pitchFamily="49" charset="0"/>
              </a:rPr>
              <a:t>__init__.py</a:t>
            </a:r>
            <a:r>
              <a:rPr lang="en-GB" dirty="0" smtClean="0">
                <a:latin typeface="+mj-lt"/>
              </a:rPr>
              <a:t> file …</a:t>
            </a:r>
          </a:p>
          <a:p>
            <a:pPr lvl="1" eaLnBrk="1" hangingPunct="1">
              <a:defRPr/>
            </a:pPr>
            <a:r>
              <a:rPr lang="en-GB" dirty="0" smtClean="0">
                <a:latin typeface="+mj-lt"/>
              </a:rPr>
              <a:t>Define a global variable named </a:t>
            </a:r>
            <a:r>
              <a:rPr lang="en-GB" dirty="0" smtClean="0">
                <a:latin typeface="Lucida Console" panose="020B0609040504020204" pitchFamily="49" charset="0"/>
              </a:rPr>
              <a:t>__all__</a:t>
            </a:r>
            <a:r>
              <a:rPr lang="en-GB" dirty="0" smtClean="0">
                <a:latin typeface="+mj-lt"/>
              </a:rPr>
              <a:t> and set it to a list of all the modules to be imported</a:t>
            </a:r>
          </a:p>
        </p:txBody>
      </p:sp>
      <p:sp>
        <p:nvSpPr>
          <p:cNvPr id="9219" name="Rectangle 2"/>
          <p:cNvSpPr>
            <a:spLocks noGrp="1" noChangeArrowheads="1"/>
          </p:cNvSpPr>
          <p:nvPr>
            <p:ph type="title"/>
          </p:nvPr>
        </p:nvSpPr>
        <p:spPr/>
        <p:txBody>
          <a:bodyPr/>
          <a:lstStyle/>
          <a:p>
            <a:pPr eaLnBrk="1" hangingPunct="1"/>
            <a:r>
              <a:rPr lang="en-GB" sz="3400" dirty="0" smtClean="0"/>
              <a:t>Importing All Modules</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13</a:t>
            </a:fld>
            <a:endParaRPr lang="en-GB"/>
          </a:p>
        </p:txBody>
      </p:sp>
      <p:sp>
        <p:nvSpPr>
          <p:cNvPr id="5" name="Rectangle 4"/>
          <p:cNvSpPr>
            <a:spLocks noChangeArrowheads="1"/>
          </p:cNvSpPr>
          <p:nvPr/>
        </p:nvSpPr>
        <p:spPr bwMode="auto">
          <a:xfrm>
            <a:off x="555625" y="2051220"/>
            <a:ext cx="8232775" cy="1216759"/>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b="1" dirty="0"/>
              <a:t>from </a:t>
            </a:r>
            <a:r>
              <a:rPr lang="en-GB" sz="1200" b="1" dirty="0" err="1"/>
              <a:t>utils.messages</a:t>
            </a:r>
            <a:r>
              <a:rPr lang="en-GB" sz="1200" b="1" dirty="0"/>
              <a:t> import *</a:t>
            </a:r>
          </a:p>
          <a:p>
            <a:pPr defTabSz="739775">
              <a:defRPr/>
            </a:pPr>
            <a:endParaRPr lang="en-GB" sz="1200" dirty="0"/>
          </a:p>
          <a:p>
            <a:pPr defTabSz="739775">
              <a:defRPr/>
            </a:pPr>
            <a:r>
              <a:rPr lang="en-GB" sz="1200" dirty="0"/>
              <a:t>print("Hello in French:   %s" </a:t>
            </a:r>
            <a:r>
              <a:rPr lang="en-GB" sz="1200" dirty="0" smtClean="0"/>
              <a:t>   % </a:t>
            </a:r>
            <a:r>
              <a:rPr lang="en-GB" sz="1200" b="1" dirty="0" err="1"/>
              <a:t>utils.messages.french.HELLO</a:t>
            </a:r>
            <a:r>
              <a:rPr lang="en-GB" sz="1200" dirty="0"/>
              <a:t>)</a:t>
            </a:r>
          </a:p>
          <a:p>
            <a:pPr defTabSz="739775">
              <a:defRPr/>
            </a:pPr>
            <a:r>
              <a:rPr lang="en-GB" sz="1200" dirty="0"/>
              <a:t>print("Goodbye in French: %s" </a:t>
            </a:r>
            <a:r>
              <a:rPr lang="en-GB" sz="1200" dirty="0" smtClean="0"/>
              <a:t>   % </a:t>
            </a:r>
            <a:r>
              <a:rPr lang="en-GB" sz="1200" b="1" dirty="0" err="1"/>
              <a:t>utils.messages.french.GOODBYE</a:t>
            </a:r>
            <a:r>
              <a:rPr lang="en-GB" sz="1200" dirty="0"/>
              <a:t>)</a:t>
            </a:r>
          </a:p>
          <a:p>
            <a:pPr defTabSz="739775">
              <a:defRPr/>
            </a:pPr>
            <a:r>
              <a:rPr lang="en-GB" sz="1200" dirty="0"/>
              <a:t>print("Hello in Norwegian:   %s" % </a:t>
            </a:r>
            <a:r>
              <a:rPr lang="en-GB" sz="1200" b="1" dirty="0" err="1"/>
              <a:t>utils.messages.norwegian.HELLO</a:t>
            </a:r>
            <a:r>
              <a:rPr lang="en-GB" sz="1200" dirty="0"/>
              <a:t>)</a:t>
            </a:r>
          </a:p>
          <a:p>
            <a:pPr defTabSz="739775">
              <a:defRPr/>
            </a:pPr>
            <a:r>
              <a:rPr lang="en-GB" sz="1200" dirty="0"/>
              <a:t>print("Goodbye in Norwegian: %s" % </a:t>
            </a:r>
            <a:r>
              <a:rPr lang="en-GB" sz="1200" b="1" dirty="0" err="1"/>
              <a:t>utils.messages.norwegian.GOODBYE</a:t>
            </a:r>
            <a:r>
              <a:rPr lang="en-GB" sz="1200" dirty="0"/>
              <a:t>)</a:t>
            </a:r>
          </a:p>
        </p:txBody>
      </p:sp>
      <p:sp>
        <p:nvSpPr>
          <p:cNvPr id="6" name="TextBox 12"/>
          <p:cNvSpPr txBox="1">
            <a:spLocks noChangeArrowheads="1"/>
          </p:cNvSpPr>
          <p:nvPr/>
        </p:nvSpPr>
        <p:spPr bwMode="auto">
          <a:xfrm>
            <a:off x="7424556" y="2962494"/>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useutils.py</a:t>
            </a:r>
            <a:endParaRPr lang="en-GB" b="1" dirty="0">
              <a:solidFill>
                <a:schemeClr val="tx2"/>
              </a:solidFill>
            </a:endParaRPr>
          </a:p>
        </p:txBody>
      </p:sp>
      <p:sp>
        <p:nvSpPr>
          <p:cNvPr id="12" name="Rectangle 11"/>
          <p:cNvSpPr>
            <a:spLocks noChangeArrowheads="1"/>
          </p:cNvSpPr>
          <p:nvPr/>
        </p:nvSpPr>
        <p:spPr bwMode="auto">
          <a:xfrm>
            <a:off x="575493" y="5498754"/>
            <a:ext cx="8232775" cy="39297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__all__ = ["</a:t>
            </a:r>
            <a:r>
              <a:rPr lang="en-GB" sz="1200" dirty="0" err="1"/>
              <a:t>french</a:t>
            </a:r>
            <a:r>
              <a:rPr lang="en-GB" sz="1200" dirty="0"/>
              <a:t>", "</a:t>
            </a:r>
            <a:r>
              <a:rPr lang="en-GB" sz="1200" dirty="0" err="1"/>
              <a:t>norwegian</a:t>
            </a:r>
            <a:r>
              <a:rPr lang="en-GB" sz="1200" dirty="0"/>
              <a:t>"]</a:t>
            </a:r>
          </a:p>
        </p:txBody>
      </p:sp>
      <p:sp>
        <p:nvSpPr>
          <p:cNvPr id="13" name="TextBox 12"/>
          <p:cNvSpPr txBox="1">
            <a:spLocks noChangeArrowheads="1"/>
          </p:cNvSpPr>
          <p:nvPr/>
        </p:nvSpPr>
        <p:spPr bwMode="auto">
          <a:xfrm>
            <a:off x="5809361" y="5536814"/>
            <a:ext cx="3018775" cy="307777"/>
          </a:xfrm>
          <a:prstGeom prst="rect">
            <a:avLst/>
          </a:prstGeom>
          <a:noFill/>
          <a:ln w="9525">
            <a:noFill/>
            <a:miter lim="800000"/>
            <a:headEnd/>
            <a:tailEnd/>
          </a:ln>
        </p:spPr>
        <p:txBody>
          <a:bodyPr wrap="none">
            <a:spAutoFit/>
          </a:bodyPr>
          <a:lstStyle/>
          <a:p>
            <a:pPr algn="r"/>
            <a:r>
              <a:rPr lang="en-GB" b="1" dirty="0" smtClean="0">
                <a:solidFill>
                  <a:schemeClr val="tx2"/>
                </a:solidFill>
              </a:rPr>
              <a:t>utils/messages/__init__.py</a:t>
            </a:r>
            <a:endParaRPr lang="en-GB" b="1" dirty="0">
              <a:solidFill>
                <a:schemeClr val="tx2"/>
              </a:solidFill>
            </a:endParaRPr>
          </a:p>
        </p:txBody>
      </p:sp>
    </p:spTree>
    <p:extLst>
      <p:ext uri="{BB962C8B-B14F-4D97-AF65-F5344CB8AC3E}">
        <p14:creationId xmlns:p14="http://schemas.microsoft.com/office/powerpoint/2010/main" val="2675649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Numbers</a:t>
            </a:r>
          </a:p>
          <a:p>
            <a:pPr eaLnBrk="1" hangingPunct="1"/>
            <a:r>
              <a:rPr lang="en-GB" dirty="0" smtClean="0"/>
              <a:t>Numeric operators</a:t>
            </a:r>
          </a:p>
          <a:p>
            <a:pPr eaLnBrk="1" hangingPunct="1"/>
            <a:r>
              <a:rPr lang="en-GB" dirty="0" smtClean="0"/>
              <a:t>Bitwise operators</a:t>
            </a:r>
          </a:p>
          <a:p>
            <a:pPr eaLnBrk="1" hangingPunct="1"/>
            <a:r>
              <a:rPr lang="en-GB" dirty="0" smtClean="0"/>
              <a:t>Using the </a:t>
            </a:r>
            <a:r>
              <a:rPr lang="en-GB" dirty="0" smtClean="0">
                <a:latin typeface="Lucida Console" panose="020B0609040504020204" pitchFamily="49" charset="0"/>
              </a:rPr>
              <a:t>math</a:t>
            </a:r>
            <a:r>
              <a:rPr lang="en-GB" dirty="0" smtClean="0"/>
              <a:t> module</a:t>
            </a:r>
          </a:p>
          <a:p>
            <a:pPr eaLnBrk="1" hangingPunct="1"/>
            <a:r>
              <a:rPr lang="en-GB" dirty="0" smtClean="0"/>
              <a:t>Booleans</a:t>
            </a:r>
          </a:p>
          <a:p>
            <a:pPr eaLnBrk="1" hangingPunct="1"/>
            <a:r>
              <a:rPr lang="en-GB" dirty="0"/>
              <a:t>Relational </a:t>
            </a:r>
            <a:r>
              <a:rPr lang="en-GB" dirty="0" smtClean="0"/>
              <a:t>operators</a:t>
            </a:r>
          </a:p>
          <a:p>
            <a:pPr eaLnBrk="1" hangingPunct="1"/>
            <a:r>
              <a:rPr lang="en-GB" dirty="0" smtClean="0"/>
              <a:t>Boolean logic operators</a:t>
            </a:r>
          </a:p>
          <a:p>
            <a:pPr eaLnBrk="1" hangingPunct="1"/>
            <a:r>
              <a:rPr lang="en-GB" dirty="0" smtClean="0"/>
              <a:t>Operator precedence</a:t>
            </a:r>
          </a:p>
          <a:p>
            <a:pPr eaLnBrk="1" hangingPunct="1"/>
            <a:r>
              <a:rPr lang="en-GB" dirty="0" smtClean="0"/>
              <a:t>Strings</a:t>
            </a:r>
          </a:p>
          <a:p>
            <a:pPr eaLnBrk="1" hangingPunct="1"/>
            <a:r>
              <a:rPr lang="en-GB" dirty="0" smtClean="0"/>
              <a:t>Other built-in types</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3. Built-in Types</a:t>
            </a:r>
          </a:p>
        </p:txBody>
      </p:sp>
      <p:sp>
        <p:nvSpPr>
          <p:cNvPr id="4" name="Footer Placeholder 3"/>
          <p:cNvSpPr>
            <a:spLocks noGrp="1"/>
          </p:cNvSpPr>
          <p:nvPr>
            <p:ph type="ftr" sz="quarter" idx="10"/>
          </p:nvPr>
        </p:nvSpPr>
        <p:spPr/>
        <p:txBody>
          <a:bodyPr/>
          <a:lstStyle/>
          <a:p>
            <a:pPr>
              <a:defRPr/>
            </a:pPr>
            <a:fld id="{D5442769-1E75-4F6E-99F5-F81331438008}" type="slidenum">
              <a:rPr lang="en-GB"/>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smtClean="0"/>
              <a:t>Python has three numeric types</a:t>
            </a:r>
          </a:p>
          <a:p>
            <a:pPr lvl="1" eaLnBrk="1" hangingPunct="1"/>
            <a:r>
              <a:rPr lang="en-GB" dirty="0" smtClean="0">
                <a:sym typeface="Wingdings" pitchFamily="2" charset="2"/>
              </a:rPr>
              <a:t>Integers</a:t>
            </a:r>
          </a:p>
          <a:p>
            <a:pPr lvl="1" eaLnBrk="1" hangingPunct="1"/>
            <a:r>
              <a:rPr lang="en-GB" dirty="0" smtClean="0">
                <a:sym typeface="Wingdings" pitchFamily="2" charset="2"/>
              </a:rPr>
              <a:t>Floating point numbers</a:t>
            </a:r>
          </a:p>
          <a:p>
            <a:pPr lvl="1" eaLnBrk="1" hangingPunct="1"/>
            <a:r>
              <a:rPr lang="en-GB" dirty="0" smtClean="0">
                <a:sym typeface="Wingdings" pitchFamily="2" charset="2"/>
              </a:rPr>
              <a:t>Complex numbers</a:t>
            </a:r>
          </a:p>
        </p:txBody>
      </p:sp>
      <p:sp>
        <p:nvSpPr>
          <p:cNvPr id="21507" name="Rectangle 4"/>
          <p:cNvSpPr>
            <a:spLocks noGrp="1" noChangeArrowheads="1"/>
          </p:cNvSpPr>
          <p:nvPr>
            <p:ph type="title"/>
          </p:nvPr>
        </p:nvSpPr>
        <p:spPr/>
        <p:txBody>
          <a:bodyPr/>
          <a:lstStyle/>
          <a:p>
            <a:pPr eaLnBrk="1" hangingPunct="1"/>
            <a:r>
              <a:rPr lang="en-GB" sz="3400" dirty="0" smtClean="0"/>
              <a:t>Numbers</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15</a:t>
            </a:fld>
            <a:endParaRPr lang="en-GB"/>
          </a:p>
        </p:txBody>
      </p:sp>
      <p:sp>
        <p:nvSpPr>
          <p:cNvPr id="7" name="Rectangle 6"/>
          <p:cNvSpPr>
            <a:spLocks noChangeArrowheads="1"/>
          </p:cNvSpPr>
          <p:nvPr/>
        </p:nvSpPr>
        <p:spPr bwMode="auto">
          <a:xfrm>
            <a:off x="555625" y="2804983"/>
            <a:ext cx="8232775" cy="3546388"/>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i1 = 12345</a:t>
            </a:r>
          </a:p>
          <a:p>
            <a:pPr defTabSz="739775">
              <a:defRPr/>
            </a:pPr>
            <a:r>
              <a:rPr lang="en-GB" sz="1200" dirty="0"/>
              <a:t>i2 = 1234567890123456789</a:t>
            </a:r>
          </a:p>
          <a:p>
            <a:pPr defTabSz="739775">
              <a:defRPr/>
            </a:pPr>
            <a:r>
              <a:rPr lang="en-GB" sz="1200" dirty="0"/>
              <a:t>i3 = </a:t>
            </a:r>
            <a:r>
              <a:rPr lang="en-GB" sz="1200" dirty="0" err="1"/>
              <a:t>int</a:t>
            </a:r>
            <a:r>
              <a:rPr lang="en-GB" sz="1200" dirty="0"/>
              <a:t>("123", 8)</a:t>
            </a:r>
          </a:p>
          <a:p>
            <a:pPr defTabSz="739775">
              <a:defRPr/>
            </a:pPr>
            <a:r>
              <a:rPr lang="en-GB" sz="1200" dirty="0"/>
              <a:t>print("%d %d %d" % (i1, i2, i3))</a:t>
            </a:r>
          </a:p>
          <a:p>
            <a:pPr defTabSz="739775">
              <a:defRPr/>
            </a:pPr>
            <a:endParaRPr lang="en-GB" sz="1200" dirty="0"/>
          </a:p>
          <a:p>
            <a:pPr defTabSz="739775">
              <a:defRPr/>
            </a:pPr>
            <a:r>
              <a:rPr lang="en-GB" sz="1200" dirty="0"/>
              <a:t>f1 = 1.23</a:t>
            </a:r>
          </a:p>
          <a:p>
            <a:pPr defTabSz="739775">
              <a:defRPr/>
            </a:pPr>
            <a:r>
              <a:rPr lang="en-GB" sz="1200" dirty="0"/>
              <a:t>f2 = 4.56e-34</a:t>
            </a:r>
          </a:p>
          <a:p>
            <a:pPr defTabSz="739775">
              <a:defRPr/>
            </a:pPr>
            <a:r>
              <a:rPr lang="en-GB" sz="1200" dirty="0"/>
              <a:t>f3 = 7.89e+34</a:t>
            </a:r>
          </a:p>
          <a:p>
            <a:pPr defTabSz="739775">
              <a:defRPr/>
            </a:pPr>
            <a:r>
              <a:rPr lang="en-GB" sz="1200" dirty="0"/>
              <a:t>f4 = float("123.45")</a:t>
            </a:r>
          </a:p>
          <a:p>
            <a:pPr defTabSz="739775">
              <a:defRPr/>
            </a:pPr>
            <a:r>
              <a:rPr lang="en-GB" sz="1200" dirty="0"/>
              <a:t>print("%g %g %g %g" % (f1, f2, f3, f4))</a:t>
            </a:r>
          </a:p>
          <a:p>
            <a:pPr defTabSz="739775">
              <a:defRPr/>
            </a:pPr>
            <a:endParaRPr lang="en-GB" sz="1200" dirty="0"/>
          </a:p>
          <a:p>
            <a:pPr defTabSz="739775">
              <a:defRPr/>
            </a:pPr>
            <a:r>
              <a:rPr lang="en-GB" sz="1200" dirty="0"/>
              <a:t>c1 = 1 + 2j</a:t>
            </a:r>
          </a:p>
          <a:p>
            <a:pPr defTabSz="739775">
              <a:defRPr/>
            </a:pPr>
            <a:r>
              <a:rPr lang="en-GB" sz="1200" dirty="0"/>
              <a:t>c2 = 3 - 4j</a:t>
            </a:r>
          </a:p>
          <a:p>
            <a:pPr defTabSz="739775">
              <a:defRPr/>
            </a:pPr>
            <a:r>
              <a:rPr lang="en-GB" sz="1200" dirty="0"/>
              <a:t>c3 = 5j</a:t>
            </a:r>
          </a:p>
          <a:p>
            <a:pPr defTabSz="739775">
              <a:defRPr/>
            </a:pPr>
            <a:r>
              <a:rPr lang="en-GB" sz="1200" dirty="0"/>
              <a:t>c4 = complex("6+7j")</a:t>
            </a:r>
          </a:p>
          <a:p>
            <a:pPr defTabSz="739775">
              <a:defRPr/>
            </a:pPr>
            <a:r>
              <a:rPr lang="en-GB" sz="1200" dirty="0"/>
              <a:t>print("%g + %</a:t>
            </a:r>
            <a:r>
              <a:rPr lang="en-GB" sz="1200" dirty="0" err="1"/>
              <a:t>gi</a:t>
            </a:r>
            <a:r>
              <a:rPr lang="en-GB" sz="1200" dirty="0"/>
              <a:t>" % (c1.real, c1.imag))</a:t>
            </a:r>
          </a:p>
          <a:p>
            <a:pPr defTabSz="739775">
              <a:defRPr/>
            </a:pPr>
            <a:r>
              <a:rPr lang="en-GB" sz="1200" dirty="0"/>
              <a:t>print("%g + %</a:t>
            </a:r>
            <a:r>
              <a:rPr lang="en-GB" sz="1200" dirty="0" err="1"/>
              <a:t>gi</a:t>
            </a:r>
            <a:r>
              <a:rPr lang="en-GB" sz="1200" dirty="0"/>
              <a:t>" % (c2.real, c2.imag))</a:t>
            </a:r>
          </a:p>
          <a:p>
            <a:pPr defTabSz="739775">
              <a:defRPr/>
            </a:pPr>
            <a:r>
              <a:rPr lang="en-GB" sz="1200" dirty="0"/>
              <a:t>print("%g + %</a:t>
            </a:r>
            <a:r>
              <a:rPr lang="en-GB" sz="1200" dirty="0" err="1"/>
              <a:t>gi</a:t>
            </a:r>
            <a:r>
              <a:rPr lang="en-GB" sz="1200" dirty="0"/>
              <a:t>" % (c3.real, c3.imag))</a:t>
            </a:r>
          </a:p>
          <a:p>
            <a:pPr defTabSz="739775">
              <a:defRPr/>
            </a:pPr>
            <a:r>
              <a:rPr lang="en-GB" sz="1200" dirty="0"/>
              <a:t>print("%g + %</a:t>
            </a:r>
            <a:r>
              <a:rPr lang="en-GB" sz="1200" dirty="0" err="1"/>
              <a:t>gi</a:t>
            </a:r>
            <a:r>
              <a:rPr lang="en-GB" sz="1200" dirty="0"/>
              <a:t>" % (c4.real, c4.imag</a:t>
            </a:r>
            <a:r>
              <a:rPr lang="en-GB" sz="1200" dirty="0" smtClean="0"/>
              <a:t>))</a:t>
            </a:r>
            <a:endParaRPr lang="en-GB" sz="1200" dirty="0"/>
          </a:p>
        </p:txBody>
      </p:sp>
      <p:sp>
        <p:nvSpPr>
          <p:cNvPr id="10" name="TextBox 12"/>
          <p:cNvSpPr txBox="1">
            <a:spLocks noChangeArrowheads="1"/>
          </p:cNvSpPr>
          <p:nvPr/>
        </p:nvSpPr>
        <p:spPr bwMode="auto">
          <a:xfrm>
            <a:off x="7533560" y="6055951"/>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numbers.py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t>Python supports the following operators on numbers</a:t>
            </a:r>
          </a:p>
          <a:p>
            <a:pPr lvl="1" eaLnBrk="1" hangingPunct="1"/>
            <a:r>
              <a:rPr lang="en-GB" sz="1700" dirty="0" smtClean="0">
                <a:latin typeface="Lucida Console" panose="020B0609040504020204" pitchFamily="49" charset="0"/>
              </a:rPr>
              <a:t>x ** y</a:t>
            </a:r>
          </a:p>
          <a:p>
            <a:pPr lvl="1" eaLnBrk="1" hangingPunct="1"/>
            <a:r>
              <a:rPr lang="en-GB" sz="1700" dirty="0" smtClean="0">
                <a:latin typeface="Lucida Console" panose="020B0609040504020204" pitchFamily="49" charset="0"/>
              </a:rPr>
              <a:t>pow(x, y)</a:t>
            </a:r>
          </a:p>
          <a:p>
            <a:pPr lvl="1" eaLnBrk="1" hangingPunct="1"/>
            <a:r>
              <a:rPr lang="en-GB" sz="1700" dirty="0" err="1" smtClean="0">
                <a:latin typeface="Lucida Console" panose="020B0609040504020204" pitchFamily="49" charset="0"/>
              </a:rPr>
              <a:t>divmod</a:t>
            </a:r>
            <a:r>
              <a:rPr lang="en-GB" sz="1700" dirty="0" smtClean="0">
                <a:latin typeface="Lucida Console" panose="020B0609040504020204" pitchFamily="49" charset="0"/>
              </a:rPr>
              <a:t>(x, y)</a:t>
            </a:r>
          </a:p>
          <a:p>
            <a:pPr lvl="1" eaLnBrk="1" hangingPunct="1"/>
            <a:r>
              <a:rPr lang="en-GB" sz="1700" dirty="0" err="1" smtClean="0">
                <a:latin typeface="Lucida Console" panose="020B0609040504020204" pitchFamily="49" charset="0"/>
              </a:rPr>
              <a:t>c.conjugate</a:t>
            </a:r>
            <a:r>
              <a:rPr lang="en-GB" sz="1700" dirty="0" smtClean="0">
                <a:latin typeface="Lucida Console" panose="020B0609040504020204" pitchFamily="49" charset="0"/>
              </a:rPr>
              <a:t>()</a:t>
            </a:r>
          </a:p>
          <a:p>
            <a:pPr lvl="1" eaLnBrk="1" hangingPunct="1"/>
            <a:r>
              <a:rPr lang="en-GB" sz="1700" dirty="0" smtClean="0">
                <a:latin typeface="Lucida Console" panose="020B0609040504020204" pitchFamily="49" charset="0"/>
              </a:rPr>
              <a:t>complex(re, </a:t>
            </a:r>
            <a:r>
              <a:rPr lang="en-GB" sz="1700" dirty="0" err="1" smtClean="0">
                <a:latin typeface="Lucida Console" panose="020B0609040504020204" pitchFamily="49" charset="0"/>
              </a:rPr>
              <a:t>im</a:t>
            </a:r>
            <a:r>
              <a:rPr lang="en-GB" sz="1700" dirty="0" smtClean="0">
                <a:latin typeface="Lucida Console" panose="020B0609040504020204" pitchFamily="49" charset="0"/>
              </a:rPr>
              <a:t>)</a:t>
            </a:r>
          </a:p>
          <a:p>
            <a:pPr lvl="1" eaLnBrk="1" hangingPunct="1"/>
            <a:r>
              <a:rPr lang="en-GB" sz="1700" dirty="0" smtClean="0">
                <a:latin typeface="Lucida Console" panose="020B0609040504020204" pitchFamily="49" charset="0"/>
              </a:rPr>
              <a:t>float(x)</a:t>
            </a:r>
          </a:p>
          <a:p>
            <a:pPr lvl="1" eaLnBrk="1" hangingPunct="1"/>
            <a:r>
              <a:rPr lang="en-GB" sz="1700" dirty="0" err="1" smtClean="0">
                <a:latin typeface="Lucida Console" panose="020B0609040504020204" pitchFamily="49" charset="0"/>
              </a:rPr>
              <a:t>int</a:t>
            </a:r>
            <a:r>
              <a:rPr lang="en-GB" sz="1700" dirty="0" smtClean="0">
                <a:latin typeface="Lucida Console" panose="020B0609040504020204" pitchFamily="49" charset="0"/>
              </a:rPr>
              <a:t>(x)</a:t>
            </a:r>
          </a:p>
          <a:p>
            <a:pPr lvl="1" eaLnBrk="1" hangingPunct="1"/>
            <a:r>
              <a:rPr lang="en-GB" sz="1700" dirty="0" smtClean="0">
                <a:latin typeface="Lucida Console" panose="020B0609040504020204" pitchFamily="49" charset="0"/>
              </a:rPr>
              <a:t>abs(x)</a:t>
            </a:r>
          </a:p>
          <a:p>
            <a:pPr lvl="1" eaLnBrk="1" hangingPunct="1"/>
            <a:r>
              <a:rPr lang="en-GB" sz="1700" dirty="0" smtClean="0">
                <a:latin typeface="Lucida Console" panose="020B0609040504020204" pitchFamily="49" charset="0"/>
              </a:rPr>
              <a:t>+x</a:t>
            </a:r>
          </a:p>
          <a:p>
            <a:pPr lvl="1" eaLnBrk="1" hangingPunct="1"/>
            <a:r>
              <a:rPr lang="en-GB" sz="1700" dirty="0" smtClean="0">
                <a:latin typeface="Lucida Console" panose="020B0609040504020204" pitchFamily="49" charset="0"/>
              </a:rPr>
              <a:t>-x</a:t>
            </a:r>
          </a:p>
          <a:p>
            <a:pPr lvl="1" eaLnBrk="1" hangingPunct="1"/>
            <a:r>
              <a:rPr lang="en-GB" sz="1700" dirty="0" smtClean="0">
                <a:latin typeface="Lucida Console" panose="020B0609040504020204" pitchFamily="49" charset="0"/>
              </a:rPr>
              <a:t>x % y</a:t>
            </a:r>
          </a:p>
          <a:p>
            <a:pPr lvl="1" eaLnBrk="1" hangingPunct="1"/>
            <a:r>
              <a:rPr lang="en-GB" sz="1700" dirty="0" smtClean="0">
                <a:latin typeface="Lucida Console" panose="020B0609040504020204" pitchFamily="49" charset="0"/>
              </a:rPr>
              <a:t>x // y</a:t>
            </a:r>
          </a:p>
          <a:p>
            <a:pPr lvl="1" eaLnBrk="1" hangingPunct="1"/>
            <a:r>
              <a:rPr lang="en-GB" sz="1700" dirty="0" smtClean="0">
                <a:latin typeface="Lucida Console" panose="020B0609040504020204" pitchFamily="49" charset="0"/>
              </a:rPr>
              <a:t>x / y</a:t>
            </a:r>
          </a:p>
          <a:p>
            <a:pPr lvl="1" eaLnBrk="1" hangingPunct="1"/>
            <a:r>
              <a:rPr lang="en-GB" sz="1700" dirty="0" smtClean="0">
                <a:latin typeface="Lucida Console" panose="020B0609040504020204" pitchFamily="49" charset="0"/>
              </a:rPr>
              <a:t>x * y</a:t>
            </a:r>
          </a:p>
          <a:p>
            <a:pPr lvl="1" eaLnBrk="1" hangingPunct="1"/>
            <a:r>
              <a:rPr lang="en-GB" sz="1700" dirty="0" smtClean="0">
                <a:latin typeface="Lucida Console" panose="020B0609040504020204" pitchFamily="49" charset="0"/>
              </a:rPr>
              <a:t>x - y</a:t>
            </a:r>
          </a:p>
          <a:p>
            <a:pPr lvl="1" eaLnBrk="1" hangingPunct="1"/>
            <a:r>
              <a:rPr lang="en-GB" sz="1700" dirty="0" smtClean="0">
                <a:latin typeface="Lucida Console" panose="020B0609040504020204" pitchFamily="49" charset="0"/>
              </a:rPr>
              <a:t>x + y</a:t>
            </a:r>
            <a:endParaRPr lang="en-GB" sz="1700" dirty="0" smtClean="0"/>
          </a:p>
        </p:txBody>
      </p:sp>
      <p:sp>
        <p:nvSpPr>
          <p:cNvPr id="23555" name="Rectangle 4"/>
          <p:cNvSpPr>
            <a:spLocks noGrp="1" noChangeArrowheads="1"/>
          </p:cNvSpPr>
          <p:nvPr>
            <p:ph type="title"/>
          </p:nvPr>
        </p:nvSpPr>
        <p:spPr/>
        <p:txBody>
          <a:bodyPr/>
          <a:lstStyle/>
          <a:p>
            <a:pPr eaLnBrk="1" hangingPunct="1"/>
            <a:r>
              <a:rPr lang="en-GB" sz="3400" dirty="0" smtClean="0"/>
              <a:t>Numeric Operators</a:t>
            </a:r>
          </a:p>
        </p:txBody>
      </p:sp>
      <p:sp>
        <p:nvSpPr>
          <p:cNvPr id="23554" name="Footer Placeholder 3"/>
          <p:cNvSpPr>
            <a:spLocks noGrp="1"/>
          </p:cNvSpPr>
          <p:nvPr>
            <p:ph type="ftr" sz="quarter" idx="10"/>
          </p:nvPr>
        </p:nvSpPr>
        <p:spPr/>
        <p:txBody>
          <a:bodyPr/>
          <a:lstStyle/>
          <a:p>
            <a:pPr>
              <a:defRPr/>
            </a:pPr>
            <a:fld id="{158BAF05-4598-48A9-A000-5AC59B70ECB8}" type="slidenum">
              <a:rPr lang="en-GB"/>
              <a:pPr>
                <a:defRPr/>
              </a:pPr>
              <a:t>16</a:t>
            </a:fld>
            <a:endParaRPr lang="en-GB"/>
          </a:p>
        </p:txBody>
      </p:sp>
    </p:spTree>
    <p:extLst>
      <p:ext uri="{BB962C8B-B14F-4D97-AF65-F5344CB8AC3E}">
        <p14:creationId xmlns:p14="http://schemas.microsoft.com/office/powerpoint/2010/main" val="3542328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t>Python supports the following bitwise operators on integers</a:t>
            </a:r>
          </a:p>
          <a:p>
            <a:pPr lvl="1" eaLnBrk="1" hangingPunct="1"/>
            <a:r>
              <a:rPr lang="en-GB" dirty="0" smtClean="0">
                <a:latin typeface="Lucida Console" panose="020B0609040504020204" pitchFamily="49" charset="0"/>
              </a:rPr>
              <a:t>~x</a:t>
            </a:r>
          </a:p>
          <a:p>
            <a:pPr lvl="1" eaLnBrk="1" hangingPunct="1"/>
            <a:r>
              <a:rPr lang="en-GB" dirty="0" smtClean="0">
                <a:latin typeface="Lucida Console" panose="020B0609040504020204" pitchFamily="49" charset="0"/>
              </a:rPr>
              <a:t>x &gt;&gt; n</a:t>
            </a:r>
          </a:p>
          <a:p>
            <a:pPr lvl="1" eaLnBrk="1" hangingPunct="1"/>
            <a:r>
              <a:rPr lang="en-GB" dirty="0" smtClean="0">
                <a:latin typeface="Lucida Console" panose="020B0609040504020204" pitchFamily="49" charset="0"/>
              </a:rPr>
              <a:t>x &lt;&lt; n</a:t>
            </a:r>
          </a:p>
          <a:p>
            <a:pPr lvl="1" eaLnBrk="1" hangingPunct="1"/>
            <a:r>
              <a:rPr lang="en-GB" dirty="0" smtClean="0">
                <a:latin typeface="Lucida Console" panose="020B0609040504020204" pitchFamily="49" charset="0"/>
              </a:rPr>
              <a:t>x &amp; y</a:t>
            </a:r>
          </a:p>
          <a:p>
            <a:pPr lvl="1" eaLnBrk="1" hangingPunct="1"/>
            <a:r>
              <a:rPr lang="en-GB" dirty="0" smtClean="0">
                <a:latin typeface="Lucida Console" panose="020B0609040504020204" pitchFamily="49" charset="0"/>
              </a:rPr>
              <a:t>x ^ y</a:t>
            </a:r>
          </a:p>
          <a:p>
            <a:pPr lvl="1" eaLnBrk="1" hangingPunct="1"/>
            <a:r>
              <a:rPr lang="en-GB" dirty="0" smtClean="0">
                <a:latin typeface="Lucida Console" panose="020B0609040504020204" pitchFamily="49" charset="0"/>
              </a:rPr>
              <a:t>x | y</a:t>
            </a:r>
            <a:endParaRPr lang="en-GB" dirty="0" smtClean="0"/>
          </a:p>
        </p:txBody>
      </p:sp>
      <p:sp>
        <p:nvSpPr>
          <p:cNvPr id="23555" name="Rectangle 4"/>
          <p:cNvSpPr>
            <a:spLocks noGrp="1" noChangeArrowheads="1"/>
          </p:cNvSpPr>
          <p:nvPr>
            <p:ph type="title"/>
          </p:nvPr>
        </p:nvSpPr>
        <p:spPr/>
        <p:txBody>
          <a:bodyPr/>
          <a:lstStyle/>
          <a:p>
            <a:pPr eaLnBrk="1" hangingPunct="1"/>
            <a:r>
              <a:rPr lang="en-GB" sz="3400" dirty="0" smtClean="0"/>
              <a:t>Bitwise Operators</a:t>
            </a:r>
          </a:p>
        </p:txBody>
      </p:sp>
      <p:sp>
        <p:nvSpPr>
          <p:cNvPr id="23554" name="Footer Placeholder 3"/>
          <p:cNvSpPr>
            <a:spLocks noGrp="1"/>
          </p:cNvSpPr>
          <p:nvPr>
            <p:ph type="ftr" sz="quarter" idx="10"/>
          </p:nvPr>
        </p:nvSpPr>
        <p:spPr/>
        <p:txBody>
          <a:bodyPr/>
          <a:lstStyle/>
          <a:p>
            <a:pPr>
              <a:defRPr/>
            </a:pPr>
            <a:fld id="{158BAF05-4598-48A9-A000-5AC59B70ECB8}" type="slidenum">
              <a:rPr lang="en-GB"/>
              <a:pPr>
                <a:defRPr/>
              </a:pPr>
              <a:t>17</a:t>
            </a:fld>
            <a:endParaRPr lang="en-GB"/>
          </a:p>
        </p:txBody>
      </p:sp>
    </p:spTree>
    <p:extLst>
      <p:ext uri="{BB962C8B-B14F-4D97-AF65-F5344CB8AC3E}">
        <p14:creationId xmlns:p14="http://schemas.microsoft.com/office/powerpoint/2010/main" val="3886065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t>The </a:t>
            </a:r>
            <a:r>
              <a:rPr lang="en-GB" dirty="0" smtClean="0">
                <a:latin typeface="Lucida Console" panose="020B0609040504020204" pitchFamily="49" charset="0"/>
              </a:rPr>
              <a:t>math</a:t>
            </a:r>
            <a:r>
              <a:rPr lang="en-GB" dirty="0" smtClean="0"/>
              <a:t> module defines several useful mathematical constants and functions</a:t>
            </a:r>
          </a:p>
          <a:p>
            <a:pPr lvl="1" eaLnBrk="1" hangingPunct="1"/>
            <a:r>
              <a:rPr lang="en-GB" dirty="0" smtClean="0"/>
              <a:t>For details</a:t>
            </a:r>
            <a:r>
              <a:rPr lang="en-GB" dirty="0"/>
              <a:t>, see </a:t>
            </a:r>
            <a:r>
              <a:rPr lang="en-GB" dirty="0">
                <a:hlinkClick r:id="rId3"/>
              </a:rPr>
              <a:t>https</a:t>
            </a:r>
            <a:r>
              <a:rPr lang="en-GB">
                <a:hlinkClick r:id="rId3"/>
              </a:rPr>
              <a:t>://</a:t>
            </a:r>
            <a:r>
              <a:rPr lang="en-GB" smtClean="0">
                <a:hlinkClick r:id="rId3"/>
              </a:rPr>
              <a:t>docs.python.org/3.7/library/math.html</a:t>
            </a:r>
            <a:r>
              <a:rPr lang="en-GB" smtClean="0"/>
              <a:t> </a:t>
            </a:r>
            <a:endParaRPr lang="en-GB" dirty="0" smtClean="0"/>
          </a:p>
          <a:p>
            <a:pPr lvl="1" eaLnBrk="1" hangingPunct="1"/>
            <a:endParaRPr lang="en-GB" dirty="0"/>
          </a:p>
          <a:p>
            <a:pPr eaLnBrk="1" hangingPunct="1"/>
            <a:r>
              <a:rPr lang="en-GB" dirty="0" smtClean="0"/>
              <a:t>Example</a:t>
            </a:r>
          </a:p>
        </p:txBody>
      </p:sp>
      <p:sp>
        <p:nvSpPr>
          <p:cNvPr id="23555" name="Rectangle 4"/>
          <p:cNvSpPr>
            <a:spLocks noGrp="1" noChangeArrowheads="1"/>
          </p:cNvSpPr>
          <p:nvPr>
            <p:ph type="title"/>
          </p:nvPr>
        </p:nvSpPr>
        <p:spPr/>
        <p:txBody>
          <a:bodyPr/>
          <a:lstStyle/>
          <a:p>
            <a:pPr eaLnBrk="1" hangingPunct="1"/>
            <a:r>
              <a:rPr lang="en-GB" sz="3400" dirty="0" smtClean="0"/>
              <a:t>Using the </a:t>
            </a:r>
            <a:r>
              <a:rPr lang="en-GB" sz="3400" dirty="0" smtClean="0">
                <a:latin typeface="Lucida Console" panose="020B0609040504020204" pitchFamily="49" charset="0"/>
              </a:rPr>
              <a:t>math</a:t>
            </a:r>
            <a:r>
              <a:rPr lang="en-GB" sz="3400" dirty="0" smtClean="0"/>
              <a:t> Module</a:t>
            </a:r>
          </a:p>
        </p:txBody>
      </p:sp>
      <p:sp>
        <p:nvSpPr>
          <p:cNvPr id="23554" name="Footer Placeholder 3"/>
          <p:cNvSpPr>
            <a:spLocks noGrp="1"/>
          </p:cNvSpPr>
          <p:nvPr>
            <p:ph type="ftr" sz="quarter" idx="10"/>
          </p:nvPr>
        </p:nvSpPr>
        <p:spPr/>
        <p:txBody>
          <a:bodyPr/>
          <a:lstStyle/>
          <a:p>
            <a:pPr>
              <a:defRPr/>
            </a:pPr>
            <a:fld id="{158BAF05-4598-48A9-A000-5AC59B70ECB8}" type="slidenum">
              <a:rPr lang="en-GB"/>
              <a:pPr>
                <a:defRPr/>
              </a:pPr>
              <a:t>18</a:t>
            </a:fld>
            <a:endParaRPr lang="en-GB"/>
          </a:p>
        </p:txBody>
      </p:sp>
      <p:sp>
        <p:nvSpPr>
          <p:cNvPr id="5" name="Rectangle 4"/>
          <p:cNvSpPr>
            <a:spLocks noChangeArrowheads="1"/>
          </p:cNvSpPr>
          <p:nvPr/>
        </p:nvSpPr>
        <p:spPr bwMode="auto">
          <a:xfrm>
            <a:off x="555625" y="3336317"/>
            <a:ext cx="8232775" cy="2693771"/>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import math</a:t>
            </a:r>
          </a:p>
          <a:p>
            <a:pPr defTabSz="739775">
              <a:defRPr/>
            </a:pPr>
            <a:endParaRPr lang="en-GB" sz="1200" dirty="0"/>
          </a:p>
          <a:p>
            <a:pPr defTabSz="739775">
              <a:defRPr/>
            </a:pPr>
            <a:r>
              <a:rPr lang="en-GB" sz="1200" dirty="0"/>
              <a:t>print(</a:t>
            </a:r>
            <a:r>
              <a:rPr lang="en-GB" sz="1200" dirty="0" err="1"/>
              <a:t>dir</a:t>
            </a:r>
            <a:r>
              <a:rPr lang="en-GB" sz="1200" dirty="0"/>
              <a:t>(math))</a:t>
            </a:r>
          </a:p>
          <a:p>
            <a:pPr defTabSz="739775">
              <a:defRPr/>
            </a:pPr>
            <a:endParaRPr lang="en-GB" sz="1200" dirty="0"/>
          </a:p>
          <a:p>
            <a:pPr defTabSz="739775">
              <a:defRPr/>
            </a:pPr>
            <a:r>
              <a:rPr lang="en-GB" sz="1200" dirty="0"/>
              <a:t>print("pi is %f" % </a:t>
            </a:r>
            <a:r>
              <a:rPr lang="en-GB" sz="1200" dirty="0" err="1"/>
              <a:t>math.pi</a:t>
            </a:r>
            <a:r>
              <a:rPr lang="en-GB" sz="1200" dirty="0"/>
              <a:t>)</a:t>
            </a:r>
          </a:p>
          <a:p>
            <a:pPr defTabSz="739775">
              <a:defRPr/>
            </a:pPr>
            <a:r>
              <a:rPr lang="en-GB" sz="1200" dirty="0"/>
              <a:t>print("360 degrees in radians is %g" % </a:t>
            </a:r>
            <a:r>
              <a:rPr lang="en-GB" sz="1200" dirty="0" err="1"/>
              <a:t>math.radians</a:t>
            </a:r>
            <a:r>
              <a:rPr lang="en-GB" sz="1200" dirty="0"/>
              <a:t>(360))</a:t>
            </a:r>
          </a:p>
          <a:p>
            <a:pPr defTabSz="739775">
              <a:defRPr/>
            </a:pPr>
            <a:r>
              <a:rPr lang="en-GB" sz="1200" dirty="0"/>
              <a:t>print("2 * pi radians in degrees is %g" % </a:t>
            </a:r>
            <a:r>
              <a:rPr lang="en-GB" sz="1200" dirty="0" err="1"/>
              <a:t>math.degrees</a:t>
            </a:r>
            <a:r>
              <a:rPr lang="en-GB" sz="1200" dirty="0"/>
              <a:t>(2 * </a:t>
            </a:r>
            <a:r>
              <a:rPr lang="en-GB" sz="1200" dirty="0" err="1"/>
              <a:t>math.pi</a:t>
            </a:r>
            <a:r>
              <a:rPr lang="en-GB" sz="1200" dirty="0"/>
              <a:t>))</a:t>
            </a:r>
          </a:p>
          <a:p>
            <a:pPr defTabSz="739775">
              <a:defRPr/>
            </a:pPr>
            <a:endParaRPr lang="en-GB" sz="1200" dirty="0"/>
          </a:p>
          <a:p>
            <a:pPr defTabSz="739775">
              <a:defRPr/>
            </a:pPr>
            <a:r>
              <a:rPr lang="en-GB" sz="1200" dirty="0"/>
              <a:t>print("sin(90 degrees) is %.4f" % </a:t>
            </a:r>
            <a:r>
              <a:rPr lang="en-GB" sz="1200" dirty="0" err="1"/>
              <a:t>math.sin</a:t>
            </a:r>
            <a:r>
              <a:rPr lang="en-GB" sz="1200" dirty="0"/>
              <a:t>(</a:t>
            </a:r>
            <a:r>
              <a:rPr lang="en-GB" sz="1200" dirty="0" err="1"/>
              <a:t>math.pi</a:t>
            </a:r>
            <a:r>
              <a:rPr lang="en-GB" sz="1200" dirty="0"/>
              <a:t> / 2))</a:t>
            </a:r>
          </a:p>
          <a:p>
            <a:pPr defTabSz="739775">
              <a:defRPr/>
            </a:pPr>
            <a:r>
              <a:rPr lang="en-GB" sz="1200" dirty="0"/>
              <a:t>print("cos(90 degrees) is %.4f" % </a:t>
            </a:r>
            <a:r>
              <a:rPr lang="en-GB" sz="1200" dirty="0" err="1"/>
              <a:t>math.cos</a:t>
            </a:r>
            <a:r>
              <a:rPr lang="en-GB" sz="1200" dirty="0"/>
              <a:t>(</a:t>
            </a:r>
            <a:r>
              <a:rPr lang="en-GB" sz="1200" dirty="0" err="1"/>
              <a:t>math.pi</a:t>
            </a:r>
            <a:r>
              <a:rPr lang="en-GB" sz="1200" dirty="0"/>
              <a:t> / 2))</a:t>
            </a:r>
          </a:p>
          <a:p>
            <a:pPr defTabSz="739775">
              <a:defRPr/>
            </a:pPr>
            <a:r>
              <a:rPr lang="en-GB" sz="1200" dirty="0"/>
              <a:t>print("</a:t>
            </a:r>
            <a:r>
              <a:rPr lang="en-GB" sz="1200" dirty="0" err="1"/>
              <a:t>acos</a:t>
            </a:r>
            <a:r>
              <a:rPr lang="en-GB" sz="1200" dirty="0"/>
              <a:t>(0) is %g degrees" % </a:t>
            </a:r>
            <a:r>
              <a:rPr lang="en-GB" sz="1200" dirty="0" err="1"/>
              <a:t>math.degrees</a:t>
            </a:r>
            <a:r>
              <a:rPr lang="en-GB" sz="1200" dirty="0"/>
              <a:t>(</a:t>
            </a:r>
            <a:r>
              <a:rPr lang="en-GB" sz="1200" dirty="0" err="1"/>
              <a:t>math.acos</a:t>
            </a:r>
            <a:r>
              <a:rPr lang="en-GB" sz="1200" dirty="0"/>
              <a:t>(0)))</a:t>
            </a:r>
          </a:p>
          <a:p>
            <a:pPr defTabSz="739775">
              <a:defRPr/>
            </a:pPr>
            <a:endParaRPr lang="en-GB" sz="1200" dirty="0"/>
          </a:p>
          <a:p>
            <a:pPr defTabSz="739775">
              <a:defRPr/>
            </a:pPr>
            <a:r>
              <a:rPr lang="en-GB" sz="1200" dirty="0"/>
              <a:t>print("</a:t>
            </a:r>
            <a:r>
              <a:rPr lang="en-GB" sz="1200" dirty="0" err="1"/>
              <a:t>hypoteneuse</a:t>
            </a:r>
            <a:r>
              <a:rPr lang="en-GB" sz="1200" dirty="0"/>
              <a:t> of right-angled triangle (sides 3, 4) is %g" % </a:t>
            </a:r>
            <a:r>
              <a:rPr lang="en-GB" sz="1200" dirty="0" err="1"/>
              <a:t>math.hypot</a:t>
            </a:r>
            <a:r>
              <a:rPr lang="en-GB" sz="1200" dirty="0"/>
              <a:t>(3, 4))</a:t>
            </a:r>
          </a:p>
          <a:p>
            <a:pPr defTabSz="739775">
              <a:defRPr/>
            </a:pPr>
            <a:r>
              <a:rPr lang="en-GB" sz="1200" dirty="0"/>
              <a:t>print("5 factorial is %g" % </a:t>
            </a:r>
            <a:r>
              <a:rPr lang="en-GB" sz="1200" dirty="0" err="1"/>
              <a:t>math.factorial</a:t>
            </a:r>
            <a:r>
              <a:rPr lang="en-GB" sz="1200" dirty="0"/>
              <a:t>(5</a:t>
            </a:r>
            <a:r>
              <a:rPr lang="en-GB" sz="1200" dirty="0" smtClean="0"/>
              <a:t>))</a:t>
            </a:r>
            <a:endParaRPr lang="en-GB" sz="1200" dirty="0"/>
          </a:p>
        </p:txBody>
      </p:sp>
      <p:sp>
        <p:nvSpPr>
          <p:cNvPr id="6" name="TextBox 12"/>
          <p:cNvSpPr txBox="1">
            <a:spLocks noChangeArrowheads="1"/>
          </p:cNvSpPr>
          <p:nvPr/>
        </p:nvSpPr>
        <p:spPr bwMode="auto">
          <a:xfrm>
            <a:off x="7533560" y="5734669"/>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usemath.py</a:t>
            </a:r>
            <a:endParaRPr lang="en-GB" b="1" dirty="0">
              <a:solidFill>
                <a:schemeClr val="tx2"/>
              </a:solidFill>
            </a:endParaRPr>
          </a:p>
        </p:txBody>
      </p:sp>
    </p:spTree>
    <p:extLst>
      <p:ext uri="{BB962C8B-B14F-4D97-AF65-F5344CB8AC3E}">
        <p14:creationId xmlns:p14="http://schemas.microsoft.com/office/powerpoint/2010/main" val="2043046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5"/>
          <p:cNvSpPr>
            <a:spLocks noGrp="1" noChangeArrowheads="1"/>
          </p:cNvSpPr>
          <p:nvPr>
            <p:ph idx="1"/>
          </p:nvPr>
        </p:nvSpPr>
        <p:spPr/>
        <p:txBody>
          <a:bodyPr/>
          <a:lstStyle/>
          <a:p>
            <a:pPr eaLnBrk="1" hangingPunct="1"/>
            <a:r>
              <a:rPr lang="en-GB" smtClean="0"/>
              <a:t>Boolean is a built-in type</a:t>
            </a:r>
            <a:endParaRPr lang="en-GB" dirty="0">
              <a:sym typeface="Wingdings" pitchFamily="2" charset="2"/>
            </a:endParaRPr>
          </a:p>
          <a:p>
            <a:pPr lvl="1"/>
            <a:r>
              <a:rPr lang="en-GB" smtClean="0"/>
              <a:t>Represents truth </a:t>
            </a:r>
            <a:r>
              <a:rPr lang="en-GB" dirty="0" smtClean="0"/>
              <a:t>or falsehood</a:t>
            </a:r>
          </a:p>
          <a:p>
            <a:pPr lvl="1"/>
            <a:endParaRPr lang="en-GB" dirty="0"/>
          </a:p>
          <a:p>
            <a:r>
              <a:rPr lang="en-GB" dirty="0" smtClean="0"/>
              <a:t>The following values are considered false:</a:t>
            </a:r>
          </a:p>
          <a:p>
            <a:pPr lvl="1"/>
            <a:r>
              <a:rPr lang="en-GB" dirty="0" smtClean="0">
                <a:latin typeface="Lucida Console" panose="020B0609040504020204" pitchFamily="49" charset="0"/>
              </a:rPr>
              <a:t>None</a:t>
            </a:r>
            <a:endParaRPr lang="en-GB" dirty="0">
              <a:latin typeface="Lucida Console" panose="020B0609040504020204" pitchFamily="49" charset="0"/>
            </a:endParaRPr>
          </a:p>
          <a:p>
            <a:pPr lvl="1"/>
            <a:r>
              <a:rPr lang="en-GB" dirty="0">
                <a:latin typeface="Lucida Console" panose="020B0609040504020204" pitchFamily="49" charset="0"/>
              </a:rPr>
              <a:t>False</a:t>
            </a:r>
          </a:p>
          <a:p>
            <a:pPr lvl="1"/>
            <a:r>
              <a:rPr lang="en-GB" dirty="0"/>
              <a:t>Z</a:t>
            </a:r>
            <a:r>
              <a:rPr lang="en-GB" dirty="0" smtClean="0"/>
              <a:t>ero </a:t>
            </a:r>
            <a:r>
              <a:rPr lang="en-GB" dirty="0"/>
              <a:t>of any numeric </a:t>
            </a:r>
            <a:r>
              <a:rPr lang="en-GB" dirty="0" smtClean="0"/>
              <a:t>type, e.g. </a:t>
            </a:r>
            <a:r>
              <a:rPr lang="en-GB" dirty="0"/>
              <a:t> </a:t>
            </a:r>
            <a:r>
              <a:rPr lang="en-GB" dirty="0">
                <a:latin typeface="Lucida Console" panose="020B0609040504020204" pitchFamily="49" charset="0"/>
              </a:rPr>
              <a:t>0</a:t>
            </a:r>
            <a:r>
              <a:rPr lang="en-GB" dirty="0"/>
              <a:t>, </a:t>
            </a:r>
            <a:r>
              <a:rPr lang="en-GB" dirty="0" smtClean="0">
                <a:latin typeface="Lucida Console" panose="020B0609040504020204" pitchFamily="49" charset="0"/>
              </a:rPr>
              <a:t>0.0</a:t>
            </a:r>
            <a:r>
              <a:rPr lang="en-GB" dirty="0"/>
              <a:t>, </a:t>
            </a:r>
            <a:r>
              <a:rPr lang="en-GB" dirty="0" smtClean="0">
                <a:latin typeface="Lucida Console" panose="020B0609040504020204" pitchFamily="49" charset="0"/>
              </a:rPr>
              <a:t>0j</a:t>
            </a:r>
            <a:endParaRPr lang="en-GB" dirty="0">
              <a:latin typeface="Lucida Console" panose="020B0609040504020204" pitchFamily="49" charset="0"/>
            </a:endParaRPr>
          </a:p>
          <a:p>
            <a:pPr lvl="1"/>
            <a:r>
              <a:rPr lang="en-GB" dirty="0" smtClean="0"/>
              <a:t>Any </a:t>
            </a:r>
            <a:r>
              <a:rPr lang="en-GB" dirty="0"/>
              <a:t>empty sequence, </a:t>
            </a:r>
            <a:r>
              <a:rPr lang="en-GB" dirty="0" smtClean="0"/>
              <a:t>e.g. </a:t>
            </a:r>
            <a:r>
              <a:rPr lang="en-GB" dirty="0" smtClean="0">
                <a:latin typeface="Lucida Console" panose="020B0609040504020204" pitchFamily="49" charset="0"/>
              </a:rPr>
              <a:t>''</a:t>
            </a:r>
            <a:r>
              <a:rPr lang="en-GB" dirty="0" smtClean="0"/>
              <a:t>,</a:t>
            </a:r>
            <a:r>
              <a:rPr lang="en-GB" dirty="0"/>
              <a:t> </a:t>
            </a:r>
            <a:r>
              <a:rPr lang="en-GB" dirty="0">
                <a:latin typeface="Lucida Console" panose="020B0609040504020204" pitchFamily="49" charset="0"/>
              </a:rPr>
              <a:t>()</a:t>
            </a:r>
            <a:r>
              <a:rPr lang="en-GB" dirty="0"/>
              <a:t>, </a:t>
            </a:r>
            <a:r>
              <a:rPr lang="en-GB" dirty="0" smtClean="0">
                <a:latin typeface="Lucida Console" panose="020B0609040504020204" pitchFamily="49" charset="0"/>
              </a:rPr>
              <a:t>[]</a:t>
            </a:r>
            <a:endParaRPr lang="en-GB" dirty="0">
              <a:latin typeface="Lucida Console" panose="020B0609040504020204" pitchFamily="49" charset="0"/>
            </a:endParaRPr>
          </a:p>
          <a:p>
            <a:pPr lvl="1"/>
            <a:r>
              <a:rPr lang="en-GB" dirty="0" smtClean="0"/>
              <a:t>Any </a:t>
            </a:r>
            <a:r>
              <a:rPr lang="en-GB" dirty="0"/>
              <a:t>empty mapping, </a:t>
            </a:r>
            <a:r>
              <a:rPr lang="en-GB" dirty="0" smtClean="0"/>
              <a:t>e.g.</a:t>
            </a:r>
            <a:r>
              <a:rPr lang="en-GB" dirty="0"/>
              <a:t> </a:t>
            </a:r>
            <a:r>
              <a:rPr lang="en-GB" dirty="0" smtClean="0">
                <a:latin typeface="Lucida Console" panose="020B0609040504020204" pitchFamily="49" charset="0"/>
              </a:rPr>
              <a:t>{}</a:t>
            </a:r>
          </a:p>
          <a:p>
            <a:pPr lvl="1"/>
            <a:endParaRPr lang="en-GB" dirty="0"/>
          </a:p>
          <a:p>
            <a:r>
              <a:rPr lang="en-GB" dirty="0" smtClean="0"/>
              <a:t>All </a:t>
            </a:r>
            <a:r>
              <a:rPr lang="en-GB" dirty="0"/>
              <a:t>other values are considered </a:t>
            </a:r>
            <a:r>
              <a:rPr lang="en-GB" dirty="0" smtClean="0"/>
              <a:t>true</a:t>
            </a:r>
          </a:p>
          <a:p>
            <a:pPr lvl="1"/>
            <a:r>
              <a:rPr lang="en-GB" dirty="0" smtClean="0"/>
              <a:t>Including the </a:t>
            </a:r>
            <a:r>
              <a:rPr lang="en-GB" dirty="0" smtClean="0">
                <a:latin typeface="Lucida Console" panose="020B0609040504020204" pitchFamily="49" charset="0"/>
              </a:rPr>
              <a:t>True</a:t>
            </a:r>
            <a:r>
              <a:rPr lang="en-GB" dirty="0" smtClean="0"/>
              <a:t> keyword </a:t>
            </a:r>
            <a:r>
              <a:rPr lang="en-GB" dirty="0" smtClean="0">
                <a:sym typeface="Wingdings" panose="05000000000000000000" pitchFamily="2" charset="2"/>
              </a:rPr>
              <a:t></a:t>
            </a:r>
            <a:endParaRPr lang="en-GB" dirty="0"/>
          </a:p>
          <a:p>
            <a:pPr eaLnBrk="1" hangingPunct="1"/>
            <a:endParaRPr lang="en-GB" dirty="0" smtClean="0"/>
          </a:p>
        </p:txBody>
      </p:sp>
      <p:sp>
        <p:nvSpPr>
          <p:cNvPr id="22531" name="Rectangle 4"/>
          <p:cNvSpPr>
            <a:spLocks noGrp="1" noChangeArrowheads="1"/>
          </p:cNvSpPr>
          <p:nvPr>
            <p:ph type="title"/>
          </p:nvPr>
        </p:nvSpPr>
        <p:spPr/>
        <p:txBody>
          <a:bodyPr/>
          <a:lstStyle/>
          <a:p>
            <a:pPr eaLnBrk="1" hangingPunct="1"/>
            <a:r>
              <a:rPr lang="en-GB" sz="3400" dirty="0" smtClean="0"/>
              <a:t>Booleans</a:t>
            </a:r>
          </a:p>
        </p:txBody>
      </p:sp>
      <p:sp>
        <p:nvSpPr>
          <p:cNvPr id="22530" name="Footer Placeholder 3"/>
          <p:cNvSpPr>
            <a:spLocks noGrp="1"/>
          </p:cNvSpPr>
          <p:nvPr>
            <p:ph type="ftr" sz="quarter" idx="10"/>
          </p:nvPr>
        </p:nvSpPr>
        <p:spPr/>
        <p:txBody>
          <a:bodyPr/>
          <a:lstStyle/>
          <a:p>
            <a:pPr>
              <a:defRPr/>
            </a:pPr>
            <a:fld id="{CC9AEDF0-80D8-4049-BDB7-10FEA1C3AD81}" type="slidenum">
              <a:rPr lang="en-GB"/>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Defining and using modules</a:t>
            </a:r>
          </a:p>
          <a:p>
            <a:pPr marL="457200" indent="-457200" eaLnBrk="1" hangingPunct="1">
              <a:buFont typeface="Tahoma" pitchFamily="34" charset="0"/>
              <a:buAutoNum type="arabicPeriod"/>
            </a:pPr>
            <a:r>
              <a:rPr lang="en-GB" dirty="0" smtClean="0"/>
              <a:t>Defining and using packages</a:t>
            </a:r>
          </a:p>
          <a:p>
            <a:pPr marL="457200" indent="-457200" eaLnBrk="1" hangingPunct="1">
              <a:buFont typeface="Tahoma" pitchFamily="34" charset="0"/>
              <a:buAutoNum type="arabicPeriod"/>
            </a:pPr>
            <a:r>
              <a:rPr lang="en-GB" dirty="0" smtClean="0"/>
              <a:t>Basic data types</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273F83C1-6677-47E8-BF21-66960A8C42A5}"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folder</a:t>
              </a:r>
              <a:r>
                <a:rPr lang="en-GB" sz="2000" smtClean="0">
                  <a:solidFill>
                    <a:schemeClr val="tx2"/>
                  </a:solidFill>
                  <a:sym typeface="Wingdings" pitchFamily="2" charset="2"/>
                </a:rPr>
                <a:t>: </a:t>
              </a:r>
              <a:r>
                <a:rPr lang="en-GB" sz="2000" b="1" smtClean="0">
                  <a:solidFill>
                    <a:schemeClr val="tx2"/>
                  </a:solidFill>
                  <a:sym typeface="Wingdings" pitchFamily="2" charset="2"/>
                </a:rPr>
                <a:t>03-PythonEssentials</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t>Python supports the following relational operators</a:t>
            </a:r>
          </a:p>
          <a:p>
            <a:pPr lvl="1" eaLnBrk="1" hangingPunct="1"/>
            <a:r>
              <a:rPr lang="en-GB" dirty="0" smtClean="0">
                <a:latin typeface="Lucida Console" panose="020B0609040504020204" pitchFamily="49" charset="0"/>
              </a:rPr>
              <a:t>&lt;</a:t>
            </a:r>
          </a:p>
          <a:p>
            <a:pPr lvl="1" eaLnBrk="1" hangingPunct="1"/>
            <a:r>
              <a:rPr lang="en-GB" dirty="0" smtClean="0">
                <a:latin typeface="Lucida Console" panose="020B0609040504020204" pitchFamily="49" charset="0"/>
              </a:rPr>
              <a:t>&lt;=</a:t>
            </a:r>
          </a:p>
          <a:p>
            <a:pPr lvl="1" eaLnBrk="1" hangingPunct="1"/>
            <a:r>
              <a:rPr lang="en-GB" dirty="0" smtClean="0">
                <a:latin typeface="Lucida Console" panose="020B0609040504020204" pitchFamily="49" charset="0"/>
              </a:rPr>
              <a:t>&gt;</a:t>
            </a:r>
          </a:p>
          <a:p>
            <a:pPr lvl="1" eaLnBrk="1" hangingPunct="1"/>
            <a:r>
              <a:rPr lang="en-GB" dirty="0" smtClean="0">
                <a:latin typeface="Lucida Console" panose="020B0609040504020204" pitchFamily="49" charset="0"/>
              </a:rPr>
              <a:t>&gt;=</a:t>
            </a:r>
          </a:p>
          <a:p>
            <a:pPr lvl="1" eaLnBrk="1" hangingPunct="1"/>
            <a:r>
              <a:rPr lang="en-GB" dirty="0" smtClean="0">
                <a:latin typeface="Lucida Console" panose="020B0609040504020204" pitchFamily="49" charset="0"/>
              </a:rPr>
              <a:t>==</a:t>
            </a:r>
          </a:p>
          <a:p>
            <a:pPr lvl="1" eaLnBrk="1" hangingPunct="1"/>
            <a:r>
              <a:rPr lang="en-GB" dirty="0" smtClean="0">
                <a:latin typeface="Lucida Console" panose="020B0609040504020204" pitchFamily="49" charset="0"/>
              </a:rPr>
              <a:t>!=</a:t>
            </a:r>
          </a:p>
          <a:p>
            <a:pPr lvl="1" eaLnBrk="1" hangingPunct="1"/>
            <a:r>
              <a:rPr lang="en-GB" dirty="0" smtClean="0">
                <a:latin typeface="Lucida Console" panose="020B0609040504020204" pitchFamily="49" charset="0"/>
              </a:rPr>
              <a:t>is</a:t>
            </a:r>
          </a:p>
          <a:p>
            <a:pPr lvl="1" eaLnBrk="1" hangingPunct="1"/>
            <a:r>
              <a:rPr lang="en-GB" dirty="0" smtClean="0">
                <a:latin typeface="Lucida Console" panose="020B0609040504020204" pitchFamily="49" charset="0"/>
              </a:rPr>
              <a:t>is not</a:t>
            </a:r>
          </a:p>
          <a:p>
            <a:pPr lvl="1" eaLnBrk="1" hangingPunct="1"/>
            <a:endParaRPr lang="en-GB" dirty="0" smtClean="0"/>
          </a:p>
          <a:p>
            <a:pPr eaLnBrk="1" hangingPunct="1"/>
            <a:endParaRPr lang="en-GB" dirty="0" smtClean="0"/>
          </a:p>
          <a:p>
            <a:pPr eaLnBrk="1" hangingPunct="1"/>
            <a:endParaRPr lang="en-GB" dirty="0" smtClean="0"/>
          </a:p>
        </p:txBody>
      </p:sp>
      <p:sp>
        <p:nvSpPr>
          <p:cNvPr id="23555" name="Rectangle 4"/>
          <p:cNvSpPr>
            <a:spLocks noGrp="1" noChangeArrowheads="1"/>
          </p:cNvSpPr>
          <p:nvPr>
            <p:ph type="title"/>
          </p:nvPr>
        </p:nvSpPr>
        <p:spPr/>
        <p:txBody>
          <a:bodyPr/>
          <a:lstStyle/>
          <a:p>
            <a:pPr eaLnBrk="1" hangingPunct="1"/>
            <a:r>
              <a:rPr lang="en-GB" sz="3400" dirty="0" smtClean="0"/>
              <a:t>Relational Operators</a:t>
            </a:r>
          </a:p>
        </p:txBody>
      </p:sp>
      <p:sp>
        <p:nvSpPr>
          <p:cNvPr id="23554" name="Footer Placeholder 3"/>
          <p:cNvSpPr>
            <a:spLocks noGrp="1"/>
          </p:cNvSpPr>
          <p:nvPr>
            <p:ph type="ftr" sz="quarter" idx="10"/>
          </p:nvPr>
        </p:nvSpPr>
        <p:spPr/>
        <p:txBody>
          <a:bodyPr/>
          <a:lstStyle/>
          <a:p>
            <a:pPr>
              <a:defRPr/>
            </a:pPr>
            <a:fld id="{158BAF05-4598-48A9-A000-5AC59B70ECB8}" type="slidenum">
              <a:rPr lang="en-GB"/>
              <a:pPr>
                <a:defRPr/>
              </a:pPr>
              <a:t>20</a:t>
            </a:fld>
            <a:endParaRPr lang="en-GB"/>
          </a:p>
        </p:txBody>
      </p:sp>
    </p:spTree>
    <p:extLst>
      <p:ext uri="{BB962C8B-B14F-4D97-AF65-F5344CB8AC3E}">
        <p14:creationId xmlns:p14="http://schemas.microsoft.com/office/powerpoint/2010/main" val="1423440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t>Python has thee </a:t>
            </a:r>
            <a:r>
              <a:rPr lang="en-GB" dirty="0" err="1" smtClean="0"/>
              <a:t>boolean</a:t>
            </a:r>
            <a:r>
              <a:rPr lang="en-GB" dirty="0" smtClean="0"/>
              <a:t> logic operators:</a:t>
            </a:r>
          </a:p>
          <a:p>
            <a:pPr lvl="1" eaLnBrk="1" hangingPunct="1"/>
            <a:r>
              <a:rPr lang="en-GB" dirty="0" smtClean="0"/>
              <a:t>not</a:t>
            </a:r>
          </a:p>
          <a:p>
            <a:pPr lvl="1" eaLnBrk="1" hangingPunct="1"/>
            <a:r>
              <a:rPr lang="en-GB" dirty="0" smtClean="0"/>
              <a:t>and</a:t>
            </a:r>
          </a:p>
          <a:p>
            <a:pPr lvl="1" eaLnBrk="1" hangingPunct="1"/>
            <a:r>
              <a:rPr lang="en-GB" dirty="0" smtClean="0"/>
              <a:t>or</a:t>
            </a:r>
          </a:p>
          <a:p>
            <a:pPr lvl="1" eaLnBrk="1" hangingPunct="1"/>
            <a:endParaRPr lang="en-GB" dirty="0" smtClean="0"/>
          </a:p>
          <a:p>
            <a:pPr eaLnBrk="1" hangingPunct="1"/>
            <a:r>
              <a:rPr lang="en-GB" dirty="0" smtClean="0"/>
              <a:t>Example</a:t>
            </a:r>
          </a:p>
          <a:p>
            <a:pPr eaLnBrk="1" hangingPunct="1"/>
            <a:endParaRPr lang="en-GB" dirty="0" smtClean="0"/>
          </a:p>
        </p:txBody>
      </p:sp>
      <p:sp>
        <p:nvSpPr>
          <p:cNvPr id="23555" name="Rectangle 4"/>
          <p:cNvSpPr>
            <a:spLocks noGrp="1" noChangeArrowheads="1"/>
          </p:cNvSpPr>
          <p:nvPr>
            <p:ph type="title"/>
          </p:nvPr>
        </p:nvSpPr>
        <p:spPr/>
        <p:txBody>
          <a:bodyPr/>
          <a:lstStyle/>
          <a:p>
            <a:pPr eaLnBrk="1" hangingPunct="1"/>
            <a:r>
              <a:rPr lang="en-GB" sz="3400" dirty="0" smtClean="0"/>
              <a:t>Boolean Logic Operators</a:t>
            </a:r>
          </a:p>
        </p:txBody>
      </p:sp>
      <p:sp>
        <p:nvSpPr>
          <p:cNvPr id="23554" name="Footer Placeholder 3"/>
          <p:cNvSpPr>
            <a:spLocks noGrp="1"/>
          </p:cNvSpPr>
          <p:nvPr>
            <p:ph type="ftr" sz="quarter" idx="10"/>
          </p:nvPr>
        </p:nvSpPr>
        <p:spPr/>
        <p:txBody>
          <a:bodyPr/>
          <a:lstStyle/>
          <a:p>
            <a:pPr>
              <a:defRPr/>
            </a:pPr>
            <a:fld id="{158BAF05-4598-48A9-A000-5AC59B70ECB8}" type="slidenum">
              <a:rPr lang="en-GB"/>
              <a:pPr>
                <a:defRPr/>
              </a:pPr>
              <a:t>21</a:t>
            </a:fld>
            <a:endParaRPr lang="en-GB"/>
          </a:p>
        </p:txBody>
      </p:sp>
      <p:sp>
        <p:nvSpPr>
          <p:cNvPr id="5" name="Rectangle 4"/>
          <p:cNvSpPr>
            <a:spLocks noChangeArrowheads="1"/>
          </p:cNvSpPr>
          <p:nvPr/>
        </p:nvSpPr>
        <p:spPr bwMode="auto">
          <a:xfrm>
            <a:off x="555625" y="3645218"/>
            <a:ext cx="8232775" cy="139631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month = </a:t>
            </a:r>
            <a:r>
              <a:rPr lang="en-GB" sz="1200" dirty="0" err="1" smtClean="0"/>
              <a:t>int</a:t>
            </a:r>
            <a:r>
              <a:rPr lang="en-GB" sz="1200" dirty="0" smtClean="0"/>
              <a:t>(input("Enter a month number [1-12]: "))</a:t>
            </a:r>
          </a:p>
          <a:p>
            <a:pPr defTabSz="739775">
              <a:defRPr/>
            </a:pPr>
            <a:endParaRPr lang="en-GB" sz="1200" dirty="0" smtClean="0"/>
          </a:p>
          <a:p>
            <a:pPr defTabSz="739775">
              <a:defRPr/>
            </a:pPr>
            <a:r>
              <a:rPr lang="en-GB" sz="1200" dirty="0" err="1"/>
              <a:t>is_summer</a:t>
            </a:r>
            <a:r>
              <a:rPr lang="en-GB" sz="1200" dirty="0"/>
              <a:t> </a:t>
            </a:r>
            <a:r>
              <a:rPr lang="en-GB" sz="1200"/>
              <a:t>= </a:t>
            </a:r>
            <a:r>
              <a:rPr lang="en-GB" sz="1200" smtClean="0"/>
              <a:t>month </a:t>
            </a:r>
            <a:r>
              <a:rPr lang="en-GB" sz="1200" dirty="0"/>
              <a:t>&gt;=6 </a:t>
            </a:r>
            <a:r>
              <a:rPr lang="en-GB" sz="1200" b="1" dirty="0"/>
              <a:t>and</a:t>
            </a:r>
            <a:r>
              <a:rPr lang="en-GB" sz="1200" dirty="0"/>
              <a:t> month </a:t>
            </a:r>
            <a:r>
              <a:rPr lang="en-GB" sz="1200"/>
              <a:t>&lt;= </a:t>
            </a:r>
            <a:r>
              <a:rPr lang="en-GB" sz="1200" smtClean="0"/>
              <a:t>8</a:t>
            </a:r>
            <a:endParaRPr lang="en-GB" sz="1200" dirty="0"/>
          </a:p>
          <a:p>
            <a:pPr defTabSz="739775">
              <a:defRPr/>
            </a:pPr>
            <a:r>
              <a:rPr lang="en-GB" sz="1200" dirty="0" err="1" smtClean="0"/>
              <a:t>is_winter</a:t>
            </a:r>
            <a:r>
              <a:rPr lang="en-GB" sz="1200" dirty="0" smtClean="0"/>
              <a:t> = month == 12 </a:t>
            </a:r>
            <a:r>
              <a:rPr lang="en-GB" sz="1200" b="1" dirty="0" smtClean="0"/>
              <a:t>or</a:t>
            </a:r>
            <a:r>
              <a:rPr lang="en-GB" sz="1200" dirty="0" smtClean="0"/>
              <a:t> month == 1 or month == 2</a:t>
            </a:r>
          </a:p>
          <a:p>
            <a:pPr defTabSz="739775">
              <a:defRPr/>
            </a:pPr>
            <a:r>
              <a:rPr lang="en-GB" sz="1200" dirty="0" err="1" smtClean="0"/>
              <a:t>is_transition_season</a:t>
            </a:r>
            <a:r>
              <a:rPr lang="en-GB" sz="1200" dirty="0" smtClean="0"/>
              <a:t> = </a:t>
            </a:r>
            <a:r>
              <a:rPr lang="en-GB" sz="1200" b="1" dirty="0" smtClean="0"/>
              <a:t>not</a:t>
            </a:r>
            <a:r>
              <a:rPr lang="en-GB" sz="1200" dirty="0" smtClean="0"/>
              <a:t>(</a:t>
            </a:r>
            <a:r>
              <a:rPr lang="en-GB" sz="1200" dirty="0" err="1" smtClean="0"/>
              <a:t>is_winter</a:t>
            </a:r>
            <a:r>
              <a:rPr lang="en-GB" sz="1200" dirty="0" smtClean="0"/>
              <a:t> or </a:t>
            </a:r>
            <a:r>
              <a:rPr lang="en-GB" sz="1200" dirty="0" err="1" smtClean="0"/>
              <a:t>is_summer</a:t>
            </a:r>
            <a:r>
              <a:rPr lang="en-GB" sz="1200" dirty="0" smtClean="0"/>
              <a:t>)</a:t>
            </a:r>
          </a:p>
          <a:p>
            <a:pPr defTabSz="739775">
              <a:defRPr/>
            </a:pPr>
            <a:endParaRPr lang="en-GB" sz="1200" dirty="0"/>
          </a:p>
          <a:p>
            <a:pPr defTabSz="739775">
              <a:defRPr/>
            </a:pPr>
            <a:r>
              <a:rPr lang="en-GB" sz="1200" dirty="0" smtClean="0"/>
              <a:t>print("%s %s %s" % (</a:t>
            </a:r>
            <a:r>
              <a:rPr lang="en-GB" sz="1200" dirty="0" err="1" smtClean="0"/>
              <a:t>is_summer</a:t>
            </a:r>
            <a:r>
              <a:rPr lang="en-GB" sz="1200" dirty="0" smtClean="0"/>
              <a:t>, </a:t>
            </a:r>
            <a:r>
              <a:rPr lang="en-GB" sz="1200" dirty="0" err="1" smtClean="0"/>
              <a:t>is_winter</a:t>
            </a:r>
            <a:r>
              <a:rPr lang="en-GB" sz="1200" dirty="0" smtClean="0"/>
              <a:t>, </a:t>
            </a:r>
            <a:r>
              <a:rPr lang="en-GB" sz="1200" dirty="0" err="1" smtClean="0"/>
              <a:t>is_transition_season</a:t>
            </a:r>
            <a:r>
              <a:rPr lang="en-GB" sz="1200" dirty="0" smtClean="0"/>
              <a:t>))</a:t>
            </a:r>
          </a:p>
        </p:txBody>
      </p:sp>
      <p:sp>
        <p:nvSpPr>
          <p:cNvPr id="6" name="TextBox 12"/>
          <p:cNvSpPr txBox="1">
            <a:spLocks noChangeArrowheads="1"/>
          </p:cNvSpPr>
          <p:nvPr/>
        </p:nvSpPr>
        <p:spPr bwMode="auto">
          <a:xfrm>
            <a:off x="7424556" y="4746109"/>
            <a:ext cx="1383712" cy="307777"/>
          </a:xfrm>
          <a:prstGeom prst="rect">
            <a:avLst/>
          </a:prstGeom>
          <a:noFill/>
          <a:ln w="9525">
            <a:noFill/>
            <a:miter lim="800000"/>
            <a:headEnd/>
            <a:tailEnd/>
          </a:ln>
        </p:spPr>
        <p:txBody>
          <a:bodyPr wrap="none">
            <a:spAutoFit/>
          </a:bodyPr>
          <a:lstStyle/>
          <a:p>
            <a:pPr algn="r"/>
            <a:r>
              <a:rPr lang="en-GB" b="1" dirty="0" smtClean="0">
                <a:solidFill>
                  <a:schemeClr val="tx2"/>
                </a:solidFill>
              </a:rPr>
              <a:t>booleans.py</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t>This table shows the precedence of all the operators in Python, from low precedence to high precedence</a:t>
            </a:r>
          </a:p>
        </p:txBody>
      </p:sp>
      <p:sp>
        <p:nvSpPr>
          <p:cNvPr id="23555" name="Rectangle 4"/>
          <p:cNvSpPr>
            <a:spLocks noGrp="1" noChangeArrowheads="1"/>
          </p:cNvSpPr>
          <p:nvPr>
            <p:ph type="title"/>
          </p:nvPr>
        </p:nvSpPr>
        <p:spPr/>
        <p:txBody>
          <a:bodyPr/>
          <a:lstStyle/>
          <a:p>
            <a:pPr eaLnBrk="1" hangingPunct="1"/>
            <a:r>
              <a:rPr lang="en-GB" sz="3400" dirty="0" smtClean="0"/>
              <a:t>Operator Precedence</a:t>
            </a:r>
          </a:p>
        </p:txBody>
      </p:sp>
      <p:sp>
        <p:nvSpPr>
          <p:cNvPr id="23554" name="Footer Placeholder 3"/>
          <p:cNvSpPr>
            <a:spLocks noGrp="1"/>
          </p:cNvSpPr>
          <p:nvPr>
            <p:ph type="ftr" sz="quarter" idx="10"/>
          </p:nvPr>
        </p:nvSpPr>
        <p:spPr/>
        <p:txBody>
          <a:bodyPr/>
          <a:lstStyle/>
          <a:p>
            <a:pPr>
              <a:defRPr/>
            </a:pPr>
            <a:fld id="{158BAF05-4598-48A9-A000-5AC59B70ECB8}" type="slidenum">
              <a:rPr lang="en-GB"/>
              <a:pPr>
                <a:defRPr/>
              </a:pPr>
              <a:t>22</a:t>
            </a:fld>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49" y="2041762"/>
            <a:ext cx="8322027" cy="3779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320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smtClean="0">
                <a:sym typeface="Wingdings" pitchFamily="2" charset="2"/>
              </a:rPr>
              <a:t>A string is an immutable sequence of Unicode characters</a:t>
            </a:r>
          </a:p>
          <a:p>
            <a:pPr lvl="1" eaLnBrk="1" hangingPunct="1"/>
            <a:r>
              <a:rPr lang="en-GB" dirty="0" smtClean="0">
                <a:sym typeface="Wingdings" pitchFamily="2" charset="2"/>
              </a:rPr>
              <a:t>Can enclose in single quotes, double quotes, or triple quotes</a:t>
            </a: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lvl="1" eaLnBrk="1" hangingPunct="1"/>
            <a:endParaRPr lang="en-GB" dirty="0" smtClean="0">
              <a:sym typeface="Wingdings" pitchFamily="2" charset="2"/>
            </a:endParaRPr>
          </a:p>
          <a:p>
            <a:pPr lvl="1" eaLnBrk="1" hangingPunct="1"/>
            <a:endParaRPr lang="en-GB" dirty="0">
              <a:sym typeface="Wingdings" pitchFamily="2" charset="2"/>
            </a:endParaRPr>
          </a:p>
          <a:p>
            <a:pPr lvl="1" eaLnBrk="1" hangingPunct="1"/>
            <a:endParaRPr lang="en-GB" dirty="0" smtClean="0">
              <a:sym typeface="Wingdings" pitchFamily="2" charset="2"/>
            </a:endParaRPr>
          </a:p>
          <a:p>
            <a:pPr eaLnBrk="1" hangingPunct="1"/>
            <a:r>
              <a:rPr lang="en-GB" dirty="0" smtClean="0">
                <a:sym typeface="Wingdings" pitchFamily="2" charset="2"/>
              </a:rPr>
              <a:t>The </a:t>
            </a:r>
            <a:r>
              <a:rPr lang="en-GB" dirty="0" smtClean="0">
                <a:latin typeface="Lucida Console" panose="020B0609040504020204" pitchFamily="49" charset="0"/>
                <a:sym typeface="Wingdings" pitchFamily="2" charset="2"/>
              </a:rPr>
              <a:t>String</a:t>
            </a:r>
            <a:r>
              <a:rPr lang="en-GB" dirty="0" smtClean="0">
                <a:sym typeface="Wingdings" pitchFamily="2" charset="2"/>
              </a:rPr>
              <a:t> class defines many methods </a:t>
            </a:r>
          </a:p>
          <a:p>
            <a:pPr lvl="1" eaLnBrk="1" hangingPunct="1"/>
            <a:r>
              <a:rPr lang="en-GB" dirty="0" smtClean="0">
                <a:sym typeface="Wingdings" pitchFamily="2" charset="2"/>
              </a:rPr>
              <a:t>For details, see </a:t>
            </a:r>
            <a:r>
              <a:rPr lang="en-GB" dirty="0">
                <a:sym typeface="Wingdings" pitchFamily="2" charset="2"/>
                <a:hlinkClick r:id="rId3"/>
              </a:rPr>
              <a:t>https</a:t>
            </a:r>
            <a:r>
              <a:rPr lang="en-GB">
                <a:sym typeface="Wingdings" pitchFamily="2" charset="2"/>
                <a:hlinkClick r:id="rId3"/>
              </a:rPr>
              <a:t>://</a:t>
            </a:r>
            <a:r>
              <a:rPr lang="en-GB" smtClean="0">
                <a:sym typeface="Wingdings" pitchFamily="2" charset="2"/>
                <a:hlinkClick r:id="rId3"/>
              </a:rPr>
              <a:t>docs.python.org/3.7/library/string.html</a:t>
            </a:r>
            <a:r>
              <a:rPr lang="en-GB" smtClean="0">
                <a:sym typeface="Wingdings" pitchFamily="2" charset="2"/>
              </a:rPr>
              <a:t> </a:t>
            </a:r>
            <a:endParaRPr lang="en-GB" dirty="0" smtClean="0">
              <a:sym typeface="Wingdings" pitchFamily="2" charset="2"/>
            </a:endParaRPr>
          </a:p>
          <a:p>
            <a:pPr lvl="1" eaLnBrk="1" hangingPunct="1"/>
            <a:endParaRPr lang="en-GB" dirty="0">
              <a:sym typeface="Wingdings" pitchFamily="2" charset="2"/>
            </a:endParaRPr>
          </a:p>
          <a:p>
            <a:pPr eaLnBrk="1" hangingPunct="1"/>
            <a:r>
              <a:rPr lang="en-GB" dirty="0" smtClean="0">
                <a:sym typeface="Wingdings" pitchFamily="2" charset="2"/>
              </a:rPr>
              <a:t>There's also excellent support for regular expressions</a:t>
            </a:r>
          </a:p>
          <a:p>
            <a:pPr lvl="1" eaLnBrk="1" hangingPunct="1"/>
            <a:r>
              <a:rPr lang="en-GB" dirty="0">
                <a:sym typeface="Wingdings" pitchFamily="2" charset="2"/>
              </a:rPr>
              <a:t>For details, see </a:t>
            </a:r>
            <a:r>
              <a:rPr lang="en-GB" dirty="0">
                <a:sym typeface="Wingdings" pitchFamily="2" charset="2"/>
                <a:hlinkClick r:id="rId4"/>
              </a:rPr>
              <a:t>https</a:t>
            </a:r>
            <a:r>
              <a:rPr lang="en-GB">
                <a:sym typeface="Wingdings" pitchFamily="2" charset="2"/>
                <a:hlinkClick r:id="rId4"/>
              </a:rPr>
              <a:t>://</a:t>
            </a:r>
            <a:r>
              <a:rPr lang="en-GB" smtClean="0">
                <a:sym typeface="Wingdings" pitchFamily="2" charset="2"/>
                <a:hlinkClick r:id="rId4"/>
              </a:rPr>
              <a:t>docs.python.org/3.7/library/re.html</a:t>
            </a:r>
            <a:r>
              <a:rPr lang="en-GB" smtClean="0">
                <a:sym typeface="Wingdings" pitchFamily="2" charset="2"/>
              </a:rPr>
              <a:t> </a:t>
            </a:r>
            <a:endParaRPr lang="en-GB" dirty="0" smtClean="0">
              <a:sym typeface="Wingdings" pitchFamily="2" charset="2"/>
            </a:endParaRPr>
          </a:p>
          <a:p>
            <a:pPr lvl="1" eaLnBrk="1" hangingPunct="1"/>
            <a:endParaRPr lang="en-GB" dirty="0" smtClean="0">
              <a:sym typeface="Wingdings" pitchFamily="2" charset="2"/>
            </a:endParaRPr>
          </a:p>
        </p:txBody>
      </p:sp>
      <p:sp>
        <p:nvSpPr>
          <p:cNvPr id="21507" name="Rectangle 4"/>
          <p:cNvSpPr>
            <a:spLocks noGrp="1" noChangeArrowheads="1"/>
          </p:cNvSpPr>
          <p:nvPr>
            <p:ph type="title"/>
          </p:nvPr>
        </p:nvSpPr>
        <p:spPr/>
        <p:txBody>
          <a:bodyPr/>
          <a:lstStyle/>
          <a:p>
            <a:pPr eaLnBrk="1" hangingPunct="1"/>
            <a:r>
              <a:rPr lang="en-GB" sz="3400" dirty="0" smtClean="0"/>
              <a:t>Strings</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23</a:t>
            </a:fld>
            <a:endParaRPr lang="en-GB"/>
          </a:p>
        </p:txBody>
      </p:sp>
      <p:sp>
        <p:nvSpPr>
          <p:cNvPr id="7" name="Rectangle 6"/>
          <p:cNvSpPr>
            <a:spLocks noChangeArrowheads="1"/>
          </p:cNvSpPr>
          <p:nvPr/>
        </p:nvSpPr>
        <p:spPr bwMode="auto">
          <a:xfrm>
            <a:off x="555625" y="2029653"/>
            <a:ext cx="8232775" cy="180343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smtClean="0"/>
              <a:t>str1 = "The computer says 'No' I'm afraid."</a:t>
            </a:r>
          </a:p>
          <a:p>
            <a:pPr defTabSz="739775">
              <a:defRPr/>
            </a:pPr>
            <a:r>
              <a:rPr lang="en-GB" sz="1200" dirty="0" smtClean="0"/>
              <a:t>str2 = '&lt;a </a:t>
            </a:r>
            <a:r>
              <a:rPr lang="en-GB" sz="1200" dirty="0" err="1" smtClean="0"/>
              <a:t>href</a:t>
            </a:r>
            <a:r>
              <a:rPr lang="en-GB" sz="1200" dirty="0" smtClean="0"/>
              <a:t>="www.bbc.co.uk"&gt;Click here for the BBC&lt;/a&gt;'</a:t>
            </a:r>
          </a:p>
          <a:p>
            <a:pPr defTabSz="739775">
              <a:defRPr/>
            </a:pPr>
            <a:endParaRPr lang="en-GB" sz="1200" dirty="0" smtClean="0"/>
          </a:p>
          <a:p>
            <a:pPr defTabSz="739775">
              <a:defRPr/>
            </a:pPr>
            <a:r>
              <a:rPr lang="en-GB" sz="1200" dirty="0" smtClean="0"/>
              <a:t>str3 = """Birthday present ideas:</a:t>
            </a:r>
          </a:p>
          <a:p>
            <a:pPr defTabSz="739775">
              <a:defRPr/>
            </a:pPr>
            <a:r>
              <a:rPr lang="en-GB" sz="1200" dirty="0"/>
              <a:t> </a:t>
            </a:r>
            <a:r>
              <a:rPr lang="en-GB" sz="1200" dirty="0" smtClean="0"/>
              <a:t>- </a:t>
            </a:r>
            <a:r>
              <a:rPr lang="en-GB" sz="1200" smtClean="0"/>
              <a:t>Bugatti Chiron</a:t>
            </a:r>
            <a:endParaRPr lang="en-GB" sz="1200" dirty="0" smtClean="0"/>
          </a:p>
          <a:p>
            <a:pPr defTabSz="739775">
              <a:defRPr/>
            </a:pPr>
            <a:r>
              <a:rPr lang="en-GB" sz="1200" dirty="0"/>
              <a:t> </a:t>
            </a:r>
            <a:r>
              <a:rPr lang="en-GB" sz="1200" dirty="0" smtClean="0"/>
              <a:t>- 4xHD OLED 64-inch TV</a:t>
            </a:r>
          </a:p>
          <a:p>
            <a:pPr defTabSz="739775">
              <a:defRPr/>
            </a:pPr>
            <a:r>
              <a:rPr lang="en-GB" sz="1200" dirty="0"/>
              <a:t> </a:t>
            </a:r>
            <a:r>
              <a:rPr lang="en-GB" sz="1200" dirty="0" smtClean="0"/>
              <a:t>- Socks"""</a:t>
            </a:r>
          </a:p>
          <a:p>
            <a:pPr defTabSz="739775">
              <a:defRPr/>
            </a:pPr>
            <a:endParaRPr lang="en-GB" sz="1200" dirty="0" smtClean="0"/>
          </a:p>
          <a:p>
            <a:pPr defTabSz="739775">
              <a:defRPr/>
            </a:pPr>
            <a:r>
              <a:rPr lang="en-GB" sz="1200" dirty="0" smtClean="0"/>
              <a:t>print("%s\</a:t>
            </a:r>
            <a:r>
              <a:rPr lang="en-GB" sz="1200" dirty="0" err="1" smtClean="0"/>
              <a:t>n%s</a:t>
            </a:r>
            <a:r>
              <a:rPr lang="en-GB" sz="1200" dirty="0" smtClean="0"/>
              <a:t>\</a:t>
            </a:r>
            <a:r>
              <a:rPr lang="en-GB" sz="1200" dirty="0" err="1" smtClean="0"/>
              <a:t>n%s</a:t>
            </a:r>
            <a:r>
              <a:rPr lang="en-GB" sz="1200" dirty="0" smtClean="0"/>
              <a:t>" % (str1, str2, str3))</a:t>
            </a:r>
          </a:p>
        </p:txBody>
      </p:sp>
      <p:sp>
        <p:nvSpPr>
          <p:cNvPr id="10" name="TextBox 12"/>
          <p:cNvSpPr txBox="1">
            <a:spLocks noChangeArrowheads="1"/>
          </p:cNvSpPr>
          <p:nvPr/>
        </p:nvSpPr>
        <p:spPr bwMode="auto">
          <a:xfrm>
            <a:off x="7533560" y="3537667"/>
            <a:ext cx="1274708" cy="307777"/>
          </a:xfrm>
          <a:prstGeom prst="rect">
            <a:avLst/>
          </a:prstGeom>
          <a:noFill/>
          <a:ln w="9525">
            <a:noFill/>
            <a:miter lim="800000"/>
            <a:headEnd/>
            <a:tailEnd/>
          </a:ln>
        </p:spPr>
        <p:txBody>
          <a:bodyPr wrap="none">
            <a:spAutoFit/>
          </a:bodyPr>
          <a:lstStyle/>
          <a:p>
            <a:pPr algn="r"/>
            <a:r>
              <a:rPr lang="en-GB" b="1" dirty="0" smtClean="0">
                <a:solidFill>
                  <a:schemeClr val="tx2"/>
                </a:solidFill>
              </a:rPr>
              <a:t>strings.py</a:t>
            </a:r>
            <a:endParaRPr lang="en-GB" b="1" dirty="0">
              <a:solidFill>
                <a:schemeClr val="tx2"/>
              </a:solidFill>
            </a:endParaRPr>
          </a:p>
        </p:txBody>
      </p:sp>
    </p:spTree>
    <p:extLst>
      <p:ext uri="{BB962C8B-B14F-4D97-AF65-F5344CB8AC3E}">
        <p14:creationId xmlns:p14="http://schemas.microsoft.com/office/powerpoint/2010/main" val="1410861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5"/>
          <p:cNvSpPr>
            <a:spLocks noGrp="1" noChangeArrowheads="1"/>
          </p:cNvSpPr>
          <p:nvPr>
            <p:ph idx="1"/>
          </p:nvPr>
        </p:nvSpPr>
        <p:spPr/>
        <p:txBody>
          <a:bodyPr/>
          <a:lstStyle/>
          <a:p>
            <a:pPr eaLnBrk="1" hangingPunct="1"/>
            <a:r>
              <a:rPr lang="en-GB" dirty="0">
                <a:sym typeface="Wingdings" pitchFamily="2" charset="2"/>
              </a:rPr>
              <a:t>Text sequence types</a:t>
            </a:r>
          </a:p>
          <a:p>
            <a:pPr lvl="1" eaLnBrk="1" hangingPunct="1"/>
            <a:r>
              <a:rPr lang="en-GB" dirty="0" smtClean="0">
                <a:sym typeface="Wingdings" pitchFamily="2" charset="2"/>
              </a:rPr>
              <a:t>String </a:t>
            </a:r>
            <a:r>
              <a:rPr lang="en-GB" dirty="0">
                <a:sym typeface="Wingdings" pitchFamily="2" charset="2"/>
              </a:rPr>
              <a:t>- see previous slide</a:t>
            </a:r>
          </a:p>
          <a:p>
            <a:pPr lvl="2" eaLnBrk="1" hangingPunct="1"/>
            <a:endParaRPr lang="en-GB" dirty="0">
              <a:sym typeface="Wingdings" pitchFamily="2" charset="2"/>
            </a:endParaRPr>
          </a:p>
          <a:p>
            <a:pPr eaLnBrk="1" hangingPunct="1"/>
            <a:r>
              <a:rPr lang="en-GB" dirty="0" smtClean="0">
                <a:sym typeface="Wingdings" pitchFamily="2" charset="2"/>
              </a:rPr>
              <a:t>Basic sequence types</a:t>
            </a:r>
          </a:p>
          <a:p>
            <a:pPr lvl="1" eaLnBrk="1" hangingPunct="1"/>
            <a:r>
              <a:rPr lang="en-GB" dirty="0" smtClean="0">
                <a:sym typeface="Wingdings" pitchFamily="2" charset="2"/>
              </a:rPr>
              <a:t>List, tuple, </a:t>
            </a:r>
            <a:r>
              <a:rPr lang="en-GB" smtClean="0">
                <a:sym typeface="Wingdings" pitchFamily="2" charset="2"/>
              </a:rPr>
              <a:t>and range</a:t>
            </a:r>
            <a:endParaRPr lang="en-GB" dirty="0" smtClean="0">
              <a:sym typeface="Wingdings" pitchFamily="2" charset="2"/>
            </a:endParaRPr>
          </a:p>
          <a:p>
            <a:pPr lvl="2" eaLnBrk="1" hangingPunct="1"/>
            <a:endParaRPr lang="en-GB" dirty="0">
              <a:sym typeface="Wingdings" pitchFamily="2" charset="2"/>
            </a:endParaRPr>
          </a:p>
          <a:p>
            <a:pPr eaLnBrk="1" hangingPunct="1"/>
            <a:r>
              <a:rPr lang="en-GB" dirty="0" smtClean="0">
                <a:sym typeface="Wingdings" pitchFamily="2" charset="2"/>
              </a:rPr>
              <a:t>Binary sequence </a:t>
            </a:r>
            <a:r>
              <a:rPr lang="en-GB" dirty="0">
                <a:sym typeface="Wingdings" pitchFamily="2" charset="2"/>
              </a:rPr>
              <a:t>types</a:t>
            </a:r>
          </a:p>
          <a:p>
            <a:pPr lvl="1" eaLnBrk="1" hangingPunct="1"/>
            <a:r>
              <a:rPr lang="en-GB" dirty="0" smtClean="0">
                <a:latin typeface="Lucida Console" panose="020B0609040504020204" pitchFamily="49" charset="0"/>
                <a:sym typeface="Wingdings" pitchFamily="2" charset="2"/>
              </a:rPr>
              <a:t>bytes</a:t>
            </a:r>
            <a:r>
              <a:rPr lang="en-GB" dirty="0" smtClean="0">
                <a:sym typeface="Wingdings" pitchFamily="2" charset="2"/>
              </a:rPr>
              <a:t>, </a:t>
            </a:r>
            <a:r>
              <a:rPr lang="en-GB" dirty="0" err="1" smtClean="0">
                <a:latin typeface="Lucida Console" panose="020B0609040504020204" pitchFamily="49" charset="0"/>
                <a:sym typeface="Wingdings" pitchFamily="2" charset="2"/>
              </a:rPr>
              <a:t>bytesarray</a:t>
            </a:r>
            <a:r>
              <a:rPr lang="en-GB" dirty="0" smtClean="0">
                <a:sym typeface="Wingdings" pitchFamily="2" charset="2"/>
              </a:rPr>
              <a:t>, and </a:t>
            </a:r>
            <a:r>
              <a:rPr lang="en-GB" dirty="0" err="1" smtClean="0">
                <a:latin typeface="Lucida Console" panose="020B0609040504020204" pitchFamily="49" charset="0"/>
                <a:sym typeface="Wingdings" pitchFamily="2" charset="2"/>
              </a:rPr>
              <a:t>memoryview</a:t>
            </a:r>
            <a:endParaRPr lang="en-GB" dirty="0" smtClean="0">
              <a:latin typeface="Lucida Console" panose="020B0609040504020204" pitchFamily="49" charset="0"/>
              <a:sym typeface="Wingdings" pitchFamily="2" charset="2"/>
            </a:endParaRPr>
          </a:p>
          <a:p>
            <a:pPr lvl="2" eaLnBrk="1" hangingPunct="1"/>
            <a:endParaRPr lang="en-GB" dirty="0" smtClean="0">
              <a:latin typeface="Lucida Console" panose="020B0609040504020204" pitchFamily="49" charset="0"/>
              <a:sym typeface="Wingdings" pitchFamily="2" charset="2"/>
            </a:endParaRPr>
          </a:p>
          <a:p>
            <a:pPr eaLnBrk="1" hangingPunct="1"/>
            <a:r>
              <a:rPr lang="en-GB" dirty="0" smtClean="0">
                <a:sym typeface="Wingdings" pitchFamily="2" charset="2"/>
              </a:rPr>
              <a:t>Set types</a:t>
            </a:r>
          </a:p>
          <a:p>
            <a:pPr lvl="1" eaLnBrk="1" hangingPunct="1"/>
            <a:r>
              <a:rPr lang="en-GB" dirty="0" smtClean="0">
                <a:latin typeface="Lucida Console" panose="020B0609040504020204" pitchFamily="49" charset="0"/>
                <a:sym typeface="Wingdings" pitchFamily="2" charset="2"/>
              </a:rPr>
              <a:t>set</a:t>
            </a:r>
            <a:r>
              <a:rPr lang="en-GB" dirty="0" smtClean="0">
                <a:sym typeface="Wingdings" pitchFamily="2" charset="2"/>
              </a:rPr>
              <a:t>, </a:t>
            </a:r>
            <a:r>
              <a:rPr lang="en-GB" dirty="0" err="1" smtClean="0">
                <a:latin typeface="Lucida Console" panose="020B0609040504020204" pitchFamily="49" charset="0"/>
                <a:sym typeface="Wingdings" pitchFamily="2" charset="2"/>
              </a:rPr>
              <a:t>frozenset</a:t>
            </a:r>
            <a:endParaRPr lang="en-GB" dirty="0" smtClean="0">
              <a:latin typeface="Lucida Console" panose="020B0609040504020204" pitchFamily="49" charset="0"/>
              <a:sym typeface="Wingdings" pitchFamily="2" charset="2"/>
            </a:endParaRPr>
          </a:p>
          <a:p>
            <a:pPr lvl="2" eaLnBrk="1" hangingPunct="1"/>
            <a:endParaRPr lang="en-GB" dirty="0" smtClean="0">
              <a:sym typeface="Wingdings" pitchFamily="2" charset="2"/>
            </a:endParaRPr>
          </a:p>
          <a:p>
            <a:pPr eaLnBrk="1" hangingPunct="1"/>
            <a:r>
              <a:rPr lang="en-GB" dirty="0" smtClean="0">
                <a:sym typeface="Wingdings" pitchFamily="2" charset="2"/>
              </a:rPr>
              <a:t>Mapping type</a:t>
            </a:r>
          </a:p>
          <a:p>
            <a:pPr lvl="1" eaLnBrk="1" hangingPunct="1"/>
            <a:r>
              <a:rPr lang="en-GB" dirty="0" err="1" smtClean="0">
                <a:latin typeface="Lucida Console" panose="020B0609040504020204" pitchFamily="49" charset="0"/>
                <a:sym typeface="Wingdings" pitchFamily="2" charset="2"/>
              </a:rPr>
              <a:t>dict</a:t>
            </a:r>
            <a:endParaRPr lang="en-GB" dirty="0">
              <a:latin typeface="Lucida Console" panose="020B0609040504020204" pitchFamily="49" charset="0"/>
              <a:sym typeface="Wingdings" pitchFamily="2" charset="2"/>
            </a:endParaRPr>
          </a:p>
          <a:p>
            <a:pPr lvl="1" eaLnBrk="1" hangingPunct="1"/>
            <a:endParaRPr lang="en-GB" dirty="0" smtClean="0">
              <a:sym typeface="Wingdings" pitchFamily="2" charset="2"/>
            </a:endParaRPr>
          </a:p>
        </p:txBody>
      </p:sp>
      <p:sp>
        <p:nvSpPr>
          <p:cNvPr id="21507" name="Rectangle 4"/>
          <p:cNvSpPr>
            <a:spLocks noGrp="1" noChangeArrowheads="1"/>
          </p:cNvSpPr>
          <p:nvPr>
            <p:ph type="title"/>
          </p:nvPr>
        </p:nvSpPr>
        <p:spPr/>
        <p:txBody>
          <a:bodyPr/>
          <a:lstStyle/>
          <a:p>
            <a:pPr eaLnBrk="1" hangingPunct="1"/>
            <a:r>
              <a:rPr lang="en-GB" sz="3400" dirty="0" smtClean="0"/>
              <a:t>Other Built-In Types</a:t>
            </a:r>
          </a:p>
        </p:txBody>
      </p:sp>
      <p:sp>
        <p:nvSpPr>
          <p:cNvPr id="22530" name="Footer Placeholder 3"/>
          <p:cNvSpPr>
            <a:spLocks noGrp="1"/>
          </p:cNvSpPr>
          <p:nvPr>
            <p:ph type="ftr" sz="quarter" idx="10"/>
          </p:nvPr>
        </p:nvSpPr>
        <p:spPr/>
        <p:txBody>
          <a:bodyPr/>
          <a:lstStyle/>
          <a:p>
            <a:pPr>
              <a:defRPr/>
            </a:pPr>
            <a:fld id="{3F7E5EC4-6648-4EA5-8C43-10F2506C7D4F}" type="slidenum">
              <a:rPr lang="en-GB"/>
              <a:pPr>
                <a:defRPr/>
              </a:pPr>
              <a:t>24</a:t>
            </a:fld>
            <a:endParaRPr lang="en-GB"/>
          </a:p>
        </p:txBody>
      </p:sp>
    </p:spTree>
    <p:extLst>
      <p:ext uri="{BB962C8B-B14F-4D97-AF65-F5344CB8AC3E}">
        <p14:creationId xmlns:p14="http://schemas.microsoft.com/office/powerpoint/2010/main" val="807237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25</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304950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The Python standard library</a:t>
            </a:r>
          </a:p>
          <a:p>
            <a:pPr eaLnBrk="1" hangingPunct="1"/>
            <a:r>
              <a:rPr lang="en-GB" dirty="0" smtClean="0"/>
              <a:t>Understanding modules</a:t>
            </a:r>
          </a:p>
          <a:p>
            <a:pPr eaLnBrk="1" hangingPunct="1"/>
            <a:r>
              <a:rPr lang="en-GB" dirty="0"/>
              <a:t>More </a:t>
            </a:r>
            <a:r>
              <a:rPr lang="en-GB" dirty="0" smtClean="0"/>
              <a:t>about modules</a:t>
            </a:r>
          </a:p>
          <a:p>
            <a:pPr eaLnBrk="1" hangingPunct="1"/>
            <a:r>
              <a:rPr lang="en-GB" dirty="0"/>
              <a:t>Listing the </a:t>
            </a:r>
            <a:r>
              <a:rPr lang="en-GB" dirty="0" smtClean="0"/>
              <a:t>names </a:t>
            </a:r>
            <a:r>
              <a:rPr lang="en-GB" dirty="0"/>
              <a:t>in a </a:t>
            </a:r>
            <a:r>
              <a:rPr lang="en-GB" dirty="0" smtClean="0"/>
              <a:t>module</a:t>
            </a:r>
          </a:p>
        </p:txBody>
      </p:sp>
      <p:sp>
        <p:nvSpPr>
          <p:cNvPr id="965634" name="Rectangle 2"/>
          <p:cNvSpPr>
            <a:spLocks noGrp="1" noChangeArrowheads="1"/>
          </p:cNvSpPr>
          <p:nvPr>
            <p:ph type="title"/>
          </p:nvPr>
        </p:nvSpPr>
        <p:spPr/>
        <p:txBody>
          <a:bodyPr/>
          <a:lstStyle/>
          <a:p>
            <a:pPr marL="457200" indent="-457200" eaLnBrk="1" hangingPunct="1"/>
            <a:r>
              <a:rPr lang="en-GB" sz="3400" dirty="0" smtClean="0"/>
              <a:t>1. Defining and Using Modules</a:t>
            </a:r>
          </a:p>
        </p:txBody>
      </p:sp>
      <p:sp>
        <p:nvSpPr>
          <p:cNvPr id="4" name="Footer Placeholder 3"/>
          <p:cNvSpPr>
            <a:spLocks noGrp="1"/>
          </p:cNvSpPr>
          <p:nvPr>
            <p:ph type="ftr" sz="quarter" idx="10"/>
          </p:nvPr>
        </p:nvSpPr>
        <p:spPr/>
        <p:txBody>
          <a:bodyPr/>
          <a:lstStyle/>
          <a:p>
            <a:pPr>
              <a:defRPr/>
            </a:pPr>
            <a:fld id="{26EC8E49-4152-48AB-B86F-7F7D80BAC137}"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Python defines an extensive and powerful standard library</a:t>
            </a:r>
          </a:p>
          <a:p>
            <a:pPr lvl="1" eaLnBrk="1" hangingPunct="1">
              <a:defRPr/>
            </a:pPr>
            <a:r>
              <a:rPr lang="en-GB" dirty="0" smtClean="0"/>
              <a:t>Comprises a large number of modules</a:t>
            </a:r>
          </a:p>
          <a:p>
            <a:pPr eaLnBrk="1" hangingPunct="1">
              <a:defRPr/>
            </a:pPr>
            <a:endParaRPr lang="en-GB" dirty="0" smtClean="0"/>
          </a:p>
          <a:p>
            <a:pPr eaLnBrk="1" hangingPunct="1">
              <a:defRPr/>
            </a:pPr>
            <a:r>
              <a:rPr lang="en-GB" dirty="0" smtClean="0"/>
              <a:t>Built-in modules are implemented in C</a:t>
            </a:r>
          </a:p>
          <a:p>
            <a:pPr lvl="1" eaLnBrk="1" hangingPunct="1">
              <a:defRPr/>
            </a:pPr>
            <a:r>
              <a:rPr lang="en-GB" dirty="0" smtClean="0"/>
              <a:t>Provide access to low-level system functionality</a:t>
            </a:r>
          </a:p>
          <a:p>
            <a:pPr lvl="1" eaLnBrk="1" hangingPunct="1">
              <a:defRPr/>
            </a:pPr>
            <a:r>
              <a:rPr lang="en-GB" dirty="0" smtClean="0"/>
              <a:t>E.g. file I/O</a:t>
            </a:r>
          </a:p>
          <a:p>
            <a:pPr eaLnBrk="1" hangingPunct="1">
              <a:defRPr/>
            </a:pPr>
            <a:endParaRPr lang="en-GB" dirty="0"/>
          </a:p>
          <a:p>
            <a:pPr eaLnBrk="1" hangingPunct="1">
              <a:defRPr/>
            </a:pPr>
            <a:r>
              <a:rPr lang="en-GB" dirty="0" smtClean="0"/>
              <a:t>Other modules are implemented in Python</a:t>
            </a:r>
          </a:p>
          <a:p>
            <a:pPr lvl="1" eaLnBrk="1" hangingPunct="1">
              <a:defRPr/>
            </a:pPr>
            <a:r>
              <a:rPr lang="en-GB" dirty="0"/>
              <a:t>See the </a:t>
            </a:r>
            <a:r>
              <a:rPr lang="en-GB" dirty="0" smtClean="0">
                <a:latin typeface="Lucida Console" panose="020B0609040504020204" pitchFamily="49" charset="0"/>
              </a:rPr>
              <a:t>Lib</a:t>
            </a:r>
            <a:r>
              <a:rPr lang="en-GB" dirty="0" smtClean="0"/>
              <a:t> </a:t>
            </a:r>
            <a:r>
              <a:rPr lang="en-GB" dirty="0"/>
              <a:t>folder in the Python installation </a:t>
            </a:r>
            <a:r>
              <a:rPr lang="en-GB" dirty="0" smtClean="0"/>
              <a:t>folder</a:t>
            </a:r>
          </a:p>
          <a:p>
            <a:pPr lvl="1" eaLnBrk="1" hangingPunct="1">
              <a:defRPr/>
            </a:pPr>
            <a:endParaRPr lang="en-GB" dirty="0"/>
          </a:p>
          <a:p>
            <a:pPr eaLnBrk="1" hangingPunct="1">
              <a:defRPr/>
            </a:pPr>
            <a:r>
              <a:rPr lang="en-GB" dirty="0" smtClean="0"/>
              <a:t>For full info, see:</a:t>
            </a:r>
          </a:p>
          <a:p>
            <a:pPr lvl="1" eaLnBrk="1" hangingPunct="1">
              <a:defRPr/>
            </a:pPr>
            <a:r>
              <a:rPr lang="en-GB" dirty="0">
                <a:hlinkClick r:id="rId3"/>
              </a:rPr>
              <a:t>https</a:t>
            </a:r>
            <a:r>
              <a:rPr lang="en-GB">
                <a:hlinkClick r:id="rId3"/>
              </a:rPr>
              <a:t>://</a:t>
            </a:r>
            <a:r>
              <a:rPr lang="en-GB" smtClean="0">
                <a:hlinkClick r:id="rId3"/>
              </a:rPr>
              <a:t>docs.python.org/3.7/library</a:t>
            </a:r>
            <a:r>
              <a:rPr lang="en-GB" dirty="0" smtClean="0">
                <a:hlinkClick r:id="rId3"/>
              </a:rPr>
              <a:t>/</a:t>
            </a:r>
            <a:endParaRPr lang="en-GB" dirty="0" smtClean="0"/>
          </a:p>
          <a:p>
            <a:pPr lvl="1" eaLnBrk="1" hangingPunct="1">
              <a:defRPr/>
            </a:pPr>
            <a:endParaRPr lang="en-GB" dirty="0"/>
          </a:p>
          <a:p>
            <a:pPr eaLnBrk="1" hangingPunct="1">
              <a:defRPr/>
            </a:pPr>
            <a:endParaRPr lang="en-GB" dirty="0" smtClean="0"/>
          </a:p>
        </p:txBody>
      </p:sp>
      <p:sp>
        <p:nvSpPr>
          <p:cNvPr id="9219" name="Rectangle 2"/>
          <p:cNvSpPr>
            <a:spLocks noGrp="1" noChangeArrowheads="1"/>
          </p:cNvSpPr>
          <p:nvPr>
            <p:ph type="title"/>
          </p:nvPr>
        </p:nvSpPr>
        <p:spPr/>
        <p:txBody>
          <a:bodyPr/>
          <a:lstStyle/>
          <a:p>
            <a:pPr eaLnBrk="1" hangingPunct="1"/>
            <a:r>
              <a:rPr lang="en-GB" sz="3400" dirty="0" smtClean="0"/>
              <a:t>The Python Standard Library</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You can create your own Python modules</a:t>
            </a:r>
          </a:p>
          <a:p>
            <a:pPr lvl="1" eaLnBrk="1" hangingPunct="1">
              <a:defRPr/>
            </a:pPr>
            <a:r>
              <a:rPr lang="en-GB" dirty="0" smtClean="0">
                <a:latin typeface="+mj-lt"/>
              </a:rPr>
              <a:t>Here's a simple module, which just defines some variables</a:t>
            </a:r>
          </a:p>
          <a:p>
            <a:pPr lvl="1" eaLnBrk="1" hangingPunct="1">
              <a:defRPr/>
            </a:pPr>
            <a:endParaRPr lang="en-GB" dirty="0">
              <a:latin typeface="+mj-lt"/>
            </a:endParaRPr>
          </a:p>
          <a:p>
            <a:pPr lvl="1" eaLnBrk="1" hangingPunct="1">
              <a:defRPr/>
            </a:pPr>
            <a:endParaRPr lang="en-GB" dirty="0" smtClean="0">
              <a:latin typeface="+mj-lt"/>
            </a:endParaRPr>
          </a:p>
          <a:p>
            <a:pPr lvl="1" eaLnBrk="1" hangingPunct="1">
              <a:defRPr/>
            </a:pPr>
            <a:endParaRPr lang="en-GB" dirty="0">
              <a:latin typeface="+mj-lt"/>
            </a:endParaRPr>
          </a:p>
          <a:p>
            <a:pPr eaLnBrk="1" hangingPunct="1">
              <a:defRPr/>
            </a:pPr>
            <a:r>
              <a:rPr lang="en-GB" dirty="0" smtClean="0">
                <a:latin typeface="+mj-lt"/>
              </a:rPr>
              <a:t>To use a module elsewhere, use the </a:t>
            </a:r>
            <a:r>
              <a:rPr lang="en-GB" dirty="0" smtClean="0">
                <a:latin typeface="Lucida Console" panose="020B0609040504020204" pitchFamily="49" charset="0"/>
              </a:rPr>
              <a:t>import</a:t>
            </a:r>
            <a:r>
              <a:rPr lang="en-GB" dirty="0" smtClean="0">
                <a:latin typeface="+mj-lt"/>
              </a:rPr>
              <a:t> keyword</a:t>
            </a:r>
          </a:p>
          <a:p>
            <a:pPr lvl="1" eaLnBrk="1" hangingPunct="1">
              <a:defRPr/>
            </a:pPr>
            <a:r>
              <a:rPr lang="en-GB" dirty="0" smtClean="0">
                <a:latin typeface="+mj-lt"/>
              </a:rPr>
              <a:t>Several ways to do this:</a:t>
            </a:r>
          </a:p>
          <a:p>
            <a:pPr lvl="1" eaLnBrk="1" hangingPunct="1">
              <a:defRPr/>
            </a:pPr>
            <a:endParaRPr lang="en-GB" dirty="0">
              <a:latin typeface="+mj-lt"/>
            </a:endParaRPr>
          </a:p>
          <a:p>
            <a:pPr lvl="1" eaLnBrk="1" hangingPunct="1">
              <a:defRPr/>
            </a:pPr>
            <a:endParaRPr lang="en-GB" dirty="0" smtClean="0">
              <a:latin typeface="+mj-lt"/>
            </a:endParaRPr>
          </a:p>
          <a:p>
            <a:pPr lvl="1" eaLnBrk="1" hangingPunct="1">
              <a:defRPr/>
            </a:pPr>
            <a:endParaRPr lang="en-GB" dirty="0" smtClean="0"/>
          </a:p>
          <a:p>
            <a:pPr lvl="1" eaLnBrk="1" hangingPunct="1">
              <a:defRPr/>
            </a:pPr>
            <a:endParaRPr lang="en-GB" dirty="0" smtClean="0"/>
          </a:p>
          <a:p>
            <a:pPr lvl="1" eaLnBrk="1" hangingPunct="1">
              <a:defRPr/>
            </a:pPr>
            <a:endParaRPr lang="en-GB" dirty="0"/>
          </a:p>
          <a:p>
            <a:pPr lvl="1" eaLnBrk="1" hangingPunct="1">
              <a:defRPr/>
            </a:pPr>
            <a:endParaRPr lang="en-GB" dirty="0" smtClean="0"/>
          </a:p>
          <a:p>
            <a:pPr lvl="1" eaLnBrk="1" hangingPunct="1">
              <a:defRPr/>
            </a:pPr>
            <a:endParaRPr lang="en-GB" dirty="0"/>
          </a:p>
        </p:txBody>
      </p:sp>
      <p:sp>
        <p:nvSpPr>
          <p:cNvPr id="9219" name="Rectangle 2"/>
          <p:cNvSpPr>
            <a:spLocks noGrp="1" noChangeArrowheads="1"/>
          </p:cNvSpPr>
          <p:nvPr>
            <p:ph type="title"/>
          </p:nvPr>
        </p:nvSpPr>
        <p:spPr/>
        <p:txBody>
          <a:bodyPr/>
          <a:lstStyle/>
          <a:p>
            <a:pPr eaLnBrk="1" hangingPunct="1"/>
            <a:r>
              <a:rPr lang="en-GB" sz="3400" dirty="0" smtClean="0"/>
              <a:t>Understanding Modules</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5</a:t>
            </a:fld>
            <a:endParaRPr lang="en-GB"/>
          </a:p>
        </p:txBody>
      </p:sp>
      <p:sp>
        <p:nvSpPr>
          <p:cNvPr id="5" name="Rectangle 4"/>
          <p:cNvSpPr>
            <a:spLocks noChangeArrowheads="1"/>
          </p:cNvSpPr>
          <p:nvPr/>
        </p:nvSpPr>
        <p:spPr bwMode="auto">
          <a:xfrm>
            <a:off x="555625" y="2038838"/>
            <a:ext cx="8232775" cy="67307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morning = "Good morning"</a:t>
            </a:r>
          </a:p>
          <a:p>
            <a:pPr defTabSz="739775">
              <a:defRPr/>
            </a:pPr>
            <a:r>
              <a:rPr lang="en-GB" sz="1200" dirty="0"/>
              <a:t>afternoon = "Good </a:t>
            </a:r>
            <a:r>
              <a:rPr lang="en-GB" sz="1200" dirty="0" smtClean="0"/>
              <a:t>afternoon"</a:t>
            </a:r>
            <a:endParaRPr lang="en-GB" sz="1200" dirty="0"/>
          </a:p>
          <a:p>
            <a:pPr defTabSz="739775">
              <a:defRPr/>
            </a:pPr>
            <a:r>
              <a:rPr lang="en-GB" sz="1200" dirty="0"/>
              <a:t>evening = "Good evening"</a:t>
            </a:r>
          </a:p>
        </p:txBody>
      </p:sp>
      <p:sp>
        <p:nvSpPr>
          <p:cNvPr id="6" name="TextBox 12"/>
          <p:cNvSpPr txBox="1">
            <a:spLocks noChangeArrowheads="1"/>
          </p:cNvSpPr>
          <p:nvPr/>
        </p:nvSpPr>
        <p:spPr bwMode="auto">
          <a:xfrm>
            <a:off x="7290838" y="2381715"/>
            <a:ext cx="1492716" cy="307777"/>
          </a:xfrm>
          <a:prstGeom prst="rect">
            <a:avLst/>
          </a:prstGeom>
          <a:noFill/>
          <a:ln w="9525">
            <a:noFill/>
            <a:miter lim="800000"/>
            <a:headEnd/>
            <a:tailEnd/>
          </a:ln>
        </p:spPr>
        <p:txBody>
          <a:bodyPr wrap="none">
            <a:spAutoFit/>
          </a:bodyPr>
          <a:lstStyle/>
          <a:p>
            <a:r>
              <a:rPr lang="en-GB" b="1" dirty="0" smtClean="0">
                <a:solidFill>
                  <a:schemeClr val="tx2"/>
                </a:solidFill>
              </a:rPr>
              <a:t>greetings.py</a:t>
            </a:r>
            <a:endParaRPr lang="en-GB" b="1" dirty="0">
              <a:solidFill>
                <a:schemeClr val="tx2"/>
              </a:solidFill>
            </a:endParaRPr>
          </a:p>
        </p:txBody>
      </p:sp>
      <p:sp>
        <p:nvSpPr>
          <p:cNvPr id="7" name="Rectangle 6"/>
          <p:cNvSpPr>
            <a:spLocks noChangeArrowheads="1"/>
          </p:cNvSpPr>
          <p:nvPr/>
        </p:nvSpPr>
        <p:spPr bwMode="auto">
          <a:xfrm>
            <a:off x="555625" y="4032247"/>
            <a:ext cx="8232775" cy="571463"/>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solidFill>
                  <a:schemeClr val="bg1"/>
                </a:solidFill>
              </a:rPr>
              <a:t>import greetings</a:t>
            </a:r>
          </a:p>
          <a:p>
            <a:pPr defTabSz="739775">
              <a:defRPr/>
            </a:pPr>
            <a:r>
              <a:rPr lang="en-GB" dirty="0" smtClean="0">
                <a:solidFill>
                  <a:schemeClr val="bg1"/>
                </a:solidFill>
              </a:rPr>
              <a:t>print(</a:t>
            </a:r>
            <a:r>
              <a:rPr lang="en-GB" dirty="0" err="1" smtClean="0">
                <a:solidFill>
                  <a:schemeClr val="bg1"/>
                </a:solidFill>
              </a:rPr>
              <a:t>greetings.morning</a:t>
            </a:r>
            <a:r>
              <a:rPr lang="en-GB" dirty="0" smtClean="0">
                <a:solidFill>
                  <a:schemeClr val="bg1"/>
                </a:solidFill>
              </a:rPr>
              <a:t>)</a:t>
            </a:r>
            <a:endParaRPr lang="en-GB" dirty="0">
              <a:solidFill>
                <a:schemeClr val="bg1"/>
              </a:solidFill>
            </a:endParaRPr>
          </a:p>
        </p:txBody>
      </p:sp>
      <p:sp>
        <p:nvSpPr>
          <p:cNvPr id="9" name="Rectangle 8"/>
          <p:cNvSpPr>
            <a:spLocks noChangeArrowheads="1"/>
          </p:cNvSpPr>
          <p:nvPr/>
        </p:nvSpPr>
        <p:spPr bwMode="auto">
          <a:xfrm>
            <a:off x="555625" y="4863040"/>
            <a:ext cx="8232775" cy="571463"/>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mtClean="0">
                <a:solidFill>
                  <a:schemeClr val="bg1"/>
                </a:solidFill>
              </a:rPr>
              <a:t>from greetings import morning, afternoon</a:t>
            </a:r>
          </a:p>
          <a:p>
            <a:pPr defTabSz="739775">
              <a:defRPr/>
            </a:pPr>
            <a:r>
              <a:rPr lang="en-GB" smtClean="0">
                <a:solidFill>
                  <a:schemeClr val="bg1"/>
                </a:solidFill>
              </a:rPr>
              <a:t>print(morning + " " + afternoon)</a:t>
            </a:r>
            <a:endParaRPr lang="en-GB" dirty="0">
              <a:solidFill>
                <a:schemeClr val="bg1"/>
              </a:solidFill>
            </a:endParaRPr>
          </a:p>
        </p:txBody>
      </p:sp>
      <p:sp>
        <p:nvSpPr>
          <p:cNvPr id="11" name="Rectangle 10"/>
          <p:cNvSpPr>
            <a:spLocks noChangeArrowheads="1"/>
          </p:cNvSpPr>
          <p:nvPr/>
        </p:nvSpPr>
        <p:spPr bwMode="auto">
          <a:xfrm>
            <a:off x="555625" y="5719789"/>
            <a:ext cx="8232775" cy="571463"/>
          </a:xfrm>
          <a:prstGeom prst="rect">
            <a:avLst/>
          </a:prstGeom>
          <a:solidFill>
            <a:schemeClr val="tx1"/>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dirty="0" smtClean="0">
                <a:solidFill>
                  <a:schemeClr val="bg1"/>
                </a:solidFill>
              </a:rPr>
              <a:t>from greetings import *</a:t>
            </a:r>
          </a:p>
          <a:p>
            <a:pPr defTabSz="739775">
              <a:defRPr/>
            </a:pPr>
            <a:r>
              <a:rPr lang="en-GB" dirty="0" smtClean="0">
                <a:solidFill>
                  <a:schemeClr val="bg1"/>
                </a:solidFill>
              </a:rPr>
              <a:t>print(morning + " " + afternoon + " " + evening)</a:t>
            </a:r>
            <a:endParaRPr lang="en-GB" dirty="0">
              <a:solidFill>
                <a:schemeClr val="bg1"/>
              </a:solidFill>
            </a:endParaRPr>
          </a:p>
        </p:txBody>
      </p:sp>
    </p:spTree>
    <p:extLst>
      <p:ext uri="{BB962C8B-B14F-4D97-AF65-F5344CB8AC3E}">
        <p14:creationId xmlns:p14="http://schemas.microsoft.com/office/powerpoint/2010/main" val="122628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You can access the name of a module</a:t>
            </a:r>
          </a:p>
          <a:p>
            <a:pPr lvl="1" eaLnBrk="1" hangingPunct="1">
              <a:defRPr/>
            </a:pPr>
            <a:r>
              <a:rPr lang="en-GB" dirty="0" smtClean="0"/>
              <a:t>Use the </a:t>
            </a:r>
            <a:r>
              <a:rPr lang="en-GB" dirty="0" smtClean="0">
                <a:latin typeface="Lucida Console" panose="020B0609040504020204" pitchFamily="49" charset="0"/>
              </a:rPr>
              <a:t>__name__</a:t>
            </a:r>
            <a:r>
              <a:rPr lang="en-GB" dirty="0" smtClean="0"/>
              <a:t> property</a:t>
            </a:r>
          </a:p>
          <a:p>
            <a:pPr lvl="1" eaLnBrk="1" hangingPunct="1">
              <a:defRPr/>
            </a:pPr>
            <a:endParaRPr lang="en-GB" dirty="0"/>
          </a:p>
          <a:p>
            <a:pPr lvl="1" eaLnBrk="1" hangingPunct="1">
              <a:defRPr/>
            </a:pPr>
            <a:endParaRPr lang="en-GB" dirty="0" smtClean="0"/>
          </a:p>
          <a:p>
            <a:pPr lvl="1" eaLnBrk="1" hangingPunct="1">
              <a:defRPr/>
            </a:pPr>
            <a:endParaRPr lang="en-GB" dirty="0"/>
          </a:p>
          <a:p>
            <a:pPr lvl="1" eaLnBrk="1" hangingPunct="1">
              <a:defRPr/>
            </a:pPr>
            <a:endParaRPr lang="en-GB" dirty="0" smtClean="0"/>
          </a:p>
          <a:p>
            <a:pPr eaLnBrk="1" hangingPunct="1">
              <a:defRPr/>
            </a:pPr>
            <a:r>
              <a:rPr lang="en-GB" dirty="0" smtClean="0"/>
              <a:t>Python only imports a given module once</a:t>
            </a:r>
          </a:p>
          <a:p>
            <a:pPr lvl="1" eaLnBrk="1" hangingPunct="1">
              <a:defRPr/>
            </a:pPr>
            <a:r>
              <a:rPr lang="en-GB" dirty="0" smtClean="0"/>
              <a:t>Regardless of how many times you try to import it</a:t>
            </a:r>
          </a:p>
          <a:p>
            <a:pPr lvl="1" eaLnBrk="1" hangingPunct="1">
              <a:defRPr/>
            </a:pPr>
            <a:endParaRPr lang="en-GB" dirty="0"/>
          </a:p>
          <a:p>
            <a:pPr eaLnBrk="1" hangingPunct="1">
              <a:defRPr/>
            </a:pPr>
            <a:r>
              <a:rPr lang="en-GB" dirty="0" smtClean="0"/>
              <a:t>Python searches the following locations for a module</a:t>
            </a:r>
          </a:p>
          <a:p>
            <a:pPr lvl="1"/>
            <a:r>
              <a:rPr lang="en-GB" dirty="0" smtClean="0"/>
              <a:t>The </a:t>
            </a:r>
            <a:r>
              <a:rPr lang="en-GB" dirty="0"/>
              <a:t>directory containing the input script (or the current directory</a:t>
            </a:r>
            <a:r>
              <a:rPr lang="en-GB" dirty="0" smtClean="0"/>
              <a:t>)</a:t>
            </a:r>
            <a:endParaRPr lang="en-GB" dirty="0"/>
          </a:p>
          <a:p>
            <a:pPr lvl="1"/>
            <a:r>
              <a:rPr lang="en-GB" dirty="0" smtClean="0"/>
              <a:t>The directory specified by </a:t>
            </a:r>
            <a:r>
              <a:rPr lang="en-GB" dirty="0" smtClean="0">
                <a:latin typeface="Lucida Console" panose="020B0609040504020204" pitchFamily="49" charset="0"/>
              </a:rPr>
              <a:t>PYTHONPATH</a:t>
            </a:r>
            <a:r>
              <a:rPr lang="en-GB" dirty="0"/>
              <a:t> </a:t>
            </a:r>
          </a:p>
          <a:p>
            <a:pPr lvl="1"/>
            <a:r>
              <a:rPr lang="en-GB" dirty="0" smtClean="0"/>
              <a:t>The </a:t>
            </a:r>
            <a:r>
              <a:rPr lang="en-GB" dirty="0"/>
              <a:t>installation-dependent </a:t>
            </a:r>
            <a:r>
              <a:rPr lang="en-GB" dirty="0" smtClean="0"/>
              <a:t>default</a:t>
            </a:r>
            <a:endParaRPr lang="en-GB" dirty="0"/>
          </a:p>
          <a:p>
            <a:pPr eaLnBrk="1" hangingPunct="1">
              <a:defRPr/>
            </a:pPr>
            <a:endParaRPr lang="en-GB" dirty="0" smtClean="0"/>
          </a:p>
        </p:txBody>
      </p:sp>
      <p:sp>
        <p:nvSpPr>
          <p:cNvPr id="9219" name="Rectangle 2"/>
          <p:cNvSpPr>
            <a:spLocks noGrp="1" noChangeArrowheads="1"/>
          </p:cNvSpPr>
          <p:nvPr>
            <p:ph type="title"/>
          </p:nvPr>
        </p:nvSpPr>
        <p:spPr/>
        <p:txBody>
          <a:bodyPr/>
          <a:lstStyle/>
          <a:p>
            <a:pPr eaLnBrk="1" hangingPunct="1"/>
            <a:r>
              <a:rPr lang="en-GB" sz="3400" dirty="0" smtClean="0"/>
              <a:t>More About Modules</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6</a:t>
            </a:fld>
            <a:endParaRPr lang="en-GB"/>
          </a:p>
        </p:txBody>
      </p:sp>
      <p:sp>
        <p:nvSpPr>
          <p:cNvPr id="5" name="Rectangle 4"/>
          <p:cNvSpPr>
            <a:spLocks noChangeArrowheads="1"/>
          </p:cNvSpPr>
          <p:nvPr/>
        </p:nvSpPr>
        <p:spPr bwMode="auto">
          <a:xfrm>
            <a:off x="555625" y="2063582"/>
            <a:ext cx="8232775" cy="83368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import greetings</a:t>
            </a:r>
          </a:p>
          <a:p>
            <a:pPr defTabSz="739775">
              <a:defRPr/>
            </a:pPr>
            <a:endParaRPr lang="en-GB" sz="1200" dirty="0"/>
          </a:p>
          <a:p>
            <a:pPr defTabSz="739775">
              <a:defRPr/>
            </a:pPr>
            <a:r>
              <a:rPr lang="en-GB" sz="1200" dirty="0"/>
              <a:t>print("Name of current module is %s" % __name__)</a:t>
            </a:r>
          </a:p>
          <a:p>
            <a:pPr defTabSz="739775">
              <a:defRPr/>
            </a:pPr>
            <a:r>
              <a:rPr lang="en-GB" sz="1200" dirty="0"/>
              <a:t>print("Name of greetings module is %s" % </a:t>
            </a:r>
            <a:r>
              <a:rPr lang="en-GB" sz="1200" dirty="0" err="1"/>
              <a:t>greetings.__name</a:t>
            </a:r>
            <a:r>
              <a:rPr lang="en-GB" sz="1200" dirty="0"/>
              <a:t>__)</a:t>
            </a:r>
          </a:p>
        </p:txBody>
      </p:sp>
      <p:sp>
        <p:nvSpPr>
          <p:cNvPr id="6" name="TextBox 12"/>
          <p:cNvSpPr txBox="1">
            <a:spLocks noChangeArrowheads="1"/>
          </p:cNvSpPr>
          <p:nvPr/>
        </p:nvSpPr>
        <p:spPr bwMode="auto">
          <a:xfrm>
            <a:off x="6963825" y="2567070"/>
            <a:ext cx="1819729" cy="307777"/>
          </a:xfrm>
          <a:prstGeom prst="rect">
            <a:avLst/>
          </a:prstGeom>
          <a:noFill/>
          <a:ln w="9525">
            <a:noFill/>
            <a:miter lim="800000"/>
            <a:headEnd/>
            <a:tailEnd/>
          </a:ln>
        </p:spPr>
        <p:txBody>
          <a:bodyPr wrap="none">
            <a:spAutoFit/>
          </a:bodyPr>
          <a:lstStyle/>
          <a:p>
            <a:pPr algn="r"/>
            <a:r>
              <a:rPr lang="en-GB" b="1" dirty="0" smtClean="0">
                <a:solidFill>
                  <a:schemeClr val="tx2"/>
                </a:solidFill>
              </a:rPr>
              <a:t>usegreetings.py</a:t>
            </a:r>
            <a:endParaRPr lang="en-GB" b="1" dirty="0">
              <a:solidFill>
                <a:schemeClr val="tx2"/>
              </a:solidFill>
            </a:endParaRPr>
          </a:p>
        </p:txBody>
      </p:sp>
    </p:spTree>
    <p:extLst>
      <p:ext uri="{BB962C8B-B14F-4D97-AF65-F5344CB8AC3E}">
        <p14:creationId xmlns:p14="http://schemas.microsoft.com/office/powerpoint/2010/main" val="2880721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You can list all the names defined in a module</a:t>
            </a:r>
          </a:p>
          <a:p>
            <a:pPr lvl="1" eaLnBrk="1" hangingPunct="1">
              <a:defRPr/>
            </a:pPr>
            <a:r>
              <a:rPr lang="en-GB" dirty="0" smtClean="0"/>
              <a:t>Use the </a:t>
            </a:r>
            <a:r>
              <a:rPr lang="en-GB" dirty="0" err="1" smtClean="0">
                <a:latin typeface="Lucida Console" panose="020B0609040504020204" pitchFamily="49" charset="0"/>
              </a:rPr>
              <a:t>dir</a:t>
            </a:r>
            <a:r>
              <a:rPr lang="en-GB" dirty="0" smtClean="0">
                <a:latin typeface="Lucida Console" panose="020B0609040504020204" pitchFamily="49" charset="0"/>
              </a:rPr>
              <a:t>()</a:t>
            </a:r>
            <a:r>
              <a:rPr lang="en-GB" dirty="0" smtClean="0"/>
              <a:t> built-in function</a:t>
            </a:r>
          </a:p>
        </p:txBody>
      </p:sp>
      <p:sp>
        <p:nvSpPr>
          <p:cNvPr id="9219" name="Rectangle 2"/>
          <p:cNvSpPr>
            <a:spLocks noGrp="1" noChangeArrowheads="1"/>
          </p:cNvSpPr>
          <p:nvPr>
            <p:ph type="title"/>
          </p:nvPr>
        </p:nvSpPr>
        <p:spPr/>
        <p:txBody>
          <a:bodyPr/>
          <a:lstStyle/>
          <a:p>
            <a:pPr eaLnBrk="1" hangingPunct="1"/>
            <a:r>
              <a:rPr lang="en-GB" sz="3400" dirty="0" smtClean="0"/>
              <a:t>Listing the Names in a Module</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7</a:t>
            </a:fld>
            <a:endParaRPr lang="en-GB"/>
          </a:p>
        </p:txBody>
      </p:sp>
      <p:sp>
        <p:nvSpPr>
          <p:cNvPr id="5" name="Rectangle 4"/>
          <p:cNvSpPr>
            <a:spLocks noChangeArrowheads="1"/>
          </p:cNvSpPr>
          <p:nvPr/>
        </p:nvSpPr>
        <p:spPr bwMode="auto">
          <a:xfrm>
            <a:off x="555625" y="2051234"/>
            <a:ext cx="8232775" cy="153802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import math</a:t>
            </a:r>
          </a:p>
          <a:p>
            <a:pPr defTabSz="739775">
              <a:defRPr/>
            </a:pPr>
            <a:r>
              <a:rPr lang="en-GB" sz="1200" dirty="0" smtClean="0"/>
              <a:t>from greetings import morning, afternoon</a:t>
            </a:r>
          </a:p>
          <a:p>
            <a:pPr defTabSz="739775">
              <a:defRPr/>
            </a:pPr>
            <a:endParaRPr lang="en-GB" sz="1200" dirty="0"/>
          </a:p>
          <a:p>
            <a:pPr defTabSz="739775">
              <a:defRPr/>
            </a:pPr>
            <a:r>
              <a:rPr lang="en-GB" sz="1200" dirty="0" smtClean="0"/>
              <a:t>print("Names in the math module:")</a:t>
            </a:r>
          </a:p>
          <a:p>
            <a:pPr defTabSz="739775">
              <a:defRPr/>
            </a:pPr>
            <a:r>
              <a:rPr lang="en-GB" sz="1200" dirty="0" smtClean="0"/>
              <a:t>print(</a:t>
            </a:r>
            <a:r>
              <a:rPr lang="en-GB" sz="1200" dirty="0" err="1" smtClean="0"/>
              <a:t>dir</a:t>
            </a:r>
            <a:r>
              <a:rPr lang="en-GB" sz="1200" dirty="0" smtClean="0"/>
              <a:t>(math))</a:t>
            </a:r>
          </a:p>
          <a:p>
            <a:pPr defTabSz="739775">
              <a:defRPr/>
            </a:pPr>
            <a:endParaRPr lang="en-GB" sz="1200" dirty="0"/>
          </a:p>
          <a:p>
            <a:pPr defTabSz="739775">
              <a:defRPr/>
            </a:pPr>
            <a:r>
              <a:rPr lang="en-GB" sz="1200" dirty="0" smtClean="0"/>
              <a:t>print("\</a:t>
            </a:r>
            <a:r>
              <a:rPr lang="en-GB" sz="1200" dirty="0" err="1" smtClean="0"/>
              <a:t>nNames</a:t>
            </a:r>
            <a:r>
              <a:rPr lang="en-GB" sz="1200" dirty="0" smtClean="0"/>
              <a:t> in the current module:")</a:t>
            </a:r>
          </a:p>
          <a:p>
            <a:pPr defTabSz="739775">
              <a:defRPr/>
            </a:pPr>
            <a:r>
              <a:rPr lang="en-GB" sz="1200" dirty="0" smtClean="0"/>
              <a:t>print(</a:t>
            </a:r>
            <a:r>
              <a:rPr lang="en-GB" sz="1200" dirty="0" err="1" smtClean="0"/>
              <a:t>dir</a:t>
            </a:r>
            <a:r>
              <a:rPr lang="en-GB" sz="1200" dirty="0" smtClean="0"/>
              <a:t>())</a:t>
            </a:r>
            <a:endParaRPr lang="en-GB" sz="1200" dirty="0"/>
          </a:p>
        </p:txBody>
      </p:sp>
      <p:sp>
        <p:nvSpPr>
          <p:cNvPr id="6" name="TextBox 12"/>
          <p:cNvSpPr txBox="1">
            <a:spLocks noChangeArrowheads="1"/>
          </p:cNvSpPr>
          <p:nvPr/>
        </p:nvSpPr>
        <p:spPr bwMode="auto">
          <a:xfrm>
            <a:off x="6636812" y="3259062"/>
            <a:ext cx="2146742" cy="307777"/>
          </a:xfrm>
          <a:prstGeom prst="rect">
            <a:avLst/>
          </a:prstGeom>
          <a:noFill/>
          <a:ln w="9525">
            <a:noFill/>
            <a:miter lim="800000"/>
            <a:headEnd/>
            <a:tailEnd/>
          </a:ln>
        </p:spPr>
        <p:txBody>
          <a:bodyPr wrap="none">
            <a:spAutoFit/>
          </a:bodyPr>
          <a:lstStyle/>
          <a:p>
            <a:pPr algn="r"/>
            <a:r>
              <a:rPr lang="en-GB" b="1" dirty="0" smtClean="0">
                <a:solidFill>
                  <a:schemeClr val="tx2"/>
                </a:solidFill>
              </a:rPr>
              <a:t>listmodulenames.py</a:t>
            </a:r>
            <a:endParaRPr lang="en-GB" b="1" dirty="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6" y="3829653"/>
            <a:ext cx="8304024" cy="2623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781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eaLnBrk="1" hangingPunct="1"/>
            <a:r>
              <a:rPr lang="en-GB" dirty="0" smtClean="0"/>
              <a:t>Overview of packages</a:t>
            </a:r>
          </a:p>
          <a:p>
            <a:pPr eaLnBrk="1" hangingPunct="1"/>
            <a:r>
              <a:rPr lang="en-GB" dirty="0" smtClean="0"/>
              <a:t>Example modules</a:t>
            </a:r>
          </a:p>
          <a:p>
            <a:pPr eaLnBrk="1" hangingPunct="1"/>
            <a:r>
              <a:rPr lang="en-GB" dirty="0" smtClean="0"/>
              <a:t>Importing specific modules</a:t>
            </a:r>
          </a:p>
          <a:p>
            <a:pPr eaLnBrk="1" hangingPunct="1"/>
            <a:r>
              <a:rPr lang="en-GB"/>
              <a:t>Aliasing </a:t>
            </a:r>
            <a:r>
              <a:rPr lang="en-GB" smtClean="0"/>
              <a:t>imported modules</a:t>
            </a:r>
          </a:p>
          <a:p>
            <a:pPr eaLnBrk="1" hangingPunct="1"/>
            <a:r>
              <a:rPr lang="en-GB" smtClean="0"/>
              <a:t>Importing </a:t>
            </a:r>
            <a:r>
              <a:rPr lang="en-GB" dirty="0" smtClean="0"/>
              <a:t>all modules</a:t>
            </a:r>
          </a:p>
        </p:txBody>
      </p:sp>
      <p:sp>
        <p:nvSpPr>
          <p:cNvPr id="965634" name="Rectangle 2"/>
          <p:cNvSpPr>
            <a:spLocks noGrp="1" noChangeArrowheads="1"/>
          </p:cNvSpPr>
          <p:nvPr>
            <p:ph type="title"/>
          </p:nvPr>
        </p:nvSpPr>
        <p:spPr/>
        <p:txBody>
          <a:bodyPr/>
          <a:lstStyle/>
          <a:p>
            <a:pPr marL="457200" indent="-457200" eaLnBrk="1" hangingPunct="1"/>
            <a:r>
              <a:rPr lang="en-GB" sz="3400" dirty="0" smtClean="0"/>
              <a:t>2. Defining and Using Packages</a:t>
            </a:r>
          </a:p>
        </p:txBody>
      </p:sp>
      <p:sp>
        <p:nvSpPr>
          <p:cNvPr id="4" name="Footer Placeholder 3"/>
          <p:cNvSpPr>
            <a:spLocks noGrp="1"/>
          </p:cNvSpPr>
          <p:nvPr>
            <p:ph type="ftr" sz="quarter" idx="10"/>
          </p:nvPr>
        </p:nvSpPr>
        <p:spPr/>
        <p:txBody>
          <a:bodyPr/>
          <a:lstStyle/>
          <a:p>
            <a:pPr>
              <a:defRPr/>
            </a:pPr>
            <a:fld id="{26EC8E49-4152-48AB-B86F-7F7D80BAC137}" type="slidenum">
              <a:rPr lang="en-GB"/>
              <a:pPr>
                <a:defRPr/>
              </a:pPr>
              <a:t>8</a:t>
            </a:fld>
            <a:endParaRPr lang="en-GB"/>
          </a:p>
        </p:txBody>
      </p:sp>
    </p:spTree>
    <p:extLst>
      <p:ext uri="{BB962C8B-B14F-4D97-AF65-F5344CB8AC3E}">
        <p14:creationId xmlns:p14="http://schemas.microsoft.com/office/powerpoint/2010/main" val="166248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defRPr/>
            </a:pPr>
            <a:r>
              <a:rPr lang="en-GB" dirty="0" smtClean="0"/>
              <a:t>Python allows you to organise related modules into packages and sub-packages</a:t>
            </a:r>
          </a:p>
          <a:p>
            <a:pPr lvl="1" eaLnBrk="1" hangingPunct="1">
              <a:defRPr/>
            </a:pPr>
            <a:r>
              <a:rPr lang="en-GB" dirty="0" smtClean="0"/>
              <a:t>A package is a folder that contains a file named </a:t>
            </a:r>
            <a:r>
              <a:rPr lang="en-GB" dirty="0" smtClean="0">
                <a:latin typeface="Lucida Console" panose="020B0609040504020204" pitchFamily="49" charset="0"/>
              </a:rPr>
              <a:t>__init__.py</a:t>
            </a:r>
          </a:p>
          <a:p>
            <a:pPr lvl="1" eaLnBrk="1" hangingPunct="1">
              <a:defRPr/>
            </a:pPr>
            <a:endParaRPr lang="en-GB" dirty="0">
              <a:latin typeface="Lucida Console" panose="020B0609040504020204" pitchFamily="49" charset="0"/>
            </a:endParaRPr>
          </a:p>
          <a:p>
            <a:pPr eaLnBrk="1" hangingPunct="1">
              <a:defRPr/>
            </a:pPr>
            <a:r>
              <a:rPr lang="en-GB" dirty="0" smtClean="0">
                <a:latin typeface="+mj-lt"/>
              </a:rPr>
              <a:t>Example</a:t>
            </a:r>
          </a:p>
          <a:p>
            <a:pPr marL="0" indent="0" eaLnBrk="1" hangingPunct="1">
              <a:buNone/>
              <a:defRPr/>
            </a:pPr>
            <a:endParaRPr lang="en-GB" dirty="0" smtClean="0">
              <a:latin typeface="+mj-lt"/>
            </a:endParaRPr>
          </a:p>
        </p:txBody>
      </p:sp>
      <p:sp>
        <p:nvSpPr>
          <p:cNvPr id="9219" name="Rectangle 2"/>
          <p:cNvSpPr>
            <a:spLocks noGrp="1" noChangeArrowheads="1"/>
          </p:cNvSpPr>
          <p:nvPr>
            <p:ph type="title"/>
          </p:nvPr>
        </p:nvSpPr>
        <p:spPr/>
        <p:txBody>
          <a:bodyPr/>
          <a:lstStyle/>
          <a:p>
            <a:pPr eaLnBrk="1" hangingPunct="1"/>
            <a:r>
              <a:rPr lang="en-GB" sz="3400" dirty="0" smtClean="0"/>
              <a:t>Overview of Packages</a:t>
            </a:r>
          </a:p>
        </p:txBody>
      </p:sp>
      <p:sp>
        <p:nvSpPr>
          <p:cNvPr id="8" name="Footer Placeholder 3"/>
          <p:cNvSpPr>
            <a:spLocks noGrp="1"/>
          </p:cNvSpPr>
          <p:nvPr>
            <p:ph type="ftr" sz="quarter" idx="10"/>
          </p:nvPr>
        </p:nvSpPr>
        <p:spPr/>
        <p:txBody>
          <a:bodyPr/>
          <a:lstStyle/>
          <a:p>
            <a:pPr>
              <a:defRPr/>
            </a:pPr>
            <a:fld id="{223CB975-CD4D-45C6-AA66-AFDF5AFD7A9B}" type="slidenum">
              <a:rPr lang="en-GB"/>
              <a:pPr>
                <a:defRPr/>
              </a:pPr>
              <a:t>9</a:t>
            </a:fld>
            <a:endParaRPr lang="en-GB"/>
          </a:p>
        </p:txBody>
      </p:sp>
      <p:sp>
        <p:nvSpPr>
          <p:cNvPr id="2" name="TextBox 1"/>
          <p:cNvSpPr txBox="1"/>
          <p:nvPr/>
        </p:nvSpPr>
        <p:spPr>
          <a:xfrm>
            <a:off x="803193" y="3336346"/>
            <a:ext cx="7092775" cy="3108543"/>
          </a:xfrm>
          <a:prstGeom prst="rect">
            <a:avLst/>
          </a:prstGeom>
          <a:solidFill>
            <a:srgbClr val="CCECFF"/>
          </a:solidFill>
          <a:ln w="9525">
            <a:solidFill>
              <a:schemeClr val="tx2">
                <a:lumMod val="60000"/>
                <a:lumOff val="40000"/>
              </a:schemeClr>
            </a:solidFill>
          </a:ln>
        </p:spPr>
        <p:txBody>
          <a:bodyPr wrap="square" rtlCol="0">
            <a:spAutoFit/>
          </a:bodyPr>
          <a:lstStyle/>
          <a:p>
            <a:r>
              <a:rPr lang="en-GB" b="1" dirty="0" err="1" smtClean="0">
                <a:solidFill>
                  <a:schemeClr val="tx2">
                    <a:lumMod val="75000"/>
                  </a:schemeClr>
                </a:solidFill>
              </a:rPr>
              <a:t>utils</a:t>
            </a:r>
            <a:r>
              <a:rPr lang="en-GB" b="1" dirty="0" smtClean="0">
                <a:solidFill>
                  <a:schemeClr val="tx2">
                    <a:lumMod val="75000"/>
                  </a:schemeClr>
                </a:solidFill>
              </a:rPr>
              <a:t>/</a:t>
            </a:r>
            <a:r>
              <a:rPr lang="en-GB" dirty="0" smtClean="0">
                <a:solidFill>
                  <a:schemeClr val="tx2">
                    <a:lumMod val="75000"/>
                  </a:schemeClr>
                </a:solidFill>
              </a:rPr>
              <a:t>                    Top-level package, named </a:t>
            </a:r>
            <a:r>
              <a:rPr lang="en-GB" dirty="0" err="1" smtClean="0">
                <a:solidFill>
                  <a:schemeClr val="tx2">
                    <a:lumMod val="75000"/>
                  </a:schemeClr>
                </a:solidFill>
              </a:rPr>
              <a:t>utils</a:t>
            </a:r>
            <a:r>
              <a:rPr lang="en-GB" dirty="0" smtClean="0">
                <a:solidFill>
                  <a:schemeClr val="tx2">
                    <a:lumMod val="75000"/>
                  </a:schemeClr>
                </a:solidFill>
              </a:rPr>
              <a:t>.</a:t>
            </a:r>
            <a:endParaRPr lang="en-GB" dirty="0">
              <a:solidFill>
                <a:schemeClr val="tx2">
                  <a:lumMod val="75000"/>
                </a:schemeClr>
              </a:solidFill>
            </a:endParaRPr>
          </a:p>
          <a:p>
            <a:r>
              <a:rPr lang="en-GB" dirty="0">
                <a:solidFill>
                  <a:schemeClr val="tx2">
                    <a:lumMod val="75000"/>
                  </a:schemeClr>
                </a:solidFill>
              </a:rPr>
              <a:t>    </a:t>
            </a:r>
            <a:r>
              <a:rPr lang="en-GB" b="1" dirty="0" smtClean="0">
                <a:solidFill>
                  <a:schemeClr val="tx2">
                    <a:lumMod val="75000"/>
                  </a:schemeClr>
                </a:solidFill>
              </a:rPr>
              <a:t>__</a:t>
            </a:r>
            <a:r>
              <a:rPr lang="en-GB" b="1" dirty="0">
                <a:solidFill>
                  <a:schemeClr val="tx2">
                    <a:lumMod val="75000"/>
                  </a:schemeClr>
                </a:solidFill>
              </a:rPr>
              <a:t>init__.py</a:t>
            </a:r>
            <a:r>
              <a:rPr lang="en-GB" dirty="0">
                <a:solidFill>
                  <a:schemeClr val="tx2">
                    <a:lumMod val="75000"/>
                  </a:schemeClr>
                </a:solidFill>
              </a:rPr>
              <a:t>           </a:t>
            </a:r>
            <a:r>
              <a:rPr lang="en-GB" dirty="0" smtClean="0">
                <a:solidFill>
                  <a:schemeClr val="tx2">
                    <a:lumMod val="75000"/>
                  </a:schemeClr>
                </a:solidFill>
              </a:rPr>
              <a:t>Initialize </a:t>
            </a:r>
            <a:r>
              <a:rPr lang="en-GB" dirty="0">
                <a:solidFill>
                  <a:schemeClr val="tx2">
                    <a:lumMod val="75000"/>
                  </a:schemeClr>
                </a:solidFill>
              </a:rPr>
              <a:t>the </a:t>
            </a:r>
            <a:r>
              <a:rPr lang="en-GB" dirty="0" err="1" smtClean="0">
                <a:solidFill>
                  <a:schemeClr val="tx2">
                    <a:lumMod val="75000"/>
                  </a:schemeClr>
                </a:solidFill>
              </a:rPr>
              <a:t>utils</a:t>
            </a:r>
            <a:r>
              <a:rPr lang="en-GB" dirty="0" smtClean="0">
                <a:solidFill>
                  <a:schemeClr val="tx2">
                    <a:lumMod val="75000"/>
                  </a:schemeClr>
                </a:solidFill>
              </a:rPr>
              <a:t> package.</a:t>
            </a:r>
            <a:endParaRPr lang="en-GB" dirty="0">
              <a:solidFill>
                <a:schemeClr val="tx2">
                  <a:lumMod val="75000"/>
                </a:schemeClr>
              </a:solidFill>
            </a:endParaRPr>
          </a:p>
          <a:p>
            <a:r>
              <a:rPr lang="en-GB" dirty="0">
                <a:solidFill>
                  <a:schemeClr val="tx2">
                    <a:lumMod val="75000"/>
                  </a:schemeClr>
                </a:solidFill>
              </a:rPr>
              <a:t>      </a:t>
            </a:r>
            <a:endParaRPr lang="en-GB" dirty="0" smtClean="0">
              <a:solidFill>
                <a:schemeClr val="tx2">
                  <a:lumMod val="75000"/>
                </a:schemeClr>
              </a:solidFill>
            </a:endParaRPr>
          </a:p>
          <a:p>
            <a:r>
              <a:rPr lang="en-GB" dirty="0">
                <a:solidFill>
                  <a:schemeClr val="tx2">
                    <a:lumMod val="75000"/>
                  </a:schemeClr>
                </a:solidFill>
              </a:rPr>
              <a:t> </a:t>
            </a:r>
            <a:r>
              <a:rPr lang="en-GB" dirty="0" smtClean="0">
                <a:solidFill>
                  <a:schemeClr val="tx2">
                    <a:lumMod val="75000"/>
                  </a:schemeClr>
                </a:solidFill>
              </a:rPr>
              <a:t>   </a:t>
            </a:r>
            <a:r>
              <a:rPr lang="en-GB" b="1" dirty="0" smtClean="0">
                <a:solidFill>
                  <a:schemeClr val="tx2">
                    <a:lumMod val="75000"/>
                  </a:schemeClr>
                </a:solidFill>
              </a:rPr>
              <a:t>constants/</a:t>
            </a:r>
            <a:r>
              <a:rPr lang="en-GB" dirty="0" smtClean="0">
                <a:solidFill>
                  <a:schemeClr val="tx2">
                    <a:lumMod val="75000"/>
                  </a:schemeClr>
                </a:solidFill>
              </a:rPr>
              <a:t>            Sub-package </a:t>
            </a:r>
            <a:r>
              <a:rPr lang="en-GB" dirty="0">
                <a:solidFill>
                  <a:schemeClr val="tx2">
                    <a:lumMod val="75000"/>
                  </a:schemeClr>
                </a:solidFill>
              </a:rPr>
              <a:t>for </a:t>
            </a:r>
            <a:r>
              <a:rPr lang="en-GB" dirty="0" smtClean="0">
                <a:solidFill>
                  <a:schemeClr val="tx2">
                    <a:lumMod val="75000"/>
                  </a:schemeClr>
                </a:solidFill>
              </a:rPr>
              <a:t>constants.</a:t>
            </a:r>
            <a:endParaRPr lang="en-GB" dirty="0">
              <a:solidFill>
                <a:schemeClr val="tx2">
                  <a:lumMod val="75000"/>
                </a:schemeClr>
              </a:solidFill>
            </a:endParaRPr>
          </a:p>
          <a:p>
            <a:r>
              <a:rPr lang="en-GB" dirty="0" smtClean="0">
                <a:solidFill>
                  <a:schemeClr val="tx2">
                    <a:lumMod val="75000"/>
                  </a:schemeClr>
                </a:solidFill>
              </a:rPr>
              <a:t>        </a:t>
            </a:r>
            <a:r>
              <a:rPr lang="en-GB" b="1" dirty="0" smtClean="0">
                <a:solidFill>
                  <a:schemeClr val="tx2">
                    <a:lumMod val="75000"/>
                  </a:schemeClr>
                </a:solidFill>
              </a:rPr>
              <a:t>__</a:t>
            </a:r>
            <a:r>
              <a:rPr lang="en-GB" b="1" dirty="0">
                <a:solidFill>
                  <a:schemeClr val="tx2">
                    <a:lumMod val="75000"/>
                  </a:schemeClr>
                </a:solidFill>
              </a:rPr>
              <a:t>init__.</a:t>
            </a:r>
            <a:r>
              <a:rPr lang="en-GB" b="1" dirty="0" smtClean="0">
                <a:solidFill>
                  <a:schemeClr val="tx2">
                    <a:lumMod val="75000"/>
                  </a:schemeClr>
                </a:solidFill>
              </a:rPr>
              <a:t>py</a:t>
            </a:r>
            <a:r>
              <a:rPr lang="en-GB" dirty="0" smtClean="0">
                <a:solidFill>
                  <a:schemeClr val="tx2">
                    <a:lumMod val="75000"/>
                  </a:schemeClr>
                </a:solidFill>
              </a:rPr>
              <a:t>       Initialize the constants package.</a:t>
            </a:r>
            <a:endParaRPr lang="en-GB" dirty="0">
              <a:solidFill>
                <a:schemeClr val="tx2">
                  <a:lumMod val="75000"/>
                </a:schemeClr>
              </a:solidFill>
            </a:endParaRPr>
          </a:p>
          <a:p>
            <a:r>
              <a:rPr lang="en-GB" b="1" dirty="0">
                <a:solidFill>
                  <a:schemeClr val="tx2">
                    <a:lumMod val="75000"/>
                  </a:schemeClr>
                </a:solidFill>
              </a:rPr>
              <a:t>        </a:t>
            </a:r>
            <a:r>
              <a:rPr lang="en-GB" b="1" dirty="0" smtClean="0">
                <a:solidFill>
                  <a:schemeClr val="tx2">
                    <a:lumMod val="75000"/>
                  </a:schemeClr>
                </a:solidFill>
              </a:rPr>
              <a:t>metric.py</a:t>
            </a:r>
            <a:endParaRPr lang="en-GB" b="1" dirty="0">
              <a:solidFill>
                <a:schemeClr val="tx2">
                  <a:lumMod val="75000"/>
                </a:schemeClr>
              </a:solidFill>
            </a:endParaRPr>
          </a:p>
          <a:p>
            <a:r>
              <a:rPr lang="en-GB" b="1" dirty="0">
                <a:solidFill>
                  <a:schemeClr val="tx2">
                    <a:lumMod val="75000"/>
                  </a:schemeClr>
                </a:solidFill>
              </a:rPr>
              <a:t>        </a:t>
            </a:r>
            <a:r>
              <a:rPr lang="en-GB" b="1" dirty="0" smtClean="0">
                <a:solidFill>
                  <a:schemeClr val="tx2">
                    <a:lumMod val="75000"/>
                  </a:schemeClr>
                </a:solidFill>
              </a:rPr>
              <a:t>physics.py</a:t>
            </a:r>
            <a:endParaRPr lang="en-GB" b="1" dirty="0">
              <a:solidFill>
                <a:schemeClr val="tx2">
                  <a:lumMod val="75000"/>
                </a:schemeClr>
              </a:solidFill>
            </a:endParaRPr>
          </a:p>
          <a:p>
            <a:r>
              <a:rPr lang="en-GB" dirty="0" smtClean="0">
                <a:solidFill>
                  <a:schemeClr val="tx2">
                    <a:lumMod val="75000"/>
                  </a:schemeClr>
                </a:solidFill>
              </a:rPr>
              <a:t>              ...</a:t>
            </a:r>
            <a:endParaRPr lang="en-GB" dirty="0">
              <a:solidFill>
                <a:schemeClr val="tx2">
                  <a:lumMod val="75000"/>
                </a:schemeClr>
              </a:solidFill>
            </a:endParaRPr>
          </a:p>
          <a:p>
            <a:endParaRPr lang="en-GB" b="1" dirty="0" smtClean="0">
              <a:solidFill>
                <a:schemeClr val="tx2">
                  <a:lumMod val="75000"/>
                </a:schemeClr>
              </a:solidFill>
            </a:endParaRPr>
          </a:p>
          <a:p>
            <a:r>
              <a:rPr lang="en-GB" b="1" dirty="0" smtClean="0">
                <a:solidFill>
                  <a:schemeClr val="tx2">
                    <a:lumMod val="75000"/>
                  </a:schemeClr>
                </a:solidFill>
              </a:rPr>
              <a:t>    messages/             </a:t>
            </a:r>
            <a:r>
              <a:rPr lang="en-GB" dirty="0" smtClean="0">
                <a:solidFill>
                  <a:schemeClr val="tx2">
                    <a:lumMod val="75000"/>
                  </a:schemeClr>
                </a:solidFill>
              </a:rPr>
              <a:t>Sub-package </a:t>
            </a:r>
            <a:r>
              <a:rPr lang="en-GB" dirty="0">
                <a:solidFill>
                  <a:schemeClr val="tx2">
                    <a:lumMod val="75000"/>
                  </a:schemeClr>
                </a:solidFill>
              </a:rPr>
              <a:t>for </a:t>
            </a:r>
            <a:r>
              <a:rPr lang="en-GB" dirty="0" smtClean="0">
                <a:solidFill>
                  <a:schemeClr val="tx2">
                    <a:lumMod val="75000"/>
                  </a:schemeClr>
                </a:solidFill>
              </a:rPr>
              <a:t>messages.</a:t>
            </a:r>
            <a:endParaRPr lang="en-GB" dirty="0">
              <a:solidFill>
                <a:schemeClr val="tx2">
                  <a:lumMod val="75000"/>
                </a:schemeClr>
              </a:solidFill>
            </a:endParaRPr>
          </a:p>
          <a:p>
            <a:r>
              <a:rPr lang="en-GB" dirty="0" smtClean="0">
                <a:solidFill>
                  <a:schemeClr val="tx2">
                    <a:lumMod val="75000"/>
                  </a:schemeClr>
                </a:solidFill>
              </a:rPr>
              <a:t>        </a:t>
            </a:r>
            <a:r>
              <a:rPr lang="en-GB" b="1" dirty="0" smtClean="0">
                <a:solidFill>
                  <a:schemeClr val="tx2">
                    <a:lumMod val="75000"/>
                  </a:schemeClr>
                </a:solidFill>
              </a:rPr>
              <a:t>__</a:t>
            </a:r>
            <a:r>
              <a:rPr lang="en-GB" b="1" dirty="0">
                <a:solidFill>
                  <a:schemeClr val="tx2">
                    <a:lumMod val="75000"/>
                  </a:schemeClr>
                </a:solidFill>
              </a:rPr>
              <a:t>init__.</a:t>
            </a:r>
            <a:r>
              <a:rPr lang="en-GB" b="1" dirty="0" smtClean="0">
                <a:solidFill>
                  <a:schemeClr val="tx2">
                    <a:lumMod val="75000"/>
                  </a:schemeClr>
                </a:solidFill>
              </a:rPr>
              <a:t>py       </a:t>
            </a:r>
            <a:r>
              <a:rPr lang="en-GB" dirty="0" smtClean="0">
                <a:solidFill>
                  <a:schemeClr val="tx2">
                    <a:lumMod val="75000"/>
                  </a:schemeClr>
                </a:solidFill>
              </a:rPr>
              <a:t>Initialize </a:t>
            </a:r>
            <a:r>
              <a:rPr lang="en-GB" dirty="0">
                <a:solidFill>
                  <a:schemeClr val="tx2">
                    <a:lumMod val="75000"/>
                  </a:schemeClr>
                </a:solidFill>
              </a:rPr>
              <a:t>the </a:t>
            </a:r>
            <a:r>
              <a:rPr lang="en-GB" dirty="0" smtClean="0">
                <a:solidFill>
                  <a:schemeClr val="tx2">
                    <a:lumMod val="75000"/>
                  </a:schemeClr>
                </a:solidFill>
              </a:rPr>
              <a:t>messages package.</a:t>
            </a:r>
            <a:endParaRPr lang="en-GB" dirty="0">
              <a:solidFill>
                <a:schemeClr val="tx2">
                  <a:lumMod val="75000"/>
                </a:schemeClr>
              </a:solidFill>
            </a:endParaRPr>
          </a:p>
          <a:p>
            <a:r>
              <a:rPr lang="en-GB" b="1" dirty="0" smtClean="0">
                <a:solidFill>
                  <a:schemeClr val="tx2">
                    <a:lumMod val="75000"/>
                  </a:schemeClr>
                </a:solidFill>
              </a:rPr>
              <a:t>        french.py</a:t>
            </a:r>
            <a:endParaRPr lang="en-GB" b="1" dirty="0">
              <a:solidFill>
                <a:schemeClr val="tx2">
                  <a:lumMod val="75000"/>
                </a:schemeClr>
              </a:solidFill>
            </a:endParaRPr>
          </a:p>
          <a:p>
            <a:r>
              <a:rPr lang="en-GB" b="1" dirty="0" smtClean="0">
                <a:solidFill>
                  <a:schemeClr val="tx2">
                    <a:lumMod val="75000"/>
                  </a:schemeClr>
                </a:solidFill>
              </a:rPr>
              <a:t>        norwegian.py</a:t>
            </a:r>
            <a:endParaRPr lang="en-GB" b="1" dirty="0">
              <a:solidFill>
                <a:schemeClr val="tx2">
                  <a:lumMod val="75000"/>
                </a:schemeClr>
              </a:solidFill>
            </a:endParaRPr>
          </a:p>
          <a:p>
            <a:r>
              <a:rPr lang="en-GB" dirty="0" smtClean="0">
                <a:solidFill>
                  <a:schemeClr val="tx2">
                    <a:lumMod val="75000"/>
                  </a:schemeClr>
                </a:solidFill>
              </a:rPr>
              <a:t>              ...</a:t>
            </a:r>
            <a:endParaRPr lang="en-GB" dirty="0">
              <a:solidFill>
                <a:schemeClr val="tx2">
                  <a:lumMod val="75000"/>
                </a:schemeClr>
              </a:solidFill>
            </a:endParaRPr>
          </a:p>
        </p:txBody>
      </p:sp>
    </p:spTree>
    <p:extLst>
      <p:ext uri="{BB962C8B-B14F-4D97-AF65-F5344CB8AC3E}">
        <p14:creationId xmlns:p14="http://schemas.microsoft.com/office/powerpoint/2010/main" val="3526162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17079</TotalTime>
  <Words>4134</Words>
  <Application>Microsoft Office PowerPoint</Application>
  <PresentationFormat>On-screen Show (4:3)</PresentationFormat>
  <Paragraphs>516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1_Blends</vt:lpstr>
      <vt:lpstr>Python Language Essentials</vt:lpstr>
      <vt:lpstr>Contents</vt:lpstr>
      <vt:lpstr>1. Defining and Using Modules</vt:lpstr>
      <vt:lpstr>The Python Standard Library</vt:lpstr>
      <vt:lpstr>Understanding Modules</vt:lpstr>
      <vt:lpstr>More About Modules</vt:lpstr>
      <vt:lpstr>Listing the Names in a Module</vt:lpstr>
      <vt:lpstr>2. Defining and Using Packages</vt:lpstr>
      <vt:lpstr>Overview of Packages</vt:lpstr>
      <vt:lpstr>Example Modules</vt:lpstr>
      <vt:lpstr>Importing Specific Modules</vt:lpstr>
      <vt:lpstr>Aliasing Imported Modules</vt:lpstr>
      <vt:lpstr>Importing All Modules</vt:lpstr>
      <vt:lpstr>3. Built-in Types</vt:lpstr>
      <vt:lpstr>Numbers</vt:lpstr>
      <vt:lpstr>Numeric Operators</vt:lpstr>
      <vt:lpstr>Bitwise Operators</vt:lpstr>
      <vt:lpstr>Using the math Module</vt:lpstr>
      <vt:lpstr>Booleans</vt:lpstr>
      <vt:lpstr>Relational Operators</vt:lpstr>
      <vt:lpstr>Boolean Logic Operators</vt:lpstr>
      <vt:lpstr>Operator Precedence</vt:lpstr>
      <vt:lpstr>Strings</vt:lpstr>
      <vt:lpstr>Other Built-In Types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549</cp:revision>
  <dcterms:created xsi:type="dcterms:W3CDTF">2002-05-03T12:27:39Z</dcterms:created>
  <dcterms:modified xsi:type="dcterms:W3CDTF">2019-05-21T07:58:51Z</dcterms:modified>
</cp:coreProperties>
</file>