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4"/>
  </p:notesMasterIdLst>
  <p:handoutMasterIdLst>
    <p:handoutMasterId r:id="rId15"/>
  </p:handoutMasterIdLst>
  <p:sldIdLst>
    <p:sldId id="256" r:id="rId2"/>
    <p:sldId id="497" r:id="rId3"/>
    <p:sldId id="686" r:id="rId4"/>
    <p:sldId id="685" r:id="rId5"/>
    <p:sldId id="693" r:id="rId6"/>
    <p:sldId id="694" r:id="rId7"/>
    <p:sldId id="695" r:id="rId8"/>
    <p:sldId id="696" r:id="rId9"/>
    <p:sldId id="699" r:id="rId10"/>
    <p:sldId id="697" r:id="rId11"/>
    <p:sldId id="700" r:id="rId12"/>
    <p:sldId id="692" r:id="rId13"/>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27873" autoAdjust="0"/>
    <p:restoredTop sz="94648" autoAdjust="0"/>
  </p:normalViewPr>
  <p:slideViewPr>
    <p:cSldViewPr snapToGrid="0" showGuides="1">
      <p:cViewPr>
        <p:scale>
          <a:sx n="60" d="100"/>
          <a:sy n="60" d="100"/>
        </p:scale>
        <p:origin x="-780" y="-1068"/>
      </p:cViewPr>
      <p:guideLst>
        <p:guide orient="horz" pos="2878"/>
        <p:guide pos="2567"/>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80" d="100"/>
          <a:sy n="80" d="100"/>
        </p:scale>
        <p:origin x="-3864" y="-24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Flow of Control Concepts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dirty="0">
                <a:latin typeface="Tahoma" pitchFamily="34" charset="0"/>
              </a:rPr>
              <a:t>© </a:t>
            </a:r>
            <a:r>
              <a:rPr lang="en-GB" sz="1000" dirty="0" smtClean="0">
                <a:latin typeface="Tahoma" pitchFamily="34" charset="0"/>
              </a:rPr>
              <a:t>Olsen Software</a:t>
            </a:r>
            <a:r>
              <a:rPr lang="en-GB" sz="1000" smtClean="0">
                <a:latin typeface="Tahoma" pitchFamily="34" charset="0"/>
              </a:rPr>
              <a:t>, </a:t>
            </a:r>
            <a:r>
              <a:rPr lang="en-GB" sz="1000" smtClean="0">
                <a:latin typeface="Tahoma" pitchFamily="34" charset="0"/>
              </a:rPr>
              <a:t>2019</a:t>
            </a:r>
            <a:endParaRPr lang="en-GB" sz="1000" dirty="0">
              <a:latin typeface="Tahoma" pitchFamily="34" charset="0"/>
            </a:endParaRPr>
          </a:p>
        </p:txBody>
      </p:sp>
    </p:spTree>
    <p:extLst>
      <p:ext uri="{BB962C8B-B14F-4D97-AF65-F5344CB8AC3E}">
        <p14:creationId xmlns:p14="http://schemas.microsoft.com/office/powerpoint/2010/main" val="2910711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Flow of Control Concepts</a:t>
            </a:r>
            <a:endParaRPr lang="en-GB" dirty="0"/>
          </a:p>
        </p:txBody>
      </p:sp>
      <p:sp>
        <p:nvSpPr>
          <p:cNvPr id="31747"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dirty="0">
                <a:latin typeface="Tahoma" pitchFamily="34" charset="0"/>
              </a:rPr>
              <a:t>© </a:t>
            </a:r>
            <a:r>
              <a:rPr lang="en-GB" sz="1000" dirty="0" smtClean="0">
                <a:latin typeface="Tahoma" pitchFamily="34" charset="0"/>
              </a:rPr>
              <a:t>Olsen Software</a:t>
            </a:r>
            <a:r>
              <a:rPr lang="en-GB" sz="1000" smtClean="0">
                <a:latin typeface="Tahoma" pitchFamily="34" charset="0"/>
              </a:rPr>
              <a:t>, </a:t>
            </a:r>
            <a:r>
              <a:rPr lang="en-GB" sz="1000" smtClean="0">
                <a:latin typeface="Tahoma" pitchFamily="34" charset="0"/>
              </a:rPr>
              <a:t>2019</a:t>
            </a:r>
            <a:endParaRPr lang="en-GB" sz="1000" dirty="0">
              <a:latin typeface="Tahoma" pitchFamily="34" charset="0"/>
            </a:endParaRPr>
          </a:p>
        </p:txBody>
      </p:sp>
    </p:spTree>
    <p:extLst>
      <p:ext uri="{BB962C8B-B14F-4D97-AF65-F5344CB8AC3E}">
        <p14:creationId xmlns:p14="http://schemas.microsoft.com/office/powerpoint/2010/main" val="341475889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Flow of Control Concepts</a:t>
            </a:r>
          </a:p>
        </p:txBody>
      </p:sp>
      <p:sp>
        <p:nvSpPr>
          <p:cNvPr id="32771" name="Rectangle 4"/>
          <p:cNvSpPr>
            <a:spLocks noGrp="1" noRot="1" noChangeAspect="1" noChangeArrowheads="1" noTextEdit="1"/>
          </p:cNvSpPr>
          <p:nvPr>
            <p:ph type="sldImg"/>
          </p:nvPr>
        </p:nvSpPr>
        <p:spPr>
          <a:ln/>
        </p:spPr>
      </p:sp>
      <p:sp>
        <p:nvSpPr>
          <p:cNvPr id="32772" name="Rectangle 5"/>
          <p:cNvSpPr>
            <a:spLocks noGrp="1" noChangeArrowheads="1"/>
          </p:cNvSpPr>
          <p:nvPr>
            <p:ph type="body" idx="1"/>
          </p:nvPr>
        </p:nvSpPr>
        <p:spPr>
          <a:noFill/>
          <a:ln/>
        </p:spPr>
        <p:txBody>
          <a:bodyPr/>
          <a:lstStyle/>
          <a:p>
            <a:pPr eaLnBrk="1" hangingPunct="1"/>
            <a:r>
              <a:rPr lang="en-US" dirty="0" smtClean="0"/>
              <a:t>This short chapter describes what we mean by flow of control, i.e. the order in which statements are executed in a program. We'll use pseudo code to illustrate the points in this chapter, and then show real Java code in the next chapter.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Decisions and loops don’t inhabit parallel universes. Most code requires a combination of the two, intermeshed in an appropriate way to implement the required logic. The example in the slide shows a loop that contains a decision.</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Continuing the theme of the previous slide, this example shows a decision that contains a loop. </a:t>
            </a:r>
          </a:p>
          <a:p>
            <a:r>
              <a:rPr lang="en-GB" dirty="0" smtClean="0"/>
              <a:t>There's no limit on how you arrange loops and decisions, but again try to be considerate for the poor developer who will have to maintain your code in the future (it may be you!).</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Flow </a:t>
            </a:r>
            <a:r>
              <a:rPr lang="en-GB" smtClean="0"/>
              <a:t>of </a:t>
            </a:r>
            <a:r>
              <a:rPr lang="en-GB" smtClean="0"/>
              <a:t>Control Concepts</a:t>
            </a:r>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Flow of Control Concepts</a:t>
            </a: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chapter will describe the role of sequential statements, if-then-else decisions, and iteration. </a:t>
            </a:r>
          </a:p>
          <a:p>
            <a:pPr eaLnBrk="1" hangingPunct="1"/>
            <a:r>
              <a:rPr lang="en-US" dirty="0" smtClean="0"/>
              <a:t>There are some mini-exercises for you to have a go at as we proceed. There is no hands-on lab for </a:t>
            </a:r>
            <a:r>
              <a:rPr lang="en-US" smtClean="0"/>
              <a:t>this chapter.</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GB" dirty="0" smtClean="0"/>
              <a:t>Flow of Control Concepts</a:t>
            </a:r>
          </a:p>
        </p:txBody>
      </p:sp>
      <p:sp>
        <p:nvSpPr>
          <p:cNvPr id="40963" name="Rectangle 2"/>
          <p:cNvSpPr>
            <a:spLocks noGrp="1" noRot="1" noChangeAspect="1" noChangeArrowheads="1" noTextEdit="1"/>
          </p:cNvSpPr>
          <p:nvPr>
            <p:ph type="sldImg"/>
          </p:nvPr>
        </p:nvSpPr>
        <p:spPr>
          <a:ln/>
        </p:spPr>
      </p:sp>
      <p:sp>
        <p:nvSpPr>
          <p:cNvPr id="409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So far in the course, all the code samples have shown a simple </a:t>
            </a:r>
            <a:r>
              <a:rPr lang="en-GB" dirty="0" smtClean="0">
                <a:latin typeface="Lucida Console" panose="020B0609040504020204" pitchFamily="49" charset="0"/>
                <a:cs typeface="Lao UI" panose="020B0502040204020203" pitchFamily="34" charset="0"/>
              </a:rPr>
              <a:t>main()</a:t>
            </a:r>
            <a:r>
              <a:rPr lang="en-GB" dirty="0" smtClean="0"/>
              <a:t> method that simply executes statements one after the other, in a sequence, from the start of the method to the end.</a:t>
            </a:r>
          </a:p>
          <a:p>
            <a:r>
              <a:rPr lang="en-GB" dirty="0" smtClean="0"/>
              <a:t>Real applications need more than this. They need the ability to make decisions about what to do. They also need the ability to repeat tasks several times.</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This slide shows several ways to make decisions in an application…</a:t>
            </a:r>
          </a:p>
          <a:p>
            <a:pPr eaLnBrk="1" hangingPunct="1">
              <a:defRPr/>
            </a:pPr>
            <a:endParaRPr lang="en-GB" dirty="0" smtClean="0">
              <a:sym typeface="Wingdings" pitchFamily="2" charset="2"/>
            </a:endParaRPr>
          </a:p>
          <a:p>
            <a:pPr eaLnBrk="1" hangingPunct="1">
              <a:defRPr/>
            </a:pPr>
            <a:r>
              <a:rPr lang="en-GB" dirty="0" smtClean="0">
                <a:sym typeface="Wingdings" pitchFamily="2" charset="2"/>
              </a:rPr>
              <a:t>Simple decisions: </a:t>
            </a:r>
            <a:endParaRPr lang="en-GB" dirty="0">
              <a:sym typeface="Wingdings" pitchFamily="2" charset="2"/>
            </a:endParaRPr>
          </a:p>
          <a:p>
            <a:pPr lvl="1" eaLnBrk="1" hangingPunct="1">
              <a:defRPr/>
            </a:pPr>
            <a:r>
              <a:rPr lang="en-GB" dirty="0">
                <a:sym typeface="Wingdings" pitchFamily="2" charset="2"/>
              </a:rPr>
              <a:t>If a test is true, do something</a:t>
            </a:r>
          </a:p>
          <a:p>
            <a:pPr marL="179388" lvl="1" indent="0" eaLnBrk="1" hangingPunct="1">
              <a:buNone/>
              <a:defRPr/>
            </a:pPr>
            <a:endParaRPr lang="en-GB" dirty="0">
              <a:sym typeface="Wingdings" pitchFamily="2" charset="2"/>
            </a:endParaRPr>
          </a:p>
          <a:p>
            <a:pPr eaLnBrk="1" hangingPunct="1">
              <a:defRPr/>
            </a:pPr>
            <a:r>
              <a:rPr lang="en-GB" dirty="0">
                <a:sym typeface="Wingdings" pitchFamily="2" charset="2"/>
              </a:rPr>
              <a:t>Either-or </a:t>
            </a:r>
            <a:r>
              <a:rPr lang="en-GB" dirty="0" smtClean="0">
                <a:sym typeface="Wingdings" pitchFamily="2" charset="2"/>
              </a:rPr>
              <a:t>decisions:</a:t>
            </a:r>
            <a:endParaRPr lang="en-GB" dirty="0">
              <a:sym typeface="Wingdings" pitchFamily="2" charset="2"/>
            </a:endParaRPr>
          </a:p>
          <a:p>
            <a:pPr lvl="1" eaLnBrk="1" hangingPunct="1">
              <a:defRPr/>
            </a:pPr>
            <a:r>
              <a:rPr lang="en-GB" dirty="0">
                <a:sym typeface="Wingdings" pitchFamily="2" charset="2"/>
              </a:rPr>
              <a:t>If a test is true, do something</a:t>
            </a:r>
          </a:p>
          <a:p>
            <a:pPr lvl="1" eaLnBrk="1" hangingPunct="1">
              <a:defRPr/>
            </a:pPr>
            <a:r>
              <a:rPr lang="en-GB" dirty="0">
                <a:sym typeface="Wingdings" pitchFamily="2" charset="2"/>
              </a:rPr>
              <a:t>Otherwise do something else</a:t>
            </a:r>
          </a:p>
          <a:p>
            <a:pPr marL="179388" lvl="1" indent="0" eaLnBrk="1" hangingPunct="1">
              <a:buNone/>
              <a:defRPr/>
            </a:pPr>
            <a:endParaRPr lang="en-GB" dirty="0">
              <a:sym typeface="Wingdings" pitchFamily="2" charset="2"/>
            </a:endParaRPr>
          </a:p>
          <a:p>
            <a:pPr eaLnBrk="1" hangingPunct="1">
              <a:defRPr/>
            </a:pPr>
            <a:r>
              <a:rPr lang="en-GB" dirty="0">
                <a:sym typeface="Wingdings" pitchFamily="2" charset="2"/>
              </a:rPr>
              <a:t>Multi-way </a:t>
            </a:r>
            <a:r>
              <a:rPr lang="en-GB" dirty="0" smtClean="0">
                <a:sym typeface="Wingdings" pitchFamily="2" charset="2"/>
              </a:rPr>
              <a:t>decisions:</a:t>
            </a:r>
            <a:endParaRPr lang="en-GB" dirty="0">
              <a:sym typeface="Wingdings" pitchFamily="2" charset="2"/>
            </a:endParaRPr>
          </a:p>
          <a:p>
            <a:pPr lvl="1" eaLnBrk="1" hangingPunct="1">
              <a:defRPr/>
            </a:pPr>
            <a:r>
              <a:rPr lang="en-GB" dirty="0">
                <a:sym typeface="Wingdings" pitchFamily="2" charset="2"/>
              </a:rPr>
              <a:t>If a test is true, do something</a:t>
            </a:r>
          </a:p>
          <a:p>
            <a:pPr lvl="1" eaLnBrk="1" hangingPunct="1">
              <a:defRPr/>
            </a:pPr>
            <a:r>
              <a:rPr lang="en-GB" dirty="0">
                <a:sym typeface="Wingdings" pitchFamily="2" charset="2"/>
              </a:rPr>
              <a:t>Otherwise if a different test is</a:t>
            </a:r>
            <a:br>
              <a:rPr lang="en-GB" dirty="0">
                <a:sym typeface="Wingdings" pitchFamily="2" charset="2"/>
              </a:rPr>
            </a:br>
            <a:r>
              <a:rPr lang="en-GB" dirty="0">
                <a:sym typeface="Wingdings" pitchFamily="2" charset="2"/>
              </a:rPr>
              <a:t>true, do something else</a:t>
            </a:r>
          </a:p>
          <a:p>
            <a:pPr lvl="1" eaLnBrk="1" hangingPunct="1">
              <a:defRPr/>
            </a:pPr>
            <a:r>
              <a:rPr lang="en-GB" dirty="0">
                <a:sym typeface="Wingdings" pitchFamily="2" charset="2"/>
              </a:rPr>
              <a:t>Etc. (optional default branch at end)</a:t>
            </a:r>
          </a:p>
          <a:p>
            <a:pPr lvl="1" eaLnBrk="1" hangingPunct="1">
              <a:defRPr/>
            </a:pPr>
            <a:endParaRPr lang="en-GB" dirty="0">
              <a:sym typeface="Wingdings" pitchFamily="2" charset="2"/>
            </a:endParaRP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Spend a few moments jotting down pseudo code algorithms for the questions on the slide. These are quite straightforward examples of decision making.</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This slide shows several ways to </a:t>
            </a:r>
            <a:r>
              <a:rPr lang="en-GB" dirty="0" smtClean="0"/>
              <a:t>loop in </a:t>
            </a:r>
            <a:r>
              <a:rPr lang="en-GB" dirty="0"/>
              <a:t>an application…</a:t>
            </a:r>
          </a:p>
          <a:p>
            <a:pPr eaLnBrk="1" hangingPunct="1">
              <a:defRPr/>
            </a:pPr>
            <a:endParaRPr lang="en-GB" dirty="0">
              <a:sym typeface="Wingdings" pitchFamily="2" charset="2"/>
            </a:endParaRPr>
          </a:p>
          <a:p>
            <a:pPr eaLnBrk="1" hangingPunct="1">
              <a:defRPr/>
            </a:pPr>
            <a:r>
              <a:rPr lang="en-GB" dirty="0" smtClean="0">
                <a:sym typeface="Wingdings" pitchFamily="2" charset="2"/>
              </a:rPr>
              <a:t>Entry-test loop:</a:t>
            </a:r>
            <a:endParaRPr lang="en-GB" dirty="0">
              <a:sym typeface="Wingdings" pitchFamily="2" charset="2"/>
            </a:endParaRPr>
          </a:p>
          <a:p>
            <a:pPr lvl="1" eaLnBrk="1" hangingPunct="1">
              <a:defRPr/>
            </a:pPr>
            <a:r>
              <a:rPr lang="en-GB" dirty="0">
                <a:sym typeface="Wingdings" pitchFamily="2" charset="2"/>
              </a:rPr>
              <a:t>If a test is true, do an operation</a:t>
            </a:r>
            <a:r>
              <a:rPr lang="en-GB" dirty="0" smtClean="0">
                <a:sym typeface="Wingdings" pitchFamily="2" charset="2"/>
              </a:rPr>
              <a:t>, then </a:t>
            </a:r>
            <a:r>
              <a:rPr lang="en-GB" dirty="0">
                <a:sym typeface="Wingdings" pitchFamily="2" charset="2"/>
              </a:rPr>
              <a:t>go back and repeat test</a:t>
            </a:r>
          </a:p>
          <a:p>
            <a:pPr lvl="1" eaLnBrk="1" hangingPunct="1">
              <a:defRPr/>
            </a:pPr>
            <a:endParaRPr lang="en-GB" dirty="0">
              <a:sym typeface="Wingdings" pitchFamily="2" charset="2"/>
            </a:endParaRPr>
          </a:p>
          <a:p>
            <a:pPr eaLnBrk="1" hangingPunct="1">
              <a:defRPr/>
            </a:pPr>
            <a:r>
              <a:rPr lang="en-GB" dirty="0">
                <a:sym typeface="Wingdings" pitchFamily="2" charset="2"/>
              </a:rPr>
              <a:t>Exit-test </a:t>
            </a:r>
            <a:r>
              <a:rPr lang="en-GB" dirty="0" smtClean="0">
                <a:sym typeface="Wingdings" pitchFamily="2" charset="2"/>
              </a:rPr>
              <a:t>loop:</a:t>
            </a:r>
            <a:endParaRPr lang="en-GB" dirty="0">
              <a:sym typeface="Wingdings" pitchFamily="2" charset="2"/>
            </a:endParaRPr>
          </a:p>
          <a:p>
            <a:pPr lvl="1" eaLnBrk="1" hangingPunct="1">
              <a:defRPr/>
            </a:pPr>
            <a:r>
              <a:rPr lang="en-GB" dirty="0">
                <a:sym typeface="Wingdings" pitchFamily="2" charset="2"/>
              </a:rPr>
              <a:t>Do an operation (at least once)</a:t>
            </a:r>
          </a:p>
          <a:p>
            <a:pPr lvl="1" eaLnBrk="1" hangingPunct="1">
              <a:defRPr/>
            </a:pPr>
            <a:r>
              <a:rPr lang="en-GB" dirty="0">
                <a:sym typeface="Wingdings" pitchFamily="2" charset="2"/>
              </a:rPr>
              <a:t>Then do a test, and if it's true, </a:t>
            </a:r>
            <a:r>
              <a:rPr lang="en-GB" dirty="0" smtClean="0">
                <a:sym typeface="Wingdings" pitchFamily="2" charset="2"/>
              </a:rPr>
              <a:t>go </a:t>
            </a:r>
            <a:r>
              <a:rPr lang="en-GB" dirty="0">
                <a:sym typeface="Wingdings" pitchFamily="2" charset="2"/>
              </a:rPr>
              <a:t>back to the start of the loop</a:t>
            </a:r>
          </a:p>
          <a:p>
            <a:pPr lvl="1" eaLnBrk="1" hangingPunct="1">
              <a:defRPr/>
            </a:pPr>
            <a:endParaRPr lang="en-GB" dirty="0">
              <a:sym typeface="Wingdings" pitchFamily="2" charset="2"/>
            </a:endParaRPr>
          </a:p>
          <a:p>
            <a:pPr eaLnBrk="1" hangingPunct="1">
              <a:defRPr/>
            </a:pPr>
            <a:r>
              <a:rPr lang="en-GB" dirty="0">
                <a:sym typeface="Wingdings" pitchFamily="2" charset="2"/>
              </a:rPr>
              <a:t>Known number of </a:t>
            </a:r>
            <a:r>
              <a:rPr lang="en-GB" dirty="0" smtClean="0">
                <a:sym typeface="Wingdings" pitchFamily="2" charset="2"/>
              </a:rPr>
              <a:t>iterations:</a:t>
            </a:r>
            <a:endParaRPr lang="en-GB" dirty="0">
              <a:sym typeface="Wingdings" pitchFamily="2" charset="2"/>
            </a:endParaRPr>
          </a:p>
          <a:p>
            <a:pPr lvl="1" eaLnBrk="1" hangingPunct="1">
              <a:defRPr/>
            </a:pPr>
            <a:r>
              <a:rPr lang="en-GB" dirty="0">
                <a:sym typeface="Wingdings" pitchFamily="2" charset="2"/>
              </a:rPr>
              <a:t>Loop n times</a:t>
            </a:r>
          </a:p>
          <a:p>
            <a:pPr lvl="1" eaLnBrk="1" hangingPunct="1">
              <a:defRPr/>
            </a:pPr>
            <a:r>
              <a:rPr lang="en-GB" dirty="0">
                <a:sym typeface="Wingdings" pitchFamily="2" charset="2"/>
              </a:rPr>
              <a:t>On each iteration, do an operation</a:t>
            </a:r>
          </a:p>
          <a:p>
            <a:pPr lvl="1" eaLnBrk="1" hangingPunct="1">
              <a:defRPr/>
            </a:pPr>
            <a:endParaRPr lang="en-GB" dirty="0">
              <a:sym typeface="Wingdings" pitchFamily="2" charset="2"/>
            </a:endParaRP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Here are some more questions for you to consider. Write the pseudo code for each of the questions on the slide.</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Application logic can sometimes get quite intricate. For example, you might need to nest one decision inside another as shown in the example in the slide.</a:t>
            </a:r>
          </a:p>
          <a:p>
            <a:r>
              <a:rPr lang="en-GB" dirty="0" smtClean="0"/>
              <a:t>There's no theoretical limit on the amount of nesting allowed, but in practice try to limit yourself to approximately 3-4 levels of nesting. If you need more than that, you should probably take some of the "inner" code and move it into a separate function for simplification. We'll discuss functions in detail later in the course.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As well as having nested decisions, you might need to have nested loops. For example, the pseudo code in the slide shows the algorithm for processing all the rows and columns in a spreadsheet.</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778374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spTree>
    <p:extLst>
      <p:ext uri="{BB962C8B-B14F-4D97-AF65-F5344CB8AC3E}">
        <p14:creationId xmlns:p14="http://schemas.microsoft.com/office/powerpoint/2010/main" val="15541983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4042893899"/>
      </p:ext>
    </p:extLst>
  </p:cSld>
  <p:clrMap bg1="lt1" tx1="dk1" bg2="lt2" tx2="dk2" accent1="accent1" accent2="accent2" accent3="accent3" accent4="accent4" accent5="accent5" accent6="accent6" hlink="hlink" folHlink="folHlink"/>
  <p:sldLayoutIdLst>
    <p:sldLayoutId id="2147483824" r:id="rId1"/>
    <p:sldLayoutId id="2147483825"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Flow of Control Concepts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Sometimes an algorithm requires a decision inside a loop</a:t>
            </a:r>
          </a:p>
          <a:p>
            <a:pPr lvl="1" eaLnBrk="1" hangingPunct="1">
              <a:defRPr/>
            </a:pPr>
            <a:endParaRPr lang="en-GB" dirty="0">
              <a:latin typeface="+mj-lt"/>
              <a:sym typeface="Wingdings" pitchFamily="2" charset="2"/>
            </a:endParaRPr>
          </a:p>
          <a:p>
            <a:pPr eaLnBrk="1" hangingPunct="1">
              <a:defRPr/>
            </a:pPr>
            <a:r>
              <a:rPr lang="en-GB" dirty="0" smtClean="0">
                <a:latin typeface="+mj-lt"/>
                <a:sym typeface="Wingdings" pitchFamily="2" charset="2"/>
              </a:rPr>
              <a:t>Example:</a:t>
            </a:r>
          </a:p>
        </p:txBody>
      </p:sp>
      <p:sp>
        <p:nvSpPr>
          <p:cNvPr id="7171" name="Rectangle 4"/>
          <p:cNvSpPr>
            <a:spLocks noGrp="1" noChangeArrowheads="1"/>
          </p:cNvSpPr>
          <p:nvPr>
            <p:ph type="title"/>
          </p:nvPr>
        </p:nvSpPr>
        <p:spPr/>
        <p:txBody>
          <a:bodyPr/>
          <a:lstStyle/>
          <a:p>
            <a:pPr eaLnBrk="1" hangingPunct="1"/>
            <a:r>
              <a:rPr lang="en-GB" sz="3400" dirty="0" smtClean="0"/>
              <a:t>Combining Decisions and Loops (1 of 2)</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10</a:t>
            </a:fld>
            <a:endParaRPr lang="en-GB"/>
          </a:p>
        </p:txBody>
      </p:sp>
      <p:sp>
        <p:nvSpPr>
          <p:cNvPr id="5" name="Rectangle 4"/>
          <p:cNvSpPr>
            <a:spLocks noChangeArrowheads="1"/>
          </p:cNvSpPr>
          <p:nvPr/>
        </p:nvSpPr>
        <p:spPr bwMode="auto">
          <a:xfrm>
            <a:off x="810609" y="2574585"/>
            <a:ext cx="7765831" cy="172940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while more invoices to process</a:t>
            </a:r>
          </a:p>
          <a:p>
            <a:pPr defTabSz="739775">
              <a:defRPr/>
            </a:pPr>
            <a:r>
              <a:rPr lang="en-GB" sz="1200" dirty="0"/>
              <a:t>    </a:t>
            </a:r>
            <a:endParaRPr lang="en-GB" sz="1200" dirty="0" smtClean="0"/>
          </a:p>
          <a:p>
            <a:pPr defTabSz="739775">
              <a:defRPr/>
            </a:pPr>
            <a:r>
              <a:rPr lang="en-GB" sz="1200" dirty="0" smtClean="0"/>
              <a:t>    if the current invoice total is more than £1,000,000</a:t>
            </a:r>
          </a:p>
          <a:p>
            <a:pPr defTabSz="739775">
              <a:defRPr/>
            </a:pPr>
            <a:r>
              <a:rPr lang="en-GB" sz="1200" dirty="0"/>
              <a:t> </a:t>
            </a:r>
            <a:r>
              <a:rPr lang="en-GB" sz="1200" dirty="0" smtClean="0"/>
              <a:t>       pass invoice to manager for sign-off</a:t>
            </a:r>
          </a:p>
          <a:p>
            <a:pPr defTabSz="739775">
              <a:defRPr/>
            </a:pPr>
            <a:r>
              <a:rPr lang="en-GB" sz="1200" dirty="0"/>
              <a:t> </a:t>
            </a:r>
            <a:r>
              <a:rPr lang="en-GB" sz="1200" dirty="0" smtClean="0"/>
              <a:t>   otherwise</a:t>
            </a:r>
          </a:p>
          <a:p>
            <a:pPr defTabSz="739775">
              <a:defRPr/>
            </a:pPr>
            <a:r>
              <a:rPr lang="en-GB" sz="1200" dirty="0"/>
              <a:t> </a:t>
            </a:r>
            <a:r>
              <a:rPr lang="en-GB" sz="1200" dirty="0" smtClean="0"/>
              <a:t>       process invoice now</a:t>
            </a:r>
          </a:p>
          <a:p>
            <a:pPr defTabSz="739775">
              <a:defRPr/>
            </a:pPr>
            <a:r>
              <a:rPr lang="en-GB" sz="1200" dirty="0"/>
              <a:t> </a:t>
            </a:r>
            <a:r>
              <a:rPr lang="en-GB" sz="1200" dirty="0" smtClean="0"/>
              <a:t>   end if</a:t>
            </a:r>
            <a:endParaRPr lang="en-GB" sz="1200" dirty="0"/>
          </a:p>
          <a:p>
            <a:pPr defTabSz="739775">
              <a:defRPr/>
            </a:pPr>
            <a:endParaRPr lang="en-GB" sz="1200" dirty="0" smtClean="0"/>
          </a:p>
          <a:p>
            <a:pPr defTabSz="739775">
              <a:defRPr/>
            </a:pPr>
            <a:r>
              <a:rPr lang="en-GB" sz="1200" dirty="0" smtClean="0"/>
              <a:t>end </a:t>
            </a:r>
            <a:r>
              <a:rPr lang="en-GB" sz="1200" dirty="0"/>
              <a:t>while</a:t>
            </a:r>
          </a:p>
        </p:txBody>
      </p:sp>
    </p:spTree>
    <p:extLst>
      <p:ext uri="{BB962C8B-B14F-4D97-AF65-F5344CB8AC3E}">
        <p14:creationId xmlns:p14="http://schemas.microsoft.com/office/powerpoint/2010/main" val="377009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Sometimes an algorithm requires a loop inside a decision</a:t>
            </a:r>
          </a:p>
          <a:p>
            <a:pPr lvl="1" eaLnBrk="1" hangingPunct="1">
              <a:defRPr/>
            </a:pPr>
            <a:endParaRPr lang="en-GB" dirty="0">
              <a:latin typeface="+mj-lt"/>
              <a:sym typeface="Wingdings" pitchFamily="2" charset="2"/>
            </a:endParaRPr>
          </a:p>
          <a:p>
            <a:pPr eaLnBrk="1" hangingPunct="1">
              <a:defRPr/>
            </a:pPr>
            <a:r>
              <a:rPr lang="en-GB" dirty="0" smtClean="0">
                <a:latin typeface="+mj-lt"/>
                <a:sym typeface="Wingdings" pitchFamily="2" charset="2"/>
              </a:rPr>
              <a:t>Example:</a:t>
            </a:r>
          </a:p>
        </p:txBody>
      </p:sp>
      <p:sp>
        <p:nvSpPr>
          <p:cNvPr id="7171" name="Rectangle 4"/>
          <p:cNvSpPr>
            <a:spLocks noGrp="1" noChangeArrowheads="1"/>
          </p:cNvSpPr>
          <p:nvPr>
            <p:ph type="title"/>
          </p:nvPr>
        </p:nvSpPr>
        <p:spPr/>
        <p:txBody>
          <a:bodyPr/>
          <a:lstStyle/>
          <a:p>
            <a:pPr eaLnBrk="1" hangingPunct="1"/>
            <a:r>
              <a:rPr lang="en-GB" sz="3400" dirty="0" smtClean="0"/>
              <a:t>Combining Decisions and Loops (2 of 2)</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11</a:t>
            </a:fld>
            <a:endParaRPr lang="en-GB"/>
          </a:p>
        </p:txBody>
      </p:sp>
      <p:sp>
        <p:nvSpPr>
          <p:cNvPr id="5" name="Rectangle 4"/>
          <p:cNvSpPr>
            <a:spLocks noChangeArrowheads="1"/>
          </p:cNvSpPr>
          <p:nvPr/>
        </p:nvSpPr>
        <p:spPr bwMode="auto">
          <a:xfrm>
            <a:off x="810609" y="2574584"/>
            <a:ext cx="7765831" cy="286101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ask user for name of file to process</a:t>
            </a:r>
          </a:p>
          <a:p>
            <a:pPr defTabSz="739775">
              <a:defRPr/>
            </a:pPr>
            <a:endParaRPr lang="en-GB" sz="1200" dirty="0"/>
          </a:p>
          <a:p>
            <a:pPr defTabSz="739775">
              <a:defRPr/>
            </a:pPr>
            <a:r>
              <a:rPr lang="en-GB" sz="1200" dirty="0" smtClean="0"/>
              <a:t>if file exists</a:t>
            </a:r>
          </a:p>
          <a:p>
            <a:pPr defTabSz="739775">
              <a:defRPr/>
            </a:pPr>
            <a:endParaRPr lang="en-GB" sz="1200" dirty="0"/>
          </a:p>
          <a:p>
            <a:pPr defTabSz="739775">
              <a:defRPr/>
            </a:pPr>
            <a:r>
              <a:rPr lang="en-GB" sz="1200" dirty="0" smtClean="0"/>
              <a:t>    </a:t>
            </a:r>
            <a:r>
              <a:rPr lang="en-GB" sz="1200" dirty="0"/>
              <a:t>while </a:t>
            </a:r>
            <a:r>
              <a:rPr lang="en-GB" sz="1200" dirty="0" smtClean="0"/>
              <a:t>more lines in file to </a:t>
            </a:r>
            <a:r>
              <a:rPr lang="en-GB" sz="1200" dirty="0"/>
              <a:t>process</a:t>
            </a:r>
          </a:p>
          <a:p>
            <a:pPr defTabSz="739775">
              <a:defRPr/>
            </a:pPr>
            <a:r>
              <a:rPr lang="en-GB" sz="1200" dirty="0"/>
              <a:t>    </a:t>
            </a:r>
            <a:r>
              <a:rPr lang="en-GB" sz="1200" dirty="0" smtClean="0"/>
              <a:t>    process </a:t>
            </a:r>
            <a:r>
              <a:rPr lang="en-GB" sz="1200" dirty="0"/>
              <a:t>next </a:t>
            </a:r>
            <a:r>
              <a:rPr lang="en-GB" sz="1200" dirty="0" smtClean="0"/>
              <a:t>line</a:t>
            </a:r>
            <a:endParaRPr lang="en-GB" sz="1200" dirty="0"/>
          </a:p>
          <a:p>
            <a:pPr defTabSz="739775">
              <a:defRPr/>
            </a:pPr>
            <a:r>
              <a:rPr lang="en-GB" sz="1200" dirty="0" smtClean="0"/>
              <a:t>    end while</a:t>
            </a:r>
          </a:p>
          <a:p>
            <a:pPr defTabSz="739775">
              <a:defRPr/>
            </a:pPr>
            <a:endParaRPr lang="en-GB" sz="1200" dirty="0" smtClean="0"/>
          </a:p>
          <a:p>
            <a:pPr defTabSz="739775">
              <a:defRPr/>
            </a:pPr>
            <a:r>
              <a:rPr lang="en-GB" sz="1200" dirty="0"/>
              <a:t> </a:t>
            </a:r>
            <a:r>
              <a:rPr lang="en-GB" sz="1200" dirty="0" smtClean="0"/>
              <a:t>   display confirmation message - "file processed successfully"</a:t>
            </a:r>
          </a:p>
          <a:p>
            <a:pPr defTabSz="739775">
              <a:defRPr/>
            </a:pPr>
            <a:endParaRPr lang="en-GB" sz="1200" dirty="0"/>
          </a:p>
          <a:p>
            <a:pPr defTabSz="739775">
              <a:defRPr/>
            </a:pPr>
            <a:r>
              <a:rPr lang="en-GB" sz="1200" dirty="0" smtClean="0"/>
              <a:t>otherwise</a:t>
            </a:r>
          </a:p>
          <a:p>
            <a:pPr defTabSz="739775">
              <a:defRPr/>
            </a:pPr>
            <a:endParaRPr lang="en-GB" sz="1200" dirty="0"/>
          </a:p>
          <a:p>
            <a:pPr defTabSz="739775">
              <a:defRPr/>
            </a:pPr>
            <a:r>
              <a:rPr lang="en-GB" sz="1200" dirty="0" smtClean="0"/>
              <a:t>    display error message - "error, file not found"</a:t>
            </a:r>
          </a:p>
          <a:p>
            <a:pPr defTabSz="739775">
              <a:defRPr/>
            </a:pPr>
            <a:endParaRPr lang="en-GB" sz="1200" dirty="0"/>
          </a:p>
          <a:p>
            <a:pPr defTabSz="739775">
              <a:defRPr/>
            </a:pPr>
            <a:r>
              <a:rPr lang="en-GB" sz="1200" dirty="0" smtClean="0"/>
              <a:t>end if</a:t>
            </a:r>
            <a:endParaRPr lang="en-GB" sz="1200" dirty="0"/>
          </a:p>
        </p:txBody>
      </p:sp>
    </p:spTree>
    <p:extLst>
      <p:ext uri="{BB962C8B-B14F-4D97-AF65-F5344CB8AC3E}">
        <p14:creationId xmlns:p14="http://schemas.microsoft.com/office/powerpoint/2010/main" val="2573812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12</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839066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eaLnBrk="1" hangingPunct="1"/>
            <a:r>
              <a:rPr lang="en-GB" dirty="0"/>
              <a:t>What is flow of control?</a:t>
            </a:r>
          </a:p>
          <a:p>
            <a:pPr eaLnBrk="1" hangingPunct="1"/>
            <a:r>
              <a:rPr lang="en-GB" dirty="0"/>
              <a:t>Making decisions (in pseudo code)</a:t>
            </a:r>
          </a:p>
          <a:p>
            <a:pPr eaLnBrk="1" hangingPunct="1"/>
            <a:r>
              <a:rPr lang="en-GB" dirty="0"/>
              <a:t>Quiz</a:t>
            </a:r>
          </a:p>
          <a:p>
            <a:pPr eaLnBrk="1" hangingPunct="1"/>
            <a:r>
              <a:rPr lang="en-GB" dirty="0"/>
              <a:t>Looping (in pseudo code)</a:t>
            </a:r>
          </a:p>
          <a:p>
            <a:pPr eaLnBrk="1" hangingPunct="1"/>
            <a:r>
              <a:rPr lang="en-GB" dirty="0" smtClean="0"/>
              <a:t>Quiz</a:t>
            </a:r>
          </a:p>
          <a:p>
            <a:pPr eaLnBrk="1" hangingPunct="1"/>
            <a:r>
              <a:rPr lang="en-GB" dirty="0"/>
              <a:t>Nested decisions</a:t>
            </a:r>
          </a:p>
          <a:p>
            <a:pPr eaLnBrk="1" hangingPunct="1"/>
            <a:r>
              <a:rPr lang="en-GB" dirty="0"/>
              <a:t>Nested loops</a:t>
            </a:r>
          </a:p>
          <a:p>
            <a:pPr eaLnBrk="1" hangingPunct="1"/>
            <a:r>
              <a:rPr lang="en-GB" dirty="0"/>
              <a:t>Combining loops and decisions</a:t>
            </a:r>
          </a:p>
          <a:p>
            <a:pPr eaLnBrk="1" hangingPunct="1"/>
            <a:endParaRPr lang="en-GB" dirty="0"/>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0CC727E0-30D8-4D43-8E45-7F1D5384BE75}" type="slidenum">
              <a:rPr lang="en-GB"/>
              <a:pPr>
                <a:defRPr/>
              </a:pPr>
              <a:t>2</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r>
              <a:rPr lang="en-GB" dirty="0" smtClean="0"/>
              <a:t>All of the examples we've seen so far have been </a:t>
            </a:r>
            <a:r>
              <a:rPr lang="en-GB" u="sng" dirty="0" smtClean="0"/>
              <a:t>sequential</a:t>
            </a:r>
          </a:p>
          <a:p>
            <a:pPr lvl="1" eaLnBrk="1" hangingPunct="1"/>
            <a:r>
              <a:rPr lang="en-GB" dirty="0" smtClean="0"/>
              <a:t>When you run a program…</a:t>
            </a:r>
          </a:p>
          <a:p>
            <a:pPr lvl="1" eaLnBrk="1" hangingPunct="1"/>
            <a:r>
              <a:rPr lang="en-GB" dirty="0" smtClean="0"/>
              <a:t>It executes the 1</a:t>
            </a:r>
            <a:r>
              <a:rPr lang="en-GB" baseline="30000" dirty="0" smtClean="0"/>
              <a:t>st</a:t>
            </a:r>
            <a:r>
              <a:rPr lang="en-GB" dirty="0" smtClean="0"/>
              <a:t> statement in </a:t>
            </a:r>
            <a:r>
              <a:rPr lang="en-GB" dirty="0" smtClean="0">
                <a:latin typeface="Lucida Console" pitchFamily="49" charset="0"/>
                <a:cs typeface="Consolas" pitchFamily="49" charset="0"/>
              </a:rPr>
              <a:t>main()</a:t>
            </a:r>
          </a:p>
          <a:p>
            <a:pPr lvl="1" eaLnBrk="1" hangingPunct="1"/>
            <a:r>
              <a:rPr lang="en-GB" dirty="0" smtClean="0"/>
              <a:t>Then it executes the 2</a:t>
            </a:r>
            <a:r>
              <a:rPr lang="en-GB" baseline="30000" dirty="0" smtClean="0"/>
              <a:t>nd</a:t>
            </a:r>
            <a:r>
              <a:rPr lang="en-GB" dirty="0" smtClean="0"/>
              <a:t> statement in </a:t>
            </a:r>
            <a:r>
              <a:rPr lang="en-GB" dirty="0" smtClean="0">
                <a:latin typeface="Lucida Console" pitchFamily="49" charset="0"/>
              </a:rPr>
              <a:t>main()</a:t>
            </a:r>
          </a:p>
          <a:p>
            <a:pPr lvl="1" eaLnBrk="1" hangingPunct="1"/>
            <a:r>
              <a:rPr lang="en-GB" dirty="0" smtClean="0"/>
              <a:t>… … …  </a:t>
            </a:r>
          </a:p>
          <a:p>
            <a:pPr lvl="1" eaLnBrk="1" hangingPunct="1"/>
            <a:r>
              <a:rPr lang="en-GB" dirty="0" smtClean="0"/>
              <a:t>Until it reaches the end of </a:t>
            </a:r>
            <a:r>
              <a:rPr lang="en-GB" dirty="0" smtClean="0">
                <a:latin typeface="Lucida Console" pitchFamily="49" charset="0"/>
              </a:rPr>
              <a:t>main()</a:t>
            </a:r>
            <a:r>
              <a:rPr lang="en-GB" dirty="0" smtClean="0"/>
              <a:t>, where the program ends</a:t>
            </a:r>
          </a:p>
          <a:p>
            <a:pPr lvl="1" eaLnBrk="1" hangingPunct="1"/>
            <a:endParaRPr lang="en-GB" dirty="0"/>
          </a:p>
          <a:p>
            <a:pPr eaLnBrk="1" hangingPunct="1"/>
            <a:r>
              <a:rPr lang="en-GB" dirty="0" smtClean="0"/>
              <a:t>Most (all?) real programs have a much more interesting flow of control</a:t>
            </a:r>
          </a:p>
          <a:p>
            <a:pPr lvl="1" eaLnBrk="1" hangingPunct="1"/>
            <a:r>
              <a:rPr lang="en-GB" dirty="0" smtClean="0"/>
              <a:t>They sometimes need to make decisions about what to do next</a:t>
            </a:r>
          </a:p>
          <a:p>
            <a:pPr lvl="1" eaLnBrk="1" hangingPunct="1"/>
            <a:r>
              <a:rPr lang="en-GB" dirty="0" smtClean="0"/>
              <a:t>They sometimes need to perform an operation several times</a:t>
            </a:r>
          </a:p>
          <a:p>
            <a:pPr lvl="1" eaLnBrk="1" hangingPunct="1"/>
            <a:endParaRPr lang="en-GB" dirty="0" smtClean="0"/>
          </a:p>
        </p:txBody>
      </p:sp>
      <p:sp>
        <p:nvSpPr>
          <p:cNvPr id="11267" name="Rectangle 4"/>
          <p:cNvSpPr>
            <a:spLocks noGrp="1" noChangeArrowheads="1"/>
          </p:cNvSpPr>
          <p:nvPr>
            <p:ph type="title"/>
          </p:nvPr>
        </p:nvSpPr>
        <p:spPr/>
        <p:txBody>
          <a:bodyPr/>
          <a:lstStyle/>
          <a:p>
            <a:pPr eaLnBrk="1" hangingPunct="1"/>
            <a:r>
              <a:rPr lang="en-GB" sz="3400" dirty="0" smtClean="0"/>
              <a:t>What is Flow of Control?</a:t>
            </a:r>
          </a:p>
        </p:txBody>
      </p:sp>
      <p:sp>
        <p:nvSpPr>
          <p:cNvPr id="23554" name="Footer Placeholder 3"/>
          <p:cNvSpPr>
            <a:spLocks noGrp="1"/>
          </p:cNvSpPr>
          <p:nvPr>
            <p:ph type="ftr" sz="quarter" idx="10"/>
          </p:nvPr>
        </p:nvSpPr>
        <p:spPr/>
        <p:txBody>
          <a:bodyPr/>
          <a:lstStyle/>
          <a:p>
            <a:pPr>
              <a:defRPr/>
            </a:pPr>
            <a:fld id="{37B6926F-B2E4-4963-83B7-B1BB7CAD8A72}"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a:xfrm>
            <a:off x="3957129" y="1275805"/>
            <a:ext cx="4431534" cy="4935538"/>
          </a:xfrm>
        </p:spPr>
        <p:txBody>
          <a:bodyPr/>
          <a:lstStyle/>
          <a:p>
            <a:pPr eaLnBrk="1" hangingPunct="1">
              <a:defRPr/>
            </a:pPr>
            <a:r>
              <a:rPr lang="en-GB" dirty="0" smtClean="0">
                <a:latin typeface="+mj-lt"/>
                <a:sym typeface="Wingdings" pitchFamily="2" charset="2"/>
              </a:rPr>
              <a:t>Simple decisions </a:t>
            </a:r>
          </a:p>
          <a:p>
            <a:pPr lvl="1" eaLnBrk="1" hangingPunct="1">
              <a:defRPr/>
            </a:pPr>
            <a:endParaRPr lang="en-GB" dirty="0" smtClean="0">
              <a:latin typeface="+mj-lt"/>
              <a:sym typeface="Wingdings" pitchFamily="2" charset="2"/>
            </a:endParaRPr>
          </a:p>
          <a:p>
            <a:pPr lvl="1" eaLnBrk="1" hangingPunct="1">
              <a:defRPr/>
            </a:pPr>
            <a:endParaRPr lang="en-GB" dirty="0" smtClean="0">
              <a:latin typeface="+mj-lt"/>
              <a:sym typeface="Wingdings" pitchFamily="2" charset="2"/>
            </a:endParaRPr>
          </a:p>
          <a:p>
            <a:pPr marL="457200" lvl="1" indent="0" eaLnBrk="1" hangingPunct="1">
              <a:buNone/>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Either-or decisions</a:t>
            </a:r>
          </a:p>
          <a:p>
            <a:pPr lvl="1" eaLnBrk="1" hangingPunct="1">
              <a:defRPr/>
            </a:pPr>
            <a:endParaRPr lang="en-GB" dirty="0" smtClean="0">
              <a:latin typeface="+mj-lt"/>
              <a:sym typeface="Wingdings" pitchFamily="2" charset="2"/>
            </a:endParaRPr>
          </a:p>
          <a:p>
            <a:pPr marL="457200" lvl="1" indent="0" eaLnBrk="1" hangingPunct="1">
              <a:buNone/>
              <a:defRPr/>
            </a:pPr>
            <a:endParaRPr lang="en-GB" dirty="0" smtClean="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Multi-way decisions</a:t>
            </a:r>
            <a:endParaRPr lang="en-GB" dirty="0">
              <a:latin typeface="+mj-lt"/>
              <a:sym typeface="Wingdings" pitchFamily="2" charset="2"/>
            </a:endParaRPr>
          </a:p>
          <a:p>
            <a:pPr lvl="1" eaLnBrk="1" hangingPunct="1">
              <a:defRPr/>
            </a:pPr>
            <a:endParaRPr lang="en-GB" dirty="0" smtClean="0">
              <a:latin typeface="+mj-lt"/>
              <a:sym typeface="Wingdings" pitchFamily="2" charset="2"/>
            </a:endParaRPr>
          </a:p>
        </p:txBody>
      </p:sp>
      <p:sp>
        <p:nvSpPr>
          <p:cNvPr id="7171" name="Rectangle 4"/>
          <p:cNvSpPr>
            <a:spLocks noGrp="1" noChangeArrowheads="1"/>
          </p:cNvSpPr>
          <p:nvPr>
            <p:ph type="title"/>
          </p:nvPr>
        </p:nvSpPr>
        <p:spPr/>
        <p:txBody>
          <a:bodyPr/>
          <a:lstStyle/>
          <a:p>
            <a:pPr eaLnBrk="1" hangingPunct="1"/>
            <a:r>
              <a:rPr lang="en-GB" sz="3400" dirty="0" smtClean="0"/>
              <a:t>Making Decisions (in Pseudo Code!)</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4</a:t>
            </a:fld>
            <a:endParaRPr lang="en-GB"/>
          </a:p>
        </p:txBody>
      </p:sp>
      <p:sp>
        <p:nvSpPr>
          <p:cNvPr id="6" name="Rectangle 5"/>
          <p:cNvSpPr>
            <a:spLocks noChangeArrowheads="1"/>
          </p:cNvSpPr>
          <p:nvPr/>
        </p:nvSpPr>
        <p:spPr bwMode="auto">
          <a:xfrm>
            <a:off x="472965" y="1324317"/>
            <a:ext cx="3310758" cy="72197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if user requested receipt</a:t>
            </a:r>
          </a:p>
          <a:p>
            <a:pPr defTabSz="739775">
              <a:defRPr/>
            </a:pPr>
            <a:r>
              <a:rPr lang="en-GB" sz="1200" dirty="0"/>
              <a:t> </a:t>
            </a:r>
            <a:r>
              <a:rPr lang="en-GB" sz="1200" dirty="0" smtClean="0"/>
              <a:t>   print receipt</a:t>
            </a:r>
          </a:p>
          <a:p>
            <a:pPr defTabSz="739775">
              <a:defRPr/>
            </a:pPr>
            <a:r>
              <a:rPr lang="en-GB" sz="1200" dirty="0" smtClean="0"/>
              <a:t>end if </a:t>
            </a:r>
            <a:endParaRPr lang="en-GB" sz="1200" dirty="0"/>
          </a:p>
        </p:txBody>
      </p:sp>
      <p:sp>
        <p:nvSpPr>
          <p:cNvPr id="7" name="Rectangle 6"/>
          <p:cNvSpPr>
            <a:spLocks noChangeArrowheads="1"/>
          </p:cNvSpPr>
          <p:nvPr/>
        </p:nvSpPr>
        <p:spPr bwMode="auto">
          <a:xfrm>
            <a:off x="472965" y="2798380"/>
            <a:ext cx="3310758" cy="101686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if it's a leap year</a:t>
            </a:r>
          </a:p>
          <a:p>
            <a:pPr defTabSz="739775">
              <a:defRPr/>
            </a:pPr>
            <a:r>
              <a:rPr lang="en-GB" sz="1200" dirty="0"/>
              <a:t> </a:t>
            </a:r>
            <a:r>
              <a:rPr lang="en-GB" sz="1200" dirty="0" smtClean="0"/>
              <a:t>   number of days in year = 366</a:t>
            </a:r>
          </a:p>
          <a:p>
            <a:pPr defTabSz="739775">
              <a:defRPr/>
            </a:pPr>
            <a:r>
              <a:rPr lang="en-GB" sz="1200" dirty="0" smtClean="0"/>
              <a:t>otherwise</a:t>
            </a:r>
          </a:p>
          <a:p>
            <a:pPr defTabSz="739775">
              <a:defRPr/>
            </a:pPr>
            <a:r>
              <a:rPr lang="en-GB" sz="1200" dirty="0"/>
              <a:t> </a:t>
            </a:r>
            <a:r>
              <a:rPr lang="en-GB" sz="1200" dirty="0" smtClean="0"/>
              <a:t>   number of days in year = 365</a:t>
            </a:r>
          </a:p>
          <a:p>
            <a:pPr defTabSz="739775">
              <a:defRPr/>
            </a:pPr>
            <a:r>
              <a:rPr lang="en-GB" sz="1200" dirty="0" smtClean="0"/>
              <a:t>end if</a:t>
            </a:r>
            <a:endParaRPr lang="en-GB" sz="1200" dirty="0"/>
          </a:p>
        </p:txBody>
      </p:sp>
      <p:sp>
        <p:nvSpPr>
          <p:cNvPr id="8" name="Rectangle 7"/>
          <p:cNvSpPr>
            <a:spLocks noChangeArrowheads="1"/>
          </p:cNvSpPr>
          <p:nvPr/>
        </p:nvSpPr>
        <p:spPr bwMode="auto">
          <a:xfrm>
            <a:off x="472965" y="4495796"/>
            <a:ext cx="3310758" cy="138473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if month is </a:t>
            </a:r>
            <a:r>
              <a:rPr lang="en-GB" sz="1200" dirty="0" err="1" smtClean="0"/>
              <a:t>april</a:t>
            </a:r>
            <a:r>
              <a:rPr lang="en-GB" sz="1200" dirty="0" smtClean="0"/>
              <a:t>/</a:t>
            </a:r>
            <a:r>
              <a:rPr lang="en-GB" sz="1200" dirty="0" err="1" smtClean="0"/>
              <a:t>june</a:t>
            </a:r>
            <a:r>
              <a:rPr lang="en-GB" sz="1200" dirty="0" smtClean="0"/>
              <a:t>/</a:t>
            </a:r>
            <a:r>
              <a:rPr lang="en-GB" sz="1200" dirty="0" err="1" smtClean="0"/>
              <a:t>sept</a:t>
            </a:r>
            <a:r>
              <a:rPr lang="en-GB" sz="1200" dirty="0" smtClean="0"/>
              <a:t>/</a:t>
            </a:r>
            <a:r>
              <a:rPr lang="en-GB" sz="1200" dirty="0" err="1" smtClean="0"/>
              <a:t>nov</a:t>
            </a:r>
            <a:endParaRPr lang="en-GB" sz="1200" dirty="0" smtClean="0"/>
          </a:p>
          <a:p>
            <a:pPr defTabSz="739775">
              <a:defRPr/>
            </a:pPr>
            <a:r>
              <a:rPr lang="en-GB" sz="1200" dirty="0"/>
              <a:t> </a:t>
            </a:r>
            <a:r>
              <a:rPr lang="en-GB" sz="1200" dirty="0" smtClean="0"/>
              <a:t>   days in month = 30</a:t>
            </a:r>
          </a:p>
          <a:p>
            <a:pPr defTabSz="739775">
              <a:defRPr/>
            </a:pPr>
            <a:r>
              <a:rPr lang="en-GB" sz="1200" dirty="0" smtClean="0"/>
              <a:t>otherwise if month is </a:t>
            </a:r>
            <a:r>
              <a:rPr lang="en-GB" sz="1200" dirty="0" err="1" smtClean="0"/>
              <a:t>feb</a:t>
            </a:r>
            <a:endParaRPr lang="en-GB" sz="1200" dirty="0" smtClean="0"/>
          </a:p>
          <a:p>
            <a:pPr defTabSz="739775">
              <a:defRPr/>
            </a:pPr>
            <a:r>
              <a:rPr lang="en-GB" sz="1200" dirty="0"/>
              <a:t> </a:t>
            </a:r>
            <a:r>
              <a:rPr lang="en-GB" sz="1200" dirty="0" smtClean="0"/>
              <a:t>   days in month = 28 or 29</a:t>
            </a:r>
          </a:p>
          <a:p>
            <a:pPr defTabSz="739775">
              <a:defRPr/>
            </a:pPr>
            <a:r>
              <a:rPr lang="en-GB" sz="1200" dirty="0" smtClean="0"/>
              <a:t>otherwise</a:t>
            </a:r>
          </a:p>
          <a:p>
            <a:pPr defTabSz="739775">
              <a:defRPr/>
            </a:pPr>
            <a:r>
              <a:rPr lang="en-GB" sz="1200" dirty="0"/>
              <a:t> </a:t>
            </a:r>
            <a:r>
              <a:rPr lang="en-GB" sz="1200" dirty="0" smtClean="0"/>
              <a:t>   days in month = 31</a:t>
            </a:r>
          </a:p>
          <a:p>
            <a:pPr defTabSz="739775">
              <a:defRPr/>
            </a:pPr>
            <a:r>
              <a:rPr lang="en-GB" sz="1200" dirty="0" smtClean="0"/>
              <a:t>end if</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Write pseudo-code to make the following decisions:</a:t>
            </a:r>
          </a:p>
          <a:p>
            <a:pPr lvl="1" eaLnBrk="1" hangingPunct="1">
              <a:defRPr/>
            </a:pPr>
            <a:r>
              <a:rPr lang="en-GB" dirty="0" smtClean="0">
                <a:latin typeface="+mj-lt"/>
                <a:sym typeface="Wingdings" pitchFamily="2" charset="2"/>
              </a:rPr>
              <a:t>Whether a user is in the Northern hemisphere or the Southern hemisphere</a:t>
            </a:r>
          </a:p>
          <a:p>
            <a:pPr lvl="1" eaLnBrk="1" hangingPunct="1">
              <a:defRPr/>
            </a:pPr>
            <a:r>
              <a:rPr lang="en-GB" dirty="0" smtClean="0">
                <a:latin typeface="+mj-lt"/>
                <a:sym typeface="Wingdings" pitchFamily="2" charset="2"/>
              </a:rPr>
              <a:t>Whether a bank account is in credit or in debit</a:t>
            </a:r>
          </a:p>
          <a:p>
            <a:pPr lvl="1" eaLnBrk="1" hangingPunct="1">
              <a:defRPr/>
            </a:pPr>
            <a:r>
              <a:rPr lang="en-GB" dirty="0" smtClean="0">
                <a:latin typeface="+mj-lt"/>
                <a:sym typeface="Wingdings" pitchFamily="2" charset="2"/>
              </a:rPr>
              <a:t>Whether a child is pre-school (younger than 3), in nursery (3 or 4), in junior school (5-10), senior school (11-16), or sixth form (17-18)</a:t>
            </a:r>
          </a:p>
        </p:txBody>
      </p:sp>
      <p:sp>
        <p:nvSpPr>
          <p:cNvPr id="7171" name="Rectangle 4"/>
          <p:cNvSpPr>
            <a:spLocks noGrp="1" noChangeArrowheads="1"/>
          </p:cNvSpPr>
          <p:nvPr>
            <p:ph type="title"/>
          </p:nvPr>
        </p:nvSpPr>
        <p:spPr/>
        <p:txBody>
          <a:bodyPr/>
          <a:lstStyle/>
          <a:p>
            <a:pPr eaLnBrk="1" hangingPunct="1"/>
            <a:r>
              <a:rPr lang="en-GB" sz="3400" dirty="0" smtClean="0"/>
              <a:t>Quiz</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5</a:t>
            </a:fld>
            <a:endParaRPr lang="en-GB"/>
          </a:p>
        </p:txBody>
      </p:sp>
    </p:spTree>
    <p:extLst>
      <p:ext uri="{BB962C8B-B14F-4D97-AF65-F5344CB8AC3E}">
        <p14:creationId xmlns:p14="http://schemas.microsoft.com/office/powerpoint/2010/main" val="1908079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a:xfrm>
            <a:off x="3972910" y="1244273"/>
            <a:ext cx="4920265" cy="4935538"/>
          </a:xfrm>
        </p:spPr>
        <p:txBody>
          <a:bodyPr/>
          <a:lstStyle/>
          <a:p>
            <a:pPr eaLnBrk="1" hangingPunct="1">
              <a:defRPr/>
            </a:pPr>
            <a:r>
              <a:rPr lang="en-GB" dirty="0" smtClean="0">
                <a:latin typeface="+mj-lt"/>
                <a:sym typeface="Wingdings" pitchFamily="2" charset="2"/>
              </a:rPr>
              <a:t>Entry-test loop</a:t>
            </a:r>
          </a:p>
          <a:p>
            <a:pPr marL="57150" indent="0" eaLnBrk="1" hangingPunct="1">
              <a:buNone/>
              <a:defRPr/>
            </a:pPr>
            <a:endParaRPr lang="en-GB" dirty="0" smtClean="0">
              <a:latin typeface="+mj-lt"/>
              <a:sym typeface="Wingdings" pitchFamily="2" charset="2"/>
            </a:endParaRPr>
          </a:p>
          <a:p>
            <a:pPr lvl="1" eaLnBrk="1" hangingPunct="1">
              <a:defRPr/>
            </a:pP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Exit-test loop</a:t>
            </a:r>
          </a:p>
          <a:p>
            <a:pPr lvl="1" eaLnBrk="1" hangingPunct="1">
              <a:defRPr/>
            </a:pP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Known number of iterations</a:t>
            </a:r>
            <a:endParaRPr lang="en-GB" dirty="0">
              <a:latin typeface="+mj-lt"/>
              <a:sym typeface="Wingdings" pitchFamily="2" charset="2"/>
            </a:endParaRPr>
          </a:p>
        </p:txBody>
      </p:sp>
      <p:sp>
        <p:nvSpPr>
          <p:cNvPr id="7171" name="Rectangle 4"/>
          <p:cNvSpPr>
            <a:spLocks noGrp="1" noChangeArrowheads="1"/>
          </p:cNvSpPr>
          <p:nvPr>
            <p:ph type="title"/>
          </p:nvPr>
        </p:nvSpPr>
        <p:spPr/>
        <p:txBody>
          <a:bodyPr/>
          <a:lstStyle/>
          <a:p>
            <a:pPr eaLnBrk="1" hangingPunct="1"/>
            <a:r>
              <a:rPr lang="en-GB" sz="3400" dirty="0" smtClean="0"/>
              <a:t>Looping (in Pseudo Code!)</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6</a:t>
            </a:fld>
            <a:endParaRPr lang="en-GB"/>
          </a:p>
        </p:txBody>
      </p:sp>
      <p:sp>
        <p:nvSpPr>
          <p:cNvPr id="6" name="Rectangle 5"/>
          <p:cNvSpPr>
            <a:spLocks noChangeArrowheads="1"/>
          </p:cNvSpPr>
          <p:nvPr/>
        </p:nvSpPr>
        <p:spPr bwMode="auto">
          <a:xfrm>
            <a:off x="465138" y="1277018"/>
            <a:ext cx="3310758" cy="72164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while more invoices to process</a:t>
            </a:r>
          </a:p>
          <a:p>
            <a:pPr defTabSz="739775">
              <a:defRPr/>
            </a:pPr>
            <a:r>
              <a:rPr lang="en-GB" sz="1200" dirty="0"/>
              <a:t> </a:t>
            </a:r>
            <a:r>
              <a:rPr lang="en-GB" sz="1200" dirty="0" smtClean="0"/>
              <a:t>   process next invoice</a:t>
            </a:r>
          </a:p>
          <a:p>
            <a:pPr defTabSz="739775">
              <a:defRPr/>
            </a:pPr>
            <a:r>
              <a:rPr lang="en-GB" sz="1200" dirty="0" smtClean="0"/>
              <a:t>end while</a:t>
            </a:r>
            <a:endParaRPr lang="en-GB" sz="1200" dirty="0"/>
          </a:p>
        </p:txBody>
      </p:sp>
      <p:sp>
        <p:nvSpPr>
          <p:cNvPr id="7" name="Rectangle 6"/>
          <p:cNvSpPr>
            <a:spLocks noChangeArrowheads="1"/>
          </p:cNvSpPr>
          <p:nvPr/>
        </p:nvSpPr>
        <p:spPr bwMode="auto">
          <a:xfrm>
            <a:off x="465138" y="2956041"/>
            <a:ext cx="3310758" cy="70155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do</a:t>
            </a:r>
          </a:p>
          <a:p>
            <a:pPr defTabSz="739775">
              <a:defRPr/>
            </a:pPr>
            <a:r>
              <a:rPr lang="en-GB" sz="1200" dirty="0"/>
              <a:t> </a:t>
            </a:r>
            <a:r>
              <a:rPr lang="en-GB" sz="1200" dirty="0" smtClean="0"/>
              <a:t>   get password from user</a:t>
            </a:r>
          </a:p>
          <a:p>
            <a:pPr defTabSz="739775">
              <a:defRPr/>
            </a:pPr>
            <a:r>
              <a:rPr lang="en-GB" sz="1200" dirty="0" smtClean="0"/>
              <a:t>while password is incorrect</a:t>
            </a:r>
            <a:endParaRPr lang="en-GB" sz="1200" dirty="0"/>
          </a:p>
        </p:txBody>
      </p:sp>
      <p:sp>
        <p:nvSpPr>
          <p:cNvPr id="8" name="Rectangle 7"/>
          <p:cNvSpPr>
            <a:spLocks noChangeArrowheads="1"/>
          </p:cNvSpPr>
          <p:nvPr/>
        </p:nvSpPr>
        <p:spPr bwMode="auto">
          <a:xfrm>
            <a:off x="465138" y="4811117"/>
            <a:ext cx="3310758" cy="73560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loop 12 times</a:t>
            </a:r>
          </a:p>
          <a:p>
            <a:pPr defTabSz="739775">
              <a:defRPr/>
            </a:pPr>
            <a:r>
              <a:rPr lang="en-GB" sz="1200" dirty="0"/>
              <a:t> </a:t>
            </a:r>
            <a:r>
              <a:rPr lang="en-GB" sz="1200" dirty="0" smtClean="0"/>
              <a:t>   display sales for month "n"</a:t>
            </a:r>
          </a:p>
          <a:p>
            <a:pPr defTabSz="739775">
              <a:defRPr/>
            </a:pPr>
            <a:r>
              <a:rPr lang="en-GB" sz="1200" dirty="0" smtClean="0"/>
              <a:t>end loop</a:t>
            </a:r>
            <a:endParaRPr lang="en-GB" sz="1200" dirty="0"/>
          </a:p>
        </p:txBody>
      </p:sp>
    </p:spTree>
    <p:extLst>
      <p:ext uri="{BB962C8B-B14F-4D97-AF65-F5344CB8AC3E}">
        <p14:creationId xmlns:p14="http://schemas.microsoft.com/office/powerpoint/2010/main" val="3882467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Write pseudo-code to perform the following looping:</a:t>
            </a:r>
          </a:p>
          <a:p>
            <a:pPr lvl="1" eaLnBrk="1" hangingPunct="1">
              <a:defRPr/>
            </a:pPr>
            <a:r>
              <a:rPr lang="en-GB" dirty="0" smtClean="0">
                <a:latin typeface="+mj-lt"/>
                <a:sym typeface="Wingdings" pitchFamily="2" charset="2"/>
              </a:rPr>
              <a:t>Display the first 10 square numbers</a:t>
            </a:r>
          </a:p>
          <a:p>
            <a:pPr lvl="1" eaLnBrk="1" hangingPunct="1">
              <a:defRPr/>
            </a:pPr>
            <a:r>
              <a:rPr lang="en-GB" dirty="0" smtClean="0">
                <a:latin typeface="+mj-lt"/>
                <a:sym typeface="Wingdings" pitchFamily="2" charset="2"/>
              </a:rPr>
              <a:t>Read records from a file, and display each record</a:t>
            </a:r>
          </a:p>
          <a:p>
            <a:pPr lvl="1" eaLnBrk="1" hangingPunct="1">
              <a:defRPr/>
            </a:pPr>
            <a:r>
              <a:rPr lang="en-GB" dirty="0" smtClean="0">
                <a:latin typeface="+mj-lt"/>
                <a:sym typeface="Wingdings" pitchFamily="2" charset="2"/>
              </a:rPr>
              <a:t>Ask the user to enter a number between 1 and 10, and keep asking until they enter a valid number</a:t>
            </a:r>
          </a:p>
          <a:p>
            <a:pPr lvl="1" eaLnBrk="1" hangingPunct="1">
              <a:defRPr/>
            </a:pPr>
            <a:endParaRPr lang="en-GB" dirty="0" smtClean="0">
              <a:latin typeface="+mj-lt"/>
              <a:sym typeface="Wingdings" pitchFamily="2" charset="2"/>
            </a:endParaRPr>
          </a:p>
        </p:txBody>
      </p:sp>
      <p:sp>
        <p:nvSpPr>
          <p:cNvPr id="7171" name="Rectangle 4"/>
          <p:cNvSpPr>
            <a:spLocks noGrp="1" noChangeArrowheads="1"/>
          </p:cNvSpPr>
          <p:nvPr>
            <p:ph type="title"/>
          </p:nvPr>
        </p:nvSpPr>
        <p:spPr/>
        <p:txBody>
          <a:bodyPr/>
          <a:lstStyle/>
          <a:p>
            <a:pPr eaLnBrk="1" hangingPunct="1"/>
            <a:r>
              <a:rPr lang="en-GB" sz="3400" dirty="0" smtClean="0"/>
              <a:t>Quiz</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7</a:t>
            </a:fld>
            <a:endParaRPr lang="en-GB"/>
          </a:p>
        </p:txBody>
      </p:sp>
    </p:spTree>
    <p:extLst>
      <p:ext uri="{BB962C8B-B14F-4D97-AF65-F5344CB8AC3E}">
        <p14:creationId xmlns:p14="http://schemas.microsoft.com/office/powerpoint/2010/main" val="2942410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Sometimes an algorithm requires nested decisions</a:t>
            </a: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Example:</a:t>
            </a:r>
          </a:p>
        </p:txBody>
      </p:sp>
      <p:sp>
        <p:nvSpPr>
          <p:cNvPr id="7171" name="Rectangle 4"/>
          <p:cNvSpPr>
            <a:spLocks noGrp="1" noChangeArrowheads="1"/>
          </p:cNvSpPr>
          <p:nvPr>
            <p:ph type="title"/>
          </p:nvPr>
        </p:nvSpPr>
        <p:spPr/>
        <p:txBody>
          <a:bodyPr/>
          <a:lstStyle/>
          <a:p>
            <a:pPr eaLnBrk="1" hangingPunct="1"/>
            <a:r>
              <a:rPr lang="en-GB" sz="3400" dirty="0" smtClean="0"/>
              <a:t>Nested Decisions</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8</a:t>
            </a:fld>
            <a:endParaRPr lang="en-GB"/>
          </a:p>
        </p:txBody>
      </p:sp>
      <p:sp>
        <p:nvSpPr>
          <p:cNvPr id="5" name="Rectangle 4"/>
          <p:cNvSpPr>
            <a:spLocks noChangeArrowheads="1"/>
          </p:cNvSpPr>
          <p:nvPr/>
        </p:nvSpPr>
        <p:spPr bwMode="auto">
          <a:xfrm>
            <a:off x="810609" y="2574584"/>
            <a:ext cx="7765831" cy="320867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ask user for the amount they want to withdraw from their bank account</a:t>
            </a:r>
          </a:p>
          <a:p>
            <a:pPr defTabSz="739775">
              <a:defRPr/>
            </a:pPr>
            <a:endParaRPr lang="en-GB" sz="1200" dirty="0"/>
          </a:p>
          <a:p>
            <a:pPr defTabSz="739775">
              <a:defRPr/>
            </a:pPr>
            <a:r>
              <a:rPr lang="en-GB" sz="1200" dirty="0" smtClean="0"/>
              <a:t>if amount is greater than their daily limit</a:t>
            </a:r>
          </a:p>
          <a:p>
            <a:pPr defTabSz="739775">
              <a:defRPr/>
            </a:pPr>
            <a:r>
              <a:rPr lang="en-GB" sz="1200" dirty="0" smtClean="0"/>
              <a:t>    display an error message - "Too much, dude!"</a:t>
            </a:r>
          </a:p>
          <a:p>
            <a:pPr defTabSz="739775">
              <a:defRPr/>
            </a:pPr>
            <a:endParaRPr lang="en-GB" sz="1200" dirty="0" smtClean="0"/>
          </a:p>
          <a:p>
            <a:pPr defTabSz="739775">
              <a:defRPr/>
            </a:pPr>
            <a:r>
              <a:rPr lang="en-GB" sz="1200" dirty="0" smtClean="0"/>
              <a:t>otherwise</a:t>
            </a:r>
          </a:p>
          <a:p>
            <a:pPr defTabSz="739775">
              <a:defRPr/>
            </a:pPr>
            <a:endParaRPr lang="en-GB" sz="1200" dirty="0" smtClean="0"/>
          </a:p>
          <a:p>
            <a:pPr defTabSz="739775">
              <a:defRPr/>
            </a:pPr>
            <a:r>
              <a:rPr lang="en-GB" sz="1200" dirty="0" smtClean="0"/>
              <a:t>    dispense cash to user</a:t>
            </a:r>
          </a:p>
          <a:p>
            <a:pPr defTabSz="739775">
              <a:defRPr/>
            </a:pPr>
            <a:r>
              <a:rPr lang="en-GB" sz="1200" dirty="0"/>
              <a:t> </a:t>
            </a:r>
            <a:r>
              <a:rPr lang="en-GB" sz="1200" dirty="0" smtClean="0"/>
              <a:t>   calculate new balance</a:t>
            </a:r>
          </a:p>
          <a:p>
            <a:pPr defTabSz="739775">
              <a:defRPr/>
            </a:pPr>
            <a:endParaRPr lang="en-GB" sz="1200" dirty="0" smtClean="0"/>
          </a:p>
          <a:p>
            <a:pPr defTabSz="739775">
              <a:defRPr/>
            </a:pPr>
            <a:r>
              <a:rPr lang="en-GB" sz="1200" dirty="0"/>
              <a:t> </a:t>
            </a:r>
            <a:r>
              <a:rPr lang="en-GB" sz="1200" dirty="0" smtClean="0"/>
              <a:t>   if balance is now negative</a:t>
            </a:r>
          </a:p>
          <a:p>
            <a:pPr defTabSz="739775">
              <a:defRPr/>
            </a:pPr>
            <a:r>
              <a:rPr lang="en-GB" sz="1200" dirty="0" smtClean="0"/>
              <a:t>        display a warning message - "You're in the red, mate!"</a:t>
            </a:r>
          </a:p>
          <a:p>
            <a:pPr defTabSz="739775">
              <a:defRPr/>
            </a:pPr>
            <a:r>
              <a:rPr lang="en-GB" sz="1200" dirty="0"/>
              <a:t> </a:t>
            </a:r>
            <a:r>
              <a:rPr lang="en-GB" sz="1200" dirty="0" smtClean="0"/>
              <a:t>   otherwise</a:t>
            </a:r>
          </a:p>
          <a:p>
            <a:pPr defTabSz="739775">
              <a:defRPr/>
            </a:pPr>
            <a:r>
              <a:rPr lang="en-GB" sz="1200" dirty="0"/>
              <a:t> </a:t>
            </a:r>
            <a:r>
              <a:rPr lang="en-GB" sz="1200" dirty="0" smtClean="0"/>
              <a:t>       display a courteous message - "Thank you for your custom, my friend!"</a:t>
            </a:r>
          </a:p>
          <a:p>
            <a:pPr defTabSz="739775">
              <a:defRPr/>
            </a:pPr>
            <a:r>
              <a:rPr lang="en-GB" sz="1200" dirty="0"/>
              <a:t> </a:t>
            </a:r>
            <a:r>
              <a:rPr lang="en-GB" sz="1200" dirty="0" smtClean="0"/>
              <a:t>   end if</a:t>
            </a:r>
          </a:p>
          <a:p>
            <a:pPr defTabSz="739775">
              <a:defRPr/>
            </a:pPr>
            <a:endParaRPr lang="en-GB" sz="1200" dirty="0"/>
          </a:p>
          <a:p>
            <a:pPr defTabSz="739775">
              <a:defRPr/>
            </a:pPr>
            <a:r>
              <a:rPr lang="en-GB" sz="1200" dirty="0" smtClean="0"/>
              <a:t>end if   </a:t>
            </a:r>
            <a:endParaRPr lang="en-GB" sz="1200" dirty="0"/>
          </a:p>
        </p:txBody>
      </p:sp>
    </p:spTree>
    <p:extLst>
      <p:ext uri="{BB962C8B-B14F-4D97-AF65-F5344CB8AC3E}">
        <p14:creationId xmlns:p14="http://schemas.microsoft.com/office/powerpoint/2010/main" val="432646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Sometimes an algorithm requires nested loops</a:t>
            </a: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Example:</a:t>
            </a:r>
          </a:p>
        </p:txBody>
      </p:sp>
      <p:sp>
        <p:nvSpPr>
          <p:cNvPr id="7171" name="Rectangle 4"/>
          <p:cNvSpPr>
            <a:spLocks noGrp="1" noChangeArrowheads="1"/>
          </p:cNvSpPr>
          <p:nvPr>
            <p:ph type="title"/>
          </p:nvPr>
        </p:nvSpPr>
        <p:spPr/>
        <p:txBody>
          <a:bodyPr/>
          <a:lstStyle/>
          <a:p>
            <a:pPr eaLnBrk="1" hangingPunct="1"/>
            <a:r>
              <a:rPr lang="en-GB" sz="3400" dirty="0" smtClean="0"/>
              <a:t>Nested Loops</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9</a:t>
            </a:fld>
            <a:endParaRPr lang="en-GB"/>
          </a:p>
        </p:txBody>
      </p:sp>
      <p:sp>
        <p:nvSpPr>
          <p:cNvPr id="5" name="Rectangle 4"/>
          <p:cNvSpPr>
            <a:spLocks noChangeArrowheads="1"/>
          </p:cNvSpPr>
          <p:nvPr/>
        </p:nvSpPr>
        <p:spPr bwMode="auto">
          <a:xfrm>
            <a:off x="810609" y="2574584"/>
            <a:ext cx="7765831" cy="286101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set up a variable to hold a running total</a:t>
            </a:r>
          </a:p>
          <a:p>
            <a:pPr defTabSz="739775">
              <a:defRPr/>
            </a:pPr>
            <a:endParaRPr lang="en-GB" sz="1200" dirty="0" smtClean="0"/>
          </a:p>
          <a:p>
            <a:pPr defTabSz="739775">
              <a:defRPr/>
            </a:pPr>
            <a:r>
              <a:rPr lang="en-GB" sz="1200" dirty="0" smtClean="0"/>
              <a:t>open a </a:t>
            </a:r>
            <a:r>
              <a:rPr lang="en-GB" sz="1200" dirty="0" err="1" smtClean="0"/>
              <a:t>spreadsheet</a:t>
            </a:r>
            <a:endParaRPr lang="en-GB" sz="1200" dirty="0" smtClean="0"/>
          </a:p>
          <a:p>
            <a:pPr defTabSz="739775">
              <a:defRPr/>
            </a:pPr>
            <a:endParaRPr lang="en-GB" sz="1200" dirty="0"/>
          </a:p>
          <a:p>
            <a:pPr defTabSz="739775">
              <a:defRPr/>
            </a:pPr>
            <a:r>
              <a:rPr lang="en-GB" sz="1200" dirty="0" smtClean="0"/>
              <a:t>for each row in the </a:t>
            </a:r>
            <a:r>
              <a:rPr lang="en-GB" sz="1200" dirty="0" err="1" smtClean="0"/>
              <a:t>spreadsheet</a:t>
            </a:r>
            <a:endParaRPr lang="en-GB" sz="1200" dirty="0" smtClean="0"/>
          </a:p>
          <a:p>
            <a:pPr defTabSz="739775">
              <a:defRPr/>
            </a:pPr>
            <a:endParaRPr lang="en-GB" sz="1200" dirty="0"/>
          </a:p>
          <a:p>
            <a:pPr defTabSz="739775">
              <a:defRPr/>
            </a:pPr>
            <a:r>
              <a:rPr lang="en-GB" sz="1200" dirty="0" smtClean="0"/>
              <a:t>    for each column in the current row</a:t>
            </a:r>
          </a:p>
          <a:p>
            <a:pPr defTabSz="739775">
              <a:defRPr/>
            </a:pPr>
            <a:r>
              <a:rPr lang="en-GB" sz="1200" dirty="0"/>
              <a:t> </a:t>
            </a:r>
            <a:r>
              <a:rPr lang="en-GB" sz="1200" dirty="0" smtClean="0"/>
              <a:t>       add the value in the current row/column to the running total</a:t>
            </a:r>
          </a:p>
          <a:p>
            <a:pPr defTabSz="739775">
              <a:defRPr/>
            </a:pPr>
            <a:r>
              <a:rPr lang="en-GB" sz="1200" dirty="0"/>
              <a:t> </a:t>
            </a:r>
            <a:r>
              <a:rPr lang="en-GB" sz="1200" dirty="0" smtClean="0"/>
              <a:t>   end of the "columns" loop</a:t>
            </a:r>
          </a:p>
          <a:p>
            <a:pPr defTabSz="739775">
              <a:defRPr/>
            </a:pPr>
            <a:endParaRPr lang="en-GB" sz="1200" dirty="0"/>
          </a:p>
          <a:p>
            <a:pPr defTabSz="739775">
              <a:defRPr/>
            </a:pPr>
            <a:r>
              <a:rPr lang="en-GB" sz="1200" dirty="0" smtClean="0"/>
              <a:t>end of the "rows" loop</a:t>
            </a:r>
          </a:p>
          <a:p>
            <a:pPr defTabSz="739775">
              <a:defRPr/>
            </a:pPr>
            <a:endParaRPr lang="en-GB" sz="1200" dirty="0"/>
          </a:p>
          <a:p>
            <a:pPr defTabSz="739775">
              <a:defRPr/>
            </a:pPr>
            <a:r>
              <a:rPr lang="en-GB" sz="1200" dirty="0" smtClean="0"/>
              <a:t>close the </a:t>
            </a:r>
            <a:r>
              <a:rPr lang="en-GB" sz="1200" dirty="0" err="1" smtClean="0"/>
              <a:t>spreadsheet</a:t>
            </a:r>
            <a:r>
              <a:rPr lang="en-GB" sz="1200" dirty="0" smtClean="0"/>
              <a:t>  </a:t>
            </a:r>
          </a:p>
          <a:p>
            <a:pPr defTabSz="739775">
              <a:defRPr/>
            </a:pPr>
            <a:endParaRPr lang="en-GB" sz="1200" dirty="0" smtClean="0"/>
          </a:p>
          <a:p>
            <a:pPr defTabSz="739775">
              <a:defRPr/>
            </a:pPr>
            <a:r>
              <a:rPr lang="en-GB" sz="1200" dirty="0"/>
              <a:t>display the running </a:t>
            </a:r>
            <a:r>
              <a:rPr lang="en-GB" sz="1200" dirty="0" smtClean="0"/>
              <a:t>total</a:t>
            </a:r>
            <a:endParaRPr lang="en-GB" sz="1200" dirty="0"/>
          </a:p>
        </p:txBody>
      </p:sp>
    </p:spTree>
    <p:extLst>
      <p:ext uri="{BB962C8B-B14F-4D97-AF65-F5344CB8AC3E}">
        <p14:creationId xmlns:p14="http://schemas.microsoft.com/office/powerpoint/2010/main" val="2612810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13351</TotalTime>
  <Words>1275</Words>
  <Application>Microsoft Office PowerPoint</Application>
  <PresentationFormat>On-screen Show (4:3)</PresentationFormat>
  <Paragraphs>209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1_Blends</vt:lpstr>
      <vt:lpstr>Flow of Control Concepts</vt:lpstr>
      <vt:lpstr>Contents</vt:lpstr>
      <vt:lpstr>What is Flow of Control?</vt:lpstr>
      <vt:lpstr>Making Decisions (in Pseudo Code!)</vt:lpstr>
      <vt:lpstr>Quiz</vt:lpstr>
      <vt:lpstr>Looping (in Pseudo Code!)</vt:lpstr>
      <vt:lpstr>Quiz</vt:lpstr>
      <vt:lpstr>Nested Decisions</vt:lpstr>
      <vt:lpstr>Nested Loops</vt:lpstr>
      <vt:lpstr>Combining Decisions and Loops (1 of 2)</vt:lpstr>
      <vt:lpstr>Combining Decisions and Loops (2 of 2)</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441</cp:revision>
  <dcterms:created xsi:type="dcterms:W3CDTF">2002-05-03T12:27:39Z</dcterms:created>
  <dcterms:modified xsi:type="dcterms:W3CDTF">2019-05-21T07:35:44Z</dcterms:modified>
</cp:coreProperties>
</file>