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19"/>
  </p:notesMasterIdLst>
  <p:handoutMasterIdLst>
    <p:handoutMasterId r:id="rId20"/>
  </p:handoutMasterIdLst>
  <p:sldIdLst>
    <p:sldId id="256" r:id="rId2"/>
    <p:sldId id="497" r:id="rId3"/>
    <p:sldId id="672" r:id="rId4"/>
    <p:sldId id="673" r:id="rId5"/>
    <p:sldId id="691" r:id="rId6"/>
    <p:sldId id="698" r:id="rId7"/>
    <p:sldId id="695" r:id="rId8"/>
    <p:sldId id="693" r:id="rId9"/>
    <p:sldId id="694" r:id="rId10"/>
    <p:sldId id="675" r:id="rId11"/>
    <p:sldId id="677" r:id="rId12"/>
    <p:sldId id="679" r:id="rId13"/>
    <p:sldId id="696" r:id="rId14"/>
    <p:sldId id="680" r:id="rId15"/>
    <p:sldId id="681" r:id="rId16"/>
    <p:sldId id="697" r:id="rId17"/>
    <p:sldId id="692" r:id="rId18"/>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FDDF"/>
    <a:srgbClr val="FE7C6E"/>
    <a:srgbClr val="F7FC9C"/>
    <a:srgbClr val="F2CAE5"/>
    <a:srgbClr val="ECB4D9"/>
    <a:srgbClr val="FFB9BB"/>
    <a:srgbClr val="99CC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15873" autoAdjust="0"/>
    <p:restoredTop sz="94611" autoAdjust="0"/>
  </p:normalViewPr>
  <p:slideViewPr>
    <p:cSldViewPr snapToGrid="0" showGuides="1">
      <p:cViewPr varScale="1">
        <p:scale>
          <a:sx n="118" d="100"/>
          <a:sy n="118" d="100"/>
        </p:scale>
        <p:origin x="-2304" y="-108"/>
      </p:cViewPr>
      <p:guideLst>
        <p:guide orient="horz" pos="2600"/>
        <p:guide pos="217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80" d="100"/>
          <a:sy n="80" d="100"/>
        </p:scale>
        <p:origin x="-3864" y="-24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smtClean="0"/>
              <a:t>Flow Control in Python</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6633" name="Rectangle 9"/>
          <p:cNvSpPr>
            <a:spLocks noChangeArrowheads="1"/>
          </p:cNvSpPr>
          <p:nvPr/>
        </p:nvSpPr>
        <p:spPr bwMode="auto">
          <a:xfrm>
            <a:off x="2479675" y="9139238"/>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2019</a:t>
            </a:r>
            <a:endParaRPr lang="en-GB" sz="1000" dirty="0">
              <a:latin typeface="Tahoma" pitchFamily="34" charset="0"/>
            </a:endParaRPr>
          </a:p>
        </p:txBody>
      </p:sp>
    </p:spTree>
    <p:extLst>
      <p:ext uri="{BB962C8B-B14F-4D97-AF65-F5344CB8AC3E}">
        <p14:creationId xmlns:p14="http://schemas.microsoft.com/office/powerpoint/2010/main" val="2910711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smtClean="0"/>
              <a:t>Flow Control in Python</a:t>
            </a:r>
            <a:endParaRPr lang="en-GB" dirty="0"/>
          </a:p>
        </p:txBody>
      </p:sp>
      <p:sp>
        <p:nvSpPr>
          <p:cNvPr id="31747"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479675" y="9139238"/>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2019</a:t>
            </a:r>
            <a:endParaRPr lang="en-GB" sz="1000" dirty="0">
              <a:latin typeface="Tahoma" pitchFamily="34" charset="0"/>
            </a:endParaRPr>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341475889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GB" smtClean="0"/>
              <a:t>Flow Control in Python</a:t>
            </a:r>
            <a:endParaRPr lang="en-GB" dirty="0" smtClean="0"/>
          </a:p>
        </p:txBody>
      </p:sp>
      <p:sp>
        <p:nvSpPr>
          <p:cNvPr id="32771" name="Rectangle 4"/>
          <p:cNvSpPr>
            <a:spLocks noGrp="1" noRot="1" noChangeAspect="1" noChangeArrowheads="1" noTextEdit="1"/>
          </p:cNvSpPr>
          <p:nvPr>
            <p:ph type="sldImg"/>
          </p:nvPr>
        </p:nvSpPr>
        <p:spPr>
          <a:ln/>
        </p:spPr>
      </p:sp>
      <p:sp>
        <p:nvSpPr>
          <p:cNvPr id="32772" name="Rectangle 5"/>
          <p:cNvSpPr>
            <a:spLocks noGrp="1" noChangeArrowheads="1"/>
          </p:cNvSpPr>
          <p:nvPr>
            <p:ph type="body" idx="1"/>
          </p:nvPr>
        </p:nvSpPr>
        <p:spPr>
          <a:noFill/>
          <a:ln/>
        </p:spPr>
        <p:txBody>
          <a:bodyPr/>
          <a:lstStyle/>
          <a:p>
            <a:pPr eaLnBrk="1" hangingPunct="1"/>
            <a:r>
              <a:rPr lang="en-US" dirty="0" smtClean="0"/>
              <a:t>Every programming language has if-statements and loops</a:t>
            </a:r>
            <a:r>
              <a:rPr lang="en-US" dirty="0" smtClean="0">
                <a:sym typeface="Wingdings" panose="05000000000000000000" pitchFamily="2" charset="2"/>
              </a:rPr>
              <a:t>. Python has these language features too, but there are some interesting twists that you might not expect. For example, if you're coming from C, C++, Java</a:t>
            </a:r>
            <a:r>
              <a:rPr lang="en-US" smtClean="0">
                <a:sym typeface="Wingdings" panose="05000000000000000000" pitchFamily="2" charset="2"/>
              </a:rPr>
              <a:t>, JavaScript, </a:t>
            </a:r>
            <a:r>
              <a:rPr lang="en-US" dirty="0" smtClean="0">
                <a:sym typeface="Wingdings" panose="05000000000000000000" pitchFamily="2" charset="2"/>
              </a:rPr>
              <a:t>or C# you'll be used to the </a:t>
            </a:r>
            <a:r>
              <a:rPr lang="en-US" dirty="0" smtClean="0">
                <a:latin typeface="Lucida Console" panose="020B0609040504020204" pitchFamily="49" charset="0"/>
                <a:cs typeface="Lao UI" panose="020B0502040204020203" pitchFamily="34" charset="0"/>
                <a:sym typeface="Wingdings" panose="05000000000000000000" pitchFamily="2" charset="2"/>
              </a:rPr>
              <a:t>switch</a:t>
            </a:r>
            <a:r>
              <a:rPr lang="en-US" dirty="0" smtClean="0">
                <a:sym typeface="Wingdings" panose="05000000000000000000" pitchFamily="2" charset="2"/>
              </a:rPr>
              <a:t> statement to do multi-way branching. Python doesn't have one of those…</a:t>
            </a:r>
          </a:p>
          <a:p>
            <a:pPr eaLnBrk="1" hangingPunct="1"/>
            <a:r>
              <a:rPr lang="en-US" dirty="0" smtClean="0">
                <a:sym typeface="Wingdings" panose="05000000000000000000" pitchFamily="2" charset="2"/>
              </a:rPr>
              <a:t>There are some other surprises along the way, so this chapter isn't quite as trivial as you might imagine.</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smtClean="0"/>
              <a:t>Flow Control in Python</a:t>
            </a:r>
            <a:endParaRPr lang="en-GB"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dirty="0"/>
              <a:t>This section </a:t>
            </a:r>
            <a:r>
              <a:rPr lang="en-US" dirty="0" smtClean="0"/>
              <a:t>describes how to write loops. There are two ways to do this - a </a:t>
            </a:r>
            <a:r>
              <a:rPr lang="en-US" dirty="0" smtClean="0">
                <a:latin typeface="Lucida Console" panose="020B0609040504020204" pitchFamily="49" charset="0"/>
              </a:rPr>
              <a:t>while</a:t>
            </a:r>
            <a:r>
              <a:rPr lang="en-US" dirty="0" smtClean="0"/>
              <a:t> loop and a </a:t>
            </a:r>
            <a:r>
              <a:rPr lang="en-US" dirty="0" smtClean="0">
                <a:latin typeface="Lucida Console" panose="020B0609040504020204" pitchFamily="49" charset="0"/>
              </a:rPr>
              <a:t>for</a:t>
            </a:r>
            <a:r>
              <a:rPr lang="en-US" dirty="0" smtClean="0"/>
              <a:t> loop. We'll show each construct in turn. </a:t>
            </a:r>
          </a:p>
          <a:p>
            <a:pPr eaLnBrk="1" hangingPunct="1"/>
            <a:r>
              <a:rPr lang="en-US" dirty="0" smtClean="0"/>
              <a:t>We'll also describe how to perform unconditional jumps by using the </a:t>
            </a:r>
            <a:r>
              <a:rPr lang="en-US" dirty="0" smtClean="0">
                <a:latin typeface="Lucida Console" panose="020B0609040504020204" pitchFamily="49" charset="0"/>
              </a:rPr>
              <a:t>break</a:t>
            </a:r>
            <a:r>
              <a:rPr lang="en-US" dirty="0" smtClean="0"/>
              <a:t> and </a:t>
            </a:r>
            <a:r>
              <a:rPr lang="en-US" dirty="0" smtClean="0">
                <a:latin typeface="Lucida Console" panose="020B0609040504020204" pitchFamily="49" charset="0"/>
              </a:rPr>
              <a:t>continue</a:t>
            </a:r>
            <a:r>
              <a:rPr lang="en-US" dirty="0" smtClean="0"/>
              <a:t> keywords. At the end of this section, we'll see how to put an </a:t>
            </a:r>
            <a:r>
              <a:rPr lang="en-US" dirty="0" smtClean="0">
                <a:latin typeface="Lucida Console" panose="020B0609040504020204" pitchFamily="49" charset="0"/>
              </a:rPr>
              <a:t>else</a:t>
            </a:r>
            <a:r>
              <a:rPr lang="en-US" dirty="0" smtClean="0"/>
              <a:t> clause at the end of a loop. Sounds weird eh?</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smtClean="0"/>
              <a:t>Flow Control in Python</a:t>
            </a:r>
            <a:endParaRPr lang="en-GB" dirty="0" smtClean="0"/>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The most straightforward loop construct in Python is the </a:t>
            </a:r>
            <a:r>
              <a:rPr lang="en-GB" dirty="0" smtClean="0">
                <a:latin typeface="Lucida Console" panose="020B0609040504020204" pitchFamily="49" charset="0"/>
              </a:rPr>
              <a:t>while</a:t>
            </a:r>
            <a:r>
              <a:rPr lang="en-GB" dirty="0" smtClean="0"/>
              <a:t> loop. Note that the condition is testing for truth  (there's no equivalent of the "repeat until" construct that you find in Ruby, VB etc.).</a:t>
            </a:r>
          </a:p>
          <a:p>
            <a:r>
              <a:rPr lang="en-GB" smtClean="0"/>
              <a:t>Note</a:t>
            </a:r>
            <a:r>
              <a:rPr lang="en-GB" dirty="0" smtClean="0"/>
              <a:t>: Python doesn't have a do-while loop construct, unlike many languages. We'll see how to simulate do-while loops later in this section, when we discuss the </a:t>
            </a:r>
            <a:r>
              <a:rPr lang="en-GB" dirty="0" smtClean="0">
                <a:latin typeface="Lucida Console" panose="020B0609040504020204" pitchFamily="49" charset="0"/>
              </a:rPr>
              <a:t>break</a:t>
            </a:r>
            <a:r>
              <a:rPr lang="en-GB" dirty="0" smtClean="0"/>
              <a:t> statement.</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smtClean="0"/>
              <a:t>Flow Control in Python</a:t>
            </a:r>
            <a:endParaRPr lang="en-GB" dirty="0" smtClean="0"/>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For loops are a bit different in Python than in other languages. Rather than explicitly setting a loop control variable, testing it, and updating it on each iteration, Python for loops iterate over the items of a sequence (e.g. a list, a string, or a range). </a:t>
            </a:r>
          </a:p>
          <a:p>
            <a:r>
              <a:rPr lang="en-GB" dirty="0" smtClean="0"/>
              <a:t>The general syntax is shown in the slide, along with an example. The example iterates over all the items in a list, and displays each item.</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smtClean="0"/>
              <a:t>Flow Control in Python</a:t>
            </a:r>
            <a:endParaRPr lang="en-GB" dirty="0" smtClean="0"/>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If you want to implement a "traditional for loop", starting at a certain number and iterating up to an end number, you can use the </a:t>
            </a:r>
            <a:r>
              <a:rPr lang="en-GB" dirty="0" smtClean="0">
                <a:latin typeface="Lucida Console" panose="020B0609040504020204" pitchFamily="49" charset="0"/>
              </a:rPr>
              <a:t>range()</a:t>
            </a:r>
            <a:r>
              <a:rPr lang="en-GB" dirty="0" smtClean="0"/>
              <a:t> function to create the range of numbers you want to iterate over.</a:t>
            </a:r>
          </a:p>
          <a:p>
            <a:r>
              <a:rPr lang="en-GB" dirty="0" smtClean="0"/>
              <a:t>The example in the slide shows three usages of the </a:t>
            </a:r>
            <a:r>
              <a:rPr lang="en-GB" dirty="0" smtClean="0">
                <a:latin typeface="Lucida Console" panose="020B0609040504020204" pitchFamily="49" charset="0"/>
              </a:rPr>
              <a:t>range()</a:t>
            </a:r>
            <a:r>
              <a:rPr lang="en-GB" dirty="0" smtClean="0"/>
              <a:t> function:</a:t>
            </a:r>
          </a:p>
          <a:p>
            <a:pPr lvl="1"/>
            <a:r>
              <a:rPr lang="en-GB" dirty="0" smtClean="0"/>
              <a:t>The first example calls </a:t>
            </a:r>
            <a:r>
              <a:rPr lang="en-GB" dirty="0" smtClean="0">
                <a:latin typeface="Lucida Console" panose="020B0609040504020204" pitchFamily="49" charset="0"/>
              </a:rPr>
              <a:t>range()</a:t>
            </a:r>
            <a:r>
              <a:rPr lang="en-GB" dirty="0" smtClean="0"/>
              <a:t> with a single parameter, specifying the exclusive upper bound. The inclusive lower bound is assumed to be 0, and the default increment size is 1. Therefore, this example prints the following numbers:</a:t>
            </a:r>
          </a:p>
          <a:p>
            <a:pPr marL="539750" lvl="2" indent="0">
              <a:buNone/>
            </a:pPr>
            <a:r>
              <a:rPr lang="en-GB" dirty="0" smtClean="0">
                <a:latin typeface="Lucida Console" panose="020B0609040504020204" pitchFamily="49" charset="0"/>
              </a:rPr>
              <a:t>0 1 2 3 4</a:t>
            </a:r>
          </a:p>
          <a:p>
            <a:pPr lvl="1"/>
            <a:r>
              <a:rPr lang="en-GB" dirty="0"/>
              <a:t>The </a:t>
            </a:r>
            <a:r>
              <a:rPr lang="en-GB" dirty="0" smtClean="0"/>
              <a:t>second example </a:t>
            </a:r>
            <a:r>
              <a:rPr lang="en-GB" dirty="0"/>
              <a:t>calls </a:t>
            </a:r>
            <a:r>
              <a:rPr lang="en-GB" dirty="0">
                <a:latin typeface="Lucida Console" panose="020B0609040504020204" pitchFamily="49" charset="0"/>
              </a:rPr>
              <a:t>range()</a:t>
            </a:r>
            <a:r>
              <a:rPr lang="en-GB" dirty="0"/>
              <a:t> with </a:t>
            </a:r>
            <a:r>
              <a:rPr lang="en-GB" dirty="0" smtClean="0"/>
              <a:t>two parameters, specifying the inclusive lower bound and the exclusive upper bound. The default increment </a:t>
            </a:r>
            <a:r>
              <a:rPr lang="en-GB" dirty="0"/>
              <a:t>size is </a:t>
            </a:r>
            <a:r>
              <a:rPr lang="en-GB" dirty="0" smtClean="0"/>
              <a:t>1 again. </a:t>
            </a:r>
            <a:r>
              <a:rPr lang="en-GB" dirty="0"/>
              <a:t>Therefore, this example prints the following numbers:</a:t>
            </a:r>
          </a:p>
          <a:p>
            <a:pPr marL="539750" lvl="2" indent="0">
              <a:buNone/>
            </a:pPr>
            <a:r>
              <a:rPr lang="en-GB" dirty="0" smtClean="0">
                <a:latin typeface="Lucida Console" panose="020B0609040504020204" pitchFamily="49" charset="0"/>
              </a:rPr>
              <a:t>6 7 8 9 10</a:t>
            </a:r>
            <a:endParaRPr lang="en-GB" dirty="0">
              <a:latin typeface="Lucida Console" panose="020B0609040504020204" pitchFamily="49" charset="0"/>
            </a:endParaRPr>
          </a:p>
          <a:p>
            <a:pPr lvl="1"/>
            <a:r>
              <a:rPr lang="en-GB" dirty="0"/>
              <a:t>The </a:t>
            </a:r>
            <a:r>
              <a:rPr lang="en-GB" dirty="0" smtClean="0"/>
              <a:t>third example </a:t>
            </a:r>
            <a:r>
              <a:rPr lang="en-GB" dirty="0"/>
              <a:t>calls </a:t>
            </a:r>
            <a:r>
              <a:rPr lang="en-GB" dirty="0">
                <a:latin typeface="Lucida Console" panose="020B0609040504020204" pitchFamily="49" charset="0"/>
              </a:rPr>
              <a:t>range()</a:t>
            </a:r>
            <a:r>
              <a:rPr lang="en-GB" dirty="0"/>
              <a:t> with </a:t>
            </a:r>
            <a:r>
              <a:rPr lang="en-GB" dirty="0" smtClean="0"/>
              <a:t>three parameters</a:t>
            </a:r>
            <a:r>
              <a:rPr lang="en-GB" dirty="0"/>
              <a:t>, specifying the inclusive lower </a:t>
            </a:r>
            <a:r>
              <a:rPr lang="en-GB" dirty="0" smtClean="0"/>
              <a:t>bound, the </a:t>
            </a:r>
            <a:r>
              <a:rPr lang="en-GB" dirty="0"/>
              <a:t>exclusive upper </a:t>
            </a:r>
            <a:r>
              <a:rPr lang="en-GB" dirty="0" smtClean="0"/>
              <a:t>bound, and the increment size. </a:t>
            </a:r>
            <a:r>
              <a:rPr lang="en-GB" dirty="0"/>
              <a:t>Therefore, this example prints the following numbers:</a:t>
            </a:r>
          </a:p>
          <a:p>
            <a:pPr marL="539750" lvl="2" indent="0">
              <a:buNone/>
            </a:pPr>
            <a:r>
              <a:rPr lang="en-GB" dirty="0" smtClean="0">
                <a:latin typeface="Lucida Console" panose="020B0609040504020204" pitchFamily="49" charset="0"/>
              </a:rPr>
              <a:t>1 3 5 7 9</a:t>
            </a:r>
            <a:endParaRPr lang="en-GB" dirty="0">
              <a:latin typeface="Lucida Console" panose="020B0609040504020204" pitchFamily="49" charset="0"/>
            </a:endParaRPr>
          </a:p>
          <a:p>
            <a:pPr marL="539750" lvl="2" indent="0">
              <a:buNone/>
            </a:pPr>
            <a:endParaRPr lang="en-GB" dirty="0">
              <a:latin typeface="Lucida Console" panose="020B0609040504020204" pitchFamily="49"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GB" smtClean="0"/>
              <a:t>Flow Control in Python</a:t>
            </a:r>
            <a:endParaRPr lang="en-GB" dirty="0" smtClean="0"/>
          </a:p>
        </p:txBody>
      </p:sp>
      <p:sp>
        <p:nvSpPr>
          <p:cNvPr id="58371" name="Rectangle 2"/>
          <p:cNvSpPr>
            <a:spLocks noGrp="1" noRot="1" noChangeAspect="1" noChangeArrowheads="1" noTextEdit="1"/>
          </p:cNvSpPr>
          <p:nvPr>
            <p:ph type="sldImg"/>
          </p:nvPr>
        </p:nvSpPr>
        <p:spPr>
          <a:ln/>
        </p:spPr>
      </p:sp>
      <p:sp>
        <p:nvSpPr>
          <p:cNvPr id="5837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The </a:t>
            </a:r>
            <a:r>
              <a:rPr lang="en-GB" dirty="0" smtClean="0">
                <a:latin typeface="Lucida Console" panose="020B0609040504020204" pitchFamily="49" charset="0"/>
              </a:rPr>
              <a:t>break</a:t>
            </a:r>
            <a:r>
              <a:rPr lang="en-GB" dirty="0" smtClean="0"/>
              <a:t> statement terminates a loop immediately. This is useful if you decide you've found the record you were looking for, or if something has gone horribly wrong and there's no point carrying on with the loop.</a:t>
            </a:r>
          </a:p>
          <a:p>
            <a:r>
              <a:rPr lang="en-GB" dirty="0"/>
              <a:t>The </a:t>
            </a:r>
            <a:r>
              <a:rPr lang="en-GB" dirty="0" smtClean="0">
                <a:latin typeface="Lucida Console" panose="020B0609040504020204" pitchFamily="49" charset="0"/>
              </a:rPr>
              <a:t>continue</a:t>
            </a:r>
            <a:r>
              <a:rPr lang="en-GB" dirty="0" smtClean="0"/>
              <a:t> </a:t>
            </a:r>
            <a:r>
              <a:rPr lang="en-GB" dirty="0"/>
              <a:t>statement </a:t>
            </a:r>
            <a:r>
              <a:rPr lang="en-GB" dirty="0" smtClean="0"/>
              <a:t>abandons the current loop iteration, and resumes at the top of the loop ready for the next iteration. </a:t>
            </a:r>
            <a:r>
              <a:rPr lang="en-GB" dirty="0"/>
              <a:t>This is useful if you decide </a:t>
            </a:r>
            <a:r>
              <a:rPr lang="en-GB" dirty="0" smtClean="0"/>
              <a:t>the current record is invalid or irrelevant, and you want to skip it and move on to the next record.</a:t>
            </a:r>
          </a:p>
          <a:p>
            <a:r>
              <a:rPr lang="en-GB" dirty="0" smtClean="0"/>
              <a:t>Note the following points in the example:</a:t>
            </a:r>
          </a:p>
          <a:p>
            <a:pPr lvl="1"/>
            <a:r>
              <a:rPr lang="en-GB" dirty="0" smtClean="0"/>
              <a:t>The first loop stops as soon as it hits the magic number entered by the user.</a:t>
            </a:r>
          </a:p>
          <a:p>
            <a:pPr lvl="1"/>
            <a:r>
              <a:rPr lang="en-GB" dirty="0" smtClean="0"/>
              <a:t>The second loop skips over the magic number and continues iteration on the next value in the sequence.</a:t>
            </a:r>
            <a:endParaRPr lang="en-GB" dirty="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GB" smtClean="0"/>
              <a:t>Flow Control in Python</a:t>
            </a:r>
            <a:endParaRPr lang="en-GB" dirty="0" smtClean="0"/>
          </a:p>
        </p:txBody>
      </p:sp>
      <p:sp>
        <p:nvSpPr>
          <p:cNvPr id="59395" name="Rectangle 2"/>
          <p:cNvSpPr>
            <a:spLocks noGrp="1" noRot="1" noChangeAspect="1" noChangeArrowheads="1" noTextEdit="1"/>
          </p:cNvSpPr>
          <p:nvPr>
            <p:ph type="sldImg"/>
          </p:nvPr>
        </p:nvSpPr>
        <p:spPr>
          <a:ln/>
        </p:spPr>
      </p:sp>
      <p:sp>
        <p:nvSpPr>
          <p:cNvPr id="5939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Strange as it might seem, you can append an </a:t>
            </a:r>
            <a:r>
              <a:rPr lang="en-GB" dirty="0" smtClean="0">
                <a:latin typeface="Lucida Console" panose="020B0609040504020204" pitchFamily="49" charset="0"/>
              </a:rPr>
              <a:t>else</a:t>
            </a:r>
            <a:r>
              <a:rPr lang="en-GB" dirty="0" smtClean="0"/>
              <a:t> clause at the end of a loop. You can do this for </a:t>
            </a:r>
            <a:r>
              <a:rPr lang="en-GB" dirty="0" err="1" smtClean="0">
                <a:latin typeface="Lucida Console" panose="020B0609040504020204" pitchFamily="49" charset="0"/>
              </a:rPr>
              <a:t>for</a:t>
            </a:r>
            <a:r>
              <a:rPr lang="en-GB" dirty="0" smtClean="0"/>
              <a:t> loops (as shown in the example in the slide) and for </a:t>
            </a:r>
            <a:r>
              <a:rPr lang="en-GB" dirty="0" smtClean="0">
                <a:latin typeface="Lucida Console" panose="020B0609040504020204" pitchFamily="49" charset="0"/>
              </a:rPr>
              <a:t>while</a:t>
            </a:r>
            <a:r>
              <a:rPr lang="en-GB" dirty="0" smtClean="0"/>
              <a:t> loops.</a:t>
            </a:r>
          </a:p>
          <a:p>
            <a:r>
              <a:rPr lang="en-GB" dirty="0" smtClean="0"/>
              <a:t>This is how it works:</a:t>
            </a:r>
          </a:p>
          <a:p>
            <a:pPr lvl="1"/>
            <a:r>
              <a:rPr lang="en-GB" dirty="0" smtClean="0"/>
              <a:t>If the loop terminates naturally (i.e. it doesn't exit prematurely via a </a:t>
            </a:r>
            <a:r>
              <a:rPr lang="en-GB" dirty="0" smtClean="0">
                <a:latin typeface="Lucida Console" panose="020B0609040504020204" pitchFamily="49" charset="0"/>
              </a:rPr>
              <a:t>break</a:t>
            </a:r>
            <a:r>
              <a:rPr lang="en-GB" dirty="0" smtClean="0"/>
              <a:t> statement), then the </a:t>
            </a:r>
            <a:r>
              <a:rPr lang="en-GB" dirty="0" smtClean="0">
                <a:latin typeface="Lucida Console" panose="020B0609040504020204" pitchFamily="49" charset="0"/>
              </a:rPr>
              <a:t>else</a:t>
            </a:r>
            <a:r>
              <a:rPr lang="en-GB" dirty="0" smtClean="0"/>
              <a:t> clause is executed. </a:t>
            </a:r>
          </a:p>
          <a:p>
            <a:pPr lvl="1"/>
            <a:r>
              <a:rPr lang="en-GB" dirty="0"/>
              <a:t>If the loop terminates </a:t>
            </a:r>
            <a:r>
              <a:rPr lang="en-GB" dirty="0" smtClean="0"/>
              <a:t>prematurely (i.e. it hits a </a:t>
            </a:r>
            <a:r>
              <a:rPr lang="en-GB" dirty="0" smtClean="0">
                <a:latin typeface="Lucida Console" panose="020B0609040504020204" pitchFamily="49" charset="0"/>
              </a:rPr>
              <a:t>break</a:t>
            </a:r>
            <a:r>
              <a:rPr lang="en-GB" dirty="0" smtClean="0"/>
              <a:t> </a:t>
            </a:r>
            <a:r>
              <a:rPr lang="en-GB" dirty="0"/>
              <a:t>statement), then the </a:t>
            </a:r>
            <a:r>
              <a:rPr lang="en-GB" dirty="0">
                <a:latin typeface="Lucida Console" panose="020B0609040504020204" pitchFamily="49" charset="0"/>
              </a:rPr>
              <a:t>else</a:t>
            </a:r>
            <a:r>
              <a:rPr lang="en-GB" dirty="0"/>
              <a:t> clause is </a:t>
            </a:r>
            <a:r>
              <a:rPr lang="en-GB" dirty="0" smtClean="0"/>
              <a:t>not executed</a:t>
            </a:r>
            <a:r>
              <a:rPr lang="en-GB" dirty="0"/>
              <a:t>. </a:t>
            </a:r>
            <a:endParaRPr lang="en-GB" dirty="0" smtClean="0"/>
          </a:p>
          <a:p>
            <a:r>
              <a:rPr lang="en-GB" dirty="0" smtClean="0"/>
              <a:t>This is quite useful if you're looping over a sequence of items, looking for a particular value in the sequence. If you find it, you do some processing, and then break out of the loop. If you reach the end of the loop without finding the value you were looking for, then the </a:t>
            </a:r>
            <a:r>
              <a:rPr lang="en-GB" dirty="0" smtClean="0">
                <a:latin typeface="Lucida Console" panose="020B0609040504020204" pitchFamily="49" charset="0"/>
              </a:rPr>
              <a:t>else</a:t>
            </a:r>
            <a:r>
              <a:rPr lang="en-GB" dirty="0" smtClean="0"/>
              <a:t> clause will be executed. This is a good place to do something like displaying a message to the user, indicating the desired value wasn't found.</a:t>
            </a:r>
            <a:endParaRPr lang="en-GB" dirty="0"/>
          </a:p>
          <a:p>
            <a:pPr lvl="1"/>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GB" smtClean="0"/>
              <a:t>Flow Control in Python</a:t>
            </a:r>
            <a:endParaRPr lang="en-GB" dirty="0" smtClean="0"/>
          </a:p>
        </p:txBody>
      </p:sp>
      <p:sp>
        <p:nvSpPr>
          <p:cNvPr id="59395" name="Rectangle 2"/>
          <p:cNvSpPr>
            <a:spLocks noGrp="1" noRot="1" noChangeAspect="1" noChangeArrowheads="1" noTextEdit="1"/>
          </p:cNvSpPr>
          <p:nvPr>
            <p:ph type="sldImg"/>
          </p:nvPr>
        </p:nvSpPr>
        <p:spPr>
          <a:ln/>
        </p:spPr>
      </p:sp>
      <p:sp>
        <p:nvSpPr>
          <p:cNvPr id="5939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The example in the slide shows how to simulate a do-while loop in Python. Note the following points:</a:t>
            </a:r>
          </a:p>
          <a:p>
            <a:pPr lvl="1"/>
            <a:r>
              <a:rPr lang="en-GB" dirty="0" smtClean="0"/>
              <a:t>The </a:t>
            </a:r>
            <a:r>
              <a:rPr lang="en-GB" dirty="0" smtClean="0">
                <a:latin typeface="Lucida Console" panose="020B0609040504020204" pitchFamily="49" charset="0"/>
              </a:rPr>
              <a:t>while</a:t>
            </a:r>
            <a:r>
              <a:rPr lang="en-GB" dirty="0" smtClean="0"/>
              <a:t> loop will continue indefinitely (until it hits a </a:t>
            </a:r>
            <a:r>
              <a:rPr lang="en-GB" dirty="0" smtClean="0">
                <a:latin typeface="Lucida Console" panose="020B0609040504020204" pitchFamily="49" charset="0"/>
              </a:rPr>
              <a:t>break</a:t>
            </a:r>
            <a:r>
              <a:rPr lang="en-GB" dirty="0" smtClean="0"/>
              <a:t> statement, of course).</a:t>
            </a:r>
          </a:p>
          <a:p>
            <a:pPr lvl="1"/>
            <a:r>
              <a:rPr lang="en-GB" dirty="0" smtClean="0"/>
              <a:t>The loop body executes at least once. In this example, it asks the user to enter a valid exam mark (i.e. between 0 and 100 inclusive).</a:t>
            </a:r>
          </a:p>
          <a:p>
            <a:pPr lvl="1"/>
            <a:r>
              <a:rPr lang="en-GB" dirty="0" smtClean="0"/>
              <a:t>If the exam mark is valid, it hits the break statement and the loop terminates. Otherwise the loop repeats, and asks the user to enter a valid exam mark again.</a:t>
            </a:r>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smtClean="0"/>
              <a:t>Flow Control in Python</a:t>
            </a:r>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smtClean="0"/>
              <a:t>Flow Control in Python</a:t>
            </a:r>
            <a:endParaRPr lang="en-GB"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Section 1 shows how to write conditional statements, using </a:t>
            </a:r>
            <a:r>
              <a:rPr lang="en-US" dirty="0" smtClean="0">
                <a:latin typeface="Lucida Console" panose="020B0609040504020204" pitchFamily="49" charset="0"/>
                <a:cs typeface="Lao UI" panose="020B0502040204020203" pitchFamily="34" charset="0"/>
              </a:rPr>
              <a:t>if/else</a:t>
            </a:r>
            <a:r>
              <a:rPr lang="en-US" dirty="0" smtClean="0"/>
              <a:t> constructs. This is a short section, because there's no </a:t>
            </a:r>
            <a:r>
              <a:rPr lang="en-US" dirty="0" smtClean="0">
                <a:latin typeface="Lucida Console" panose="020B0609040504020204" pitchFamily="49" charset="0"/>
              </a:rPr>
              <a:t>switch</a:t>
            </a:r>
            <a:r>
              <a:rPr lang="en-US" dirty="0" smtClean="0"/>
              <a:t> statement for us to worry about in Python.</a:t>
            </a:r>
          </a:p>
          <a:p>
            <a:pPr eaLnBrk="1" hangingPunct="1"/>
            <a:r>
              <a:rPr lang="en-US" dirty="0" smtClean="0"/>
              <a:t>Section 2 shows how to write loops, using </a:t>
            </a:r>
            <a:r>
              <a:rPr lang="en-US" dirty="0" smtClean="0">
                <a:latin typeface="Lucida Console" panose="020B0609040504020204" pitchFamily="49" charset="0"/>
              </a:rPr>
              <a:t>for</a:t>
            </a:r>
            <a:r>
              <a:rPr lang="en-US" dirty="0" smtClean="0"/>
              <a:t> and </a:t>
            </a:r>
            <a:r>
              <a:rPr lang="en-US" dirty="0" smtClean="0">
                <a:latin typeface="Lucida Console" panose="020B0609040504020204" pitchFamily="49" charset="0"/>
              </a:rPr>
              <a:t>while</a:t>
            </a:r>
            <a:r>
              <a:rPr lang="en-US" dirty="0"/>
              <a:t> </a:t>
            </a:r>
            <a:r>
              <a:rPr lang="en-US" dirty="0" smtClean="0"/>
              <a:t>constructs. We also show how to use the </a:t>
            </a:r>
            <a:r>
              <a:rPr lang="en-US" dirty="0" smtClean="0">
                <a:latin typeface="Lucida Console" panose="020B0609040504020204" pitchFamily="49" charset="0"/>
              </a:rPr>
              <a:t>break</a:t>
            </a:r>
            <a:r>
              <a:rPr lang="en-US" dirty="0" smtClean="0"/>
              <a:t> and </a:t>
            </a:r>
            <a:r>
              <a:rPr lang="en-US" dirty="0" smtClean="0">
                <a:latin typeface="Lucida Console" panose="020B0609040504020204" pitchFamily="49" charset="0"/>
              </a:rPr>
              <a:t>continue</a:t>
            </a:r>
            <a:r>
              <a:rPr lang="en-US" dirty="0" smtClean="0"/>
              <a:t> keywords to perform unconditional jumps. Also, you can use </a:t>
            </a:r>
            <a:r>
              <a:rPr lang="en-US" dirty="0" smtClean="0">
                <a:latin typeface="Lucida Console" panose="020B0609040504020204" pitchFamily="49" charset="0"/>
              </a:rPr>
              <a:t>else</a:t>
            </a:r>
            <a:r>
              <a:rPr lang="en-US" dirty="0" smtClean="0"/>
              <a:t> in conjunction with loops, which is certainly quite different to any other language I've ever come across!</a:t>
            </a:r>
            <a:endParaRPr lang="en-US" dirty="0"/>
          </a:p>
          <a:p>
            <a:pPr eaLnBrk="1" hangingPunct="1"/>
            <a:endParaRPr lang="en-US" dirty="0"/>
          </a:p>
          <a:p>
            <a:pPr eaLnBrk="1" hangingPunct="1"/>
            <a:r>
              <a:rPr lang="en-US" dirty="0"/>
              <a:t>The demos for chapter are located in the following folder:</a:t>
            </a:r>
          </a:p>
          <a:p>
            <a:pPr lvl="1" eaLnBrk="1" hangingPunct="1"/>
            <a:r>
              <a:rPr lang="en-US" dirty="0">
                <a:latin typeface="Lucida Console" panose="020B0609040504020204" pitchFamily="49" charset="0"/>
              </a:rPr>
              <a:t>C</a:t>
            </a:r>
            <a:r>
              <a:rPr lang="en-US">
                <a:latin typeface="Lucida Console" panose="020B0609040504020204" pitchFamily="49" charset="0"/>
              </a:rPr>
              <a:t>:\</a:t>
            </a:r>
            <a:r>
              <a:rPr lang="en-US" smtClean="0">
                <a:latin typeface="Lucida Console" panose="020B0609040504020204" pitchFamily="49" charset="0"/>
              </a:rPr>
              <a:t>PythonDev\Demos\05-FlowControlPython</a:t>
            </a:r>
            <a:endParaRPr lang="en-US" dirty="0">
              <a:latin typeface="Lucida Console" panose="020B0609040504020204" pitchFamily="49"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GB" smtClean="0"/>
              <a:t>Flow Control in Python</a:t>
            </a:r>
            <a:endParaRPr lang="en-GB" dirty="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US" dirty="0" smtClean="0"/>
              <a:t>This section takes you on a whirlwind tour of conditional statements in Python (i.e. </a:t>
            </a:r>
            <a:r>
              <a:rPr lang="en-US" dirty="0" smtClean="0">
                <a:latin typeface="Lucida Console" panose="020B0609040504020204" pitchFamily="49" charset="0"/>
              </a:rPr>
              <a:t>if</a:t>
            </a:r>
            <a:r>
              <a:rPr lang="en-US" dirty="0" smtClean="0"/>
              <a:t> tests). If you're familiar with conditional logic in other languages, there are a few big differences in Python…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GB" smtClean="0"/>
              <a:t>Flow Control in Python</a:t>
            </a:r>
            <a:endParaRPr lang="en-GB" dirty="0" smtClean="0"/>
          </a:p>
        </p:txBody>
      </p:sp>
      <p:sp>
        <p:nvSpPr>
          <p:cNvPr id="50179" name="Rectangle 2"/>
          <p:cNvSpPr>
            <a:spLocks noGrp="1" noRot="1" noChangeAspect="1" noChangeArrowheads="1" noTextEdit="1"/>
          </p:cNvSpPr>
          <p:nvPr>
            <p:ph type="sldImg"/>
          </p:nvPr>
        </p:nvSpPr>
        <p:spPr>
          <a:ln/>
        </p:spPr>
      </p:sp>
      <p:sp>
        <p:nvSpPr>
          <p:cNvPr id="5018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This slides describes all the rules for formulating if tests in Python. Note the following points:</a:t>
            </a:r>
          </a:p>
          <a:p>
            <a:pPr lvl="1"/>
            <a:r>
              <a:rPr lang="en-GB" dirty="0" smtClean="0"/>
              <a:t>Python uses indentation to indicate the extent of the body in if tests, loops, functions, etc. Don't try to use {}, they won't work!</a:t>
            </a:r>
          </a:p>
          <a:p>
            <a:pPr lvl="1"/>
            <a:r>
              <a:rPr lang="en-GB" dirty="0" smtClean="0"/>
              <a:t>In Python, </a:t>
            </a:r>
            <a:r>
              <a:rPr lang="en-GB" dirty="0" err="1" smtClean="0">
                <a:latin typeface="Lucida Console" panose="020B0609040504020204" pitchFamily="49" charset="0"/>
              </a:rPr>
              <a:t>elif</a:t>
            </a:r>
            <a:r>
              <a:rPr lang="en-GB" dirty="0" smtClean="0"/>
              <a:t> is a single keyword. This is different from a lot of other languages.</a:t>
            </a:r>
          </a:p>
          <a:p>
            <a:pPr lvl="1"/>
            <a:r>
              <a:rPr lang="en-GB" dirty="0" smtClean="0"/>
              <a:t>Put a </a:t>
            </a:r>
            <a:r>
              <a:rPr lang="en-GB" dirty="0" smtClean="0">
                <a:latin typeface="Lucida Console" panose="020B0609040504020204" pitchFamily="49" charset="0"/>
              </a:rPr>
              <a:t>:</a:t>
            </a:r>
            <a:r>
              <a:rPr lang="en-GB" dirty="0" smtClean="0"/>
              <a:t> character at the end of the </a:t>
            </a:r>
            <a:r>
              <a:rPr lang="en-GB" dirty="0" smtClean="0">
                <a:latin typeface="Lucida Console" panose="020B0609040504020204" pitchFamily="49" charset="0"/>
              </a:rPr>
              <a:t>if</a:t>
            </a:r>
            <a:r>
              <a:rPr lang="en-GB" dirty="0" smtClean="0"/>
              <a:t> / </a:t>
            </a:r>
            <a:r>
              <a:rPr lang="en-GB" dirty="0" err="1" smtClean="0">
                <a:latin typeface="Lucida Console" panose="020B0609040504020204" pitchFamily="49" charset="0"/>
              </a:rPr>
              <a:t>elif</a:t>
            </a:r>
            <a:r>
              <a:rPr lang="en-GB" dirty="0"/>
              <a:t> </a:t>
            </a:r>
            <a:r>
              <a:rPr lang="en-GB" dirty="0" smtClean="0"/>
              <a:t>/ </a:t>
            </a:r>
            <a:r>
              <a:rPr lang="en-GB" dirty="0" smtClean="0">
                <a:latin typeface="Lucida Console" panose="020B0609040504020204" pitchFamily="49" charset="0"/>
              </a:rPr>
              <a:t>else</a:t>
            </a:r>
            <a:r>
              <a:rPr lang="en-GB" dirty="0" smtClean="0"/>
              <a:t> constructs, to indicate the start of a block.</a:t>
            </a:r>
          </a:p>
          <a:p>
            <a:pPr lvl="1"/>
            <a:r>
              <a:rPr lang="en-GB" dirty="0" smtClean="0"/>
              <a:t>The test condition does not need to be a </a:t>
            </a:r>
            <a:r>
              <a:rPr lang="en-GB" dirty="0" err="1" smtClean="0"/>
              <a:t>boolean</a:t>
            </a:r>
            <a:r>
              <a:rPr lang="en-GB" dirty="0" smtClean="0"/>
              <a:t> expression. For example, it could be a number, a string, etc. Python will automatically deduce truth or falsehood based on the value (e.g. a zero number or an empty string evaluates to false).</a:t>
            </a:r>
          </a:p>
          <a:p>
            <a:pPr lvl="1"/>
            <a:r>
              <a:rPr lang="en-GB" dirty="0" smtClean="0"/>
              <a:t>The test condition doesn't need to be enclosed in parentheses.</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smtClean="0"/>
              <a:t>Flow Control in Python</a:t>
            </a:r>
            <a:endParaRPr lang="en-GB" dirty="0" smtClean="0"/>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As you might expect, you can nest </a:t>
            </a:r>
            <a:r>
              <a:rPr lang="en-GB" dirty="0" smtClean="0">
                <a:latin typeface="Lucida Console" panose="020B0609040504020204" pitchFamily="49" charset="0"/>
              </a:rPr>
              <a:t>if</a:t>
            </a:r>
            <a:r>
              <a:rPr lang="en-GB" dirty="0" smtClean="0"/>
              <a:t> statements inside other </a:t>
            </a:r>
            <a:r>
              <a:rPr lang="en-GB" dirty="0" smtClean="0">
                <a:latin typeface="Lucida Console" panose="020B0609040504020204" pitchFamily="49" charset="0"/>
              </a:rPr>
              <a:t>if</a:t>
            </a:r>
            <a:r>
              <a:rPr lang="en-GB" dirty="0" smtClean="0"/>
              <a:t> statements. Here are some recommendations:</a:t>
            </a:r>
          </a:p>
          <a:p>
            <a:pPr lvl="1"/>
            <a:r>
              <a:rPr lang="en-GB" dirty="0" smtClean="0"/>
              <a:t>Be very careful with your indentation, because this will dictate the logical flow to the Python interpreter.</a:t>
            </a:r>
          </a:p>
          <a:p>
            <a:pPr lvl="1"/>
            <a:r>
              <a:rPr lang="en-GB" dirty="0" smtClean="0"/>
              <a:t>Don't overdo it. The code in the slide is already getting quite tricky. It might be a better idea to shovel some of this logic off into a separate function, to make your intentions clearer.</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smtClean="0"/>
              <a:t>Flow Control in Python</a:t>
            </a:r>
            <a:endParaRPr lang="en-GB" dirty="0" smtClean="0"/>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The </a:t>
            </a:r>
            <a:r>
              <a:rPr lang="en-GB" dirty="0" smtClean="0">
                <a:latin typeface="Lucida Console" panose="020B0609040504020204" pitchFamily="49" charset="0"/>
              </a:rPr>
              <a:t>if-else</a:t>
            </a:r>
            <a:r>
              <a:rPr lang="en-GB" dirty="0" smtClean="0"/>
              <a:t> operator </a:t>
            </a:r>
            <a:r>
              <a:rPr lang="en-GB" dirty="0"/>
              <a:t>allows you to perform </a:t>
            </a:r>
            <a:r>
              <a:rPr lang="en-GB" dirty="0" smtClean="0"/>
              <a:t>a test in </a:t>
            </a:r>
            <a:r>
              <a:rPr lang="en-GB" dirty="0"/>
              <a:t>a single expression. This is handy if you want to embed a decision inside another expression, as shown in the example in the slide. You could achieve the same effect (less elegantly) using an if-else statement as follows:</a:t>
            </a:r>
          </a:p>
          <a:p>
            <a:endParaRPr lang="en-GB" dirty="0"/>
          </a:p>
          <a:p>
            <a:pPr defTabSz="739775">
              <a:defRPr/>
            </a:pPr>
            <a:r>
              <a:rPr lang="en-GB" dirty="0" smtClean="0">
                <a:latin typeface="Lucida Console" panose="020B0609040504020204" pitchFamily="49" charset="0"/>
              </a:rPr>
              <a:t>    </a:t>
            </a:r>
            <a:r>
              <a:rPr lang="en-GB" dirty="0" err="1" smtClean="0">
                <a:latin typeface="Lucida Console" panose="020B0609040504020204" pitchFamily="49" charset="0"/>
              </a:rPr>
              <a:t>isMale</a:t>
            </a:r>
            <a:r>
              <a:rPr lang="en-GB" dirty="0" smtClean="0">
                <a:latin typeface="Lucida Console" panose="020B0609040504020204" pitchFamily="49" charset="0"/>
              </a:rPr>
              <a:t> = …</a:t>
            </a:r>
            <a:endParaRPr lang="en-GB" dirty="0">
              <a:latin typeface="Lucida Console" panose="020B0609040504020204" pitchFamily="49" charset="0"/>
            </a:endParaRPr>
          </a:p>
          <a:p>
            <a:pPr defTabSz="739775">
              <a:defRPr/>
            </a:pPr>
            <a:r>
              <a:rPr lang="en-GB" dirty="0" smtClean="0">
                <a:latin typeface="Lucida Console" panose="020B0609040504020204" pitchFamily="49" charset="0"/>
              </a:rPr>
              <a:t>    age = …</a:t>
            </a:r>
          </a:p>
          <a:p>
            <a:pPr defTabSz="739775">
              <a:defRPr/>
            </a:pPr>
            <a:endParaRPr lang="en-GB" dirty="0">
              <a:latin typeface="Lucida Console" panose="020B0609040504020204" pitchFamily="49" charset="0"/>
            </a:endParaRPr>
          </a:p>
          <a:p>
            <a:pPr defTabSz="739775">
              <a:defRPr/>
            </a:pPr>
            <a:r>
              <a:rPr lang="en-GB" dirty="0" smtClean="0">
                <a:latin typeface="Lucida Console" panose="020B0609040504020204" pitchFamily="49" charset="0"/>
              </a:rPr>
              <a:t>    if </a:t>
            </a:r>
            <a:r>
              <a:rPr lang="en-GB" dirty="0" err="1" smtClean="0">
                <a:latin typeface="Lucida Console" panose="020B0609040504020204" pitchFamily="49" charset="0"/>
              </a:rPr>
              <a:t>isMale</a:t>
            </a:r>
            <a:r>
              <a:rPr lang="en-GB" dirty="0" smtClean="0">
                <a:latin typeface="Lucida Console" panose="020B0609040504020204" pitchFamily="49" charset="0"/>
              </a:rPr>
              <a:t>:</a:t>
            </a:r>
            <a:endParaRPr lang="en-GB" dirty="0">
              <a:latin typeface="Lucida Console" panose="020B0609040504020204" pitchFamily="49" charset="0"/>
            </a:endParaRPr>
          </a:p>
          <a:p>
            <a:pPr defTabSz="739775">
              <a:defRPr/>
            </a:pPr>
            <a:r>
              <a:rPr lang="en-GB" dirty="0">
                <a:latin typeface="Lucida Console" panose="020B0609040504020204" pitchFamily="49" charset="0"/>
              </a:rPr>
              <a:t>        </a:t>
            </a:r>
            <a:r>
              <a:rPr lang="en-GB" dirty="0" err="1">
                <a:latin typeface="Lucida Console" panose="020B0609040504020204" pitchFamily="49" charset="0"/>
              </a:rPr>
              <a:t>togo</a:t>
            </a:r>
            <a:r>
              <a:rPr lang="en-GB" dirty="0">
                <a:latin typeface="Lucida Console" panose="020B0609040504020204" pitchFamily="49" charset="0"/>
              </a:rPr>
              <a:t> = 65 – </a:t>
            </a:r>
            <a:r>
              <a:rPr lang="en-GB" dirty="0" smtClean="0">
                <a:latin typeface="Lucida Console" panose="020B0609040504020204" pitchFamily="49" charset="0"/>
              </a:rPr>
              <a:t>age</a:t>
            </a:r>
            <a:endParaRPr lang="en-GB" dirty="0">
              <a:latin typeface="Lucida Console" panose="020B0609040504020204" pitchFamily="49" charset="0"/>
            </a:endParaRPr>
          </a:p>
          <a:p>
            <a:pPr defTabSz="739775">
              <a:defRPr/>
            </a:pPr>
            <a:r>
              <a:rPr lang="en-GB" dirty="0">
                <a:latin typeface="Lucida Console" panose="020B0609040504020204" pitchFamily="49" charset="0"/>
              </a:rPr>
              <a:t>    </a:t>
            </a:r>
            <a:r>
              <a:rPr lang="en-GB" dirty="0" smtClean="0">
                <a:latin typeface="Lucida Console" panose="020B0609040504020204" pitchFamily="49" charset="0"/>
              </a:rPr>
              <a:t>else: </a:t>
            </a:r>
            <a:endParaRPr lang="en-GB" dirty="0">
              <a:latin typeface="Lucida Console" panose="020B0609040504020204" pitchFamily="49" charset="0"/>
            </a:endParaRPr>
          </a:p>
          <a:p>
            <a:pPr defTabSz="739775">
              <a:defRPr/>
            </a:pPr>
            <a:r>
              <a:rPr lang="en-GB" dirty="0">
                <a:latin typeface="Lucida Console" panose="020B0609040504020204" pitchFamily="49" charset="0"/>
              </a:rPr>
              <a:t>        </a:t>
            </a:r>
            <a:r>
              <a:rPr lang="en-GB" dirty="0" err="1">
                <a:latin typeface="Lucida Console" panose="020B0609040504020204" pitchFamily="49" charset="0"/>
              </a:rPr>
              <a:t>togo</a:t>
            </a:r>
            <a:r>
              <a:rPr lang="en-GB" dirty="0">
                <a:latin typeface="Lucida Console" panose="020B0609040504020204" pitchFamily="49" charset="0"/>
              </a:rPr>
              <a:t> = 60 – </a:t>
            </a:r>
            <a:r>
              <a:rPr lang="en-GB" dirty="0" smtClean="0">
                <a:latin typeface="Lucida Console" panose="020B0609040504020204" pitchFamily="49" charset="0"/>
              </a:rPr>
              <a:t>age</a:t>
            </a:r>
            <a:endParaRPr lang="en-GB" dirty="0">
              <a:latin typeface="Lucida Console" panose="020B0609040504020204" pitchFamily="49" charset="0"/>
            </a:endParaRPr>
          </a:p>
          <a:p>
            <a:pPr defTabSz="739775">
              <a:defRPr/>
            </a:pPr>
            <a:endParaRPr lang="en-GB" dirty="0">
              <a:latin typeface="Lucida Console" panose="020B0609040504020204" pitchFamily="49" charset="0"/>
            </a:endParaRPr>
          </a:p>
          <a:p>
            <a:pPr defTabSz="739775">
              <a:defRPr/>
            </a:pPr>
            <a:r>
              <a:rPr lang="en-GB" dirty="0" smtClean="0">
                <a:latin typeface="Lucida Console" panose="020B0609040504020204" pitchFamily="49" charset="0"/>
              </a:rPr>
              <a:t>    print</a:t>
            </a:r>
            <a:r>
              <a:rPr lang="en-GB" dirty="0">
                <a:latin typeface="Lucida Console" panose="020B0609040504020204" pitchFamily="49" charset="0"/>
              </a:rPr>
              <a:t>("%d years to retirement" % </a:t>
            </a:r>
            <a:r>
              <a:rPr lang="en-GB" dirty="0" err="1">
                <a:latin typeface="Lucida Console" panose="020B0609040504020204" pitchFamily="49" charset="0"/>
              </a:rPr>
              <a:t>togo</a:t>
            </a:r>
            <a:r>
              <a:rPr lang="en-GB" dirty="0">
                <a:latin typeface="Lucida Console" panose="020B0609040504020204" pitchFamily="49" charset="0"/>
              </a:rPr>
              <a:t>)</a:t>
            </a:r>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smtClean="0"/>
              <a:t>Flow Control in Python</a:t>
            </a:r>
            <a:endParaRPr lang="en-GB" dirty="0" smtClean="0"/>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Sometimes in your programming logic, it's convenient to define a null statement in response to a condition. The way you do this in Python is by using the </a:t>
            </a:r>
            <a:r>
              <a:rPr lang="en-GB" dirty="0" smtClean="0">
                <a:latin typeface="Lucida Console" panose="020B0609040504020204" pitchFamily="49" charset="0"/>
              </a:rPr>
              <a:t>pass</a:t>
            </a:r>
            <a:r>
              <a:rPr lang="en-GB" dirty="0" smtClean="0"/>
              <a:t> keyword.</a:t>
            </a:r>
          </a:p>
          <a:p>
            <a:r>
              <a:rPr lang="en-GB" dirty="0" smtClean="0"/>
              <a:t>Consider the example in the slide. Presumably, we're going to come back to this code later and add some programming logic to sort out the condition where the person's favourite football team is Cardiff </a:t>
            </a:r>
            <a:r>
              <a:rPr lang="en-GB" dirty="0" smtClean="0">
                <a:sym typeface="Wingdings" panose="05000000000000000000" pitchFamily="2" charset="2"/>
              </a:rPr>
              <a:t>.</a:t>
            </a:r>
            <a:endParaRPr lang="en-GB" dirty="0" smtClean="0"/>
          </a:p>
          <a:p>
            <a:r>
              <a:rPr lang="en-GB" dirty="0" smtClean="0"/>
              <a:t>You can use the </a:t>
            </a:r>
            <a:r>
              <a:rPr lang="en-GB" dirty="0" smtClean="0">
                <a:latin typeface="Lucida Console" panose="020B0609040504020204" pitchFamily="49" charset="0"/>
              </a:rPr>
              <a:t>pass</a:t>
            </a:r>
            <a:r>
              <a:rPr lang="en-GB" dirty="0" smtClean="0"/>
              <a:t> keyword in several places in Python:</a:t>
            </a:r>
          </a:p>
          <a:p>
            <a:pPr lvl="1"/>
            <a:r>
              <a:rPr lang="en-GB" dirty="0" smtClean="0"/>
              <a:t>In a loop, to indicate no action during the loop.</a:t>
            </a:r>
          </a:p>
          <a:p>
            <a:pPr lvl="1"/>
            <a:r>
              <a:rPr lang="en-GB" dirty="0" smtClean="0"/>
              <a:t>In a function, to indicate an empty function body (i.e. you're going to come back and implement the function later).</a:t>
            </a:r>
          </a:p>
          <a:p>
            <a:pPr lvl="1"/>
            <a:r>
              <a:rPr lang="en-GB" dirty="0" smtClean="0"/>
              <a:t>In a class, to indicate an empty class (ditto).</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smtClean="0"/>
              <a:t>Flow Control in Python</a:t>
            </a:r>
            <a:endParaRPr lang="en-GB" dirty="0" smtClean="0"/>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A common task in programming is to test a value against a set of allowable values. In Python, you can achieve this very easily by using the in operator. </a:t>
            </a:r>
          </a:p>
          <a:p>
            <a:r>
              <a:rPr lang="en-GB" dirty="0" smtClean="0"/>
              <a:t>The example in the slide shows the syntax. You supply the set of allowed values in parentheses, and Python will test if your variable is one of the specified values. You can use this technique in many places where you might have written a </a:t>
            </a:r>
            <a:r>
              <a:rPr lang="en-GB" dirty="0" smtClean="0">
                <a:latin typeface="Lucida Console" panose="020B0609040504020204" pitchFamily="49" charset="0"/>
              </a:rPr>
              <a:t>switch</a:t>
            </a:r>
            <a:r>
              <a:rPr lang="en-GB" dirty="0" smtClean="0"/>
              <a:t> statement in other languages.</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smtClean="0"/>
              <a:t>Flow Control in Python</a:t>
            </a:r>
            <a:endParaRPr lang="en-GB" dirty="0" smtClean="0"/>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This example shows how to use the range() function in an if-test. The range() function returns a list of values from the start value to the end value. The range includes the start value, but excludes the end value. By default, the increment is 1.</a:t>
            </a:r>
          </a:p>
          <a:p>
            <a:r>
              <a:rPr lang="en-GB" dirty="0" smtClean="0"/>
              <a:t>Consider the examples in the slide:</a:t>
            </a:r>
          </a:p>
          <a:p>
            <a:pPr lvl="1"/>
            <a:r>
              <a:rPr lang="en-GB" dirty="0" smtClean="0">
                <a:latin typeface="Lucida Console" panose="020B0609040504020204" pitchFamily="49" charset="0"/>
              </a:rPr>
              <a:t>range(2,6)  - </a:t>
            </a:r>
            <a:r>
              <a:rPr lang="en-GB" dirty="0" smtClean="0"/>
              <a:t>returns the list </a:t>
            </a:r>
            <a:r>
              <a:rPr lang="en-GB" dirty="0" smtClean="0">
                <a:latin typeface="Lucida Console" panose="020B0609040504020204" pitchFamily="49" charset="0"/>
              </a:rPr>
              <a:t>[2,3,4,5]</a:t>
            </a:r>
          </a:p>
          <a:p>
            <a:pPr lvl="1"/>
            <a:r>
              <a:rPr lang="en-GB" dirty="0" smtClean="0">
                <a:latin typeface="Lucida Console" panose="020B0609040504020204" pitchFamily="49" charset="0"/>
              </a:rPr>
              <a:t>range(6,10) - </a:t>
            </a:r>
            <a:r>
              <a:rPr lang="en-GB" dirty="0" smtClean="0"/>
              <a:t>returns </a:t>
            </a:r>
            <a:r>
              <a:rPr lang="en-GB" dirty="0"/>
              <a:t>the list </a:t>
            </a:r>
            <a:r>
              <a:rPr lang="en-GB" dirty="0" smtClean="0">
                <a:latin typeface="Lucida Console" panose="020B0609040504020204" pitchFamily="49" charset="0"/>
              </a:rPr>
              <a:t>[6,7,8,9]</a:t>
            </a:r>
            <a:endParaRPr lang="en-GB" dirty="0">
              <a:latin typeface="Lucida Console" panose="020B0609040504020204" pitchFamily="49" charset="0"/>
            </a:endParaRPr>
          </a:p>
          <a:p>
            <a:pPr indent="-180975"/>
            <a:r>
              <a:rPr lang="en-GB" dirty="0" smtClean="0">
                <a:ea typeface="Tahoma" panose="020B0604030504040204" pitchFamily="34" charset="0"/>
                <a:cs typeface="Tahoma" panose="020B0604030504040204" pitchFamily="34" charset="0"/>
              </a:rPr>
              <a:t>We'll see the </a:t>
            </a:r>
            <a:r>
              <a:rPr lang="en-GB" dirty="0" smtClean="0">
                <a:latin typeface="Lucida Console" panose="020B0609040504020204" pitchFamily="49" charset="0"/>
                <a:ea typeface="Tahoma" panose="020B0604030504040204" pitchFamily="34" charset="0"/>
                <a:cs typeface="Tahoma" panose="020B0604030504040204" pitchFamily="34" charset="0"/>
              </a:rPr>
              <a:t>range()</a:t>
            </a:r>
            <a:r>
              <a:rPr lang="en-GB" dirty="0" smtClean="0">
                <a:ea typeface="Tahoma" panose="020B0604030504040204" pitchFamily="34" charset="0"/>
                <a:cs typeface="Tahoma" panose="020B0604030504040204" pitchFamily="34" charset="0"/>
              </a:rPr>
              <a:t> function again when we look at </a:t>
            </a:r>
            <a:r>
              <a:rPr lang="en-GB" dirty="0" smtClean="0">
                <a:latin typeface="Lucida Console" panose="020B0609040504020204" pitchFamily="49" charset="0"/>
                <a:ea typeface="Tahoma" panose="020B0604030504040204" pitchFamily="34" charset="0"/>
                <a:cs typeface="Tahoma" panose="020B0604030504040204" pitchFamily="34" charset="0"/>
              </a:rPr>
              <a:t>for</a:t>
            </a:r>
            <a:r>
              <a:rPr lang="en-GB" dirty="0" smtClean="0">
                <a:ea typeface="Tahoma" panose="020B0604030504040204" pitchFamily="34" charset="0"/>
                <a:cs typeface="Tahoma" panose="020B0604030504040204" pitchFamily="34" charset="0"/>
              </a:rPr>
              <a:t> loops later in this chapter. As you'll see, Python </a:t>
            </a:r>
            <a:r>
              <a:rPr lang="en-GB" dirty="0" smtClean="0">
                <a:latin typeface="Lucida Console" panose="020B0609040504020204" pitchFamily="49" charset="0"/>
                <a:ea typeface="Tahoma" panose="020B0604030504040204" pitchFamily="34" charset="0"/>
                <a:cs typeface="Tahoma" panose="020B0604030504040204" pitchFamily="34" charset="0"/>
              </a:rPr>
              <a:t>for</a:t>
            </a:r>
            <a:r>
              <a:rPr lang="en-GB" dirty="0" smtClean="0">
                <a:ea typeface="Tahoma" panose="020B0604030504040204" pitchFamily="34" charset="0"/>
                <a:cs typeface="Tahoma" panose="020B0604030504040204" pitchFamily="34" charset="0"/>
              </a:rPr>
              <a:t> loops make extensive use of ranges to specify the index values for loop iteration.</a:t>
            </a:r>
            <a:endParaRPr lang="en-GB" dirty="0">
              <a:ea typeface="Tahoma" panose="020B0604030504040204" pitchFamily="34" charset="0"/>
              <a:cs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8293187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23989884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378446881"/>
      </p:ext>
    </p:extLst>
  </p:cSld>
  <p:clrMap bg1="lt1" tx1="dk1" bg2="lt2" tx2="dk2" accent1="accent1" accent2="accent2" accent3="accent3" accent4="accent4" accent5="accent5" accent6="accent6" hlink="hlink" folHlink="folHlink"/>
  <p:sldLayoutIdLst>
    <p:sldLayoutId id="2147483824" r:id="rId1"/>
    <p:sldLayoutId id="2147483825"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smtClean="0"/>
              <a:t>Flow Control in Python</a:t>
            </a:r>
            <a:endParaRPr lang="en-GB"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Using </a:t>
            </a:r>
            <a:r>
              <a:rPr lang="en-GB" dirty="0" smtClean="0">
                <a:latin typeface="Lucida Console" panose="020B0609040504020204" pitchFamily="49" charset="0"/>
              </a:rPr>
              <a:t>while</a:t>
            </a:r>
            <a:r>
              <a:rPr lang="en-GB" dirty="0" smtClean="0"/>
              <a:t> loops</a:t>
            </a:r>
          </a:p>
          <a:p>
            <a:pPr eaLnBrk="1" hangingPunct="1"/>
            <a:r>
              <a:rPr lang="en-GB" dirty="0" smtClean="0"/>
              <a:t>Using </a:t>
            </a:r>
            <a:r>
              <a:rPr lang="en-GB" dirty="0" smtClean="0">
                <a:latin typeface="Lucida Console" panose="020B0609040504020204" pitchFamily="49" charset="0"/>
              </a:rPr>
              <a:t>for</a:t>
            </a:r>
            <a:r>
              <a:rPr lang="en-GB" dirty="0" smtClean="0"/>
              <a:t> loops</a:t>
            </a:r>
          </a:p>
          <a:p>
            <a:pPr eaLnBrk="1" hangingPunct="1"/>
            <a:r>
              <a:rPr lang="en-GB" dirty="0" smtClean="0"/>
              <a:t>Using </a:t>
            </a:r>
            <a:r>
              <a:rPr lang="en-GB" dirty="0" smtClean="0">
                <a:latin typeface="Lucida Console" panose="020B0609040504020204" pitchFamily="49" charset="0"/>
              </a:rPr>
              <a:t>for</a:t>
            </a:r>
            <a:r>
              <a:rPr lang="en-GB" dirty="0" smtClean="0"/>
              <a:t> loops with a range</a:t>
            </a:r>
          </a:p>
          <a:p>
            <a:pPr eaLnBrk="1" hangingPunct="1"/>
            <a:r>
              <a:rPr lang="en-GB" dirty="0" smtClean="0"/>
              <a:t>Unconditional jumps</a:t>
            </a:r>
          </a:p>
          <a:p>
            <a:pPr eaLnBrk="1" hangingPunct="1"/>
            <a:r>
              <a:rPr lang="en-GB" dirty="0"/>
              <a:t>Using </a:t>
            </a:r>
            <a:r>
              <a:rPr lang="en-GB" dirty="0">
                <a:latin typeface="Lucida Console" panose="020B0609040504020204" pitchFamily="49" charset="0"/>
              </a:rPr>
              <a:t>else</a:t>
            </a:r>
            <a:r>
              <a:rPr lang="en-GB" dirty="0"/>
              <a:t> in a loop</a:t>
            </a:r>
          </a:p>
          <a:p>
            <a:pPr eaLnBrk="1" hangingPunct="1"/>
            <a:r>
              <a:rPr lang="en-GB" dirty="0" smtClean="0"/>
              <a:t>Simulating do-while loops</a:t>
            </a:r>
          </a:p>
        </p:txBody>
      </p:sp>
      <p:sp>
        <p:nvSpPr>
          <p:cNvPr id="996354" name="Rectangle 2"/>
          <p:cNvSpPr>
            <a:spLocks noGrp="1" noChangeArrowheads="1"/>
          </p:cNvSpPr>
          <p:nvPr>
            <p:ph type="title"/>
          </p:nvPr>
        </p:nvSpPr>
        <p:spPr/>
        <p:txBody>
          <a:bodyPr/>
          <a:lstStyle/>
          <a:p>
            <a:pPr marL="571500" indent="-571500" eaLnBrk="1" hangingPunct="1"/>
            <a:r>
              <a:rPr lang="en-GB" sz="3400" dirty="0" smtClean="0"/>
              <a:t>2. Loops</a:t>
            </a:r>
          </a:p>
        </p:txBody>
      </p:sp>
      <p:sp>
        <p:nvSpPr>
          <p:cNvPr id="4" name="Footer Placeholder 3"/>
          <p:cNvSpPr>
            <a:spLocks noGrp="1"/>
          </p:cNvSpPr>
          <p:nvPr>
            <p:ph type="ftr" sz="quarter" idx="10"/>
          </p:nvPr>
        </p:nvSpPr>
        <p:spPr/>
        <p:txBody>
          <a:bodyPr/>
          <a:lstStyle/>
          <a:p>
            <a:pPr>
              <a:defRPr/>
            </a:pPr>
            <a:fld id="{5CC9DCB1-C6DC-42CC-AE54-06EF396BE945}" type="slidenum">
              <a:rPr lang="en-GB"/>
              <a:pPr>
                <a:defRPr/>
              </a:pPr>
              <a:t>10</a:t>
            </a:fld>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5"/>
          <p:cNvSpPr>
            <a:spLocks noGrp="1" noChangeArrowheads="1"/>
          </p:cNvSpPr>
          <p:nvPr>
            <p:ph idx="1"/>
          </p:nvPr>
        </p:nvSpPr>
        <p:spPr/>
        <p:txBody>
          <a:bodyPr/>
          <a:lstStyle/>
          <a:p>
            <a:pPr eaLnBrk="1" hangingPunct="1"/>
            <a:r>
              <a:rPr lang="en-GB" dirty="0" smtClean="0">
                <a:sym typeface="Wingdings" pitchFamily="2" charset="2"/>
              </a:rPr>
              <a:t>The </a:t>
            </a:r>
            <a:r>
              <a:rPr lang="en-GB" dirty="0" smtClean="0">
                <a:latin typeface="Lucida Console" pitchFamily="49" charset="0"/>
                <a:sym typeface="Wingdings" pitchFamily="2" charset="2"/>
              </a:rPr>
              <a:t>while</a:t>
            </a:r>
            <a:r>
              <a:rPr lang="en-GB" dirty="0" smtClean="0">
                <a:sym typeface="Wingdings" pitchFamily="2" charset="2"/>
              </a:rPr>
              <a:t> loop is the most straightforward loop construct</a:t>
            </a:r>
          </a:p>
          <a:p>
            <a:pPr lvl="1" eaLnBrk="1" hangingPunct="1"/>
            <a:r>
              <a:rPr lang="en-GB" dirty="0" smtClean="0">
                <a:sym typeface="Wingdings" pitchFamily="2" charset="2"/>
              </a:rPr>
              <a:t>Test expression is evaluated</a:t>
            </a:r>
          </a:p>
          <a:p>
            <a:pPr lvl="1" eaLnBrk="1" hangingPunct="1"/>
            <a:r>
              <a:rPr lang="en-GB" dirty="0" smtClean="0">
                <a:sym typeface="Wingdings" pitchFamily="2" charset="2"/>
              </a:rPr>
              <a:t>If true, loop body is executed</a:t>
            </a:r>
          </a:p>
          <a:p>
            <a:pPr lvl="1" eaLnBrk="1" hangingPunct="1"/>
            <a:r>
              <a:rPr lang="en-GB" dirty="0" smtClean="0">
                <a:sym typeface="Wingdings" pitchFamily="2" charset="2"/>
              </a:rPr>
              <a:t>Test expression is re-evaluated</a:t>
            </a:r>
          </a:p>
          <a:p>
            <a:pPr lvl="1" eaLnBrk="1" hangingPunct="1"/>
            <a:r>
              <a:rPr lang="en-GB" dirty="0" smtClean="0">
                <a:sym typeface="Wingdings" pitchFamily="2" charset="2"/>
              </a:rPr>
              <a:t>Etc…</a:t>
            </a:r>
          </a:p>
          <a:p>
            <a:pPr lvl="1" eaLnBrk="1" hangingPunct="1"/>
            <a:endParaRPr lang="en-GB" dirty="0" smtClean="0">
              <a:sym typeface="Wingdings" pitchFamily="2" charset="2"/>
            </a:endParaRPr>
          </a:p>
          <a:p>
            <a:pPr eaLnBrk="1" hangingPunct="1"/>
            <a:r>
              <a:rPr lang="en-GB" dirty="0" smtClean="0">
                <a:sym typeface="Wingdings" pitchFamily="2" charset="2"/>
              </a:rPr>
              <a:t>Note:</a:t>
            </a:r>
          </a:p>
          <a:p>
            <a:pPr lvl="1" eaLnBrk="1" hangingPunct="1"/>
            <a:r>
              <a:rPr lang="en-GB" dirty="0" smtClean="0">
                <a:sym typeface="Wingdings" pitchFamily="2" charset="2"/>
              </a:rPr>
              <a:t>Loop body will not be executed if test is false initially</a:t>
            </a:r>
          </a:p>
          <a:p>
            <a:pPr eaLnBrk="1" hangingPunct="1"/>
            <a:endParaRPr lang="en-GB" dirty="0" smtClean="0">
              <a:sym typeface="Wingdings" pitchFamily="2" charset="2"/>
            </a:endParaRPr>
          </a:p>
          <a:p>
            <a:pPr eaLnBrk="1" hangingPunct="1"/>
            <a:r>
              <a:rPr lang="en-GB" smtClean="0">
                <a:sym typeface="Wingdings" pitchFamily="2" charset="2"/>
              </a:rPr>
              <a:t>Example:</a:t>
            </a:r>
            <a:endParaRPr lang="en-GB" dirty="0" smtClean="0">
              <a:sym typeface="Wingdings" pitchFamily="2" charset="2"/>
            </a:endParaRPr>
          </a:p>
        </p:txBody>
      </p:sp>
      <p:sp>
        <p:nvSpPr>
          <p:cNvPr id="25603" name="Rectangle 4"/>
          <p:cNvSpPr>
            <a:spLocks noGrp="1" noChangeArrowheads="1"/>
          </p:cNvSpPr>
          <p:nvPr>
            <p:ph type="title"/>
          </p:nvPr>
        </p:nvSpPr>
        <p:spPr/>
        <p:txBody>
          <a:bodyPr/>
          <a:lstStyle/>
          <a:p>
            <a:pPr eaLnBrk="1" hangingPunct="1"/>
            <a:r>
              <a:rPr lang="en-GB" sz="3400" dirty="0" smtClean="0"/>
              <a:t>Using </a:t>
            </a:r>
            <a:r>
              <a:rPr lang="en-GB" sz="3400" dirty="0" smtClean="0">
                <a:latin typeface="Lucida Console" panose="020B0609040504020204" pitchFamily="49" charset="0"/>
              </a:rPr>
              <a:t>while</a:t>
            </a:r>
            <a:r>
              <a:rPr lang="en-GB" sz="3400" dirty="0" smtClean="0"/>
              <a:t> Loops</a:t>
            </a:r>
          </a:p>
        </p:txBody>
      </p:sp>
      <p:sp>
        <p:nvSpPr>
          <p:cNvPr id="22530" name="Footer Placeholder 3"/>
          <p:cNvSpPr>
            <a:spLocks noGrp="1"/>
          </p:cNvSpPr>
          <p:nvPr>
            <p:ph type="ftr" sz="quarter" idx="10"/>
          </p:nvPr>
        </p:nvSpPr>
        <p:spPr/>
        <p:txBody>
          <a:bodyPr/>
          <a:lstStyle/>
          <a:p>
            <a:pPr>
              <a:defRPr/>
            </a:pPr>
            <a:fld id="{CDE73FF6-7086-4B04-BBE8-F302EA8D7683}" type="slidenum">
              <a:rPr lang="en-GB"/>
              <a:pPr>
                <a:defRPr/>
              </a:pPr>
              <a:t>11</a:t>
            </a:fld>
            <a:endParaRPr lang="en-GB"/>
          </a:p>
        </p:txBody>
      </p:sp>
      <p:sp>
        <p:nvSpPr>
          <p:cNvPr id="5" name="Rectangle 4"/>
          <p:cNvSpPr>
            <a:spLocks noChangeArrowheads="1"/>
          </p:cNvSpPr>
          <p:nvPr/>
        </p:nvSpPr>
        <p:spPr bwMode="auto">
          <a:xfrm>
            <a:off x="4826000" y="1687286"/>
            <a:ext cx="3962400" cy="55517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while </a:t>
            </a:r>
            <a:r>
              <a:rPr lang="en-GB" sz="1200" i="1" dirty="0" smtClean="0"/>
              <a:t>expression </a:t>
            </a:r>
            <a:r>
              <a:rPr lang="en-GB" sz="1200" dirty="0" smtClean="0"/>
              <a:t>: </a:t>
            </a:r>
            <a:endParaRPr lang="en-GB" sz="1200" dirty="0"/>
          </a:p>
          <a:p>
            <a:pPr defTabSz="739775">
              <a:defRPr/>
            </a:pPr>
            <a:r>
              <a:rPr lang="en-GB" sz="1200" dirty="0"/>
              <a:t>  </a:t>
            </a:r>
            <a:r>
              <a:rPr lang="en-GB" sz="1200" i="1" dirty="0" err="1" smtClean="0"/>
              <a:t>loopBody</a:t>
            </a:r>
            <a:endParaRPr lang="en-GB" sz="1200" i="1" dirty="0"/>
          </a:p>
        </p:txBody>
      </p:sp>
      <p:sp>
        <p:nvSpPr>
          <p:cNvPr id="6" name="Rectangle 5"/>
          <p:cNvSpPr>
            <a:spLocks noChangeArrowheads="1"/>
          </p:cNvSpPr>
          <p:nvPr/>
        </p:nvSpPr>
        <p:spPr bwMode="auto">
          <a:xfrm>
            <a:off x="815975" y="5410880"/>
            <a:ext cx="7794625" cy="108136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a:t>print("Numbers from 1-5 inclusive")</a:t>
            </a:r>
          </a:p>
          <a:p>
            <a:pPr defTabSz="739775">
              <a:defRPr/>
            </a:pPr>
            <a:r>
              <a:rPr lang="en-GB" sz="1200"/>
              <a:t>i = 1</a:t>
            </a:r>
          </a:p>
          <a:p>
            <a:pPr defTabSz="739775">
              <a:defRPr/>
            </a:pPr>
            <a:r>
              <a:rPr lang="en-GB" sz="1200"/>
              <a:t>while i &lt;= 5:</a:t>
            </a:r>
          </a:p>
          <a:p>
            <a:pPr defTabSz="739775">
              <a:defRPr/>
            </a:pPr>
            <a:r>
              <a:rPr lang="en-GB" sz="1200"/>
              <a:t>  print(i)</a:t>
            </a:r>
          </a:p>
          <a:p>
            <a:pPr defTabSz="739775">
              <a:defRPr/>
            </a:pPr>
            <a:r>
              <a:rPr lang="en-GB" sz="1200"/>
              <a:t>  i = i + 1</a:t>
            </a:r>
          </a:p>
        </p:txBody>
      </p:sp>
      <p:sp>
        <p:nvSpPr>
          <p:cNvPr id="7" name="TextBox 12"/>
          <p:cNvSpPr txBox="1">
            <a:spLocks noChangeArrowheads="1"/>
          </p:cNvSpPr>
          <p:nvPr/>
        </p:nvSpPr>
        <p:spPr bwMode="auto">
          <a:xfrm>
            <a:off x="7553900" y="6174311"/>
            <a:ext cx="1056700" cy="307777"/>
          </a:xfrm>
          <a:prstGeom prst="rect">
            <a:avLst/>
          </a:prstGeom>
          <a:noFill/>
          <a:ln w="9525">
            <a:noFill/>
            <a:miter lim="800000"/>
            <a:headEnd/>
            <a:tailEnd/>
          </a:ln>
        </p:spPr>
        <p:txBody>
          <a:bodyPr wrap="none">
            <a:spAutoFit/>
          </a:bodyPr>
          <a:lstStyle/>
          <a:p>
            <a:pPr algn="r"/>
            <a:r>
              <a:rPr lang="en-GB" b="1" smtClean="0">
                <a:solidFill>
                  <a:schemeClr val="tx2"/>
                </a:solidFill>
              </a:rPr>
              <a:t>while.py</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dirty="0" smtClean="0">
                <a:sym typeface="Wingdings" pitchFamily="2" charset="2"/>
              </a:rPr>
              <a:t>The </a:t>
            </a:r>
            <a:r>
              <a:rPr lang="en-GB" dirty="0" smtClean="0">
                <a:latin typeface="Lucida Console" pitchFamily="49" charset="0"/>
                <a:sym typeface="Wingdings" pitchFamily="2" charset="2"/>
              </a:rPr>
              <a:t>for</a:t>
            </a:r>
            <a:r>
              <a:rPr lang="en-GB" dirty="0" smtClean="0">
                <a:sym typeface="Wingdings" pitchFamily="2" charset="2"/>
              </a:rPr>
              <a:t> loop is different than in most languages</a:t>
            </a:r>
          </a:p>
          <a:p>
            <a:pPr lvl="1" eaLnBrk="1" hangingPunct="1"/>
            <a:r>
              <a:rPr lang="en-GB" dirty="0" smtClean="0">
                <a:sym typeface="Wingdings" pitchFamily="2" charset="2"/>
              </a:rPr>
              <a:t>In Python, a </a:t>
            </a:r>
            <a:r>
              <a:rPr lang="en-GB" dirty="0" smtClean="0">
                <a:latin typeface="Lucida Console" panose="020B0609040504020204" pitchFamily="49" charset="0"/>
                <a:sym typeface="Wingdings" pitchFamily="2" charset="2"/>
              </a:rPr>
              <a:t>for</a:t>
            </a:r>
            <a:r>
              <a:rPr lang="en-GB" dirty="0" smtClean="0">
                <a:sym typeface="Wingdings" pitchFamily="2" charset="2"/>
              </a:rPr>
              <a:t> loop</a:t>
            </a:r>
            <a:br>
              <a:rPr lang="en-GB" dirty="0" smtClean="0">
                <a:sym typeface="Wingdings" pitchFamily="2" charset="2"/>
              </a:rPr>
            </a:br>
            <a:r>
              <a:rPr lang="en-GB" dirty="0" smtClean="0">
                <a:sym typeface="Wingdings" pitchFamily="2" charset="2"/>
              </a:rPr>
              <a:t>iterates over items in a </a:t>
            </a:r>
            <a:br>
              <a:rPr lang="en-GB" dirty="0" smtClean="0">
                <a:sym typeface="Wingdings" pitchFamily="2" charset="2"/>
              </a:rPr>
            </a:br>
            <a:r>
              <a:rPr lang="en-GB" dirty="0" smtClean="0">
                <a:sym typeface="Wingdings" pitchFamily="2" charset="2"/>
              </a:rPr>
              <a:t>sequence</a:t>
            </a:r>
          </a:p>
          <a:p>
            <a:pPr lvl="1" eaLnBrk="1" hangingPunct="1"/>
            <a:endParaRPr lang="en-GB" dirty="0" smtClean="0">
              <a:sym typeface="Wingdings" pitchFamily="2" charset="2"/>
            </a:endParaRPr>
          </a:p>
          <a:p>
            <a:pPr eaLnBrk="1" hangingPunct="1"/>
            <a:r>
              <a:rPr lang="en-GB" dirty="0" smtClean="0">
                <a:sym typeface="Wingdings" pitchFamily="2" charset="2"/>
              </a:rPr>
              <a:t>Example:</a:t>
            </a:r>
          </a:p>
          <a:p>
            <a:pPr lvl="1" eaLnBrk="1" hangingPunct="1"/>
            <a:endParaRPr lang="en-GB" dirty="0" smtClean="0">
              <a:sym typeface="Wingdings" pitchFamily="2" charset="2"/>
            </a:endParaRPr>
          </a:p>
        </p:txBody>
      </p:sp>
      <p:sp>
        <p:nvSpPr>
          <p:cNvPr id="27651" name="Rectangle 4"/>
          <p:cNvSpPr>
            <a:spLocks noGrp="1" noChangeArrowheads="1"/>
          </p:cNvSpPr>
          <p:nvPr>
            <p:ph type="title"/>
          </p:nvPr>
        </p:nvSpPr>
        <p:spPr/>
        <p:txBody>
          <a:bodyPr/>
          <a:lstStyle/>
          <a:p>
            <a:pPr eaLnBrk="1" hangingPunct="1"/>
            <a:r>
              <a:rPr lang="en-GB" sz="3400" dirty="0" smtClean="0"/>
              <a:t>Using </a:t>
            </a:r>
            <a:r>
              <a:rPr lang="en-GB" sz="3400" dirty="0" smtClean="0">
                <a:latin typeface="Lucida Console" panose="020B0609040504020204" pitchFamily="49" charset="0"/>
              </a:rPr>
              <a:t>for</a:t>
            </a:r>
            <a:r>
              <a:rPr lang="en-GB" sz="3400" dirty="0" smtClean="0"/>
              <a:t> Loops</a:t>
            </a:r>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12</a:t>
            </a:fld>
            <a:endParaRPr lang="en-GB" dirty="0"/>
          </a:p>
        </p:txBody>
      </p:sp>
      <p:sp>
        <p:nvSpPr>
          <p:cNvPr id="5" name="Rectangle 4"/>
          <p:cNvSpPr>
            <a:spLocks noChangeArrowheads="1"/>
          </p:cNvSpPr>
          <p:nvPr/>
        </p:nvSpPr>
        <p:spPr bwMode="auto">
          <a:xfrm>
            <a:off x="4799496" y="1676400"/>
            <a:ext cx="3962400" cy="629478"/>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for </a:t>
            </a:r>
            <a:r>
              <a:rPr lang="en-GB" sz="1200" i="1" dirty="0" smtClean="0"/>
              <a:t>item </a:t>
            </a:r>
            <a:r>
              <a:rPr lang="en-GB" sz="1200" dirty="0" smtClean="0"/>
              <a:t>in </a:t>
            </a:r>
            <a:r>
              <a:rPr lang="en-GB" sz="1200" i="1" dirty="0" smtClean="0"/>
              <a:t>sequence </a:t>
            </a:r>
            <a:r>
              <a:rPr lang="en-GB" sz="1200" dirty="0" smtClean="0"/>
              <a:t>:</a:t>
            </a:r>
            <a:endParaRPr lang="en-GB" sz="1200" dirty="0"/>
          </a:p>
          <a:p>
            <a:pPr defTabSz="739775">
              <a:defRPr/>
            </a:pPr>
            <a:r>
              <a:rPr lang="en-GB" sz="1200" i="1" dirty="0"/>
              <a:t>  </a:t>
            </a:r>
            <a:r>
              <a:rPr lang="en-GB" sz="1200" i="1" dirty="0" err="1" smtClean="0"/>
              <a:t>loopBody</a:t>
            </a:r>
            <a:endParaRPr lang="en-GB" sz="1200" i="1" dirty="0"/>
          </a:p>
        </p:txBody>
      </p:sp>
      <p:sp>
        <p:nvSpPr>
          <p:cNvPr id="8" name="Rectangle 7"/>
          <p:cNvSpPr>
            <a:spLocks noChangeArrowheads="1"/>
          </p:cNvSpPr>
          <p:nvPr/>
        </p:nvSpPr>
        <p:spPr bwMode="auto">
          <a:xfrm>
            <a:off x="815975" y="3551600"/>
            <a:ext cx="7794625" cy="93044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lottonumbers</a:t>
            </a:r>
            <a:r>
              <a:rPr lang="en-GB" sz="1200" dirty="0"/>
              <a:t> = [2, 7, 3, 12, 19, 1]</a:t>
            </a:r>
          </a:p>
          <a:p>
            <a:pPr defTabSz="739775">
              <a:defRPr/>
            </a:pPr>
            <a:endParaRPr lang="en-GB" sz="1200" dirty="0"/>
          </a:p>
          <a:p>
            <a:pPr defTabSz="739775">
              <a:defRPr/>
            </a:pPr>
            <a:r>
              <a:rPr lang="en-GB" sz="1200" dirty="0"/>
              <a:t>for item in </a:t>
            </a:r>
            <a:r>
              <a:rPr lang="en-GB" sz="1200" dirty="0" err="1"/>
              <a:t>lottonumbers</a:t>
            </a:r>
            <a:r>
              <a:rPr lang="en-GB" sz="1200" dirty="0"/>
              <a:t>:</a:t>
            </a:r>
          </a:p>
          <a:p>
            <a:pPr defTabSz="739775">
              <a:defRPr/>
            </a:pPr>
            <a:r>
              <a:rPr lang="en-GB" sz="1200" dirty="0"/>
              <a:t>  print(item)</a:t>
            </a:r>
          </a:p>
        </p:txBody>
      </p:sp>
      <p:sp>
        <p:nvSpPr>
          <p:cNvPr id="9" name="TextBox 12"/>
          <p:cNvSpPr txBox="1">
            <a:spLocks noChangeArrowheads="1"/>
          </p:cNvSpPr>
          <p:nvPr/>
        </p:nvSpPr>
        <p:spPr bwMode="auto">
          <a:xfrm>
            <a:off x="7335892" y="4161143"/>
            <a:ext cx="1274708" cy="307777"/>
          </a:xfrm>
          <a:prstGeom prst="rect">
            <a:avLst/>
          </a:prstGeom>
          <a:noFill/>
          <a:ln w="9525">
            <a:noFill/>
            <a:miter lim="800000"/>
            <a:headEnd/>
            <a:tailEnd/>
          </a:ln>
        </p:spPr>
        <p:txBody>
          <a:bodyPr wrap="none">
            <a:spAutoFit/>
          </a:bodyPr>
          <a:lstStyle/>
          <a:p>
            <a:pPr algn="r"/>
            <a:r>
              <a:rPr lang="en-GB" b="1" dirty="0" smtClean="0">
                <a:solidFill>
                  <a:schemeClr val="tx2"/>
                </a:solidFill>
              </a:rPr>
              <a:t>forlist.py</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dirty="0" smtClean="0">
                <a:sym typeface="Wingdings" pitchFamily="2" charset="2"/>
              </a:rPr>
              <a:t>You can </a:t>
            </a:r>
            <a:r>
              <a:rPr lang="en-GB" smtClean="0">
                <a:sym typeface="Wingdings" pitchFamily="2" charset="2"/>
              </a:rPr>
              <a:t>also use a </a:t>
            </a:r>
            <a:r>
              <a:rPr lang="en-GB" dirty="0" smtClean="0">
                <a:latin typeface="Lucida Console" panose="020B0609040504020204" pitchFamily="49" charset="0"/>
                <a:sym typeface="Wingdings" pitchFamily="2" charset="2"/>
              </a:rPr>
              <a:t>for</a:t>
            </a:r>
            <a:r>
              <a:rPr lang="en-GB" dirty="0" smtClean="0">
                <a:sym typeface="Wingdings" pitchFamily="2" charset="2"/>
              </a:rPr>
              <a:t> loop to iterate over a numeric range</a:t>
            </a:r>
          </a:p>
          <a:p>
            <a:pPr lvl="1" eaLnBrk="1" hangingPunct="1"/>
            <a:r>
              <a:rPr lang="en-GB" dirty="0" smtClean="0">
                <a:sym typeface="Wingdings" pitchFamily="2" charset="2"/>
              </a:rPr>
              <a:t>Use </a:t>
            </a:r>
            <a:r>
              <a:rPr lang="en-GB" dirty="0" smtClean="0">
                <a:latin typeface="Lucida Console" panose="020B0609040504020204" pitchFamily="49" charset="0"/>
                <a:sym typeface="Wingdings" pitchFamily="2" charset="2"/>
              </a:rPr>
              <a:t>range()</a:t>
            </a:r>
            <a:r>
              <a:rPr lang="en-GB" dirty="0" smtClean="0">
                <a:sym typeface="Wingdings" pitchFamily="2" charset="2"/>
              </a:rPr>
              <a:t> to create a range of numbers</a:t>
            </a:r>
          </a:p>
          <a:p>
            <a:pPr lvl="1" eaLnBrk="1" hangingPunct="1"/>
            <a:r>
              <a:rPr lang="en-GB" dirty="0" smtClean="0">
                <a:sym typeface="Wingdings" pitchFamily="2" charset="2"/>
              </a:rPr>
              <a:t>The </a:t>
            </a:r>
            <a:r>
              <a:rPr lang="en-GB" dirty="0" smtClean="0">
                <a:latin typeface="Lucida Console" panose="020B0609040504020204" pitchFamily="49" charset="0"/>
                <a:sym typeface="Wingdings" pitchFamily="2" charset="2"/>
              </a:rPr>
              <a:t>for</a:t>
            </a:r>
            <a:r>
              <a:rPr lang="en-GB" dirty="0" smtClean="0">
                <a:sym typeface="Wingdings" pitchFamily="2" charset="2"/>
              </a:rPr>
              <a:t> loop will iterate over these numbers</a:t>
            </a:r>
          </a:p>
          <a:p>
            <a:pPr lvl="1" eaLnBrk="1" hangingPunct="1"/>
            <a:endParaRPr lang="en-GB" dirty="0">
              <a:sym typeface="Wingdings" pitchFamily="2" charset="2"/>
            </a:endParaRPr>
          </a:p>
          <a:p>
            <a:pPr eaLnBrk="1" hangingPunct="1"/>
            <a:r>
              <a:rPr lang="en-GB" dirty="0" smtClean="0">
                <a:sym typeface="Wingdings" pitchFamily="2" charset="2"/>
              </a:rPr>
              <a:t>Example:</a:t>
            </a:r>
          </a:p>
        </p:txBody>
      </p:sp>
      <p:sp>
        <p:nvSpPr>
          <p:cNvPr id="27651" name="Rectangle 4"/>
          <p:cNvSpPr>
            <a:spLocks noGrp="1" noChangeArrowheads="1"/>
          </p:cNvSpPr>
          <p:nvPr>
            <p:ph type="title"/>
          </p:nvPr>
        </p:nvSpPr>
        <p:spPr/>
        <p:txBody>
          <a:bodyPr/>
          <a:lstStyle/>
          <a:p>
            <a:pPr eaLnBrk="1" hangingPunct="1"/>
            <a:r>
              <a:rPr lang="en-GB" sz="3400" dirty="0" smtClean="0"/>
              <a:t>Using </a:t>
            </a:r>
            <a:r>
              <a:rPr lang="en-GB" sz="3400" dirty="0" smtClean="0">
                <a:latin typeface="Lucida Console" panose="020B0609040504020204" pitchFamily="49" charset="0"/>
              </a:rPr>
              <a:t>for</a:t>
            </a:r>
            <a:r>
              <a:rPr lang="en-GB" sz="3400" dirty="0" smtClean="0"/>
              <a:t> Loops with a Range</a:t>
            </a:r>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13</a:t>
            </a:fld>
            <a:endParaRPr lang="en-GB" dirty="0"/>
          </a:p>
        </p:txBody>
      </p:sp>
      <p:sp>
        <p:nvSpPr>
          <p:cNvPr id="8" name="Rectangle 7"/>
          <p:cNvSpPr>
            <a:spLocks noChangeArrowheads="1"/>
          </p:cNvSpPr>
          <p:nvPr/>
        </p:nvSpPr>
        <p:spPr bwMode="auto">
          <a:xfrm>
            <a:off x="815975" y="3706170"/>
            <a:ext cx="7794625" cy="2176164"/>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print("Numbers from 0-4 inclusive")</a:t>
            </a:r>
          </a:p>
          <a:p>
            <a:pPr defTabSz="739775">
              <a:defRPr/>
            </a:pPr>
            <a:r>
              <a:rPr lang="en-GB" sz="1200" dirty="0"/>
              <a:t>for </a:t>
            </a:r>
            <a:r>
              <a:rPr lang="en-GB" sz="1200" dirty="0" err="1"/>
              <a:t>i</a:t>
            </a:r>
            <a:r>
              <a:rPr lang="en-GB" sz="1200" dirty="0"/>
              <a:t> in range(5):</a:t>
            </a:r>
          </a:p>
          <a:p>
            <a:pPr defTabSz="739775">
              <a:defRPr/>
            </a:pPr>
            <a:r>
              <a:rPr lang="en-GB" sz="1200" dirty="0"/>
              <a:t>  print(</a:t>
            </a:r>
            <a:r>
              <a:rPr lang="en-GB" sz="1200" dirty="0" err="1"/>
              <a:t>i</a:t>
            </a:r>
            <a:r>
              <a:rPr lang="en-GB" sz="1200" dirty="0"/>
              <a:t>)</a:t>
            </a:r>
          </a:p>
          <a:p>
            <a:pPr defTabSz="739775">
              <a:defRPr/>
            </a:pPr>
            <a:r>
              <a:rPr lang="en-GB" sz="1200" dirty="0"/>
              <a:t>  </a:t>
            </a:r>
          </a:p>
          <a:p>
            <a:pPr defTabSz="739775">
              <a:defRPr/>
            </a:pPr>
            <a:r>
              <a:rPr lang="en-GB" sz="1200" dirty="0"/>
              <a:t>print("Numbers from 6-10 inclusive")</a:t>
            </a:r>
          </a:p>
          <a:p>
            <a:pPr defTabSz="739775">
              <a:defRPr/>
            </a:pPr>
            <a:r>
              <a:rPr lang="en-GB" sz="1200" dirty="0"/>
              <a:t>for </a:t>
            </a:r>
            <a:r>
              <a:rPr lang="en-GB" sz="1200" dirty="0" err="1"/>
              <a:t>i</a:t>
            </a:r>
            <a:r>
              <a:rPr lang="en-GB" sz="1200" dirty="0"/>
              <a:t> in range(6, 11):</a:t>
            </a:r>
          </a:p>
          <a:p>
            <a:pPr defTabSz="739775">
              <a:defRPr/>
            </a:pPr>
            <a:r>
              <a:rPr lang="en-GB" sz="1200" dirty="0"/>
              <a:t>  print(</a:t>
            </a:r>
            <a:r>
              <a:rPr lang="en-GB" sz="1200" dirty="0" err="1"/>
              <a:t>i</a:t>
            </a:r>
            <a:r>
              <a:rPr lang="en-GB" sz="1200" dirty="0"/>
              <a:t>)</a:t>
            </a:r>
          </a:p>
          <a:p>
            <a:pPr defTabSz="739775">
              <a:defRPr/>
            </a:pPr>
            <a:r>
              <a:rPr lang="en-GB" sz="1200" dirty="0"/>
              <a:t>  </a:t>
            </a:r>
          </a:p>
          <a:p>
            <a:pPr defTabSz="739775">
              <a:defRPr/>
            </a:pPr>
            <a:r>
              <a:rPr lang="en-GB" sz="1200" dirty="0"/>
              <a:t>print("First 5 odd numbers")</a:t>
            </a:r>
          </a:p>
          <a:p>
            <a:pPr defTabSz="739775">
              <a:defRPr/>
            </a:pPr>
            <a:r>
              <a:rPr lang="en-GB" sz="1200" dirty="0"/>
              <a:t>for </a:t>
            </a:r>
            <a:r>
              <a:rPr lang="en-GB" sz="1200" dirty="0" err="1"/>
              <a:t>i</a:t>
            </a:r>
            <a:r>
              <a:rPr lang="en-GB" sz="1200" dirty="0"/>
              <a:t> in range(0, 9, 2):</a:t>
            </a:r>
          </a:p>
          <a:p>
            <a:pPr defTabSz="739775">
              <a:defRPr/>
            </a:pPr>
            <a:r>
              <a:rPr lang="en-GB" sz="1200" dirty="0"/>
              <a:t>  print(</a:t>
            </a:r>
            <a:r>
              <a:rPr lang="en-GB" sz="1200" dirty="0" err="1"/>
              <a:t>i</a:t>
            </a:r>
            <a:r>
              <a:rPr lang="en-GB" sz="1200" dirty="0"/>
              <a:t> + 1</a:t>
            </a:r>
            <a:r>
              <a:rPr lang="en-GB" sz="1200" dirty="0" smtClean="0"/>
              <a:t>)</a:t>
            </a:r>
            <a:endParaRPr lang="en-GB" sz="1200" dirty="0"/>
          </a:p>
        </p:txBody>
      </p:sp>
      <p:sp>
        <p:nvSpPr>
          <p:cNvPr id="9" name="TextBox 12"/>
          <p:cNvSpPr txBox="1">
            <a:spLocks noChangeArrowheads="1"/>
          </p:cNvSpPr>
          <p:nvPr/>
        </p:nvSpPr>
        <p:spPr bwMode="auto">
          <a:xfrm>
            <a:off x="7226888" y="5561435"/>
            <a:ext cx="1383712" cy="307777"/>
          </a:xfrm>
          <a:prstGeom prst="rect">
            <a:avLst/>
          </a:prstGeom>
          <a:noFill/>
          <a:ln w="9525">
            <a:noFill/>
            <a:miter lim="800000"/>
            <a:headEnd/>
            <a:tailEnd/>
          </a:ln>
        </p:spPr>
        <p:txBody>
          <a:bodyPr wrap="none">
            <a:spAutoFit/>
          </a:bodyPr>
          <a:lstStyle/>
          <a:p>
            <a:pPr algn="r"/>
            <a:r>
              <a:rPr lang="en-GB" b="1" dirty="0" smtClean="0">
                <a:solidFill>
                  <a:schemeClr val="tx2"/>
                </a:solidFill>
              </a:rPr>
              <a:t>forrange.py</a:t>
            </a:r>
            <a:endParaRPr lang="en-GB" b="1" dirty="0">
              <a:solidFill>
                <a:schemeClr val="tx2"/>
              </a:solidFill>
            </a:endParaRPr>
          </a:p>
        </p:txBody>
      </p:sp>
    </p:spTree>
    <p:extLst>
      <p:ext uri="{BB962C8B-B14F-4D97-AF65-F5344CB8AC3E}">
        <p14:creationId xmlns:p14="http://schemas.microsoft.com/office/powerpoint/2010/main" val="5386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defRPr/>
            </a:pPr>
            <a:r>
              <a:rPr lang="en-GB" dirty="0" smtClean="0">
                <a:sym typeface="Wingdings" pitchFamily="2" charset="2"/>
              </a:rPr>
              <a:t>Python provides two ways to perform an unconditional jump in a loop</a:t>
            </a:r>
          </a:p>
          <a:p>
            <a:pPr lvl="1" eaLnBrk="1" hangingPunct="1">
              <a:defRPr/>
            </a:pPr>
            <a:r>
              <a:rPr lang="en-GB" dirty="0" smtClean="0">
                <a:latin typeface="Lucida Console" pitchFamily="49" charset="0"/>
                <a:sym typeface="Wingdings" pitchFamily="2" charset="2"/>
              </a:rPr>
              <a:t>break</a:t>
            </a:r>
          </a:p>
          <a:p>
            <a:pPr lvl="1" eaLnBrk="1" hangingPunct="1">
              <a:defRPr/>
            </a:pPr>
            <a:r>
              <a:rPr lang="en-GB" dirty="0" smtClean="0">
                <a:latin typeface="Lucida Console" pitchFamily="49" charset="0"/>
                <a:sym typeface="Wingdings" pitchFamily="2" charset="2"/>
              </a:rPr>
              <a:t>continue</a:t>
            </a:r>
          </a:p>
          <a:p>
            <a:pPr lvl="1" eaLnBrk="1" hangingPunct="1">
              <a:defRPr/>
            </a:pPr>
            <a:endParaRPr lang="en-GB" dirty="0" smtClean="0">
              <a:latin typeface="Lucida Console" pitchFamily="49" charset="0"/>
              <a:sym typeface="Wingdings" pitchFamily="2" charset="2"/>
            </a:endParaRPr>
          </a:p>
          <a:p>
            <a:pPr eaLnBrk="1" hangingPunct="1">
              <a:defRPr/>
            </a:pPr>
            <a:r>
              <a:rPr lang="en-GB" dirty="0" smtClean="0">
                <a:sym typeface="Wingdings" pitchFamily="2" charset="2"/>
              </a:rPr>
              <a:t>Example:</a:t>
            </a:r>
          </a:p>
        </p:txBody>
      </p:sp>
      <p:sp>
        <p:nvSpPr>
          <p:cNvPr id="28674" name="Rectangle 4"/>
          <p:cNvSpPr>
            <a:spLocks noGrp="1" noChangeArrowheads="1"/>
          </p:cNvSpPr>
          <p:nvPr>
            <p:ph type="title"/>
          </p:nvPr>
        </p:nvSpPr>
        <p:spPr/>
        <p:txBody>
          <a:bodyPr/>
          <a:lstStyle/>
          <a:p>
            <a:pPr eaLnBrk="1" hangingPunct="1"/>
            <a:r>
              <a:rPr lang="en-GB" sz="3400" dirty="0" smtClean="0"/>
              <a:t>Unconditional Jumps</a:t>
            </a:r>
          </a:p>
        </p:txBody>
      </p:sp>
      <p:sp>
        <p:nvSpPr>
          <p:cNvPr id="6" name="Rectangle 5"/>
          <p:cNvSpPr>
            <a:spLocks noChangeArrowheads="1"/>
          </p:cNvSpPr>
          <p:nvPr/>
        </p:nvSpPr>
        <p:spPr bwMode="auto">
          <a:xfrm>
            <a:off x="838200" y="3670852"/>
            <a:ext cx="7810500" cy="291824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magicnumber</a:t>
            </a:r>
            <a:r>
              <a:rPr lang="en-GB" sz="1200" dirty="0"/>
              <a:t> = </a:t>
            </a:r>
            <a:r>
              <a:rPr lang="en-GB" sz="1200" dirty="0" err="1"/>
              <a:t>int</a:t>
            </a:r>
            <a:r>
              <a:rPr lang="en-GB" sz="1200" dirty="0"/>
              <a:t>(input("What is the magic number? "))</a:t>
            </a:r>
          </a:p>
          <a:p>
            <a:pPr defTabSz="739775">
              <a:defRPr/>
            </a:pPr>
            <a:endParaRPr lang="en-GB" sz="1200" dirty="0"/>
          </a:p>
          <a:p>
            <a:pPr defTabSz="739775">
              <a:defRPr/>
            </a:pPr>
            <a:r>
              <a:rPr lang="en-GB" sz="1200" dirty="0"/>
              <a:t>print("This loop terminates if it hits the magic number")</a:t>
            </a:r>
          </a:p>
          <a:p>
            <a:pPr defTabSz="739775">
              <a:defRPr/>
            </a:pPr>
            <a:r>
              <a:rPr lang="en-GB" sz="1200" dirty="0"/>
              <a:t>for </a:t>
            </a:r>
            <a:r>
              <a:rPr lang="en-GB" sz="1200" dirty="0" err="1"/>
              <a:t>i</a:t>
            </a:r>
            <a:r>
              <a:rPr lang="en-GB" sz="1200" dirty="0"/>
              <a:t> in range(1, 21):</a:t>
            </a:r>
          </a:p>
          <a:p>
            <a:pPr defTabSz="739775">
              <a:defRPr/>
            </a:pPr>
            <a:r>
              <a:rPr lang="en-GB" sz="1200" dirty="0"/>
              <a:t>  if </a:t>
            </a:r>
            <a:r>
              <a:rPr lang="en-GB" sz="1200" dirty="0" err="1"/>
              <a:t>i</a:t>
            </a:r>
            <a:r>
              <a:rPr lang="en-GB" sz="1200" dirty="0"/>
              <a:t> == </a:t>
            </a:r>
            <a:r>
              <a:rPr lang="en-GB" sz="1200" dirty="0" err="1"/>
              <a:t>magicnumber</a:t>
            </a:r>
            <a:r>
              <a:rPr lang="en-GB" sz="1200" dirty="0"/>
              <a:t>:</a:t>
            </a:r>
          </a:p>
          <a:p>
            <a:pPr defTabSz="739775">
              <a:defRPr/>
            </a:pPr>
            <a:r>
              <a:rPr lang="en-GB" sz="1200" dirty="0"/>
              <a:t>    break</a:t>
            </a:r>
          </a:p>
          <a:p>
            <a:pPr defTabSz="739775">
              <a:defRPr/>
            </a:pPr>
            <a:r>
              <a:rPr lang="en-GB" sz="1200" dirty="0"/>
              <a:t>  print(</a:t>
            </a:r>
            <a:r>
              <a:rPr lang="en-GB" sz="1200" dirty="0" err="1"/>
              <a:t>i</a:t>
            </a:r>
            <a:r>
              <a:rPr lang="en-GB" sz="1200" dirty="0"/>
              <a:t>)</a:t>
            </a:r>
          </a:p>
          <a:p>
            <a:pPr defTabSz="739775">
              <a:defRPr/>
            </a:pPr>
            <a:r>
              <a:rPr lang="en-GB" sz="1200" dirty="0"/>
              <a:t>print("End")</a:t>
            </a:r>
          </a:p>
          <a:p>
            <a:pPr defTabSz="739775">
              <a:defRPr/>
            </a:pPr>
            <a:endParaRPr lang="en-GB" sz="1200" dirty="0"/>
          </a:p>
          <a:p>
            <a:pPr defTabSz="739775">
              <a:defRPr/>
            </a:pPr>
            <a:r>
              <a:rPr lang="en-GB" sz="1200" dirty="0"/>
              <a:t>print("\</a:t>
            </a:r>
            <a:r>
              <a:rPr lang="en-GB" sz="1200" dirty="0" err="1"/>
              <a:t>nThis</a:t>
            </a:r>
            <a:r>
              <a:rPr lang="en-GB" sz="1200" dirty="0"/>
              <a:t> loop skips the magic number")</a:t>
            </a:r>
          </a:p>
          <a:p>
            <a:pPr defTabSz="739775">
              <a:defRPr/>
            </a:pPr>
            <a:r>
              <a:rPr lang="en-GB" sz="1200" dirty="0"/>
              <a:t>for </a:t>
            </a:r>
            <a:r>
              <a:rPr lang="en-GB" sz="1200" dirty="0" err="1"/>
              <a:t>i</a:t>
            </a:r>
            <a:r>
              <a:rPr lang="en-GB" sz="1200" dirty="0"/>
              <a:t> in range(1, 21):</a:t>
            </a:r>
          </a:p>
          <a:p>
            <a:pPr defTabSz="739775">
              <a:defRPr/>
            </a:pPr>
            <a:r>
              <a:rPr lang="en-GB" sz="1200" dirty="0"/>
              <a:t>  if </a:t>
            </a:r>
            <a:r>
              <a:rPr lang="en-GB" sz="1200" dirty="0" err="1"/>
              <a:t>i</a:t>
            </a:r>
            <a:r>
              <a:rPr lang="en-GB" sz="1200" dirty="0"/>
              <a:t> == </a:t>
            </a:r>
            <a:r>
              <a:rPr lang="en-GB" sz="1200" dirty="0" err="1"/>
              <a:t>magicnumber</a:t>
            </a:r>
            <a:r>
              <a:rPr lang="en-GB" sz="1200" dirty="0"/>
              <a:t>:</a:t>
            </a:r>
          </a:p>
          <a:p>
            <a:pPr defTabSz="739775">
              <a:defRPr/>
            </a:pPr>
            <a:r>
              <a:rPr lang="en-GB" sz="1200" dirty="0"/>
              <a:t>    continue</a:t>
            </a:r>
          </a:p>
          <a:p>
            <a:pPr defTabSz="739775">
              <a:defRPr/>
            </a:pPr>
            <a:r>
              <a:rPr lang="en-GB" sz="1200" dirty="0"/>
              <a:t>  print(</a:t>
            </a:r>
            <a:r>
              <a:rPr lang="en-GB" sz="1200" dirty="0" err="1"/>
              <a:t>i</a:t>
            </a:r>
            <a:r>
              <a:rPr lang="en-GB" sz="1200" dirty="0"/>
              <a:t>)</a:t>
            </a:r>
          </a:p>
          <a:p>
            <a:pPr defTabSz="739775">
              <a:defRPr/>
            </a:pPr>
            <a:r>
              <a:rPr lang="en-GB" sz="1200" dirty="0"/>
              <a:t>print("End</a:t>
            </a:r>
            <a:r>
              <a:rPr lang="en-GB" sz="1200" dirty="0" smtClean="0"/>
              <a:t>")</a:t>
            </a:r>
            <a:endParaRPr lang="en-GB" sz="1200" dirty="0"/>
          </a:p>
        </p:txBody>
      </p:sp>
      <p:sp>
        <p:nvSpPr>
          <p:cNvPr id="5" name="Footer Placeholder 3"/>
          <p:cNvSpPr>
            <a:spLocks noGrp="1"/>
          </p:cNvSpPr>
          <p:nvPr>
            <p:ph type="ftr" sz="quarter" idx="10"/>
          </p:nvPr>
        </p:nvSpPr>
        <p:spPr>
          <a:xfrm>
            <a:off x="8725566" y="6346483"/>
            <a:ext cx="520503" cy="457200"/>
          </a:xfrm>
        </p:spPr>
        <p:txBody>
          <a:bodyPr/>
          <a:lstStyle/>
          <a:p>
            <a:pPr>
              <a:defRPr/>
            </a:pPr>
            <a:fld id="{E3419CE7-D644-40DF-88A9-FACFC31FA354}" type="slidenum">
              <a:rPr lang="en-GB"/>
              <a:pPr>
                <a:defRPr/>
              </a:pPr>
              <a:t>14</a:t>
            </a:fld>
            <a:endParaRPr lang="en-GB" dirty="0"/>
          </a:p>
        </p:txBody>
      </p:sp>
      <p:sp>
        <p:nvSpPr>
          <p:cNvPr id="7" name="TextBox 12"/>
          <p:cNvSpPr txBox="1">
            <a:spLocks noChangeArrowheads="1"/>
          </p:cNvSpPr>
          <p:nvPr/>
        </p:nvSpPr>
        <p:spPr bwMode="auto">
          <a:xfrm>
            <a:off x="6681867" y="6281463"/>
            <a:ext cx="1928733" cy="307777"/>
          </a:xfrm>
          <a:prstGeom prst="rect">
            <a:avLst/>
          </a:prstGeom>
          <a:noFill/>
          <a:ln w="9525">
            <a:noFill/>
            <a:miter lim="800000"/>
            <a:headEnd/>
            <a:tailEnd/>
          </a:ln>
        </p:spPr>
        <p:txBody>
          <a:bodyPr wrap="none">
            <a:spAutoFit/>
          </a:bodyPr>
          <a:lstStyle/>
          <a:p>
            <a:pPr algn="r"/>
            <a:r>
              <a:rPr lang="en-GB" b="1" dirty="0" smtClean="0">
                <a:solidFill>
                  <a:schemeClr val="tx2"/>
                </a:solidFill>
              </a:rPr>
              <a:t>breakcontinue.py</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5"/>
          <p:cNvSpPr>
            <a:spLocks noGrp="1" noChangeArrowheads="1"/>
          </p:cNvSpPr>
          <p:nvPr>
            <p:ph idx="1"/>
          </p:nvPr>
        </p:nvSpPr>
        <p:spPr/>
        <p:txBody>
          <a:bodyPr/>
          <a:lstStyle/>
          <a:p>
            <a:pPr eaLnBrk="1" hangingPunct="1"/>
            <a:r>
              <a:rPr lang="en-GB" dirty="0" smtClean="0">
                <a:sym typeface="Wingdings" pitchFamily="2" charset="2"/>
              </a:rPr>
              <a:t>You can define an </a:t>
            </a:r>
            <a:r>
              <a:rPr lang="en-GB" dirty="0" smtClean="0">
                <a:latin typeface="Lucida Console" panose="020B0609040504020204" pitchFamily="49" charset="0"/>
                <a:sym typeface="Wingdings" pitchFamily="2" charset="2"/>
              </a:rPr>
              <a:t>else</a:t>
            </a:r>
            <a:r>
              <a:rPr lang="en-GB" dirty="0" smtClean="0">
                <a:sym typeface="Wingdings" pitchFamily="2" charset="2"/>
              </a:rPr>
              <a:t> clause at the end of a loop</a:t>
            </a:r>
          </a:p>
          <a:p>
            <a:pPr lvl="1" eaLnBrk="1" hangingPunct="1"/>
            <a:r>
              <a:rPr lang="en-GB" dirty="0" smtClean="0">
                <a:sym typeface="Wingdings" pitchFamily="2" charset="2"/>
              </a:rPr>
              <a:t>Same kind of syntax as </a:t>
            </a:r>
            <a:r>
              <a:rPr lang="en-GB" dirty="0" smtClean="0">
                <a:latin typeface="Lucida Console" panose="020B0609040504020204" pitchFamily="49" charset="0"/>
                <a:sym typeface="Wingdings" pitchFamily="2" charset="2"/>
              </a:rPr>
              <a:t>if…else</a:t>
            </a:r>
          </a:p>
          <a:p>
            <a:pPr lvl="1" eaLnBrk="1" hangingPunct="1"/>
            <a:r>
              <a:rPr lang="en-GB" dirty="0" smtClean="0">
                <a:sym typeface="Wingdings" pitchFamily="2" charset="2"/>
              </a:rPr>
              <a:t>The </a:t>
            </a:r>
            <a:r>
              <a:rPr lang="en-GB" dirty="0" smtClean="0">
                <a:latin typeface="Lucida Console" panose="020B0609040504020204" pitchFamily="49" charset="0"/>
                <a:sym typeface="Wingdings" pitchFamily="2" charset="2"/>
              </a:rPr>
              <a:t>else</a:t>
            </a:r>
            <a:r>
              <a:rPr lang="en-GB" dirty="0" smtClean="0">
                <a:sym typeface="Wingdings" pitchFamily="2" charset="2"/>
              </a:rPr>
              <a:t> branch is executed if the loop terminates naturally (i.e. if it didn't exit because of a </a:t>
            </a:r>
            <a:r>
              <a:rPr lang="en-GB" dirty="0" smtClean="0">
                <a:latin typeface="Lucida Console" panose="020B0609040504020204" pitchFamily="49" charset="0"/>
                <a:sym typeface="Wingdings" pitchFamily="2" charset="2"/>
              </a:rPr>
              <a:t>break</a:t>
            </a:r>
            <a:r>
              <a:rPr lang="en-GB" dirty="0" smtClean="0">
                <a:sym typeface="Wingdings" pitchFamily="2" charset="2"/>
              </a:rPr>
              <a:t>)</a:t>
            </a:r>
          </a:p>
          <a:p>
            <a:pPr lvl="1" eaLnBrk="1" hangingPunct="1"/>
            <a:endParaRPr lang="en-GB" dirty="0">
              <a:sym typeface="Wingdings" pitchFamily="2" charset="2"/>
            </a:endParaRPr>
          </a:p>
          <a:p>
            <a:pPr eaLnBrk="1" hangingPunct="1"/>
            <a:r>
              <a:rPr lang="en-GB" dirty="0" smtClean="0">
                <a:sym typeface="Wingdings" pitchFamily="2" charset="2"/>
              </a:rPr>
              <a:t>Example</a:t>
            </a:r>
          </a:p>
        </p:txBody>
      </p:sp>
      <p:sp>
        <p:nvSpPr>
          <p:cNvPr id="29699" name="Rectangle 4"/>
          <p:cNvSpPr>
            <a:spLocks noGrp="1" noChangeArrowheads="1"/>
          </p:cNvSpPr>
          <p:nvPr>
            <p:ph type="title"/>
          </p:nvPr>
        </p:nvSpPr>
        <p:spPr/>
        <p:txBody>
          <a:bodyPr/>
          <a:lstStyle/>
          <a:p>
            <a:pPr eaLnBrk="1" hangingPunct="1"/>
            <a:r>
              <a:rPr lang="en-GB" sz="3400" dirty="0" smtClean="0"/>
              <a:t>Using </a:t>
            </a:r>
            <a:r>
              <a:rPr lang="en-GB" sz="3400" dirty="0" smtClean="0">
                <a:latin typeface="Lucida Console" panose="020B0609040504020204" pitchFamily="49" charset="0"/>
              </a:rPr>
              <a:t>else</a:t>
            </a:r>
            <a:r>
              <a:rPr lang="en-GB" sz="3400" dirty="0" smtClean="0"/>
              <a:t> in a Loop</a:t>
            </a:r>
          </a:p>
        </p:txBody>
      </p:sp>
      <p:sp>
        <p:nvSpPr>
          <p:cNvPr id="22530" name="Footer Placeholder 3"/>
          <p:cNvSpPr>
            <a:spLocks noGrp="1"/>
          </p:cNvSpPr>
          <p:nvPr>
            <p:ph type="ftr" sz="quarter" idx="10"/>
          </p:nvPr>
        </p:nvSpPr>
        <p:spPr/>
        <p:txBody>
          <a:bodyPr/>
          <a:lstStyle/>
          <a:p>
            <a:pPr>
              <a:defRPr/>
            </a:pPr>
            <a:fld id="{9DEEEF63-CA90-4B1B-BA73-A5F4E90BD43B}" type="slidenum">
              <a:rPr lang="en-GB"/>
              <a:pPr>
                <a:defRPr/>
              </a:pPr>
              <a:t>15</a:t>
            </a:fld>
            <a:endParaRPr lang="en-GB"/>
          </a:p>
        </p:txBody>
      </p:sp>
      <p:sp>
        <p:nvSpPr>
          <p:cNvPr id="6" name="Rectangle 5"/>
          <p:cNvSpPr>
            <a:spLocks noChangeArrowheads="1"/>
          </p:cNvSpPr>
          <p:nvPr/>
        </p:nvSpPr>
        <p:spPr bwMode="auto">
          <a:xfrm>
            <a:off x="838200" y="3604602"/>
            <a:ext cx="7810500" cy="217611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magicnumber</a:t>
            </a:r>
            <a:r>
              <a:rPr lang="en-GB" sz="1200" dirty="0"/>
              <a:t> = </a:t>
            </a:r>
            <a:r>
              <a:rPr lang="en-GB" sz="1200" dirty="0" err="1"/>
              <a:t>int</a:t>
            </a:r>
            <a:r>
              <a:rPr lang="en-GB" sz="1200" dirty="0"/>
              <a:t>(input("What is the magic number? "))</a:t>
            </a:r>
          </a:p>
          <a:p>
            <a:pPr defTabSz="739775">
              <a:defRPr/>
            </a:pPr>
            <a:endParaRPr lang="en-GB" sz="1200" dirty="0"/>
          </a:p>
          <a:p>
            <a:pPr defTabSz="739775">
              <a:defRPr/>
            </a:pPr>
            <a:r>
              <a:rPr lang="en-GB" sz="1200" dirty="0"/>
              <a:t>print("This loop does some processing if it doesn't detect the magic number")</a:t>
            </a:r>
          </a:p>
          <a:p>
            <a:pPr defTabSz="739775">
              <a:defRPr/>
            </a:pPr>
            <a:r>
              <a:rPr lang="en-GB" sz="1200" dirty="0"/>
              <a:t>for </a:t>
            </a:r>
            <a:r>
              <a:rPr lang="en-GB" sz="1200" dirty="0" err="1"/>
              <a:t>i</a:t>
            </a:r>
            <a:r>
              <a:rPr lang="en-GB" sz="1200" dirty="0"/>
              <a:t> in range(1, 21):</a:t>
            </a:r>
          </a:p>
          <a:p>
            <a:pPr defTabSz="739775">
              <a:defRPr/>
            </a:pPr>
            <a:r>
              <a:rPr lang="en-GB" sz="1200" dirty="0"/>
              <a:t>  if </a:t>
            </a:r>
            <a:r>
              <a:rPr lang="en-GB" sz="1200" dirty="0" err="1"/>
              <a:t>i</a:t>
            </a:r>
            <a:r>
              <a:rPr lang="en-GB" sz="1200" dirty="0"/>
              <a:t> == </a:t>
            </a:r>
            <a:r>
              <a:rPr lang="en-GB" sz="1200" dirty="0" err="1"/>
              <a:t>magicnumber</a:t>
            </a:r>
            <a:r>
              <a:rPr lang="en-GB" sz="1200" dirty="0"/>
              <a:t>:</a:t>
            </a:r>
          </a:p>
          <a:p>
            <a:pPr defTabSz="739775">
              <a:defRPr/>
            </a:pPr>
            <a:r>
              <a:rPr lang="en-GB" sz="1200" dirty="0"/>
              <a:t>    break</a:t>
            </a:r>
          </a:p>
          <a:p>
            <a:pPr defTabSz="739775">
              <a:defRPr/>
            </a:pPr>
            <a:r>
              <a:rPr lang="en-GB" sz="1200" dirty="0"/>
              <a:t>  print(</a:t>
            </a:r>
            <a:r>
              <a:rPr lang="en-GB" sz="1200" dirty="0" err="1"/>
              <a:t>i</a:t>
            </a:r>
            <a:r>
              <a:rPr lang="en-GB" sz="1200" dirty="0"/>
              <a:t>)</a:t>
            </a:r>
          </a:p>
          <a:p>
            <a:pPr defTabSz="739775">
              <a:defRPr/>
            </a:pPr>
            <a:r>
              <a:rPr lang="en-GB" sz="1200" dirty="0"/>
              <a:t>else:</a:t>
            </a:r>
          </a:p>
          <a:p>
            <a:pPr defTabSz="739775">
              <a:defRPr/>
            </a:pPr>
            <a:r>
              <a:rPr lang="en-GB" sz="1200" dirty="0"/>
              <a:t>  print("The magic number %d was not detected" % </a:t>
            </a:r>
            <a:r>
              <a:rPr lang="en-GB" sz="1200" dirty="0" err="1"/>
              <a:t>magicnumber</a:t>
            </a:r>
            <a:r>
              <a:rPr lang="en-GB" sz="1200" dirty="0"/>
              <a:t>)</a:t>
            </a:r>
          </a:p>
          <a:p>
            <a:pPr defTabSz="739775">
              <a:defRPr/>
            </a:pPr>
            <a:endParaRPr lang="en-GB" sz="1200" dirty="0"/>
          </a:p>
          <a:p>
            <a:pPr defTabSz="739775">
              <a:defRPr/>
            </a:pPr>
            <a:r>
              <a:rPr lang="en-GB" sz="1200" dirty="0"/>
              <a:t>print("End")</a:t>
            </a:r>
          </a:p>
        </p:txBody>
      </p:sp>
      <p:sp>
        <p:nvSpPr>
          <p:cNvPr id="8" name="TextBox 12"/>
          <p:cNvSpPr txBox="1">
            <a:spLocks noChangeArrowheads="1"/>
          </p:cNvSpPr>
          <p:nvPr/>
        </p:nvSpPr>
        <p:spPr bwMode="auto">
          <a:xfrm>
            <a:off x="7226888" y="5473091"/>
            <a:ext cx="1383712" cy="307777"/>
          </a:xfrm>
          <a:prstGeom prst="rect">
            <a:avLst/>
          </a:prstGeom>
          <a:noFill/>
          <a:ln w="9525">
            <a:noFill/>
            <a:miter lim="800000"/>
            <a:headEnd/>
            <a:tailEnd/>
          </a:ln>
        </p:spPr>
        <p:txBody>
          <a:bodyPr wrap="none">
            <a:spAutoFit/>
          </a:bodyPr>
          <a:lstStyle/>
          <a:p>
            <a:pPr algn="r"/>
            <a:r>
              <a:rPr lang="en-GB" b="1" dirty="0" smtClean="0">
                <a:solidFill>
                  <a:schemeClr val="tx2"/>
                </a:solidFill>
              </a:rPr>
              <a:t>loopelse.py</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5"/>
          <p:cNvSpPr>
            <a:spLocks noGrp="1" noChangeArrowheads="1"/>
          </p:cNvSpPr>
          <p:nvPr>
            <p:ph idx="1"/>
          </p:nvPr>
        </p:nvSpPr>
        <p:spPr/>
        <p:txBody>
          <a:bodyPr/>
          <a:lstStyle/>
          <a:p>
            <a:pPr eaLnBrk="1" hangingPunct="1"/>
            <a:r>
              <a:rPr lang="en-GB" dirty="0" smtClean="0">
                <a:sym typeface="Wingdings" pitchFamily="2" charset="2"/>
              </a:rPr>
              <a:t>Many languages have a do-while loop</a:t>
            </a:r>
          </a:p>
          <a:p>
            <a:pPr lvl="1" eaLnBrk="1" hangingPunct="1"/>
            <a:r>
              <a:rPr lang="en-GB" dirty="0" smtClean="0">
                <a:sym typeface="Wingdings" pitchFamily="2" charset="2"/>
              </a:rPr>
              <a:t>Guarantees at least one iteration through the loop body</a:t>
            </a:r>
          </a:p>
          <a:p>
            <a:pPr lvl="1" eaLnBrk="1" hangingPunct="1"/>
            <a:r>
              <a:rPr lang="en-GB" dirty="0" smtClean="0">
                <a:sym typeface="Wingdings" pitchFamily="2" charset="2"/>
              </a:rPr>
              <a:t>The test is at the end, to determine whether to repeat</a:t>
            </a:r>
          </a:p>
          <a:p>
            <a:pPr lvl="1" eaLnBrk="1" hangingPunct="1"/>
            <a:endParaRPr lang="en-GB" dirty="0">
              <a:sym typeface="Wingdings" pitchFamily="2" charset="2"/>
            </a:endParaRPr>
          </a:p>
          <a:p>
            <a:pPr eaLnBrk="1" hangingPunct="1"/>
            <a:r>
              <a:rPr lang="en-GB" dirty="0" smtClean="0">
                <a:sym typeface="Wingdings" pitchFamily="2" charset="2"/>
              </a:rPr>
              <a:t>Python doesn't have a do-while loop, but you can emulate it as follows</a:t>
            </a:r>
          </a:p>
        </p:txBody>
      </p:sp>
      <p:sp>
        <p:nvSpPr>
          <p:cNvPr id="29699" name="Rectangle 4"/>
          <p:cNvSpPr>
            <a:spLocks noGrp="1" noChangeArrowheads="1"/>
          </p:cNvSpPr>
          <p:nvPr>
            <p:ph type="title"/>
          </p:nvPr>
        </p:nvSpPr>
        <p:spPr/>
        <p:txBody>
          <a:bodyPr/>
          <a:lstStyle/>
          <a:p>
            <a:pPr eaLnBrk="1" hangingPunct="1"/>
            <a:r>
              <a:rPr lang="en-GB" sz="3400" dirty="0" smtClean="0"/>
              <a:t>Simulating do-while Loops</a:t>
            </a:r>
          </a:p>
        </p:txBody>
      </p:sp>
      <p:sp>
        <p:nvSpPr>
          <p:cNvPr id="22530" name="Footer Placeholder 3"/>
          <p:cNvSpPr>
            <a:spLocks noGrp="1"/>
          </p:cNvSpPr>
          <p:nvPr>
            <p:ph type="ftr" sz="quarter" idx="10"/>
          </p:nvPr>
        </p:nvSpPr>
        <p:spPr/>
        <p:txBody>
          <a:bodyPr/>
          <a:lstStyle/>
          <a:p>
            <a:pPr>
              <a:defRPr/>
            </a:pPr>
            <a:fld id="{9DEEEF63-CA90-4B1B-BA73-A5F4E90BD43B}" type="slidenum">
              <a:rPr lang="en-GB"/>
              <a:pPr>
                <a:defRPr/>
              </a:pPr>
              <a:t>16</a:t>
            </a:fld>
            <a:endParaRPr lang="en-GB"/>
          </a:p>
        </p:txBody>
      </p:sp>
      <p:sp>
        <p:nvSpPr>
          <p:cNvPr id="6" name="Rectangle 5"/>
          <p:cNvSpPr>
            <a:spLocks noChangeArrowheads="1"/>
          </p:cNvSpPr>
          <p:nvPr/>
        </p:nvSpPr>
        <p:spPr bwMode="auto">
          <a:xfrm>
            <a:off x="838200" y="3631109"/>
            <a:ext cx="7810500" cy="116896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while True:</a:t>
            </a:r>
          </a:p>
          <a:p>
            <a:pPr defTabSz="739775">
              <a:defRPr/>
            </a:pPr>
            <a:r>
              <a:rPr lang="en-GB" sz="1200" dirty="0"/>
              <a:t>  </a:t>
            </a:r>
            <a:r>
              <a:rPr lang="en-GB" sz="1200" dirty="0" err="1"/>
              <a:t>exammark</a:t>
            </a:r>
            <a:r>
              <a:rPr lang="en-GB" sz="1200" dirty="0"/>
              <a:t> = </a:t>
            </a:r>
            <a:r>
              <a:rPr lang="en-GB" sz="1200" dirty="0" err="1"/>
              <a:t>int</a:t>
            </a:r>
            <a:r>
              <a:rPr lang="en-GB" sz="1200" dirty="0"/>
              <a:t>(input("Enter a valid exam mark: "))</a:t>
            </a:r>
          </a:p>
          <a:p>
            <a:pPr defTabSz="739775">
              <a:defRPr/>
            </a:pPr>
            <a:r>
              <a:rPr lang="en-GB" sz="1200" dirty="0"/>
              <a:t>  if </a:t>
            </a:r>
            <a:r>
              <a:rPr lang="en-GB" sz="1200" dirty="0" err="1"/>
              <a:t>exammark</a:t>
            </a:r>
            <a:r>
              <a:rPr lang="en-GB" sz="1200" dirty="0"/>
              <a:t> &gt;= 0 and </a:t>
            </a:r>
            <a:r>
              <a:rPr lang="en-GB" sz="1200" dirty="0" err="1"/>
              <a:t>exammark</a:t>
            </a:r>
            <a:r>
              <a:rPr lang="en-GB" sz="1200" dirty="0"/>
              <a:t> &lt;= 100:</a:t>
            </a:r>
          </a:p>
          <a:p>
            <a:pPr defTabSz="739775">
              <a:defRPr/>
            </a:pPr>
            <a:r>
              <a:rPr lang="en-GB" sz="1200" dirty="0"/>
              <a:t>    break</a:t>
            </a:r>
          </a:p>
          <a:p>
            <a:pPr defTabSz="739775">
              <a:defRPr/>
            </a:pPr>
            <a:r>
              <a:rPr lang="en-GB" sz="1200" dirty="0"/>
              <a:t>  </a:t>
            </a:r>
          </a:p>
          <a:p>
            <a:pPr defTabSz="739775">
              <a:defRPr/>
            </a:pPr>
            <a:r>
              <a:rPr lang="en-GB" sz="1200" dirty="0"/>
              <a:t>print("Your exam mark is %d" % </a:t>
            </a:r>
            <a:r>
              <a:rPr lang="en-GB" sz="1200" dirty="0" err="1"/>
              <a:t>exammark</a:t>
            </a:r>
            <a:r>
              <a:rPr lang="en-GB" sz="1200" dirty="0"/>
              <a:t>)</a:t>
            </a:r>
          </a:p>
        </p:txBody>
      </p:sp>
      <p:sp>
        <p:nvSpPr>
          <p:cNvPr id="8" name="TextBox 12"/>
          <p:cNvSpPr txBox="1">
            <a:spLocks noChangeArrowheads="1"/>
          </p:cNvSpPr>
          <p:nvPr/>
        </p:nvSpPr>
        <p:spPr bwMode="auto">
          <a:xfrm>
            <a:off x="6354854" y="4492443"/>
            <a:ext cx="2255746" cy="307777"/>
          </a:xfrm>
          <a:prstGeom prst="rect">
            <a:avLst/>
          </a:prstGeom>
          <a:noFill/>
          <a:ln w="9525">
            <a:noFill/>
            <a:miter lim="800000"/>
            <a:headEnd/>
            <a:tailEnd/>
          </a:ln>
        </p:spPr>
        <p:txBody>
          <a:bodyPr wrap="none">
            <a:spAutoFit/>
          </a:bodyPr>
          <a:lstStyle/>
          <a:p>
            <a:pPr algn="r"/>
            <a:r>
              <a:rPr lang="en-GB" b="1" dirty="0">
                <a:solidFill>
                  <a:schemeClr val="tx2"/>
                </a:solidFill>
              </a:rPr>
              <a:t>simulateddowhile.py</a:t>
            </a:r>
          </a:p>
        </p:txBody>
      </p:sp>
    </p:spTree>
    <p:extLst>
      <p:ext uri="{BB962C8B-B14F-4D97-AF65-F5344CB8AC3E}">
        <p14:creationId xmlns:p14="http://schemas.microsoft.com/office/powerpoint/2010/main" val="1263884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17</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500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Conditional statements</a:t>
            </a:r>
          </a:p>
          <a:p>
            <a:pPr marL="457200" indent="-457200" eaLnBrk="1" hangingPunct="1">
              <a:buFont typeface="Tahoma" pitchFamily="34" charset="0"/>
              <a:buAutoNum type="arabicPeriod"/>
            </a:pPr>
            <a:r>
              <a:rPr lang="en-GB" dirty="0" smtClean="0"/>
              <a:t>Loops</a:t>
            </a:r>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0CC727E0-30D8-4D43-8E45-7F1D5384BE75}" type="slidenum">
              <a:rPr lang="en-GB"/>
              <a:pPr>
                <a:defRPr/>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folder</a:t>
              </a:r>
              <a:r>
                <a:rPr lang="en-GB" sz="2000" smtClean="0">
                  <a:solidFill>
                    <a:schemeClr val="tx2"/>
                  </a:solidFill>
                  <a:sym typeface="Wingdings" pitchFamily="2" charset="2"/>
                </a:rPr>
                <a:t>: </a:t>
              </a:r>
              <a:r>
                <a:rPr lang="en-GB" sz="2000" b="1" smtClean="0">
                  <a:solidFill>
                    <a:schemeClr val="tx2"/>
                  </a:solidFill>
                  <a:sym typeface="Wingdings" pitchFamily="2" charset="2"/>
                </a:rPr>
                <a:t>05-FlowControlPython</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Using if tests</a:t>
            </a:r>
          </a:p>
          <a:p>
            <a:pPr eaLnBrk="1" hangingPunct="1"/>
            <a:r>
              <a:rPr lang="en-GB" dirty="0" smtClean="0"/>
              <a:t>Nesting if tests</a:t>
            </a:r>
          </a:p>
          <a:p>
            <a:pPr eaLnBrk="1" hangingPunct="1"/>
            <a:r>
              <a:rPr lang="en-GB" dirty="0" smtClean="0"/>
              <a:t>Using the </a:t>
            </a:r>
            <a:r>
              <a:rPr lang="en-GB" smtClean="0"/>
              <a:t>if-else operator</a:t>
            </a:r>
            <a:endParaRPr lang="en-GB" dirty="0" smtClean="0"/>
          </a:p>
          <a:p>
            <a:pPr eaLnBrk="1" hangingPunct="1"/>
            <a:r>
              <a:rPr lang="en-GB" dirty="0" smtClean="0"/>
              <a:t>Doing nothing</a:t>
            </a:r>
          </a:p>
          <a:p>
            <a:pPr eaLnBrk="1" hangingPunct="1"/>
            <a:r>
              <a:rPr lang="en-GB" dirty="0" smtClean="0"/>
              <a:t>Testing </a:t>
            </a:r>
            <a:r>
              <a:rPr lang="en-GB" dirty="0"/>
              <a:t>a </a:t>
            </a:r>
            <a:r>
              <a:rPr lang="en-GB" dirty="0" smtClean="0"/>
              <a:t>value </a:t>
            </a:r>
            <a:r>
              <a:rPr lang="en-GB" dirty="0"/>
              <a:t>is in a </a:t>
            </a:r>
            <a:r>
              <a:rPr lang="en-GB" dirty="0" smtClean="0"/>
              <a:t>set </a:t>
            </a:r>
            <a:r>
              <a:rPr lang="en-GB" dirty="0"/>
              <a:t>of </a:t>
            </a:r>
            <a:r>
              <a:rPr lang="en-GB" dirty="0" smtClean="0"/>
              <a:t>values </a:t>
            </a:r>
          </a:p>
          <a:p>
            <a:pPr eaLnBrk="1" hangingPunct="1"/>
            <a:r>
              <a:rPr lang="en-GB" dirty="0" smtClean="0"/>
              <a:t>Testing a value is in a range</a:t>
            </a:r>
          </a:p>
        </p:txBody>
      </p:sp>
      <p:sp>
        <p:nvSpPr>
          <p:cNvPr id="996354" name="Rectangle 2"/>
          <p:cNvSpPr>
            <a:spLocks noGrp="1" noChangeArrowheads="1"/>
          </p:cNvSpPr>
          <p:nvPr>
            <p:ph type="title"/>
          </p:nvPr>
        </p:nvSpPr>
        <p:spPr/>
        <p:txBody>
          <a:bodyPr/>
          <a:lstStyle/>
          <a:p>
            <a:pPr marL="571500" indent="-571500" eaLnBrk="1" hangingPunct="1"/>
            <a:r>
              <a:rPr lang="en-GB" sz="3300" dirty="0" smtClean="0"/>
              <a:t>1. Conditional Statements</a:t>
            </a:r>
          </a:p>
        </p:txBody>
      </p:sp>
      <p:sp>
        <p:nvSpPr>
          <p:cNvPr id="4" name="Footer Placeholder 3"/>
          <p:cNvSpPr>
            <a:spLocks noGrp="1"/>
          </p:cNvSpPr>
          <p:nvPr>
            <p:ph type="ftr" sz="quarter" idx="10"/>
          </p:nvPr>
        </p:nvSpPr>
        <p:spPr/>
        <p:txBody>
          <a:bodyPr/>
          <a:lstStyle/>
          <a:p>
            <a:pPr>
              <a:defRPr/>
            </a:pPr>
            <a:fld id="{840F60F1-FA17-41DB-8DBB-B5249A7D2FE8}"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Rectangle 5"/>
          <p:cNvSpPr txBox="1">
            <a:spLocks noChangeArrowheads="1"/>
          </p:cNvSpPr>
          <p:nvPr/>
        </p:nvSpPr>
        <p:spPr bwMode="auto">
          <a:xfrm>
            <a:off x="406400" y="2044700"/>
            <a:ext cx="8486775" cy="1446213"/>
          </a:xfrm>
          <a:prstGeom prst="rect">
            <a:avLst/>
          </a:prstGeom>
          <a:noFill/>
          <a:ln w="9525">
            <a:noFill/>
            <a:miter lim="800000"/>
            <a:headEnd/>
            <a:tailEnd/>
          </a:ln>
        </p:spPr>
        <p:txBody>
          <a:bodyPr/>
          <a:lstStyle/>
          <a:p>
            <a:pPr marL="342900" indent="-342900">
              <a:spcBef>
                <a:spcPct val="40000"/>
              </a:spcBef>
              <a:buClr>
                <a:schemeClr val="folHlink"/>
              </a:buClr>
              <a:buSzPct val="60000"/>
              <a:buFont typeface="Wingdings" pitchFamily="2" charset="2"/>
              <a:buChar char="n"/>
              <a:defRPr/>
            </a:pPr>
            <a:r>
              <a:rPr lang="en-GB" sz="2400" kern="0" dirty="0" smtClean="0">
                <a:solidFill>
                  <a:schemeClr val="tx2"/>
                </a:solidFill>
                <a:latin typeface="+mn-lt"/>
                <a:sym typeface="Wingdings" pitchFamily="2" charset="2"/>
              </a:rPr>
              <a:t>if-else </a:t>
            </a:r>
            <a:r>
              <a:rPr lang="en-GB" sz="2400" kern="0" dirty="0">
                <a:solidFill>
                  <a:schemeClr val="tx2"/>
                </a:solidFill>
                <a:latin typeface="+mn-lt"/>
                <a:sym typeface="Wingdings" pitchFamily="2" charset="2"/>
              </a:rPr>
              <a:t>tests</a:t>
            </a:r>
          </a:p>
        </p:txBody>
      </p:sp>
      <p:sp>
        <p:nvSpPr>
          <p:cNvPr id="20484" name="Rectangle 5"/>
          <p:cNvSpPr>
            <a:spLocks noGrp="1" noChangeArrowheads="1"/>
          </p:cNvSpPr>
          <p:nvPr>
            <p:ph idx="1"/>
          </p:nvPr>
        </p:nvSpPr>
        <p:spPr/>
        <p:txBody>
          <a:bodyPr/>
          <a:lstStyle/>
          <a:p>
            <a:pPr eaLnBrk="1" hangingPunct="1"/>
            <a:r>
              <a:rPr lang="en-GB" dirty="0" smtClean="0">
                <a:sym typeface="Wingdings" pitchFamily="2" charset="2"/>
              </a:rPr>
              <a:t>Basic if tests</a:t>
            </a:r>
          </a:p>
        </p:txBody>
      </p:sp>
      <p:sp>
        <p:nvSpPr>
          <p:cNvPr id="20483" name="Rectangle 4"/>
          <p:cNvSpPr>
            <a:spLocks noGrp="1" noChangeArrowheads="1"/>
          </p:cNvSpPr>
          <p:nvPr>
            <p:ph type="title"/>
          </p:nvPr>
        </p:nvSpPr>
        <p:spPr/>
        <p:txBody>
          <a:bodyPr/>
          <a:lstStyle/>
          <a:p>
            <a:pPr eaLnBrk="1" hangingPunct="1"/>
            <a:r>
              <a:rPr lang="en-GB" sz="3400" smtClean="0"/>
              <a:t>Using if Tests</a:t>
            </a:r>
          </a:p>
        </p:txBody>
      </p:sp>
      <p:sp>
        <p:nvSpPr>
          <p:cNvPr id="22530" name="Footer Placeholder 3"/>
          <p:cNvSpPr>
            <a:spLocks noGrp="1"/>
          </p:cNvSpPr>
          <p:nvPr>
            <p:ph type="ftr" sz="quarter" idx="10"/>
          </p:nvPr>
        </p:nvSpPr>
        <p:spPr/>
        <p:txBody>
          <a:bodyPr/>
          <a:lstStyle/>
          <a:p>
            <a:pPr>
              <a:defRPr/>
            </a:pPr>
            <a:fld id="{3AD9C78E-2DC3-4601-A75F-81F2C7AABC51}" type="slidenum">
              <a:rPr lang="en-GB"/>
              <a:pPr>
                <a:defRPr/>
              </a:pPr>
              <a:t>4</a:t>
            </a:fld>
            <a:endParaRPr lang="en-GB"/>
          </a:p>
        </p:txBody>
      </p:sp>
      <p:sp>
        <p:nvSpPr>
          <p:cNvPr id="5" name="Rectangle 4"/>
          <p:cNvSpPr>
            <a:spLocks noChangeArrowheads="1"/>
          </p:cNvSpPr>
          <p:nvPr/>
        </p:nvSpPr>
        <p:spPr bwMode="auto">
          <a:xfrm>
            <a:off x="2781300" y="1193800"/>
            <a:ext cx="6007100" cy="53657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if </a:t>
            </a:r>
            <a:r>
              <a:rPr lang="en-GB" sz="1200" i="1" dirty="0" smtClean="0"/>
              <a:t>expression </a:t>
            </a:r>
            <a:r>
              <a:rPr lang="en-GB" sz="1200" dirty="0" smtClean="0"/>
              <a:t>:</a:t>
            </a:r>
            <a:endParaRPr lang="en-GB" sz="1200" dirty="0"/>
          </a:p>
          <a:p>
            <a:pPr defTabSz="739775">
              <a:defRPr/>
            </a:pPr>
            <a:r>
              <a:rPr lang="en-GB" sz="1200" dirty="0"/>
              <a:t>  </a:t>
            </a:r>
            <a:r>
              <a:rPr lang="en-GB" sz="1200" i="1" dirty="0" smtClean="0"/>
              <a:t>body</a:t>
            </a:r>
            <a:endParaRPr lang="en-GB" sz="1200" i="1" dirty="0"/>
          </a:p>
        </p:txBody>
      </p:sp>
      <p:sp>
        <p:nvSpPr>
          <p:cNvPr id="6" name="Rectangle 5"/>
          <p:cNvSpPr>
            <a:spLocks noChangeArrowheads="1"/>
          </p:cNvSpPr>
          <p:nvPr/>
        </p:nvSpPr>
        <p:spPr bwMode="auto">
          <a:xfrm>
            <a:off x="2819400" y="2146300"/>
            <a:ext cx="6007100" cy="87947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if </a:t>
            </a:r>
            <a:r>
              <a:rPr lang="en-GB" sz="1200" i="1" dirty="0" smtClean="0"/>
              <a:t>expression</a:t>
            </a:r>
            <a:r>
              <a:rPr lang="en-GB" sz="1200" dirty="0" smtClean="0"/>
              <a:t> </a:t>
            </a:r>
            <a:r>
              <a:rPr lang="en-GB" sz="1200" dirty="0"/>
              <a:t>:</a:t>
            </a:r>
          </a:p>
          <a:p>
            <a:pPr defTabSz="739775">
              <a:defRPr/>
            </a:pPr>
            <a:r>
              <a:rPr lang="en-GB" sz="1200" dirty="0"/>
              <a:t>  </a:t>
            </a:r>
            <a:r>
              <a:rPr lang="en-GB" sz="1200" i="1" dirty="0"/>
              <a:t>body1</a:t>
            </a:r>
          </a:p>
          <a:p>
            <a:pPr defTabSz="739775">
              <a:defRPr/>
            </a:pPr>
            <a:r>
              <a:rPr lang="en-GB" sz="1200" dirty="0" smtClean="0"/>
              <a:t>else:</a:t>
            </a:r>
            <a:endParaRPr lang="en-GB" sz="1200" dirty="0"/>
          </a:p>
          <a:p>
            <a:pPr defTabSz="739775">
              <a:defRPr/>
            </a:pPr>
            <a:r>
              <a:rPr lang="en-GB" sz="1200" i="1" dirty="0"/>
              <a:t>  </a:t>
            </a:r>
            <a:r>
              <a:rPr lang="en-GB" sz="1200" i="1" dirty="0" smtClean="0"/>
              <a:t>body2</a:t>
            </a:r>
            <a:endParaRPr lang="en-GB" sz="1200" i="1" dirty="0"/>
          </a:p>
        </p:txBody>
      </p:sp>
      <p:sp>
        <p:nvSpPr>
          <p:cNvPr id="7" name="Rectangle 6"/>
          <p:cNvSpPr>
            <a:spLocks noChangeArrowheads="1"/>
          </p:cNvSpPr>
          <p:nvPr/>
        </p:nvSpPr>
        <p:spPr bwMode="auto">
          <a:xfrm>
            <a:off x="2781300" y="3441700"/>
            <a:ext cx="6007100" cy="232727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if </a:t>
            </a:r>
            <a:r>
              <a:rPr lang="en-GB" sz="1200" i="1" dirty="0" smtClean="0"/>
              <a:t>expression1</a:t>
            </a:r>
            <a:r>
              <a:rPr lang="en-GB" sz="1200" dirty="0" smtClean="0"/>
              <a:t> :</a:t>
            </a:r>
            <a:endParaRPr lang="en-GB" sz="1200" dirty="0"/>
          </a:p>
          <a:p>
            <a:pPr defTabSz="739775">
              <a:defRPr/>
            </a:pPr>
            <a:r>
              <a:rPr lang="en-GB" sz="1200" i="1" dirty="0"/>
              <a:t>  body1</a:t>
            </a:r>
          </a:p>
          <a:p>
            <a:pPr defTabSz="739775">
              <a:defRPr/>
            </a:pPr>
            <a:endParaRPr lang="en-GB" sz="1200" dirty="0"/>
          </a:p>
          <a:p>
            <a:pPr defTabSz="739775">
              <a:defRPr/>
            </a:pPr>
            <a:r>
              <a:rPr lang="en-GB" sz="1200" dirty="0" err="1" smtClean="0"/>
              <a:t>elif</a:t>
            </a:r>
            <a:r>
              <a:rPr lang="en-GB" sz="1200" dirty="0" smtClean="0"/>
              <a:t> </a:t>
            </a:r>
            <a:r>
              <a:rPr lang="en-GB" sz="1200" i="1" dirty="0" smtClean="0"/>
              <a:t>expression2</a:t>
            </a:r>
            <a:r>
              <a:rPr lang="en-GB" sz="1200" dirty="0" smtClean="0"/>
              <a:t> </a:t>
            </a:r>
            <a:r>
              <a:rPr lang="en-GB" sz="1200" dirty="0"/>
              <a:t>:</a:t>
            </a:r>
          </a:p>
          <a:p>
            <a:pPr defTabSz="739775">
              <a:defRPr/>
            </a:pPr>
            <a:r>
              <a:rPr lang="en-GB" sz="1200" dirty="0"/>
              <a:t>  </a:t>
            </a:r>
            <a:r>
              <a:rPr lang="en-GB" sz="1200" i="1" dirty="0"/>
              <a:t>body2</a:t>
            </a:r>
          </a:p>
          <a:p>
            <a:pPr defTabSz="739775">
              <a:defRPr/>
            </a:pPr>
            <a:endParaRPr lang="en-GB" sz="1200" dirty="0"/>
          </a:p>
          <a:p>
            <a:pPr defTabSz="739775">
              <a:defRPr/>
            </a:pPr>
            <a:r>
              <a:rPr lang="en-GB" sz="1200" dirty="0" err="1" smtClean="0"/>
              <a:t>elif</a:t>
            </a:r>
            <a:r>
              <a:rPr lang="en-GB" sz="1200" dirty="0" smtClean="0"/>
              <a:t> </a:t>
            </a:r>
            <a:r>
              <a:rPr lang="en-GB" sz="1200" i="1" dirty="0" smtClean="0"/>
              <a:t>expression3</a:t>
            </a:r>
            <a:r>
              <a:rPr lang="en-GB" sz="1200" dirty="0" smtClean="0"/>
              <a:t> </a:t>
            </a:r>
            <a:r>
              <a:rPr lang="en-GB" sz="1200" dirty="0"/>
              <a:t>:</a:t>
            </a:r>
          </a:p>
          <a:p>
            <a:pPr defTabSz="739775">
              <a:defRPr/>
            </a:pPr>
            <a:r>
              <a:rPr lang="en-GB" sz="1200" dirty="0"/>
              <a:t>  </a:t>
            </a:r>
            <a:r>
              <a:rPr lang="en-GB" sz="1200" i="1" dirty="0" smtClean="0"/>
              <a:t>body3</a:t>
            </a:r>
          </a:p>
          <a:p>
            <a:pPr defTabSz="739775">
              <a:defRPr/>
            </a:pPr>
            <a:endParaRPr lang="en-GB" sz="1200" dirty="0" smtClean="0"/>
          </a:p>
          <a:p>
            <a:pPr defTabSz="739775">
              <a:defRPr/>
            </a:pPr>
            <a:r>
              <a:rPr lang="en-GB" sz="1200" dirty="0" smtClean="0"/>
              <a:t>…</a:t>
            </a:r>
            <a:endParaRPr lang="en-GB" sz="1200" dirty="0"/>
          </a:p>
          <a:p>
            <a:pPr defTabSz="739775">
              <a:defRPr/>
            </a:pPr>
            <a:r>
              <a:rPr lang="en-GB" sz="1200" dirty="0" smtClean="0"/>
              <a:t>else : </a:t>
            </a:r>
            <a:endParaRPr lang="en-GB" sz="1200" dirty="0"/>
          </a:p>
          <a:p>
            <a:pPr defTabSz="739775">
              <a:defRPr/>
            </a:pPr>
            <a:r>
              <a:rPr lang="en-GB" sz="1200" dirty="0"/>
              <a:t>  </a:t>
            </a:r>
            <a:r>
              <a:rPr lang="en-GB" sz="1200" i="1" dirty="0" err="1" smtClean="0"/>
              <a:t>lastBody</a:t>
            </a:r>
            <a:endParaRPr lang="en-GB" sz="1200" i="1" dirty="0"/>
          </a:p>
        </p:txBody>
      </p:sp>
      <p:cxnSp>
        <p:nvCxnSpPr>
          <p:cNvPr id="20488" name="Straight Arrow Connector 9"/>
          <p:cNvCxnSpPr>
            <a:cxnSpLocks noChangeShapeType="1"/>
          </p:cNvCxnSpPr>
          <p:nvPr/>
        </p:nvCxnSpPr>
        <p:spPr bwMode="auto">
          <a:xfrm rot="10800000">
            <a:off x="3492500" y="1574800"/>
            <a:ext cx="1358900" cy="1588"/>
          </a:xfrm>
          <a:prstGeom prst="straightConnector1">
            <a:avLst/>
          </a:prstGeom>
          <a:noFill/>
          <a:ln w="28575" algn="ctr">
            <a:solidFill>
              <a:srgbClr val="FF0000"/>
            </a:solidFill>
            <a:round/>
            <a:headEnd/>
            <a:tailEnd type="arrow" w="med" len="med"/>
          </a:ln>
        </p:spPr>
      </p:cxnSp>
      <p:sp>
        <p:nvSpPr>
          <p:cNvPr id="11" name="TextBox 10"/>
          <p:cNvSpPr txBox="1"/>
          <p:nvPr/>
        </p:nvSpPr>
        <p:spPr>
          <a:xfrm>
            <a:off x="4800600" y="1422400"/>
            <a:ext cx="2927853" cy="307777"/>
          </a:xfrm>
          <a:prstGeom prst="rect">
            <a:avLst/>
          </a:prstGeom>
          <a:noFill/>
        </p:spPr>
        <p:txBody>
          <a:bodyPr wrap="none">
            <a:spAutoFit/>
          </a:bodyPr>
          <a:lstStyle/>
          <a:p>
            <a:pPr>
              <a:defRPr/>
            </a:pPr>
            <a:r>
              <a:rPr lang="en-GB" dirty="0">
                <a:solidFill>
                  <a:srgbClr val="FF0000"/>
                </a:solidFill>
                <a:latin typeface="+mj-lt"/>
              </a:rPr>
              <a:t>Executes </a:t>
            </a:r>
            <a:r>
              <a:rPr lang="en-GB" i="1" dirty="0">
                <a:solidFill>
                  <a:srgbClr val="FF0000"/>
                </a:solidFill>
                <a:latin typeface="+mj-lt"/>
              </a:rPr>
              <a:t>body</a:t>
            </a:r>
            <a:r>
              <a:rPr lang="en-GB" dirty="0">
                <a:solidFill>
                  <a:srgbClr val="FF0000"/>
                </a:solidFill>
                <a:latin typeface="+mj-lt"/>
              </a:rPr>
              <a:t> if </a:t>
            </a:r>
            <a:r>
              <a:rPr lang="en-GB" i="1" dirty="0" smtClean="0">
                <a:solidFill>
                  <a:srgbClr val="FF0000"/>
                </a:solidFill>
                <a:latin typeface="+mj-lt"/>
              </a:rPr>
              <a:t>expression </a:t>
            </a:r>
            <a:r>
              <a:rPr lang="en-GB" dirty="0" smtClean="0">
                <a:solidFill>
                  <a:srgbClr val="FF0000"/>
                </a:solidFill>
                <a:latin typeface="+mj-lt"/>
              </a:rPr>
              <a:t>is true</a:t>
            </a:r>
            <a:endParaRPr lang="en-GB" dirty="0">
              <a:solidFill>
                <a:srgbClr val="FF0000"/>
              </a:solidFill>
            </a:endParaRPr>
          </a:p>
        </p:txBody>
      </p:sp>
      <p:cxnSp>
        <p:nvCxnSpPr>
          <p:cNvPr id="20490" name="Straight Arrow Connector 11"/>
          <p:cNvCxnSpPr>
            <a:cxnSpLocks noChangeShapeType="1"/>
          </p:cNvCxnSpPr>
          <p:nvPr/>
        </p:nvCxnSpPr>
        <p:spPr bwMode="auto">
          <a:xfrm rot="10800000">
            <a:off x="3632200" y="2503488"/>
            <a:ext cx="1219200" cy="1587"/>
          </a:xfrm>
          <a:prstGeom prst="straightConnector1">
            <a:avLst/>
          </a:prstGeom>
          <a:noFill/>
          <a:ln w="28575" algn="ctr">
            <a:solidFill>
              <a:srgbClr val="FF0000"/>
            </a:solidFill>
            <a:round/>
            <a:headEnd/>
            <a:tailEnd type="arrow" w="med" len="med"/>
          </a:ln>
        </p:spPr>
      </p:cxnSp>
      <p:sp>
        <p:nvSpPr>
          <p:cNvPr id="13" name="TextBox 12"/>
          <p:cNvSpPr txBox="1"/>
          <p:nvPr/>
        </p:nvSpPr>
        <p:spPr>
          <a:xfrm>
            <a:off x="4800600" y="2349500"/>
            <a:ext cx="3011209" cy="307777"/>
          </a:xfrm>
          <a:prstGeom prst="rect">
            <a:avLst/>
          </a:prstGeom>
          <a:noFill/>
        </p:spPr>
        <p:txBody>
          <a:bodyPr wrap="none">
            <a:spAutoFit/>
          </a:bodyPr>
          <a:lstStyle/>
          <a:p>
            <a:pPr>
              <a:defRPr/>
            </a:pPr>
            <a:r>
              <a:rPr lang="en-GB" dirty="0">
                <a:solidFill>
                  <a:srgbClr val="FF0000"/>
                </a:solidFill>
                <a:latin typeface="+mj-lt"/>
              </a:rPr>
              <a:t>Executes </a:t>
            </a:r>
            <a:r>
              <a:rPr lang="en-GB" i="1" dirty="0">
                <a:solidFill>
                  <a:srgbClr val="FF0000"/>
                </a:solidFill>
                <a:latin typeface="+mj-lt"/>
              </a:rPr>
              <a:t>body1</a:t>
            </a:r>
            <a:r>
              <a:rPr lang="en-GB" dirty="0">
                <a:solidFill>
                  <a:srgbClr val="FF0000"/>
                </a:solidFill>
                <a:latin typeface="+mj-lt"/>
              </a:rPr>
              <a:t> if </a:t>
            </a:r>
            <a:r>
              <a:rPr lang="en-GB" i="1" dirty="0" smtClean="0">
                <a:solidFill>
                  <a:srgbClr val="FF0000"/>
                </a:solidFill>
                <a:latin typeface="+mj-lt"/>
              </a:rPr>
              <a:t>expression</a:t>
            </a:r>
            <a:r>
              <a:rPr lang="en-GB" dirty="0" smtClean="0">
                <a:solidFill>
                  <a:srgbClr val="FF0000"/>
                </a:solidFill>
                <a:latin typeface="+mj-lt"/>
              </a:rPr>
              <a:t> is true</a:t>
            </a:r>
            <a:endParaRPr lang="en-GB" dirty="0">
              <a:solidFill>
                <a:srgbClr val="FF0000"/>
              </a:solidFill>
            </a:endParaRPr>
          </a:p>
        </p:txBody>
      </p:sp>
      <p:cxnSp>
        <p:nvCxnSpPr>
          <p:cNvPr id="20492" name="Straight Arrow Connector 14"/>
          <p:cNvCxnSpPr>
            <a:cxnSpLocks noChangeShapeType="1"/>
          </p:cNvCxnSpPr>
          <p:nvPr/>
        </p:nvCxnSpPr>
        <p:spPr bwMode="auto">
          <a:xfrm rot="10800000">
            <a:off x="3632200" y="2871788"/>
            <a:ext cx="1219200" cy="1587"/>
          </a:xfrm>
          <a:prstGeom prst="straightConnector1">
            <a:avLst/>
          </a:prstGeom>
          <a:noFill/>
          <a:ln w="28575" algn="ctr">
            <a:solidFill>
              <a:srgbClr val="FF0000"/>
            </a:solidFill>
            <a:round/>
            <a:headEnd/>
            <a:tailEnd type="arrow" w="med" len="med"/>
          </a:ln>
        </p:spPr>
      </p:cxnSp>
      <p:sp>
        <p:nvSpPr>
          <p:cNvPr id="16" name="TextBox 15"/>
          <p:cNvSpPr txBox="1"/>
          <p:nvPr/>
        </p:nvSpPr>
        <p:spPr>
          <a:xfrm>
            <a:off x="4800600" y="2717800"/>
            <a:ext cx="2320925" cy="307975"/>
          </a:xfrm>
          <a:prstGeom prst="rect">
            <a:avLst/>
          </a:prstGeom>
          <a:noFill/>
        </p:spPr>
        <p:txBody>
          <a:bodyPr wrap="none">
            <a:spAutoFit/>
          </a:bodyPr>
          <a:lstStyle/>
          <a:p>
            <a:pPr>
              <a:defRPr/>
            </a:pPr>
            <a:r>
              <a:rPr lang="en-GB" dirty="0">
                <a:solidFill>
                  <a:srgbClr val="FF0000"/>
                </a:solidFill>
                <a:latin typeface="+mj-lt"/>
              </a:rPr>
              <a:t>Otherwise, executes </a:t>
            </a:r>
            <a:r>
              <a:rPr lang="en-GB" i="1" dirty="0">
                <a:solidFill>
                  <a:srgbClr val="FF0000"/>
                </a:solidFill>
                <a:latin typeface="+mj-lt"/>
              </a:rPr>
              <a:t>body2</a:t>
            </a:r>
            <a:endParaRPr lang="en-GB" dirty="0">
              <a:solidFill>
                <a:srgbClr val="FF0000"/>
              </a:solidFill>
            </a:endParaRPr>
          </a:p>
        </p:txBody>
      </p:sp>
      <p:cxnSp>
        <p:nvCxnSpPr>
          <p:cNvPr id="20494" name="Straight Arrow Connector 17"/>
          <p:cNvCxnSpPr>
            <a:cxnSpLocks noChangeShapeType="1"/>
          </p:cNvCxnSpPr>
          <p:nvPr/>
        </p:nvCxnSpPr>
        <p:spPr bwMode="auto">
          <a:xfrm rot="10800000">
            <a:off x="3632200" y="3786188"/>
            <a:ext cx="1219200" cy="1587"/>
          </a:xfrm>
          <a:prstGeom prst="straightConnector1">
            <a:avLst/>
          </a:prstGeom>
          <a:noFill/>
          <a:ln w="28575" algn="ctr">
            <a:solidFill>
              <a:srgbClr val="FF0000"/>
            </a:solidFill>
            <a:round/>
            <a:headEnd/>
            <a:tailEnd type="arrow" w="med" len="med"/>
          </a:ln>
        </p:spPr>
      </p:cxnSp>
      <p:sp>
        <p:nvSpPr>
          <p:cNvPr id="19" name="TextBox 18"/>
          <p:cNvSpPr txBox="1"/>
          <p:nvPr/>
        </p:nvSpPr>
        <p:spPr>
          <a:xfrm>
            <a:off x="4800600" y="3632200"/>
            <a:ext cx="3123419" cy="307777"/>
          </a:xfrm>
          <a:prstGeom prst="rect">
            <a:avLst/>
          </a:prstGeom>
          <a:noFill/>
        </p:spPr>
        <p:txBody>
          <a:bodyPr wrap="none">
            <a:spAutoFit/>
          </a:bodyPr>
          <a:lstStyle/>
          <a:p>
            <a:pPr>
              <a:defRPr/>
            </a:pPr>
            <a:r>
              <a:rPr lang="en-GB" dirty="0">
                <a:solidFill>
                  <a:srgbClr val="FF0000"/>
                </a:solidFill>
                <a:latin typeface="+mj-lt"/>
              </a:rPr>
              <a:t>Executes </a:t>
            </a:r>
            <a:r>
              <a:rPr lang="en-GB" i="1" dirty="0">
                <a:solidFill>
                  <a:srgbClr val="FF0000"/>
                </a:solidFill>
                <a:latin typeface="+mj-lt"/>
              </a:rPr>
              <a:t>body1</a:t>
            </a:r>
            <a:r>
              <a:rPr lang="en-GB" dirty="0">
                <a:solidFill>
                  <a:srgbClr val="FF0000"/>
                </a:solidFill>
                <a:latin typeface="+mj-lt"/>
              </a:rPr>
              <a:t> if </a:t>
            </a:r>
            <a:r>
              <a:rPr lang="en-GB" i="1" dirty="0" smtClean="0">
                <a:solidFill>
                  <a:srgbClr val="FF0000"/>
                </a:solidFill>
                <a:latin typeface="+mj-lt"/>
              </a:rPr>
              <a:t>expression1</a:t>
            </a:r>
            <a:r>
              <a:rPr lang="en-GB" dirty="0" smtClean="0">
                <a:solidFill>
                  <a:srgbClr val="FF0000"/>
                </a:solidFill>
                <a:latin typeface="+mj-lt"/>
              </a:rPr>
              <a:t> </a:t>
            </a:r>
            <a:r>
              <a:rPr lang="en-GB" dirty="0">
                <a:solidFill>
                  <a:srgbClr val="FF0000"/>
                </a:solidFill>
                <a:latin typeface="+mj-lt"/>
              </a:rPr>
              <a:t>is </a:t>
            </a:r>
            <a:r>
              <a:rPr lang="en-GB" dirty="0" smtClean="0">
                <a:solidFill>
                  <a:srgbClr val="FF0000"/>
                </a:solidFill>
                <a:latin typeface="+mj-lt"/>
              </a:rPr>
              <a:t>true</a:t>
            </a:r>
            <a:endParaRPr lang="en-GB" dirty="0">
              <a:solidFill>
                <a:srgbClr val="FF0000"/>
              </a:solidFill>
            </a:endParaRPr>
          </a:p>
        </p:txBody>
      </p:sp>
      <p:cxnSp>
        <p:nvCxnSpPr>
          <p:cNvPr id="20496" name="Straight Arrow Connector 19"/>
          <p:cNvCxnSpPr>
            <a:cxnSpLocks noChangeShapeType="1"/>
          </p:cNvCxnSpPr>
          <p:nvPr/>
        </p:nvCxnSpPr>
        <p:spPr bwMode="auto">
          <a:xfrm rot="10800000">
            <a:off x="3632200" y="4319588"/>
            <a:ext cx="1219200" cy="1587"/>
          </a:xfrm>
          <a:prstGeom prst="straightConnector1">
            <a:avLst/>
          </a:prstGeom>
          <a:noFill/>
          <a:ln w="28575" algn="ctr">
            <a:solidFill>
              <a:srgbClr val="FF0000"/>
            </a:solidFill>
            <a:round/>
            <a:headEnd/>
            <a:tailEnd type="arrow" w="med" len="med"/>
          </a:ln>
        </p:spPr>
      </p:cxnSp>
      <p:sp>
        <p:nvSpPr>
          <p:cNvPr id="21" name="TextBox 20"/>
          <p:cNvSpPr txBox="1"/>
          <p:nvPr/>
        </p:nvSpPr>
        <p:spPr>
          <a:xfrm>
            <a:off x="4800600" y="4165600"/>
            <a:ext cx="3363870" cy="307777"/>
          </a:xfrm>
          <a:prstGeom prst="rect">
            <a:avLst/>
          </a:prstGeom>
          <a:noFill/>
        </p:spPr>
        <p:txBody>
          <a:bodyPr wrap="none">
            <a:spAutoFit/>
          </a:bodyPr>
          <a:lstStyle/>
          <a:p>
            <a:pPr>
              <a:defRPr/>
            </a:pPr>
            <a:r>
              <a:rPr lang="en-GB" dirty="0">
                <a:solidFill>
                  <a:srgbClr val="FF0000"/>
                </a:solidFill>
                <a:latin typeface="+mj-lt"/>
              </a:rPr>
              <a:t>Or executes </a:t>
            </a:r>
            <a:r>
              <a:rPr lang="en-GB" i="1" dirty="0">
                <a:solidFill>
                  <a:srgbClr val="FF0000"/>
                </a:solidFill>
                <a:latin typeface="+mj-lt"/>
              </a:rPr>
              <a:t>body2</a:t>
            </a:r>
            <a:r>
              <a:rPr lang="en-GB" dirty="0">
                <a:solidFill>
                  <a:srgbClr val="FF0000"/>
                </a:solidFill>
                <a:latin typeface="+mj-lt"/>
              </a:rPr>
              <a:t> if </a:t>
            </a:r>
            <a:r>
              <a:rPr lang="en-GB" i="1" dirty="0" smtClean="0">
                <a:solidFill>
                  <a:srgbClr val="FF0000"/>
                </a:solidFill>
                <a:latin typeface="+mj-lt"/>
              </a:rPr>
              <a:t>expression2</a:t>
            </a:r>
            <a:r>
              <a:rPr lang="en-GB" dirty="0" smtClean="0">
                <a:solidFill>
                  <a:srgbClr val="FF0000"/>
                </a:solidFill>
                <a:latin typeface="+mj-lt"/>
              </a:rPr>
              <a:t> is true</a:t>
            </a:r>
            <a:endParaRPr lang="en-GB" dirty="0">
              <a:solidFill>
                <a:srgbClr val="FF0000"/>
              </a:solidFill>
            </a:endParaRPr>
          </a:p>
        </p:txBody>
      </p:sp>
      <p:cxnSp>
        <p:nvCxnSpPr>
          <p:cNvPr id="20498" name="Straight Arrow Connector 21"/>
          <p:cNvCxnSpPr>
            <a:cxnSpLocks noChangeShapeType="1"/>
          </p:cNvCxnSpPr>
          <p:nvPr/>
        </p:nvCxnSpPr>
        <p:spPr bwMode="auto">
          <a:xfrm rot="10800000">
            <a:off x="3632200" y="4878388"/>
            <a:ext cx="1219200" cy="1587"/>
          </a:xfrm>
          <a:prstGeom prst="straightConnector1">
            <a:avLst/>
          </a:prstGeom>
          <a:noFill/>
          <a:ln w="28575" algn="ctr">
            <a:solidFill>
              <a:srgbClr val="FF0000"/>
            </a:solidFill>
            <a:round/>
            <a:headEnd/>
            <a:tailEnd type="arrow" w="med" len="med"/>
          </a:ln>
        </p:spPr>
      </p:cxnSp>
      <p:sp>
        <p:nvSpPr>
          <p:cNvPr id="23" name="TextBox 22"/>
          <p:cNvSpPr txBox="1"/>
          <p:nvPr/>
        </p:nvSpPr>
        <p:spPr>
          <a:xfrm>
            <a:off x="4800600" y="4724400"/>
            <a:ext cx="3363870" cy="307777"/>
          </a:xfrm>
          <a:prstGeom prst="rect">
            <a:avLst/>
          </a:prstGeom>
          <a:noFill/>
        </p:spPr>
        <p:txBody>
          <a:bodyPr wrap="none">
            <a:spAutoFit/>
          </a:bodyPr>
          <a:lstStyle/>
          <a:p>
            <a:pPr>
              <a:defRPr/>
            </a:pPr>
            <a:r>
              <a:rPr lang="en-GB" dirty="0">
                <a:solidFill>
                  <a:srgbClr val="FF0000"/>
                </a:solidFill>
                <a:latin typeface="+mj-lt"/>
              </a:rPr>
              <a:t>Or executes </a:t>
            </a:r>
            <a:r>
              <a:rPr lang="en-GB" i="1" dirty="0">
                <a:solidFill>
                  <a:srgbClr val="FF0000"/>
                </a:solidFill>
                <a:latin typeface="+mj-lt"/>
              </a:rPr>
              <a:t>body3</a:t>
            </a:r>
            <a:r>
              <a:rPr lang="en-GB" dirty="0">
                <a:solidFill>
                  <a:srgbClr val="FF0000"/>
                </a:solidFill>
                <a:latin typeface="+mj-lt"/>
              </a:rPr>
              <a:t> if </a:t>
            </a:r>
            <a:r>
              <a:rPr lang="en-GB" i="1" dirty="0" smtClean="0">
                <a:solidFill>
                  <a:srgbClr val="FF0000"/>
                </a:solidFill>
                <a:latin typeface="+mj-lt"/>
              </a:rPr>
              <a:t>expression3</a:t>
            </a:r>
            <a:r>
              <a:rPr lang="en-GB" dirty="0" smtClean="0">
                <a:solidFill>
                  <a:srgbClr val="FF0000"/>
                </a:solidFill>
                <a:latin typeface="+mj-lt"/>
              </a:rPr>
              <a:t> is true</a:t>
            </a:r>
            <a:endParaRPr lang="en-GB" dirty="0">
              <a:solidFill>
                <a:srgbClr val="FF0000"/>
              </a:solidFill>
            </a:endParaRPr>
          </a:p>
        </p:txBody>
      </p:sp>
      <p:cxnSp>
        <p:nvCxnSpPr>
          <p:cNvPr id="20500" name="Straight Arrow Connector 23"/>
          <p:cNvCxnSpPr>
            <a:cxnSpLocks noChangeShapeType="1"/>
          </p:cNvCxnSpPr>
          <p:nvPr/>
        </p:nvCxnSpPr>
        <p:spPr bwMode="auto">
          <a:xfrm rot="10800000">
            <a:off x="3873500" y="5618163"/>
            <a:ext cx="977900" cy="1587"/>
          </a:xfrm>
          <a:prstGeom prst="straightConnector1">
            <a:avLst/>
          </a:prstGeom>
          <a:noFill/>
          <a:ln w="28575" algn="ctr">
            <a:solidFill>
              <a:srgbClr val="FF0000"/>
            </a:solidFill>
            <a:round/>
            <a:headEnd/>
            <a:tailEnd type="arrow" w="med" len="med"/>
          </a:ln>
        </p:spPr>
      </p:cxnSp>
      <p:sp>
        <p:nvSpPr>
          <p:cNvPr id="25" name="TextBox 24"/>
          <p:cNvSpPr txBox="1"/>
          <p:nvPr/>
        </p:nvSpPr>
        <p:spPr>
          <a:xfrm>
            <a:off x="4800600" y="5461000"/>
            <a:ext cx="3635375" cy="307975"/>
          </a:xfrm>
          <a:prstGeom prst="rect">
            <a:avLst/>
          </a:prstGeom>
          <a:noFill/>
        </p:spPr>
        <p:txBody>
          <a:bodyPr wrap="none">
            <a:spAutoFit/>
          </a:bodyPr>
          <a:lstStyle/>
          <a:p>
            <a:pPr>
              <a:defRPr/>
            </a:pPr>
            <a:r>
              <a:rPr lang="en-GB" dirty="0">
                <a:solidFill>
                  <a:srgbClr val="FF0000"/>
                </a:solidFill>
                <a:latin typeface="+mj-lt"/>
              </a:rPr>
              <a:t>If all else fails, executes (optional) </a:t>
            </a:r>
            <a:r>
              <a:rPr lang="en-GB" i="1" dirty="0" err="1">
                <a:solidFill>
                  <a:srgbClr val="FF0000"/>
                </a:solidFill>
                <a:latin typeface="+mj-lt"/>
              </a:rPr>
              <a:t>lastBody</a:t>
            </a:r>
            <a:endParaRPr lang="en-GB" dirty="0">
              <a:solidFill>
                <a:srgbClr val="FF0000"/>
              </a:solidFill>
            </a:endParaRPr>
          </a:p>
        </p:txBody>
      </p:sp>
      <p:sp>
        <p:nvSpPr>
          <p:cNvPr id="24" name="Rectangle 5"/>
          <p:cNvSpPr txBox="1">
            <a:spLocks noChangeArrowheads="1"/>
          </p:cNvSpPr>
          <p:nvPr/>
        </p:nvSpPr>
        <p:spPr bwMode="auto">
          <a:xfrm>
            <a:off x="406400" y="3317875"/>
            <a:ext cx="8486775" cy="403225"/>
          </a:xfrm>
          <a:prstGeom prst="rect">
            <a:avLst/>
          </a:prstGeom>
          <a:noFill/>
          <a:ln w="9525">
            <a:noFill/>
            <a:miter lim="800000"/>
            <a:headEnd/>
            <a:tailEnd/>
          </a:ln>
        </p:spPr>
        <p:txBody>
          <a:bodyPr/>
          <a:lstStyle/>
          <a:p>
            <a:pPr marL="342900" indent="-342900">
              <a:spcBef>
                <a:spcPct val="40000"/>
              </a:spcBef>
              <a:buClr>
                <a:schemeClr val="folHlink"/>
              </a:buClr>
              <a:buSzPct val="60000"/>
              <a:buFont typeface="Wingdings" pitchFamily="2" charset="2"/>
              <a:buChar char="n"/>
              <a:defRPr/>
            </a:pPr>
            <a:r>
              <a:rPr lang="en-GB" sz="2400" kern="0" dirty="0" smtClean="0">
                <a:solidFill>
                  <a:schemeClr val="tx2"/>
                </a:solidFill>
                <a:latin typeface="+mn-lt"/>
                <a:sym typeface="Wingdings" pitchFamily="2" charset="2"/>
              </a:rPr>
              <a:t>if-</a:t>
            </a:r>
            <a:r>
              <a:rPr lang="en-GB" sz="2400" kern="0" dirty="0" err="1" smtClean="0">
                <a:solidFill>
                  <a:schemeClr val="tx2"/>
                </a:solidFill>
                <a:latin typeface="+mn-lt"/>
                <a:sym typeface="Wingdings" pitchFamily="2" charset="2"/>
              </a:rPr>
              <a:t>elif</a:t>
            </a:r>
            <a:r>
              <a:rPr lang="en-GB" sz="2400" kern="0" dirty="0" smtClean="0">
                <a:solidFill>
                  <a:schemeClr val="tx2"/>
                </a:solidFill>
                <a:latin typeface="+mn-lt"/>
                <a:sym typeface="Wingdings" pitchFamily="2" charset="2"/>
              </a:rPr>
              <a:t> </a:t>
            </a:r>
            <a:r>
              <a:rPr lang="en-GB" sz="2400" kern="0" dirty="0">
                <a:solidFill>
                  <a:schemeClr val="tx2"/>
                </a:solidFill>
                <a:latin typeface="+mn-lt"/>
                <a:sym typeface="Wingdings" pitchFamily="2" charset="2"/>
              </a:rPr>
              <a:t>tests</a:t>
            </a:r>
          </a:p>
        </p:txBody>
      </p:sp>
      <p:sp>
        <p:nvSpPr>
          <p:cNvPr id="26" name="Rectangle 5"/>
          <p:cNvSpPr txBox="1">
            <a:spLocks noChangeArrowheads="1"/>
          </p:cNvSpPr>
          <p:nvPr/>
        </p:nvSpPr>
        <p:spPr bwMode="auto">
          <a:xfrm>
            <a:off x="406400" y="5613400"/>
            <a:ext cx="8486775" cy="1295400"/>
          </a:xfrm>
          <a:prstGeom prst="rect">
            <a:avLst/>
          </a:prstGeom>
          <a:noFill/>
          <a:ln w="9525">
            <a:noFill/>
            <a:miter lim="800000"/>
            <a:headEnd/>
            <a:tailEnd/>
          </a:ln>
        </p:spPr>
        <p:txBody>
          <a:bodyPr/>
          <a:lstStyle/>
          <a:p>
            <a:pPr marL="342900" indent="-342900">
              <a:spcBef>
                <a:spcPct val="40000"/>
              </a:spcBef>
              <a:buClr>
                <a:schemeClr val="folHlink"/>
              </a:buClr>
              <a:buSzPct val="60000"/>
              <a:buFont typeface="Wingdings" pitchFamily="2" charset="2"/>
              <a:buChar char="n"/>
              <a:defRPr/>
            </a:pPr>
            <a:r>
              <a:rPr lang="en-GB" sz="2400" kern="0" dirty="0">
                <a:solidFill>
                  <a:schemeClr val="tx2"/>
                </a:solidFill>
                <a:latin typeface="+mn-lt"/>
                <a:sym typeface="Wingdings" pitchFamily="2" charset="2"/>
              </a:rPr>
              <a:t>Notes:</a:t>
            </a:r>
          </a:p>
          <a:p>
            <a:pPr marL="742950" lvl="1" indent="-285750">
              <a:spcBef>
                <a:spcPct val="20000"/>
              </a:spcBef>
              <a:buClr>
                <a:schemeClr val="hlink"/>
              </a:buClr>
              <a:buSzPct val="80000"/>
              <a:buFontTx/>
              <a:buChar char="•"/>
              <a:defRPr/>
            </a:pPr>
            <a:r>
              <a:rPr lang="en-GB" sz="2000" kern="0" dirty="0">
                <a:solidFill>
                  <a:schemeClr val="tx2"/>
                </a:solidFill>
                <a:latin typeface="+mn-lt"/>
                <a:sym typeface="Wingdings" pitchFamily="2" charset="2"/>
              </a:rPr>
              <a:t>Test conditions </a:t>
            </a:r>
            <a:r>
              <a:rPr lang="en-GB" sz="2000" kern="0" dirty="0" smtClean="0">
                <a:solidFill>
                  <a:schemeClr val="tx2"/>
                </a:solidFill>
                <a:latin typeface="+mn-lt"/>
                <a:sym typeface="Wingdings" pitchFamily="2" charset="2"/>
              </a:rPr>
              <a:t>can be any type of expression</a:t>
            </a:r>
            <a:endParaRPr lang="en-GB" sz="2000" kern="0" dirty="0">
              <a:solidFill>
                <a:schemeClr val="tx2"/>
              </a:solidFill>
              <a:latin typeface="+mn-lt"/>
              <a:sym typeface="Wingdings" pitchFamily="2" charset="2"/>
            </a:endParaRPr>
          </a:p>
          <a:p>
            <a:pPr marL="742950" lvl="1" indent="-285750">
              <a:spcBef>
                <a:spcPct val="20000"/>
              </a:spcBef>
              <a:buClr>
                <a:schemeClr val="hlink"/>
              </a:buClr>
              <a:buSzPct val="80000"/>
              <a:buFontTx/>
              <a:buChar char="•"/>
              <a:defRPr/>
            </a:pPr>
            <a:r>
              <a:rPr lang="en-GB" sz="2000" kern="0" dirty="0" smtClean="0">
                <a:solidFill>
                  <a:schemeClr val="tx2"/>
                </a:solidFill>
                <a:latin typeface="+mn-lt"/>
                <a:sym typeface="Wingdings" pitchFamily="2" charset="2"/>
              </a:rPr>
              <a:t>Use indentation to indicate the extent of a block, i.e. don't use {}</a:t>
            </a:r>
            <a:endParaRPr lang="en-GB" sz="2400" kern="0" dirty="0">
              <a:solidFill>
                <a:schemeClr val="tx2"/>
              </a:solidFill>
              <a:latin typeface="+mn-lt"/>
              <a:sym typeface="Wingdings" pitchFamily="2" charset="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Content Placeholder 7"/>
          <p:cNvSpPr>
            <a:spLocks noGrp="1"/>
          </p:cNvSpPr>
          <p:nvPr>
            <p:ph idx="1"/>
          </p:nvPr>
        </p:nvSpPr>
        <p:spPr/>
        <p:txBody>
          <a:bodyPr/>
          <a:lstStyle/>
          <a:p>
            <a:r>
              <a:rPr lang="en-GB" dirty="0" smtClean="0"/>
              <a:t>You can nest </a:t>
            </a:r>
            <a:r>
              <a:rPr lang="en-GB" dirty="0" smtClean="0">
                <a:latin typeface="Lucida Console" panose="020B0609040504020204" pitchFamily="49" charset="0"/>
              </a:rPr>
              <a:t>if</a:t>
            </a:r>
            <a:r>
              <a:rPr lang="en-GB" dirty="0" smtClean="0"/>
              <a:t> tests inside each other</a:t>
            </a:r>
          </a:p>
          <a:p>
            <a:pPr lvl="1"/>
            <a:r>
              <a:rPr lang="en-GB" dirty="0" smtClean="0"/>
              <a:t>Use indentation to indicate level of nesting</a:t>
            </a:r>
          </a:p>
          <a:p>
            <a:pPr lvl="1"/>
            <a:endParaRPr lang="en-GB" dirty="0" smtClean="0"/>
          </a:p>
          <a:p>
            <a:r>
              <a:rPr lang="en-GB" dirty="0" smtClean="0"/>
              <a:t>Example:</a:t>
            </a:r>
          </a:p>
        </p:txBody>
      </p:sp>
      <p:sp>
        <p:nvSpPr>
          <p:cNvPr id="22530" name="Rectangle 4"/>
          <p:cNvSpPr>
            <a:spLocks noGrp="1" noChangeArrowheads="1"/>
          </p:cNvSpPr>
          <p:nvPr>
            <p:ph type="title"/>
          </p:nvPr>
        </p:nvSpPr>
        <p:spPr/>
        <p:txBody>
          <a:bodyPr/>
          <a:lstStyle/>
          <a:p>
            <a:r>
              <a:rPr lang="en-GB" sz="3400" smtClean="0"/>
              <a:t>Nesting if Tests</a:t>
            </a:r>
          </a:p>
        </p:txBody>
      </p:sp>
      <p:sp>
        <p:nvSpPr>
          <p:cNvPr id="2" name="Footer Placeholder 3"/>
          <p:cNvSpPr>
            <a:spLocks noGrp="1"/>
          </p:cNvSpPr>
          <p:nvPr>
            <p:ph type="ftr" sz="quarter" idx="10"/>
          </p:nvPr>
        </p:nvSpPr>
        <p:spPr/>
        <p:txBody>
          <a:bodyPr/>
          <a:lstStyle/>
          <a:p>
            <a:pPr>
              <a:defRPr/>
            </a:pPr>
            <a:fld id="{2DA13A8A-2368-45E4-93AD-B7AE7B302E78}" type="slidenum">
              <a:rPr lang="en-GB" smtClean="0"/>
              <a:pPr>
                <a:defRPr/>
              </a:pPr>
              <a:t>5</a:t>
            </a:fld>
            <a:endParaRPr lang="en-GB"/>
          </a:p>
        </p:txBody>
      </p:sp>
      <p:sp>
        <p:nvSpPr>
          <p:cNvPr id="5" name="Rectangle 4"/>
          <p:cNvSpPr>
            <a:spLocks noChangeArrowheads="1"/>
          </p:cNvSpPr>
          <p:nvPr/>
        </p:nvSpPr>
        <p:spPr bwMode="auto">
          <a:xfrm>
            <a:off x="815975" y="2971800"/>
            <a:ext cx="7794625" cy="3620178"/>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age = </a:t>
            </a:r>
            <a:r>
              <a:rPr lang="en-GB" sz="1200" dirty="0" err="1"/>
              <a:t>int</a:t>
            </a:r>
            <a:r>
              <a:rPr lang="en-GB" sz="1200" dirty="0"/>
              <a:t>(input("Please enter your age: "))</a:t>
            </a:r>
          </a:p>
          <a:p>
            <a:pPr defTabSz="739775">
              <a:defRPr/>
            </a:pPr>
            <a:r>
              <a:rPr lang="en-GB" sz="1200" dirty="0"/>
              <a:t>gender = input("Please enter your gender [M/F]: ").lower()</a:t>
            </a:r>
          </a:p>
          <a:p>
            <a:pPr defTabSz="739775">
              <a:defRPr/>
            </a:pPr>
            <a:endParaRPr lang="en-GB" sz="1200" dirty="0"/>
          </a:p>
          <a:p>
            <a:pPr defTabSz="739775">
              <a:defRPr/>
            </a:pPr>
            <a:r>
              <a:rPr lang="en-GB" sz="1200" dirty="0"/>
              <a:t>if age &lt; 18:</a:t>
            </a:r>
          </a:p>
          <a:p>
            <a:pPr defTabSz="739775">
              <a:defRPr/>
            </a:pPr>
            <a:r>
              <a:rPr lang="en-GB" sz="1200" dirty="0" smtClean="0"/>
              <a:t>  </a:t>
            </a:r>
            <a:r>
              <a:rPr lang="en-GB" sz="1200" dirty="0"/>
              <a:t>if gender == "m":</a:t>
            </a:r>
          </a:p>
          <a:p>
            <a:pPr defTabSz="739775">
              <a:defRPr/>
            </a:pPr>
            <a:r>
              <a:rPr lang="en-GB" sz="1200" dirty="0"/>
              <a:t>    print("Boy")</a:t>
            </a:r>
          </a:p>
          <a:p>
            <a:pPr defTabSz="739775">
              <a:defRPr/>
            </a:pPr>
            <a:r>
              <a:rPr lang="en-GB" sz="1200" dirty="0"/>
              <a:t>  else:</a:t>
            </a:r>
          </a:p>
          <a:p>
            <a:pPr defTabSz="739775">
              <a:defRPr/>
            </a:pPr>
            <a:r>
              <a:rPr lang="en-GB" sz="1200" dirty="0"/>
              <a:t>    print("Girl")</a:t>
            </a:r>
          </a:p>
          <a:p>
            <a:pPr defTabSz="739775">
              <a:defRPr/>
            </a:pPr>
            <a:r>
              <a:rPr lang="en-GB" sz="1200" dirty="0"/>
              <a:t>  </a:t>
            </a:r>
          </a:p>
          <a:p>
            <a:pPr defTabSz="739775">
              <a:defRPr/>
            </a:pPr>
            <a:r>
              <a:rPr lang="en-GB" sz="1200" dirty="0"/>
              <a:t>else: </a:t>
            </a:r>
          </a:p>
          <a:p>
            <a:pPr defTabSz="739775">
              <a:defRPr/>
            </a:pPr>
            <a:r>
              <a:rPr lang="en-GB" sz="1200" dirty="0"/>
              <a:t>  if age &gt;= 100: </a:t>
            </a:r>
          </a:p>
          <a:p>
            <a:pPr defTabSz="739775">
              <a:defRPr/>
            </a:pPr>
            <a:r>
              <a:rPr lang="en-GB" sz="1200" dirty="0"/>
              <a:t>    print("Centurion")</a:t>
            </a:r>
          </a:p>
          <a:p>
            <a:pPr defTabSz="739775">
              <a:defRPr/>
            </a:pPr>
            <a:r>
              <a:rPr lang="en-GB" sz="1200" dirty="0"/>
              <a:t>   </a:t>
            </a:r>
          </a:p>
          <a:p>
            <a:pPr defTabSz="739775">
              <a:defRPr/>
            </a:pPr>
            <a:r>
              <a:rPr lang="en-GB" sz="1200" dirty="0"/>
              <a:t>  if gender == "m": </a:t>
            </a:r>
          </a:p>
          <a:p>
            <a:pPr defTabSz="739775">
              <a:defRPr/>
            </a:pPr>
            <a:r>
              <a:rPr lang="en-GB" sz="1200" dirty="0"/>
              <a:t>    print("Man")</a:t>
            </a:r>
          </a:p>
          <a:p>
            <a:pPr defTabSz="739775">
              <a:defRPr/>
            </a:pPr>
            <a:r>
              <a:rPr lang="en-GB" sz="1200" dirty="0"/>
              <a:t>  else: </a:t>
            </a:r>
          </a:p>
          <a:p>
            <a:pPr defTabSz="739775">
              <a:defRPr/>
            </a:pPr>
            <a:r>
              <a:rPr lang="en-GB" sz="1200" dirty="0"/>
              <a:t>    print("Woman")</a:t>
            </a:r>
          </a:p>
          <a:p>
            <a:pPr defTabSz="739775">
              <a:defRPr/>
            </a:pPr>
            <a:r>
              <a:rPr lang="en-GB" sz="1200" dirty="0"/>
              <a:t>  </a:t>
            </a:r>
          </a:p>
          <a:p>
            <a:pPr defTabSz="739775">
              <a:defRPr/>
            </a:pPr>
            <a:r>
              <a:rPr lang="en-GB" sz="1200" dirty="0"/>
              <a:t>print("The End")</a:t>
            </a:r>
          </a:p>
        </p:txBody>
      </p:sp>
      <p:sp>
        <p:nvSpPr>
          <p:cNvPr id="6" name="TextBox 12"/>
          <p:cNvSpPr txBox="1">
            <a:spLocks noChangeArrowheads="1"/>
          </p:cNvSpPr>
          <p:nvPr/>
        </p:nvSpPr>
        <p:spPr bwMode="auto">
          <a:xfrm>
            <a:off x="7226888" y="6271079"/>
            <a:ext cx="1383712" cy="307777"/>
          </a:xfrm>
          <a:prstGeom prst="rect">
            <a:avLst/>
          </a:prstGeom>
          <a:noFill/>
          <a:ln w="9525">
            <a:noFill/>
            <a:miter lim="800000"/>
            <a:headEnd/>
            <a:tailEnd/>
          </a:ln>
        </p:spPr>
        <p:txBody>
          <a:bodyPr wrap="none">
            <a:spAutoFit/>
          </a:bodyPr>
          <a:lstStyle/>
          <a:p>
            <a:r>
              <a:rPr lang="en-GB" b="1" dirty="0" smtClean="0">
                <a:solidFill>
                  <a:schemeClr val="tx2"/>
                </a:solidFill>
              </a:rPr>
              <a:t>nestedif.py</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Content Placeholder 7"/>
          <p:cNvSpPr>
            <a:spLocks noGrp="1"/>
          </p:cNvSpPr>
          <p:nvPr>
            <p:ph idx="1"/>
          </p:nvPr>
        </p:nvSpPr>
        <p:spPr/>
        <p:txBody>
          <a:bodyPr/>
          <a:lstStyle/>
          <a:p>
            <a:pPr eaLnBrk="1" hangingPunct="1">
              <a:defRPr/>
            </a:pPr>
            <a:r>
              <a:rPr lang="en-GB" dirty="0">
                <a:sym typeface="Wingdings" pitchFamily="2" charset="2"/>
              </a:rPr>
              <a:t>The </a:t>
            </a:r>
            <a:r>
              <a:rPr lang="en-GB" dirty="0" smtClean="0">
                <a:sym typeface="Wingdings" pitchFamily="2" charset="2"/>
              </a:rPr>
              <a:t>if-else operator is an </a:t>
            </a:r>
            <a:r>
              <a:rPr lang="en-GB" dirty="0">
                <a:sym typeface="Wingdings" pitchFamily="2" charset="2"/>
              </a:rPr>
              <a:t>in-situ </a:t>
            </a:r>
            <a:r>
              <a:rPr lang="en-GB" dirty="0" smtClean="0">
                <a:sym typeface="Wingdings" pitchFamily="2" charset="2"/>
              </a:rPr>
              <a:t>test</a:t>
            </a:r>
            <a:endParaRPr lang="en-GB" dirty="0">
              <a:sym typeface="Wingdings" pitchFamily="2" charset="2"/>
            </a:endParaRPr>
          </a:p>
          <a:p>
            <a:pPr lvl="1" eaLnBrk="1" hangingPunct="1">
              <a:defRPr/>
            </a:pPr>
            <a:r>
              <a:rPr lang="en-GB" i="1" dirty="0" err="1" smtClean="0">
                <a:latin typeface="Lucida Console" pitchFamily="49" charset="0"/>
                <a:sym typeface="Wingdings" pitchFamily="2" charset="2"/>
              </a:rPr>
              <a:t>trueResult</a:t>
            </a:r>
            <a:r>
              <a:rPr lang="en-GB" dirty="0" smtClean="0">
                <a:latin typeface="Lucida Console" pitchFamily="49" charset="0"/>
                <a:sym typeface="Wingdings" pitchFamily="2" charset="2"/>
              </a:rPr>
              <a:t> if </a:t>
            </a:r>
            <a:r>
              <a:rPr lang="en-GB" i="1" dirty="0" smtClean="0">
                <a:latin typeface="Lucida Console" pitchFamily="49" charset="0"/>
                <a:sym typeface="Wingdings" pitchFamily="2" charset="2"/>
              </a:rPr>
              <a:t>condition </a:t>
            </a:r>
            <a:r>
              <a:rPr lang="en-GB" dirty="0" smtClean="0">
                <a:latin typeface="Lucida Console" pitchFamily="49" charset="0"/>
                <a:sym typeface="Wingdings" pitchFamily="2" charset="2"/>
              </a:rPr>
              <a:t>else </a:t>
            </a:r>
            <a:r>
              <a:rPr lang="en-GB" i="1" dirty="0" err="1" smtClean="0">
                <a:latin typeface="Lucida Console" pitchFamily="49" charset="0"/>
                <a:sym typeface="Wingdings" pitchFamily="2" charset="2"/>
              </a:rPr>
              <a:t>falseResult</a:t>
            </a:r>
            <a:endParaRPr lang="en-GB" i="1" dirty="0" smtClean="0">
              <a:latin typeface="Lucida Console" pitchFamily="49" charset="0"/>
              <a:sym typeface="Wingdings" pitchFamily="2" charset="2"/>
            </a:endParaRPr>
          </a:p>
          <a:p>
            <a:pPr lvl="1" eaLnBrk="1" hangingPunct="1">
              <a:defRPr/>
            </a:pPr>
            <a:endParaRPr lang="en-GB" i="1" dirty="0">
              <a:latin typeface="Lucida Console" pitchFamily="49" charset="0"/>
              <a:sym typeface="Wingdings" pitchFamily="2" charset="2"/>
            </a:endParaRPr>
          </a:p>
          <a:p>
            <a:pPr eaLnBrk="1" hangingPunct="1">
              <a:defRPr/>
            </a:pPr>
            <a:r>
              <a:rPr lang="en-GB" dirty="0">
                <a:sym typeface="Wingdings" pitchFamily="2" charset="2"/>
              </a:rPr>
              <a:t>Example:</a:t>
            </a:r>
          </a:p>
          <a:p>
            <a:pPr lvl="1" eaLnBrk="1" hangingPunct="1">
              <a:defRPr/>
            </a:pPr>
            <a:endParaRPr lang="en-GB" dirty="0">
              <a:sym typeface="Wingdings" pitchFamily="2" charset="2"/>
            </a:endParaRPr>
          </a:p>
        </p:txBody>
      </p:sp>
      <p:sp>
        <p:nvSpPr>
          <p:cNvPr id="22530" name="Rectangle 4"/>
          <p:cNvSpPr>
            <a:spLocks noGrp="1" noChangeArrowheads="1"/>
          </p:cNvSpPr>
          <p:nvPr>
            <p:ph type="title"/>
          </p:nvPr>
        </p:nvSpPr>
        <p:spPr/>
        <p:txBody>
          <a:bodyPr/>
          <a:lstStyle/>
          <a:p>
            <a:r>
              <a:rPr lang="en-GB" sz="3400" dirty="0" smtClean="0"/>
              <a:t>Using the if-else Operator</a:t>
            </a:r>
          </a:p>
        </p:txBody>
      </p:sp>
      <p:sp>
        <p:nvSpPr>
          <p:cNvPr id="2" name="Footer Placeholder 3"/>
          <p:cNvSpPr>
            <a:spLocks noGrp="1"/>
          </p:cNvSpPr>
          <p:nvPr>
            <p:ph type="ftr" sz="quarter" idx="10"/>
          </p:nvPr>
        </p:nvSpPr>
        <p:spPr/>
        <p:txBody>
          <a:bodyPr/>
          <a:lstStyle/>
          <a:p>
            <a:pPr>
              <a:defRPr/>
            </a:pPr>
            <a:fld id="{2DA13A8A-2368-45E4-93AD-B7AE7B302E78}" type="slidenum">
              <a:rPr lang="en-GB" smtClean="0"/>
              <a:pPr>
                <a:defRPr/>
              </a:pPr>
              <a:t>6</a:t>
            </a:fld>
            <a:endParaRPr lang="en-GB"/>
          </a:p>
        </p:txBody>
      </p:sp>
      <p:sp>
        <p:nvSpPr>
          <p:cNvPr id="5" name="Rectangle 4"/>
          <p:cNvSpPr>
            <a:spLocks noChangeArrowheads="1"/>
          </p:cNvSpPr>
          <p:nvPr/>
        </p:nvSpPr>
        <p:spPr bwMode="auto">
          <a:xfrm>
            <a:off x="815975" y="2954866"/>
            <a:ext cx="7794625" cy="1317244"/>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isMale</a:t>
            </a:r>
            <a:r>
              <a:rPr lang="en-GB" sz="1200" dirty="0"/>
              <a:t> = </a:t>
            </a:r>
            <a:r>
              <a:rPr lang="en-GB" sz="1200" dirty="0" smtClean="0"/>
              <a:t>…</a:t>
            </a:r>
            <a:endParaRPr lang="en-GB" sz="1200" dirty="0"/>
          </a:p>
          <a:p>
            <a:pPr defTabSz="739775">
              <a:defRPr/>
            </a:pPr>
            <a:r>
              <a:rPr lang="en-GB" sz="1200" dirty="0"/>
              <a:t>age    = </a:t>
            </a:r>
            <a:r>
              <a:rPr lang="en-GB" sz="1200" dirty="0" smtClean="0"/>
              <a:t>…</a:t>
            </a:r>
            <a:endParaRPr lang="en-GB" sz="1200" dirty="0"/>
          </a:p>
          <a:p>
            <a:pPr defTabSz="739775">
              <a:defRPr/>
            </a:pPr>
            <a:endParaRPr lang="en-GB" sz="1200" dirty="0"/>
          </a:p>
          <a:p>
            <a:pPr defTabSz="739775">
              <a:defRPr/>
            </a:pPr>
            <a:r>
              <a:rPr lang="en-GB" sz="1200" dirty="0" err="1"/>
              <a:t>togo</a:t>
            </a:r>
            <a:r>
              <a:rPr lang="en-GB" sz="1200" dirty="0"/>
              <a:t> = (65 - age) if </a:t>
            </a:r>
            <a:r>
              <a:rPr lang="en-GB" sz="1200" dirty="0" err="1"/>
              <a:t>isMale</a:t>
            </a:r>
            <a:r>
              <a:rPr lang="en-GB" sz="1200" dirty="0"/>
              <a:t> else (60 - age)</a:t>
            </a:r>
          </a:p>
          <a:p>
            <a:pPr defTabSz="739775">
              <a:defRPr/>
            </a:pPr>
            <a:endParaRPr lang="en-GB" sz="1200" dirty="0"/>
          </a:p>
          <a:p>
            <a:pPr defTabSz="739775">
              <a:defRPr/>
            </a:pPr>
            <a:r>
              <a:rPr lang="en-GB" sz="1200" dirty="0"/>
              <a:t>print("%d years to retirement" % </a:t>
            </a:r>
            <a:r>
              <a:rPr lang="en-GB" sz="1200" dirty="0" err="1"/>
              <a:t>togo</a:t>
            </a:r>
            <a:r>
              <a:rPr lang="en-GB" sz="1200" dirty="0"/>
              <a:t>)</a:t>
            </a:r>
            <a:endParaRPr lang="en-GB" sz="1200" dirty="0" smtClean="0"/>
          </a:p>
        </p:txBody>
      </p:sp>
      <p:sp>
        <p:nvSpPr>
          <p:cNvPr id="6" name="TextBox 12"/>
          <p:cNvSpPr txBox="1">
            <a:spLocks noChangeArrowheads="1"/>
          </p:cNvSpPr>
          <p:nvPr/>
        </p:nvSpPr>
        <p:spPr bwMode="auto">
          <a:xfrm>
            <a:off x="6572863" y="3951212"/>
            <a:ext cx="2037737" cy="307777"/>
          </a:xfrm>
          <a:prstGeom prst="rect">
            <a:avLst/>
          </a:prstGeom>
          <a:noFill/>
          <a:ln w="9525">
            <a:noFill/>
            <a:miter lim="800000"/>
            <a:headEnd/>
            <a:tailEnd/>
          </a:ln>
        </p:spPr>
        <p:txBody>
          <a:bodyPr wrap="none">
            <a:spAutoFit/>
          </a:bodyPr>
          <a:lstStyle/>
          <a:p>
            <a:pPr algn="r"/>
            <a:r>
              <a:rPr lang="en-GB" b="1" dirty="0">
                <a:solidFill>
                  <a:schemeClr val="tx2"/>
                </a:solidFill>
              </a:rPr>
              <a:t>ifelseoperator.py</a:t>
            </a:r>
          </a:p>
        </p:txBody>
      </p:sp>
    </p:spTree>
    <p:extLst>
      <p:ext uri="{BB962C8B-B14F-4D97-AF65-F5344CB8AC3E}">
        <p14:creationId xmlns:p14="http://schemas.microsoft.com/office/powerpoint/2010/main" val="460727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Content Placeholder 7"/>
          <p:cNvSpPr>
            <a:spLocks noGrp="1"/>
          </p:cNvSpPr>
          <p:nvPr>
            <p:ph idx="1"/>
          </p:nvPr>
        </p:nvSpPr>
        <p:spPr/>
        <p:txBody>
          <a:bodyPr/>
          <a:lstStyle/>
          <a:p>
            <a:r>
              <a:rPr lang="en-GB" dirty="0" smtClean="0"/>
              <a:t>If you're not sure what to do if a test is true…</a:t>
            </a:r>
          </a:p>
          <a:p>
            <a:pPr lvl="1"/>
            <a:r>
              <a:rPr lang="en-GB" dirty="0" smtClean="0"/>
              <a:t>You can use the </a:t>
            </a:r>
            <a:r>
              <a:rPr lang="en-GB" dirty="0" smtClean="0">
                <a:latin typeface="Lucida Console" panose="020B0609040504020204" pitchFamily="49" charset="0"/>
              </a:rPr>
              <a:t>pass</a:t>
            </a:r>
            <a:r>
              <a:rPr lang="en-GB" dirty="0" smtClean="0"/>
              <a:t> statement</a:t>
            </a:r>
          </a:p>
          <a:p>
            <a:pPr lvl="1"/>
            <a:r>
              <a:rPr lang="en-GB" dirty="0" smtClean="0"/>
              <a:t>Equivalent to a null statement in other languages</a:t>
            </a:r>
          </a:p>
          <a:p>
            <a:pPr lvl="1"/>
            <a:endParaRPr lang="en-GB" dirty="0"/>
          </a:p>
          <a:p>
            <a:r>
              <a:rPr lang="en-GB" dirty="0" smtClean="0"/>
              <a:t>Example:</a:t>
            </a:r>
          </a:p>
        </p:txBody>
      </p:sp>
      <p:sp>
        <p:nvSpPr>
          <p:cNvPr id="22530" name="Rectangle 4"/>
          <p:cNvSpPr>
            <a:spLocks noGrp="1" noChangeArrowheads="1"/>
          </p:cNvSpPr>
          <p:nvPr>
            <p:ph type="title"/>
          </p:nvPr>
        </p:nvSpPr>
        <p:spPr/>
        <p:txBody>
          <a:bodyPr/>
          <a:lstStyle/>
          <a:p>
            <a:r>
              <a:rPr lang="en-GB" sz="3400" dirty="0" smtClean="0"/>
              <a:t>Doing Nothing</a:t>
            </a:r>
          </a:p>
        </p:txBody>
      </p:sp>
      <p:sp>
        <p:nvSpPr>
          <p:cNvPr id="2" name="Footer Placeholder 3"/>
          <p:cNvSpPr>
            <a:spLocks noGrp="1"/>
          </p:cNvSpPr>
          <p:nvPr>
            <p:ph type="ftr" sz="quarter" idx="10"/>
          </p:nvPr>
        </p:nvSpPr>
        <p:spPr/>
        <p:txBody>
          <a:bodyPr/>
          <a:lstStyle/>
          <a:p>
            <a:pPr>
              <a:defRPr/>
            </a:pPr>
            <a:fld id="{2DA13A8A-2368-45E4-93AD-B7AE7B302E78}" type="slidenum">
              <a:rPr lang="en-GB" smtClean="0"/>
              <a:pPr>
                <a:defRPr/>
              </a:pPr>
              <a:t>7</a:t>
            </a:fld>
            <a:endParaRPr lang="en-GB"/>
          </a:p>
        </p:txBody>
      </p:sp>
      <p:sp>
        <p:nvSpPr>
          <p:cNvPr id="5" name="Rectangle 4"/>
          <p:cNvSpPr>
            <a:spLocks noChangeArrowheads="1"/>
          </p:cNvSpPr>
          <p:nvPr/>
        </p:nvSpPr>
        <p:spPr bwMode="auto">
          <a:xfrm>
            <a:off x="815975" y="3320147"/>
            <a:ext cx="7794625" cy="1214376"/>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team = input("Who is your favourite football team? ")</a:t>
            </a:r>
          </a:p>
          <a:p>
            <a:pPr defTabSz="739775">
              <a:defRPr/>
            </a:pPr>
            <a:endParaRPr lang="en-GB" sz="1200" dirty="0"/>
          </a:p>
          <a:p>
            <a:pPr defTabSz="739775">
              <a:defRPr/>
            </a:pPr>
            <a:r>
              <a:rPr lang="en-GB" sz="1200" dirty="0"/>
              <a:t>if team == "Cardiff":</a:t>
            </a:r>
          </a:p>
          <a:p>
            <a:pPr defTabSz="739775">
              <a:defRPr/>
            </a:pPr>
            <a:r>
              <a:rPr lang="en-GB" sz="1200" dirty="0"/>
              <a:t>  pass     # </a:t>
            </a:r>
            <a:r>
              <a:rPr lang="en-GB" sz="1200" dirty="0" err="1"/>
              <a:t>Eeek</a:t>
            </a:r>
            <a:r>
              <a:rPr lang="en-GB" sz="1200" dirty="0"/>
              <a:t>. We'll need to do something about this!</a:t>
            </a:r>
          </a:p>
          <a:p>
            <a:pPr defTabSz="739775">
              <a:defRPr/>
            </a:pPr>
            <a:endParaRPr lang="en-GB" sz="1200" dirty="0"/>
          </a:p>
          <a:p>
            <a:pPr defTabSz="739775">
              <a:defRPr/>
            </a:pPr>
            <a:r>
              <a:rPr lang="en-GB" sz="1200" dirty="0"/>
              <a:t>print("Your favourite team is %s " % team)</a:t>
            </a:r>
          </a:p>
        </p:txBody>
      </p:sp>
      <p:sp>
        <p:nvSpPr>
          <p:cNvPr id="6" name="TextBox 12"/>
          <p:cNvSpPr txBox="1">
            <a:spLocks noChangeArrowheads="1"/>
          </p:cNvSpPr>
          <p:nvPr/>
        </p:nvSpPr>
        <p:spPr bwMode="auto">
          <a:xfrm>
            <a:off x="7662905" y="4213625"/>
            <a:ext cx="947695" cy="307777"/>
          </a:xfrm>
          <a:prstGeom prst="rect">
            <a:avLst/>
          </a:prstGeom>
          <a:noFill/>
          <a:ln w="9525">
            <a:noFill/>
            <a:miter lim="800000"/>
            <a:headEnd/>
            <a:tailEnd/>
          </a:ln>
        </p:spPr>
        <p:txBody>
          <a:bodyPr wrap="none">
            <a:spAutoFit/>
          </a:bodyPr>
          <a:lstStyle/>
          <a:p>
            <a:pPr algn="r"/>
            <a:r>
              <a:rPr lang="en-GB" b="1" dirty="0" smtClean="0">
                <a:solidFill>
                  <a:schemeClr val="tx2"/>
                </a:solidFill>
              </a:rPr>
              <a:t>pass.py</a:t>
            </a:r>
            <a:endParaRPr lang="en-GB" b="1" dirty="0">
              <a:solidFill>
                <a:schemeClr val="tx2"/>
              </a:solidFill>
            </a:endParaRPr>
          </a:p>
        </p:txBody>
      </p:sp>
    </p:spTree>
    <p:extLst>
      <p:ext uri="{BB962C8B-B14F-4D97-AF65-F5344CB8AC3E}">
        <p14:creationId xmlns:p14="http://schemas.microsoft.com/office/powerpoint/2010/main" val="1570672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Content Placeholder 7"/>
          <p:cNvSpPr>
            <a:spLocks noGrp="1"/>
          </p:cNvSpPr>
          <p:nvPr>
            <p:ph idx="1"/>
          </p:nvPr>
        </p:nvSpPr>
        <p:spPr/>
        <p:txBody>
          <a:bodyPr/>
          <a:lstStyle/>
          <a:p>
            <a:r>
              <a:rPr lang="en-GB" dirty="0" smtClean="0"/>
              <a:t>You can test if a value is in a set of allowable values</a:t>
            </a:r>
          </a:p>
          <a:p>
            <a:pPr lvl="1"/>
            <a:r>
              <a:rPr lang="en-GB" dirty="0" smtClean="0"/>
              <a:t>Use the </a:t>
            </a:r>
            <a:r>
              <a:rPr lang="en-GB" dirty="0" smtClean="0">
                <a:latin typeface="Lucida Console" panose="020B0609040504020204" pitchFamily="49" charset="0"/>
              </a:rPr>
              <a:t>in</a:t>
            </a:r>
            <a:r>
              <a:rPr lang="en-GB" dirty="0" smtClean="0"/>
              <a:t> operator</a:t>
            </a:r>
          </a:p>
          <a:p>
            <a:pPr lvl="1"/>
            <a:endParaRPr lang="en-GB" dirty="0" smtClean="0"/>
          </a:p>
          <a:p>
            <a:r>
              <a:rPr lang="en-GB" dirty="0" smtClean="0"/>
              <a:t>Example:</a:t>
            </a:r>
          </a:p>
        </p:txBody>
      </p:sp>
      <p:sp>
        <p:nvSpPr>
          <p:cNvPr id="22530" name="Rectangle 4"/>
          <p:cNvSpPr>
            <a:spLocks noGrp="1" noChangeArrowheads="1"/>
          </p:cNvSpPr>
          <p:nvPr>
            <p:ph type="title"/>
          </p:nvPr>
        </p:nvSpPr>
        <p:spPr/>
        <p:txBody>
          <a:bodyPr/>
          <a:lstStyle/>
          <a:p>
            <a:r>
              <a:rPr lang="en-GB" sz="3400" dirty="0" smtClean="0"/>
              <a:t>Testing a Value is in a Set of Values </a:t>
            </a:r>
          </a:p>
        </p:txBody>
      </p:sp>
      <p:sp>
        <p:nvSpPr>
          <p:cNvPr id="2" name="Footer Placeholder 3"/>
          <p:cNvSpPr>
            <a:spLocks noGrp="1"/>
          </p:cNvSpPr>
          <p:nvPr>
            <p:ph type="ftr" sz="quarter" idx="10"/>
          </p:nvPr>
        </p:nvSpPr>
        <p:spPr/>
        <p:txBody>
          <a:bodyPr/>
          <a:lstStyle/>
          <a:p>
            <a:pPr>
              <a:defRPr/>
            </a:pPr>
            <a:fld id="{2DA13A8A-2368-45E4-93AD-B7AE7B302E78}" type="slidenum">
              <a:rPr lang="en-GB" smtClean="0"/>
              <a:pPr>
                <a:defRPr/>
              </a:pPr>
              <a:t>8</a:t>
            </a:fld>
            <a:endParaRPr lang="en-GB"/>
          </a:p>
        </p:txBody>
      </p:sp>
      <p:sp>
        <p:nvSpPr>
          <p:cNvPr id="7" name="Rectangle 6"/>
          <p:cNvSpPr>
            <a:spLocks noChangeArrowheads="1"/>
          </p:cNvSpPr>
          <p:nvPr/>
        </p:nvSpPr>
        <p:spPr bwMode="auto">
          <a:xfrm>
            <a:off x="815975" y="2939114"/>
            <a:ext cx="7794625" cy="254249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country = input("Please enter your country: ")</a:t>
            </a:r>
          </a:p>
          <a:p>
            <a:pPr defTabSz="739775">
              <a:defRPr/>
            </a:pPr>
            <a:endParaRPr lang="en-GB" sz="1200" dirty="0"/>
          </a:p>
          <a:p>
            <a:pPr defTabSz="739775">
              <a:defRPr/>
            </a:pPr>
            <a:r>
              <a:rPr lang="en-GB" sz="1200" dirty="0"/>
              <a:t>if country in ("Netherlands", "Belgium", "Luxembourg"):</a:t>
            </a:r>
          </a:p>
          <a:p>
            <a:pPr defTabSz="739775">
              <a:defRPr/>
            </a:pPr>
            <a:r>
              <a:rPr lang="en-GB" sz="1200" dirty="0"/>
              <a:t>  print("Lowlands country")</a:t>
            </a:r>
          </a:p>
          <a:p>
            <a:pPr defTabSz="739775">
              <a:defRPr/>
            </a:pPr>
            <a:endParaRPr lang="en-GB" sz="1200" dirty="0" smtClean="0"/>
          </a:p>
          <a:p>
            <a:pPr defTabSz="739775">
              <a:defRPr/>
            </a:pPr>
            <a:r>
              <a:rPr lang="en-GB" sz="1200" dirty="0" err="1" smtClean="0"/>
              <a:t>elif</a:t>
            </a:r>
            <a:r>
              <a:rPr lang="en-GB" sz="1200" dirty="0" smtClean="0"/>
              <a:t> </a:t>
            </a:r>
            <a:r>
              <a:rPr lang="en-GB" sz="1200" dirty="0"/>
              <a:t>country in ("Norway", "Sweden", "Denmark", "Finland"):</a:t>
            </a:r>
          </a:p>
          <a:p>
            <a:pPr defTabSz="739775">
              <a:defRPr/>
            </a:pPr>
            <a:r>
              <a:rPr lang="en-GB" sz="1200" dirty="0"/>
              <a:t>  print("Nordic country")</a:t>
            </a:r>
          </a:p>
          <a:p>
            <a:pPr defTabSz="739775">
              <a:defRPr/>
            </a:pPr>
            <a:endParaRPr lang="en-GB" sz="1200" dirty="0" smtClean="0"/>
          </a:p>
          <a:p>
            <a:pPr defTabSz="739775">
              <a:defRPr/>
            </a:pPr>
            <a:r>
              <a:rPr lang="en-GB" sz="1200" dirty="0" err="1" smtClean="0"/>
              <a:t>elif</a:t>
            </a:r>
            <a:r>
              <a:rPr lang="en-GB" sz="1200" dirty="0" smtClean="0"/>
              <a:t> </a:t>
            </a:r>
            <a:r>
              <a:rPr lang="en-GB" sz="1200" dirty="0"/>
              <a:t>country in ("England", "Scotland", "Wales", "Northern Ireland"):</a:t>
            </a:r>
          </a:p>
          <a:p>
            <a:pPr defTabSz="739775">
              <a:defRPr/>
            </a:pPr>
            <a:r>
              <a:rPr lang="en-GB" sz="1200" dirty="0"/>
              <a:t>  print("UK country")</a:t>
            </a:r>
          </a:p>
          <a:p>
            <a:pPr defTabSz="739775">
              <a:defRPr/>
            </a:pPr>
            <a:endParaRPr lang="en-GB" sz="1200" dirty="0" smtClean="0"/>
          </a:p>
          <a:p>
            <a:pPr defTabSz="739775">
              <a:defRPr/>
            </a:pPr>
            <a:r>
              <a:rPr lang="en-GB" sz="1200" dirty="0" smtClean="0"/>
              <a:t>else</a:t>
            </a:r>
            <a:r>
              <a:rPr lang="en-GB" sz="1200" dirty="0"/>
              <a:t>:</a:t>
            </a:r>
          </a:p>
          <a:p>
            <a:pPr defTabSz="739775">
              <a:defRPr/>
            </a:pPr>
            <a:r>
              <a:rPr lang="en-GB" sz="1200" dirty="0"/>
              <a:t>  print("%s isn't classified in this particular application!" % country</a:t>
            </a:r>
            <a:r>
              <a:rPr lang="en-GB" sz="1200" dirty="0" smtClean="0"/>
              <a:t>) </a:t>
            </a:r>
            <a:endParaRPr lang="en-GB" sz="1200" dirty="0"/>
          </a:p>
        </p:txBody>
      </p:sp>
      <p:sp>
        <p:nvSpPr>
          <p:cNvPr id="8" name="TextBox 12"/>
          <p:cNvSpPr txBox="1">
            <a:spLocks noChangeArrowheads="1"/>
          </p:cNvSpPr>
          <p:nvPr/>
        </p:nvSpPr>
        <p:spPr bwMode="auto">
          <a:xfrm>
            <a:off x="7662905" y="5160707"/>
            <a:ext cx="947695" cy="307777"/>
          </a:xfrm>
          <a:prstGeom prst="rect">
            <a:avLst/>
          </a:prstGeom>
          <a:noFill/>
          <a:ln w="9525">
            <a:noFill/>
            <a:miter lim="800000"/>
            <a:headEnd/>
            <a:tailEnd/>
          </a:ln>
        </p:spPr>
        <p:txBody>
          <a:bodyPr wrap="none">
            <a:spAutoFit/>
          </a:bodyPr>
          <a:lstStyle/>
          <a:p>
            <a:pPr algn="r"/>
            <a:r>
              <a:rPr lang="en-GB" b="1" dirty="0" smtClean="0">
                <a:solidFill>
                  <a:schemeClr val="tx2"/>
                </a:solidFill>
              </a:rPr>
              <a:t>ifin.py</a:t>
            </a:r>
            <a:endParaRPr lang="en-GB" b="1" dirty="0">
              <a:solidFill>
                <a:schemeClr val="tx2"/>
              </a:solidFill>
            </a:endParaRPr>
          </a:p>
        </p:txBody>
      </p:sp>
    </p:spTree>
    <p:extLst>
      <p:ext uri="{BB962C8B-B14F-4D97-AF65-F5344CB8AC3E}">
        <p14:creationId xmlns:p14="http://schemas.microsoft.com/office/powerpoint/2010/main" val="423147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Content Placeholder 7"/>
          <p:cNvSpPr>
            <a:spLocks noGrp="1"/>
          </p:cNvSpPr>
          <p:nvPr>
            <p:ph idx="1"/>
          </p:nvPr>
        </p:nvSpPr>
        <p:spPr/>
        <p:txBody>
          <a:bodyPr/>
          <a:lstStyle/>
          <a:p>
            <a:r>
              <a:rPr lang="en-GB" dirty="0" smtClean="0"/>
              <a:t>You can test if a value is in a range of allowable values</a:t>
            </a:r>
          </a:p>
          <a:p>
            <a:pPr lvl="1"/>
            <a:r>
              <a:rPr lang="en-GB" dirty="0" smtClean="0"/>
              <a:t>Call </a:t>
            </a:r>
            <a:r>
              <a:rPr lang="en-GB" dirty="0" smtClean="0">
                <a:latin typeface="Lucida Console" panose="020B0609040504020204" pitchFamily="49" charset="0"/>
              </a:rPr>
              <a:t>range(</a:t>
            </a:r>
            <a:r>
              <a:rPr lang="en-GB" dirty="0" err="1" smtClean="0">
                <a:latin typeface="Lucida Console" panose="020B0609040504020204" pitchFamily="49" charset="0"/>
              </a:rPr>
              <a:t>start,end</a:t>
            </a:r>
            <a:r>
              <a:rPr lang="en-GB" dirty="0" smtClean="0">
                <a:latin typeface="Lucida Console" panose="020B0609040504020204" pitchFamily="49" charset="0"/>
              </a:rPr>
              <a:t>)</a:t>
            </a:r>
            <a:r>
              <a:rPr lang="en-GB" dirty="0" smtClean="0"/>
              <a:t> to return a range</a:t>
            </a:r>
          </a:p>
          <a:p>
            <a:pPr lvl="1"/>
            <a:r>
              <a:rPr lang="en-GB" dirty="0" smtClean="0"/>
              <a:t>The range is inclusive at start, exclusive at the end </a:t>
            </a:r>
          </a:p>
          <a:p>
            <a:pPr lvl="1"/>
            <a:endParaRPr lang="en-GB" dirty="0" smtClean="0"/>
          </a:p>
          <a:p>
            <a:r>
              <a:rPr lang="en-GB" dirty="0" smtClean="0"/>
              <a:t>Example:</a:t>
            </a:r>
          </a:p>
        </p:txBody>
      </p:sp>
      <p:sp>
        <p:nvSpPr>
          <p:cNvPr id="22530" name="Rectangle 4"/>
          <p:cNvSpPr>
            <a:spLocks noGrp="1" noChangeArrowheads="1"/>
          </p:cNvSpPr>
          <p:nvPr>
            <p:ph type="title"/>
          </p:nvPr>
        </p:nvSpPr>
        <p:spPr/>
        <p:txBody>
          <a:bodyPr/>
          <a:lstStyle/>
          <a:p>
            <a:r>
              <a:rPr lang="en-GB" sz="3400" dirty="0" smtClean="0"/>
              <a:t>Testing a Value is in a Range</a:t>
            </a:r>
          </a:p>
        </p:txBody>
      </p:sp>
      <p:sp>
        <p:nvSpPr>
          <p:cNvPr id="2" name="Footer Placeholder 3"/>
          <p:cNvSpPr>
            <a:spLocks noGrp="1"/>
          </p:cNvSpPr>
          <p:nvPr>
            <p:ph type="ftr" sz="quarter" idx="10"/>
          </p:nvPr>
        </p:nvSpPr>
        <p:spPr/>
        <p:txBody>
          <a:bodyPr/>
          <a:lstStyle/>
          <a:p>
            <a:pPr>
              <a:defRPr/>
            </a:pPr>
            <a:fld id="{2DA13A8A-2368-45E4-93AD-B7AE7B302E78}" type="slidenum">
              <a:rPr lang="en-GB" smtClean="0"/>
              <a:pPr>
                <a:defRPr/>
              </a:pPr>
              <a:t>9</a:t>
            </a:fld>
            <a:endParaRPr lang="en-GB"/>
          </a:p>
        </p:txBody>
      </p:sp>
      <p:sp>
        <p:nvSpPr>
          <p:cNvPr id="7" name="Rectangle 6"/>
          <p:cNvSpPr>
            <a:spLocks noChangeArrowheads="1"/>
          </p:cNvSpPr>
          <p:nvPr/>
        </p:nvSpPr>
        <p:spPr bwMode="auto">
          <a:xfrm>
            <a:off x="815975" y="3331010"/>
            <a:ext cx="7794625" cy="254249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number = </a:t>
            </a:r>
            <a:r>
              <a:rPr lang="en-GB" sz="1200" dirty="0" err="1"/>
              <a:t>int</a:t>
            </a:r>
            <a:r>
              <a:rPr lang="en-GB" sz="1200" dirty="0"/>
              <a:t>(input("Enter a football jersey number [1 to 11]: "))</a:t>
            </a:r>
          </a:p>
          <a:p>
            <a:pPr defTabSz="739775">
              <a:defRPr/>
            </a:pPr>
            <a:endParaRPr lang="en-GB" sz="1200" dirty="0"/>
          </a:p>
          <a:p>
            <a:pPr defTabSz="739775">
              <a:defRPr/>
            </a:pPr>
            <a:r>
              <a:rPr lang="en-GB" sz="1200" dirty="0"/>
              <a:t>if number == 1:</a:t>
            </a:r>
          </a:p>
          <a:p>
            <a:pPr defTabSz="739775">
              <a:defRPr/>
            </a:pPr>
            <a:r>
              <a:rPr lang="en-GB" sz="1200" dirty="0"/>
              <a:t>  print("Goalie")</a:t>
            </a:r>
          </a:p>
          <a:p>
            <a:pPr defTabSz="739775">
              <a:defRPr/>
            </a:pPr>
            <a:endParaRPr lang="en-GB" sz="1200" dirty="0"/>
          </a:p>
          <a:p>
            <a:pPr defTabSz="739775">
              <a:defRPr/>
            </a:pPr>
            <a:r>
              <a:rPr lang="en-GB" sz="1200" dirty="0" err="1"/>
              <a:t>elif</a:t>
            </a:r>
            <a:r>
              <a:rPr lang="en-GB" sz="1200" dirty="0"/>
              <a:t> number in range(2, 6):</a:t>
            </a:r>
          </a:p>
          <a:p>
            <a:pPr defTabSz="739775">
              <a:defRPr/>
            </a:pPr>
            <a:r>
              <a:rPr lang="en-GB" sz="1200" dirty="0"/>
              <a:t>  print("Defender")</a:t>
            </a:r>
          </a:p>
          <a:p>
            <a:pPr defTabSz="739775">
              <a:defRPr/>
            </a:pPr>
            <a:endParaRPr lang="en-GB" sz="1200" dirty="0"/>
          </a:p>
          <a:p>
            <a:pPr defTabSz="739775">
              <a:defRPr/>
            </a:pPr>
            <a:r>
              <a:rPr lang="en-GB" sz="1200" dirty="0" err="1"/>
              <a:t>elif</a:t>
            </a:r>
            <a:r>
              <a:rPr lang="en-GB" sz="1200" dirty="0"/>
              <a:t> number in range(6, 10):</a:t>
            </a:r>
          </a:p>
          <a:p>
            <a:pPr defTabSz="739775">
              <a:defRPr/>
            </a:pPr>
            <a:r>
              <a:rPr lang="en-GB" sz="1200" dirty="0"/>
              <a:t>  print("Midfielder")</a:t>
            </a:r>
          </a:p>
          <a:p>
            <a:pPr defTabSz="739775">
              <a:defRPr/>
            </a:pPr>
            <a:endParaRPr lang="en-GB" sz="1200" dirty="0"/>
          </a:p>
          <a:p>
            <a:pPr defTabSz="739775">
              <a:defRPr/>
            </a:pPr>
            <a:r>
              <a:rPr lang="en-GB" sz="1200" dirty="0"/>
              <a:t>else:</a:t>
            </a:r>
          </a:p>
          <a:p>
            <a:pPr defTabSz="739775">
              <a:defRPr/>
            </a:pPr>
            <a:r>
              <a:rPr lang="en-GB" sz="1200" dirty="0"/>
              <a:t>  print("Striker</a:t>
            </a:r>
            <a:r>
              <a:rPr lang="en-GB" sz="1200" dirty="0" smtClean="0"/>
              <a:t>")</a:t>
            </a:r>
            <a:endParaRPr lang="en-GB" sz="1200" dirty="0"/>
          </a:p>
        </p:txBody>
      </p:sp>
      <p:sp>
        <p:nvSpPr>
          <p:cNvPr id="8" name="TextBox 12"/>
          <p:cNvSpPr txBox="1">
            <a:spLocks noChangeArrowheads="1"/>
          </p:cNvSpPr>
          <p:nvPr/>
        </p:nvSpPr>
        <p:spPr bwMode="auto">
          <a:xfrm>
            <a:off x="7117884" y="5552603"/>
            <a:ext cx="1492716" cy="307777"/>
          </a:xfrm>
          <a:prstGeom prst="rect">
            <a:avLst/>
          </a:prstGeom>
          <a:noFill/>
          <a:ln w="9525">
            <a:noFill/>
            <a:miter lim="800000"/>
            <a:headEnd/>
            <a:tailEnd/>
          </a:ln>
        </p:spPr>
        <p:txBody>
          <a:bodyPr wrap="none">
            <a:spAutoFit/>
          </a:bodyPr>
          <a:lstStyle/>
          <a:p>
            <a:pPr algn="r"/>
            <a:r>
              <a:rPr lang="en-GB" b="1" dirty="0" smtClean="0">
                <a:solidFill>
                  <a:schemeClr val="tx2"/>
                </a:solidFill>
              </a:rPr>
              <a:t>ifinrange.py</a:t>
            </a:r>
            <a:endParaRPr lang="en-GB" b="1" dirty="0">
              <a:solidFill>
                <a:schemeClr val="tx2"/>
              </a:solidFill>
            </a:endParaRPr>
          </a:p>
        </p:txBody>
      </p:sp>
    </p:spTree>
    <p:extLst>
      <p:ext uri="{BB962C8B-B14F-4D97-AF65-F5344CB8AC3E}">
        <p14:creationId xmlns:p14="http://schemas.microsoft.com/office/powerpoint/2010/main" val="1109941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14288</TotalTime>
  <Words>2946</Words>
  <Application>Microsoft Office PowerPoint</Application>
  <PresentationFormat>On-screen Show (4:3)</PresentationFormat>
  <Paragraphs>345</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1_Blends</vt:lpstr>
      <vt:lpstr>Flow Control in Python</vt:lpstr>
      <vt:lpstr>Contents</vt:lpstr>
      <vt:lpstr>1. Conditional Statements</vt:lpstr>
      <vt:lpstr>Using if Tests</vt:lpstr>
      <vt:lpstr>Nesting if Tests</vt:lpstr>
      <vt:lpstr>Using the if-else Operator</vt:lpstr>
      <vt:lpstr>Doing Nothing</vt:lpstr>
      <vt:lpstr>Testing a Value is in a Set of Values </vt:lpstr>
      <vt:lpstr>Testing a Value is in a Range</vt:lpstr>
      <vt:lpstr>2. Loops</vt:lpstr>
      <vt:lpstr>Using while Loops</vt:lpstr>
      <vt:lpstr>Using for Loops</vt:lpstr>
      <vt:lpstr>Using for Loops with a Range</vt:lpstr>
      <vt:lpstr>Unconditional Jumps</vt:lpstr>
      <vt:lpstr>Using else in a Loop</vt:lpstr>
      <vt:lpstr>Simulating do-while Loops</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499</cp:revision>
  <dcterms:created xsi:type="dcterms:W3CDTF">2002-05-03T12:27:39Z</dcterms:created>
  <dcterms:modified xsi:type="dcterms:W3CDTF">2019-05-21T07:51:57Z</dcterms:modified>
</cp:coreProperties>
</file>