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9"/>
  </p:notesMasterIdLst>
  <p:handoutMasterIdLst>
    <p:handoutMasterId r:id="rId20"/>
  </p:handoutMasterIdLst>
  <p:sldIdLst>
    <p:sldId id="256" r:id="rId2"/>
    <p:sldId id="497" r:id="rId3"/>
    <p:sldId id="698" r:id="rId4"/>
    <p:sldId id="699" r:id="rId5"/>
    <p:sldId id="705" r:id="rId6"/>
    <p:sldId id="700" r:id="rId7"/>
    <p:sldId id="702" r:id="rId8"/>
    <p:sldId id="711" r:id="rId9"/>
    <p:sldId id="712" r:id="rId10"/>
    <p:sldId id="708" r:id="rId11"/>
    <p:sldId id="714" r:id="rId12"/>
    <p:sldId id="707" r:id="rId13"/>
    <p:sldId id="706" r:id="rId14"/>
    <p:sldId id="701" r:id="rId15"/>
    <p:sldId id="713" r:id="rId16"/>
    <p:sldId id="715" r:id="rId17"/>
    <p:sldId id="692" r:id="rId18"/>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15873" autoAdjust="0"/>
    <p:restoredTop sz="94602" autoAdjust="0"/>
  </p:normalViewPr>
  <p:slideViewPr>
    <p:cSldViewPr snapToGrid="0" showGuides="1">
      <p:cViewPr varScale="1">
        <p:scale>
          <a:sx n="112" d="100"/>
          <a:sy n="112" d="100"/>
        </p:scale>
        <p:origin x="-2454" y="-78"/>
      </p:cViewPr>
      <p:guideLst>
        <p:guide orient="horz" pos="2600"/>
        <p:guide pos="2170"/>
      </p:guideLst>
    </p:cSldViewPr>
  </p:slideViewPr>
  <p:notesTextViewPr>
    <p:cViewPr>
      <p:scale>
        <a:sx n="100" d="100"/>
        <a:sy n="100" d="100"/>
      </p:scale>
      <p:origin x="0" y="0"/>
    </p:cViewPr>
  </p:notesTextViewPr>
  <p:sorterViewPr>
    <p:cViewPr>
      <p:scale>
        <a:sx n="100" d="100"/>
        <a:sy n="100" d="100"/>
      </p:scale>
      <p:origin x="0" y="2736"/>
    </p:cViewPr>
  </p:sorterViewPr>
  <p:notesViewPr>
    <p:cSldViewPr snapToGrid="0" showGuides="1">
      <p:cViewPr>
        <p:scale>
          <a:sx n="90" d="100"/>
          <a:sy n="90" d="100"/>
        </p:scale>
        <p:origin x="-3648" y="15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Functions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291071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Functions</a:t>
            </a:r>
            <a:endParaRPr lang="en-GB" dirty="0"/>
          </a:p>
        </p:txBody>
      </p:sp>
      <p:sp>
        <p:nvSpPr>
          <p:cNvPr id="3174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4147588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Functions</a:t>
            </a: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smtClean="0"/>
              <a:t>This chapter describes how you can define and invoke functions in Python. </a:t>
            </a:r>
          </a:p>
          <a:p>
            <a:pPr eaLnBrk="1" hangingPunct="1"/>
            <a:r>
              <a:rPr lang="en-US" dirty="0" smtClean="0"/>
              <a:t>The syntax rules for functions in Python are a hybrid combination of other languages. Whether you're familiar with C or C++, C#, Java, or JavaScript, you'll probably see some language features you recognize. But there will also be bits you haven't seen, so don't be lulled into a false sense of security </a:t>
            </a:r>
            <a:r>
              <a:rPr lang="en-US" dirty="0" smtClean="0">
                <a:sym typeface="Wingdings" panose="05000000000000000000" pitchFamily="2" charset="2"/>
              </a:rPr>
              <a:t>.</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Functions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In this section, we're going to explore various additional techniques when working with functions in Python. You might be familiar with some of these concepts from other languages, although the syntactic details are probably different.</a:t>
            </a:r>
          </a:p>
          <a:p>
            <a:pPr eaLnBrk="1" hangingPunct="1"/>
            <a:r>
              <a:rPr lang="en-US" dirty="0" smtClean="0"/>
              <a:t>At the end of the chapter we show a realistic example of using functions, to process lines of text in a file.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If a function is particularly complicated or ultra-flexible, it might require a lot of argument values to be passed in from the client code. This can be quite onerous on the client - how does the client know what values to pass in for all the arguments?</a:t>
            </a:r>
          </a:p>
          <a:p>
            <a:r>
              <a:rPr lang="en-GB" dirty="0" smtClean="0">
                <a:ea typeface="Tahoma" panose="020B0604030504040204" pitchFamily="34" charset="0"/>
                <a:cs typeface="Tahoma" panose="020B0604030504040204" pitchFamily="34" charset="0"/>
              </a:rPr>
              <a:t>To simplify matters for the client code, the function definition can specify default values for some (or all) of its arguments. The client code can then pass in just the argument values it wants to specify explicitly.</a:t>
            </a:r>
          </a:p>
          <a:p>
            <a:r>
              <a:rPr lang="en-GB" dirty="0"/>
              <a:t>The example in the slide displays the following output:</a:t>
            </a:r>
          </a:p>
          <a:p>
            <a:r>
              <a:rPr lang="en-GB" dirty="0" smtClean="0">
                <a:latin typeface="Lucida Console" panose="020B0609040504020204" pitchFamily="49" charset="0"/>
              </a:rPr>
              <a:t>    Flight </a:t>
            </a:r>
            <a:r>
              <a:rPr lang="en-GB" dirty="0">
                <a:latin typeface="Lucida Console" panose="020B0609040504020204" pitchFamily="49" charset="0"/>
              </a:rPr>
              <a:t>booked from BRS to VER</a:t>
            </a:r>
          </a:p>
          <a:p>
            <a:r>
              <a:rPr lang="en-GB" dirty="0" smtClean="0">
                <a:latin typeface="Lucida Console" panose="020B0609040504020204" pitchFamily="49" charset="0"/>
              </a:rPr>
              <a:t>    Number </a:t>
            </a:r>
            <a:r>
              <a:rPr lang="en-GB" dirty="0">
                <a:latin typeface="Lucida Console" panose="020B0609040504020204" pitchFamily="49" charset="0"/>
              </a:rPr>
              <a:t>of adults: 2</a:t>
            </a:r>
          </a:p>
          <a:p>
            <a:r>
              <a:rPr lang="en-GB" dirty="0" smtClean="0">
                <a:latin typeface="Lucida Console" panose="020B0609040504020204" pitchFamily="49" charset="0"/>
              </a:rPr>
              <a:t>    Number </a:t>
            </a:r>
            <a:r>
              <a:rPr lang="en-GB" dirty="0">
                <a:latin typeface="Lucida Console" panose="020B0609040504020204" pitchFamily="49" charset="0"/>
              </a:rPr>
              <a:t>of children: 2</a:t>
            </a:r>
          </a:p>
          <a:p>
            <a:endParaRPr lang="en-GB" dirty="0">
              <a:latin typeface="Lucida Console" panose="020B0609040504020204" pitchFamily="49" charset="0"/>
            </a:endParaRPr>
          </a:p>
          <a:p>
            <a:r>
              <a:rPr lang="en-GB" dirty="0" smtClean="0">
                <a:latin typeface="Lucida Console" panose="020B0609040504020204" pitchFamily="49" charset="0"/>
              </a:rPr>
              <a:t>    Flight </a:t>
            </a:r>
            <a:r>
              <a:rPr lang="en-GB" dirty="0">
                <a:latin typeface="Lucida Console" panose="020B0609040504020204" pitchFamily="49" charset="0"/>
              </a:rPr>
              <a:t>booked from LHR to VIE</a:t>
            </a:r>
          </a:p>
          <a:p>
            <a:r>
              <a:rPr lang="en-GB" dirty="0" smtClean="0">
                <a:latin typeface="Lucida Console" panose="020B0609040504020204" pitchFamily="49" charset="0"/>
              </a:rPr>
              <a:t>    Number </a:t>
            </a:r>
            <a:r>
              <a:rPr lang="en-GB" dirty="0">
                <a:latin typeface="Lucida Console" panose="020B0609040504020204" pitchFamily="49" charset="0"/>
              </a:rPr>
              <a:t>of adults: 4</a:t>
            </a:r>
          </a:p>
          <a:p>
            <a:r>
              <a:rPr lang="en-GB" dirty="0" smtClean="0">
                <a:latin typeface="Lucida Console" panose="020B0609040504020204" pitchFamily="49" charset="0"/>
              </a:rPr>
              <a:t>    Number </a:t>
            </a:r>
            <a:r>
              <a:rPr lang="en-GB" dirty="0">
                <a:latin typeface="Lucida Console" panose="020B0609040504020204" pitchFamily="49" charset="0"/>
              </a:rPr>
              <a:t>of children: 0</a:t>
            </a:r>
          </a:p>
          <a:p>
            <a:endParaRPr lang="en-GB" dirty="0">
              <a:latin typeface="Lucida Console" panose="020B0609040504020204" pitchFamily="49" charset="0"/>
            </a:endParaRPr>
          </a:p>
          <a:p>
            <a:r>
              <a:rPr lang="en-GB" dirty="0" smtClean="0">
                <a:latin typeface="Lucida Console" panose="020B0609040504020204" pitchFamily="49" charset="0"/>
              </a:rPr>
              <a:t>    Flight </a:t>
            </a:r>
            <a:r>
              <a:rPr lang="en-GB" dirty="0">
                <a:latin typeface="Lucida Console" panose="020B0609040504020204" pitchFamily="49" charset="0"/>
              </a:rPr>
              <a:t>booked from LHR to OSL</a:t>
            </a:r>
          </a:p>
          <a:p>
            <a:r>
              <a:rPr lang="en-GB" dirty="0" smtClean="0">
                <a:latin typeface="Lucida Console" panose="020B0609040504020204" pitchFamily="49" charset="0"/>
              </a:rPr>
              <a:t>    Number </a:t>
            </a:r>
            <a:r>
              <a:rPr lang="en-GB" dirty="0">
                <a:latin typeface="Lucida Console" panose="020B0609040504020204" pitchFamily="49" charset="0"/>
              </a:rPr>
              <a:t>of adults: 1</a:t>
            </a:r>
          </a:p>
          <a:p>
            <a:r>
              <a:rPr lang="en-GB" dirty="0" smtClean="0">
                <a:latin typeface="Lucida Console" panose="020B0609040504020204" pitchFamily="49" charset="0"/>
              </a:rPr>
              <a:t>    Number </a:t>
            </a:r>
            <a:r>
              <a:rPr lang="en-GB" dirty="0">
                <a:latin typeface="Lucida Console" panose="020B0609040504020204" pitchFamily="49" charset="0"/>
              </a:rPr>
              <a:t>of children: </a:t>
            </a:r>
            <a:r>
              <a:rPr lang="en-GB" dirty="0" smtClean="0">
                <a:latin typeface="Lucida Console" panose="020B0609040504020204" pitchFamily="49" charset="0"/>
              </a:rPr>
              <a:t>0</a:t>
            </a:r>
          </a:p>
          <a:p>
            <a:r>
              <a:rPr lang="en-GB" dirty="0" smtClean="0">
                <a:ea typeface="Tahoma" panose="020B0604030504040204" pitchFamily="34" charset="0"/>
                <a:cs typeface="Tahoma" panose="020B0604030504040204" pitchFamily="34" charset="0"/>
              </a:rPr>
              <a:t>Note: When a function specifies a default value for an argument, all </a:t>
            </a:r>
            <a:r>
              <a:rPr lang="en-GB" dirty="0">
                <a:ea typeface="Tahoma" panose="020B0604030504040204" pitchFamily="34" charset="0"/>
                <a:cs typeface="Tahoma" panose="020B0604030504040204" pitchFamily="34" charset="0"/>
              </a:rPr>
              <a:t>subsequent arguments </a:t>
            </a:r>
            <a:r>
              <a:rPr lang="en-GB" dirty="0" smtClean="0">
                <a:ea typeface="Tahoma" panose="020B0604030504040204" pitchFamily="34" charset="0"/>
                <a:cs typeface="Tahoma" panose="020B0604030504040204" pitchFamily="34" charset="0"/>
              </a:rPr>
              <a:t>in the function definition must </a:t>
            </a:r>
            <a:r>
              <a:rPr lang="en-GB" dirty="0">
                <a:ea typeface="Tahoma" panose="020B0604030504040204" pitchFamily="34" charset="0"/>
                <a:cs typeface="Tahoma" panose="020B0604030504040204" pitchFamily="34" charset="0"/>
              </a:rPr>
              <a:t>also </a:t>
            </a:r>
            <a:r>
              <a:rPr lang="en-GB" dirty="0" smtClean="0">
                <a:ea typeface="Tahoma" panose="020B0604030504040204" pitchFamily="34" charset="0"/>
                <a:cs typeface="Tahoma" panose="020B0604030504040204" pitchFamily="34" charset="0"/>
              </a:rPr>
              <a:t>have a default value.</a:t>
            </a:r>
            <a:endParaRPr lang="en-GB" dirty="0">
              <a:latin typeface="Lucida Console" panose="020B06090405040202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Occasionally, you might find yourself wanting to write a function that can take a variable number of arguments. Python lets you do this - in the function definition, prefix the last argument name with </a:t>
            </a:r>
            <a:r>
              <a:rPr lang="en-GB" dirty="0" smtClean="0">
                <a:latin typeface="Lucida Console" panose="020B0609040504020204" pitchFamily="49" charset="0"/>
              </a:rPr>
              <a:t>*</a:t>
            </a:r>
            <a:r>
              <a:rPr lang="en-GB" dirty="0" smtClean="0"/>
              <a:t>. </a:t>
            </a:r>
          </a:p>
          <a:p>
            <a:r>
              <a:rPr lang="en-GB" dirty="0" smtClean="0"/>
              <a:t>The client code can pass zero or more values into the </a:t>
            </a:r>
            <a:r>
              <a:rPr lang="en-GB" dirty="0" err="1" smtClean="0"/>
              <a:t>variadic</a:t>
            </a:r>
            <a:r>
              <a:rPr lang="en-GB" dirty="0" smtClean="0"/>
              <a:t> argument. Internally, the function will receive these argument values wrapped up in a tuple (which is similar to a list in Python). The function can iterate through the tuple items by using a </a:t>
            </a:r>
            <a:r>
              <a:rPr lang="en-GB" dirty="0" smtClean="0">
                <a:latin typeface="Lucida Console" panose="020B0609040504020204" pitchFamily="49" charset="0"/>
              </a:rPr>
              <a:t>for</a:t>
            </a:r>
            <a:r>
              <a:rPr lang="en-GB" dirty="0" smtClean="0"/>
              <a:t> loop. </a:t>
            </a:r>
          </a:p>
          <a:p>
            <a:r>
              <a:rPr lang="en-GB" dirty="0"/>
              <a:t>The example in the slide displays the following output:</a:t>
            </a:r>
          </a:p>
          <a:p>
            <a:r>
              <a:rPr lang="en-GB" dirty="0" smtClean="0">
                <a:latin typeface="Lucida Console" panose="020B0609040504020204" pitchFamily="49" charset="0"/>
              </a:rPr>
              <a:t>      Favourite </a:t>
            </a:r>
            <a:r>
              <a:rPr lang="en-GB" dirty="0">
                <a:latin typeface="Lucida Console" panose="020B0609040504020204" pitchFamily="49" charset="0"/>
              </a:rPr>
              <a:t>things for Andy</a:t>
            </a:r>
          </a:p>
          <a:p>
            <a:r>
              <a:rPr lang="en-GB" dirty="0" smtClean="0">
                <a:latin typeface="Lucida Console" panose="020B0609040504020204" pitchFamily="49" charset="0"/>
              </a:rPr>
              <a:t>        </a:t>
            </a:r>
            <a:r>
              <a:rPr lang="en-GB" dirty="0">
                <a:latin typeface="Lucida Console" panose="020B0609040504020204" pitchFamily="49" charset="0"/>
              </a:rPr>
              <a:t>Jayne</a:t>
            </a:r>
          </a:p>
          <a:p>
            <a:r>
              <a:rPr lang="en-GB" dirty="0" smtClean="0">
                <a:latin typeface="Lucida Console" panose="020B0609040504020204" pitchFamily="49" charset="0"/>
              </a:rPr>
              <a:t>        </a:t>
            </a:r>
            <a:r>
              <a:rPr lang="en-GB" dirty="0">
                <a:latin typeface="Lucida Console" panose="020B0609040504020204" pitchFamily="49" charset="0"/>
              </a:rPr>
              <a:t>Emily</a:t>
            </a:r>
          </a:p>
          <a:p>
            <a:r>
              <a:rPr lang="en-GB" dirty="0" smtClean="0">
                <a:latin typeface="Lucida Console" panose="020B0609040504020204" pitchFamily="49" charset="0"/>
              </a:rPr>
              <a:t>        </a:t>
            </a:r>
            <a:r>
              <a:rPr lang="en-GB" dirty="0">
                <a:latin typeface="Lucida Console" panose="020B0609040504020204" pitchFamily="49" charset="0"/>
              </a:rPr>
              <a:t>Thomas</a:t>
            </a:r>
          </a:p>
          <a:p>
            <a:r>
              <a:rPr lang="en-GB" dirty="0" smtClean="0">
                <a:latin typeface="Lucida Console" panose="020B0609040504020204" pitchFamily="49" charset="0"/>
              </a:rPr>
              <a:t>        </a:t>
            </a:r>
            <a:r>
              <a:rPr lang="en-GB" dirty="0">
                <a:latin typeface="Lucida Console" panose="020B0609040504020204" pitchFamily="49" charset="0"/>
              </a:rPr>
              <a:t>3</a:t>
            </a:r>
          </a:p>
          <a:p>
            <a:r>
              <a:rPr lang="en-GB" dirty="0" smtClean="0">
                <a:latin typeface="Lucida Console" panose="020B0609040504020204" pitchFamily="49" charset="0"/>
              </a:rPr>
              <a:t>        </a:t>
            </a:r>
            <a:r>
              <a:rPr lang="en-GB" dirty="0">
                <a:latin typeface="Lucida Console" panose="020B0609040504020204" pitchFamily="49" charset="0"/>
              </a:rPr>
              <a:t>Swans</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Python allows client code to pass argument values by name. This allows the client code to cherry-pick which argument values it wants to pass in, and which arguments should pick up their default values. </a:t>
            </a:r>
          </a:p>
          <a:p>
            <a:r>
              <a:rPr lang="en-GB" dirty="0"/>
              <a:t>The example in the slide displays the following output:</a:t>
            </a:r>
          </a:p>
          <a:p>
            <a:r>
              <a:rPr lang="en-GB" dirty="0" smtClean="0">
                <a:latin typeface="Lucida Console" panose="020B0609040504020204" pitchFamily="49" charset="0"/>
              </a:rPr>
              <a:t>    Flight </a:t>
            </a:r>
            <a:r>
              <a:rPr lang="en-GB" dirty="0">
                <a:latin typeface="Lucida Console" panose="020B0609040504020204" pitchFamily="49" charset="0"/>
              </a:rPr>
              <a:t>booked from BRS to VER</a:t>
            </a:r>
          </a:p>
          <a:p>
            <a:r>
              <a:rPr lang="en-GB" dirty="0" smtClean="0">
                <a:latin typeface="Lucida Console" panose="020B0609040504020204" pitchFamily="49" charset="0"/>
              </a:rPr>
              <a:t>    Number </a:t>
            </a:r>
            <a:r>
              <a:rPr lang="en-GB" dirty="0">
                <a:latin typeface="Lucida Console" panose="020B0609040504020204" pitchFamily="49" charset="0"/>
              </a:rPr>
              <a:t>of adults: 2</a:t>
            </a:r>
          </a:p>
          <a:p>
            <a:r>
              <a:rPr lang="en-GB" dirty="0" smtClean="0">
                <a:latin typeface="Lucida Console" panose="020B0609040504020204" pitchFamily="49" charset="0"/>
              </a:rPr>
              <a:t>    Number </a:t>
            </a:r>
            <a:r>
              <a:rPr lang="en-GB" dirty="0">
                <a:latin typeface="Lucida Console" panose="020B0609040504020204" pitchFamily="49" charset="0"/>
              </a:rPr>
              <a:t>of children: 2</a:t>
            </a:r>
          </a:p>
          <a:p>
            <a:endParaRPr lang="en-GB" dirty="0">
              <a:latin typeface="Lucida Console" panose="020B0609040504020204" pitchFamily="49" charset="0"/>
            </a:endParaRPr>
          </a:p>
          <a:p>
            <a:r>
              <a:rPr lang="en-GB" dirty="0" smtClean="0">
                <a:latin typeface="Lucida Console" panose="020B0609040504020204" pitchFamily="49" charset="0"/>
              </a:rPr>
              <a:t>    Flight </a:t>
            </a:r>
            <a:r>
              <a:rPr lang="en-GB" dirty="0">
                <a:latin typeface="Lucida Console" panose="020B0609040504020204" pitchFamily="49" charset="0"/>
              </a:rPr>
              <a:t>booked from LHR to CDG</a:t>
            </a:r>
          </a:p>
          <a:p>
            <a:r>
              <a:rPr lang="en-GB" dirty="0" smtClean="0">
                <a:latin typeface="Lucida Console" panose="020B0609040504020204" pitchFamily="49" charset="0"/>
              </a:rPr>
              <a:t>    Number </a:t>
            </a:r>
            <a:r>
              <a:rPr lang="en-GB" dirty="0">
                <a:latin typeface="Lucida Console" panose="020B0609040504020204" pitchFamily="49" charset="0"/>
              </a:rPr>
              <a:t>of adults: 1</a:t>
            </a:r>
          </a:p>
          <a:p>
            <a:r>
              <a:rPr lang="en-GB" dirty="0" smtClean="0">
                <a:latin typeface="Lucida Console" panose="020B0609040504020204" pitchFamily="49" charset="0"/>
              </a:rPr>
              <a:t>    Number </a:t>
            </a:r>
            <a:r>
              <a:rPr lang="en-GB" dirty="0">
                <a:latin typeface="Lucida Console" panose="020B0609040504020204" pitchFamily="49" charset="0"/>
              </a:rPr>
              <a:t>of children: 2</a:t>
            </a:r>
          </a:p>
          <a:p>
            <a:endParaRPr lang="en-GB" dirty="0">
              <a:latin typeface="Lucida Console" panose="020B0609040504020204" pitchFamily="49" charset="0"/>
            </a:endParaRPr>
          </a:p>
          <a:p>
            <a:r>
              <a:rPr lang="en-GB" dirty="0" smtClean="0">
                <a:latin typeface="Lucida Console" panose="020B0609040504020204" pitchFamily="49" charset="0"/>
              </a:rPr>
              <a:t>    Flight </a:t>
            </a:r>
            <a:r>
              <a:rPr lang="en-GB" dirty="0">
                <a:latin typeface="Lucida Console" panose="020B0609040504020204" pitchFamily="49" charset="0"/>
              </a:rPr>
              <a:t>booked from LGW to NCE</a:t>
            </a:r>
          </a:p>
          <a:p>
            <a:r>
              <a:rPr lang="en-GB" dirty="0" smtClean="0">
                <a:latin typeface="Lucida Console" panose="020B0609040504020204" pitchFamily="49" charset="0"/>
              </a:rPr>
              <a:t>    Number </a:t>
            </a:r>
            <a:r>
              <a:rPr lang="en-GB" dirty="0">
                <a:latin typeface="Lucida Console" panose="020B0609040504020204" pitchFamily="49" charset="0"/>
              </a:rPr>
              <a:t>of adults: 1</a:t>
            </a:r>
          </a:p>
          <a:p>
            <a:r>
              <a:rPr lang="en-GB" dirty="0" smtClean="0">
                <a:latin typeface="Lucida Console" panose="020B0609040504020204" pitchFamily="49" charset="0"/>
              </a:rPr>
              <a:t>    Number </a:t>
            </a:r>
            <a:r>
              <a:rPr lang="en-GB" dirty="0">
                <a:latin typeface="Lucida Console" panose="020B0609040504020204" pitchFamily="49" charset="0"/>
              </a:rPr>
              <a:t>of children: </a:t>
            </a:r>
            <a:r>
              <a:rPr lang="en-GB" dirty="0" smtClean="0">
                <a:latin typeface="Lucida Console" panose="020B0609040504020204" pitchFamily="49" charset="0"/>
              </a:rPr>
              <a:t>3</a:t>
            </a:r>
          </a:p>
          <a:p>
            <a:r>
              <a:rPr lang="en-GB" dirty="0" smtClean="0">
                <a:ea typeface="Tahoma" panose="020B0604030504040204" pitchFamily="34" charset="0"/>
                <a:cs typeface="Tahoma" panose="020B0604030504040204" pitchFamily="34" charset="0"/>
              </a:rPr>
              <a:t>Note: When client code passes an argument by name, all subsequent arguments must also be passed in by name. You can't use positional arguments for subsequent arguments. For example, the following call is invalid:</a:t>
            </a:r>
          </a:p>
          <a:p>
            <a:r>
              <a:rPr lang="en-GB" dirty="0" smtClean="0">
                <a:latin typeface="Lucida Console" panose="020B0609040504020204" pitchFamily="49" charset="0"/>
                <a:ea typeface="Tahoma" panose="020B0604030504040204" pitchFamily="34" charset="0"/>
                <a:cs typeface="Tahoma" panose="020B0604030504040204" pitchFamily="34" charset="0"/>
              </a:rPr>
              <a:t>    </a:t>
            </a:r>
            <a:r>
              <a:rPr lang="en-GB" dirty="0" err="1" smtClean="0">
                <a:latin typeface="Lucida Console" panose="020B0609040504020204" pitchFamily="49" charset="0"/>
                <a:ea typeface="Tahoma" panose="020B0604030504040204" pitchFamily="34" charset="0"/>
                <a:cs typeface="Tahoma" panose="020B0604030504040204" pitchFamily="34" charset="0"/>
              </a:rPr>
              <a:t>book_flight</a:t>
            </a:r>
            <a:r>
              <a:rPr lang="en-GB" dirty="0" smtClean="0">
                <a:latin typeface="Lucida Console" panose="020B0609040504020204" pitchFamily="49" charset="0"/>
                <a:ea typeface="Tahoma" panose="020B0604030504040204" pitchFamily="34" charset="0"/>
                <a:cs typeface="Tahoma" panose="020B0604030504040204" pitchFamily="34" charset="0"/>
              </a:rPr>
              <a:t>(</a:t>
            </a:r>
            <a:r>
              <a:rPr lang="en-GB" dirty="0" err="1" smtClean="0">
                <a:latin typeface="Lucida Console" panose="020B0609040504020204" pitchFamily="49" charset="0"/>
                <a:ea typeface="Tahoma" panose="020B0604030504040204" pitchFamily="34" charset="0"/>
                <a:cs typeface="Tahoma" panose="020B0604030504040204" pitchFamily="34" charset="0"/>
              </a:rPr>
              <a:t>numchildren</a:t>
            </a:r>
            <a:r>
              <a:rPr lang="en-GB" dirty="0" smtClean="0">
                <a:latin typeface="Lucida Console" panose="020B0609040504020204" pitchFamily="49" charset="0"/>
                <a:ea typeface="Tahoma" panose="020B0604030504040204" pitchFamily="34" charset="0"/>
                <a:cs typeface="Tahoma" panose="020B0604030504040204" pitchFamily="34" charset="0"/>
              </a:rPr>
              <a:t>=3</a:t>
            </a:r>
            <a:r>
              <a:rPr lang="en-GB" dirty="0">
                <a:latin typeface="Lucida Console" panose="020B0609040504020204" pitchFamily="49" charset="0"/>
                <a:ea typeface="Tahoma" panose="020B0604030504040204" pitchFamily="34" charset="0"/>
                <a:cs typeface="Tahoma" panose="020B0604030504040204" pitchFamily="34" charset="0"/>
              </a:rPr>
              <a:t>, "LGW", "NCE")</a:t>
            </a:r>
          </a:p>
          <a:p>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Python has many standard built-in functions, which perform common tasks such as mathematical operations, opening a file, manipulating collections, etc. </a:t>
            </a:r>
          </a:p>
          <a:p>
            <a:r>
              <a:rPr lang="en-GB" smtClean="0"/>
              <a:t>The slide shows the built-in functions available in Python 3.7. For </a:t>
            </a:r>
            <a:r>
              <a:rPr lang="en-GB"/>
              <a:t>full details, see https://</a:t>
            </a:r>
            <a:r>
              <a:rPr lang="en-GB" smtClean="0"/>
              <a:t>docs.python.org/3.7/library/functions.html.</a:t>
            </a:r>
            <a:endParaRPr lang="en-GB" dirty="0">
              <a:latin typeface="Lucida Console" panose="020B0609040504020204" pitchFamily="49"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We've written several Python examples to illustrate how to use functions in a real-world scenario, i.e. to process text files. See the following folder:</a:t>
            </a:r>
          </a:p>
          <a:p>
            <a:pPr lvl="1"/>
            <a:r>
              <a:rPr lang="en-GB" dirty="0">
                <a:latin typeface="Lucida Console" panose="020B0609040504020204" pitchFamily="49" charset="0"/>
                <a:sym typeface="Wingdings" pitchFamily="2" charset="2"/>
              </a:rPr>
              <a:t>C:\</a:t>
            </a:r>
            <a:r>
              <a:rPr lang="en-GB" dirty="0" smtClean="0">
                <a:latin typeface="Lucida Console" panose="020B0609040504020204" pitchFamily="49" charset="0"/>
                <a:sym typeface="Wingdings" pitchFamily="2" charset="2"/>
              </a:rPr>
              <a:t>PythonDev\Demos\04-Functions\WorkedExamples</a:t>
            </a:r>
          </a:p>
          <a:p>
            <a:endParaRPr lang="en-GB" dirty="0">
              <a:latin typeface="Lucida Console" panose="020B0609040504020204" pitchFamily="49" charset="0"/>
              <a:sym typeface="Wingdings" pitchFamily="2" charset="2"/>
            </a:endParaRPr>
          </a:p>
          <a:p>
            <a:r>
              <a:rPr lang="en-GB" dirty="0" smtClean="0">
                <a:ea typeface="Tahoma" panose="020B0604030504040204" pitchFamily="34" charset="0"/>
                <a:cs typeface="Tahoma" panose="020B0604030504040204" pitchFamily="34" charset="0"/>
                <a:sym typeface="Wingdings" pitchFamily="2" charset="2"/>
              </a:rPr>
              <a:t>There are two parts to the demo:</a:t>
            </a:r>
          </a:p>
          <a:p>
            <a:pPr lvl="1"/>
            <a:r>
              <a:rPr lang="en-GB" dirty="0" smtClean="0">
                <a:ea typeface="Tahoma" panose="020B0604030504040204" pitchFamily="34" charset="0"/>
                <a:cs typeface="Tahoma" panose="020B0604030504040204" pitchFamily="34" charset="0"/>
                <a:sym typeface="Wingdings" pitchFamily="2" charset="2"/>
              </a:rPr>
              <a:t>The first part shows how to do simple file handling, to read lines of text from </a:t>
            </a:r>
            <a:r>
              <a:rPr lang="en-GB" dirty="0" smtClean="0">
                <a:latin typeface="Lucida Console" panose="020B0609040504020204" pitchFamily="49" charset="0"/>
                <a:sym typeface="Wingdings" pitchFamily="2" charset="2"/>
              </a:rPr>
              <a:t>dwarfs.txt</a:t>
            </a:r>
            <a:r>
              <a:rPr lang="en-GB" dirty="0" smtClean="0">
                <a:ea typeface="Tahoma" panose="020B0604030504040204" pitchFamily="34" charset="0"/>
                <a:cs typeface="Tahoma" panose="020B0604030504040204" pitchFamily="34" charset="0"/>
                <a:sym typeface="Wingdings" pitchFamily="2" charset="2"/>
              </a:rPr>
              <a:t> (i.e. the seven dwarfs in Snow White). See </a:t>
            </a:r>
            <a:r>
              <a:rPr lang="en-GB" dirty="0" smtClean="0">
                <a:latin typeface="Lucida Console" panose="020B0609040504020204" pitchFamily="49" charset="0"/>
                <a:sym typeface="Wingdings" pitchFamily="2" charset="2"/>
              </a:rPr>
              <a:t>read_dwarfs1.py</a:t>
            </a:r>
            <a:r>
              <a:rPr lang="en-GB" dirty="0" smtClean="0">
                <a:ea typeface="Tahoma" panose="020B0604030504040204" pitchFamily="34" charset="0"/>
                <a:cs typeface="Tahoma" panose="020B0604030504040204" pitchFamily="34" charset="0"/>
                <a:sym typeface="Wingdings" pitchFamily="2" charset="2"/>
              </a:rPr>
              <a:t> </a:t>
            </a:r>
            <a:r>
              <a:rPr lang="en-GB" dirty="0">
                <a:ea typeface="Tahoma" panose="020B0604030504040204" pitchFamily="34" charset="0"/>
                <a:cs typeface="Tahoma" panose="020B0604030504040204" pitchFamily="34" charset="0"/>
                <a:sym typeface="Wingdings" pitchFamily="2" charset="2"/>
              </a:rPr>
              <a:t>and </a:t>
            </a:r>
            <a:r>
              <a:rPr lang="en-GB" dirty="0" smtClean="0">
                <a:latin typeface="Lucida Console" panose="020B0609040504020204" pitchFamily="49" charset="0"/>
                <a:sym typeface="Wingdings" pitchFamily="2" charset="2"/>
              </a:rPr>
              <a:t>read_dwarfs2.py</a:t>
            </a:r>
            <a:r>
              <a:rPr lang="en-GB" dirty="0" smtClean="0">
                <a:ea typeface="Tahoma" panose="020B0604030504040204" pitchFamily="34" charset="0"/>
                <a:cs typeface="Tahoma" panose="020B0604030504040204" pitchFamily="34" charset="0"/>
                <a:sym typeface="Wingdings" pitchFamily="2" charset="2"/>
              </a:rPr>
              <a:t>.</a:t>
            </a:r>
            <a:endParaRPr lang="en-GB" dirty="0">
              <a:ea typeface="Tahoma" panose="020B0604030504040204" pitchFamily="34" charset="0"/>
              <a:cs typeface="Tahoma" panose="020B0604030504040204" pitchFamily="34" charset="0"/>
              <a:sym typeface="Wingdings" pitchFamily="2" charset="2"/>
            </a:endParaRPr>
          </a:p>
          <a:p>
            <a:pPr lvl="1"/>
            <a:r>
              <a:rPr lang="en-GB" dirty="0" smtClean="0">
                <a:ea typeface="Tahoma" panose="020B0604030504040204" pitchFamily="34" charset="0"/>
                <a:cs typeface="Tahoma" panose="020B0604030504040204" pitchFamily="34" charset="0"/>
                <a:sym typeface="Wingdings" pitchFamily="2" charset="2"/>
              </a:rPr>
              <a:t>The second part </a:t>
            </a:r>
            <a:r>
              <a:rPr lang="en-GB" dirty="0">
                <a:ea typeface="Tahoma" panose="020B0604030504040204" pitchFamily="34" charset="0"/>
                <a:cs typeface="Tahoma" panose="020B0604030504040204" pitchFamily="34" charset="0"/>
                <a:sym typeface="Wingdings" pitchFamily="2" charset="2"/>
              </a:rPr>
              <a:t>shows how to do </a:t>
            </a:r>
            <a:r>
              <a:rPr lang="en-GB" dirty="0" smtClean="0">
                <a:ea typeface="Tahoma" panose="020B0604030504040204" pitchFamily="34" charset="0"/>
                <a:cs typeface="Tahoma" panose="020B0604030504040204" pitchFamily="34" charset="0"/>
                <a:sym typeface="Wingdings" pitchFamily="2" charset="2"/>
              </a:rPr>
              <a:t>read formatted data from </a:t>
            </a:r>
            <a:r>
              <a:rPr lang="en-GB" dirty="0" smtClean="0">
                <a:latin typeface="Lucida Console" panose="020B0609040504020204" pitchFamily="49" charset="0"/>
                <a:sym typeface="Wingdings" pitchFamily="2" charset="2"/>
              </a:rPr>
              <a:t>data.txt</a:t>
            </a:r>
            <a:r>
              <a:rPr lang="en-GB" dirty="0" smtClean="0">
                <a:ea typeface="Tahoma" panose="020B0604030504040204" pitchFamily="34" charset="0"/>
                <a:cs typeface="Tahoma" panose="020B0604030504040204" pitchFamily="34" charset="0"/>
                <a:sym typeface="Wingdings" pitchFamily="2" charset="2"/>
              </a:rPr>
              <a:t>. The examples also show how to use regular </a:t>
            </a:r>
            <a:r>
              <a:rPr lang="en-GB" smtClean="0">
                <a:ea typeface="Tahoma" panose="020B0604030504040204" pitchFamily="34" charset="0"/>
                <a:cs typeface="Tahoma" panose="020B0604030504040204" pitchFamily="34" charset="0"/>
                <a:sym typeface="Wingdings" pitchFamily="2" charset="2"/>
              </a:rPr>
              <a:t>expressions for pattern </a:t>
            </a:r>
            <a:r>
              <a:rPr lang="en-GB" dirty="0" smtClean="0">
                <a:ea typeface="Tahoma" panose="020B0604030504040204" pitchFamily="34" charset="0"/>
                <a:cs typeface="Tahoma" panose="020B0604030504040204" pitchFamily="34" charset="0"/>
                <a:sym typeface="Wingdings" pitchFamily="2" charset="2"/>
              </a:rPr>
              <a:t>matching. See </a:t>
            </a:r>
            <a:r>
              <a:rPr lang="en-GB" dirty="0" smtClean="0">
                <a:latin typeface="Lucida Console" panose="020B0609040504020204" pitchFamily="49" charset="0"/>
                <a:sym typeface="Wingdings" pitchFamily="2" charset="2"/>
              </a:rPr>
              <a:t>read_data1.py</a:t>
            </a:r>
            <a:r>
              <a:rPr lang="en-GB" smtClean="0">
                <a:ea typeface="Tahoma" panose="020B0604030504040204" pitchFamily="34" charset="0"/>
                <a:cs typeface="Tahoma" panose="020B0604030504040204" pitchFamily="34" charset="0"/>
                <a:sym typeface="Wingdings" pitchFamily="2" charset="2"/>
              </a:rPr>
              <a:t>, </a:t>
            </a:r>
            <a:r>
              <a:rPr lang="en-GB" smtClean="0">
                <a:latin typeface="Lucida Console" panose="020B0609040504020204" pitchFamily="49" charset="0"/>
                <a:sym typeface="Wingdings" pitchFamily="2" charset="2"/>
              </a:rPr>
              <a:t>read_data2.py</a:t>
            </a:r>
            <a:r>
              <a:rPr lang="en-GB" dirty="0" smtClean="0">
                <a:ea typeface="Tahoma" panose="020B0604030504040204" pitchFamily="34" charset="0"/>
                <a:cs typeface="Tahoma" panose="020B0604030504040204" pitchFamily="34" charset="0"/>
                <a:sym typeface="Wingdings" pitchFamily="2" charset="2"/>
              </a:rPr>
              <a:t>, and </a:t>
            </a:r>
            <a:r>
              <a:rPr lang="en-GB" dirty="0" smtClean="0">
                <a:latin typeface="Lucida Console" panose="020B0609040504020204" pitchFamily="49" charset="0"/>
                <a:sym typeface="Wingdings" pitchFamily="2" charset="2"/>
              </a:rPr>
              <a:t>process_data.py</a:t>
            </a:r>
            <a:r>
              <a:rPr lang="en-GB" dirty="0" smtClean="0">
                <a:ea typeface="Tahoma" panose="020B0604030504040204" pitchFamily="34" charset="0"/>
                <a:cs typeface="Tahoma" panose="020B0604030504040204" pitchFamily="34" charset="0"/>
                <a:sym typeface="Wingdings" pitchFamily="2" charset="2"/>
              </a:rPr>
              <a:t>. </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a:t>The code in the slide shows the first example in the </a:t>
            </a:r>
            <a:r>
              <a:rPr lang="en-GB" smtClean="0"/>
              <a:t>WorkedExamples folder. Make sure you take a look at the other examples too!</a:t>
            </a:r>
          </a:p>
          <a:p>
            <a:r>
              <a:rPr lang="en-GB" smtClean="0"/>
              <a:t>For </a:t>
            </a:r>
            <a:r>
              <a:rPr lang="en-GB"/>
              <a:t>more information about how to process files and directories in Python, see https://</a:t>
            </a:r>
            <a:r>
              <a:rPr lang="en-GB" smtClean="0"/>
              <a:t>docs.python.org/3.7/library/filesys.html.</a:t>
            </a:r>
          </a:p>
          <a:p>
            <a:r>
              <a:rPr lang="en-GB"/>
              <a:t>For more information about </a:t>
            </a:r>
            <a:r>
              <a:rPr lang="en-GB" smtClean="0"/>
              <a:t>how to use regular expressions in </a:t>
            </a:r>
            <a:r>
              <a:rPr lang="en-GB"/>
              <a:t>Python, see https://</a:t>
            </a:r>
            <a:r>
              <a:rPr lang="en-GB" smtClean="0"/>
              <a:t>docs.python.org/3.7/library/re.html</a:t>
            </a:r>
            <a:r>
              <a:rPr lang="en-GB"/>
              <a:t>.</a:t>
            </a:r>
          </a:p>
          <a:p>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Functions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Functions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Section 1 describes how to define and call simple functions. As part of this discussion, we'll consider how to pass arguments and return a value. We'll also discuss the important issue of scope.</a:t>
            </a:r>
          </a:p>
          <a:p>
            <a:pPr eaLnBrk="1" hangingPunct="1"/>
            <a:r>
              <a:rPr lang="en-US" dirty="0" smtClean="0"/>
              <a:t>Section 2 goes into more detail. We'll discuss features such as default </a:t>
            </a:r>
            <a:r>
              <a:rPr lang="en-US" smtClean="0"/>
              <a:t>argument values and variadic functions.</a:t>
            </a:r>
            <a:endParaRPr lang="en-US" dirty="0"/>
          </a:p>
          <a:p>
            <a:pPr eaLnBrk="1" hangingPunct="1"/>
            <a:endParaRPr lang="en-US" dirty="0"/>
          </a:p>
          <a:p>
            <a:pPr eaLnBrk="1" hangingPunct="1"/>
            <a:r>
              <a:rPr lang="en-US" dirty="0"/>
              <a:t>The demos for chapter are located in the following folder:</a:t>
            </a:r>
          </a:p>
          <a:p>
            <a:pPr lvl="1" eaLnBrk="1" hangingPunct="1"/>
            <a:r>
              <a:rPr lang="en-US" dirty="0">
                <a:latin typeface="Lucida Console" panose="020B0609040504020204" pitchFamily="49" charset="0"/>
              </a:rPr>
              <a:t>C</a:t>
            </a:r>
            <a:r>
              <a:rPr lang="en-US">
                <a:latin typeface="Lucida Console" panose="020B0609040504020204" pitchFamily="49" charset="0"/>
              </a:rPr>
              <a:t>:\</a:t>
            </a:r>
            <a:r>
              <a:rPr lang="en-US" smtClean="0">
                <a:latin typeface="Lucida Console" panose="020B0609040504020204" pitchFamily="49" charset="0"/>
              </a:rPr>
              <a:t>PythonDev\Demos\06-Functions</a:t>
            </a:r>
            <a:endParaRPr lang="en-US" dirty="0">
              <a:latin typeface="Lucida Console" panose="020B0609040504020204" pitchFamily="4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Functions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a:t>This section </a:t>
            </a:r>
            <a:r>
              <a:rPr lang="en-US" dirty="0" smtClean="0"/>
              <a:t>describes how to write simple functions in Python, and how to invoke them from client code. We'll cover the core syntax in this section, and then drill down into some more elaborate features in the next section.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Functions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Python allows you to define global functions, i.e. functions that don't belong to a particular class. This is quite different from some other object-oriented languages, such as Java and C#, where all your functions must be defined as methods in a class.</a:t>
            </a:r>
          </a:p>
          <a:p>
            <a:r>
              <a:rPr lang="en-GB" dirty="0" smtClean="0"/>
              <a:t>The slide above summarizes the syntax rules for defining functions in Python. Note the following additional points:</a:t>
            </a:r>
          </a:p>
          <a:p>
            <a:pPr lvl="1"/>
            <a:r>
              <a:rPr lang="en-GB" dirty="0" smtClean="0"/>
              <a:t>You don’t specify a return type for functions in Python. The function can return a value, it's just that you don't have to declare the return type in the function signature.</a:t>
            </a:r>
          </a:p>
          <a:p>
            <a:pPr lvl="1"/>
            <a:r>
              <a:rPr lang="en-GB" dirty="0" smtClean="0"/>
              <a:t>The parentheses after the function name are required, even if the function doesn't take any arguments.</a:t>
            </a:r>
          </a:p>
          <a:p>
            <a:pPr lvl="1"/>
            <a:r>
              <a:rPr lang="en-GB" dirty="0" smtClean="0"/>
              <a:t>The function body is a block of indented statements, similar to the way you write if-tests and loops in fact.</a:t>
            </a:r>
          </a:p>
          <a:p>
            <a:pPr indent="-180975"/>
            <a:r>
              <a:rPr lang="en-GB" dirty="0" smtClean="0"/>
              <a:t>To call a function, simply use the function name followed by parentheses. Inside the parentheses, supply any argument values you want to pass into the function.</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Functions</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example defines three simple </a:t>
            </a:r>
            <a:r>
              <a:rPr lang="en-GB" dirty="0"/>
              <a:t>functions named </a:t>
            </a:r>
            <a:r>
              <a:rPr lang="en-GB" dirty="0" err="1" smtClean="0">
                <a:latin typeface="Lucida Console" panose="020B0609040504020204" pitchFamily="49" charset="0"/>
              </a:rPr>
              <a:t>say_goodmorning</a:t>
            </a:r>
            <a:r>
              <a:rPr lang="en-GB" dirty="0">
                <a:latin typeface="Lucida Console" panose="020B0609040504020204" pitchFamily="49" charset="0"/>
              </a:rPr>
              <a:t>()</a:t>
            </a:r>
            <a:r>
              <a:rPr lang="en-GB" dirty="0"/>
              <a:t>, </a:t>
            </a:r>
            <a:r>
              <a:rPr lang="en-GB" dirty="0" err="1">
                <a:latin typeface="Lucida Console" panose="020B0609040504020204" pitchFamily="49" charset="0"/>
              </a:rPr>
              <a:t>say_goodafternoon</a:t>
            </a:r>
            <a:r>
              <a:rPr lang="en-GB" dirty="0">
                <a:latin typeface="Lucida Console" panose="020B0609040504020204" pitchFamily="49" charset="0"/>
              </a:rPr>
              <a:t>()</a:t>
            </a:r>
            <a:r>
              <a:rPr lang="en-GB" dirty="0"/>
              <a:t>, and </a:t>
            </a:r>
            <a:r>
              <a:rPr lang="en-GB" dirty="0" err="1">
                <a:latin typeface="Lucida Console" panose="020B0609040504020204" pitchFamily="49" charset="0"/>
              </a:rPr>
              <a:t>say_goodevening</a:t>
            </a:r>
            <a:r>
              <a:rPr lang="en-GB" dirty="0" smtClean="0">
                <a:latin typeface="Lucida Console" panose="020B0609040504020204" pitchFamily="49" charset="0"/>
              </a:rPr>
              <a:t>()</a:t>
            </a:r>
            <a:r>
              <a:rPr lang="en-GB" dirty="0" smtClean="0"/>
              <a:t>. These functions are trivially simple at the moment - they don't take any parameters and they don't return a value explicitly. </a:t>
            </a:r>
          </a:p>
          <a:p>
            <a:r>
              <a:rPr lang="en-GB" dirty="0" smtClean="0"/>
              <a:t>By way of example, the </a:t>
            </a:r>
            <a:r>
              <a:rPr lang="en-GB" dirty="0" err="1" smtClean="0">
                <a:latin typeface="Lucida Console" panose="020B0609040504020204" pitchFamily="49" charset="0"/>
              </a:rPr>
              <a:t>say_goodevening</a:t>
            </a:r>
            <a:r>
              <a:rPr lang="en-GB" dirty="0" smtClean="0">
                <a:latin typeface="Lucida Console" panose="020B0609040504020204" pitchFamily="49" charset="0"/>
              </a:rPr>
              <a:t>()</a:t>
            </a:r>
            <a:r>
              <a:rPr lang="en-GB" dirty="0" smtClean="0"/>
              <a:t> function has an empty body at the moment. The </a:t>
            </a:r>
            <a:r>
              <a:rPr lang="en-GB" dirty="0" smtClean="0">
                <a:latin typeface="Lucida Console" panose="020B0609040504020204" pitchFamily="49" charset="0"/>
              </a:rPr>
              <a:t>pass</a:t>
            </a:r>
            <a:r>
              <a:rPr lang="en-GB" dirty="0" smtClean="0"/>
              <a:t> keyword is just a placeholder for real functionality that the developer will presumably add sometime in the future.</a:t>
            </a:r>
          </a:p>
          <a:p>
            <a:r>
              <a:rPr lang="en-GB" dirty="0" smtClean="0"/>
              <a:t>The bottom part of the code snippet shows how to call these functions. Note that if you forget the parentheses, it evaluates the name of the function but doesn't actually invoke it. This can be a useful technique - it allows you to define an alias for a function. The last bit of code in the slide shows this:</a:t>
            </a:r>
          </a:p>
          <a:p>
            <a:pPr defTabSz="739775">
              <a:defRPr/>
            </a:pPr>
            <a:r>
              <a:rPr lang="en-GB" dirty="0" smtClean="0">
                <a:latin typeface="Lucida Console" panose="020B0609040504020204" pitchFamily="49" charset="0"/>
              </a:rPr>
              <a:t>    f </a:t>
            </a:r>
            <a:r>
              <a:rPr lang="en-GB">
                <a:latin typeface="Lucida Console" panose="020B0609040504020204" pitchFamily="49" charset="0"/>
              </a:rPr>
              <a:t>= </a:t>
            </a:r>
            <a:r>
              <a:rPr lang="en-GB" smtClean="0">
                <a:latin typeface="Lucida Console" panose="020B0609040504020204" pitchFamily="49" charset="0"/>
              </a:rPr>
              <a:t>say_goodmorning</a:t>
            </a:r>
            <a:endParaRPr lang="en-GB" dirty="0">
              <a:latin typeface="Lucida Console" panose="020B0609040504020204" pitchFamily="49" charset="0"/>
            </a:endParaRPr>
          </a:p>
          <a:p>
            <a:pPr defTabSz="739775">
              <a:defRPr/>
            </a:pPr>
            <a:r>
              <a:rPr lang="en-GB" dirty="0" smtClean="0">
                <a:latin typeface="Lucida Console" panose="020B0609040504020204" pitchFamily="49" charset="0"/>
              </a:rPr>
              <a:t>    f</a:t>
            </a:r>
            <a:r>
              <a:rPr lang="en-GB" dirty="0">
                <a:latin typeface="Lucida Console" panose="020B0609040504020204" pitchFamily="49" charset="0"/>
              </a:rPr>
              <a:t>()                   # Calls </a:t>
            </a:r>
            <a:r>
              <a:rPr lang="en-GB" dirty="0" err="1">
                <a:latin typeface="Lucida Console" panose="020B0609040504020204" pitchFamily="49" charset="0"/>
              </a:rPr>
              <a:t>say_goodmorning</a:t>
            </a:r>
            <a:r>
              <a:rPr lang="en-GB" dirty="0">
                <a:latin typeface="Lucida Console" panose="020B0609040504020204" pitchFamily="49" charset="0"/>
              </a:rPr>
              <a:t>() really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Functions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When you define functions in Python, you can specify arguments in the function definition. You just state the names of the arguments, not their types. </a:t>
            </a:r>
          </a:p>
          <a:p>
            <a:r>
              <a:rPr lang="en-GB" dirty="0" smtClean="0"/>
              <a:t>The types of the arguments will be determined at run time, when the function is called from client code.</a:t>
            </a:r>
          </a:p>
          <a:p>
            <a:r>
              <a:rPr lang="en-GB" dirty="0" smtClean="0"/>
              <a:t>The example in the slide displays the following output:</a:t>
            </a:r>
          </a:p>
          <a:p>
            <a:r>
              <a:rPr lang="en-GB" dirty="0" smtClean="0">
                <a:latin typeface="Lucida Console" panose="020B0609040504020204" pitchFamily="49" charset="0"/>
              </a:rPr>
              <a:t>    Hello</a:t>
            </a:r>
            <a:endParaRPr lang="en-GB" dirty="0">
              <a:latin typeface="Lucida Console" panose="020B0609040504020204" pitchFamily="49" charset="0"/>
            </a:endParaRPr>
          </a:p>
          <a:p>
            <a:r>
              <a:rPr lang="en-GB" dirty="0" smtClean="0">
                <a:latin typeface="Lucida Console" panose="020B0609040504020204" pitchFamily="49" charset="0"/>
              </a:rPr>
              <a:t>    Hello</a:t>
            </a:r>
            <a:endParaRPr lang="en-GB" dirty="0">
              <a:latin typeface="Lucida Console" panose="020B0609040504020204" pitchFamily="49" charset="0"/>
            </a:endParaRPr>
          </a:p>
          <a:p>
            <a:r>
              <a:rPr lang="en-GB" dirty="0" smtClean="0">
                <a:latin typeface="Lucida Console" panose="020B0609040504020204" pitchFamily="49" charset="0"/>
              </a:rPr>
              <a:t>    Hello</a:t>
            </a:r>
            <a:endParaRPr lang="en-GB" dirty="0">
              <a:latin typeface="Lucida Console" panose="020B0609040504020204" pitchFamily="49" charset="0"/>
            </a:endParaRPr>
          </a:p>
          <a:p>
            <a:r>
              <a:rPr lang="en-GB" dirty="0" smtClean="0">
                <a:latin typeface="Lucida Console" panose="020B0609040504020204" pitchFamily="49" charset="0"/>
              </a:rPr>
              <a:t>    Goodbye</a:t>
            </a:r>
            <a:endParaRPr lang="en-GB" dirty="0">
              <a:latin typeface="Lucida Console" panose="020B0609040504020204"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Functions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All functions in Python return a value. The default return value is None. If you want to return a specific value, use the </a:t>
            </a:r>
            <a:r>
              <a:rPr lang="en-GB" dirty="0" smtClean="0">
                <a:latin typeface="Lucida Console" panose="020B0609040504020204" pitchFamily="49" charset="0"/>
              </a:rPr>
              <a:t>return</a:t>
            </a:r>
            <a:r>
              <a:rPr lang="en-GB" dirty="0" smtClean="0"/>
              <a:t> statement. This causes the function to exit immediately, and control passes back to the client code.</a:t>
            </a:r>
          </a:p>
          <a:p>
            <a:r>
              <a:rPr lang="en-GB" dirty="0"/>
              <a:t>The example in the slide displays the following output:</a:t>
            </a:r>
          </a:p>
          <a:p>
            <a:r>
              <a:rPr lang="en-GB" dirty="0" smtClean="0">
                <a:latin typeface="Lucida Console" panose="020B0609040504020204" pitchFamily="49" charset="0"/>
              </a:rPr>
              <a:t>    Hello </a:t>
            </a:r>
            <a:r>
              <a:rPr lang="en-GB" dirty="0">
                <a:latin typeface="Lucida Console" panose="020B0609040504020204" pitchFamily="49" charset="0"/>
              </a:rPr>
              <a:t>world</a:t>
            </a:r>
          </a:p>
          <a:p>
            <a:r>
              <a:rPr lang="en-GB" dirty="0" smtClean="0">
                <a:latin typeface="Lucida Console" panose="020B0609040504020204" pitchFamily="49" charset="0"/>
              </a:rPr>
              <a:t>    result1 </a:t>
            </a:r>
            <a:r>
              <a:rPr lang="en-GB" dirty="0">
                <a:latin typeface="Lucida Console" panose="020B0609040504020204" pitchFamily="49" charset="0"/>
              </a:rPr>
              <a:t>is None</a:t>
            </a:r>
          </a:p>
          <a:p>
            <a:r>
              <a:rPr lang="en-GB" dirty="0" smtClean="0">
                <a:latin typeface="Lucida Console" panose="020B0609040504020204" pitchFamily="49" charset="0"/>
              </a:rPr>
              <a:t>    result2 </a:t>
            </a:r>
            <a:r>
              <a:rPr lang="en-GB" dirty="0">
                <a:latin typeface="Lucida Console" panose="020B0609040504020204" pitchFamily="49" charset="0"/>
              </a:rPr>
              <a:t>is &lt;a </a:t>
            </a:r>
            <a:r>
              <a:rPr lang="en-GB" dirty="0" err="1">
                <a:latin typeface="Lucida Console" panose="020B0609040504020204" pitchFamily="49" charset="0"/>
              </a:rPr>
              <a:t>href</a:t>
            </a:r>
            <a:r>
              <a:rPr lang="en-GB" dirty="0">
                <a:latin typeface="Lucida Console" panose="020B0609040504020204" pitchFamily="49" charset="0"/>
              </a:rPr>
              <a:t>=http://www.bbc.co.uk&gt;BBC&lt;/a&gt;</a:t>
            </a:r>
          </a:p>
          <a:p>
            <a:r>
              <a:rPr lang="en-GB" dirty="0" smtClean="0">
                <a:latin typeface="Lucida Console" panose="020B0609040504020204" pitchFamily="49" charset="0"/>
              </a:rPr>
              <a:t>    Favourite </a:t>
            </a:r>
            <a:r>
              <a:rPr lang="en-GB" dirty="0">
                <a:latin typeface="Lucida Console" panose="020B0609040504020204" pitchFamily="49" charset="0"/>
              </a:rPr>
              <a:t>month? 100</a:t>
            </a:r>
          </a:p>
          <a:p>
            <a:r>
              <a:rPr lang="en-GB" dirty="0" smtClean="0">
                <a:latin typeface="Lucida Console" panose="020B0609040504020204" pitchFamily="49" charset="0"/>
              </a:rPr>
              <a:t>    Favourite </a:t>
            </a:r>
            <a:r>
              <a:rPr lang="en-GB" dirty="0">
                <a:latin typeface="Lucida Console" panose="020B0609040504020204" pitchFamily="49" charset="0"/>
              </a:rPr>
              <a:t>month? -2</a:t>
            </a:r>
          </a:p>
          <a:p>
            <a:r>
              <a:rPr lang="en-GB" dirty="0" smtClean="0">
                <a:latin typeface="Lucida Console" panose="020B0609040504020204" pitchFamily="49" charset="0"/>
              </a:rPr>
              <a:t>    Favourite </a:t>
            </a:r>
            <a:r>
              <a:rPr lang="en-GB" dirty="0">
                <a:latin typeface="Lucida Console" panose="020B0609040504020204" pitchFamily="49" charset="0"/>
              </a:rPr>
              <a:t>month? 8</a:t>
            </a:r>
          </a:p>
          <a:p>
            <a:r>
              <a:rPr lang="en-GB" dirty="0" smtClean="0">
                <a:latin typeface="Lucida Console" panose="020B0609040504020204" pitchFamily="49" charset="0"/>
              </a:rPr>
              <a:t>    result3 </a:t>
            </a:r>
            <a:r>
              <a:rPr lang="en-GB" dirty="0">
                <a:latin typeface="Lucida Console" panose="020B0609040504020204" pitchFamily="49" charset="0"/>
              </a:rPr>
              <a:t>is </a:t>
            </a:r>
            <a:r>
              <a:rPr lang="en-GB" dirty="0" smtClean="0">
                <a:latin typeface="Lucida Console" panose="020B0609040504020204" pitchFamily="49" charset="0"/>
              </a:rPr>
              <a:t>8</a:t>
            </a:r>
          </a:p>
          <a:p>
            <a:endParaRPr lang="en-GB"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Functions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Python allows you to define variables either inside or outside a function:</a:t>
            </a:r>
          </a:p>
          <a:p>
            <a:pPr lvl="1"/>
            <a:r>
              <a:rPr lang="en-GB" dirty="0" smtClean="0"/>
              <a:t>If you declare a variable outside a function, then the variable is global to the module in which it is defined. Furthermore, it will be accessible to any code that imports the module as well. If you want to make the variable private to this module (so it can't be imported into other modules), then prefix the variable name with </a:t>
            </a:r>
            <a:r>
              <a:rPr lang="en-GB" dirty="0" smtClean="0">
                <a:latin typeface="Lucida Console" panose="020B0609040504020204" pitchFamily="49" charset="0"/>
              </a:rPr>
              <a:t>__</a:t>
            </a:r>
            <a:r>
              <a:rPr lang="en-GB" dirty="0" smtClean="0"/>
              <a:t>. This is a Python idiom.</a:t>
            </a:r>
          </a:p>
          <a:p>
            <a:pPr lvl="1"/>
            <a:r>
              <a:rPr lang="en-GB" dirty="0"/>
              <a:t>If you declare a variable </a:t>
            </a:r>
            <a:r>
              <a:rPr lang="en-GB" dirty="0" smtClean="0"/>
              <a:t>inside </a:t>
            </a:r>
            <a:r>
              <a:rPr lang="en-GB" dirty="0"/>
              <a:t>a function, then the variable is </a:t>
            </a:r>
            <a:r>
              <a:rPr lang="en-GB" dirty="0" smtClean="0"/>
              <a:t>local to </a:t>
            </a:r>
            <a:r>
              <a:rPr lang="en-GB" dirty="0"/>
              <a:t>the </a:t>
            </a:r>
            <a:r>
              <a:rPr lang="en-GB" dirty="0" smtClean="0"/>
              <a:t>function in </a:t>
            </a:r>
            <a:r>
              <a:rPr lang="en-GB" dirty="0"/>
              <a:t>which it is defined. </a:t>
            </a:r>
            <a:r>
              <a:rPr lang="en-GB" dirty="0" smtClean="0"/>
              <a:t>Each function has its own local symbol table.</a:t>
            </a:r>
          </a:p>
          <a:p>
            <a:pPr indent="-180975"/>
            <a:r>
              <a:rPr lang="en-GB" dirty="0" smtClean="0"/>
              <a:t>If you want to assign a global variable inside a function, you must declare the global variable inside the function by using the </a:t>
            </a:r>
            <a:r>
              <a:rPr lang="en-GB" dirty="0" smtClean="0">
                <a:latin typeface="Lucida Console" panose="020B0609040504020204" pitchFamily="49" charset="0"/>
              </a:rPr>
              <a:t>global</a:t>
            </a:r>
            <a:r>
              <a:rPr lang="en-GB" dirty="0" smtClean="0"/>
              <a:t> keyword. This tells the Python interpreter that it's a global name - i.e. it tells Python not to create a local variable with this name.</a:t>
            </a:r>
          </a:p>
          <a:p>
            <a:pPr indent="-180975"/>
            <a:r>
              <a:rPr lang="en-GB" dirty="0" smtClean="0"/>
              <a:t>The following slide shows a realistic example of how to define and use global variables.</a:t>
            </a:r>
          </a:p>
          <a:p>
            <a:pPr indent="-180975"/>
            <a:endParaRPr lang="en-GB" dirty="0"/>
          </a:p>
          <a:p>
            <a:pPr lvl="1"/>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Functions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Note the following points in this example:</a:t>
            </a:r>
          </a:p>
          <a:p>
            <a:pPr lvl="1"/>
            <a:r>
              <a:rPr lang="en-GB" dirty="0" smtClean="0"/>
              <a:t>First, we define a global variable </a:t>
            </a:r>
            <a:r>
              <a:rPr lang="en-GB" smtClean="0"/>
              <a:t>named </a:t>
            </a:r>
            <a:r>
              <a:rPr lang="en-GB" smtClean="0">
                <a:latin typeface="Lucida Console" panose="020B0609040504020204" pitchFamily="49" charset="0"/>
              </a:rPr>
              <a:t>__DBNAME</a:t>
            </a:r>
            <a:r>
              <a:rPr lang="en-GB" smtClean="0"/>
              <a:t> </a:t>
            </a:r>
            <a:r>
              <a:rPr lang="en-GB" dirty="0" smtClean="0"/>
              <a:t>and set it to </a:t>
            </a:r>
            <a:r>
              <a:rPr lang="en-GB" dirty="0" smtClean="0">
                <a:latin typeface="Lucida Console" panose="020B0609040504020204" pitchFamily="49" charset="0"/>
              </a:rPr>
              <a:t>None</a:t>
            </a:r>
            <a:r>
              <a:rPr lang="en-GB" dirty="0" smtClean="0"/>
              <a:t>. This is a convenient initial value for this variable - it allows us to declare the variable, even though we're not sure what value to assign it just yet. Note that the variable name starts with </a:t>
            </a:r>
            <a:r>
              <a:rPr lang="en-GB" dirty="0" smtClean="0">
                <a:latin typeface="Lucida Console" panose="020B0609040504020204" pitchFamily="49" charset="0"/>
              </a:rPr>
              <a:t>__</a:t>
            </a:r>
            <a:r>
              <a:rPr lang="en-GB" dirty="0" smtClean="0"/>
              <a:t>, so it's private to this module.</a:t>
            </a:r>
          </a:p>
          <a:p>
            <a:pPr lvl="1"/>
            <a:r>
              <a:rPr lang="en-GB" dirty="0" smtClean="0"/>
              <a:t>The </a:t>
            </a:r>
            <a:r>
              <a:rPr lang="en-GB" dirty="0" err="1" smtClean="0">
                <a:latin typeface="Lucida Console" panose="020B0609040504020204" pitchFamily="49" charset="0"/>
              </a:rPr>
              <a:t>initDB</a:t>
            </a:r>
            <a:r>
              <a:rPr lang="en-GB" dirty="0" smtClean="0">
                <a:latin typeface="Lucida Console" panose="020B0609040504020204" pitchFamily="49" charset="0"/>
              </a:rPr>
              <a:t>()</a:t>
            </a:r>
            <a:r>
              <a:rPr lang="en-GB" dirty="0" smtClean="0"/>
              <a:t> function is intended to be a "database initialization" function. It takes a database name as an argument, and assigns it to </a:t>
            </a:r>
            <a:r>
              <a:rPr lang="en-GB" smtClean="0"/>
              <a:t>the </a:t>
            </a:r>
            <a:r>
              <a:rPr lang="en-GB" smtClean="0">
                <a:latin typeface="Lucida Console" panose="020B0609040504020204" pitchFamily="49" charset="0"/>
              </a:rPr>
              <a:t>__DBNAME</a:t>
            </a:r>
            <a:r>
              <a:rPr lang="en-GB" smtClean="0"/>
              <a:t> </a:t>
            </a:r>
            <a:r>
              <a:rPr lang="en-GB" dirty="0" smtClean="0"/>
              <a:t>variable (as long </a:t>
            </a:r>
            <a:r>
              <a:rPr lang="en-GB" smtClean="0"/>
              <a:t>as </a:t>
            </a:r>
            <a:r>
              <a:rPr lang="en-GB" smtClean="0">
                <a:latin typeface="Lucida Console" panose="020B0609040504020204" pitchFamily="49" charset="0"/>
              </a:rPr>
              <a:t>__DBNAME</a:t>
            </a:r>
            <a:r>
              <a:rPr lang="en-GB" smtClean="0"/>
              <a:t> </a:t>
            </a:r>
            <a:r>
              <a:rPr lang="en-GB" dirty="0" smtClean="0"/>
              <a:t>hasn't already been set). The </a:t>
            </a:r>
            <a:r>
              <a:rPr lang="en-GB" dirty="0" smtClean="0">
                <a:latin typeface="Lucida Console" panose="020B0609040504020204" pitchFamily="49" charset="0"/>
              </a:rPr>
              <a:t>global</a:t>
            </a:r>
            <a:r>
              <a:rPr lang="en-GB" dirty="0" smtClean="0"/>
              <a:t> statement tells </a:t>
            </a:r>
            <a:r>
              <a:rPr lang="en-GB" smtClean="0"/>
              <a:t>Python </a:t>
            </a:r>
            <a:r>
              <a:rPr lang="en-GB" smtClean="0">
                <a:latin typeface="Lucida Console" panose="020B0609040504020204" pitchFamily="49" charset="0"/>
              </a:rPr>
              <a:t>__DBNAME</a:t>
            </a:r>
            <a:r>
              <a:rPr lang="en-GB" smtClean="0">
                <a:ea typeface="Tahoma" panose="020B0604030504040204" pitchFamily="34" charset="0"/>
                <a:cs typeface="Tahoma" panose="020B0604030504040204" pitchFamily="34" charset="0"/>
              </a:rPr>
              <a:t> </a:t>
            </a:r>
            <a:r>
              <a:rPr lang="en-GB" dirty="0" smtClean="0"/>
              <a:t>is a global variable, i.e. it already exists in global scope, so Python won't try to create it as a local variable just for this function.</a:t>
            </a:r>
          </a:p>
          <a:p>
            <a:pPr lvl="1"/>
            <a:r>
              <a:rPr lang="en-GB" dirty="0" smtClean="0"/>
              <a:t>The </a:t>
            </a:r>
            <a:r>
              <a:rPr lang="en-GB" dirty="0" err="1" smtClean="0">
                <a:latin typeface="Lucida Console" panose="020B0609040504020204" pitchFamily="49" charset="0"/>
              </a:rPr>
              <a:t>queryDB</a:t>
            </a:r>
            <a:r>
              <a:rPr lang="en-GB" dirty="0" smtClean="0">
                <a:latin typeface="Lucida Console" panose="020B0609040504020204" pitchFamily="49" charset="0"/>
              </a:rPr>
              <a:t>()</a:t>
            </a:r>
            <a:r>
              <a:rPr lang="en-GB" dirty="0" smtClean="0"/>
              <a:t> and </a:t>
            </a:r>
            <a:r>
              <a:rPr lang="en-GB" dirty="0" err="1" smtClean="0">
                <a:latin typeface="Lucida Console" panose="020B0609040504020204" pitchFamily="49" charset="0"/>
              </a:rPr>
              <a:t>updateDB</a:t>
            </a:r>
            <a:r>
              <a:rPr lang="en-GB" dirty="0" smtClean="0">
                <a:latin typeface="Lucida Console" panose="020B0609040504020204" pitchFamily="49" charset="0"/>
              </a:rPr>
              <a:t>()</a:t>
            </a:r>
            <a:r>
              <a:rPr lang="en-GB" dirty="0" smtClean="0"/>
              <a:t> functions make use of the </a:t>
            </a:r>
            <a:r>
              <a:rPr lang="en-GB" smtClean="0"/>
              <a:t>global </a:t>
            </a:r>
            <a:r>
              <a:rPr lang="en-GB" smtClean="0">
                <a:latin typeface="Lucida Console" panose="020B0609040504020204" pitchFamily="49" charset="0"/>
              </a:rPr>
              <a:t>__DBNAME</a:t>
            </a:r>
            <a:r>
              <a:rPr lang="en-GB" smtClean="0"/>
              <a:t> </a:t>
            </a:r>
            <a:r>
              <a:rPr lang="en-GB" dirty="0" smtClean="0"/>
              <a:t>variable. The implementations of these function is trivial at the moment.</a:t>
            </a:r>
          </a:p>
          <a:p>
            <a:pPr lvl="1"/>
            <a:r>
              <a:rPr lang="en-GB" dirty="0" smtClean="0"/>
              <a:t>In the client code, we call </a:t>
            </a:r>
            <a:r>
              <a:rPr lang="en-GB" dirty="0" err="1" smtClean="0">
                <a:latin typeface="Lucida Console" panose="020B0609040504020204" pitchFamily="49" charset="0"/>
              </a:rPr>
              <a:t>initDB</a:t>
            </a:r>
            <a:r>
              <a:rPr lang="en-GB" dirty="0" smtClean="0">
                <a:latin typeface="Lucida Console" panose="020B0609040504020204" pitchFamily="49" charset="0"/>
              </a:rPr>
              <a:t>()</a:t>
            </a:r>
            <a:r>
              <a:rPr lang="en-GB" dirty="0" smtClean="0"/>
              <a:t> to initialize the </a:t>
            </a:r>
            <a:r>
              <a:rPr lang="en-GB" smtClean="0"/>
              <a:t>global </a:t>
            </a:r>
            <a:r>
              <a:rPr lang="en-GB" smtClean="0">
                <a:latin typeface="Lucida Console" panose="020B0609040504020204" pitchFamily="49" charset="0"/>
              </a:rPr>
              <a:t>__DBNAME</a:t>
            </a:r>
            <a:r>
              <a:rPr lang="en-GB" smtClean="0"/>
              <a:t> </a:t>
            </a:r>
            <a:r>
              <a:rPr lang="en-GB" dirty="0" smtClean="0"/>
              <a:t>variable. We then call </a:t>
            </a:r>
            <a:r>
              <a:rPr lang="en-GB" dirty="0" err="1" smtClean="0">
                <a:latin typeface="Lucida Console" panose="020B0609040504020204" pitchFamily="49" charset="0"/>
              </a:rPr>
              <a:t>queryDB</a:t>
            </a:r>
            <a:r>
              <a:rPr lang="en-GB" dirty="0" smtClean="0">
                <a:latin typeface="Lucida Console" panose="020B0609040504020204" pitchFamily="49" charset="0"/>
              </a:rPr>
              <a:t>()</a:t>
            </a:r>
            <a:r>
              <a:rPr lang="en-GB" dirty="0" smtClean="0"/>
              <a:t> and </a:t>
            </a:r>
            <a:r>
              <a:rPr lang="en-GB" dirty="0" err="1" smtClean="0">
                <a:latin typeface="Lucida Console" panose="020B0609040504020204" pitchFamily="49" charset="0"/>
              </a:rPr>
              <a:t>updateDB</a:t>
            </a:r>
            <a:r>
              <a:rPr lang="en-GB" dirty="0" smtClean="0">
                <a:latin typeface="Lucida Console" panose="020B0609040504020204" pitchFamily="49" charset="0"/>
              </a:rPr>
              <a:t>()</a:t>
            </a:r>
            <a:r>
              <a:rPr lang="en-GB" dirty="0" smtClean="0"/>
              <a:t> to perform some work on the database.</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8293187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3989884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78446881"/>
      </p:ext>
    </p:extLst>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Default </a:t>
            </a:r>
            <a:r>
              <a:rPr lang="en-GB" dirty="0"/>
              <a:t>argument values</a:t>
            </a:r>
          </a:p>
          <a:p>
            <a:pPr eaLnBrk="1" hangingPunct="1"/>
            <a:r>
              <a:rPr lang="en-GB" dirty="0" err="1"/>
              <a:t>Variadic</a:t>
            </a:r>
            <a:r>
              <a:rPr lang="en-GB" dirty="0"/>
              <a:t> functions</a:t>
            </a:r>
          </a:p>
          <a:p>
            <a:pPr eaLnBrk="1" hangingPunct="1"/>
            <a:r>
              <a:rPr lang="en-GB" dirty="0" smtClean="0"/>
              <a:t>Passing </a:t>
            </a:r>
            <a:r>
              <a:rPr lang="en-GB" dirty="0"/>
              <a:t>keyword </a:t>
            </a:r>
            <a:r>
              <a:rPr lang="en-GB"/>
              <a:t>arguments </a:t>
            </a:r>
            <a:endParaRPr lang="en-GB" smtClean="0"/>
          </a:p>
          <a:p>
            <a:pPr eaLnBrk="1" hangingPunct="1"/>
            <a:r>
              <a:rPr lang="en-GB" smtClean="0"/>
              <a:t>Built-in functions</a:t>
            </a:r>
          </a:p>
          <a:p>
            <a:pPr eaLnBrk="1" hangingPunct="1"/>
            <a:r>
              <a:rPr lang="en-GB" smtClean="0"/>
              <a:t>Examples </a:t>
            </a:r>
            <a:r>
              <a:rPr lang="en-GB"/>
              <a:t>of </a:t>
            </a:r>
            <a:r>
              <a:rPr lang="en-GB" smtClean="0"/>
              <a:t>using functions</a:t>
            </a:r>
          </a:p>
          <a:p>
            <a:pPr eaLnBrk="1" hangingPunct="1"/>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dirty="0" smtClean="0"/>
              <a:t>2. Going Further with Functions</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10</a:t>
            </a:fld>
            <a:endParaRPr lang="en-GB"/>
          </a:p>
        </p:txBody>
      </p:sp>
    </p:spTree>
    <p:extLst>
      <p:ext uri="{BB962C8B-B14F-4D97-AF65-F5344CB8AC3E}">
        <p14:creationId xmlns:p14="http://schemas.microsoft.com/office/powerpoint/2010/main" val="1199254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You can define default argument values for a function</a:t>
            </a:r>
          </a:p>
          <a:p>
            <a:pPr lvl="1" eaLnBrk="1" hangingPunct="1"/>
            <a:r>
              <a:rPr lang="en-GB" dirty="0">
                <a:sym typeface="Wingdings" pitchFamily="2" charset="2"/>
              </a:rPr>
              <a:t>In the function definition, </a:t>
            </a:r>
            <a:r>
              <a:rPr lang="en-GB" dirty="0" smtClean="0">
                <a:sym typeface="Wingdings" pitchFamily="2" charset="2"/>
              </a:rPr>
              <a:t>specify default values as appropriate</a:t>
            </a:r>
            <a:endParaRPr lang="en-GB" dirty="0">
              <a:sym typeface="Wingdings" pitchFamily="2" charset="2"/>
            </a:endParaRPr>
          </a:p>
          <a:p>
            <a:pPr lvl="1" eaLnBrk="1" hangingPunct="1"/>
            <a:r>
              <a:rPr lang="en-GB" dirty="0">
                <a:sym typeface="Wingdings" pitchFamily="2" charset="2"/>
              </a:rPr>
              <a:t>In the client code, pass argument values </a:t>
            </a:r>
            <a:r>
              <a:rPr lang="en-GB" dirty="0" smtClean="0">
                <a:sym typeface="Wingdings" pitchFamily="2" charset="2"/>
              </a:rPr>
              <a:t>or rely on defaults</a:t>
            </a:r>
          </a:p>
          <a:p>
            <a:pPr lvl="1" eaLnBrk="1" hangingPunct="1"/>
            <a:endParaRPr lang="en-GB" dirty="0">
              <a:sym typeface="Wingdings" pitchFamily="2" charset="2"/>
            </a:endParaRPr>
          </a:p>
          <a:p>
            <a:pPr eaLnBrk="1" hangingPunct="1"/>
            <a:r>
              <a:rPr lang="en-GB" dirty="0" smtClean="0">
                <a:sym typeface="Wingdings" pitchFamily="2" charset="2"/>
              </a:rPr>
              <a:t>Example:</a:t>
            </a:r>
            <a:endParaRPr lang="en-GB" dirty="0">
              <a:sym typeface="Wingdings" pitchFamily="2" charset="2"/>
            </a:endParaRPr>
          </a:p>
          <a:p>
            <a:pPr eaLnBrk="1" hangingPunct="1"/>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dirty="0"/>
              <a:t>Defining </a:t>
            </a:r>
            <a:r>
              <a:rPr lang="en-GB" sz="3400" dirty="0" smtClean="0"/>
              <a:t>Default </a:t>
            </a:r>
            <a:r>
              <a:rPr lang="en-GB" sz="3400" smtClean="0"/>
              <a:t>Argument Values</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11</a:t>
            </a:fld>
            <a:endParaRPr lang="en-GB" dirty="0"/>
          </a:p>
        </p:txBody>
      </p:sp>
      <p:sp>
        <p:nvSpPr>
          <p:cNvPr id="8" name="Rectangle 7"/>
          <p:cNvSpPr>
            <a:spLocks noChangeArrowheads="1"/>
          </p:cNvSpPr>
          <p:nvPr/>
        </p:nvSpPr>
        <p:spPr bwMode="auto">
          <a:xfrm>
            <a:off x="815975" y="3286544"/>
            <a:ext cx="7794625" cy="177858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book_flight</a:t>
            </a:r>
            <a:r>
              <a:rPr lang="en-GB" sz="1200" dirty="0"/>
              <a:t>(</a:t>
            </a:r>
            <a:r>
              <a:rPr lang="en-GB" sz="1200" dirty="0" err="1"/>
              <a:t>fromairport</a:t>
            </a:r>
            <a:r>
              <a:rPr lang="en-GB" sz="1200" dirty="0"/>
              <a:t>, </a:t>
            </a:r>
            <a:r>
              <a:rPr lang="en-GB" sz="1200" dirty="0" err="1"/>
              <a:t>toairport</a:t>
            </a:r>
            <a:r>
              <a:rPr lang="en-GB" sz="1200" dirty="0"/>
              <a:t>, </a:t>
            </a:r>
            <a:r>
              <a:rPr lang="en-GB" sz="1200" dirty="0" err="1"/>
              <a:t>numadults</a:t>
            </a:r>
            <a:r>
              <a:rPr lang="en-GB" sz="1200" dirty="0"/>
              <a:t>=1, </a:t>
            </a:r>
            <a:r>
              <a:rPr lang="en-GB" sz="1200" dirty="0" err="1"/>
              <a:t>numchildren</a:t>
            </a:r>
            <a:r>
              <a:rPr lang="en-GB" sz="1200" dirty="0"/>
              <a:t>=0):</a:t>
            </a:r>
          </a:p>
          <a:p>
            <a:pPr defTabSz="739775">
              <a:defRPr/>
            </a:pPr>
            <a:r>
              <a:rPr lang="en-GB" sz="1200" dirty="0"/>
              <a:t>  print("\</a:t>
            </a:r>
            <a:r>
              <a:rPr lang="en-GB" sz="1200" dirty="0" err="1"/>
              <a:t>nFlight</a:t>
            </a:r>
            <a:r>
              <a:rPr lang="en-GB" sz="1200" dirty="0"/>
              <a:t> booked from %s to %s" % (</a:t>
            </a:r>
            <a:r>
              <a:rPr lang="en-GB" sz="1200" dirty="0" err="1"/>
              <a:t>fromairport</a:t>
            </a:r>
            <a:r>
              <a:rPr lang="en-GB" sz="1200" dirty="0"/>
              <a:t>, </a:t>
            </a:r>
            <a:r>
              <a:rPr lang="en-GB" sz="1200" dirty="0" err="1"/>
              <a:t>toairport</a:t>
            </a:r>
            <a:r>
              <a:rPr lang="en-GB" sz="1200" dirty="0"/>
              <a:t>))</a:t>
            </a:r>
          </a:p>
          <a:p>
            <a:pPr defTabSz="739775">
              <a:defRPr/>
            </a:pPr>
            <a:r>
              <a:rPr lang="en-GB" sz="1200" dirty="0"/>
              <a:t>  print("Number of adults: %d" % </a:t>
            </a:r>
            <a:r>
              <a:rPr lang="en-GB" sz="1200" dirty="0" err="1"/>
              <a:t>numadults</a:t>
            </a:r>
            <a:r>
              <a:rPr lang="en-GB" sz="1200" dirty="0"/>
              <a:t>)</a:t>
            </a:r>
          </a:p>
          <a:p>
            <a:pPr defTabSz="739775">
              <a:defRPr/>
            </a:pPr>
            <a:r>
              <a:rPr lang="en-GB" sz="1200" dirty="0"/>
              <a:t>  print("Number of children: %d" % </a:t>
            </a:r>
            <a:r>
              <a:rPr lang="en-GB" sz="1200" dirty="0" err="1"/>
              <a:t>numchildren</a:t>
            </a:r>
            <a:r>
              <a:rPr lang="en-GB" sz="1200" dirty="0"/>
              <a:t>)</a:t>
            </a:r>
          </a:p>
          <a:p>
            <a:pPr defTabSz="739775">
              <a:defRPr/>
            </a:pPr>
            <a:endParaRPr lang="en-GB" sz="1200" dirty="0"/>
          </a:p>
          <a:p>
            <a:pPr defTabSz="739775">
              <a:defRPr/>
            </a:pPr>
            <a:r>
              <a:rPr lang="en-GB" sz="1200" dirty="0"/>
              <a:t># Usage (i.e. client code)</a:t>
            </a:r>
          </a:p>
          <a:p>
            <a:pPr defTabSz="739775">
              <a:defRPr/>
            </a:pPr>
            <a:r>
              <a:rPr lang="en-GB" sz="1200" dirty="0" err="1"/>
              <a:t>book_flight</a:t>
            </a:r>
            <a:r>
              <a:rPr lang="en-GB" sz="1200" dirty="0"/>
              <a:t>("BRS", "VER", 2, 2)</a:t>
            </a:r>
          </a:p>
          <a:p>
            <a:pPr defTabSz="739775">
              <a:defRPr/>
            </a:pPr>
            <a:r>
              <a:rPr lang="en-GB" sz="1200" dirty="0" err="1"/>
              <a:t>book_flight</a:t>
            </a:r>
            <a:r>
              <a:rPr lang="en-GB" sz="1200" dirty="0"/>
              <a:t>("LHR", "VIE", 4)</a:t>
            </a:r>
          </a:p>
          <a:p>
            <a:pPr defTabSz="739775">
              <a:defRPr/>
            </a:pPr>
            <a:r>
              <a:rPr lang="en-GB" sz="1200" dirty="0" err="1"/>
              <a:t>book_flight</a:t>
            </a:r>
            <a:r>
              <a:rPr lang="en-GB" sz="1200" dirty="0"/>
              <a:t>("LHR", "OSL")</a:t>
            </a:r>
          </a:p>
        </p:txBody>
      </p:sp>
      <p:sp>
        <p:nvSpPr>
          <p:cNvPr id="9" name="TextBox 12"/>
          <p:cNvSpPr txBox="1">
            <a:spLocks noChangeArrowheads="1"/>
          </p:cNvSpPr>
          <p:nvPr/>
        </p:nvSpPr>
        <p:spPr bwMode="auto">
          <a:xfrm>
            <a:off x="5482821" y="4744231"/>
            <a:ext cx="3127779" cy="307777"/>
          </a:xfrm>
          <a:prstGeom prst="rect">
            <a:avLst/>
          </a:prstGeom>
          <a:noFill/>
          <a:ln w="9525">
            <a:noFill/>
            <a:miter lim="800000"/>
            <a:headEnd/>
            <a:tailEnd/>
          </a:ln>
        </p:spPr>
        <p:txBody>
          <a:bodyPr wrap="none">
            <a:spAutoFit/>
          </a:bodyPr>
          <a:lstStyle/>
          <a:p>
            <a:pPr algn="r"/>
            <a:r>
              <a:rPr lang="en-GB" b="1" dirty="0">
                <a:solidFill>
                  <a:schemeClr val="tx2"/>
                </a:solidFill>
              </a:rPr>
              <a:t>functiondefaultarguments.py</a:t>
            </a:r>
          </a:p>
        </p:txBody>
      </p:sp>
    </p:spTree>
    <p:extLst>
      <p:ext uri="{BB962C8B-B14F-4D97-AF65-F5344CB8AC3E}">
        <p14:creationId xmlns:p14="http://schemas.microsoft.com/office/powerpoint/2010/main" val="2043369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Python allows you to define a function that can take any number of arguments</a:t>
            </a:r>
          </a:p>
          <a:p>
            <a:pPr lvl="1" eaLnBrk="1" hangingPunct="1"/>
            <a:r>
              <a:rPr lang="en-GB" dirty="0" smtClean="0">
                <a:sym typeface="Wingdings" pitchFamily="2" charset="2"/>
              </a:rPr>
              <a:t>In the function definition, prefix the last argument name with </a:t>
            </a:r>
            <a:r>
              <a:rPr lang="en-GB" dirty="0" smtClean="0">
                <a:latin typeface="Lucida Console" panose="020B0609040504020204" pitchFamily="49" charset="0"/>
                <a:sym typeface="Wingdings" pitchFamily="2" charset="2"/>
              </a:rPr>
              <a:t>*</a:t>
            </a:r>
          </a:p>
          <a:p>
            <a:pPr lvl="1" eaLnBrk="1" hangingPunct="1"/>
            <a:r>
              <a:rPr lang="en-GB" dirty="0" smtClean="0">
                <a:sym typeface="Wingdings" pitchFamily="2" charset="2"/>
              </a:rPr>
              <a:t>Internally, these arguments will be wrapped up as a tuple</a:t>
            </a:r>
          </a:p>
          <a:p>
            <a:pPr lvl="1" eaLnBrk="1" hangingPunct="1"/>
            <a:r>
              <a:rPr lang="en-GB" dirty="0" smtClean="0">
                <a:sym typeface="Wingdings" pitchFamily="2" charset="2"/>
              </a:rPr>
              <a:t>You can iterate through the tuple items by using a </a:t>
            </a:r>
            <a:r>
              <a:rPr lang="en-GB" dirty="0" smtClean="0">
                <a:latin typeface="Lucida Console" panose="020B0609040504020204" pitchFamily="49" charset="0"/>
                <a:sym typeface="Wingdings" pitchFamily="2" charset="2"/>
              </a:rPr>
              <a:t>for</a:t>
            </a:r>
            <a:r>
              <a:rPr lang="en-GB" dirty="0" smtClean="0">
                <a:sym typeface="Wingdings" pitchFamily="2" charset="2"/>
              </a:rPr>
              <a:t> loop</a:t>
            </a:r>
          </a:p>
          <a:p>
            <a:pPr lvl="1" eaLnBrk="1" hangingPunct="1"/>
            <a:endParaRPr lang="en-GB" dirty="0">
              <a:sym typeface="Wingdings" pitchFamily="2" charset="2"/>
            </a:endParaRPr>
          </a:p>
          <a:p>
            <a:pPr eaLnBrk="1" hangingPunct="1"/>
            <a:r>
              <a:rPr lang="en-GB" dirty="0" smtClean="0">
                <a:sym typeface="Wingdings" pitchFamily="2" charset="2"/>
              </a:rPr>
              <a:t>Example</a:t>
            </a:r>
          </a:p>
        </p:txBody>
      </p:sp>
      <p:sp>
        <p:nvSpPr>
          <p:cNvPr id="27651" name="Rectangle 4"/>
          <p:cNvSpPr>
            <a:spLocks noGrp="1" noChangeArrowheads="1"/>
          </p:cNvSpPr>
          <p:nvPr>
            <p:ph type="title"/>
          </p:nvPr>
        </p:nvSpPr>
        <p:spPr/>
        <p:txBody>
          <a:bodyPr/>
          <a:lstStyle/>
          <a:p>
            <a:pPr eaLnBrk="1" hangingPunct="1"/>
            <a:r>
              <a:rPr lang="en-GB" sz="3400" dirty="0" err="1" smtClean="0"/>
              <a:t>Variadic</a:t>
            </a:r>
            <a:r>
              <a:rPr lang="en-GB" sz="3400" dirty="0" smtClean="0"/>
              <a:t> Functions</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12</a:t>
            </a:fld>
            <a:endParaRPr lang="en-GB" dirty="0"/>
          </a:p>
        </p:txBody>
      </p:sp>
      <p:sp>
        <p:nvSpPr>
          <p:cNvPr id="8" name="Rectangle 7"/>
          <p:cNvSpPr>
            <a:spLocks noChangeArrowheads="1"/>
          </p:cNvSpPr>
          <p:nvPr/>
        </p:nvSpPr>
        <p:spPr bwMode="auto">
          <a:xfrm>
            <a:off x="815975" y="4028668"/>
            <a:ext cx="7794625" cy="17520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display_favourite_things</a:t>
            </a:r>
            <a:r>
              <a:rPr lang="en-GB" sz="1200" dirty="0"/>
              <a:t>(name, *things):</a:t>
            </a:r>
          </a:p>
          <a:p>
            <a:pPr defTabSz="739775">
              <a:defRPr/>
            </a:pPr>
            <a:r>
              <a:rPr lang="en-GB" sz="1200" dirty="0"/>
              <a:t>  print("Favourite things for %s" % name)</a:t>
            </a:r>
          </a:p>
          <a:p>
            <a:pPr defTabSz="739775">
              <a:defRPr/>
            </a:pPr>
            <a:r>
              <a:rPr lang="en-GB" sz="1200" dirty="0"/>
              <a:t>  for thing in things:</a:t>
            </a:r>
          </a:p>
          <a:p>
            <a:pPr defTabSz="739775">
              <a:defRPr/>
            </a:pPr>
            <a:r>
              <a:rPr lang="en-GB" sz="1200" dirty="0"/>
              <a:t>    print("  %s" % thing)</a:t>
            </a:r>
          </a:p>
          <a:p>
            <a:pPr defTabSz="739775">
              <a:defRPr/>
            </a:pPr>
            <a:endParaRPr lang="en-GB" sz="1200" dirty="0"/>
          </a:p>
          <a:p>
            <a:pPr defTabSz="739775">
              <a:defRPr/>
            </a:pPr>
            <a:r>
              <a:rPr lang="en-GB" sz="1200" dirty="0"/>
              <a:t># Usage (i.e. client code)</a:t>
            </a:r>
          </a:p>
          <a:p>
            <a:pPr defTabSz="739775">
              <a:defRPr/>
            </a:pPr>
            <a:r>
              <a:rPr lang="en-GB" sz="1200" dirty="0" err="1"/>
              <a:t>display_favourite_things</a:t>
            </a:r>
            <a:r>
              <a:rPr lang="en-GB" sz="1200" dirty="0"/>
              <a:t>("Andy", "Jayne", "Emily", "Thomas", 3, "Swans</a:t>
            </a:r>
            <a:r>
              <a:rPr lang="en-GB" sz="1200" dirty="0" smtClean="0"/>
              <a:t>")</a:t>
            </a:r>
          </a:p>
          <a:p>
            <a:pPr defTabSz="739775">
              <a:defRPr/>
            </a:pPr>
            <a:endParaRPr lang="en-GB" sz="1200" dirty="0"/>
          </a:p>
          <a:p>
            <a:pPr defTabSz="739775">
              <a:defRPr/>
            </a:pPr>
            <a:endParaRPr lang="en-GB" sz="1200" dirty="0"/>
          </a:p>
        </p:txBody>
      </p:sp>
      <p:sp>
        <p:nvSpPr>
          <p:cNvPr id="9" name="TextBox 12"/>
          <p:cNvSpPr txBox="1">
            <a:spLocks noChangeArrowheads="1"/>
          </p:cNvSpPr>
          <p:nvPr/>
        </p:nvSpPr>
        <p:spPr bwMode="auto">
          <a:xfrm>
            <a:off x="5373816" y="5459839"/>
            <a:ext cx="3236784" cy="307777"/>
          </a:xfrm>
          <a:prstGeom prst="rect">
            <a:avLst/>
          </a:prstGeom>
          <a:noFill/>
          <a:ln w="9525">
            <a:noFill/>
            <a:miter lim="800000"/>
            <a:headEnd/>
            <a:tailEnd/>
          </a:ln>
        </p:spPr>
        <p:txBody>
          <a:bodyPr wrap="none">
            <a:spAutoFit/>
          </a:bodyPr>
          <a:lstStyle/>
          <a:p>
            <a:pPr algn="r"/>
            <a:r>
              <a:rPr lang="en-GB" b="1" dirty="0">
                <a:solidFill>
                  <a:schemeClr val="tx2"/>
                </a:solidFill>
              </a:rPr>
              <a:t>functionvariadicarguments.py</a:t>
            </a:r>
          </a:p>
        </p:txBody>
      </p:sp>
    </p:spTree>
    <p:extLst>
      <p:ext uri="{BB962C8B-B14F-4D97-AF65-F5344CB8AC3E}">
        <p14:creationId xmlns:p14="http://schemas.microsoft.com/office/powerpoint/2010/main" val="271209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Client code can pass arguments by name</a:t>
            </a:r>
          </a:p>
          <a:p>
            <a:pPr lvl="1" eaLnBrk="1" hangingPunct="1"/>
            <a:r>
              <a:rPr lang="en-GB" dirty="0" smtClean="0">
                <a:sym typeface="Wingdings" pitchFamily="2" charset="2"/>
              </a:rPr>
              <a:t>Use the syntax </a:t>
            </a:r>
            <a:r>
              <a:rPr lang="en-GB" dirty="0" err="1" smtClean="0">
                <a:sym typeface="Wingdings" pitchFamily="2" charset="2"/>
              </a:rPr>
              <a:t>argument_name</a:t>
            </a:r>
            <a:r>
              <a:rPr lang="en-GB" dirty="0" smtClean="0">
                <a:sym typeface="Wingdings" pitchFamily="2" charset="2"/>
              </a:rPr>
              <a:t> = value</a:t>
            </a:r>
          </a:p>
          <a:p>
            <a:pPr lvl="1" eaLnBrk="1" hangingPunct="1"/>
            <a:endParaRPr lang="en-GB" dirty="0">
              <a:sym typeface="Wingdings" pitchFamily="2" charset="2"/>
            </a:endParaRPr>
          </a:p>
          <a:p>
            <a:pPr eaLnBrk="1" hangingPunct="1"/>
            <a:r>
              <a:rPr lang="en-GB" dirty="0" smtClean="0">
                <a:sym typeface="Wingdings" pitchFamily="2" charset="2"/>
              </a:rPr>
              <a:t>Useful if the function has a lot of default argument values</a:t>
            </a:r>
          </a:p>
          <a:p>
            <a:pPr lvl="1" eaLnBrk="1" hangingPunct="1"/>
            <a:r>
              <a:rPr lang="en-GB" dirty="0" smtClean="0">
                <a:sym typeface="Wingdings" pitchFamily="2" charset="2"/>
              </a:rPr>
              <a:t>Client code can choose exactly which arguments to pass in</a:t>
            </a:r>
          </a:p>
          <a:p>
            <a:pPr lvl="1" eaLnBrk="1" hangingPunct="1"/>
            <a:endParaRPr lang="en-GB" dirty="0">
              <a:sym typeface="Wingdings" pitchFamily="2" charset="2"/>
            </a:endParaRPr>
          </a:p>
          <a:p>
            <a:pPr eaLnBrk="1" hangingPunct="1"/>
            <a:r>
              <a:rPr lang="en-GB" dirty="0" smtClean="0">
                <a:sym typeface="Wingdings" pitchFamily="2" charset="2"/>
              </a:rPr>
              <a:t>Example:</a:t>
            </a:r>
          </a:p>
        </p:txBody>
      </p:sp>
      <p:sp>
        <p:nvSpPr>
          <p:cNvPr id="27651" name="Rectangle 4"/>
          <p:cNvSpPr>
            <a:spLocks noGrp="1" noChangeArrowheads="1"/>
          </p:cNvSpPr>
          <p:nvPr>
            <p:ph type="title"/>
          </p:nvPr>
        </p:nvSpPr>
        <p:spPr/>
        <p:txBody>
          <a:bodyPr/>
          <a:lstStyle/>
          <a:p>
            <a:pPr eaLnBrk="1" hangingPunct="1"/>
            <a:r>
              <a:rPr lang="en-GB" sz="3400" dirty="0" smtClean="0"/>
              <a:t>Passing Keyword Arguments</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13</a:t>
            </a:fld>
            <a:endParaRPr lang="en-GB" dirty="0"/>
          </a:p>
        </p:txBody>
      </p:sp>
      <p:sp>
        <p:nvSpPr>
          <p:cNvPr id="8" name="Rectangle 7"/>
          <p:cNvSpPr>
            <a:spLocks noChangeArrowheads="1"/>
          </p:cNvSpPr>
          <p:nvPr/>
        </p:nvSpPr>
        <p:spPr bwMode="auto">
          <a:xfrm>
            <a:off x="815975" y="4187670"/>
            <a:ext cx="7794625" cy="214965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book_flight</a:t>
            </a:r>
            <a:r>
              <a:rPr lang="en-GB" sz="1200" dirty="0"/>
              <a:t>(</a:t>
            </a:r>
            <a:r>
              <a:rPr lang="en-GB" sz="1200" dirty="0" err="1"/>
              <a:t>fromairport</a:t>
            </a:r>
            <a:r>
              <a:rPr lang="en-GB" sz="1200" dirty="0"/>
              <a:t>, </a:t>
            </a:r>
            <a:r>
              <a:rPr lang="en-GB" sz="1200" dirty="0" err="1"/>
              <a:t>toairport</a:t>
            </a:r>
            <a:r>
              <a:rPr lang="en-GB" sz="1200" dirty="0"/>
              <a:t>, </a:t>
            </a:r>
            <a:r>
              <a:rPr lang="en-GB" sz="1200" dirty="0" err="1"/>
              <a:t>numadults</a:t>
            </a:r>
            <a:r>
              <a:rPr lang="en-GB" sz="1200" dirty="0"/>
              <a:t>=1, </a:t>
            </a:r>
            <a:r>
              <a:rPr lang="en-GB" sz="1200" dirty="0" err="1"/>
              <a:t>numchildren</a:t>
            </a:r>
            <a:r>
              <a:rPr lang="en-GB" sz="1200" dirty="0"/>
              <a:t>=0):</a:t>
            </a:r>
          </a:p>
          <a:p>
            <a:pPr defTabSz="739775">
              <a:defRPr/>
            </a:pPr>
            <a:r>
              <a:rPr lang="en-GB" sz="1200" dirty="0"/>
              <a:t>  print("\</a:t>
            </a:r>
            <a:r>
              <a:rPr lang="en-GB" sz="1200" dirty="0" err="1"/>
              <a:t>nFlight</a:t>
            </a:r>
            <a:r>
              <a:rPr lang="en-GB" sz="1200" dirty="0"/>
              <a:t> booked from %s to %s" % (</a:t>
            </a:r>
            <a:r>
              <a:rPr lang="en-GB" sz="1200" dirty="0" err="1"/>
              <a:t>fromairport</a:t>
            </a:r>
            <a:r>
              <a:rPr lang="en-GB" sz="1200" dirty="0"/>
              <a:t>, </a:t>
            </a:r>
            <a:r>
              <a:rPr lang="en-GB" sz="1200" dirty="0" err="1"/>
              <a:t>toairport</a:t>
            </a:r>
            <a:r>
              <a:rPr lang="en-GB" sz="1200" dirty="0"/>
              <a:t>))</a:t>
            </a:r>
          </a:p>
          <a:p>
            <a:pPr defTabSz="739775">
              <a:defRPr/>
            </a:pPr>
            <a:r>
              <a:rPr lang="en-GB" sz="1200" dirty="0"/>
              <a:t>  print("Number of adults: %d" % </a:t>
            </a:r>
            <a:r>
              <a:rPr lang="en-GB" sz="1200" dirty="0" err="1"/>
              <a:t>numadults</a:t>
            </a:r>
            <a:r>
              <a:rPr lang="en-GB" sz="1200" dirty="0"/>
              <a:t>)</a:t>
            </a:r>
          </a:p>
          <a:p>
            <a:pPr defTabSz="739775">
              <a:defRPr/>
            </a:pPr>
            <a:r>
              <a:rPr lang="en-GB" sz="1200" dirty="0"/>
              <a:t>  print("Number of children: %d" % </a:t>
            </a:r>
            <a:r>
              <a:rPr lang="en-GB" sz="1200" dirty="0" err="1"/>
              <a:t>numchildren</a:t>
            </a:r>
            <a:r>
              <a:rPr lang="en-GB" sz="1200" dirty="0"/>
              <a:t>)</a:t>
            </a:r>
          </a:p>
          <a:p>
            <a:pPr defTabSz="739775">
              <a:defRPr/>
            </a:pPr>
            <a:endParaRPr lang="en-GB" sz="1200" dirty="0"/>
          </a:p>
          <a:p>
            <a:pPr defTabSz="739775">
              <a:defRPr/>
            </a:pPr>
            <a:r>
              <a:rPr lang="en-GB" sz="1200" dirty="0"/>
              <a:t># Usage (i.e. client code)</a:t>
            </a:r>
          </a:p>
          <a:p>
            <a:pPr defTabSz="739775">
              <a:defRPr/>
            </a:pPr>
            <a:r>
              <a:rPr lang="en-GB" sz="1200" dirty="0" err="1"/>
              <a:t>book_flight</a:t>
            </a:r>
            <a:r>
              <a:rPr lang="en-GB" sz="1200" dirty="0"/>
              <a:t>(</a:t>
            </a:r>
            <a:r>
              <a:rPr lang="en-GB" sz="1200" dirty="0" err="1"/>
              <a:t>fromairport</a:t>
            </a:r>
            <a:r>
              <a:rPr lang="en-GB" sz="1200" dirty="0"/>
              <a:t>="BRS", </a:t>
            </a:r>
            <a:r>
              <a:rPr lang="en-GB" sz="1200" dirty="0" err="1"/>
              <a:t>toairport</a:t>
            </a:r>
            <a:r>
              <a:rPr lang="en-GB" sz="1200" dirty="0"/>
              <a:t>="VER", </a:t>
            </a:r>
            <a:r>
              <a:rPr lang="en-GB" sz="1200" dirty="0" err="1"/>
              <a:t>numadults</a:t>
            </a:r>
            <a:r>
              <a:rPr lang="en-GB" sz="1200" dirty="0"/>
              <a:t>=2, </a:t>
            </a:r>
            <a:r>
              <a:rPr lang="en-GB" sz="1200" dirty="0" err="1"/>
              <a:t>numchildren</a:t>
            </a:r>
            <a:r>
              <a:rPr lang="en-GB" sz="1200" dirty="0"/>
              <a:t>=2)</a:t>
            </a:r>
          </a:p>
          <a:p>
            <a:pPr defTabSz="739775">
              <a:defRPr/>
            </a:pPr>
            <a:r>
              <a:rPr lang="en-GB" sz="1200" dirty="0" err="1"/>
              <a:t>book_flight</a:t>
            </a:r>
            <a:r>
              <a:rPr lang="en-GB" sz="1200" dirty="0"/>
              <a:t>("LHR", "CDG", </a:t>
            </a:r>
            <a:r>
              <a:rPr lang="en-GB" sz="1200" dirty="0" err="1"/>
              <a:t>numchildren</a:t>
            </a:r>
            <a:r>
              <a:rPr lang="en-GB" sz="1200" dirty="0"/>
              <a:t>=2)</a:t>
            </a:r>
          </a:p>
          <a:p>
            <a:pPr defTabSz="739775">
              <a:defRPr/>
            </a:pPr>
            <a:r>
              <a:rPr lang="en-GB" sz="1200" dirty="0" err="1"/>
              <a:t>book_flight</a:t>
            </a:r>
            <a:r>
              <a:rPr lang="en-GB" sz="1200" dirty="0"/>
              <a:t>(</a:t>
            </a:r>
            <a:r>
              <a:rPr lang="en-GB" sz="1200" dirty="0" err="1"/>
              <a:t>numchildren</a:t>
            </a:r>
            <a:r>
              <a:rPr lang="en-GB" sz="1200" dirty="0"/>
              <a:t>=3, </a:t>
            </a:r>
            <a:r>
              <a:rPr lang="en-GB" sz="1200" dirty="0" err="1"/>
              <a:t>fromairport</a:t>
            </a:r>
            <a:r>
              <a:rPr lang="en-GB" sz="1200" dirty="0"/>
              <a:t>="LGW", </a:t>
            </a:r>
            <a:r>
              <a:rPr lang="en-GB" sz="1200" dirty="0" err="1"/>
              <a:t>toairport</a:t>
            </a:r>
            <a:r>
              <a:rPr lang="en-GB" sz="1200" dirty="0"/>
              <a:t>="</a:t>
            </a:r>
            <a:r>
              <a:rPr lang="en-GB" sz="1200"/>
              <a:t>NCE</a:t>
            </a:r>
            <a:r>
              <a:rPr lang="en-GB" sz="1200" smtClean="0"/>
              <a:t>")</a:t>
            </a:r>
            <a:endParaRPr lang="en-GB" sz="1200" dirty="0" smtClean="0"/>
          </a:p>
          <a:p>
            <a:pPr defTabSz="739775">
              <a:defRPr/>
            </a:pPr>
            <a:endParaRPr lang="en-GB" sz="1200" dirty="0"/>
          </a:p>
          <a:p>
            <a:pPr defTabSz="739775">
              <a:defRPr/>
            </a:pPr>
            <a:endParaRPr lang="en-GB" sz="1200" dirty="0"/>
          </a:p>
        </p:txBody>
      </p:sp>
      <p:sp>
        <p:nvSpPr>
          <p:cNvPr id="9" name="TextBox 12"/>
          <p:cNvSpPr txBox="1">
            <a:spLocks noChangeArrowheads="1"/>
          </p:cNvSpPr>
          <p:nvPr/>
        </p:nvSpPr>
        <p:spPr bwMode="auto">
          <a:xfrm>
            <a:off x="5482821" y="6016423"/>
            <a:ext cx="3127779" cy="307777"/>
          </a:xfrm>
          <a:prstGeom prst="rect">
            <a:avLst/>
          </a:prstGeom>
          <a:noFill/>
          <a:ln w="9525">
            <a:noFill/>
            <a:miter lim="800000"/>
            <a:headEnd/>
            <a:tailEnd/>
          </a:ln>
        </p:spPr>
        <p:txBody>
          <a:bodyPr wrap="none">
            <a:spAutoFit/>
          </a:bodyPr>
          <a:lstStyle/>
          <a:p>
            <a:pPr algn="r"/>
            <a:r>
              <a:rPr lang="en-GB" b="1" dirty="0">
                <a:solidFill>
                  <a:schemeClr val="tx2"/>
                </a:solidFill>
              </a:rPr>
              <a:t>functionkeywordarguments.py</a:t>
            </a:r>
          </a:p>
        </p:txBody>
      </p:sp>
    </p:spTree>
    <p:extLst>
      <p:ext uri="{BB962C8B-B14F-4D97-AF65-F5344CB8AC3E}">
        <p14:creationId xmlns:p14="http://schemas.microsoft.com/office/powerpoint/2010/main" val="1742391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Python has a suite of built-in functions that are always available</a:t>
            </a:r>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Built-In Functions</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14</a:t>
            </a:fld>
            <a:endParaRPr lang="en-GB"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2079625"/>
            <a:ext cx="744855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972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We've written some examples to illustrate how to use functions in realistic scenarios</a:t>
            </a:r>
          </a:p>
          <a:p>
            <a:pPr lvl="1" eaLnBrk="1" hangingPunct="1"/>
            <a:r>
              <a:rPr lang="en-GB" dirty="0" smtClean="0">
                <a:sym typeface="Wingdings" pitchFamily="2" charset="2"/>
              </a:rPr>
              <a:t>Processing lines of text from a file</a:t>
            </a:r>
          </a:p>
          <a:p>
            <a:pPr lvl="1" eaLnBrk="1" hangingPunct="1"/>
            <a:r>
              <a:rPr lang="en-GB" dirty="0" smtClean="0">
                <a:sym typeface="Wingdings" pitchFamily="2" charset="2"/>
              </a:rPr>
              <a:t>Using regular expressions to find particular values in the file</a:t>
            </a:r>
          </a:p>
          <a:p>
            <a:pPr lvl="1" eaLnBrk="1" hangingPunct="1"/>
            <a:endParaRPr lang="en-GB" dirty="0">
              <a:sym typeface="Wingdings" pitchFamily="2" charset="2"/>
            </a:endParaRPr>
          </a:p>
          <a:p>
            <a:pPr eaLnBrk="1" hangingPunct="1"/>
            <a:r>
              <a:rPr lang="en-GB" dirty="0" smtClean="0">
                <a:sym typeface="Wingdings" pitchFamily="2" charset="2"/>
              </a:rPr>
              <a:t>Demo location</a:t>
            </a:r>
          </a:p>
          <a:p>
            <a:pPr lvl="1" eaLnBrk="1" hangingPunct="1"/>
            <a:r>
              <a:rPr lang="en-GB" dirty="0">
                <a:latin typeface="Lucida Console" panose="020B0609040504020204" pitchFamily="49" charset="0"/>
                <a:sym typeface="Wingdings" pitchFamily="2" charset="2"/>
              </a:rPr>
              <a:t>C</a:t>
            </a:r>
            <a:r>
              <a:rPr lang="en-GB">
                <a:latin typeface="Lucida Console" panose="020B0609040504020204" pitchFamily="49" charset="0"/>
                <a:sym typeface="Wingdings" pitchFamily="2" charset="2"/>
              </a:rPr>
              <a:t>:\</a:t>
            </a:r>
            <a:r>
              <a:rPr lang="en-GB" smtClean="0">
                <a:latin typeface="Lucida Console" panose="020B0609040504020204" pitchFamily="49" charset="0"/>
                <a:sym typeface="Wingdings" pitchFamily="2" charset="2"/>
              </a:rPr>
              <a:t>PythonDev\Demos\04-Functions\WorkedExamples</a:t>
            </a:r>
          </a:p>
          <a:p>
            <a:pPr lvl="1" eaLnBrk="1" hangingPunct="1"/>
            <a:endParaRPr lang="en-GB">
              <a:latin typeface="Lucida Console" panose="020B0609040504020204" pitchFamily="49" charset="0"/>
              <a:sym typeface="Wingdings" pitchFamily="2" charset="2"/>
            </a:endParaRPr>
          </a:p>
          <a:p>
            <a:pPr lvl="1" eaLnBrk="1" hangingPunct="1"/>
            <a:endParaRPr lang="en-GB" dirty="0" smtClean="0">
              <a:latin typeface="Lucida Console" panose="020B0609040504020204" pitchFamily="49" charset="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Examples </a:t>
            </a:r>
            <a:r>
              <a:rPr lang="en-GB" sz="3400" dirty="0" smtClean="0"/>
              <a:t>of </a:t>
            </a:r>
            <a:r>
              <a:rPr lang="en-GB" sz="3400" smtClean="0"/>
              <a:t>Using Functions (1 of 2)</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15</a:t>
            </a:fld>
            <a:endParaRPr lang="en-GB" dirty="0"/>
          </a:p>
        </p:txBody>
      </p:sp>
    </p:spTree>
    <p:extLst>
      <p:ext uri="{BB962C8B-B14F-4D97-AF65-F5344CB8AC3E}">
        <p14:creationId xmlns:p14="http://schemas.microsoft.com/office/powerpoint/2010/main" val="1989790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To open and read a file:</a:t>
            </a:r>
          </a:p>
          <a:p>
            <a:pPr lvl="1" eaLnBrk="1" hangingPunct="1"/>
            <a:r>
              <a:rPr lang="en-GB" smtClean="0">
                <a:sym typeface="Wingdings" pitchFamily="2" charset="2"/>
              </a:rPr>
              <a:t>Call </a:t>
            </a:r>
            <a:r>
              <a:rPr lang="en-GB" smtClean="0">
                <a:latin typeface="Lucida Console" panose="020B0609040504020204" pitchFamily="49" charset="0"/>
                <a:sym typeface="Wingdings" pitchFamily="2" charset="2"/>
              </a:rPr>
              <a:t>open()</a:t>
            </a:r>
            <a:r>
              <a:rPr lang="en-GB" smtClean="0">
                <a:sym typeface="Wingdings" pitchFamily="2" charset="2"/>
              </a:rPr>
              <a:t> to open a file - returns a file handle</a:t>
            </a:r>
          </a:p>
          <a:p>
            <a:pPr lvl="1" eaLnBrk="1" hangingPunct="1"/>
            <a:r>
              <a:rPr lang="en-GB" smtClean="0">
                <a:sym typeface="Wingdings" pitchFamily="2" charset="2"/>
              </a:rPr>
              <a:t>To read lines from the file, simply iterate over the file handle</a:t>
            </a:r>
          </a:p>
          <a:p>
            <a:pPr lvl="1" eaLnBrk="1" hangingPunct="1"/>
            <a:endParaRPr lang="en-GB">
              <a:sym typeface="Wingdings" pitchFamily="2" charset="2"/>
            </a:endParaRPr>
          </a:p>
          <a:p>
            <a:pPr eaLnBrk="1" hangingPunct="1"/>
            <a:r>
              <a:rPr lang="en-GB" smtClean="0">
                <a:sym typeface="Wingdings" pitchFamily="2" charset="2"/>
              </a:rPr>
              <a:t>To use regular expressions:</a:t>
            </a:r>
          </a:p>
          <a:p>
            <a:pPr lvl="1" eaLnBrk="1" hangingPunct="1"/>
            <a:r>
              <a:rPr lang="en-GB" smtClean="0">
                <a:sym typeface="Wingdings" pitchFamily="2" charset="2"/>
              </a:rPr>
              <a:t>The </a:t>
            </a:r>
            <a:r>
              <a:rPr lang="en-GB" smtClean="0">
                <a:latin typeface="Lucida Console" panose="020B0609040504020204" pitchFamily="49" charset="0"/>
                <a:sym typeface="Wingdings" pitchFamily="2" charset="2"/>
              </a:rPr>
              <a:t>re</a:t>
            </a:r>
            <a:r>
              <a:rPr lang="en-GB" smtClean="0">
                <a:sym typeface="Wingdings" pitchFamily="2" charset="2"/>
              </a:rPr>
              <a:t> module has </a:t>
            </a:r>
            <a:r>
              <a:rPr lang="en-GB" smtClean="0">
                <a:latin typeface="Lucida Console" panose="020B0609040504020204" pitchFamily="49" charset="0"/>
                <a:sym typeface="Wingdings" pitchFamily="2" charset="2"/>
              </a:rPr>
              <a:t>compile()</a:t>
            </a:r>
            <a:r>
              <a:rPr lang="en-GB" smtClean="0">
                <a:sym typeface="Wingdings" pitchFamily="2" charset="2"/>
              </a:rPr>
              <a:t> and </a:t>
            </a:r>
            <a:r>
              <a:rPr lang="en-GB" smtClean="0">
                <a:latin typeface="Lucida Console" panose="020B0609040504020204" pitchFamily="49" charset="0"/>
                <a:sym typeface="Wingdings" pitchFamily="2" charset="2"/>
              </a:rPr>
              <a:t>search()</a:t>
            </a:r>
            <a:r>
              <a:rPr lang="en-GB" smtClean="0">
                <a:sym typeface="Wingdings" pitchFamily="2" charset="2"/>
              </a:rPr>
              <a:t> functions to compile and use a regular expression</a:t>
            </a:r>
          </a:p>
          <a:p>
            <a:pPr lvl="1" eaLnBrk="1" hangingPunct="1"/>
            <a:endParaRPr lang="en-GB">
              <a:sym typeface="Wingdings" pitchFamily="2" charset="2"/>
            </a:endParaRPr>
          </a:p>
          <a:p>
            <a:pPr eaLnBrk="1" hangingPunct="1"/>
            <a:r>
              <a:rPr lang="en-GB" smtClean="0">
                <a:sym typeface="Wingdings" pitchFamily="2" charset="2"/>
              </a:rPr>
              <a:t>Here's the first example:</a:t>
            </a:r>
          </a:p>
          <a:p>
            <a:pPr lvl="1" eaLnBrk="1" hangingPunct="1"/>
            <a:endParaRPr lang="en-GB" smtClean="0">
              <a:sym typeface="Wingdings" pitchFamily="2" charset="2"/>
            </a:endParaRPr>
          </a:p>
          <a:p>
            <a:pPr eaLnBrk="1" hangingPunct="1"/>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a:t>Examples of Using Functions </a:t>
            </a:r>
            <a:r>
              <a:rPr lang="en-GB" sz="3400" smtClean="0"/>
              <a:t>(2 </a:t>
            </a:r>
            <a:r>
              <a:rPr lang="en-GB" sz="3400"/>
              <a:t>of 2)</a:t>
            </a:r>
            <a:endParaRPr lang="en-GB" sz="3400" dirty="0"/>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16</a:t>
            </a:fld>
            <a:endParaRPr lang="en-GB" dirty="0"/>
          </a:p>
        </p:txBody>
      </p:sp>
      <p:sp>
        <p:nvSpPr>
          <p:cNvPr id="8" name="Rectangle 7"/>
          <p:cNvSpPr>
            <a:spLocks noChangeArrowheads="1"/>
          </p:cNvSpPr>
          <p:nvPr/>
        </p:nvSpPr>
        <p:spPr bwMode="auto">
          <a:xfrm>
            <a:off x="815975" y="4842214"/>
            <a:ext cx="7794625"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a:t>import re</a:t>
            </a:r>
          </a:p>
          <a:p>
            <a:pPr defTabSz="739775">
              <a:defRPr/>
            </a:pPr>
            <a:endParaRPr lang="en-GB" sz="1200"/>
          </a:p>
          <a:p>
            <a:pPr defTabSz="739775">
              <a:defRPr/>
            </a:pPr>
            <a:r>
              <a:rPr lang="en-GB" sz="1200"/>
              <a:t>pattern = re.compile('Attribute ID \(0xC2\)')</a:t>
            </a:r>
          </a:p>
          <a:p>
            <a:pPr defTabSz="739775">
              <a:defRPr/>
            </a:pPr>
            <a:endParaRPr lang="en-GB" sz="1200"/>
          </a:p>
          <a:p>
            <a:pPr defTabSz="739775">
              <a:defRPr/>
            </a:pPr>
            <a:r>
              <a:rPr lang="en-GB" sz="1200"/>
              <a:t>with open('data.txt') as fh:</a:t>
            </a:r>
          </a:p>
          <a:p>
            <a:pPr defTabSz="739775">
              <a:defRPr/>
            </a:pPr>
            <a:r>
              <a:rPr lang="en-GB" sz="1200"/>
              <a:t>    for line in fh:</a:t>
            </a:r>
          </a:p>
          <a:p>
            <a:pPr defTabSz="739775">
              <a:defRPr/>
            </a:pPr>
            <a:r>
              <a:rPr lang="en-GB" sz="1200"/>
              <a:t>        result = pattern.search(line)</a:t>
            </a:r>
          </a:p>
          <a:p>
            <a:pPr defTabSz="739775">
              <a:defRPr/>
            </a:pPr>
            <a:r>
              <a:rPr lang="en-GB" sz="1200"/>
              <a:t>        if result:</a:t>
            </a:r>
          </a:p>
          <a:p>
            <a:pPr defTabSz="739775">
              <a:defRPr/>
            </a:pPr>
            <a:r>
              <a:rPr lang="en-GB" sz="1200"/>
              <a:t>            print(line</a:t>
            </a:r>
            <a:r>
              <a:rPr lang="en-GB" sz="1200" smtClean="0"/>
              <a:t>)</a:t>
            </a:r>
            <a:endParaRPr lang="en-GB" sz="1200"/>
          </a:p>
        </p:txBody>
      </p:sp>
      <p:sp>
        <p:nvSpPr>
          <p:cNvPr id="9" name="TextBox 12"/>
          <p:cNvSpPr txBox="1">
            <a:spLocks noChangeArrowheads="1"/>
          </p:cNvSpPr>
          <p:nvPr/>
        </p:nvSpPr>
        <p:spPr bwMode="auto">
          <a:xfrm>
            <a:off x="7008879" y="6289406"/>
            <a:ext cx="1601721" cy="307777"/>
          </a:xfrm>
          <a:prstGeom prst="rect">
            <a:avLst/>
          </a:prstGeom>
          <a:noFill/>
          <a:ln w="9525">
            <a:noFill/>
            <a:miter lim="800000"/>
            <a:headEnd/>
            <a:tailEnd/>
          </a:ln>
        </p:spPr>
        <p:txBody>
          <a:bodyPr wrap="none">
            <a:spAutoFit/>
          </a:bodyPr>
          <a:lstStyle/>
          <a:p>
            <a:pPr algn="r"/>
            <a:r>
              <a:rPr lang="en-GB" b="1" smtClean="0">
                <a:solidFill>
                  <a:schemeClr val="tx2"/>
                </a:solidFill>
              </a:rPr>
              <a:t>read_data1.py</a:t>
            </a:r>
            <a:endParaRPr lang="en-GB" b="1" dirty="0">
              <a:solidFill>
                <a:schemeClr val="tx2"/>
              </a:solidFill>
            </a:endParaRPr>
          </a:p>
        </p:txBody>
      </p:sp>
    </p:spTree>
    <p:extLst>
      <p:ext uri="{BB962C8B-B14F-4D97-AF65-F5344CB8AC3E}">
        <p14:creationId xmlns:p14="http://schemas.microsoft.com/office/powerpoint/2010/main" val="270275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17</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500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Getting started with functions</a:t>
            </a:r>
          </a:p>
          <a:p>
            <a:pPr marL="457200" indent="-457200" eaLnBrk="1" hangingPunct="1">
              <a:buFont typeface="Tahoma" pitchFamily="34" charset="0"/>
              <a:buAutoNum type="arabicPeriod"/>
            </a:pPr>
            <a:r>
              <a:rPr lang="en-GB" dirty="0" smtClean="0"/>
              <a:t>Going further with functions</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CC727E0-30D8-4D43-8E45-7F1D5384BE75}"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06-Functions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Simple functions</a:t>
            </a:r>
          </a:p>
          <a:p>
            <a:pPr eaLnBrk="1" hangingPunct="1"/>
            <a:r>
              <a:rPr lang="en-GB" dirty="0" smtClean="0"/>
              <a:t>Passing arguments to a function</a:t>
            </a:r>
          </a:p>
          <a:p>
            <a:pPr eaLnBrk="1" hangingPunct="1"/>
            <a:r>
              <a:rPr lang="en-GB" dirty="0" smtClean="0"/>
              <a:t>Returning </a:t>
            </a:r>
            <a:r>
              <a:rPr lang="en-GB" dirty="0"/>
              <a:t>a value from a function</a:t>
            </a:r>
          </a:p>
          <a:p>
            <a:pPr eaLnBrk="1" hangingPunct="1"/>
            <a:r>
              <a:rPr lang="en-GB" dirty="0" smtClean="0"/>
              <a:t>Understanding scope</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1. Getting Started with Functions</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3</a:t>
            </a:fld>
            <a:endParaRPr lang="en-GB"/>
          </a:p>
        </p:txBody>
      </p:sp>
    </p:spTree>
    <p:extLst>
      <p:ext uri="{BB962C8B-B14F-4D97-AF65-F5344CB8AC3E}">
        <p14:creationId xmlns:p14="http://schemas.microsoft.com/office/powerpoint/2010/main" val="164434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A function is a named block of code</a:t>
            </a:r>
          </a:p>
          <a:p>
            <a:pPr lvl="1" eaLnBrk="1" hangingPunct="1"/>
            <a:r>
              <a:rPr lang="en-GB" dirty="0" smtClean="0">
                <a:sym typeface="Wingdings" pitchFamily="2" charset="2"/>
              </a:rPr>
              <a:t>Starts with the </a:t>
            </a:r>
            <a:r>
              <a:rPr lang="en-GB" dirty="0" err="1" smtClean="0">
                <a:latin typeface="Lucida Console" panose="020B0609040504020204" pitchFamily="49" charset="0"/>
                <a:sym typeface="Wingdings" pitchFamily="2" charset="2"/>
              </a:rPr>
              <a:t>def</a:t>
            </a:r>
            <a:r>
              <a:rPr lang="en-GB" dirty="0" smtClean="0">
                <a:sym typeface="Wingdings" pitchFamily="2" charset="2"/>
              </a:rPr>
              <a:t> keyword…</a:t>
            </a:r>
          </a:p>
          <a:p>
            <a:pPr lvl="1" eaLnBrk="1" hangingPunct="1"/>
            <a:r>
              <a:rPr lang="en-GB" dirty="0" smtClean="0">
                <a:sym typeface="Wingdings" pitchFamily="2" charset="2"/>
              </a:rPr>
              <a:t>Followed by the name of the function…</a:t>
            </a:r>
          </a:p>
          <a:p>
            <a:pPr lvl="1" eaLnBrk="1" hangingPunct="1"/>
            <a:r>
              <a:rPr lang="en-GB" dirty="0" smtClean="0">
                <a:sym typeface="Wingdings" pitchFamily="2" charset="2"/>
              </a:rPr>
              <a:t>Followed by parentheses, where you can define arguments… </a:t>
            </a:r>
          </a:p>
          <a:p>
            <a:pPr lvl="1" eaLnBrk="1" hangingPunct="1"/>
            <a:r>
              <a:rPr lang="en-GB" dirty="0" smtClean="0">
                <a:sym typeface="Wingdings" pitchFamily="2" charset="2"/>
              </a:rPr>
              <a:t>Followed by a block, where you define the function body</a:t>
            </a: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eaLnBrk="1" hangingPunct="1"/>
            <a:r>
              <a:rPr lang="en-GB" dirty="0" smtClean="0">
                <a:sym typeface="Wingdings" pitchFamily="2" charset="2"/>
              </a:rPr>
              <a:t>To call a function</a:t>
            </a:r>
          </a:p>
          <a:p>
            <a:pPr lvl="1" eaLnBrk="1" hangingPunct="1"/>
            <a:r>
              <a:rPr lang="en-GB" dirty="0" smtClean="0">
                <a:sym typeface="Wingdings" pitchFamily="2" charset="2"/>
              </a:rPr>
              <a:t>Specify the function name…</a:t>
            </a:r>
          </a:p>
          <a:p>
            <a:pPr lvl="1" eaLnBrk="1" hangingPunct="1"/>
            <a:r>
              <a:rPr lang="en-GB" dirty="0" smtClean="0">
                <a:sym typeface="Wingdings" pitchFamily="2" charset="2"/>
              </a:rPr>
              <a:t>Followed by parentheses, where you can pass arguments</a:t>
            </a:r>
          </a:p>
        </p:txBody>
      </p:sp>
      <p:sp>
        <p:nvSpPr>
          <p:cNvPr id="25603" name="Rectangle 4"/>
          <p:cNvSpPr>
            <a:spLocks noGrp="1" noChangeArrowheads="1"/>
          </p:cNvSpPr>
          <p:nvPr>
            <p:ph type="title"/>
          </p:nvPr>
        </p:nvSpPr>
        <p:spPr/>
        <p:txBody>
          <a:bodyPr/>
          <a:lstStyle/>
          <a:p>
            <a:pPr eaLnBrk="1" hangingPunct="1"/>
            <a:r>
              <a:rPr lang="en-GB" sz="3400" dirty="0" smtClean="0"/>
              <a:t>Simple Functions (1 of 2)</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4</a:t>
            </a:fld>
            <a:endParaRPr lang="en-GB"/>
          </a:p>
        </p:txBody>
      </p:sp>
      <p:sp>
        <p:nvSpPr>
          <p:cNvPr id="6" name="Rectangle 5"/>
          <p:cNvSpPr>
            <a:spLocks noChangeArrowheads="1"/>
          </p:cNvSpPr>
          <p:nvPr/>
        </p:nvSpPr>
        <p:spPr bwMode="auto">
          <a:xfrm>
            <a:off x="838200" y="3140785"/>
            <a:ext cx="7810500" cy="8083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def</a:t>
            </a:r>
            <a:r>
              <a:rPr lang="en-GB" sz="1200" dirty="0" smtClean="0"/>
              <a:t> </a:t>
            </a:r>
            <a:r>
              <a:rPr lang="en-GB" sz="1200" i="1" dirty="0" err="1" smtClean="0"/>
              <a:t>name_of_function</a:t>
            </a:r>
            <a:r>
              <a:rPr lang="en-GB" sz="1200" dirty="0" smtClean="0"/>
              <a:t>(</a:t>
            </a:r>
            <a:r>
              <a:rPr lang="en-GB" sz="1200" i="1" dirty="0" smtClean="0"/>
              <a:t>arg1</a:t>
            </a:r>
            <a:r>
              <a:rPr lang="en-GB" sz="1200" dirty="0" smtClean="0"/>
              <a:t>, </a:t>
            </a:r>
            <a:r>
              <a:rPr lang="en-GB" sz="1200" i="1" dirty="0" smtClean="0"/>
              <a:t>arg2</a:t>
            </a:r>
            <a:r>
              <a:rPr lang="en-GB" sz="1200" dirty="0" smtClean="0"/>
              <a:t>, …, </a:t>
            </a:r>
            <a:r>
              <a:rPr lang="en-GB" sz="1200" i="1" dirty="0" err="1" smtClean="0"/>
              <a:t>argn</a:t>
            </a:r>
            <a:r>
              <a:rPr lang="en-GB" sz="1200" dirty="0" smtClean="0"/>
              <a:t>) :</a:t>
            </a:r>
          </a:p>
          <a:p>
            <a:pPr defTabSz="739775">
              <a:defRPr/>
            </a:pPr>
            <a:r>
              <a:rPr lang="en-GB" sz="1200" i="1" dirty="0"/>
              <a:t> </a:t>
            </a:r>
            <a:r>
              <a:rPr lang="en-GB" sz="1200" i="1" dirty="0" smtClean="0"/>
              <a:t> statements</a:t>
            </a:r>
          </a:p>
          <a:p>
            <a:pPr defTabSz="739775">
              <a:defRPr/>
            </a:pPr>
            <a:r>
              <a:rPr lang="en-GB" sz="1200" i="1" dirty="0"/>
              <a:t> </a:t>
            </a:r>
            <a:r>
              <a:rPr lang="en-GB" sz="1200" i="1" dirty="0" smtClean="0"/>
              <a:t> statements</a:t>
            </a:r>
          </a:p>
          <a:p>
            <a:pPr defTabSz="739775">
              <a:defRPr/>
            </a:pPr>
            <a:r>
              <a:rPr lang="en-GB" sz="1200" dirty="0"/>
              <a:t> </a:t>
            </a:r>
            <a:r>
              <a:rPr lang="en-GB" sz="1200" dirty="0" smtClean="0"/>
              <a:t> …</a:t>
            </a:r>
            <a:endParaRPr lang="en-GB" sz="1200" dirty="0"/>
          </a:p>
        </p:txBody>
      </p:sp>
      <p:sp>
        <p:nvSpPr>
          <p:cNvPr id="7" name="Rectangle 6"/>
          <p:cNvSpPr>
            <a:spLocks noChangeArrowheads="1"/>
          </p:cNvSpPr>
          <p:nvPr/>
        </p:nvSpPr>
        <p:spPr bwMode="auto">
          <a:xfrm>
            <a:off x="838200" y="5493046"/>
            <a:ext cx="7810500" cy="29815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err="1" smtClean="0"/>
              <a:t>name_of_function</a:t>
            </a:r>
            <a:r>
              <a:rPr lang="en-GB" sz="1200" dirty="0" smtClean="0"/>
              <a:t>(</a:t>
            </a:r>
            <a:r>
              <a:rPr lang="en-GB" sz="1200" i="1" dirty="0" smtClean="0"/>
              <a:t>argvalue1</a:t>
            </a:r>
            <a:r>
              <a:rPr lang="en-GB" sz="1200" dirty="0" smtClean="0"/>
              <a:t>, </a:t>
            </a:r>
            <a:r>
              <a:rPr lang="en-GB" sz="1200" i="1" dirty="0" smtClean="0"/>
              <a:t>argvalue2</a:t>
            </a:r>
            <a:r>
              <a:rPr lang="en-GB" sz="1200" dirty="0" smtClean="0"/>
              <a:t>, …, </a:t>
            </a:r>
            <a:r>
              <a:rPr lang="en-GB" sz="1200" i="1" dirty="0" err="1" smtClean="0"/>
              <a:t>argvaluen</a:t>
            </a:r>
            <a:r>
              <a:rPr lang="en-GB" sz="1200" dirty="0" smtClean="0"/>
              <a:t>)</a:t>
            </a:r>
            <a:endParaRPr lang="en-GB" sz="1200" dirty="0"/>
          </a:p>
        </p:txBody>
      </p:sp>
    </p:spTree>
    <p:extLst>
      <p:ext uri="{BB962C8B-B14F-4D97-AF65-F5344CB8AC3E}">
        <p14:creationId xmlns:p14="http://schemas.microsoft.com/office/powerpoint/2010/main" val="2501606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Here's an example of how to define and call simple functions</a:t>
            </a:r>
          </a:p>
        </p:txBody>
      </p:sp>
      <p:sp>
        <p:nvSpPr>
          <p:cNvPr id="25603" name="Rectangle 4"/>
          <p:cNvSpPr>
            <a:spLocks noGrp="1" noChangeArrowheads="1"/>
          </p:cNvSpPr>
          <p:nvPr>
            <p:ph type="title"/>
          </p:nvPr>
        </p:nvSpPr>
        <p:spPr/>
        <p:txBody>
          <a:bodyPr/>
          <a:lstStyle/>
          <a:p>
            <a:pPr eaLnBrk="1" hangingPunct="1"/>
            <a:r>
              <a:rPr lang="en-GB" sz="3400" dirty="0" smtClean="0"/>
              <a:t>Simple Functions (2 of 2)</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5</a:t>
            </a:fld>
            <a:endParaRPr lang="en-GB"/>
          </a:p>
        </p:txBody>
      </p:sp>
      <p:sp>
        <p:nvSpPr>
          <p:cNvPr id="6" name="Rectangle 5"/>
          <p:cNvSpPr>
            <a:spLocks noChangeArrowheads="1"/>
          </p:cNvSpPr>
          <p:nvPr/>
        </p:nvSpPr>
        <p:spPr bwMode="auto">
          <a:xfrm>
            <a:off x="838200" y="2054078"/>
            <a:ext cx="7810500" cy="430696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say_goodmorning</a:t>
            </a:r>
            <a:r>
              <a:rPr lang="en-GB" sz="1200" dirty="0"/>
              <a:t>():</a:t>
            </a:r>
          </a:p>
          <a:p>
            <a:pPr defTabSz="739775">
              <a:defRPr/>
            </a:pPr>
            <a:r>
              <a:rPr lang="en-GB" sz="1200" dirty="0"/>
              <a:t>  print("Start of </a:t>
            </a:r>
            <a:r>
              <a:rPr lang="en-GB" sz="1200" dirty="0" err="1"/>
              <a:t>say_goodmorning</a:t>
            </a:r>
            <a:r>
              <a:rPr lang="en-GB" sz="1200" dirty="0"/>
              <a:t>")</a:t>
            </a:r>
          </a:p>
          <a:p>
            <a:pPr defTabSz="739775">
              <a:defRPr/>
            </a:pPr>
            <a:r>
              <a:rPr lang="en-GB" sz="1200" dirty="0"/>
              <a:t>  print(" Good morning!")</a:t>
            </a:r>
          </a:p>
          <a:p>
            <a:pPr defTabSz="739775">
              <a:defRPr/>
            </a:pPr>
            <a:r>
              <a:rPr lang="en-GB" sz="1200" dirty="0"/>
              <a:t>  print("End of </a:t>
            </a:r>
            <a:r>
              <a:rPr lang="en-GB" sz="1200" dirty="0" err="1"/>
              <a:t>say_goodmorning</a:t>
            </a:r>
            <a:r>
              <a:rPr lang="en-GB" sz="1200" dirty="0"/>
              <a:t>\n")</a:t>
            </a:r>
          </a:p>
          <a:p>
            <a:pPr defTabSz="739775">
              <a:defRPr/>
            </a:pPr>
            <a:endParaRPr lang="en-GB" sz="1200" dirty="0"/>
          </a:p>
          <a:p>
            <a:pPr defTabSz="739775">
              <a:defRPr/>
            </a:pPr>
            <a:r>
              <a:rPr lang="en-GB" sz="1200" dirty="0" err="1"/>
              <a:t>def</a:t>
            </a:r>
            <a:r>
              <a:rPr lang="en-GB" sz="1200" dirty="0"/>
              <a:t> </a:t>
            </a:r>
            <a:r>
              <a:rPr lang="en-GB" sz="1200" dirty="0" err="1"/>
              <a:t>say_goodafternoon</a:t>
            </a:r>
            <a:r>
              <a:rPr lang="en-GB" sz="1200" dirty="0"/>
              <a:t>():</a:t>
            </a:r>
          </a:p>
          <a:p>
            <a:pPr defTabSz="739775">
              <a:defRPr/>
            </a:pPr>
            <a:r>
              <a:rPr lang="en-GB" sz="1200" dirty="0"/>
              <a:t>  print("Start of </a:t>
            </a:r>
            <a:r>
              <a:rPr lang="en-GB" sz="1200" dirty="0" err="1"/>
              <a:t>say_goodafternoon</a:t>
            </a:r>
            <a:r>
              <a:rPr lang="en-GB" sz="1200" dirty="0"/>
              <a:t>")</a:t>
            </a:r>
          </a:p>
          <a:p>
            <a:pPr defTabSz="739775">
              <a:defRPr/>
            </a:pPr>
            <a:r>
              <a:rPr lang="en-GB" sz="1200" dirty="0"/>
              <a:t>  print("  Good afternoon!")</a:t>
            </a:r>
          </a:p>
          <a:p>
            <a:pPr defTabSz="739775">
              <a:defRPr/>
            </a:pPr>
            <a:r>
              <a:rPr lang="en-GB" sz="1200" dirty="0"/>
              <a:t>  print("End of </a:t>
            </a:r>
            <a:r>
              <a:rPr lang="en-GB" sz="1200" dirty="0" err="1"/>
              <a:t>say_goodafternoon</a:t>
            </a:r>
            <a:r>
              <a:rPr lang="en-GB" sz="1200" dirty="0"/>
              <a:t>\n")</a:t>
            </a:r>
          </a:p>
          <a:p>
            <a:pPr defTabSz="739775">
              <a:defRPr/>
            </a:pPr>
            <a:endParaRPr lang="en-GB" sz="1200" dirty="0"/>
          </a:p>
          <a:p>
            <a:pPr defTabSz="739775">
              <a:defRPr/>
            </a:pPr>
            <a:r>
              <a:rPr lang="en-GB" sz="1200" dirty="0" err="1"/>
              <a:t>def</a:t>
            </a:r>
            <a:r>
              <a:rPr lang="en-GB" sz="1200" dirty="0"/>
              <a:t> </a:t>
            </a:r>
            <a:r>
              <a:rPr lang="en-GB" sz="1200" dirty="0" err="1"/>
              <a:t>say_goodevening</a:t>
            </a:r>
            <a:r>
              <a:rPr lang="en-GB" sz="1200" dirty="0"/>
              <a:t>():</a:t>
            </a:r>
          </a:p>
          <a:p>
            <a:pPr defTabSz="739775">
              <a:defRPr/>
            </a:pPr>
            <a:r>
              <a:rPr lang="en-GB" sz="1200" dirty="0"/>
              <a:t>  pass</a:t>
            </a:r>
          </a:p>
          <a:p>
            <a:pPr defTabSz="739775">
              <a:defRPr/>
            </a:pPr>
            <a:endParaRPr lang="en-GB" sz="1200" dirty="0"/>
          </a:p>
          <a:p>
            <a:pPr defTabSz="739775">
              <a:defRPr/>
            </a:pPr>
            <a:endParaRPr lang="en-GB" sz="1200" dirty="0"/>
          </a:p>
          <a:p>
            <a:pPr defTabSz="739775">
              <a:defRPr/>
            </a:pPr>
            <a:r>
              <a:rPr lang="en-GB" sz="1200" dirty="0"/>
              <a:t># Usage (i.e. client code)</a:t>
            </a:r>
          </a:p>
          <a:p>
            <a:pPr defTabSz="739775">
              <a:defRPr/>
            </a:pPr>
            <a:r>
              <a:rPr lang="en-GB" sz="1200" dirty="0" err="1"/>
              <a:t>say_goodmorning</a:t>
            </a:r>
            <a:r>
              <a:rPr lang="en-GB" sz="1200" dirty="0"/>
              <a:t>()</a:t>
            </a:r>
          </a:p>
          <a:p>
            <a:pPr defTabSz="739775">
              <a:defRPr/>
            </a:pPr>
            <a:r>
              <a:rPr lang="en-GB" sz="1200" dirty="0" err="1"/>
              <a:t>say_goodafternoon</a:t>
            </a:r>
            <a:r>
              <a:rPr lang="en-GB" sz="1200" dirty="0"/>
              <a:t>()</a:t>
            </a:r>
          </a:p>
          <a:p>
            <a:pPr defTabSz="739775">
              <a:defRPr/>
            </a:pPr>
            <a:r>
              <a:rPr lang="en-GB" sz="1200" dirty="0" err="1"/>
              <a:t>say_goodevening</a:t>
            </a:r>
            <a:r>
              <a:rPr lang="en-GB" sz="1200" dirty="0"/>
              <a:t>()</a:t>
            </a:r>
          </a:p>
          <a:p>
            <a:pPr defTabSz="739775">
              <a:defRPr/>
            </a:pPr>
            <a:endParaRPr lang="en-GB" sz="1200" dirty="0"/>
          </a:p>
          <a:p>
            <a:pPr defTabSz="739775">
              <a:defRPr/>
            </a:pPr>
            <a:r>
              <a:rPr lang="en-GB" sz="1200" dirty="0"/>
              <a:t>f </a:t>
            </a:r>
            <a:r>
              <a:rPr lang="en-GB" sz="1200"/>
              <a:t>= </a:t>
            </a:r>
            <a:r>
              <a:rPr lang="en-GB" sz="1200" smtClean="0"/>
              <a:t>say_goodmorning</a:t>
            </a:r>
            <a:endParaRPr lang="en-GB" sz="1200" dirty="0"/>
          </a:p>
          <a:p>
            <a:pPr defTabSz="739775">
              <a:defRPr/>
            </a:pPr>
            <a:r>
              <a:rPr lang="en-GB" sz="1200" dirty="0"/>
              <a:t>f()  </a:t>
            </a:r>
            <a:r>
              <a:rPr lang="en-GB" sz="1200" dirty="0" smtClean="0"/>
              <a:t>                 # Calls </a:t>
            </a:r>
            <a:r>
              <a:rPr lang="en-GB" sz="1200" dirty="0" err="1"/>
              <a:t>say_goodmorning</a:t>
            </a:r>
            <a:r>
              <a:rPr lang="en-GB" sz="1200" dirty="0" smtClean="0"/>
              <a:t>() really</a:t>
            </a:r>
            <a:endParaRPr lang="en-GB" sz="1200" dirty="0"/>
          </a:p>
          <a:p>
            <a:pPr defTabSz="739775">
              <a:defRPr/>
            </a:pPr>
            <a:endParaRPr lang="en-GB" sz="1200" dirty="0"/>
          </a:p>
          <a:p>
            <a:pPr defTabSz="739775">
              <a:defRPr/>
            </a:pPr>
            <a:r>
              <a:rPr lang="en-GB" sz="1200" dirty="0"/>
              <a:t>print("THE END")</a:t>
            </a:r>
          </a:p>
        </p:txBody>
      </p:sp>
      <p:sp>
        <p:nvSpPr>
          <p:cNvPr id="8" name="TextBox 12"/>
          <p:cNvSpPr txBox="1">
            <a:spLocks noChangeArrowheads="1"/>
          </p:cNvSpPr>
          <p:nvPr/>
        </p:nvSpPr>
        <p:spPr bwMode="auto">
          <a:xfrm>
            <a:off x="6477110" y="6042927"/>
            <a:ext cx="2146742" cy="307777"/>
          </a:xfrm>
          <a:prstGeom prst="rect">
            <a:avLst/>
          </a:prstGeom>
          <a:noFill/>
          <a:ln w="9525">
            <a:noFill/>
            <a:miter lim="800000"/>
            <a:headEnd/>
            <a:tailEnd/>
          </a:ln>
        </p:spPr>
        <p:txBody>
          <a:bodyPr wrap="none">
            <a:spAutoFit/>
          </a:bodyPr>
          <a:lstStyle/>
          <a:p>
            <a:pPr algn="r"/>
            <a:r>
              <a:rPr lang="en-GB" b="1" dirty="0" smtClean="0">
                <a:solidFill>
                  <a:schemeClr val="tx2"/>
                </a:solidFill>
              </a:rPr>
              <a:t>simplefunctions.py</a:t>
            </a:r>
            <a:endParaRPr lang="en-GB" b="1" dirty="0">
              <a:solidFill>
                <a:schemeClr val="tx2"/>
              </a:solidFill>
            </a:endParaRPr>
          </a:p>
        </p:txBody>
      </p:sp>
    </p:spTree>
    <p:extLst>
      <p:ext uri="{BB962C8B-B14F-4D97-AF65-F5344CB8AC3E}">
        <p14:creationId xmlns:p14="http://schemas.microsoft.com/office/powerpoint/2010/main" val="773634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You can pass arguments to a function</a:t>
            </a:r>
          </a:p>
          <a:p>
            <a:pPr lvl="1" eaLnBrk="1" hangingPunct="1"/>
            <a:r>
              <a:rPr lang="en-GB" dirty="0" smtClean="0">
                <a:sym typeface="Wingdings" pitchFamily="2" charset="2"/>
              </a:rPr>
              <a:t>In the function definition, declare the argument names in the parentheses</a:t>
            </a:r>
          </a:p>
          <a:p>
            <a:pPr lvl="1" eaLnBrk="1" hangingPunct="1"/>
            <a:r>
              <a:rPr lang="en-GB" dirty="0" smtClean="0">
                <a:sym typeface="Wingdings" pitchFamily="2" charset="2"/>
              </a:rPr>
              <a:t>In the client code, pass argument values in the call</a:t>
            </a:r>
          </a:p>
          <a:p>
            <a:pPr lvl="1" eaLnBrk="1" hangingPunct="1"/>
            <a:endParaRPr lang="en-GB" dirty="0">
              <a:sym typeface="Wingdings" pitchFamily="2" charset="2"/>
            </a:endParaRPr>
          </a:p>
          <a:p>
            <a:pPr eaLnBrk="1" hangingPunct="1"/>
            <a:r>
              <a:rPr lang="en-GB" dirty="0" smtClean="0">
                <a:sym typeface="Wingdings" pitchFamily="2" charset="2"/>
              </a:rPr>
              <a:t>Example</a:t>
            </a:r>
          </a:p>
        </p:txBody>
      </p:sp>
      <p:sp>
        <p:nvSpPr>
          <p:cNvPr id="27651" name="Rectangle 4"/>
          <p:cNvSpPr>
            <a:spLocks noGrp="1" noChangeArrowheads="1"/>
          </p:cNvSpPr>
          <p:nvPr>
            <p:ph type="title"/>
          </p:nvPr>
        </p:nvSpPr>
        <p:spPr/>
        <p:txBody>
          <a:bodyPr/>
          <a:lstStyle/>
          <a:p>
            <a:pPr eaLnBrk="1" hangingPunct="1"/>
            <a:r>
              <a:rPr lang="en-GB" sz="3400" dirty="0" smtClean="0"/>
              <a:t>Passing Arguments to a Function</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6</a:t>
            </a:fld>
            <a:endParaRPr lang="en-GB" dirty="0"/>
          </a:p>
        </p:txBody>
      </p:sp>
      <p:sp>
        <p:nvSpPr>
          <p:cNvPr id="10" name="Rectangle 9"/>
          <p:cNvSpPr>
            <a:spLocks noChangeArrowheads="1"/>
          </p:cNvSpPr>
          <p:nvPr/>
        </p:nvSpPr>
        <p:spPr bwMode="auto">
          <a:xfrm>
            <a:off x="838200" y="3591356"/>
            <a:ext cx="7810500" cy="149749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display_message</a:t>
            </a:r>
            <a:r>
              <a:rPr lang="en-GB" sz="1200" dirty="0"/>
              <a:t>(message, count):</a:t>
            </a:r>
          </a:p>
          <a:p>
            <a:pPr defTabSz="739775">
              <a:defRPr/>
            </a:pPr>
            <a:r>
              <a:rPr lang="en-GB" sz="1200" dirty="0"/>
              <a:t>  for </a:t>
            </a:r>
            <a:r>
              <a:rPr lang="en-GB" sz="1200" dirty="0" err="1"/>
              <a:t>i</a:t>
            </a:r>
            <a:r>
              <a:rPr lang="en-GB" sz="1200" dirty="0"/>
              <a:t> in range(count):</a:t>
            </a:r>
          </a:p>
          <a:p>
            <a:pPr defTabSz="739775">
              <a:defRPr/>
            </a:pPr>
            <a:r>
              <a:rPr lang="en-GB" sz="1200" dirty="0"/>
              <a:t>    print(message)</a:t>
            </a:r>
          </a:p>
          <a:p>
            <a:pPr defTabSz="739775">
              <a:defRPr/>
            </a:pPr>
            <a:endParaRPr lang="en-GB" sz="1200" dirty="0"/>
          </a:p>
          <a:p>
            <a:pPr defTabSz="739775">
              <a:defRPr/>
            </a:pPr>
            <a:r>
              <a:rPr lang="en-GB" sz="1200" dirty="0"/>
              <a:t># Usage (i.e. client code)</a:t>
            </a:r>
          </a:p>
          <a:p>
            <a:pPr defTabSz="739775">
              <a:defRPr/>
            </a:pPr>
            <a:r>
              <a:rPr lang="en-GB" sz="1200" dirty="0" err="1"/>
              <a:t>display_message</a:t>
            </a:r>
            <a:r>
              <a:rPr lang="en-GB" sz="1200" dirty="0"/>
              <a:t>("Hello", 3)</a:t>
            </a:r>
          </a:p>
          <a:p>
            <a:pPr defTabSz="739775">
              <a:defRPr/>
            </a:pPr>
            <a:r>
              <a:rPr lang="en-GB" sz="1200" dirty="0" err="1"/>
              <a:t>display_message</a:t>
            </a:r>
            <a:r>
              <a:rPr lang="en-GB" sz="1200" dirty="0"/>
              <a:t>("Goodbye", 1)</a:t>
            </a:r>
          </a:p>
        </p:txBody>
      </p:sp>
      <p:sp>
        <p:nvSpPr>
          <p:cNvPr id="11" name="TextBox 12"/>
          <p:cNvSpPr txBox="1">
            <a:spLocks noChangeArrowheads="1"/>
          </p:cNvSpPr>
          <p:nvPr/>
        </p:nvSpPr>
        <p:spPr bwMode="auto">
          <a:xfrm>
            <a:off x="6259102" y="4770735"/>
            <a:ext cx="2364750" cy="307777"/>
          </a:xfrm>
          <a:prstGeom prst="rect">
            <a:avLst/>
          </a:prstGeom>
          <a:noFill/>
          <a:ln w="9525">
            <a:noFill/>
            <a:miter lim="800000"/>
            <a:headEnd/>
            <a:tailEnd/>
          </a:ln>
        </p:spPr>
        <p:txBody>
          <a:bodyPr wrap="none">
            <a:spAutoFit/>
          </a:bodyPr>
          <a:lstStyle/>
          <a:p>
            <a:pPr algn="r"/>
            <a:r>
              <a:rPr lang="en-GB" b="1" dirty="0" smtClean="0">
                <a:solidFill>
                  <a:schemeClr val="tx2"/>
                </a:solidFill>
              </a:rPr>
              <a:t>functionarguments.py</a:t>
            </a:r>
            <a:endParaRPr lang="en-GB" b="1" dirty="0">
              <a:solidFill>
                <a:schemeClr val="tx2"/>
              </a:solidFill>
            </a:endParaRPr>
          </a:p>
        </p:txBody>
      </p:sp>
    </p:spTree>
    <p:extLst>
      <p:ext uri="{BB962C8B-B14F-4D97-AF65-F5344CB8AC3E}">
        <p14:creationId xmlns:p14="http://schemas.microsoft.com/office/powerpoint/2010/main" val="3003035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sym typeface="Wingdings" pitchFamily="2" charset="2"/>
              </a:rPr>
              <a:t>Functions can return a value, via a </a:t>
            </a:r>
            <a:r>
              <a:rPr lang="en-GB" dirty="0" smtClean="0">
                <a:latin typeface="Lucida Console" panose="020B0609040504020204" pitchFamily="49" charset="0"/>
                <a:sym typeface="Wingdings" pitchFamily="2" charset="2"/>
              </a:rPr>
              <a:t>return</a:t>
            </a:r>
            <a:r>
              <a:rPr lang="en-GB" dirty="0" smtClean="0">
                <a:sym typeface="Wingdings" pitchFamily="2" charset="2"/>
              </a:rPr>
              <a:t> statement</a:t>
            </a:r>
          </a:p>
          <a:p>
            <a:pPr lvl="1" eaLnBrk="1" hangingPunct="1">
              <a:defRPr/>
            </a:pPr>
            <a:r>
              <a:rPr lang="en-GB" dirty="0" smtClean="0">
                <a:sym typeface="Wingdings" pitchFamily="2" charset="2"/>
              </a:rPr>
              <a:t>If you don't return a value explicitly, the function returns </a:t>
            </a:r>
            <a:r>
              <a:rPr lang="en-GB" dirty="0" smtClean="0">
                <a:latin typeface="Lucida Console" panose="020B0609040504020204" pitchFamily="49" charset="0"/>
                <a:sym typeface="Wingdings" pitchFamily="2" charset="2"/>
              </a:rPr>
              <a:t>None</a:t>
            </a:r>
            <a:endParaRPr lang="en-GB" dirty="0" smtClean="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28674" name="Rectangle 4"/>
          <p:cNvSpPr>
            <a:spLocks noGrp="1" noChangeArrowheads="1"/>
          </p:cNvSpPr>
          <p:nvPr>
            <p:ph type="title"/>
          </p:nvPr>
        </p:nvSpPr>
        <p:spPr/>
        <p:txBody>
          <a:bodyPr/>
          <a:lstStyle/>
          <a:p>
            <a:pPr eaLnBrk="1" hangingPunct="1"/>
            <a:r>
              <a:rPr lang="en-GB" sz="3400" dirty="0" smtClean="0"/>
              <a:t>Returning a Value From a Function</a:t>
            </a:r>
          </a:p>
        </p:txBody>
      </p:sp>
      <p:sp>
        <p:nvSpPr>
          <p:cNvPr id="6" name="Rectangle 5"/>
          <p:cNvSpPr>
            <a:spLocks noChangeArrowheads="1"/>
          </p:cNvSpPr>
          <p:nvPr/>
        </p:nvSpPr>
        <p:spPr bwMode="auto">
          <a:xfrm>
            <a:off x="838200" y="2570923"/>
            <a:ext cx="7810500" cy="399166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def</a:t>
            </a:r>
            <a:r>
              <a:rPr lang="en-GB" sz="1200" dirty="0"/>
              <a:t> </a:t>
            </a:r>
            <a:r>
              <a:rPr lang="en-GB" sz="1200" dirty="0" err="1"/>
              <a:t>display_message</a:t>
            </a:r>
            <a:r>
              <a:rPr lang="en-GB" sz="1200" dirty="0"/>
              <a:t>(</a:t>
            </a:r>
            <a:r>
              <a:rPr lang="en-GB" sz="1200" dirty="0" err="1"/>
              <a:t>msg</a:t>
            </a:r>
            <a:r>
              <a:rPr lang="en-GB" sz="1200" dirty="0"/>
              <a:t>):</a:t>
            </a:r>
          </a:p>
          <a:p>
            <a:pPr defTabSz="739775">
              <a:defRPr/>
            </a:pPr>
            <a:r>
              <a:rPr lang="en-GB" sz="1200" dirty="0"/>
              <a:t>  print(</a:t>
            </a:r>
            <a:r>
              <a:rPr lang="en-GB" sz="1200" dirty="0" err="1"/>
              <a:t>msg</a:t>
            </a:r>
            <a:r>
              <a:rPr lang="en-GB" sz="1200" dirty="0"/>
              <a:t>)</a:t>
            </a:r>
          </a:p>
          <a:p>
            <a:pPr defTabSz="739775">
              <a:defRPr/>
            </a:pPr>
            <a:endParaRPr lang="en-GB" sz="1200" dirty="0"/>
          </a:p>
          <a:p>
            <a:pPr defTabSz="739775">
              <a:defRPr/>
            </a:pPr>
            <a:r>
              <a:rPr lang="en-GB" sz="1200" dirty="0" err="1"/>
              <a:t>def</a:t>
            </a:r>
            <a:r>
              <a:rPr lang="en-GB" sz="1200" dirty="0"/>
              <a:t> </a:t>
            </a:r>
            <a:r>
              <a:rPr lang="en-GB" sz="1200" dirty="0" err="1"/>
              <a:t>generate_hyperlink</a:t>
            </a:r>
            <a:r>
              <a:rPr lang="en-GB" sz="1200" dirty="0"/>
              <a:t>(</a:t>
            </a:r>
            <a:r>
              <a:rPr lang="en-GB" sz="1200" dirty="0" err="1"/>
              <a:t>href</a:t>
            </a:r>
            <a:r>
              <a:rPr lang="en-GB" sz="1200" dirty="0"/>
              <a:t>, text):</a:t>
            </a:r>
          </a:p>
          <a:p>
            <a:pPr defTabSz="739775">
              <a:defRPr/>
            </a:pPr>
            <a:r>
              <a:rPr lang="en-GB" sz="1200" dirty="0"/>
              <a:t>  return "&lt;a </a:t>
            </a:r>
            <a:r>
              <a:rPr lang="en-GB" sz="1200" err="1"/>
              <a:t>href</a:t>
            </a:r>
            <a:r>
              <a:rPr lang="en-GB" sz="1200" smtClean="0"/>
              <a:t>='{</a:t>
            </a:r>
            <a:r>
              <a:rPr lang="en-GB" sz="1200"/>
              <a:t>0</a:t>
            </a:r>
            <a:r>
              <a:rPr lang="en-GB" sz="1200" smtClean="0"/>
              <a:t>}'&gt;{</a:t>
            </a:r>
            <a:r>
              <a:rPr lang="en-GB" sz="1200" dirty="0"/>
              <a:t>1}&lt;/a&gt;".format(</a:t>
            </a:r>
            <a:r>
              <a:rPr lang="en-GB" sz="1200" dirty="0" err="1"/>
              <a:t>href</a:t>
            </a:r>
            <a:r>
              <a:rPr lang="en-GB" sz="1200" dirty="0"/>
              <a:t>, text)</a:t>
            </a:r>
          </a:p>
          <a:p>
            <a:pPr defTabSz="739775">
              <a:defRPr/>
            </a:pPr>
            <a:endParaRPr lang="en-GB" sz="1200" dirty="0"/>
          </a:p>
          <a:p>
            <a:pPr defTabSz="739775">
              <a:defRPr/>
            </a:pPr>
            <a:r>
              <a:rPr lang="en-GB" sz="1200" dirty="0" err="1"/>
              <a:t>def</a:t>
            </a:r>
            <a:r>
              <a:rPr lang="en-GB" sz="1200" dirty="0"/>
              <a:t> </a:t>
            </a:r>
            <a:r>
              <a:rPr lang="en-GB" sz="1200" dirty="0" err="1"/>
              <a:t>get_number_in_range</a:t>
            </a:r>
            <a:r>
              <a:rPr lang="en-GB" sz="1200" dirty="0"/>
              <a:t>(</a:t>
            </a:r>
            <a:r>
              <a:rPr lang="en-GB" sz="1200" dirty="0" err="1"/>
              <a:t>msg</a:t>
            </a:r>
            <a:r>
              <a:rPr lang="en-GB" sz="1200" dirty="0"/>
              <a:t>, lower, upper):</a:t>
            </a:r>
          </a:p>
          <a:p>
            <a:pPr defTabSz="739775">
              <a:defRPr/>
            </a:pPr>
            <a:r>
              <a:rPr lang="en-GB" sz="1200" dirty="0"/>
              <a:t>  while True:</a:t>
            </a:r>
          </a:p>
          <a:p>
            <a:pPr defTabSz="739775">
              <a:defRPr/>
            </a:pPr>
            <a:r>
              <a:rPr lang="en-GB" sz="1200" dirty="0"/>
              <a:t>    </a:t>
            </a:r>
            <a:r>
              <a:rPr lang="en-GB" sz="1200" dirty="0" err="1"/>
              <a:t>num</a:t>
            </a:r>
            <a:r>
              <a:rPr lang="en-GB" sz="1200" dirty="0"/>
              <a:t> = </a:t>
            </a:r>
            <a:r>
              <a:rPr lang="en-GB" sz="1200" dirty="0" err="1"/>
              <a:t>int</a:t>
            </a:r>
            <a:r>
              <a:rPr lang="en-GB" sz="1200" dirty="0"/>
              <a:t>(input(</a:t>
            </a:r>
            <a:r>
              <a:rPr lang="en-GB" sz="1200" dirty="0" err="1"/>
              <a:t>msg</a:t>
            </a:r>
            <a:r>
              <a:rPr lang="en-GB" sz="1200" dirty="0"/>
              <a:t>))</a:t>
            </a:r>
          </a:p>
          <a:p>
            <a:pPr defTabSz="739775">
              <a:defRPr/>
            </a:pPr>
            <a:r>
              <a:rPr lang="en-GB" sz="1200" dirty="0"/>
              <a:t>    if </a:t>
            </a:r>
            <a:r>
              <a:rPr lang="en-GB" sz="1200" dirty="0" err="1"/>
              <a:t>num</a:t>
            </a:r>
            <a:r>
              <a:rPr lang="en-GB" sz="1200" dirty="0"/>
              <a:t> &gt;= lower and </a:t>
            </a:r>
            <a:r>
              <a:rPr lang="en-GB" sz="1200" dirty="0" err="1"/>
              <a:t>num</a:t>
            </a:r>
            <a:r>
              <a:rPr lang="en-GB" sz="1200" dirty="0"/>
              <a:t> &lt; upper:</a:t>
            </a:r>
          </a:p>
          <a:p>
            <a:pPr defTabSz="739775">
              <a:defRPr/>
            </a:pPr>
            <a:r>
              <a:rPr lang="en-GB" sz="1200" dirty="0"/>
              <a:t>      return </a:t>
            </a:r>
            <a:r>
              <a:rPr lang="en-GB" sz="1200" dirty="0" err="1"/>
              <a:t>num</a:t>
            </a:r>
            <a:endParaRPr lang="en-GB" sz="1200" dirty="0"/>
          </a:p>
          <a:p>
            <a:pPr defTabSz="739775">
              <a:defRPr/>
            </a:pPr>
            <a:endParaRPr lang="en-GB" sz="1200" dirty="0"/>
          </a:p>
          <a:p>
            <a:pPr defTabSz="739775">
              <a:defRPr/>
            </a:pPr>
            <a:r>
              <a:rPr lang="en-GB" sz="1200" dirty="0"/>
              <a:t># Usage (i.e. client code)</a:t>
            </a:r>
          </a:p>
          <a:p>
            <a:pPr defTabSz="739775">
              <a:defRPr/>
            </a:pPr>
            <a:r>
              <a:rPr lang="en-GB" sz="1200" dirty="0"/>
              <a:t>result1 = </a:t>
            </a:r>
            <a:r>
              <a:rPr lang="en-GB" sz="1200" dirty="0" err="1"/>
              <a:t>display_message</a:t>
            </a:r>
            <a:r>
              <a:rPr lang="en-GB" sz="1200" dirty="0"/>
              <a:t>("Hello world")</a:t>
            </a:r>
          </a:p>
          <a:p>
            <a:pPr defTabSz="739775">
              <a:defRPr/>
            </a:pPr>
            <a:r>
              <a:rPr lang="en-GB" sz="1200" dirty="0"/>
              <a:t>print("result1 is %s" % result1)</a:t>
            </a:r>
          </a:p>
          <a:p>
            <a:pPr defTabSz="739775">
              <a:defRPr/>
            </a:pPr>
            <a:endParaRPr lang="en-GB" sz="1200" dirty="0"/>
          </a:p>
          <a:p>
            <a:pPr defTabSz="739775">
              <a:defRPr/>
            </a:pPr>
            <a:r>
              <a:rPr lang="en-GB" sz="1200" dirty="0"/>
              <a:t>result2 = </a:t>
            </a:r>
            <a:r>
              <a:rPr lang="en-GB" sz="1200" dirty="0" err="1"/>
              <a:t>generate_hyperlink</a:t>
            </a:r>
            <a:r>
              <a:rPr lang="en-GB" sz="1200" dirty="0"/>
              <a:t>("http://www.bbc.co.uk", "BBC")</a:t>
            </a:r>
          </a:p>
          <a:p>
            <a:pPr defTabSz="739775">
              <a:defRPr/>
            </a:pPr>
            <a:r>
              <a:rPr lang="en-GB" sz="1200" dirty="0"/>
              <a:t>print("result2 is %s" % result2)</a:t>
            </a:r>
          </a:p>
          <a:p>
            <a:pPr defTabSz="739775">
              <a:defRPr/>
            </a:pPr>
            <a:endParaRPr lang="en-GB" sz="1200" dirty="0"/>
          </a:p>
          <a:p>
            <a:pPr defTabSz="739775">
              <a:defRPr/>
            </a:pPr>
            <a:r>
              <a:rPr lang="en-GB" sz="1200" dirty="0"/>
              <a:t>result3 = </a:t>
            </a:r>
            <a:r>
              <a:rPr lang="en-GB" sz="1200" dirty="0" err="1"/>
              <a:t>get_number_in_range</a:t>
            </a:r>
            <a:r>
              <a:rPr lang="en-GB" sz="1200" dirty="0"/>
              <a:t>("Favourite month? ", 1, 13)</a:t>
            </a:r>
          </a:p>
          <a:p>
            <a:pPr defTabSz="739775">
              <a:defRPr/>
            </a:pPr>
            <a:r>
              <a:rPr lang="en-GB" sz="1200" dirty="0"/>
              <a:t>print("result3 is %s" % result3)</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7</a:t>
            </a:fld>
            <a:endParaRPr lang="en-GB" dirty="0"/>
          </a:p>
        </p:txBody>
      </p:sp>
      <p:sp>
        <p:nvSpPr>
          <p:cNvPr id="7" name="TextBox 12"/>
          <p:cNvSpPr txBox="1">
            <a:spLocks noChangeArrowheads="1"/>
          </p:cNvSpPr>
          <p:nvPr/>
        </p:nvSpPr>
        <p:spPr bwMode="auto">
          <a:xfrm>
            <a:off x="6572863" y="6254959"/>
            <a:ext cx="2037737" cy="307777"/>
          </a:xfrm>
          <a:prstGeom prst="rect">
            <a:avLst/>
          </a:prstGeom>
          <a:noFill/>
          <a:ln w="9525">
            <a:noFill/>
            <a:miter lim="800000"/>
            <a:headEnd/>
            <a:tailEnd/>
          </a:ln>
        </p:spPr>
        <p:txBody>
          <a:bodyPr wrap="none">
            <a:spAutoFit/>
          </a:bodyPr>
          <a:lstStyle/>
          <a:p>
            <a:pPr algn="r"/>
            <a:r>
              <a:rPr lang="en-GB" b="1" dirty="0">
                <a:solidFill>
                  <a:schemeClr val="tx2"/>
                </a:solidFill>
              </a:rPr>
              <a:t>functionreturn.py</a:t>
            </a:r>
          </a:p>
        </p:txBody>
      </p:sp>
    </p:spTree>
    <p:extLst>
      <p:ext uri="{BB962C8B-B14F-4D97-AF65-F5344CB8AC3E}">
        <p14:creationId xmlns:p14="http://schemas.microsoft.com/office/powerpoint/2010/main" val="3640297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If you declare a variable outside a function:</a:t>
            </a:r>
          </a:p>
          <a:p>
            <a:pPr lvl="1" eaLnBrk="1" hangingPunct="1">
              <a:defRPr/>
            </a:pPr>
            <a:r>
              <a:rPr lang="en-GB" dirty="0" smtClean="0">
                <a:latin typeface="+mj-lt"/>
                <a:sym typeface="Wingdings" pitchFamily="2" charset="2"/>
              </a:rPr>
              <a:t>The variable is global to the module</a:t>
            </a:r>
          </a:p>
          <a:p>
            <a:pPr lvl="1" eaLnBrk="1" hangingPunct="1">
              <a:defRPr/>
            </a:pPr>
            <a:r>
              <a:rPr lang="en-GB" dirty="0" smtClean="0">
                <a:latin typeface="+mj-lt"/>
                <a:sym typeface="Wingdings" pitchFamily="2" charset="2"/>
              </a:rPr>
              <a:t>Prefix the name with </a:t>
            </a:r>
            <a:r>
              <a:rPr lang="en-GB" dirty="0" smtClean="0">
                <a:latin typeface="Lucida Console" panose="020B0609040504020204" pitchFamily="49" charset="0"/>
                <a:sym typeface="Wingdings" pitchFamily="2" charset="2"/>
              </a:rPr>
              <a:t>__</a:t>
            </a:r>
            <a:r>
              <a:rPr lang="en-GB" dirty="0" smtClean="0">
                <a:latin typeface="+mj-lt"/>
                <a:sym typeface="Wingdings" pitchFamily="2" charset="2"/>
              </a:rPr>
              <a:t> to make it private to this module</a:t>
            </a:r>
          </a:p>
          <a:p>
            <a:pPr lvl="1" eaLnBrk="1" hangingPunct="1">
              <a:defRPr/>
            </a:pPr>
            <a:endParaRPr lang="en-GB" dirty="0">
              <a:latin typeface="+mj-lt"/>
              <a:sym typeface="Wingdings" pitchFamily="2" charset="2"/>
            </a:endParaRPr>
          </a:p>
          <a:p>
            <a:pPr eaLnBrk="1" hangingPunct="1">
              <a:defRPr/>
            </a:pPr>
            <a:r>
              <a:rPr lang="en-GB" dirty="0">
                <a:sym typeface="Wingdings" pitchFamily="2" charset="2"/>
              </a:rPr>
              <a:t>If you declare a variable </a:t>
            </a:r>
            <a:r>
              <a:rPr lang="en-GB" dirty="0" smtClean="0">
                <a:sym typeface="Wingdings" pitchFamily="2" charset="2"/>
              </a:rPr>
              <a:t>inside a function:</a:t>
            </a:r>
            <a:endParaRPr lang="en-GB" dirty="0">
              <a:sym typeface="Wingdings" pitchFamily="2" charset="2"/>
            </a:endParaRPr>
          </a:p>
          <a:p>
            <a:pPr lvl="1" eaLnBrk="1" hangingPunct="1">
              <a:defRPr/>
            </a:pPr>
            <a:r>
              <a:rPr lang="en-GB" dirty="0">
                <a:sym typeface="Wingdings" pitchFamily="2" charset="2"/>
              </a:rPr>
              <a:t>The variable is </a:t>
            </a:r>
            <a:r>
              <a:rPr lang="en-GB" dirty="0" smtClean="0">
                <a:sym typeface="Wingdings" pitchFamily="2" charset="2"/>
              </a:rPr>
              <a:t>local to </a:t>
            </a:r>
            <a:r>
              <a:rPr lang="en-GB" dirty="0">
                <a:sym typeface="Wingdings" pitchFamily="2" charset="2"/>
              </a:rPr>
              <a:t>the </a:t>
            </a:r>
            <a:r>
              <a:rPr lang="en-GB" dirty="0" smtClean="0">
                <a:sym typeface="Wingdings" pitchFamily="2" charset="2"/>
              </a:rPr>
              <a:t>function</a:t>
            </a:r>
          </a:p>
          <a:p>
            <a:pPr lvl="1" eaLnBrk="1" hangingPunct="1">
              <a:defRPr/>
            </a:pPr>
            <a:endParaRPr lang="en-GB" dirty="0">
              <a:sym typeface="Wingdings" pitchFamily="2" charset="2"/>
            </a:endParaRPr>
          </a:p>
          <a:p>
            <a:pPr eaLnBrk="1" hangingPunct="1">
              <a:defRPr/>
            </a:pPr>
            <a:r>
              <a:rPr lang="en-GB" dirty="0" smtClean="0">
                <a:sym typeface="Wingdings" pitchFamily="2" charset="2"/>
              </a:rPr>
              <a:t>If you want to assign a global variable inside a function:</a:t>
            </a:r>
          </a:p>
          <a:p>
            <a:pPr lvl="1" eaLnBrk="1" hangingPunct="1">
              <a:defRPr/>
            </a:pPr>
            <a:r>
              <a:rPr lang="en-GB" dirty="0" smtClean="0">
                <a:sym typeface="Wingdings" pitchFamily="2" charset="2"/>
              </a:rPr>
              <a:t>You must declare the variable inside the function, using the </a:t>
            </a:r>
            <a:r>
              <a:rPr lang="en-GB" dirty="0" smtClean="0">
                <a:latin typeface="Lucida Console" panose="020B0609040504020204" pitchFamily="49" charset="0"/>
                <a:sym typeface="Wingdings" pitchFamily="2" charset="2"/>
              </a:rPr>
              <a:t>global</a:t>
            </a:r>
            <a:r>
              <a:rPr lang="en-GB" dirty="0" smtClean="0">
                <a:sym typeface="Wingdings" pitchFamily="2" charset="2"/>
              </a:rPr>
              <a:t> keyword</a:t>
            </a:r>
          </a:p>
          <a:p>
            <a:pPr lvl="1" eaLnBrk="1" hangingPunct="1">
              <a:defRPr/>
            </a:pPr>
            <a:r>
              <a:rPr lang="en-GB" dirty="0" smtClean="0">
                <a:sym typeface="Wingdings" pitchFamily="2" charset="2"/>
              </a:rPr>
              <a:t>Tells the Python interpreter it's an existing global name, not a new local name</a:t>
            </a:r>
            <a:endParaRPr lang="en-GB" dirty="0">
              <a:sym typeface="Wingdings" pitchFamily="2" charset="2"/>
            </a:endParaRPr>
          </a:p>
          <a:p>
            <a:pPr lvl="1" eaLnBrk="1" hangingPunct="1">
              <a:defRPr/>
            </a:pPr>
            <a:endParaRPr lang="en-GB" dirty="0" smtClean="0">
              <a:latin typeface="+mj-lt"/>
              <a:sym typeface="Wingdings" pitchFamily="2" charset="2"/>
            </a:endParaRPr>
          </a:p>
        </p:txBody>
      </p:sp>
      <p:sp>
        <p:nvSpPr>
          <p:cNvPr id="28674" name="Rectangle 4"/>
          <p:cNvSpPr>
            <a:spLocks noGrp="1" noChangeArrowheads="1"/>
          </p:cNvSpPr>
          <p:nvPr>
            <p:ph type="title"/>
          </p:nvPr>
        </p:nvSpPr>
        <p:spPr/>
        <p:txBody>
          <a:bodyPr/>
          <a:lstStyle/>
          <a:p>
            <a:pPr eaLnBrk="1" hangingPunct="1"/>
            <a:r>
              <a:rPr lang="en-GB" sz="3400" dirty="0" smtClean="0"/>
              <a:t>Understanding Scope (1 of 2)</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8</a:t>
            </a:fld>
            <a:endParaRPr lang="en-GB" dirty="0"/>
          </a:p>
        </p:txBody>
      </p:sp>
    </p:spTree>
    <p:extLst>
      <p:ext uri="{BB962C8B-B14F-4D97-AF65-F5344CB8AC3E}">
        <p14:creationId xmlns:p14="http://schemas.microsoft.com/office/powerpoint/2010/main" val="3155359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This example shows how to define and use global variables</a:t>
            </a:r>
          </a:p>
        </p:txBody>
      </p:sp>
      <p:sp>
        <p:nvSpPr>
          <p:cNvPr id="28674" name="Rectangle 4"/>
          <p:cNvSpPr>
            <a:spLocks noGrp="1" noChangeArrowheads="1"/>
          </p:cNvSpPr>
          <p:nvPr>
            <p:ph type="title"/>
          </p:nvPr>
        </p:nvSpPr>
        <p:spPr/>
        <p:txBody>
          <a:bodyPr/>
          <a:lstStyle/>
          <a:p>
            <a:pPr eaLnBrk="1" hangingPunct="1"/>
            <a:r>
              <a:rPr lang="en-GB" sz="3400" dirty="0" smtClean="0"/>
              <a:t>Understanding Scope (2 of 2)</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9</a:t>
            </a:fld>
            <a:endParaRPr lang="en-GB" dirty="0"/>
          </a:p>
        </p:txBody>
      </p:sp>
      <p:sp>
        <p:nvSpPr>
          <p:cNvPr id="8" name="Rectangle 7"/>
          <p:cNvSpPr>
            <a:spLocks noChangeArrowheads="1"/>
          </p:cNvSpPr>
          <p:nvPr/>
        </p:nvSpPr>
        <p:spPr bwMode="auto">
          <a:xfrm>
            <a:off x="838200" y="2040843"/>
            <a:ext cx="7810500" cy="38061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smtClean="0"/>
              <a:t>__DBNAME </a:t>
            </a:r>
            <a:r>
              <a:rPr lang="en-GB" sz="1200" dirty="0"/>
              <a:t>= None</a:t>
            </a:r>
          </a:p>
          <a:p>
            <a:pPr defTabSz="739775">
              <a:defRPr/>
            </a:pPr>
            <a:endParaRPr lang="en-GB" sz="1200" dirty="0"/>
          </a:p>
          <a:p>
            <a:pPr defTabSz="739775">
              <a:defRPr/>
            </a:pPr>
            <a:r>
              <a:rPr lang="en-GB" sz="1200" dirty="0" err="1"/>
              <a:t>def</a:t>
            </a:r>
            <a:r>
              <a:rPr lang="en-GB" sz="1200" dirty="0"/>
              <a:t> </a:t>
            </a:r>
            <a:r>
              <a:rPr lang="en-GB" sz="1200" dirty="0" err="1"/>
              <a:t>initDB</a:t>
            </a:r>
            <a:r>
              <a:rPr lang="en-GB" sz="1200" dirty="0"/>
              <a:t>(name):</a:t>
            </a:r>
          </a:p>
          <a:p>
            <a:pPr defTabSz="739775">
              <a:defRPr/>
            </a:pPr>
            <a:r>
              <a:rPr lang="en-GB" sz="1200" dirty="0"/>
              <a:t>  </a:t>
            </a:r>
            <a:r>
              <a:rPr lang="en-GB" sz="1200"/>
              <a:t>global </a:t>
            </a:r>
            <a:r>
              <a:rPr lang="en-GB" sz="1200" smtClean="0"/>
              <a:t>__DBNAME  </a:t>
            </a:r>
            <a:endParaRPr lang="en-GB" sz="1200" dirty="0"/>
          </a:p>
          <a:p>
            <a:pPr defTabSz="739775">
              <a:defRPr/>
            </a:pPr>
            <a:r>
              <a:rPr lang="en-GB" sz="1200" dirty="0"/>
              <a:t>  </a:t>
            </a:r>
            <a:r>
              <a:rPr lang="en-GB" sz="1200"/>
              <a:t>if </a:t>
            </a:r>
            <a:r>
              <a:rPr lang="en-GB" sz="1200" smtClean="0"/>
              <a:t>__DBNAME </a:t>
            </a:r>
            <a:r>
              <a:rPr lang="en-GB" sz="1200" dirty="0"/>
              <a:t>is None: </a:t>
            </a:r>
          </a:p>
          <a:p>
            <a:pPr defTabSz="739775">
              <a:defRPr/>
            </a:pPr>
            <a:r>
              <a:rPr lang="en-GB" sz="1200"/>
              <a:t>    </a:t>
            </a:r>
            <a:r>
              <a:rPr lang="en-GB" sz="1200" smtClean="0"/>
              <a:t>__DBNAME </a:t>
            </a:r>
            <a:r>
              <a:rPr lang="en-GB" sz="1200" dirty="0"/>
              <a:t>= name</a:t>
            </a:r>
          </a:p>
          <a:p>
            <a:pPr defTabSz="739775">
              <a:defRPr/>
            </a:pPr>
            <a:r>
              <a:rPr lang="en-GB" sz="1200" dirty="0"/>
              <a:t>  else:</a:t>
            </a:r>
          </a:p>
          <a:p>
            <a:pPr defTabSz="739775">
              <a:defRPr/>
            </a:pPr>
            <a:r>
              <a:rPr lang="en-GB" sz="1200" dirty="0"/>
              <a:t>    raise </a:t>
            </a:r>
            <a:r>
              <a:rPr lang="en-GB" sz="1200" dirty="0" err="1"/>
              <a:t>RuntimeError</a:t>
            </a:r>
            <a:r>
              <a:rPr lang="en-GB" sz="1200" dirty="0"/>
              <a:t>("Database name has already been set.")</a:t>
            </a:r>
          </a:p>
          <a:p>
            <a:pPr defTabSz="739775">
              <a:defRPr/>
            </a:pPr>
            <a:endParaRPr lang="en-GB" sz="1200" dirty="0"/>
          </a:p>
          <a:p>
            <a:pPr defTabSz="739775">
              <a:defRPr/>
            </a:pPr>
            <a:r>
              <a:rPr lang="en-GB" sz="1200" dirty="0" err="1"/>
              <a:t>def</a:t>
            </a:r>
            <a:r>
              <a:rPr lang="en-GB" sz="1200" dirty="0"/>
              <a:t> </a:t>
            </a:r>
            <a:r>
              <a:rPr lang="en-GB" sz="1200" dirty="0" err="1"/>
              <a:t>queryDB</a:t>
            </a:r>
            <a:r>
              <a:rPr lang="en-GB" sz="1200" dirty="0"/>
              <a:t>():</a:t>
            </a:r>
          </a:p>
          <a:p>
            <a:pPr defTabSz="739775">
              <a:defRPr/>
            </a:pPr>
            <a:r>
              <a:rPr lang="en-GB" sz="1200" dirty="0"/>
              <a:t>  print("TODO, add code to query %s" </a:t>
            </a:r>
            <a:r>
              <a:rPr lang="en-GB" sz="1200"/>
              <a:t>% </a:t>
            </a:r>
            <a:r>
              <a:rPr lang="en-GB" sz="1200" smtClean="0"/>
              <a:t>__DBNAME)</a:t>
            </a:r>
            <a:endParaRPr lang="en-GB" sz="1200" dirty="0"/>
          </a:p>
          <a:p>
            <a:pPr defTabSz="739775">
              <a:defRPr/>
            </a:pPr>
            <a:endParaRPr lang="en-GB" sz="1200" dirty="0"/>
          </a:p>
          <a:p>
            <a:pPr defTabSz="739775">
              <a:defRPr/>
            </a:pPr>
            <a:r>
              <a:rPr lang="en-GB" sz="1200" dirty="0" err="1"/>
              <a:t>def</a:t>
            </a:r>
            <a:r>
              <a:rPr lang="en-GB" sz="1200" dirty="0"/>
              <a:t> </a:t>
            </a:r>
            <a:r>
              <a:rPr lang="en-GB" sz="1200" dirty="0" err="1"/>
              <a:t>updateDB</a:t>
            </a:r>
            <a:r>
              <a:rPr lang="en-GB" sz="1200" dirty="0"/>
              <a:t>():</a:t>
            </a:r>
          </a:p>
          <a:p>
            <a:pPr defTabSz="739775">
              <a:defRPr/>
            </a:pPr>
            <a:r>
              <a:rPr lang="en-GB" sz="1200" dirty="0"/>
              <a:t>  print("TODO, add code to update %s" </a:t>
            </a:r>
            <a:r>
              <a:rPr lang="en-GB" sz="1200"/>
              <a:t>% </a:t>
            </a:r>
            <a:r>
              <a:rPr lang="en-GB" sz="1200" smtClean="0"/>
              <a:t>__DBNAME)</a:t>
            </a:r>
            <a:endParaRPr lang="en-GB" sz="1200" dirty="0"/>
          </a:p>
          <a:p>
            <a:pPr defTabSz="739775">
              <a:defRPr/>
            </a:pPr>
            <a:endParaRPr lang="en-GB" sz="1200" dirty="0"/>
          </a:p>
          <a:p>
            <a:pPr defTabSz="739775">
              <a:defRPr/>
            </a:pPr>
            <a:endParaRPr lang="en-GB" sz="1200" dirty="0"/>
          </a:p>
          <a:p>
            <a:pPr defTabSz="739775">
              <a:defRPr/>
            </a:pPr>
            <a:r>
              <a:rPr lang="en-GB" sz="1200" dirty="0"/>
              <a:t># Usage (i.e. client code)</a:t>
            </a:r>
          </a:p>
          <a:p>
            <a:pPr defTabSz="739775">
              <a:defRPr/>
            </a:pPr>
            <a:r>
              <a:rPr lang="en-GB" sz="1200" dirty="0" err="1"/>
              <a:t>initDB</a:t>
            </a:r>
            <a:r>
              <a:rPr lang="en-GB" sz="1200" dirty="0"/>
              <a:t>("Server=.;Database=</a:t>
            </a:r>
            <a:r>
              <a:rPr lang="en-GB" sz="1200" dirty="0" err="1"/>
              <a:t>Northwind</a:t>
            </a:r>
            <a:r>
              <a:rPr lang="en-GB" sz="1200" dirty="0"/>
              <a:t>")</a:t>
            </a:r>
          </a:p>
          <a:p>
            <a:pPr defTabSz="739775">
              <a:defRPr/>
            </a:pPr>
            <a:r>
              <a:rPr lang="en-GB" sz="1200" dirty="0" err="1"/>
              <a:t>queryDB</a:t>
            </a:r>
            <a:r>
              <a:rPr lang="en-GB" sz="1200" dirty="0"/>
              <a:t>()</a:t>
            </a:r>
          </a:p>
          <a:p>
            <a:pPr defTabSz="739775">
              <a:defRPr/>
            </a:pPr>
            <a:r>
              <a:rPr lang="en-GB" sz="1200" dirty="0" err="1"/>
              <a:t>updateDB</a:t>
            </a:r>
            <a:r>
              <a:rPr lang="en-GB" sz="1200" dirty="0"/>
              <a:t>()</a:t>
            </a:r>
          </a:p>
        </p:txBody>
      </p:sp>
      <p:sp>
        <p:nvSpPr>
          <p:cNvPr id="9" name="TextBox 12"/>
          <p:cNvSpPr txBox="1">
            <a:spLocks noChangeArrowheads="1"/>
          </p:cNvSpPr>
          <p:nvPr/>
        </p:nvSpPr>
        <p:spPr bwMode="auto">
          <a:xfrm>
            <a:off x="7335892" y="5539351"/>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globals.py</a:t>
            </a:r>
            <a:endParaRPr lang="en-GB" b="1" dirty="0">
              <a:solidFill>
                <a:schemeClr val="tx2"/>
              </a:solidFill>
            </a:endParaRPr>
          </a:p>
        </p:txBody>
      </p:sp>
    </p:spTree>
    <p:extLst>
      <p:ext uri="{BB962C8B-B14F-4D97-AF65-F5344CB8AC3E}">
        <p14:creationId xmlns:p14="http://schemas.microsoft.com/office/powerpoint/2010/main" val="2306580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15321</TotalTime>
  <Words>3037</Words>
  <Application>Microsoft Office PowerPoint</Application>
  <PresentationFormat>On-screen Show (4:3)</PresentationFormat>
  <Paragraphs>341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1_Blends</vt:lpstr>
      <vt:lpstr>Functions</vt:lpstr>
      <vt:lpstr>Contents</vt:lpstr>
      <vt:lpstr>1. Getting Started with Functions</vt:lpstr>
      <vt:lpstr>Simple Functions (1 of 2)</vt:lpstr>
      <vt:lpstr>Simple Functions (2 of 2)</vt:lpstr>
      <vt:lpstr>Passing Arguments to a Function</vt:lpstr>
      <vt:lpstr>Returning a Value From a Function</vt:lpstr>
      <vt:lpstr>Understanding Scope (1 of 2)</vt:lpstr>
      <vt:lpstr>Understanding Scope (2 of 2)</vt:lpstr>
      <vt:lpstr>2. Going Further with Functions</vt:lpstr>
      <vt:lpstr>Defining Default Argument Values</vt:lpstr>
      <vt:lpstr>Variadic Functions</vt:lpstr>
      <vt:lpstr>Passing Keyword Arguments</vt:lpstr>
      <vt:lpstr>Built-In Functions</vt:lpstr>
      <vt:lpstr>Examples of Using Functions (1 of 2)</vt:lpstr>
      <vt:lpstr>Examples of Using Functions (2 of 2)</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519</cp:revision>
  <dcterms:created xsi:type="dcterms:W3CDTF">2002-05-03T12:27:39Z</dcterms:created>
  <dcterms:modified xsi:type="dcterms:W3CDTF">2019-05-21T07:52:11Z</dcterms:modified>
</cp:coreProperties>
</file>