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8"/>
  </p:notesMasterIdLst>
  <p:handoutMasterIdLst>
    <p:handoutMasterId r:id="rId39"/>
  </p:handoutMasterIdLst>
  <p:sldIdLst>
    <p:sldId id="256" r:id="rId2"/>
    <p:sldId id="497" r:id="rId3"/>
    <p:sldId id="698" r:id="rId4"/>
    <p:sldId id="699" r:id="rId5"/>
    <p:sldId id="712" r:id="rId6"/>
    <p:sldId id="736" r:id="rId7"/>
    <p:sldId id="713" r:id="rId8"/>
    <p:sldId id="714" r:id="rId9"/>
    <p:sldId id="738" r:id="rId10"/>
    <p:sldId id="702" r:id="rId11"/>
    <p:sldId id="729" r:id="rId12"/>
    <p:sldId id="737" r:id="rId13"/>
    <p:sldId id="711" r:id="rId14"/>
    <p:sldId id="715" r:id="rId15"/>
    <p:sldId id="717" r:id="rId16"/>
    <p:sldId id="723" r:id="rId17"/>
    <p:sldId id="719" r:id="rId18"/>
    <p:sldId id="720" r:id="rId19"/>
    <p:sldId id="724" r:id="rId20"/>
    <p:sldId id="725" r:id="rId21"/>
    <p:sldId id="726" r:id="rId22"/>
    <p:sldId id="727" r:id="rId23"/>
    <p:sldId id="730" r:id="rId24"/>
    <p:sldId id="740" r:id="rId25"/>
    <p:sldId id="700" r:id="rId26"/>
    <p:sldId id="731" r:id="rId27"/>
    <p:sldId id="732" r:id="rId28"/>
    <p:sldId id="739" r:id="rId29"/>
    <p:sldId id="741" r:id="rId30"/>
    <p:sldId id="742" r:id="rId31"/>
    <p:sldId id="743" r:id="rId32"/>
    <p:sldId id="733" r:id="rId33"/>
    <p:sldId id="728" r:id="rId34"/>
    <p:sldId id="734" r:id="rId35"/>
    <p:sldId id="735" r:id="rId36"/>
    <p:sldId id="692" r:id="rId37"/>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CC66"/>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873" autoAdjust="0"/>
    <p:restoredTop sz="94611" autoAdjust="0"/>
  </p:normalViewPr>
  <p:slideViewPr>
    <p:cSldViewPr snapToGrid="0" showGuides="1">
      <p:cViewPr varScale="1">
        <p:scale>
          <a:sx n="118" d="100"/>
          <a:sy n="118" d="100"/>
        </p:scale>
        <p:origin x="-2304" y="-108"/>
      </p:cViewPr>
      <p:guideLst>
        <p:guide orient="horz" pos="2600"/>
        <p:guide pos="5455"/>
      </p:guideLst>
    </p:cSldViewPr>
  </p:slideViewPr>
  <p:notesTextViewPr>
    <p:cViewPr>
      <p:scale>
        <a:sx n="100" d="100"/>
        <a:sy n="100" d="100"/>
      </p:scale>
      <p:origin x="0" y="0"/>
    </p:cViewPr>
  </p:notesTextViewPr>
  <p:sorterViewPr>
    <p:cViewPr>
      <p:scale>
        <a:sx n="150" d="100"/>
        <a:sy n="150" d="100"/>
      </p:scale>
      <p:origin x="0" y="7596"/>
    </p:cViewPr>
  </p:sorterViewPr>
  <p:notesViewPr>
    <p:cSldViewPr snapToGrid="0" showGuides="1">
      <p:cViewPr>
        <p:scale>
          <a:sx n="90" d="100"/>
          <a:sy n="90" d="100"/>
        </p:scale>
        <p:origin x="-3648" y="15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Data Structures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Data Structures</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Data Structures</a:t>
            </a: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Python has a standard set of data structures that allow you to organize the data in your Python application. We'll examine these data structures in this chapter.</a:t>
            </a:r>
          </a:p>
          <a:p>
            <a:pPr eaLnBrk="1" hangingPunct="1"/>
            <a:r>
              <a:rPr lang="en-US" dirty="0" smtClean="0"/>
              <a:t>Python also allows you to define classes, but it’s quite a big topic so we'll defer our discussion on classes and object orientation to the next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the common operations you can perform on any type of sequence, including lists, tuples, ranges, strings, etc. The example also shows the expected output, so you can see how the operations work.</a:t>
            </a:r>
          </a:p>
          <a:p>
            <a:r>
              <a:rPr lang="en-GB" dirty="0" smtClean="0"/>
              <a:t>Here's a description of all the operations:</a:t>
            </a:r>
          </a:p>
          <a:p>
            <a:pPr lvl="1"/>
            <a:r>
              <a:rPr lang="en-GB" dirty="0" smtClean="0">
                <a:latin typeface="Lucida Console" panose="020B0609040504020204" pitchFamily="49" charset="0"/>
              </a:rPr>
              <a:t>in</a:t>
            </a:r>
            <a:r>
              <a:rPr lang="en-GB" dirty="0" smtClean="0"/>
              <a:t> and </a:t>
            </a:r>
            <a:r>
              <a:rPr lang="en-GB" dirty="0" smtClean="0">
                <a:latin typeface="Lucida Console" panose="020B0609040504020204" pitchFamily="49" charset="0"/>
              </a:rPr>
              <a:t>not</a:t>
            </a:r>
            <a:r>
              <a:rPr lang="en-GB" dirty="0" smtClean="0"/>
              <a:t> </a:t>
            </a:r>
            <a:r>
              <a:rPr lang="en-GB" dirty="0" smtClean="0">
                <a:latin typeface="Lucida Console" panose="020B0609040504020204" pitchFamily="49" charset="0"/>
              </a:rPr>
              <a:t>in</a:t>
            </a:r>
            <a:r>
              <a:rPr lang="en-GB" dirty="0" smtClean="0"/>
              <a:t> indicate if the sequence contains the specified item.</a:t>
            </a:r>
          </a:p>
          <a:p>
            <a:pPr lvl="1"/>
            <a:r>
              <a:rPr lang="en-GB" dirty="0" smtClean="0">
                <a:latin typeface="Lucida Console" panose="020B0609040504020204" pitchFamily="49" charset="0"/>
              </a:rPr>
              <a:t>+</a:t>
            </a:r>
            <a:r>
              <a:rPr lang="en-GB" dirty="0" smtClean="0"/>
              <a:t> concatenates sequences, and returns a new sequence.</a:t>
            </a:r>
          </a:p>
          <a:p>
            <a:pPr lvl="1"/>
            <a:r>
              <a:rPr lang="en-GB" dirty="0" smtClean="0">
                <a:latin typeface="Lucida Console" panose="020B0609040504020204" pitchFamily="49" charset="0"/>
              </a:rPr>
              <a:t>*</a:t>
            </a:r>
            <a:r>
              <a:rPr lang="en-GB" dirty="0" smtClean="0"/>
              <a:t> concatenates n shallow copies of the sequence together.</a:t>
            </a:r>
          </a:p>
          <a:p>
            <a:pPr lvl="1"/>
            <a:r>
              <a:rPr lang="en-GB" smtClean="0">
                <a:latin typeface="Lucida Console" panose="020B0609040504020204" pitchFamily="49" charset="0"/>
              </a:rPr>
              <a:t>len(s</a:t>
            </a:r>
            <a:r>
              <a:rPr lang="en-GB" dirty="0" smtClean="0">
                <a:latin typeface="Lucida Console" panose="020B0609040504020204" pitchFamily="49" charset="0"/>
              </a:rPr>
              <a:t>)</a:t>
            </a:r>
            <a:r>
              <a:rPr lang="en-GB" dirty="0" smtClean="0"/>
              <a:t> </a:t>
            </a:r>
            <a:r>
              <a:rPr lang="en-GB" dirty="0"/>
              <a:t>returns </a:t>
            </a:r>
            <a:r>
              <a:rPr lang="en-GB" dirty="0" smtClean="0"/>
              <a:t>the length of the sequence s.  </a:t>
            </a:r>
            <a:endParaRPr lang="en-GB" dirty="0"/>
          </a:p>
          <a:p>
            <a:pPr lvl="1"/>
            <a:r>
              <a:rPr lang="en-GB" dirty="0" smtClean="0">
                <a:latin typeface="Lucida Console" panose="020B0609040504020204" pitchFamily="49" charset="0"/>
              </a:rPr>
              <a:t>min(s)</a:t>
            </a:r>
            <a:r>
              <a:rPr lang="en-GB" dirty="0" smtClean="0"/>
              <a:t> and </a:t>
            </a:r>
            <a:r>
              <a:rPr lang="en-GB" dirty="0" smtClean="0">
                <a:latin typeface="Lucida Console" panose="020B0609040504020204" pitchFamily="49" charset="0"/>
              </a:rPr>
              <a:t>max(s)</a:t>
            </a:r>
            <a:r>
              <a:rPr lang="en-GB" dirty="0" smtClean="0"/>
              <a:t> return </a:t>
            </a:r>
            <a:r>
              <a:rPr lang="en-GB" dirty="0"/>
              <a:t>the </a:t>
            </a:r>
            <a:r>
              <a:rPr lang="en-GB" dirty="0" smtClean="0"/>
              <a:t>smallest and largest items in the sequence s.</a:t>
            </a:r>
          </a:p>
          <a:p>
            <a:pPr lvl="1"/>
            <a:r>
              <a:rPr lang="en-GB" dirty="0" err="1" smtClean="0">
                <a:latin typeface="Lucida Console" panose="020B0609040504020204" pitchFamily="49" charset="0"/>
              </a:rPr>
              <a:t>s.index</a:t>
            </a:r>
            <a:r>
              <a:rPr lang="en-GB" dirty="0" smtClean="0">
                <a:latin typeface="Lucida Console" panose="020B0609040504020204" pitchFamily="49" charset="0"/>
              </a:rPr>
              <a:t>(item</a:t>
            </a:r>
            <a:r>
              <a:rPr lang="en-GB" dirty="0" smtClean="0">
                <a:ea typeface="Tahoma" panose="020B0604030504040204" pitchFamily="34" charset="0"/>
                <a:cs typeface="Tahoma" panose="020B0604030504040204" pitchFamily="34" charset="0"/>
              </a:rPr>
              <a:t>, </a:t>
            </a:r>
            <a:r>
              <a:rPr lang="en-GB" dirty="0" err="1" smtClean="0">
                <a:latin typeface="Lucida Console" panose="020B0609040504020204" pitchFamily="49" charset="0"/>
              </a:rPr>
              <a:t>i</a:t>
            </a:r>
            <a:r>
              <a:rPr lang="en-GB" dirty="0" smtClean="0">
                <a:ea typeface="Tahoma" panose="020B0604030504040204" pitchFamily="34" charset="0"/>
                <a:cs typeface="Tahoma" panose="020B0604030504040204" pitchFamily="34" charset="0"/>
              </a:rPr>
              <a:t>, </a:t>
            </a:r>
            <a:r>
              <a:rPr lang="en-GB" dirty="0" smtClean="0">
                <a:latin typeface="Lucida Console" panose="020B0609040504020204" pitchFamily="49" charset="0"/>
              </a:rPr>
              <a:t>j)</a:t>
            </a:r>
            <a:r>
              <a:rPr lang="en-GB" dirty="0" smtClean="0"/>
              <a:t> </a:t>
            </a:r>
            <a:r>
              <a:rPr lang="en-GB" dirty="0"/>
              <a:t>returns the </a:t>
            </a:r>
            <a:r>
              <a:rPr lang="en-GB" dirty="0" smtClean="0"/>
              <a:t>position of an item in a sequence s, or raises an error if not found. You </a:t>
            </a:r>
            <a:r>
              <a:rPr lang="en-GB" dirty="0"/>
              <a:t>can omit </a:t>
            </a:r>
            <a:r>
              <a:rPr lang="en-GB" dirty="0" err="1" smtClean="0"/>
              <a:t>i</a:t>
            </a:r>
            <a:r>
              <a:rPr lang="en-GB" dirty="0" smtClean="0"/>
              <a:t> </a:t>
            </a:r>
            <a:r>
              <a:rPr lang="en-GB" dirty="0"/>
              <a:t>and </a:t>
            </a:r>
            <a:r>
              <a:rPr lang="en-GB" dirty="0" smtClean="0"/>
              <a:t>j, so </a:t>
            </a:r>
            <a:r>
              <a:rPr lang="en-GB" dirty="0" err="1" smtClean="0">
                <a:latin typeface="Lucida Console" panose="020B0609040504020204" pitchFamily="49" charset="0"/>
              </a:rPr>
              <a:t>s.index</a:t>
            </a:r>
            <a:r>
              <a:rPr lang="en-GB" dirty="0" smtClean="0">
                <a:latin typeface="Lucida Console" panose="020B0609040504020204" pitchFamily="49" charset="0"/>
              </a:rPr>
              <a:t>(item)</a:t>
            </a:r>
            <a:r>
              <a:rPr lang="en-GB" dirty="0" smtClean="0"/>
              <a:t> </a:t>
            </a:r>
            <a:r>
              <a:rPr lang="en-GB" dirty="0"/>
              <a:t>and </a:t>
            </a:r>
            <a:r>
              <a:rPr lang="en-GB" dirty="0" err="1" smtClean="0">
                <a:latin typeface="Lucida Console" panose="020B0609040504020204" pitchFamily="49" charset="0"/>
              </a:rPr>
              <a:t>s.index</a:t>
            </a:r>
            <a:r>
              <a:rPr lang="en-GB" dirty="0" smtClean="0">
                <a:latin typeface="Lucida Console" panose="020B0609040504020204" pitchFamily="49" charset="0"/>
              </a:rPr>
              <a:t>(item</a:t>
            </a:r>
            <a:r>
              <a:rPr lang="en-GB" dirty="0">
                <a:ea typeface="Tahoma" panose="020B0604030504040204" pitchFamily="34" charset="0"/>
                <a:cs typeface="Tahoma" panose="020B0604030504040204" pitchFamily="34" charset="0"/>
              </a:rPr>
              <a:t>, </a:t>
            </a:r>
            <a:r>
              <a:rPr lang="en-GB" dirty="0" err="1" smtClean="0">
                <a:latin typeface="Lucida Console" panose="020B0609040504020204" pitchFamily="49" charset="0"/>
              </a:rPr>
              <a:t>i</a:t>
            </a:r>
            <a:r>
              <a:rPr lang="en-GB" dirty="0" smtClean="0">
                <a:latin typeface="Lucida Console" panose="020B0609040504020204" pitchFamily="49" charset="0"/>
              </a:rPr>
              <a:t>)</a:t>
            </a:r>
            <a:r>
              <a:rPr lang="en-GB" dirty="0" smtClean="0"/>
              <a:t> </a:t>
            </a:r>
            <a:r>
              <a:rPr lang="en-GB" dirty="0"/>
              <a:t>are allowed.</a:t>
            </a:r>
          </a:p>
          <a:p>
            <a:pPr lvl="1"/>
            <a:r>
              <a:rPr lang="en-GB" dirty="0" err="1" smtClean="0">
                <a:latin typeface="Lucida Console" panose="020B0609040504020204" pitchFamily="49" charset="0"/>
              </a:rPr>
              <a:t>s.count</a:t>
            </a:r>
            <a:r>
              <a:rPr lang="en-GB" dirty="0" smtClean="0">
                <a:latin typeface="Lucida Console" panose="020B0609040504020204" pitchFamily="49" charset="0"/>
              </a:rPr>
              <a:t>(item)</a:t>
            </a:r>
            <a:r>
              <a:rPr lang="en-GB" dirty="0" smtClean="0"/>
              <a:t> </a:t>
            </a:r>
            <a:r>
              <a:rPr lang="en-GB" dirty="0"/>
              <a:t>returns the </a:t>
            </a:r>
            <a:r>
              <a:rPr lang="en-GB" dirty="0" smtClean="0"/>
              <a:t>count of times an item appears in a sequence s.</a:t>
            </a:r>
            <a:endParaRPr lang="en-GB" dirty="0"/>
          </a:p>
          <a:p>
            <a:pPr lvl="1"/>
            <a:endParaRPr lang="en-GB"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You can use [] to perform slicing operations on a sequence: </a:t>
            </a:r>
            <a:endParaRPr lang="en-GB" dirty="0" smtClean="0"/>
          </a:p>
          <a:p>
            <a:r>
              <a:rPr lang="en-GB" dirty="0" smtClean="0"/>
              <a:t>Here's a description of all the operations:</a:t>
            </a:r>
          </a:p>
          <a:p>
            <a:pPr lvl="1"/>
            <a:r>
              <a:rPr lang="en-GB" smtClean="0">
                <a:latin typeface="Lucida Console" panose="020B0609040504020204" pitchFamily="49" charset="0"/>
              </a:rPr>
              <a:t>s[i</a:t>
            </a:r>
            <a:r>
              <a:rPr lang="en-GB" dirty="0" smtClean="0">
                <a:latin typeface="Lucida Console" panose="020B0609040504020204" pitchFamily="49" charset="0"/>
              </a:rPr>
              <a:t>]</a:t>
            </a:r>
            <a:r>
              <a:rPr lang="en-GB" dirty="0" smtClean="0"/>
              <a:t> accesses the item at the specified index in the sequence s, starting at 0.</a:t>
            </a:r>
          </a:p>
          <a:p>
            <a:pPr lvl="1"/>
            <a:r>
              <a:rPr lang="en-GB" dirty="0" smtClean="0">
                <a:latin typeface="Lucida Console" panose="020B0609040504020204" pitchFamily="49" charset="0"/>
              </a:rPr>
              <a:t>s[</a:t>
            </a:r>
            <a:r>
              <a:rPr lang="en-GB" dirty="0" err="1" smtClean="0">
                <a:latin typeface="Lucida Console" panose="020B0609040504020204" pitchFamily="49" charset="0"/>
              </a:rPr>
              <a:t>i:j:k</a:t>
            </a:r>
            <a:r>
              <a:rPr lang="en-GB" dirty="0" smtClean="0">
                <a:latin typeface="Lucida Console" panose="020B0609040504020204" pitchFamily="49" charset="0"/>
              </a:rPr>
              <a:t>]</a:t>
            </a:r>
            <a:r>
              <a:rPr lang="en-GB" dirty="0" smtClean="0"/>
              <a:t> returns a slice </a:t>
            </a:r>
            <a:r>
              <a:rPr lang="en-GB" dirty="0"/>
              <a:t>of </a:t>
            </a:r>
            <a:r>
              <a:rPr lang="en-GB" dirty="0" smtClean="0"/>
              <a:t>the sequence s, from </a:t>
            </a:r>
            <a:r>
              <a:rPr lang="en-GB" dirty="0" err="1"/>
              <a:t>i</a:t>
            </a:r>
            <a:r>
              <a:rPr lang="en-GB" dirty="0"/>
              <a:t> to j with step </a:t>
            </a:r>
            <a:r>
              <a:rPr lang="en-GB" dirty="0" smtClean="0"/>
              <a:t>k. You can omit j and k, so </a:t>
            </a:r>
            <a:r>
              <a:rPr lang="en-GB" dirty="0" smtClean="0">
                <a:latin typeface="Lucida Console" panose="020B0609040504020204" pitchFamily="49" charset="0"/>
              </a:rPr>
              <a:t>s[</a:t>
            </a:r>
            <a:r>
              <a:rPr lang="en-GB" dirty="0" err="1" smtClean="0">
                <a:latin typeface="Lucida Console" panose="020B0609040504020204" pitchFamily="49" charset="0"/>
              </a:rPr>
              <a:t>i</a:t>
            </a:r>
            <a:r>
              <a:rPr lang="en-GB" dirty="0" smtClean="0">
                <a:latin typeface="Lucida Console" panose="020B0609040504020204" pitchFamily="49" charset="0"/>
              </a:rPr>
              <a:t>]</a:t>
            </a:r>
            <a:r>
              <a:rPr lang="en-GB" dirty="0" smtClean="0"/>
              <a:t> and </a:t>
            </a:r>
            <a:r>
              <a:rPr lang="en-GB" dirty="0" smtClean="0">
                <a:latin typeface="Lucida Console" panose="020B0609040504020204" pitchFamily="49" charset="0"/>
              </a:rPr>
              <a:t>s[</a:t>
            </a:r>
            <a:r>
              <a:rPr lang="en-GB" dirty="0" err="1" smtClean="0">
                <a:latin typeface="Lucida Console" panose="020B0609040504020204" pitchFamily="49" charset="0"/>
              </a:rPr>
              <a:t>i:j</a:t>
            </a:r>
            <a:r>
              <a:rPr lang="en-GB" dirty="0" smtClean="0">
                <a:latin typeface="Lucida Console" panose="020B0609040504020204" pitchFamily="49" charset="0"/>
              </a:rPr>
              <a:t>]</a:t>
            </a:r>
            <a:r>
              <a:rPr lang="en-GB" dirty="0" smtClean="0"/>
              <a:t> are allowed. </a:t>
            </a:r>
          </a:p>
          <a:p>
            <a:pPr lvl="1"/>
            <a:r>
              <a:rPr lang="en-GB" smtClean="0">
                <a:latin typeface="Lucida Console" panose="020B0609040504020204" pitchFamily="49" charset="0"/>
              </a:rPr>
              <a:t>s[i:]</a:t>
            </a:r>
            <a:r>
              <a:rPr lang="en-GB" smtClean="0">
                <a:ea typeface="Tahoma" panose="020B0604030504040204" pitchFamily="34" charset="0"/>
                <a:cs typeface="Tahoma" panose="020B0604030504040204" pitchFamily="34" charset="0"/>
              </a:rPr>
              <a:t> returns a slice of the sequence </a:t>
            </a:r>
            <a:r>
              <a:rPr lang="en-GB" smtClean="0">
                <a:latin typeface="Lucida Console" panose="020B0609040504020204" pitchFamily="49" charset="0"/>
                <a:ea typeface="Tahoma" panose="020B0604030504040204" pitchFamily="34" charset="0"/>
                <a:cs typeface="Tahoma" panose="020B0604030504040204" pitchFamily="34" charset="0"/>
              </a:rPr>
              <a:t>s</a:t>
            </a:r>
            <a:r>
              <a:rPr lang="en-GB" smtClean="0">
                <a:ea typeface="Tahoma" panose="020B0604030504040204" pitchFamily="34" charset="0"/>
                <a:cs typeface="Tahoma" panose="020B0604030504040204" pitchFamily="34" charset="0"/>
              </a:rPr>
              <a:t>, from </a:t>
            </a:r>
            <a:r>
              <a:rPr lang="en-GB" smtClean="0">
                <a:latin typeface="Lucida Console" panose="020B0609040504020204" pitchFamily="49" charset="0"/>
                <a:ea typeface="Tahoma" panose="020B0604030504040204" pitchFamily="34" charset="0"/>
                <a:cs typeface="Tahoma" panose="020B0604030504040204" pitchFamily="34" charset="0"/>
              </a:rPr>
              <a:t>i</a:t>
            </a:r>
            <a:r>
              <a:rPr lang="en-GB" smtClean="0">
                <a:ea typeface="Tahoma" panose="020B0604030504040204" pitchFamily="34" charset="0"/>
                <a:cs typeface="Tahoma" panose="020B0604030504040204" pitchFamily="34" charset="0"/>
              </a:rPr>
              <a:t> to the end.</a:t>
            </a:r>
          </a:p>
          <a:p>
            <a:pPr lvl="1"/>
            <a:r>
              <a:rPr lang="en-GB" smtClean="0">
                <a:latin typeface="Lucida Console" panose="020B0609040504020204" pitchFamily="49" charset="0"/>
              </a:rPr>
              <a:t>s[:-i]</a:t>
            </a:r>
            <a:r>
              <a:rPr lang="en-GB" smtClean="0">
                <a:ea typeface="Tahoma" panose="020B0604030504040204" pitchFamily="34" charset="0"/>
                <a:cs typeface="Tahoma" panose="020B0604030504040204" pitchFamily="34" charset="0"/>
              </a:rPr>
              <a:t> returns a slice of the sequence </a:t>
            </a:r>
            <a:r>
              <a:rPr lang="en-GB" smtClean="0">
                <a:latin typeface="Lucida Console" panose="020B0609040504020204" pitchFamily="49" charset="0"/>
              </a:rPr>
              <a:t>s</a:t>
            </a:r>
            <a:r>
              <a:rPr lang="en-GB" smtClean="0">
                <a:ea typeface="Tahoma" panose="020B0604030504040204" pitchFamily="34" charset="0"/>
                <a:cs typeface="Tahoma" panose="020B0604030504040204" pitchFamily="34" charset="0"/>
              </a:rPr>
              <a:t>, starting at the beginning and including all elements apart from the last </a:t>
            </a:r>
            <a:r>
              <a:rPr lang="en-GB" smtClean="0">
                <a:latin typeface="Lucida Console" panose="020B0609040504020204" pitchFamily="49" charset="0"/>
              </a:rPr>
              <a:t>i</a:t>
            </a:r>
            <a:r>
              <a:rPr lang="en-GB" smtClean="0">
                <a:ea typeface="Tahoma" panose="020B0604030504040204" pitchFamily="34" charset="0"/>
                <a:cs typeface="Tahoma" panose="020B0604030504040204" pitchFamily="34" charset="0"/>
              </a:rPr>
              <a:t>.</a:t>
            </a:r>
            <a:r>
              <a:rPr lang="en-GB" smtClean="0">
                <a:latin typeface="Lucida Console" panose="020B0609040504020204" pitchFamily="49"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A common requirement when working with lists (and tuples, see later) is to extract all the items into separate variables. For example, consider the </a:t>
            </a:r>
            <a:r>
              <a:rPr lang="en-GB" smtClean="0">
                <a:latin typeface="Lucida Console" panose="020B0609040504020204" pitchFamily="49" charset="0"/>
              </a:rPr>
              <a:t>euro</a:t>
            </a:r>
            <a:r>
              <a:rPr lang="en-GB" smtClean="0"/>
              <a:t> list shown in the slide, and imagine we want to extract the 4 items into 4 separate variables… The manual way to do this is as follows:</a:t>
            </a:r>
          </a:p>
          <a:p>
            <a:r>
              <a:rPr lang="en-GB" smtClean="0">
                <a:latin typeface="Lucida Console" panose="020B0609040504020204" pitchFamily="49" charset="0"/>
              </a:rPr>
              <a:t>    a</a:t>
            </a:r>
            <a:r>
              <a:rPr lang="en-GB">
                <a:latin typeface="Lucida Console" panose="020B0609040504020204" pitchFamily="49" charset="0"/>
              </a:rPr>
              <a:t>, b, c, d = euro[0], euro[1], euro[2], euro[3]</a:t>
            </a:r>
          </a:p>
          <a:p>
            <a:r>
              <a:rPr lang="en-GB" smtClean="0">
                <a:ea typeface="Tahoma" panose="020B0604030504040204" pitchFamily="34" charset="0"/>
                <a:cs typeface="Tahoma" panose="020B0604030504040204" pitchFamily="34" charset="0"/>
              </a:rPr>
              <a:t>This statement sets each variable to the specified element:</a:t>
            </a:r>
          </a:p>
          <a:p>
            <a:pPr lvl="1"/>
            <a:r>
              <a:rPr lang="en-GB" smtClean="0">
                <a:latin typeface="Lucida Console" panose="020B0609040504020204" pitchFamily="49" charset="0"/>
              </a:rPr>
              <a:t>a</a:t>
            </a:r>
            <a:r>
              <a:rPr lang="en-GB" smtClean="0">
                <a:ea typeface="Tahoma" panose="020B0604030504040204" pitchFamily="34" charset="0"/>
                <a:cs typeface="Tahoma" panose="020B0604030504040204" pitchFamily="34" charset="0"/>
              </a:rPr>
              <a:t>  is  </a:t>
            </a:r>
            <a:r>
              <a:rPr lang="en-GB" smtClean="0">
                <a:latin typeface="Lucida Console" panose="020B0609040504020204" pitchFamily="49" charset="0"/>
              </a:rPr>
              <a:t>"GB"</a:t>
            </a:r>
          </a:p>
          <a:p>
            <a:pPr lvl="1"/>
            <a:r>
              <a:rPr lang="en-GB" smtClean="0">
                <a:latin typeface="Lucida Console" panose="020B0609040504020204" pitchFamily="49" charset="0"/>
              </a:rPr>
              <a:t>b</a:t>
            </a:r>
            <a:r>
              <a:rPr lang="en-GB" smtClean="0">
                <a:ea typeface="Tahoma" panose="020B0604030504040204" pitchFamily="34" charset="0"/>
                <a:cs typeface="Tahoma" panose="020B0604030504040204" pitchFamily="34" charset="0"/>
              </a:rPr>
              <a:t>  is  </a:t>
            </a:r>
            <a:r>
              <a:rPr lang="en-GB" smtClean="0">
                <a:latin typeface="Lucida Console" panose="020B0609040504020204" pitchFamily="49" charset="0"/>
              </a:rPr>
              <a:t>"ES"</a:t>
            </a:r>
            <a:endParaRPr lang="en-GB">
              <a:latin typeface="Lucida Console" panose="020B0609040504020204" pitchFamily="49" charset="0"/>
            </a:endParaRPr>
          </a:p>
          <a:p>
            <a:pPr lvl="1"/>
            <a:r>
              <a:rPr lang="en-GB" smtClean="0">
                <a:latin typeface="Lucida Console" panose="020B0609040504020204" pitchFamily="49" charset="0"/>
              </a:rPr>
              <a:t>c</a:t>
            </a:r>
            <a:r>
              <a:rPr lang="en-GB" smtClean="0">
                <a:ea typeface="Tahoma" panose="020B0604030504040204" pitchFamily="34" charset="0"/>
                <a:cs typeface="Tahoma" panose="020B0604030504040204" pitchFamily="34" charset="0"/>
              </a:rPr>
              <a:t>  is  </a:t>
            </a:r>
            <a:r>
              <a:rPr lang="en-GB" smtClean="0">
                <a:latin typeface="Lucida Console" panose="020B0609040504020204" pitchFamily="49" charset="0"/>
              </a:rPr>
              <a:t>"NL"</a:t>
            </a:r>
            <a:endParaRPr lang="en-GB">
              <a:latin typeface="Lucida Console" panose="020B0609040504020204" pitchFamily="49" charset="0"/>
            </a:endParaRPr>
          </a:p>
          <a:p>
            <a:pPr lvl="1"/>
            <a:r>
              <a:rPr lang="en-GB" smtClean="0">
                <a:latin typeface="Lucida Console" panose="020B0609040504020204" pitchFamily="49" charset="0"/>
              </a:rPr>
              <a:t>d</a:t>
            </a:r>
            <a:r>
              <a:rPr lang="en-GB" smtClean="0">
                <a:ea typeface="Tahoma" panose="020B0604030504040204" pitchFamily="34" charset="0"/>
                <a:cs typeface="Tahoma" panose="020B0604030504040204" pitchFamily="34" charset="0"/>
              </a:rPr>
              <a:t>  is  </a:t>
            </a:r>
            <a:r>
              <a:rPr lang="en-GB" smtClean="0">
                <a:latin typeface="Lucida Console" panose="020B0609040504020204" pitchFamily="49" charset="0"/>
              </a:rPr>
              <a:t>"F"</a:t>
            </a:r>
            <a:endParaRPr lang="en-GB">
              <a:latin typeface="Lucida Console" panose="020B0609040504020204" pitchFamily="49" charset="0"/>
            </a:endParaRPr>
          </a:p>
          <a:p>
            <a:r>
              <a:rPr lang="en-GB" smtClean="0">
                <a:ea typeface="Tahoma" panose="020B0604030504040204" pitchFamily="34" charset="0"/>
                <a:cs typeface="Tahoma" panose="020B0604030504040204" pitchFamily="34" charset="0"/>
              </a:rPr>
              <a:t>You can achieve exactly the same effect in Python using "unpacking". You simply specify the variables on the left of the assignment operator, and a list or tuple on the right of the assignment operator:</a:t>
            </a:r>
          </a:p>
          <a:p>
            <a:r>
              <a:rPr lang="en-GB" smtClean="0">
                <a:latin typeface="Lucida Console" panose="020B0609040504020204" pitchFamily="49" charset="0"/>
              </a:rPr>
              <a:t>    e</a:t>
            </a:r>
            <a:r>
              <a:rPr lang="en-GB">
                <a:latin typeface="Lucida Console" panose="020B0609040504020204" pitchFamily="49" charset="0"/>
              </a:rPr>
              <a:t>, f, g, h = </a:t>
            </a:r>
            <a:r>
              <a:rPr lang="en-GB" smtClean="0">
                <a:latin typeface="Lucida Console" panose="020B0609040504020204" pitchFamily="49" charset="0"/>
              </a:rPr>
              <a:t>euro</a:t>
            </a:r>
          </a:p>
          <a:p>
            <a:r>
              <a:rPr lang="en-GB" smtClean="0">
                <a:ea typeface="Tahoma" panose="020B0604030504040204" pitchFamily="34" charset="0"/>
                <a:cs typeface="Tahoma" panose="020B0604030504040204" pitchFamily="34" charset="0"/>
              </a:rPr>
              <a:t>Unpacking requires you to specify exactly the correct number of variables on the left of the assignment operator. If you're not sure how many elements there are, you can specify a "catch-all" by prefixing the final variable with a *. For example:</a:t>
            </a:r>
            <a:endParaRPr lang="en-GB">
              <a:ea typeface="Tahoma" panose="020B0604030504040204" pitchFamily="34" charset="0"/>
              <a:cs typeface="Tahoma" panose="020B0604030504040204" pitchFamily="34" charset="0"/>
            </a:endParaRPr>
          </a:p>
          <a:p>
            <a:r>
              <a:rPr lang="en-GB" smtClean="0">
                <a:latin typeface="Lucida Console" panose="020B0609040504020204" pitchFamily="49" charset="0"/>
              </a:rPr>
              <a:t>    i</a:t>
            </a:r>
            <a:r>
              <a:rPr lang="en-GB">
                <a:latin typeface="Lucida Console" panose="020B0609040504020204" pitchFamily="49" charset="0"/>
              </a:rPr>
              <a:t>, j, *k = euro</a:t>
            </a:r>
          </a:p>
          <a:p>
            <a:r>
              <a:rPr lang="en-GB" smtClean="0">
                <a:ea typeface="Tahoma" panose="020B0604030504040204" pitchFamily="34" charset="0"/>
                <a:cs typeface="Tahoma" panose="020B0604030504040204" pitchFamily="34" charset="0"/>
              </a:rPr>
              <a:t>In this example, </a:t>
            </a:r>
            <a:r>
              <a:rPr lang="en-GB" smtClean="0">
                <a:latin typeface="Lucida Console" panose="020B0609040504020204" pitchFamily="49" charset="0"/>
                <a:ea typeface="Tahoma" panose="020B0604030504040204" pitchFamily="34" charset="0"/>
                <a:cs typeface="Tahoma" panose="020B0604030504040204" pitchFamily="34" charset="0"/>
              </a:rPr>
              <a:t>k</a:t>
            </a:r>
            <a:r>
              <a:rPr lang="en-GB" smtClean="0">
                <a:ea typeface="Tahoma" panose="020B0604030504040204" pitchFamily="34" charset="0"/>
                <a:cs typeface="Tahoma" panose="020B0604030504040204" pitchFamily="34" charset="0"/>
              </a:rPr>
              <a:t> will mop-up all remaining elements, i.e. it will be a list containing </a:t>
            </a:r>
            <a:r>
              <a:rPr lang="en-GB" smtClean="0">
                <a:latin typeface="Lucida Console" panose="020B0609040504020204" pitchFamily="49" charset="0"/>
                <a:ea typeface="Tahoma" panose="020B0604030504040204" pitchFamily="34" charset="0"/>
                <a:cs typeface="Tahoma" panose="020B0604030504040204" pitchFamily="34" charset="0"/>
              </a:rPr>
              <a:t>["NL", F"]</a:t>
            </a:r>
            <a:r>
              <a:rPr lang="en-GB" smtClean="0">
                <a:ea typeface="Tahoma" panose="020B0604030504040204" pitchFamily="34" charset="0"/>
                <a:cs typeface="Tahoma" panose="020B0604030504040204" pitchFamily="34" charset="0"/>
              </a:rPr>
              <a:t> in this example.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the </a:t>
            </a:r>
            <a:r>
              <a:rPr lang="en-GB" dirty="0" smtClean="0"/>
              <a:t>modification operations </a:t>
            </a:r>
            <a:r>
              <a:rPr lang="en-GB" dirty="0"/>
              <a:t>you can perform on any </a:t>
            </a:r>
            <a:r>
              <a:rPr lang="en-GB" dirty="0" smtClean="0"/>
              <a:t>mutable sequence</a:t>
            </a:r>
            <a:r>
              <a:rPr lang="en-GB" dirty="0"/>
              <a:t>, </a:t>
            </a:r>
            <a:r>
              <a:rPr lang="en-GB" dirty="0" smtClean="0"/>
              <a:t>such as a list. </a:t>
            </a:r>
            <a:r>
              <a:rPr lang="en-GB" dirty="0"/>
              <a:t>The example also shows the expected output, so you can see how the operations work.</a:t>
            </a:r>
          </a:p>
          <a:p>
            <a:r>
              <a:rPr lang="en-GB" dirty="0"/>
              <a:t>Here's a description of all the operations:</a:t>
            </a:r>
          </a:p>
          <a:p>
            <a:pPr lvl="1"/>
            <a:r>
              <a:rPr lang="en-GB" dirty="0" smtClean="0">
                <a:latin typeface="Lucida Console" panose="020B0609040504020204" pitchFamily="49" charset="0"/>
              </a:rPr>
              <a:t>s[</a:t>
            </a:r>
            <a:r>
              <a:rPr lang="en-GB" dirty="0" err="1" smtClean="0">
                <a:latin typeface="Lucida Console" panose="020B0609040504020204" pitchFamily="49" charset="0"/>
              </a:rPr>
              <a:t>i:j:k</a:t>
            </a:r>
            <a:r>
              <a:rPr lang="en-GB" dirty="0">
                <a:latin typeface="Lucida Console" panose="020B0609040504020204" pitchFamily="49" charset="0"/>
              </a:rPr>
              <a:t>]</a:t>
            </a:r>
            <a:r>
              <a:rPr lang="en-GB" dirty="0"/>
              <a:t> </a:t>
            </a:r>
            <a:r>
              <a:rPr lang="en-GB" dirty="0" smtClean="0"/>
              <a:t>replaces a </a:t>
            </a:r>
            <a:r>
              <a:rPr lang="en-GB" dirty="0"/>
              <a:t>slice of the sequence s, from </a:t>
            </a:r>
            <a:r>
              <a:rPr lang="en-GB" dirty="0" err="1"/>
              <a:t>i</a:t>
            </a:r>
            <a:r>
              <a:rPr lang="en-GB" dirty="0"/>
              <a:t> to j with step </a:t>
            </a:r>
            <a:r>
              <a:rPr lang="en-GB" dirty="0" smtClean="0"/>
              <a:t>k, with the items in the </a:t>
            </a:r>
            <a:r>
              <a:rPr lang="en-GB" dirty="0" err="1" smtClean="0"/>
              <a:t>iterable</a:t>
            </a:r>
            <a:r>
              <a:rPr lang="en-GB" dirty="0" smtClean="0"/>
              <a:t> object. </a:t>
            </a:r>
            <a:r>
              <a:rPr lang="en-GB" dirty="0"/>
              <a:t>You can omit j and </a:t>
            </a:r>
            <a:r>
              <a:rPr lang="en-GB" dirty="0" smtClean="0"/>
              <a:t>k. </a:t>
            </a:r>
            <a:endParaRPr lang="en-GB" dirty="0"/>
          </a:p>
          <a:p>
            <a:pPr lvl="1"/>
            <a:r>
              <a:rPr lang="en-GB" dirty="0" err="1" smtClean="0">
                <a:latin typeface="Lucida Console" panose="020B0609040504020204" pitchFamily="49" charset="0"/>
              </a:rPr>
              <a:t>s.append</a:t>
            </a:r>
            <a:r>
              <a:rPr lang="en-GB" dirty="0" smtClean="0">
                <a:latin typeface="Lucida Console" panose="020B0609040504020204" pitchFamily="49" charset="0"/>
              </a:rPr>
              <a:t>(item)</a:t>
            </a:r>
            <a:r>
              <a:rPr lang="en-GB" dirty="0" smtClean="0"/>
              <a:t> appends an item at the end of the sequence, s.</a:t>
            </a:r>
          </a:p>
          <a:p>
            <a:pPr lvl="1"/>
            <a:r>
              <a:rPr lang="en-GB" dirty="0" err="1" smtClean="0">
                <a:latin typeface="Lucida Console" panose="020B0609040504020204" pitchFamily="49" charset="0"/>
              </a:rPr>
              <a:t>s.extend</a:t>
            </a:r>
            <a:r>
              <a:rPr lang="en-GB" dirty="0" smtClean="0">
                <a:latin typeface="Lucida Console" panose="020B0609040504020204" pitchFamily="49" charset="0"/>
              </a:rPr>
              <a:t>(</a:t>
            </a:r>
            <a:r>
              <a:rPr lang="en-GB" dirty="0" err="1" smtClean="0">
                <a:latin typeface="Lucida Console" panose="020B0609040504020204" pitchFamily="49" charset="0"/>
              </a:rPr>
              <a:t>iterable</a:t>
            </a:r>
            <a:r>
              <a:rPr lang="en-GB" dirty="0" smtClean="0">
                <a:latin typeface="Lucida Console" panose="020B0609040504020204" pitchFamily="49" charset="0"/>
              </a:rPr>
              <a:t>)</a:t>
            </a:r>
            <a:r>
              <a:rPr lang="en-GB" dirty="0" smtClean="0"/>
              <a:t> </a:t>
            </a:r>
            <a:r>
              <a:rPr lang="en-GB" dirty="0"/>
              <a:t>appends </a:t>
            </a:r>
            <a:r>
              <a:rPr lang="en-GB" dirty="0" smtClean="0"/>
              <a:t>all the items in the </a:t>
            </a:r>
            <a:r>
              <a:rPr lang="en-GB" dirty="0" err="1" smtClean="0"/>
              <a:t>iterable</a:t>
            </a:r>
            <a:r>
              <a:rPr lang="en-GB" dirty="0" smtClean="0"/>
              <a:t> object, to the </a:t>
            </a:r>
            <a:r>
              <a:rPr lang="en-GB" dirty="0"/>
              <a:t>end of the sequence, s.</a:t>
            </a:r>
          </a:p>
          <a:p>
            <a:pPr lvl="1"/>
            <a:r>
              <a:rPr lang="en-GB" dirty="0" err="1" smtClean="0">
                <a:latin typeface="Lucida Console" panose="020B0609040504020204" pitchFamily="49" charset="0"/>
              </a:rPr>
              <a:t>s.insert</a:t>
            </a:r>
            <a:r>
              <a:rPr lang="en-GB" dirty="0" smtClean="0">
                <a:latin typeface="Lucida Console" panose="020B0609040504020204" pitchFamily="49" charset="0"/>
              </a:rPr>
              <a:t>(</a:t>
            </a:r>
            <a:r>
              <a:rPr lang="en-GB" dirty="0" err="1" smtClean="0">
                <a:latin typeface="Lucida Console" panose="020B0609040504020204" pitchFamily="49" charset="0"/>
              </a:rPr>
              <a:t>i,item</a:t>
            </a:r>
            <a:r>
              <a:rPr lang="en-GB" dirty="0">
                <a:latin typeface="Lucida Console" panose="020B0609040504020204" pitchFamily="49" charset="0"/>
              </a:rPr>
              <a:t>)</a:t>
            </a:r>
            <a:r>
              <a:rPr lang="en-GB" dirty="0"/>
              <a:t> </a:t>
            </a:r>
            <a:r>
              <a:rPr lang="en-GB" dirty="0" smtClean="0"/>
              <a:t>inserts an </a:t>
            </a:r>
            <a:r>
              <a:rPr lang="en-GB" dirty="0"/>
              <a:t>item </a:t>
            </a:r>
            <a:r>
              <a:rPr lang="en-GB" dirty="0" smtClean="0"/>
              <a:t>at index </a:t>
            </a:r>
            <a:r>
              <a:rPr lang="en-GB" dirty="0" err="1" smtClean="0"/>
              <a:t>i</a:t>
            </a:r>
            <a:r>
              <a:rPr lang="en-GB" dirty="0" smtClean="0"/>
              <a:t> in the </a:t>
            </a:r>
            <a:r>
              <a:rPr lang="en-GB" dirty="0"/>
              <a:t>sequence, s.</a:t>
            </a:r>
          </a:p>
          <a:p>
            <a:pPr lvl="1"/>
            <a:r>
              <a:rPr lang="en-GB" dirty="0" err="1" smtClean="0">
                <a:latin typeface="Lucida Console" panose="020B0609040504020204" pitchFamily="49" charset="0"/>
              </a:rPr>
              <a:t>s.pop</a:t>
            </a:r>
            <a:r>
              <a:rPr lang="en-GB" dirty="0" smtClean="0">
                <a:latin typeface="Lucida Console" panose="020B0609040504020204" pitchFamily="49" charset="0"/>
              </a:rPr>
              <a:t>(</a:t>
            </a:r>
            <a:r>
              <a:rPr lang="en-GB" dirty="0" err="1" smtClean="0">
                <a:latin typeface="Lucida Console" panose="020B0609040504020204" pitchFamily="49" charset="0"/>
              </a:rPr>
              <a:t>i</a:t>
            </a:r>
            <a:r>
              <a:rPr lang="en-GB" dirty="0" smtClean="0">
                <a:latin typeface="Lucida Console" panose="020B0609040504020204" pitchFamily="49" charset="0"/>
              </a:rPr>
              <a:t>)</a:t>
            </a:r>
            <a:r>
              <a:rPr lang="en-GB" dirty="0" smtClean="0"/>
              <a:t> retrieves and removes the item at index </a:t>
            </a:r>
            <a:r>
              <a:rPr lang="en-GB" dirty="0" err="1" smtClean="0"/>
              <a:t>i</a:t>
            </a:r>
            <a:r>
              <a:rPr lang="en-GB" dirty="0" smtClean="0"/>
              <a:t> from the sequence, s. You can omit </a:t>
            </a:r>
            <a:r>
              <a:rPr lang="en-GB" dirty="0" err="1" smtClean="0"/>
              <a:t>i</a:t>
            </a:r>
            <a:r>
              <a:rPr lang="en-GB" dirty="0" smtClean="0"/>
              <a:t>, in which case it retrieves and removes the last item.</a:t>
            </a:r>
            <a:endParaRPr lang="en-GB" dirty="0"/>
          </a:p>
          <a:p>
            <a:pPr lvl="1"/>
            <a:r>
              <a:rPr lang="en-GB" dirty="0" smtClean="0">
                <a:latin typeface="Lucida Console" panose="020B0609040504020204" pitchFamily="49" charset="0"/>
              </a:rPr>
              <a:t>del s[</a:t>
            </a:r>
            <a:r>
              <a:rPr lang="en-GB" dirty="0" err="1" smtClean="0">
                <a:latin typeface="Lucida Console" panose="020B0609040504020204" pitchFamily="49" charset="0"/>
              </a:rPr>
              <a:t>i:j:k</a:t>
            </a:r>
            <a:r>
              <a:rPr lang="en-GB" dirty="0" smtClean="0">
                <a:latin typeface="Lucida Console" panose="020B0609040504020204" pitchFamily="49" charset="0"/>
              </a:rPr>
              <a:t>]</a:t>
            </a:r>
            <a:r>
              <a:rPr lang="en-GB" dirty="0"/>
              <a:t> </a:t>
            </a:r>
            <a:r>
              <a:rPr lang="en-GB" dirty="0" smtClean="0"/>
              <a:t>removes a </a:t>
            </a:r>
            <a:r>
              <a:rPr lang="en-GB" dirty="0"/>
              <a:t>slice </a:t>
            </a:r>
            <a:r>
              <a:rPr lang="en-GB" dirty="0" smtClean="0"/>
              <a:t>from the </a:t>
            </a:r>
            <a:r>
              <a:rPr lang="en-GB" dirty="0"/>
              <a:t>sequence s, from </a:t>
            </a:r>
            <a:r>
              <a:rPr lang="en-GB" dirty="0" err="1"/>
              <a:t>i</a:t>
            </a:r>
            <a:r>
              <a:rPr lang="en-GB" dirty="0"/>
              <a:t> to j with step </a:t>
            </a:r>
            <a:r>
              <a:rPr lang="en-GB" dirty="0" smtClean="0"/>
              <a:t>k. </a:t>
            </a:r>
            <a:r>
              <a:rPr lang="en-GB" dirty="0"/>
              <a:t>You can omit </a:t>
            </a:r>
            <a:r>
              <a:rPr lang="en-GB" dirty="0" smtClean="0"/>
              <a:t>j and k. </a:t>
            </a:r>
            <a:endParaRPr lang="en-GB" dirty="0"/>
          </a:p>
          <a:p>
            <a:pPr lvl="1"/>
            <a:r>
              <a:rPr lang="en-GB" dirty="0" err="1" smtClean="0">
                <a:latin typeface="Lucida Console" panose="020B0609040504020204" pitchFamily="49" charset="0"/>
              </a:rPr>
              <a:t>s.remove</a:t>
            </a:r>
            <a:r>
              <a:rPr lang="en-GB" dirty="0" smtClean="0">
                <a:latin typeface="Lucida Console" panose="020B0609040504020204" pitchFamily="49" charset="0"/>
              </a:rPr>
              <a:t>(item)</a:t>
            </a:r>
            <a:r>
              <a:rPr lang="en-GB" dirty="0" smtClean="0"/>
              <a:t> removes first occurrence of item from the sequence, s.</a:t>
            </a:r>
            <a:endParaRPr lang="en-GB" dirty="0"/>
          </a:p>
          <a:p>
            <a:pPr lvl="1"/>
            <a:r>
              <a:rPr lang="en-GB" dirty="0" err="1" smtClean="0">
                <a:latin typeface="Lucida Console" panose="020B0609040504020204" pitchFamily="49" charset="0"/>
              </a:rPr>
              <a:t>s.reverse</a:t>
            </a:r>
            <a:r>
              <a:rPr lang="en-GB" dirty="0" smtClean="0">
                <a:latin typeface="Lucida Console" panose="020B0609040504020204" pitchFamily="49" charset="0"/>
              </a:rPr>
              <a:t>()</a:t>
            </a:r>
            <a:r>
              <a:rPr lang="en-GB" dirty="0" smtClean="0"/>
              <a:t> reverses the items of the sequence, s, in place.</a:t>
            </a:r>
          </a:p>
          <a:p>
            <a:pPr lvl="1"/>
            <a:r>
              <a:rPr lang="en-GB" dirty="0" err="1" smtClean="0">
                <a:latin typeface="Lucida Console" panose="020B0609040504020204" pitchFamily="49" charset="0"/>
              </a:rPr>
              <a:t>s.copy</a:t>
            </a:r>
            <a:r>
              <a:rPr lang="en-GB" dirty="0" smtClean="0">
                <a:latin typeface="Lucida Console" panose="020B0609040504020204" pitchFamily="49" charset="0"/>
              </a:rPr>
              <a:t>()</a:t>
            </a:r>
            <a:r>
              <a:rPr lang="en-GB" dirty="0" smtClean="0"/>
              <a:t> returns a shallow copy of the </a:t>
            </a:r>
            <a:r>
              <a:rPr lang="en-GB" dirty="0"/>
              <a:t>sequence, </a:t>
            </a:r>
            <a:r>
              <a:rPr lang="en-GB" dirty="0" smtClean="0"/>
              <a:t>s.</a:t>
            </a:r>
          </a:p>
          <a:p>
            <a:pPr lvl="1"/>
            <a:r>
              <a:rPr lang="en-GB" dirty="0" err="1" smtClean="0">
                <a:latin typeface="Lucida Console" panose="020B0609040504020204" pitchFamily="49" charset="0"/>
              </a:rPr>
              <a:t>s.clear</a:t>
            </a:r>
            <a:r>
              <a:rPr lang="en-GB" dirty="0" smtClean="0">
                <a:latin typeface="Lucida Console" panose="020B0609040504020204" pitchFamily="49" charset="0"/>
              </a:rPr>
              <a:t>()</a:t>
            </a:r>
            <a:r>
              <a:rPr lang="en-GB" dirty="0" smtClean="0"/>
              <a:t> removes all items from the sequence, s.</a:t>
            </a:r>
            <a:endParaRPr lang="en-GB" dirty="0"/>
          </a:p>
          <a:p>
            <a:pPr lvl="1"/>
            <a:endParaRPr lang="en-GB" dirty="0"/>
          </a:p>
          <a:p>
            <a:pPr lvl="1"/>
            <a:endParaRPr lang="en-GB" dirty="0" smtClean="0"/>
          </a:p>
          <a:p>
            <a:pPr lvl="1"/>
            <a:endParaRPr lang="en-GB"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dirty="0" smtClean="0"/>
              <a:t>This section covers sets. </a:t>
            </a:r>
            <a:r>
              <a:rPr lang="en-GB" dirty="0"/>
              <a:t>A set is an unordered </a:t>
            </a:r>
            <a:r>
              <a:rPr lang="en-GB" dirty="0" smtClean="0"/>
              <a:t>collection, </a:t>
            </a:r>
            <a:r>
              <a:rPr lang="en-GB" dirty="0"/>
              <a:t>with no duplicate elements. </a:t>
            </a:r>
            <a:r>
              <a:rPr lang="en-GB" dirty="0" smtClean="0"/>
              <a:t>The main reason for using sets is to perform membership </a:t>
            </a:r>
            <a:r>
              <a:rPr lang="en-GB" dirty="0"/>
              <a:t>testing and </a:t>
            </a:r>
            <a:r>
              <a:rPr lang="en-GB" dirty="0" smtClean="0"/>
              <a:t>to eliminate </a:t>
            </a:r>
            <a:r>
              <a:rPr lang="en-GB" dirty="0"/>
              <a:t>duplicate entries. Set objects also support mathematical </a:t>
            </a:r>
            <a:r>
              <a:rPr lang="en-GB" dirty="0" smtClean="0"/>
              <a:t>operations such as union</a:t>
            </a:r>
            <a:r>
              <a:rPr lang="en-GB" dirty="0"/>
              <a:t>, intersection, difference, and symmetric difference</a:t>
            </a:r>
            <a:r>
              <a:rPr lang="en-GB" dirty="0" smtClean="0"/>
              <a:t>. We'll explore these operations in this section.</a:t>
            </a:r>
          </a:p>
          <a:p>
            <a:r>
              <a:rPr lang="en-GB" dirty="0" smtClean="0"/>
              <a:t>Python defines two set types - </a:t>
            </a:r>
            <a:r>
              <a:rPr lang="en-GB" dirty="0" smtClean="0">
                <a:latin typeface="Lucida Console" panose="020B0609040504020204" pitchFamily="49" charset="0"/>
              </a:rPr>
              <a:t>set</a:t>
            </a:r>
            <a:r>
              <a:rPr lang="en-GB" dirty="0" smtClean="0"/>
              <a:t> and </a:t>
            </a:r>
            <a:r>
              <a:rPr lang="en-GB" dirty="0" err="1" smtClean="0">
                <a:latin typeface="Lucida Console" panose="020B0609040504020204" pitchFamily="49" charset="0"/>
              </a:rPr>
              <a:t>frozenset</a:t>
            </a:r>
            <a:r>
              <a:rPr lang="en-GB" dirty="0" smtClean="0"/>
              <a:t>. As you probably guessed, </a:t>
            </a:r>
            <a:r>
              <a:rPr lang="en-GB" dirty="0" smtClean="0">
                <a:latin typeface="Lucida Console" panose="020B0609040504020204" pitchFamily="49" charset="0"/>
              </a:rPr>
              <a:t>set</a:t>
            </a:r>
            <a:r>
              <a:rPr lang="en-GB" dirty="0" smtClean="0"/>
              <a:t> is mutable, and </a:t>
            </a:r>
            <a:r>
              <a:rPr lang="en-GB" dirty="0" err="1" smtClean="0">
                <a:latin typeface="Lucida Console" panose="020B0609040504020204" pitchFamily="49" charset="0"/>
              </a:rPr>
              <a:t>frozenset</a:t>
            </a:r>
            <a:r>
              <a:rPr lang="en-GB" dirty="0" smtClean="0"/>
              <a:t> is immutable. Or to put it another way, </a:t>
            </a:r>
            <a:r>
              <a:rPr lang="en-GB" dirty="0" smtClean="0">
                <a:latin typeface="Lucida Console" panose="020B0609040504020204" pitchFamily="49" charset="0"/>
              </a:rPr>
              <a:t>set</a:t>
            </a:r>
            <a:r>
              <a:rPr lang="en-GB" dirty="0" smtClean="0"/>
              <a:t> provides </a:t>
            </a:r>
            <a:r>
              <a:rPr lang="en-GB" dirty="0" err="1" smtClean="0"/>
              <a:t>mutator</a:t>
            </a:r>
            <a:r>
              <a:rPr lang="en-GB" dirty="0" smtClean="0"/>
              <a:t> methods, whereas </a:t>
            </a:r>
            <a:r>
              <a:rPr lang="en-GB" dirty="0" err="1" smtClean="0">
                <a:latin typeface="Lucida Console" panose="020B0609040504020204" pitchFamily="49" charset="0"/>
              </a:rPr>
              <a:t>frozenset</a:t>
            </a:r>
            <a:r>
              <a:rPr lang="en-GB" dirty="0" smtClean="0"/>
              <a:t> does not.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You can create a </a:t>
            </a:r>
            <a:r>
              <a:rPr lang="en-GB" dirty="0" smtClean="0">
                <a:latin typeface="Lucida Console" panose="020B0609040504020204" pitchFamily="49" charset="0"/>
              </a:rPr>
              <a:t>set</a:t>
            </a:r>
            <a:r>
              <a:rPr lang="en-GB" dirty="0" smtClean="0"/>
              <a:t> via </a:t>
            </a:r>
            <a:r>
              <a:rPr lang="en-GB" dirty="0"/>
              <a:t>one of the following mechanisms:</a:t>
            </a:r>
          </a:p>
          <a:p>
            <a:pPr lvl="1"/>
            <a:r>
              <a:rPr lang="en-GB" dirty="0">
                <a:latin typeface="Lucida Console" panose="020B0609040504020204" pitchFamily="49" charset="0"/>
              </a:rPr>
              <a:t>{</a:t>
            </a:r>
            <a:r>
              <a:rPr lang="en-GB" i="1" dirty="0">
                <a:latin typeface="Lucida Console" panose="020B0609040504020204" pitchFamily="49" charset="0"/>
              </a:rPr>
              <a:t>item</a:t>
            </a:r>
            <a:r>
              <a:rPr lang="en-GB" dirty="0">
                <a:latin typeface="Lucida Console" panose="020B0609040504020204" pitchFamily="49" charset="0"/>
              </a:rPr>
              <a:t>, </a:t>
            </a:r>
            <a:r>
              <a:rPr lang="en-GB" i="1" dirty="0">
                <a:latin typeface="Lucida Console" panose="020B0609040504020204" pitchFamily="49" charset="0"/>
              </a:rPr>
              <a:t>item</a:t>
            </a:r>
            <a:r>
              <a:rPr lang="en-GB" dirty="0">
                <a:latin typeface="Lucida Console" panose="020B0609040504020204" pitchFamily="49" charset="0"/>
              </a:rPr>
              <a:t>, </a:t>
            </a:r>
            <a:r>
              <a:rPr lang="en-GB" i="1" dirty="0">
                <a:latin typeface="Lucida Console" panose="020B0609040504020204" pitchFamily="49" charset="0"/>
              </a:rPr>
              <a:t>item</a:t>
            </a:r>
            <a:r>
              <a:rPr lang="en-GB" dirty="0">
                <a:latin typeface="Lucida Console" panose="020B0609040504020204" pitchFamily="49" charset="0"/>
              </a:rPr>
              <a:t>, … }</a:t>
            </a:r>
            <a:r>
              <a:rPr lang="en-GB" dirty="0"/>
              <a:t/>
            </a:r>
            <a:br>
              <a:rPr lang="en-GB" dirty="0"/>
            </a:br>
            <a:r>
              <a:rPr lang="en-GB" dirty="0"/>
              <a:t>Creates a </a:t>
            </a:r>
            <a:r>
              <a:rPr lang="en-GB" dirty="0">
                <a:latin typeface="Lucida Console" panose="020B0609040504020204" pitchFamily="49" charset="0"/>
              </a:rPr>
              <a:t>set</a:t>
            </a:r>
            <a:r>
              <a:rPr lang="en-GB" dirty="0"/>
              <a:t> from the items in the braces. The braces must not be empty.</a:t>
            </a:r>
          </a:p>
          <a:p>
            <a:pPr lvl="1"/>
            <a:r>
              <a:rPr lang="en-GB" dirty="0" smtClean="0">
                <a:latin typeface="Lucida Console" panose="020B0609040504020204" pitchFamily="49" charset="0"/>
              </a:rPr>
              <a:t>set()</a:t>
            </a:r>
            <a:r>
              <a:rPr lang="en-GB" dirty="0"/>
              <a:t/>
            </a:r>
            <a:br>
              <a:rPr lang="en-GB" dirty="0"/>
            </a:br>
            <a:r>
              <a:rPr lang="en-GB" dirty="0" smtClean="0"/>
              <a:t>Creates </a:t>
            </a:r>
            <a:r>
              <a:rPr lang="en-GB" dirty="0"/>
              <a:t>an empty </a:t>
            </a:r>
            <a:r>
              <a:rPr lang="en-GB" dirty="0" smtClean="0">
                <a:latin typeface="Lucida Console" panose="020B0609040504020204" pitchFamily="49" charset="0"/>
              </a:rPr>
              <a:t>set</a:t>
            </a:r>
            <a:r>
              <a:rPr lang="en-GB" dirty="0" smtClean="0"/>
              <a:t>.</a:t>
            </a:r>
            <a:endParaRPr lang="en-GB" dirty="0"/>
          </a:p>
          <a:p>
            <a:pPr lvl="1"/>
            <a:r>
              <a:rPr lang="en-GB" dirty="0" smtClean="0">
                <a:latin typeface="Lucida Console" panose="020B0609040504020204" pitchFamily="49" charset="0"/>
              </a:rPr>
              <a:t>set(</a:t>
            </a:r>
            <a:r>
              <a:rPr lang="en-GB" i="1" dirty="0" err="1" smtClean="0">
                <a:latin typeface="Lucida Console" panose="020B0609040504020204" pitchFamily="49" charset="0"/>
              </a:rPr>
              <a:t>iterable</a:t>
            </a:r>
            <a:r>
              <a:rPr lang="en-GB" dirty="0">
                <a:latin typeface="Lucida Console" panose="020B0609040504020204" pitchFamily="49" charset="0"/>
              </a:rPr>
              <a:t>)</a:t>
            </a:r>
            <a:r>
              <a:rPr lang="en-GB" dirty="0"/>
              <a:t/>
            </a:r>
            <a:br>
              <a:rPr lang="en-GB" dirty="0"/>
            </a:br>
            <a:r>
              <a:rPr lang="en-GB" dirty="0"/>
              <a:t>Creates a </a:t>
            </a:r>
            <a:r>
              <a:rPr lang="en-GB" dirty="0" smtClean="0">
                <a:latin typeface="Lucida Console" panose="020B0609040504020204" pitchFamily="49" charset="0"/>
              </a:rPr>
              <a:t>set</a:t>
            </a:r>
            <a:r>
              <a:rPr lang="en-GB" dirty="0" smtClean="0"/>
              <a:t> that </a:t>
            </a:r>
            <a:r>
              <a:rPr lang="en-GB" dirty="0"/>
              <a:t>contains the items from the </a:t>
            </a:r>
            <a:r>
              <a:rPr lang="en-GB" dirty="0" err="1"/>
              <a:t>iterable</a:t>
            </a:r>
            <a:r>
              <a:rPr lang="en-GB" dirty="0"/>
              <a:t> object.</a:t>
            </a:r>
          </a:p>
          <a:p>
            <a:pPr lvl="1"/>
            <a:r>
              <a:rPr lang="en-GB" dirty="0" smtClean="0"/>
              <a:t>Via a comprehension, i.e. by performing an operation on items in a collection.</a:t>
            </a:r>
            <a:endParaRPr lang="en-GB" dirty="0"/>
          </a:p>
          <a:p>
            <a:r>
              <a:rPr lang="en-GB" dirty="0" smtClean="0"/>
              <a:t>The example in the slide illustrates these features. Note the following points:</a:t>
            </a:r>
          </a:p>
          <a:p>
            <a:pPr lvl="1"/>
            <a:r>
              <a:rPr lang="en-GB" dirty="0" smtClean="0"/>
              <a:t>For set3, where we call the </a:t>
            </a:r>
            <a:r>
              <a:rPr lang="en-GB" dirty="0" smtClean="0">
                <a:latin typeface="Lucida Console" panose="020B0609040504020204" pitchFamily="49" charset="0"/>
              </a:rPr>
              <a:t>set</a:t>
            </a:r>
            <a:r>
              <a:rPr lang="en-GB" dirty="0" smtClean="0"/>
              <a:t> constructor, we must enclose the items in another pair of parentheses (i.e. a range). Without these parentheses, Python would try to pass the items as separate parameters into the constructor.</a:t>
            </a:r>
          </a:p>
          <a:p>
            <a:pPr lvl="1"/>
            <a:r>
              <a:rPr lang="en-GB" dirty="0" smtClean="0"/>
              <a:t>For set4, we pass a string into the </a:t>
            </a:r>
            <a:r>
              <a:rPr lang="en-GB" dirty="0" smtClean="0">
                <a:latin typeface="Lucida Console" panose="020B0609040504020204" pitchFamily="49" charset="0"/>
              </a:rPr>
              <a:t>set</a:t>
            </a:r>
            <a:r>
              <a:rPr lang="en-GB" dirty="0" smtClean="0"/>
              <a:t> constructor. Python treats the string as a collection of characters, so the </a:t>
            </a:r>
            <a:r>
              <a:rPr lang="en-GB" dirty="0" smtClean="0">
                <a:latin typeface="Lucida Console" panose="020B0609040504020204" pitchFamily="49" charset="0"/>
              </a:rPr>
              <a:t>set</a:t>
            </a:r>
            <a:r>
              <a:rPr lang="en-GB" dirty="0" smtClean="0"/>
              <a:t> will be populated with the unique characters from this string.</a:t>
            </a:r>
          </a:p>
          <a:p>
            <a:r>
              <a:rPr lang="en-GB" dirty="0" smtClean="0"/>
              <a:t>Here's </a:t>
            </a:r>
            <a:r>
              <a:rPr lang="en-GB" dirty="0"/>
              <a:t>the output from the example in the </a:t>
            </a:r>
            <a:r>
              <a:rPr lang="en-GB" dirty="0" smtClean="0"/>
              <a:t>slide: </a:t>
            </a:r>
            <a:endParaRPr lang="en-GB" dirty="0"/>
          </a:p>
          <a:p>
            <a:r>
              <a:rPr lang="en-GB" dirty="0" smtClean="0">
                <a:latin typeface="Lucida Console" panose="020B0609040504020204" pitchFamily="49" charset="0"/>
              </a:rPr>
              <a:t>    set1 </a:t>
            </a:r>
            <a:r>
              <a:rPr lang="en-GB" dirty="0">
                <a:latin typeface="Lucida Console" panose="020B0609040504020204" pitchFamily="49" charset="0"/>
              </a:rPr>
              <a:t>has 4 items: {'bat', 'ant', 'cat', 'dog'}</a:t>
            </a:r>
          </a:p>
          <a:p>
            <a:r>
              <a:rPr lang="en-GB" dirty="0" smtClean="0">
                <a:latin typeface="Lucida Console" panose="020B0609040504020204" pitchFamily="49" charset="0"/>
              </a:rPr>
              <a:t>    set2 </a:t>
            </a:r>
            <a:r>
              <a:rPr lang="en-GB" dirty="0">
                <a:latin typeface="Lucida Console" panose="020B0609040504020204" pitchFamily="49" charset="0"/>
              </a:rPr>
              <a:t>has 0 items: set()</a:t>
            </a:r>
          </a:p>
          <a:p>
            <a:r>
              <a:rPr lang="en-GB" dirty="0" smtClean="0">
                <a:latin typeface="Lucida Console" panose="020B0609040504020204" pitchFamily="49" charset="0"/>
              </a:rPr>
              <a:t>    set3 </a:t>
            </a:r>
            <a:r>
              <a:rPr lang="en-GB" dirty="0">
                <a:latin typeface="Lucida Console" panose="020B0609040504020204" pitchFamily="49" charset="0"/>
              </a:rPr>
              <a:t>has 4 items: {'bat', 'ant', 'cat', 'dog'}</a:t>
            </a:r>
          </a:p>
          <a:p>
            <a:r>
              <a:rPr lang="en-GB" dirty="0" smtClean="0">
                <a:latin typeface="Lucida Console" panose="020B0609040504020204" pitchFamily="49" charset="0"/>
              </a:rPr>
              <a:t>    set4 </a:t>
            </a:r>
            <a:r>
              <a:rPr lang="en-GB" dirty="0">
                <a:latin typeface="Lucida Console" panose="020B0609040504020204" pitchFamily="49" charset="0"/>
              </a:rPr>
              <a:t>has 5 items: {'r', 'a', 'c', 'b', 'd'}</a:t>
            </a:r>
          </a:p>
          <a:p>
            <a:r>
              <a:rPr lang="en-GB" dirty="0" smtClean="0">
                <a:latin typeface="Lucida Console" panose="020B0609040504020204" pitchFamily="49" charset="0"/>
              </a:rPr>
              <a:t>    set5 </a:t>
            </a:r>
            <a:r>
              <a:rPr lang="en-GB" dirty="0">
                <a:latin typeface="Lucida Console" panose="020B0609040504020204" pitchFamily="49" charset="0"/>
              </a:rPr>
              <a:t>has 5 items: {'D', 'B', 'R', 'A', 'C'}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 </a:t>
            </a:r>
            <a:r>
              <a:rPr lang="en-GB" dirty="0" err="1" smtClean="0">
                <a:latin typeface="Lucida Console" panose="020B0609040504020204" pitchFamily="49" charset="0"/>
              </a:rPr>
              <a:t>frozenset</a:t>
            </a:r>
            <a:r>
              <a:rPr lang="en-GB" dirty="0" smtClean="0"/>
              <a:t> is an immutable set, so </a:t>
            </a:r>
            <a:r>
              <a:rPr lang="en-GB" dirty="0" err="1" smtClean="0"/>
              <a:t>frozensets</a:t>
            </a:r>
            <a:r>
              <a:rPr lang="en-GB" dirty="0" smtClean="0"/>
              <a:t> are to sets what tuples are to lists. </a:t>
            </a:r>
          </a:p>
          <a:p>
            <a:r>
              <a:rPr lang="en-GB" dirty="0" smtClean="0">
                <a:ea typeface="Tahoma" panose="020B0604030504040204" pitchFamily="34" charset="0"/>
                <a:cs typeface="Tahoma" panose="020B0604030504040204" pitchFamily="34" charset="0"/>
              </a:rPr>
              <a:t>To create a </a:t>
            </a:r>
            <a:r>
              <a:rPr lang="en-GB" dirty="0" err="1" smtClean="0">
                <a:latin typeface="Lucida Console" panose="020B0609040504020204" pitchFamily="49" charset="0"/>
              </a:rPr>
              <a:t>frozenset</a:t>
            </a:r>
            <a:r>
              <a:rPr lang="en-GB" dirty="0" smtClean="0">
                <a:ea typeface="Tahoma" panose="020B0604030504040204" pitchFamily="34" charset="0"/>
                <a:cs typeface="Tahoma" panose="020B0604030504040204" pitchFamily="34" charset="0"/>
              </a:rPr>
              <a:t>, use the </a:t>
            </a:r>
            <a:r>
              <a:rPr lang="en-GB" dirty="0" err="1" smtClean="0">
                <a:latin typeface="Lucida Console" panose="020B0609040504020204" pitchFamily="49" charset="0"/>
              </a:rPr>
              <a:t>frozenset</a:t>
            </a:r>
            <a:r>
              <a:rPr lang="en-GB" dirty="0" smtClean="0">
                <a:ea typeface="Tahoma" panose="020B0604030504040204" pitchFamily="34" charset="0"/>
                <a:cs typeface="Tahoma" panose="020B0604030504040204" pitchFamily="34" charset="0"/>
              </a:rPr>
              <a:t> constructor. The example in the slide shows several examples.</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the common operations you can perform on any type of set. The example also shows the expected output, so you can see how the operations work.</a:t>
            </a:r>
          </a:p>
          <a:p>
            <a:r>
              <a:rPr lang="en-GB" dirty="0" smtClean="0"/>
              <a:t>Here's a description of all the operations:</a:t>
            </a:r>
          </a:p>
          <a:p>
            <a:pPr lvl="1"/>
            <a:r>
              <a:rPr lang="en-GB" dirty="0" smtClean="0">
                <a:latin typeface="Lucida Console" panose="020B0609040504020204" pitchFamily="49" charset="0"/>
              </a:rPr>
              <a:t>in</a:t>
            </a:r>
            <a:r>
              <a:rPr lang="en-GB" dirty="0" smtClean="0"/>
              <a:t> and </a:t>
            </a:r>
            <a:r>
              <a:rPr lang="en-GB" dirty="0" smtClean="0">
                <a:latin typeface="Lucida Console" panose="020B0609040504020204" pitchFamily="49" charset="0"/>
              </a:rPr>
              <a:t>not</a:t>
            </a:r>
            <a:r>
              <a:rPr lang="en-GB" dirty="0" smtClean="0"/>
              <a:t> </a:t>
            </a:r>
            <a:r>
              <a:rPr lang="en-GB" dirty="0" smtClean="0">
                <a:latin typeface="Lucida Console" panose="020B0609040504020204" pitchFamily="49" charset="0"/>
              </a:rPr>
              <a:t>in</a:t>
            </a:r>
            <a:r>
              <a:rPr lang="en-GB" dirty="0" smtClean="0"/>
              <a:t> indicate if the set contains the specified item.</a:t>
            </a:r>
          </a:p>
          <a:p>
            <a:pPr lvl="1"/>
            <a:r>
              <a:rPr lang="en-GB" dirty="0" err="1" smtClean="0">
                <a:latin typeface="Lucida Console" panose="020B0609040504020204" pitchFamily="49" charset="0"/>
              </a:rPr>
              <a:t>s.isdisjoint</a:t>
            </a:r>
            <a:r>
              <a:rPr lang="en-GB" dirty="0" smtClean="0">
                <a:latin typeface="Lucida Console" panose="020B0609040504020204" pitchFamily="49" charset="0"/>
              </a:rPr>
              <a:t>(other)</a:t>
            </a:r>
            <a:r>
              <a:rPr lang="en-GB" dirty="0" smtClean="0"/>
              <a:t> returns true </a:t>
            </a:r>
            <a:r>
              <a:rPr lang="en-GB" dirty="0"/>
              <a:t>if </a:t>
            </a:r>
            <a:r>
              <a:rPr lang="en-GB" dirty="0" smtClean="0"/>
              <a:t>the set s has </a:t>
            </a:r>
            <a:r>
              <a:rPr lang="en-GB" dirty="0"/>
              <a:t>no elements in common with </a:t>
            </a:r>
            <a:r>
              <a:rPr lang="en-GB" dirty="0" smtClean="0"/>
              <a:t>the other. </a:t>
            </a:r>
          </a:p>
          <a:p>
            <a:pPr lvl="1"/>
            <a:r>
              <a:rPr lang="en-GB" dirty="0" err="1" smtClean="0">
                <a:latin typeface="Lucida Console" panose="020B0609040504020204" pitchFamily="49" charset="0"/>
              </a:rPr>
              <a:t>s.issubset</a:t>
            </a:r>
            <a:r>
              <a:rPr lang="en-GB" dirty="0" smtClean="0">
                <a:latin typeface="Lucida Console" panose="020B0609040504020204" pitchFamily="49" charset="0"/>
              </a:rPr>
              <a:t>(other</a:t>
            </a:r>
            <a:r>
              <a:rPr lang="en-GB" dirty="0">
                <a:latin typeface="Lucida Console" panose="020B0609040504020204" pitchFamily="49" charset="0"/>
              </a:rPr>
              <a:t>)</a:t>
            </a:r>
            <a:r>
              <a:rPr lang="en-GB" dirty="0"/>
              <a:t> returns true if </a:t>
            </a:r>
            <a:r>
              <a:rPr lang="en-GB" dirty="0" smtClean="0"/>
              <a:t>every item in the set </a:t>
            </a:r>
            <a:r>
              <a:rPr lang="en-GB" dirty="0"/>
              <a:t>s </a:t>
            </a:r>
            <a:r>
              <a:rPr lang="en-GB" dirty="0" smtClean="0"/>
              <a:t>is also in the other. The </a:t>
            </a:r>
            <a:r>
              <a:rPr lang="en-GB" dirty="0" smtClean="0">
                <a:latin typeface="Lucida Console" panose="020B0609040504020204" pitchFamily="49" charset="0"/>
              </a:rPr>
              <a:t>&lt;=</a:t>
            </a:r>
            <a:r>
              <a:rPr lang="en-GB" dirty="0" smtClean="0"/>
              <a:t> operator has the same effect. The &lt; has a similar effect, except that it requires that set s is not exactly the same as the other.</a:t>
            </a:r>
          </a:p>
          <a:p>
            <a:pPr lvl="1"/>
            <a:r>
              <a:rPr lang="en-GB" dirty="0" err="1" smtClean="0">
                <a:latin typeface="Lucida Console" panose="020B0609040504020204" pitchFamily="49" charset="0"/>
              </a:rPr>
              <a:t>s.issuperset</a:t>
            </a:r>
            <a:r>
              <a:rPr lang="en-GB" dirty="0" smtClean="0">
                <a:latin typeface="Lucida Console" panose="020B0609040504020204" pitchFamily="49" charset="0"/>
              </a:rPr>
              <a:t>(other</a:t>
            </a:r>
            <a:r>
              <a:rPr lang="en-GB" dirty="0">
                <a:latin typeface="Lucida Console" panose="020B0609040504020204" pitchFamily="49" charset="0"/>
              </a:rPr>
              <a:t>)</a:t>
            </a:r>
            <a:r>
              <a:rPr lang="en-GB" dirty="0"/>
              <a:t> returns true if every item in </a:t>
            </a:r>
            <a:r>
              <a:rPr lang="en-GB" dirty="0" smtClean="0"/>
              <a:t>the other is also in </a:t>
            </a:r>
            <a:r>
              <a:rPr lang="en-GB" dirty="0"/>
              <a:t>the </a:t>
            </a:r>
            <a:r>
              <a:rPr lang="en-GB" dirty="0" smtClean="0"/>
              <a:t>set s. </a:t>
            </a:r>
            <a:r>
              <a:rPr lang="en-GB" dirty="0"/>
              <a:t>The </a:t>
            </a:r>
            <a:r>
              <a:rPr lang="en-GB" dirty="0" smtClean="0">
                <a:latin typeface="Lucida Console" panose="020B0609040504020204" pitchFamily="49" charset="0"/>
              </a:rPr>
              <a:t>&gt;=</a:t>
            </a:r>
            <a:r>
              <a:rPr lang="en-GB" dirty="0" smtClean="0"/>
              <a:t> </a:t>
            </a:r>
            <a:r>
              <a:rPr lang="en-GB" dirty="0"/>
              <a:t>operator has the same effect. The </a:t>
            </a:r>
            <a:r>
              <a:rPr lang="en-GB" dirty="0" smtClean="0"/>
              <a:t>&gt; </a:t>
            </a:r>
            <a:r>
              <a:rPr lang="en-GB" dirty="0"/>
              <a:t>has a similar effect, except that it requires that set s is not exactly the same as the </a:t>
            </a:r>
            <a:r>
              <a:rPr lang="en-GB" dirty="0" smtClean="0"/>
              <a:t>other.</a:t>
            </a:r>
            <a:endParaRPr lang="en-GB" dirty="0"/>
          </a:p>
          <a:p>
            <a:pPr lvl="1"/>
            <a:r>
              <a:rPr lang="en-GB" dirty="0" err="1" smtClean="0">
                <a:latin typeface="Lucida Console" panose="020B0609040504020204" pitchFamily="49" charset="0"/>
              </a:rPr>
              <a:t>s.union</a:t>
            </a:r>
            <a:r>
              <a:rPr lang="en-GB" dirty="0" smtClean="0">
                <a:latin typeface="Lucida Console" panose="020B0609040504020204" pitchFamily="49" charset="0"/>
              </a:rPr>
              <a:t>(other1,other2,…)</a:t>
            </a:r>
            <a:r>
              <a:rPr lang="en-GB" dirty="0" smtClean="0"/>
              <a:t> </a:t>
            </a:r>
            <a:r>
              <a:rPr lang="en-GB" dirty="0"/>
              <a:t>returns </a:t>
            </a:r>
            <a:r>
              <a:rPr lang="en-GB" dirty="0" smtClean="0"/>
              <a:t>a new set with the items from s and all the others. The </a:t>
            </a:r>
            <a:r>
              <a:rPr lang="en-GB" dirty="0" smtClean="0">
                <a:latin typeface="Lucida Console" panose="020B0609040504020204" pitchFamily="49" charset="0"/>
              </a:rPr>
              <a:t>|</a:t>
            </a:r>
            <a:r>
              <a:rPr lang="en-GB" dirty="0" smtClean="0"/>
              <a:t> operator has the same effect.</a:t>
            </a:r>
            <a:endParaRPr lang="en-GB" dirty="0"/>
          </a:p>
          <a:p>
            <a:pPr lvl="1"/>
            <a:r>
              <a:rPr lang="en-GB" dirty="0" err="1" smtClean="0">
                <a:latin typeface="Lucida Console" panose="020B0609040504020204" pitchFamily="49" charset="0"/>
              </a:rPr>
              <a:t>s.difference</a:t>
            </a:r>
            <a:r>
              <a:rPr lang="en-GB" dirty="0" smtClean="0">
                <a:latin typeface="Lucida Console" panose="020B0609040504020204" pitchFamily="49" charset="0"/>
              </a:rPr>
              <a:t>(other1,other2</a:t>
            </a:r>
            <a:r>
              <a:rPr lang="en-GB" dirty="0">
                <a:latin typeface="Lucida Console" panose="020B0609040504020204" pitchFamily="49" charset="0"/>
              </a:rPr>
              <a:t>,…)</a:t>
            </a:r>
            <a:r>
              <a:rPr lang="en-GB" dirty="0"/>
              <a:t> returns a new set with the items from s </a:t>
            </a:r>
            <a:r>
              <a:rPr lang="en-GB" dirty="0" smtClean="0"/>
              <a:t>that are not in any of the others. </a:t>
            </a:r>
            <a:r>
              <a:rPr lang="en-GB" dirty="0"/>
              <a:t>The </a:t>
            </a:r>
            <a:r>
              <a:rPr lang="en-GB" dirty="0" smtClean="0">
                <a:latin typeface="Lucida Console" panose="020B0609040504020204" pitchFamily="49" charset="0"/>
              </a:rPr>
              <a:t>-</a:t>
            </a:r>
            <a:r>
              <a:rPr lang="en-GB" dirty="0" smtClean="0"/>
              <a:t> </a:t>
            </a:r>
            <a:r>
              <a:rPr lang="en-GB" dirty="0"/>
              <a:t>operator has the same effect.</a:t>
            </a:r>
          </a:p>
          <a:p>
            <a:pPr lvl="1"/>
            <a:r>
              <a:rPr lang="en-GB" dirty="0" err="1" smtClean="0">
                <a:latin typeface="Lucida Console" panose="020B0609040504020204" pitchFamily="49" charset="0"/>
              </a:rPr>
              <a:t>s.symmetric_difference</a:t>
            </a:r>
            <a:r>
              <a:rPr lang="en-GB" dirty="0" smtClean="0">
                <a:latin typeface="Lucida Console" panose="020B0609040504020204" pitchFamily="49" charset="0"/>
              </a:rPr>
              <a:t>(other)</a:t>
            </a:r>
            <a:r>
              <a:rPr lang="en-GB" dirty="0" smtClean="0"/>
              <a:t> </a:t>
            </a:r>
            <a:r>
              <a:rPr lang="en-GB" dirty="0"/>
              <a:t>returns a new set with the items </a:t>
            </a:r>
            <a:r>
              <a:rPr lang="en-GB" dirty="0" smtClean="0"/>
              <a:t>that are either in set s or the other, but not both. The </a:t>
            </a:r>
            <a:r>
              <a:rPr lang="en-GB" dirty="0" smtClean="0">
                <a:latin typeface="Lucida Console" panose="020B0609040504020204" pitchFamily="49" charset="0"/>
              </a:rPr>
              <a:t>^</a:t>
            </a:r>
            <a:r>
              <a:rPr lang="en-GB" dirty="0" smtClean="0"/>
              <a:t> </a:t>
            </a:r>
            <a:r>
              <a:rPr lang="en-GB" dirty="0"/>
              <a:t>operator has the same effect</a:t>
            </a:r>
            <a:r>
              <a:rPr lang="en-GB" dirty="0" smtClean="0"/>
              <a:t>.</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the </a:t>
            </a:r>
            <a:r>
              <a:rPr lang="en-GB" dirty="0" smtClean="0"/>
              <a:t>modification operations </a:t>
            </a:r>
            <a:r>
              <a:rPr lang="en-GB" dirty="0"/>
              <a:t>you can perform on </a:t>
            </a:r>
            <a:r>
              <a:rPr lang="en-GB" dirty="0" smtClean="0"/>
              <a:t>a mutable </a:t>
            </a:r>
            <a:r>
              <a:rPr lang="en-GB" dirty="0" smtClean="0">
                <a:latin typeface="Lucida Console" panose="020B0609040504020204" pitchFamily="49" charset="0"/>
              </a:rPr>
              <a:t>set</a:t>
            </a:r>
            <a:r>
              <a:rPr lang="en-GB" dirty="0"/>
              <a:t> </a:t>
            </a:r>
            <a:r>
              <a:rPr lang="en-GB" dirty="0" smtClean="0"/>
              <a:t>(but not on an immutable </a:t>
            </a:r>
            <a:r>
              <a:rPr lang="en-GB" dirty="0" err="1" smtClean="0">
                <a:latin typeface="Lucida Console" panose="020B0609040504020204" pitchFamily="49" charset="0"/>
              </a:rPr>
              <a:t>frozenset</a:t>
            </a:r>
            <a:r>
              <a:rPr lang="en-GB" dirty="0" smtClean="0"/>
              <a:t>). </a:t>
            </a:r>
            <a:r>
              <a:rPr lang="en-GB" dirty="0"/>
              <a:t>The example also shows the expected output, so you can see how the operations work.</a:t>
            </a:r>
          </a:p>
          <a:p>
            <a:r>
              <a:rPr lang="en-GB" dirty="0"/>
              <a:t>Here's a description of all the operations:</a:t>
            </a:r>
          </a:p>
          <a:p>
            <a:pPr lvl="1"/>
            <a:r>
              <a:rPr lang="en-GB" dirty="0" err="1" smtClean="0">
                <a:latin typeface="Lucida Console" panose="020B0609040504020204" pitchFamily="49" charset="0"/>
              </a:rPr>
              <a:t>s.add</a:t>
            </a:r>
            <a:r>
              <a:rPr lang="en-GB" dirty="0" smtClean="0">
                <a:latin typeface="Lucida Console" panose="020B0609040504020204" pitchFamily="49" charset="0"/>
              </a:rPr>
              <a:t>(item)</a:t>
            </a:r>
            <a:r>
              <a:rPr lang="en-GB" dirty="0" smtClean="0"/>
              <a:t> adds an item to the set, s.</a:t>
            </a:r>
          </a:p>
          <a:p>
            <a:pPr lvl="1"/>
            <a:r>
              <a:rPr lang="en-GB" dirty="0" err="1">
                <a:latin typeface="Lucida Console" panose="020B0609040504020204" pitchFamily="49" charset="0"/>
              </a:rPr>
              <a:t>s.remove</a:t>
            </a:r>
            <a:r>
              <a:rPr lang="en-GB" dirty="0">
                <a:latin typeface="Lucida Console" panose="020B0609040504020204" pitchFamily="49" charset="0"/>
              </a:rPr>
              <a:t>(item)</a:t>
            </a:r>
            <a:r>
              <a:rPr lang="en-GB" dirty="0"/>
              <a:t> removes </a:t>
            </a:r>
            <a:r>
              <a:rPr lang="en-GB" dirty="0" smtClean="0"/>
              <a:t>an item </a:t>
            </a:r>
            <a:r>
              <a:rPr lang="en-GB" dirty="0"/>
              <a:t>from the </a:t>
            </a:r>
            <a:r>
              <a:rPr lang="en-GB" dirty="0" smtClean="0"/>
              <a:t>set, s (error if not found). </a:t>
            </a:r>
            <a:endParaRPr lang="en-GB" dirty="0"/>
          </a:p>
          <a:p>
            <a:pPr lvl="1"/>
            <a:r>
              <a:rPr lang="en-GB" dirty="0" err="1" smtClean="0">
                <a:latin typeface="Lucida Console" panose="020B0609040504020204" pitchFamily="49" charset="0"/>
              </a:rPr>
              <a:t>s.discard</a:t>
            </a:r>
            <a:r>
              <a:rPr lang="en-GB" dirty="0" smtClean="0">
                <a:latin typeface="Lucida Console" panose="020B0609040504020204" pitchFamily="49" charset="0"/>
              </a:rPr>
              <a:t>(item</a:t>
            </a:r>
            <a:r>
              <a:rPr lang="en-GB" dirty="0">
                <a:latin typeface="Lucida Console" panose="020B0609040504020204" pitchFamily="49" charset="0"/>
              </a:rPr>
              <a:t>)</a:t>
            </a:r>
            <a:r>
              <a:rPr lang="en-GB" dirty="0"/>
              <a:t> </a:t>
            </a:r>
            <a:r>
              <a:rPr lang="en-GB" dirty="0" smtClean="0"/>
              <a:t>is similar, except it doesn't raise </a:t>
            </a:r>
            <a:r>
              <a:rPr lang="en-GB" dirty="0"/>
              <a:t>an error if not found. </a:t>
            </a:r>
          </a:p>
          <a:p>
            <a:pPr lvl="1"/>
            <a:r>
              <a:rPr lang="en-GB" dirty="0" err="1">
                <a:latin typeface="Lucida Console" panose="020B0609040504020204" pitchFamily="49" charset="0"/>
              </a:rPr>
              <a:t>s.pop</a:t>
            </a:r>
            <a:r>
              <a:rPr lang="en-GB" dirty="0" smtClean="0">
                <a:latin typeface="Lucida Console" panose="020B0609040504020204" pitchFamily="49" charset="0"/>
              </a:rPr>
              <a:t>()</a:t>
            </a:r>
            <a:r>
              <a:rPr lang="en-GB" dirty="0" smtClean="0"/>
              <a:t> </a:t>
            </a:r>
            <a:r>
              <a:rPr lang="en-GB" dirty="0"/>
              <a:t>retrieves and removes </a:t>
            </a:r>
            <a:r>
              <a:rPr lang="en-GB" dirty="0" smtClean="0"/>
              <a:t>a random item from the set, s.</a:t>
            </a:r>
            <a:endParaRPr lang="en-GB" dirty="0"/>
          </a:p>
          <a:p>
            <a:pPr lvl="1"/>
            <a:r>
              <a:rPr lang="en-GB" dirty="0" err="1" smtClean="0">
                <a:latin typeface="Lucida Console" panose="020B0609040504020204" pitchFamily="49" charset="0"/>
              </a:rPr>
              <a:t>s.update</a:t>
            </a:r>
            <a:r>
              <a:rPr lang="en-GB" dirty="0" smtClean="0">
                <a:latin typeface="Lucida Console" panose="020B0609040504020204" pitchFamily="49" charset="0"/>
              </a:rPr>
              <a:t>(other1,other2</a:t>
            </a:r>
            <a:r>
              <a:rPr lang="en-GB" dirty="0">
                <a:latin typeface="Lucida Console" panose="020B0609040504020204" pitchFamily="49" charset="0"/>
              </a:rPr>
              <a:t>,…)</a:t>
            </a:r>
            <a:r>
              <a:rPr lang="en-GB" dirty="0"/>
              <a:t> </a:t>
            </a:r>
            <a:r>
              <a:rPr lang="en-GB" dirty="0" smtClean="0"/>
              <a:t>updates </a:t>
            </a:r>
            <a:r>
              <a:rPr lang="en-GB" dirty="0"/>
              <a:t>the </a:t>
            </a:r>
            <a:r>
              <a:rPr lang="en-GB" dirty="0" smtClean="0"/>
              <a:t>set s, </a:t>
            </a:r>
            <a:r>
              <a:rPr lang="en-GB" dirty="0"/>
              <a:t>adding </a:t>
            </a:r>
            <a:r>
              <a:rPr lang="en-GB" dirty="0" smtClean="0"/>
              <a:t>items from </a:t>
            </a:r>
            <a:r>
              <a:rPr lang="en-GB" dirty="0"/>
              <a:t>all </a:t>
            </a:r>
            <a:r>
              <a:rPr lang="en-GB" dirty="0" smtClean="0"/>
              <a:t>the others. You can also use the </a:t>
            </a:r>
            <a:r>
              <a:rPr lang="en-GB" dirty="0" smtClean="0">
                <a:latin typeface="Lucida Console" panose="020B0609040504020204" pitchFamily="49" charset="0"/>
              </a:rPr>
              <a:t>|=</a:t>
            </a:r>
            <a:r>
              <a:rPr lang="en-GB" dirty="0" smtClean="0"/>
              <a:t> and </a:t>
            </a:r>
            <a:r>
              <a:rPr lang="en-GB" dirty="0" smtClean="0">
                <a:latin typeface="Lucida Console" panose="020B0609040504020204" pitchFamily="49" charset="0"/>
              </a:rPr>
              <a:t>|</a:t>
            </a:r>
            <a:r>
              <a:rPr lang="en-GB" dirty="0" smtClean="0"/>
              <a:t> operators.</a:t>
            </a:r>
          </a:p>
          <a:p>
            <a:pPr lvl="1"/>
            <a:r>
              <a:rPr lang="en-GB" dirty="0" err="1" smtClean="0">
                <a:latin typeface="Lucida Console" panose="020B0609040504020204" pitchFamily="49" charset="0"/>
              </a:rPr>
              <a:t>s.intersection_update</a:t>
            </a:r>
            <a:r>
              <a:rPr lang="en-GB" dirty="0" smtClean="0">
                <a:latin typeface="Lucida Console" panose="020B0609040504020204" pitchFamily="49" charset="0"/>
              </a:rPr>
              <a:t>(other1,other2</a:t>
            </a:r>
            <a:r>
              <a:rPr lang="en-GB" dirty="0">
                <a:latin typeface="Lucida Console" panose="020B0609040504020204" pitchFamily="49" charset="0"/>
              </a:rPr>
              <a:t>,…)</a:t>
            </a:r>
            <a:r>
              <a:rPr lang="en-GB" dirty="0"/>
              <a:t> updates the set s, keeping only </a:t>
            </a:r>
            <a:r>
              <a:rPr lang="en-GB" dirty="0" smtClean="0"/>
              <a:t>items found </a:t>
            </a:r>
            <a:r>
              <a:rPr lang="en-GB" dirty="0"/>
              <a:t>in it and all others</a:t>
            </a:r>
            <a:r>
              <a:rPr lang="en-GB" dirty="0" smtClean="0"/>
              <a:t>. </a:t>
            </a:r>
            <a:r>
              <a:rPr lang="en-GB" dirty="0"/>
              <a:t>You can also use the </a:t>
            </a:r>
            <a:r>
              <a:rPr lang="en-GB" dirty="0" smtClean="0">
                <a:latin typeface="Lucida Console" panose="020B0609040504020204" pitchFamily="49" charset="0"/>
              </a:rPr>
              <a:t>&amp;=</a:t>
            </a:r>
            <a:r>
              <a:rPr lang="en-GB" dirty="0" smtClean="0"/>
              <a:t> </a:t>
            </a:r>
            <a:r>
              <a:rPr lang="en-GB" dirty="0"/>
              <a:t>and </a:t>
            </a:r>
            <a:r>
              <a:rPr lang="en-GB" dirty="0" smtClean="0">
                <a:latin typeface="Lucida Console" panose="020B0609040504020204" pitchFamily="49" charset="0"/>
              </a:rPr>
              <a:t>&amp;</a:t>
            </a:r>
            <a:r>
              <a:rPr lang="en-GB" dirty="0" smtClean="0"/>
              <a:t> operators.</a:t>
            </a:r>
            <a:endParaRPr lang="en-GB" dirty="0"/>
          </a:p>
          <a:p>
            <a:pPr lvl="1"/>
            <a:r>
              <a:rPr lang="en-GB" dirty="0" err="1" smtClean="0">
                <a:latin typeface="Lucida Console" panose="020B0609040504020204" pitchFamily="49" charset="0"/>
              </a:rPr>
              <a:t>s.difference_update</a:t>
            </a:r>
            <a:r>
              <a:rPr lang="en-GB" dirty="0" smtClean="0">
                <a:latin typeface="Lucida Console" panose="020B0609040504020204" pitchFamily="49" charset="0"/>
              </a:rPr>
              <a:t>(other1,other2</a:t>
            </a:r>
            <a:r>
              <a:rPr lang="en-GB" dirty="0">
                <a:latin typeface="Lucida Console" panose="020B0609040504020204" pitchFamily="49" charset="0"/>
              </a:rPr>
              <a:t>,…)</a:t>
            </a:r>
            <a:r>
              <a:rPr lang="en-GB" dirty="0"/>
              <a:t> updates the set s, </a:t>
            </a:r>
            <a:r>
              <a:rPr lang="en-GB" dirty="0" smtClean="0"/>
              <a:t>removing items found in the others</a:t>
            </a:r>
            <a:r>
              <a:rPr lang="en-GB" dirty="0"/>
              <a:t>. You can also use the </a:t>
            </a:r>
            <a:r>
              <a:rPr lang="en-GB" dirty="0" smtClean="0">
                <a:latin typeface="Lucida Console" panose="020B0609040504020204" pitchFamily="49" charset="0"/>
              </a:rPr>
              <a:t>-=</a:t>
            </a:r>
            <a:r>
              <a:rPr lang="en-GB" dirty="0" smtClean="0"/>
              <a:t> </a:t>
            </a:r>
            <a:r>
              <a:rPr lang="en-GB" dirty="0"/>
              <a:t>and </a:t>
            </a:r>
            <a:r>
              <a:rPr lang="en-GB" dirty="0" smtClean="0">
                <a:latin typeface="Lucida Console" panose="020B0609040504020204" pitchFamily="49" charset="0"/>
              </a:rPr>
              <a:t>|</a:t>
            </a:r>
            <a:r>
              <a:rPr lang="en-GB" dirty="0" smtClean="0"/>
              <a:t> operators.</a:t>
            </a:r>
          </a:p>
          <a:p>
            <a:pPr lvl="1"/>
            <a:r>
              <a:rPr lang="en-GB" dirty="0" err="1" smtClean="0">
                <a:latin typeface="Lucida Console" panose="020B0609040504020204" pitchFamily="49" charset="0"/>
              </a:rPr>
              <a:t>s.symmetric_difference_update</a:t>
            </a:r>
            <a:r>
              <a:rPr lang="en-GB" dirty="0" smtClean="0">
                <a:latin typeface="Lucida Console" panose="020B0609040504020204" pitchFamily="49" charset="0"/>
              </a:rPr>
              <a:t>(other)</a:t>
            </a:r>
            <a:r>
              <a:rPr lang="en-GB" dirty="0" smtClean="0"/>
              <a:t> </a:t>
            </a:r>
            <a:r>
              <a:rPr lang="en-GB" dirty="0"/>
              <a:t>updates the set s, keeping only elements found in either set, but not in both</a:t>
            </a:r>
            <a:r>
              <a:rPr lang="en-GB" dirty="0" smtClean="0"/>
              <a:t>. You can also use the ^= operator.</a:t>
            </a:r>
          </a:p>
          <a:p>
            <a:r>
              <a:rPr lang="en-GB" dirty="0" smtClean="0"/>
              <a:t>Note that sets also supports </a:t>
            </a:r>
            <a:r>
              <a:rPr lang="en-GB" dirty="0" smtClean="0">
                <a:latin typeface="Lucida Console" panose="020B0609040504020204" pitchFamily="49" charset="0"/>
              </a:rPr>
              <a:t>copy()</a:t>
            </a:r>
            <a:r>
              <a:rPr lang="en-GB" dirty="0" smtClean="0"/>
              <a:t>, </a:t>
            </a:r>
            <a:r>
              <a:rPr lang="en-GB" dirty="0" smtClean="0">
                <a:latin typeface="Lucida Console" panose="020B0609040504020204" pitchFamily="49" charset="0"/>
              </a:rPr>
              <a:t>clear()</a:t>
            </a:r>
            <a:r>
              <a:rPr lang="en-GB" dirty="0" smtClean="0"/>
              <a:t>, and </a:t>
            </a:r>
            <a:r>
              <a:rPr lang="en-GB" dirty="0" err="1" smtClean="0">
                <a:latin typeface="Lucida Console" panose="020B0609040504020204" pitchFamily="49" charset="0"/>
              </a:rPr>
              <a:t>len</a:t>
            </a:r>
            <a:r>
              <a:rPr lang="en-GB" dirty="0" smtClean="0">
                <a:latin typeface="Lucida Console" panose="020B0609040504020204" pitchFamily="49" charset="0"/>
              </a:rPr>
              <a:t>()</a:t>
            </a:r>
            <a:r>
              <a:rPr lang="en-GB" dirty="0" smtClean="0"/>
              <a:t> operations.</a:t>
            </a:r>
            <a:endParaRPr lang="en-GB" dirty="0"/>
          </a:p>
          <a:p>
            <a:pPr lvl="1"/>
            <a:endParaRPr lang="en-GB"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dirty="0" smtClean="0"/>
              <a:t>This section covers mapping types. </a:t>
            </a:r>
            <a:r>
              <a:rPr lang="en-GB" dirty="0" smtClean="0"/>
              <a:t>Python only has a single mapping type, i.e. </a:t>
            </a:r>
            <a:r>
              <a:rPr lang="en-GB" dirty="0" smtClean="0">
                <a:latin typeface="Lucida Console" panose="020B0609040504020204" pitchFamily="49" charset="0"/>
              </a:rPr>
              <a:t>dict</a:t>
            </a:r>
            <a:r>
              <a:rPr lang="en-GB" dirty="0" smtClean="0"/>
              <a:t>. A </a:t>
            </a:r>
            <a:r>
              <a:rPr lang="en-GB" dirty="0" err="1" smtClean="0">
                <a:latin typeface="Lucida Console" panose="020B0609040504020204" pitchFamily="49" charset="0"/>
              </a:rPr>
              <a:t>dict</a:t>
            </a:r>
            <a:r>
              <a:rPr lang="en-GB" dirty="0" smtClean="0"/>
              <a:t> contains a collection of key/value pairs, where the keys are unique. The </a:t>
            </a:r>
            <a:r>
              <a:rPr lang="en-GB" dirty="0" err="1" smtClean="0">
                <a:latin typeface="Lucida Console" panose="020B0609040504020204" pitchFamily="49" charset="0"/>
              </a:rPr>
              <a:t>dict</a:t>
            </a:r>
            <a:r>
              <a:rPr lang="en-GB" dirty="0" smtClean="0"/>
              <a:t> class provides numerous operations for adding items, finding items quickly by using hashing, etc.</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Data Structures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Sections 1 and 2 are the </a:t>
            </a:r>
            <a:r>
              <a:rPr lang="en-US" dirty="0" smtClean="0"/>
              <a:t>main focus of the chapter. </a:t>
            </a:r>
            <a:r>
              <a:rPr lang="en-US" smtClean="0"/>
              <a:t>In these sections, </a:t>
            </a:r>
            <a:r>
              <a:rPr lang="en-US" dirty="0" smtClean="0"/>
              <a:t>we'll take quite a detailed look at Python sequence types including lists, tuples, and ranges.</a:t>
            </a:r>
          </a:p>
          <a:p>
            <a:pPr eaLnBrk="1" hangingPunct="1"/>
            <a:r>
              <a:rPr lang="en-US" smtClean="0"/>
              <a:t>Section 3 </a:t>
            </a:r>
            <a:r>
              <a:rPr lang="en-US" dirty="0" smtClean="0"/>
              <a:t>takes a look at set types, which hold unique values.</a:t>
            </a:r>
          </a:p>
          <a:p>
            <a:pPr eaLnBrk="1" hangingPunct="1"/>
            <a:r>
              <a:rPr lang="en-US" smtClean="0"/>
              <a:t>Section 4 </a:t>
            </a:r>
            <a:r>
              <a:rPr lang="en-US" dirty="0" smtClean="0"/>
              <a:t>covers </a:t>
            </a:r>
            <a:r>
              <a:rPr lang="en-US" smtClean="0"/>
              <a:t>mapping types (i.e. dictionaries), </a:t>
            </a:r>
            <a:r>
              <a:rPr lang="en-US" dirty="0" smtClean="0"/>
              <a:t>which hold key/value pairs.</a:t>
            </a:r>
            <a:endParaRPr lang="en-US" dirty="0"/>
          </a:p>
          <a:p>
            <a:pPr eaLnBrk="1" hangingPunct="1"/>
            <a:r>
              <a:rPr lang="en-US" smtClean="0"/>
              <a:t>Section 5 looks at additional techniques, including comprehensions, filtering, sorting, and transforming collections.</a:t>
            </a:r>
          </a:p>
          <a:p>
            <a:pPr eaLnBrk="1" hangingPunct="1"/>
            <a:r>
              <a:rPr lang="en-US" smtClean="0"/>
              <a:t>Section 6 shows a worked example of data structures, to show you how they can be used in realistic scenarios.</a:t>
            </a:r>
          </a:p>
          <a:p>
            <a:pPr eaLnBrk="1" hangingPunct="1"/>
            <a:endParaRPr lang="en-US" dirty="0"/>
          </a:p>
          <a:p>
            <a:pPr eaLnBrk="1" hangingPunct="1"/>
            <a:r>
              <a:rPr lang="en-US" dirty="0"/>
              <a:t>The demos for chapter are located in the following folder:</a:t>
            </a:r>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PythonDev\Demos\07-DataStructures</a:t>
            </a:r>
            <a:endParaRPr lang="en-US" dirty="0">
              <a:latin typeface="Lucida Console" panose="020B0609040504020204" pitchFamily="49"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You can create a </a:t>
            </a:r>
            <a:r>
              <a:rPr lang="en-GB" dirty="0" err="1" smtClean="0">
                <a:latin typeface="Lucida Console" panose="020B0609040504020204" pitchFamily="49" charset="0"/>
              </a:rPr>
              <a:t>dict</a:t>
            </a:r>
            <a:r>
              <a:rPr lang="en-GB" dirty="0" smtClean="0"/>
              <a:t> </a:t>
            </a:r>
            <a:r>
              <a:rPr lang="en-GB" dirty="0"/>
              <a:t>via one of the following mechanisms:</a:t>
            </a:r>
          </a:p>
          <a:p>
            <a:pPr lvl="1"/>
            <a:r>
              <a:rPr lang="en-GB" dirty="0">
                <a:latin typeface="Lucida Console" panose="020B0609040504020204" pitchFamily="49" charset="0"/>
                <a:sym typeface="Wingdings" pitchFamily="2" charset="2"/>
              </a:rPr>
              <a:t>{</a:t>
            </a:r>
            <a:r>
              <a:rPr lang="en-GB" i="1" dirty="0" err="1">
                <a:latin typeface="Lucida Console" panose="020B0609040504020204" pitchFamily="49" charset="0"/>
                <a:sym typeface="Wingdings" pitchFamily="2" charset="2"/>
              </a:rPr>
              <a:t>key</a:t>
            </a:r>
            <a:r>
              <a:rPr lang="en-GB" dirty="0" err="1">
                <a:latin typeface="Lucida Console" panose="020B0609040504020204" pitchFamily="49" charset="0"/>
                <a:sym typeface="Wingdings" pitchFamily="2" charset="2"/>
              </a:rPr>
              <a:t>:</a:t>
            </a:r>
            <a:r>
              <a:rPr lang="en-GB" i="1" dirty="0" err="1">
                <a:latin typeface="Lucida Console" panose="020B0609040504020204" pitchFamily="49" charset="0"/>
                <a:sym typeface="Wingdings" pitchFamily="2" charset="2"/>
              </a:rPr>
              <a:t>value</a:t>
            </a:r>
            <a:r>
              <a:rPr lang="en-GB" dirty="0">
                <a:latin typeface="Lucida Console" panose="020B0609040504020204" pitchFamily="49" charset="0"/>
                <a:sym typeface="Wingdings" pitchFamily="2" charset="2"/>
              </a:rPr>
              <a:t>, </a:t>
            </a:r>
            <a:r>
              <a:rPr lang="en-GB" i="1" dirty="0" err="1">
                <a:latin typeface="Lucida Console" panose="020B0609040504020204" pitchFamily="49" charset="0"/>
                <a:sym typeface="Wingdings" pitchFamily="2" charset="2"/>
              </a:rPr>
              <a:t>key</a:t>
            </a:r>
            <a:r>
              <a:rPr lang="en-GB" dirty="0" err="1">
                <a:latin typeface="Lucida Console" panose="020B0609040504020204" pitchFamily="49" charset="0"/>
                <a:sym typeface="Wingdings" pitchFamily="2" charset="2"/>
              </a:rPr>
              <a:t>:</a:t>
            </a:r>
            <a:r>
              <a:rPr lang="en-GB" i="1" dirty="0" err="1">
                <a:latin typeface="Lucida Console" panose="020B0609040504020204" pitchFamily="49" charset="0"/>
                <a:sym typeface="Wingdings" pitchFamily="2" charset="2"/>
              </a:rPr>
              <a:t>value</a:t>
            </a:r>
            <a:r>
              <a:rPr lang="en-GB" dirty="0">
                <a:latin typeface="Lucida Console" panose="020B0609040504020204" pitchFamily="49" charset="0"/>
                <a:sym typeface="Wingdings" pitchFamily="2" charset="2"/>
              </a:rPr>
              <a:t>, … }</a:t>
            </a:r>
            <a:r>
              <a:rPr lang="en-GB" dirty="0"/>
              <a:t/>
            </a:r>
            <a:br>
              <a:rPr lang="en-GB" dirty="0"/>
            </a:br>
            <a:r>
              <a:rPr lang="en-GB" dirty="0"/>
              <a:t>Creates a </a:t>
            </a:r>
            <a:r>
              <a:rPr lang="en-GB" dirty="0" err="1" smtClean="0">
                <a:latin typeface="Lucida Console" panose="020B0609040504020204" pitchFamily="49" charset="0"/>
              </a:rPr>
              <a:t>dict</a:t>
            </a:r>
            <a:r>
              <a:rPr lang="en-GB" dirty="0" smtClean="0"/>
              <a:t> </a:t>
            </a:r>
            <a:r>
              <a:rPr lang="en-GB" dirty="0"/>
              <a:t>from the </a:t>
            </a:r>
            <a:r>
              <a:rPr lang="en-GB" dirty="0" smtClean="0"/>
              <a:t>key/value pairs in </a:t>
            </a:r>
            <a:r>
              <a:rPr lang="en-GB" dirty="0"/>
              <a:t>the braces. The braces </a:t>
            </a:r>
            <a:r>
              <a:rPr lang="en-GB" dirty="0" smtClean="0"/>
              <a:t>can be empty, in which case it creates an empty dictionary.</a:t>
            </a:r>
            <a:endParaRPr lang="en-GB" dirty="0"/>
          </a:p>
          <a:p>
            <a:pPr lvl="1"/>
            <a:r>
              <a:rPr lang="en-GB" dirty="0" err="1" smtClean="0">
                <a:latin typeface="Lucida Console" panose="020B0609040504020204" pitchFamily="49" charset="0"/>
              </a:rPr>
              <a:t>dict</a:t>
            </a:r>
            <a:r>
              <a:rPr lang="en-GB" dirty="0" smtClean="0">
                <a:latin typeface="Lucida Console" panose="020B0609040504020204" pitchFamily="49" charset="0"/>
              </a:rPr>
              <a:t>()</a:t>
            </a:r>
            <a:r>
              <a:rPr lang="en-GB" dirty="0"/>
              <a:t/>
            </a:r>
            <a:br>
              <a:rPr lang="en-GB" dirty="0"/>
            </a:br>
            <a:r>
              <a:rPr lang="en-GB" dirty="0"/>
              <a:t>Creates an empty </a:t>
            </a:r>
            <a:r>
              <a:rPr lang="en-GB" dirty="0" smtClean="0">
                <a:latin typeface="Lucida Console" panose="020B0609040504020204" pitchFamily="49" charset="0"/>
              </a:rPr>
              <a:t>dict</a:t>
            </a:r>
            <a:r>
              <a:rPr lang="en-GB" dirty="0" smtClean="0"/>
              <a:t>.</a:t>
            </a:r>
            <a:endParaRPr lang="en-GB" dirty="0"/>
          </a:p>
          <a:p>
            <a:pPr lvl="1"/>
            <a:r>
              <a:rPr lang="en-GB" dirty="0" err="1" smtClean="0">
                <a:latin typeface="Lucida Console" panose="020B0609040504020204" pitchFamily="49" charset="0"/>
              </a:rPr>
              <a:t>dict</a:t>
            </a:r>
            <a:r>
              <a:rPr lang="en-GB" dirty="0" smtClean="0">
                <a:latin typeface="Lucida Console" panose="020B0609040504020204" pitchFamily="49" charset="0"/>
              </a:rPr>
              <a:t>(</a:t>
            </a:r>
            <a:r>
              <a:rPr lang="en-GB" i="1" dirty="0" err="1" smtClean="0">
                <a:latin typeface="Lucida Console" panose="020B0609040504020204" pitchFamily="49" charset="0"/>
              </a:rPr>
              <a:t>anotherDict</a:t>
            </a:r>
            <a:r>
              <a:rPr lang="en-GB" dirty="0" smtClean="0">
                <a:latin typeface="Lucida Console" panose="020B0609040504020204" pitchFamily="49" charset="0"/>
              </a:rPr>
              <a:t>)</a:t>
            </a:r>
            <a:r>
              <a:rPr lang="en-GB" dirty="0"/>
              <a:t/>
            </a:r>
            <a:br>
              <a:rPr lang="en-GB" dirty="0"/>
            </a:br>
            <a:r>
              <a:rPr lang="en-GB" dirty="0"/>
              <a:t>Creates a </a:t>
            </a:r>
            <a:r>
              <a:rPr lang="en-GB" dirty="0" err="1" smtClean="0">
                <a:latin typeface="Lucida Console" panose="020B0609040504020204" pitchFamily="49" charset="0"/>
              </a:rPr>
              <a:t>dict</a:t>
            </a:r>
            <a:r>
              <a:rPr lang="en-GB" dirty="0" smtClean="0"/>
              <a:t> </a:t>
            </a:r>
            <a:r>
              <a:rPr lang="en-GB" dirty="0"/>
              <a:t>that contains the </a:t>
            </a:r>
            <a:r>
              <a:rPr lang="en-GB" dirty="0" smtClean="0"/>
              <a:t>items </a:t>
            </a:r>
            <a:r>
              <a:rPr lang="en-GB" dirty="0"/>
              <a:t>from the </a:t>
            </a:r>
            <a:r>
              <a:rPr lang="en-GB" dirty="0" smtClean="0"/>
              <a:t>supplied dictionary.</a:t>
            </a:r>
            <a:endParaRPr lang="en-GB" dirty="0"/>
          </a:p>
          <a:p>
            <a:pPr lvl="1"/>
            <a:r>
              <a:rPr lang="en-GB" dirty="0" err="1">
                <a:latin typeface="Lucida Console" panose="020B0609040504020204" pitchFamily="49" charset="0"/>
                <a:sym typeface="Wingdings" pitchFamily="2" charset="2"/>
              </a:rPr>
              <a:t>dict</a:t>
            </a:r>
            <a:r>
              <a:rPr lang="en-GB" dirty="0">
                <a:latin typeface="Lucida Console" panose="020B0609040504020204" pitchFamily="49" charset="0"/>
                <a:sym typeface="Wingdings" pitchFamily="2" charset="2"/>
              </a:rPr>
              <a:t>(</a:t>
            </a:r>
            <a:r>
              <a:rPr lang="en-GB" i="1" dirty="0">
                <a:latin typeface="Lucida Console" panose="020B0609040504020204" pitchFamily="49" charset="0"/>
                <a:sym typeface="Wingdings" pitchFamily="2" charset="2"/>
              </a:rPr>
              <a:t>keyword</a:t>
            </a:r>
            <a:r>
              <a:rPr lang="en-GB" dirty="0">
                <a:latin typeface="Lucida Console" panose="020B0609040504020204" pitchFamily="49" charset="0"/>
                <a:sym typeface="Wingdings" pitchFamily="2" charset="2"/>
              </a:rPr>
              <a:t>=</a:t>
            </a:r>
            <a:r>
              <a:rPr lang="en-GB" i="1" dirty="0">
                <a:latin typeface="Lucida Console" panose="020B0609040504020204" pitchFamily="49" charset="0"/>
                <a:sym typeface="Wingdings" pitchFamily="2" charset="2"/>
              </a:rPr>
              <a:t>value</a:t>
            </a:r>
            <a:r>
              <a:rPr lang="en-GB">
                <a:latin typeface="Lucida Console" panose="020B0609040504020204" pitchFamily="49" charset="0"/>
                <a:sym typeface="Wingdings" pitchFamily="2" charset="2"/>
              </a:rPr>
              <a:t>, </a:t>
            </a:r>
            <a:r>
              <a:rPr lang="en-GB" i="1" smtClean="0">
                <a:latin typeface="Lucida Console" panose="020B0609040504020204" pitchFamily="49" charset="0"/>
                <a:sym typeface="Wingdings" pitchFamily="2" charset="2"/>
              </a:rPr>
              <a:t>keyword</a:t>
            </a:r>
            <a:r>
              <a:rPr lang="en-GB" smtClean="0">
                <a:latin typeface="Lucida Console" panose="020B0609040504020204" pitchFamily="49" charset="0"/>
                <a:sym typeface="Wingdings" pitchFamily="2" charset="2"/>
              </a:rPr>
              <a:t>=</a:t>
            </a:r>
            <a:r>
              <a:rPr lang="en-GB" i="1" smtClean="0">
                <a:latin typeface="Lucida Console" panose="020B0609040504020204" pitchFamily="49" charset="0"/>
                <a:sym typeface="Wingdings" pitchFamily="2" charset="2"/>
              </a:rPr>
              <a:t>value</a:t>
            </a:r>
            <a:r>
              <a:rPr lang="en-GB" dirty="0">
                <a:latin typeface="Lucida Console" panose="020B0609040504020204" pitchFamily="49" charset="0"/>
                <a:sym typeface="Wingdings" pitchFamily="2" charset="2"/>
              </a:rPr>
              <a:t>, … )</a:t>
            </a:r>
            <a:r>
              <a:rPr lang="en-GB" dirty="0"/>
              <a:t/>
            </a:r>
            <a:br>
              <a:rPr lang="en-GB" dirty="0"/>
            </a:br>
            <a:r>
              <a:rPr lang="en-GB" dirty="0" smtClean="0"/>
              <a:t>Creates a </a:t>
            </a:r>
            <a:r>
              <a:rPr lang="en-GB" dirty="0" err="1" smtClean="0">
                <a:latin typeface="Lucida Console" panose="020B0609040504020204" pitchFamily="49" charset="0"/>
              </a:rPr>
              <a:t>dict</a:t>
            </a:r>
            <a:r>
              <a:rPr lang="en-GB" dirty="0" smtClean="0"/>
              <a:t> from the list of keyword=value pairs. The keywords must adhere to the normal rules for identifiers in Python.</a:t>
            </a:r>
          </a:p>
          <a:p>
            <a:pPr lvl="1"/>
            <a:r>
              <a:rPr lang="en-GB" dirty="0" err="1">
                <a:latin typeface="Lucida Console" panose="020B0609040504020204" pitchFamily="49" charset="0"/>
                <a:sym typeface="Wingdings" pitchFamily="2" charset="2"/>
              </a:rPr>
              <a:t>dict</a:t>
            </a:r>
            <a:r>
              <a:rPr lang="en-GB" dirty="0">
                <a:latin typeface="Lucida Console" panose="020B0609040504020204" pitchFamily="49" charset="0"/>
                <a:sym typeface="Wingdings" pitchFamily="2" charset="2"/>
              </a:rPr>
              <a:t>(zip(</a:t>
            </a:r>
            <a:r>
              <a:rPr lang="en-GB" i="1" dirty="0" err="1">
                <a:latin typeface="Lucida Console" panose="020B0609040504020204" pitchFamily="49" charset="0"/>
                <a:sym typeface="Wingdings" pitchFamily="2" charset="2"/>
              </a:rPr>
              <a:t>keysIterable</a:t>
            </a:r>
            <a:r>
              <a:rPr lang="en-GB" dirty="0">
                <a:latin typeface="Lucida Console" panose="020B0609040504020204" pitchFamily="49" charset="0"/>
                <a:sym typeface="Wingdings" pitchFamily="2" charset="2"/>
              </a:rPr>
              <a:t>, </a:t>
            </a:r>
            <a:r>
              <a:rPr lang="en-GB" i="1" dirty="0" err="1">
                <a:latin typeface="Lucida Console" panose="020B0609040504020204" pitchFamily="49" charset="0"/>
                <a:sym typeface="Wingdings" pitchFamily="2" charset="2"/>
              </a:rPr>
              <a:t>valuesIterable</a:t>
            </a:r>
            <a:r>
              <a:rPr lang="en-GB" dirty="0">
                <a:latin typeface="Lucida Console" panose="020B0609040504020204" pitchFamily="49" charset="0"/>
                <a:sym typeface="Wingdings" pitchFamily="2" charset="2"/>
              </a:rPr>
              <a:t>))</a:t>
            </a:r>
            <a:r>
              <a:rPr lang="en-GB" dirty="0"/>
              <a:t/>
            </a:r>
            <a:br>
              <a:rPr lang="en-GB" dirty="0"/>
            </a:br>
            <a:r>
              <a:rPr lang="en-GB" dirty="0" smtClean="0">
                <a:latin typeface="Lucida Console" panose="020B0609040504020204" pitchFamily="49" charset="0"/>
              </a:rPr>
              <a:t>zip()</a:t>
            </a:r>
            <a:r>
              <a:rPr lang="en-GB" dirty="0" smtClean="0"/>
              <a:t> is </a:t>
            </a:r>
            <a:r>
              <a:rPr lang="en-GB" smtClean="0"/>
              <a:t>a Python built-in function</a:t>
            </a:r>
            <a:r>
              <a:rPr lang="en-GB" dirty="0" smtClean="0"/>
              <a:t>. It returns a collection of tuples, where each tuple represents a key/value pair (i.e. each tuple contains a key from the </a:t>
            </a:r>
            <a:r>
              <a:rPr lang="en-GB" dirty="0" err="1" smtClean="0"/>
              <a:t>keysIterable</a:t>
            </a:r>
            <a:r>
              <a:rPr lang="en-GB" dirty="0" smtClean="0"/>
              <a:t>, plus the corresponding value from the </a:t>
            </a:r>
            <a:r>
              <a:rPr lang="en-GB" dirty="0" err="1" smtClean="0"/>
              <a:t>valuesIterable</a:t>
            </a:r>
            <a:r>
              <a:rPr lang="en-GB" dirty="0" smtClean="0"/>
              <a:t>).</a:t>
            </a:r>
            <a:endParaRPr lang="en-GB" dirty="0"/>
          </a:p>
          <a:p>
            <a:r>
              <a:rPr lang="en-GB" dirty="0" smtClean="0"/>
              <a:t>Here's </a:t>
            </a:r>
            <a:r>
              <a:rPr lang="en-GB" dirty="0"/>
              <a:t>the output from the example in the slide: </a:t>
            </a:r>
          </a:p>
          <a:p>
            <a:r>
              <a:rPr lang="en-GB" dirty="0" smtClean="0">
                <a:latin typeface="Lucida Console" panose="020B0609040504020204" pitchFamily="49" charset="0"/>
              </a:rPr>
              <a:t>    dict1 </a:t>
            </a:r>
            <a:r>
              <a:rPr lang="en-GB" dirty="0">
                <a:latin typeface="Lucida Console" panose="020B0609040504020204" pitchFamily="49" charset="0"/>
              </a:rPr>
              <a:t>has 3 items: {'</a:t>
            </a:r>
            <a:r>
              <a:rPr lang="en-GB" dirty="0" err="1">
                <a:latin typeface="Lucida Console" panose="020B0609040504020204" pitchFamily="49" charset="0"/>
              </a:rPr>
              <a:t>nl</a:t>
            </a:r>
            <a:r>
              <a:rPr lang="en-GB" dirty="0">
                <a:latin typeface="Lucida Console" panose="020B0609040504020204" pitchFamily="49" charset="0"/>
              </a:rPr>
              <a:t>': '+31', 'us': '+1', 'no': '+47'}</a:t>
            </a:r>
          </a:p>
          <a:p>
            <a:r>
              <a:rPr lang="en-GB" dirty="0" smtClean="0">
                <a:latin typeface="Lucida Console" panose="020B0609040504020204" pitchFamily="49" charset="0"/>
              </a:rPr>
              <a:t>    dict2 </a:t>
            </a:r>
            <a:r>
              <a:rPr lang="en-GB" dirty="0">
                <a:latin typeface="Lucida Console" panose="020B0609040504020204" pitchFamily="49" charset="0"/>
              </a:rPr>
              <a:t>has 0 items: {}</a:t>
            </a:r>
          </a:p>
          <a:p>
            <a:r>
              <a:rPr lang="en-GB" dirty="0" smtClean="0">
                <a:latin typeface="Lucida Console" panose="020B0609040504020204" pitchFamily="49" charset="0"/>
              </a:rPr>
              <a:t>    dict3 </a:t>
            </a:r>
            <a:r>
              <a:rPr lang="en-GB" dirty="0">
                <a:latin typeface="Lucida Console" panose="020B0609040504020204" pitchFamily="49" charset="0"/>
              </a:rPr>
              <a:t>has 3 items: {'</a:t>
            </a:r>
            <a:r>
              <a:rPr lang="en-GB" dirty="0" err="1">
                <a:latin typeface="Lucida Console" panose="020B0609040504020204" pitchFamily="49" charset="0"/>
              </a:rPr>
              <a:t>nl</a:t>
            </a:r>
            <a:r>
              <a:rPr lang="en-GB" dirty="0">
                <a:latin typeface="Lucida Console" panose="020B0609040504020204" pitchFamily="49" charset="0"/>
              </a:rPr>
              <a:t>': '+31', 'us': '+1', 'no': '+47'}</a:t>
            </a:r>
          </a:p>
          <a:p>
            <a:r>
              <a:rPr lang="en-GB" dirty="0" smtClean="0">
                <a:latin typeface="Lucida Console" panose="020B0609040504020204" pitchFamily="49" charset="0"/>
              </a:rPr>
              <a:t>    dict4 </a:t>
            </a:r>
            <a:r>
              <a:rPr lang="en-GB" dirty="0">
                <a:latin typeface="Lucida Console" panose="020B0609040504020204" pitchFamily="49" charset="0"/>
              </a:rPr>
              <a:t>has 3 items: {'</a:t>
            </a:r>
            <a:r>
              <a:rPr lang="en-GB" dirty="0" err="1">
                <a:latin typeface="Lucida Console" panose="020B0609040504020204" pitchFamily="49" charset="0"/>
              </a:rPr>
              <a:t>nl</a:t>
            </a:r>
            <a:r>
              <a:rPr lang="en-GB" dirty="0">
                <a:latin typeface="Lucida Console" panose="020B0609040504020204" pitchFamily="49" charset="0"/>
              </a:rPr>
              <a:t>': '+31', 'us': '+1', 'no': '+47'}</a:t>
            </a:r>
          </a:p>
          <a:p>
            <a:r>
              <a:rPr lang="en-GB" dirty="0" smtClean="0">
                <a:latin typeface="Lucida Console" panose="020B0609040504020204" pitchFamily="49" charset="0"/>
              </a:rPr>
              <a:t>    dict5 </a:t>
            </a:r>
            <a:r>
              <a:rPr lang="en-GB" dirty="0">
                <a:latin typeface="Lucida Console" panose="020B0609040504020204" pitchFamily="49" charset="0"/>
              </a:rPr>
              <a:t>has 3 items: {'</a:t>
            </a:r>
            <a:r>
              <a:rPr lang="en-GB" dirty="0" err="1">
                <a:latin typeface="Lucida Console" panose="020B0609040504020204" pitchFamily="49" charset="0"/>
              </a:rPr>
              <a:t>nl</a:t>
            </a:r>
            <a:r>
              <a:rPr lang="en-GB" dirty="0">
                <a:latin typeface="Lucida Console" panose="020B0609040504020204" pitchFamily="49" charset="0"/>
              </a:rPr>
              <a:t>': '+31', 'us': '+1', 'no': '+47'}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ea typeface="Tahoma" panose="020B0604030504040204" pitchFamily="34" charset="0"/>
                <a:cs typeface="Tahoma" panose="020B0604030504040204" pitchFamily="34" charset="0"/>
              </a:rPr>
              <a:t>There are several ways to iterate over a </a:t>
            </a:r>
            <a:r>
              <a:rPr lang="en-GB" dirty="0" err="1" smtClean="0">
                <a:latin typeface="Lucida Console" panose="020B0609040504020204" pitchFamily="49" charset="0"/>
                <a:ea typeface="Tahoma" panose="020B0604030504040204" pitchFamily="34" charset="0"/>
                <a:cs typeface="Tahoma" panose="020B0604030504040204" pitchFamily="34" charset="0"/>
              </a:rPr>
              <a:t>dict</a:t>
            </a:r>
            <a:r>
              <a:rPr lang="en-GB" dirty="0" smtClean="0">
                <a:ea typeface="Tahoma" panose="020B0604030504040204" pitchFamily="34" charset="0"/>
                <a:cs typeface="Tahoma" panose="020B0604030504040204" pitchFamily="34" charset="0"/>
              </a:rPr>
              <a:t>:</a:t>
            </a:r>
          </a:p>
          <a:p>
            <a:pPr lvl="1"/>
            <a:r>
              <a:rPr lang="en-GB" dirty="0" smtClean="0">
                <a:ea typeface="Tahoma" panose="020B0604030504040204" pitchFamily="34" charset="0"/>
                <a:cs typeface="Tahoma" panose="020B0604030504040204" pitchFamily="34" charset="0"/>
              </a:rPr>
              <a:t>Call the </a:t>
            </a:r>
            <a:r>
              <a:rPr lang="en-GB" dirty="0" smtClean="0">
                <a:latin typeface="Lucida Console" panose="020B0609040504020204" pitchFamily="49" charset="0"/>
                <a:ea typeface="Tahoma" panose="020B0604030504040204" pitchFamily="34" charset="0"/>
                <a:cs typeface="Tahoma" panose="020B0604030504040204" pitchFamily="34" charset="0"/>
              </a:rPr>
              <a:t>items()</a:t>
            </a:r>
            <a:r>
              <a:rPr lang="en-GB" dirty="0" smtClean="0">
                <a:ea typeface="Tahoma" panose="020B0604030504040204" pitchFamily="34" charset="0"/>
                <a:cs typeface="Tahoma" panose="020B0604030504040204" pitchFamily="34" charset="0"/>
              </a:rPr>
              <a:t> method to obtain the key/value pairs for the </a:t>
            </a:r>
            <a:r>
              <a:rPr lang="en-GB" dirty="0" smtClean="0">
                <a:latin typeface="Lucida Console" panose="020B0609040504020204" pitchFamily="49" charset="0"/>
                <a:ea typeface="Tahoma" panose="020B0604030504040204" pitchFamily="34" charset="0"/>
                <a:cs typeface="Tahoma" panose="020B0604030504040204" pitchFamily="34" charset="0"/>
              </a:rPr>
              <a:t>dict</a:t>
            </a:r>
            <a:r>
              <a:rPr lang="en-GB" dirty="0" smtClean="0">
                <a:ea typeface="Tahoma" panose="020B0604030504040204" pitchFamily="34" charset="0"/>
                <a:cs typeface="Tahoma" panose="020B0604030504040204" pitchFamily="34" charset="0"/>
              </a:rPr>
              <a:t>.</a:t>
            </a:r>
          </a:p>
          <a:p>
            <a:pPr lvl="1"/>
            <a:r>
              <a:rPr lang="en-GB" dirty="0">
                <a:ea typeface="Tahoma" panose="020B0604030504040204" pitchFamily="34" charset="0"/>
                <a:cs typeface="Tahoma" panose="020B0604030504040204" pitchFamily="34" charset="0"/>
              </a:rPr>
              <a:t>Call the </a:t>
            </a:r>
            <a:r>
              <a:rPr lang="en-GB" dirty="0" smtClean="0">
                <a:latin typeface="Lucida Console" panose="020B0609040504020204" pitchFamily="49" charset="0"/>
                <a:ea typeface="Tahoma" panose="020B0604030504040204" pitchFamily="34" charset="0"/>
                <a:cs typeface="Tahoma" panose="020B0604030504040204" pitchFamily="34" charset="0"/>
              </a:rPr>
              <a:t>keys()</a:t>
            </a:r>
            <a:r>
              <a:rPr lang="en-GB" dirty="0" smtClean="0">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method to obtain the </a:t>
            </a:r>
            <a:r>
              <a:rPr lang="en-GB" dirty="0" smtClean="0">
                <a:ea typeface="Tahoma" panose="020B0604030504040204" pitchFamily="34" charset="0"/>
                <a:cs typeface="Tahoma" panose="020B0604030504040204" pitchFamily="34" charset="0"/>
              </a:rPr>
              <a:t>keys </a:t>
            </a:r>
            <a:r>
              <a:rPr lang="en-GB" dirty="0">
                <a:ea typeface="Tahoma" panose="020B0604030504040204" pitchFamily="34" charset="0"/>
                <a:cs typeface="Tahoma" panose="020B0604030504040204" pitchFamily="34" charset="0"/>
              </a:rPr>
              <a:t>for the </a:t>
            </a:r>
            <a:r>
              <a:rPr lang="en-GB" dirty="0">
                <a:latin typeface="Lucida Console" panose="020B0609040504020204" pitchFamily="49" charset="0"/>
                <a:ea typeface="Tahoma" panose="020B0604030504040204" pitchFamily="34" charset="0"/>
                <a:cs typeface="Tahoma" panose="020B0604030504040204" pitchFamily="34" charset="0"/>
              </a:rPr>
              <a:t>dict</a:t>
            </a:r>
            <a:r>
              <a:rPr lang="en-GB" dirty="0">
                <a:ea typeface="Tahoma" panose="020B0604030504040204" pitchFamily="34" charset="0"/>
                <a:cs typeface="Tahoma" panose="020B0604030504040204" pitchFamily="34" charset="0"/>
              </a:rPr>
              <a:t>.</a:t>
            </a:r>
          </a:p>
          <a:p>
            <a:pPr lvl="1"/>
            <a:r>
              <a:rPr lang="en-GB" dirty="0">
                <a:ea typeface="Tahoma" panose="020B0604030504040204" pitchFamily="34" charset="0"/>
                <a:cs typeface="Tahoma" panose="020B0604030504040204" pitchFamily="34" charset="0"/>
              </a:rPr>
              <a:t>Call the </a:t>
            </a:r>
            <a:r>
              <a:rPr lang="en-GB" dirty="0" smtClean="0">
                <a:latin typeface="Lucida Console" panose="020B0609040504020204" pitchFamily="49" charset="0"/>
                <a:ea typeface="Tahoma" panose="020B0604030504040204" pitchFamily="34" charset="0"/>
                <a:cs typeface="Tahoma" panose="020B0604030504040204" pitchFamily="34" charset="0"/>
              </a:rPr>
              <a:t>values()</a:t>
            </a:r>
            <a:r>
              <a:rPr lang="en-GB" dirty="0" smtClean="0">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method to obtain the </a:t>
            </a:r>
            <a:r>
              <a:rPr lang="en-GB" dirty="0" smtClean="0">
                <a:ea typeface="Tahoma" panose="020B0604030504040204" pitchFamily="34" charset="0"/>
                <a:cs typeface="Tahoma" panose="020B0604030504040204" pitchFamily="34" charset="0"/>
              </a:rPr>
              <a:t>values for </a:t>
            </a:r>
            <a:r>
              <a:rPr lang="en-GB" dirty="0">
                <a:ea typeface="Tahoma" panose="020B0604030504040204" pitchFamily="34" charset="0"/>
                <a:cs typeface="Tahoma" panose="020B0604030504040204" pitchFamily="34" charset="0"/>
              </a:rPr>
              <a:t>the </a:t>
            </a:r>
            <a:r>
              <a:rPr lang="en-GB" dirty="0">
                <a:latin typeface="Lucida Console" panose="020B0609040504020204" pitchFamily="49" charset="0"/>
                <a:ea typeface="Tahoma" panose="020B0604030504040204" pitchFamily="34" charset="0"/>
                <a:cs typeface="Tahoma" panose="020B0604030504040204" pitchFamily="34" charset="0"/>
              </a:rPr>
              <a:t>dict</a:t>
            </a:r>
            <a:r>
              <a:rPr lang="en-GB" dirty="0">
                <a:ea typeface="Tahoma" panose="020B0604030504040204" pitchFamily="34" charset="0"/>
                <a:cs typeface="Tahoma" panose="020B0604030504040204" pitchFamily="34" charset="0"/>
              </a:rPr>
              <a:t>.</a:t>
            </a:r>
          </a:p>
          <a:p>
            <a:r>
              <a:rPr lang="en-GB" dirty="0" smtClean="0">
                <a:ea typeface="Tahoma" panose="020B0604030504040204" pitchFamily="34" charset="0"/>
                <a:cs typeface="Tahoma" panose="020B0604030504040204" pitchFamily="34" charset="0"/>
              </a:rPr>
              <a:t> </a:t>
            </a:r>
            <a:r>
              <a:rPr lang="en-GB" dirty="0"/>
              <a:t>Here's the output from the example in the slide: </a:t>
            </a:r>
          </a:p>
          <a:p>
            <a:r>
              <a:rPr lang="en-GB" dirty="0">
                <a:latin typeface="Lucida Console" panose="020B0609040504020204" pitchFamily="49" charset="0"/>
              </a:rPr>
              <a:t>    Items:</a:t>
            </a:r>
          </a:p>
          <a:p>
            <a:r>
              <a:rPr lang="en-GB" dirty="0" smtClean="0">
                <a:latin typeface="Lucida Console" panose="020B0609040504020204" pitchFamily="49" charset="0"/>
              </a:rPr>
              <a:t>    </a:t>
            </a:r>
            <a:r>
              <a:rPr lang="en-GB" dirty="0" err="1" smtClean="0">
                <a:latin typeface="Lucida Console" panose="020B0609040504020204" pitchFamily="49" charset="0"/>
              </a:rPr>
              <a:t>nl</a:t>
            </a:r>
            <a:r>
              <a:rPr lang="en-GB" dirty="0" smtClean="0">
                <a:latin typeface="Lucida Console" panose="020B0609040504020204" pitchFamily="49" charset="0"/>
              </a:rPr>
              <a:t> </a:t>
            </a:r>
            <a:r>
              <a:rPr lang="en-GB" dirty="0">
                <a:latin typeface="Lucida Console" panose="020B0609040504020204" pitchFamily="49" charset="0"/>
              </a:rPr>
              <a:t>+31</a:t>
            </a:r>
          </a:p>
          <a:p>
            <a:r>
              <a:rPr lang="en-GB" dirty="0" smtClean="0">
                <a:latin typeface="Lucida Console" panose="020B0609040504020204" pitchFamily="49" charset="0"/>
              </a:rPr>
              <a:t>    no </a:t>
            </a:r>
            <a:r>
              <a:rPr lang="en-GB" dirty="0">
                <a:latin typeface="Lucida Console" panose="020B0609040504020204" pitchFamily="49" charset="0"/>
              </a:rPr>
              <a:t>+47</a:t>
            </a:r>
          </a:p>
          <a:p>
            <a:r>
              <a:rPr lang="en-GB" dirty="0" smtClean="0">
                <a:latin typeface="Lucida Console" panose="020B0609040504020204" pitchFamily="49" charset="0"/>
              </a:rPr>
              <a:t>    us </a:t>
            </a:r>
            <a:r>
              <a:rPr lang="en-GB" dirty="0">
                <a:latin typeface="Lucida Console" panose="020B0609040504020204" pitchFamily="49" charset="0"/>
              </a:rPr>
              <a:t>+1</a:t>
            </a:r>
          </a:p>
          <a:p>
            <a:endParaRPr lang="en-GB" dirty="0">
              <a:latin typeface="Lucida Console" panose="020B0609040504020204" pitchFamily="49" charset="0"/>
            </a:endParaRPr>
          </a:p>
          <a:p>
            <a:r>
              <a:rPr lang="en-GB" dirty="0" smtClean="0">
                <a:latin typeface="Lucida Console" panose="020B0609040504020204" pitchFamily="49" charset="0"/>
              </a:rPr>
              <a:t>    Keys</a:t>
            </a:r>
            <a:r>
              <a:rPr lang="en-GB" dirty="0">
                <a:latin typeface="Lucida Console" panose="020B0609040504020204" pitchFamily="49" charset="0"/>
              </a:rPr>
              <a:t>:</a:t>
            </a:r>
          </a:p>
          <a:p>
            <a:r>
              <a:rPr lang="en-GB" dirty="0" smtClean="0">
                <a:latin typeface="Lucida Console" panose="020B0609040504020204" pitchFamily="49" charset="0"/>
              </a:rPr>
              <a:t>    </a:t>
            </a:r>
            <a:r>
              <a:rPr lang="en-GB" dirty="0" err="1" smtClean="0">
                <a:latin typeface="Lucida Console" panose="020B0609040504020204" pitchFamily="49" charset="0"/>
              </a:rPr>
              <a:t>nl</a:t>
            </a:r>
            <a:endParaRPr lang="en-GB" dirty="0">
              <a:latin typeface="Lucida Console" panose="020B0609040504020204" pitchFamily="49" charset="0"/>
            </a:endParaRPr>
          </a:p>
          <a:p>
            <a:r>
              <a:rPr lang="en-GB" dirty="0" smtClean="0">
                <a:latin typeface="Lucida Console" panose="020B0609040504020204" pitchFamily="49" charset="0"/>
              </a:rPr>
              <a:t>    no</a:t>
            </a:r>
            <a:endParaRPr lang="en-GB" dirty="0">
              <a:latin typeface="Lucida Console" panose="020B0609040504020204" pitchFamily="49" charset="0"/>
            </a:endParaRPr>
          </a:p>
          <a:p>
            <a:r>
              <a:rPr lang="en-GB" dirty="0" smtClean="0">
                <a:latin typeface="Lucida Console" panose="020B0609040504020204" pitchFamily="49" charset="0"/>
              </a:rPr>
              <a:t>    us</a:t>
            </a:r>
            <a:endParaRPr lang="en-GB" dirty="0">
              <a:latin typeface="Lucida Console" panose="020B0609040504020204" pitchFamily="49" charset="0"/>
            </a:endParaRPr>
          </a:p>
          <a:p>
            <a:endParaRPr lang="en-GB" dirty="0">
              <a:latin typeface="Lucida Console" panose="020B0609040504020204" pitchFamily="49" charset="0"/>
            </a:endParaRPr>
          </a:p>
          <a:p>
            <a:r>
              <a:rPr lang="en-GB" dirty="0" smtClean="0">
                <a:latin typeface="Lucida Console" panose="020B0609040504020204" pitchFamily="49" charset="0"/>
              </a:rPr>
              <a:t>    Values</a:t>
            </a:r>
            <a:r>
              <a:rPr lang="en-GB" dirty="0">
                <a:latin typeface="Lucida Console" panose="020B0609040504020204" pitchFamily="49" charset="0"/>
              </a:rPr>
              <a:t>:</a:t>
            </a:r>
          </a:p>
          <a:p>
            <a:r>
              <a:rPr lang="en-GB" dirty="0" smtClean="0">
                <a:latin typeface="Lucida Console" panose="020B0609040504020204" pitchFamily="49" charset="0"/>
              </a:rPr>
              <a:t>    +</a:t>
            </a:r>
            <a:r>
              <a:rPr lang="en-GB" dirty="0">
                <a:latin typeface="Lucida Console" panose="020B0609040504020204" pitchFamily="49" charset="0"/>
              </a:rPr>
              <a:t>31</a:t>
            </a:r>
          </a:p>
          <a:p>
            <a:r>
              <a:rPr lang="en-GB" dirty="0" smtClean="0">
                <a:latin typeface="Lucida Console" panose="020B0609040504020204" pitchFamily="49" charset="0"/>
              </a:rPr>
              <a:t>    +</a:t>
            </a:r>
            <a:r>
              <a:rPr lang="en-GB" dirty="0">
                <a:latin typeface="Lucida Console" panose="020B0609040504020204" pitchFamily="49" charset="0"/>
              </a:rPr>
              <a:t>47</a:t>
            </a:r>
          </a:p>
          <a:p>
            <a:r>
              <a:rPr lang="en-GB" dirty="0" smtClean="0">
                <a:latin typeface="Lucida Console" panose="020B0609040504020204" pitchFamily="49" charset="0"/>
              </a:rPr>
              <a:t>    +</a:t>
            </a:r>
            <a:r>
              <a:rPr lang="en-GB" dirty="0">
                <a:latin typeface="Lucida Console" panose="020B0609040504020204" pitchFamily="49" charset="0"/>
              </a:rPr>
              <a:t>1</a:t>
            </a:r>
          </a:p>
          <a:p>
            <a:pPr lvl="1"/>
            <a:endParaRPr lang="en-GB" dirty="0" smtClean="0">
              <a:ea typeface="Tahoma" panose="020B0604030504040204" pitchFamily="34" charset="0"/>
              <a:cs typeface="Tahoma" panose="020B0604030504040204" pitchFamily="34" charset="0"/>
            </a:endParaRPr>
          </a:p>
          <a:p>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Data Structures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the operations you can perform on a dictionary, to access its items. Here's a description of the operations:</a:t>
            </a:r>
          </a:p>
          <a:p>
            <a:pPr lvl="1"/>
            <a:r>
              <a:rPr lang="en-GB" dirty="0" smtClean="0">
                <a:latin typeface="Lucida Console" panose="020B0609040504020204" pitchFamily="49" charset="0"/>
              </a:rPr>
              <a:t>in</a:t>
            </a:r>
            <a:r>
              <a:rPr lang="en-GB" dirty="0" smtClean="0"/>
              <a:t> and </a:t>
            </a:r>
            <a:r>
              <a:rPr lang="en-GB" dirty="0" smtClean="0">
                <a:latin typeface="Lucida Console" panose="020B0609040504020204" pitchFamily="49" charset="0"/>
              </a:rPr>
              <a:t>not</a:t>
            </a:r>
            <a:r>
              <a:rPr lang="en-GB" dirty="0" smtClean="0"/>
              <a:t> </a:t>
            </a:r>
            <a:r>
              <a:rPr lang="en-GB" dirty="0" smtClean="0">
                <a:latin typeface="Lucida Console" panose="020B0609040504020204" pitchFamily="49" charset="0"/>
              </a:rPr>
              <a:t>in</a:t>
            </a:r>
            <a:r>
              <a:rPr lang="en-GB" dirty="0" smtClean="0"/>
              <a:t> indicate if the dictionary contains the specified key.</a:t>
            </a:r>
          </a:p>
          <a:p>
            <a:pPr lvl="1"/>
            <a:r>
              <a:rPr lang="en-GB" dirty="0" smtClean="0">
                <a:latin typeface="Lucida Console" panose="020B0609040504020204" pitchFamily="49" charset="0"/>
              </a:rPr>
              <a:t>d[key]=value</a:t>
            </a:r>
            <a:r>
              <a:rPr lang="en-GB" dirty="0" smtClean="0"/>
              <a:t> either inserts a new key/value item, or overwrites the value for an existing item.</a:t>
            </a:r>
          </a:p>
          <a:p>
            <a:pPr lvl="1"/>
            <a:r>
              <a:rPr lang="en-GB" dirty="0" smtClean="0">
                <a:latin typeface="Lucida Console" panose="020B0609040504020204" pitchFamily="49" charset="0"/>
              </a:rPr>
              <a:t>d[key]</a:t>
            </a:r>
            <a:r>
              <a:rPr lang="en-GB" dirty="0" smtClean="0"/>
              <a:t> returns the value for the specified key (error if not found).</a:t>
            </a:r>
          </a:p>
          <a:p>
            <a:pPr lvl="1"/>
            <a:r>
              <a:rPr lang="en-GB" dirty="0" err="1" smtClean="0">
                <a:latin typeface="Lucida Console" panose="020B0609040504020204" pitchFamily="49" charset="0"/>
              </a:rPr>
              <a:t>d.get</a:t>
            </a:r>
            <a:r>
              <a:rPr lang="en-GB" dirty="0" smtClean="0">
                <a:latin typeface="Lucida Console" panose="020B0609040504020204" pitchFamily="49" charset="0"/>
              </a:rPr>
              <a:t>(</a:t>
            </a:r>
            <a:r>
              <a:rPr lang="en-GB" dirty="0" err="1" smtClean="0">
                <a:latin typeface="Lucida Console" panose="020B0609040504020204" pitchFamily="49" charset="0"/>
              </a:rPr>
              <a:t>key,default</a:t>
            </a:r>
            <a:r>
              <a:rPr lang="en-GB" dirty="0" smtClean="0">
                <a:latin typeface="Lucida Console" panose="020B0609040504020204" pitchFamily="49" charset="0"/>
              </a:rPr>
              <a:t>)</a:t>
            </a:r>
            <a:r>
              <a:rPr lang="en-GB" dirty="0" smtClean="0"/>
              <a:t> returns the value for the specified key. If the key isn't found, it returns the specified default value (if you didn't specify a default value, it just returns </a:t>
            </a:r>
            <a:r>
              <a:rPr lang="en-GB" dirty="0" smtClean="0">
                <a:latin typeface="Lucida Console" panose="020B0609040504020204" pitchFamily="49" charset="0"/>
              </a:rPr>
              <a:t>None</a:t>
            </a:r>
            <a:r>
              <a:rPr lang="en-GB" dirty="0" smtClean="0"/>
              <a:t>).</a:t>
            </a:r>
            <a:endParaRPr lang="en-GB" dirty="0"/>
          </a:p>
          <a:p>
            <a:pPr lvl="1"/>
            <a:r>
              <a:rPr lang="en-GB" dirty="0" smtClean="0">
                <a:latin typeface="Lucida Console" panose="020B0609040504020204" pitchFamily="49" charset="0"/>
              </a:rPr>
              <a:t>del d[key]</a:t>
            </a:r>
            <a:r>
              <a:rPr lang="en-GB" dirty="0" smtClean="0"/>
              <a:t> removes the item with the </a:t>
            </a:r>
            <a:r>
              <a:rPr lang="en-GB" dirty="0"/>
              <a:t>specified key (error if not found).</a:t>
            </a:r>
          </a:p>
          <a:p>
            <a:pPr lvl="1"/>
            <a:r>
              <a:rPr lang="en-GB" dirty="0" err="1" smtClean="0">
                <a:latin typeface="Lucida Console" panose="020B0609040504020204" pitchFamily="49" charset="0"/>
              </a:rPr>
              <a:t>d.pop</a:t>
            </a:r>
            <a:r>
              <a:rPr lang="en-GB" dirty="0" smtClean="0">
                <a:latin typeface="Lucida Console" panose="020B0609040504020204" pitchFamily="49" charset="0"/>
              </a:rPr>
              <a:t>(</a:t>
            </a:r>
            <a:r>
              <a:rPr lang="en-GB" dirty="0" err="1" smtClean="0">
                <a:latin typeface="Lucida Console" panose="020B0609040504020204" pitchFamily="49" charset="0"/>
              </a:rPr>
              <a:t>key,default</a:t>
            </a:r>
            <a:r>
              <a:rPr lang="en-GB" dirty="0" smtClean="0">
                <a:latin typeface="Lucida Console" panose="020B0609040504020204" pitchFamily="49" charset="0"/>
              </a:rPr>
              <a:t>)</a:t>
            </a:r>
            <a:r>
              <a:rPr lang="en-GB" dirty="0"/>
              <a:t> </a:t>
            </a:r>
            <a:r>
              <a:rPr lang="en-GB" dirty="0" smtClean="0"/>
              <a:t>removes the </a:t>
            </a:r>
            <a:r>
              <a:rPr lang="en-GB" dirty="0"/>
              <a:t>item </a:t>
            </a:r>
            <a:r>
              <a:rPr lang="en-GB" dirty="0" smtClean="0"/>
              <a:t>with the </a:t>
            </a:r>
            <a:r>
              <a:rPr lang="en-GB" dirty="0"/>
              <a:t>specified </a:t>
            </a:r>
            <a:r>
              <a:rPr lang="en-GB" dirty="0" smtClean="0"/>
              <a:t>key, and returns its value. </a:t>
            </a:r>
            <a:r>
              <a:rPr lang="en-GB" dirty="0"/>
              <a:t>If the key isn't found, </a:t>
            </a:r>
            <a:r>
              <a:rPr lang="en-GB" dirty="0" smtClean="0"/>
              <a:t>it </a:t>
            </a:r>
            <a:r>
              <a:rPr lang="en-GB" dirty="0"/>
              <a:t>returns the </a:t>
            </a:r>
            <a:r>
              <a:rPr lang="en-GB" dirty="0" smtClean="0"/>
              <a:t>specified default </a:t>
            </a:r>
            <a:r>
              <a:rPr lang="en-GB" dirty="0"/>
              <a:t>value </a:t>
            </a:r>
            <a:r>
              <a:rPr lang="en-GB" dirty="0" smtClean="0"/>
              <a:t>(if </a:t>
            </a:r>
            <a:r>
              <a:rPr lang="en-GB" dirty="0"/>
              <a:t>you </a:t>
            </a:r>
            <a:r>
              <a:rPr lang="en-GB" dirty="0" smtClean="0"/>
              <a:t>didn't specify a default value, it raises an error).</a:t>
            </a:r>
            <a:endParaRPr lang="en-GB" dirty="0"/>
          </a:p>
          <a:p>
            <a:pPr lvl="1"/>
            <a:r>
              <a:rPr lang="en-GB" dirty="0" err="1" smtClean="0">
                <a:latin typeface="Lucida Console" panose="020B0609040504020204" pitchFamily="49" charset="0"/>
              </a:rPr>
              <a:t>d.setdefault</a:t>
            </a:r>
            <a:r>
              <a:rPr lang="en-GB" dirty="0" smtClean="0">
                <a:latin typeface="Lucida Console" panose="020B0609040504020204" pitchFamily="49" charset="0"/>
              </a:rPr>
              <a:t>(</a:t>
            </a:r>
            <a:r>
              <a:rPr lang="en-GB" dirty="0" err="1" smtClean="0">
                <a:latin typeface="Lucida Console" panose="020B0609040504020204" pitchFamily="49" charset="0"/>
              </a:rPr>
              <a:t>key,default</a:t>
            </a:r>
            <a:r>
              <a:rPr lang="en-GB" dirty="0">
                <a:latin typeface="Lucida Console" panose="020B0609040504020204" pitchFamily="49" charset="0"/>
              </a:rPr>
              <a:t>)</a:t>
            </a:r>
            <a:r>
              <a:rPr lang="en-GB" dirty="0"/>
              <a:t> </a:t>
            </a:r>
            <a:r>
              <a:rPr lang="en-GB" dirty="0" smtClean="0"/>
              <a:t>returns the value for the specified key, if it exists. If the key doesn't exist, it inserts a new item with the specified key and default value (if </a:t>
            </a:r>
            <a:r>
              <a:rPr lang="en-GB" dirty="0"/>
              <a:t>you didn't specify a default value, </a:t>
            </a:r>
            <a:r>
              <a:rPr lang="en-GB" dirty="0" smtClean="0"/>
              <a:t>it sets the new item's value to </a:t>
            </a:r>
            <a:r>
              <a:rPr lang="en-GB" dirty="0" smtClean="0">
                <a:latin typeface="Lucida Console" panose="020B0609040504020204" pitchFamily="49" charset="0"/>
              </a:rPr>
              <a:t>None</a:t>
            </a:r>
            <a:r>
              <a:rPr lang="en-GB" dirty="0" smtClean="0"/>
              <a:t>).</a:t>
            </a:r>
          </a:p>
          <a:p>
            <a:pPr lvl="1"/>
            <a:r>
              <a:rPr lang="en-GB" dirty="0" err="1" smtClean="0">
                <a:latin typeface="Lucida Console" panose="020B0609040504020204" pitchFamily="49" charset="0"/>
              </a:rPr>
              <a:t>d.update</a:t>
            </a:r>
            <a:r>
              <a:rPr lang="en-GB" dirty="0" smtClean="0">
                <a:latin typeface="Lucida Console" panose="020B0609040504020204" pitchFamily="49" charset="0"/>
              </a:rPr>
              <a:t>(other)</a:t>
            </a:r>
            <a:r>
              <a:rPr lang="en-GB" dirty="0" smtClean="0"/>
              <a:t> updates </a:t>
            </a:r>
            <a:r>
              <a:rPr lang="en-GB" dirty="0"/>
              <a:t>the dictionary with the key/value pairs from other, overwriting existing keys. Return </a:t>
            </a:r>
            <a:r>
              <a:rPr lang="en-GB" dirty="0">
                <a:latin typeface="Lucida Console" panose="020B0609040504020204" pitchFamily="49" charset="0"/>
              </a:rPr>
              <a:t>None</a:t>
            </a:r>
            <a:r>
              <a:rPr lang="en-GB" dirty="0" smtClean="0"/>
              <a:t>.</a:t>
            </a:r>
          </a:p>
          <a:p>
            <a:pPr lvl="1"/>
            <a:endParaRPr lang="en-GB" dirty="0"/>
          </a:p>
          <a:p>
            <a:r>
              <a:rPr lang="en-GB" dirty="0" smtClean="0"/>
              <a:t>Note that </a:t>
            </a:r>
            <a:r>
              <a:rPr lang="en-GB" dirty="0" err="1" smtClean="0">
                <a:latin typeface="Lucida Console" panose="020B0609040504020204" pitchFamily="49" charset="0"/>
              </a:rPr>
              <a:t>dict</a:t>
            </a:r>
            <a:r>
              <a:rPr lang="en-GB" dirty="0" smtClean="0"/>
              <a:t> also supports </a:t>
            </a:r>
            <a:r>
              <a:rPr lang="en-GB" dirty="0" err="1" smtClean="0">
                <a:latin typeface="Lucida Console" panose="020B0609040504020204" pitchFamily="49" charset="0"/>
              </a:rPr>
              <a:t>len</a:t>
            </a:r>
            <a:r>
              <a:rPr lang="en-GB" dirty="0" smtClean="0">
                <a:latin typeface="Lucida Console" panose="020B0609040504020204" pitchFamily="49" charset="0"/>
              </a:rPr>
              <a:t>()</a:t>
            </a:r>
            <a:r>
              <a:rPr lang="en-GB" dirty="0" smtClean="0"/>
              <a:t>, </a:t>
            </a:r>
            <a:r>
              <a:rPr lang="en-GB" dirty="0" smtClean="0">
                <a:latin typeface="Lucida Console" panose="020B0609040504020204" pitchFamily="49" charset="0"/>
              </a:rPr>
              <a:t>copy()</a:t>
            </a:r>
            <a:r>
              <a:rPr lang="en-GB" dirty="0" smtClean="0"/>
              <a:t>, and </a:t>
            </a:r>
            <a:r>
              <a:rPr lang="en-GB" dirty="0" smtClean="0">
                <a:latin typeface="Lucida Console" panose="020B0609040504020204" pitchFamily="49" charset="0"/>
              </a:rPr>
              <a:t>clear()</a:t>
            </a:r>
            <a:r>
              <a:rPr lang="en-GB" dirty="0" smtClean="0"/>
              <a:t>.</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t>This section explores various additional techniques, namely "comprehensions", filtering, sorting, and mapping (i.e. transforming) collections.</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A generator function is a simplified way of returning a collection from a function, one element at a time via the </a:t>
            </a:r>
            <a:r>
              <a:rPr lang="en-GB" smtClean="0">
                <a:latin typeface="Lucida Console" panose="020B0609040504020204" pitchFamily="49" charset="0"/>
              </a:rPr>
              <a:t>yield</a:t>
            </a:r>
            <a:r>
              <a:rPr lang="en-GB" smtClean="0"/>
              <a:t> keyword. </a:t>
            </a:r>
          </a:p>
          <a:p>
            <a:r>
              <a:rPr lang="en-GB" smtClean="0"/>
              <a:t>The examples on the slide show how generator functions work. </a:t>
            </a:r>
          </a:p>
          <a:p>
            <a:pPr lvl="1"/>
            <a:r>
              <a:rPr lang="en-GB" smtClean="0"/>
              <a:t>The example on the left-hand side returns a collection "all at once" via a conventional </a:t>
            </a:r>
            <a:r>
              <a:rPr lang="en-GB" smtClean="0">
                <a:latin typeface="Lucida Console" panose="020B0609040504020204" pitchFamily="49" charset="0"/>
              </a:rPr>
              <a:t>return</a:t>
            </a:r>
            <a:r>
              <a:rPr lang="en-GB" smtClean="0"/>
              <a:t> statement.</a:t>
            </a:r>
          </a:p>
          <a:p>
            <a:pPr lvl="1"/>
            <a:r>
              <a:rPr lang="en-GB"/>
              <a:t>The example on the </a:t>
            </a:r>
            <a:r>
              <a:rPr lang="en-GB" smtClean="0"/>
              <a:t>right-hand </a:t>
            </a:r>
            <a:r>
              <a:rPr lang="en-GB"/>
              <a:t>side returns a collection </a:t>
            </a:r>
            <a:r>
              <a:rPr lang="en-GB" smtClean="0"/>
              <a:t>"incrementally" </a:t>
            </a:r>
            <a:r>
              <a:rPr lang="en-GB"/>
              <a:t>via a </a:t>
            </a:r>
            <a:r>
              <a:rPr lang="en-GB" smtClean="0">
                <a:latin typeface="Lucida Console" panose="020B0609040504020204" pitchFamily="49" charset="0"/>
              </a:rPr>
              <a:t>yield</a:t>
            </a:r>
            <a:r>
              <a:rPr lang="en-GB" smtClean="0"/>
              <a:t> </a:t>
            </a:r>
            <a:r>
              <a:rPr lang="en-GB"/>
              <a:t>statement.</a:t>
            </a:r>
            <a:endParaRPr lang="en-GB">
              <a:ea typeface="Tahoma" panose="020B0604030504040204" pitchFamily="34" charset="0"/>
              <a:cs typeface="Tahoma" panose="020B0604030504040204" pitchFamily="34" charset="0"/>
            </a:endParaRPr>
          </a:p>
          <a:p>
            <a:pPr lvl="1"/>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One of the most common ways to create a list is via a Python language mechanism called "list comprehensions". This is how list comprehensions work:</a:t>
            </a:r>
          </a:p>
          <a:p>
            <a:pPr lvl="1"/>
            <a:r>
              <a:rPr lang="en-GB" dirty="0" smtClean="0"/>
              <a:t>First, you need an existing sequence (e.g. another list, a range, a tuple, etc.).</a:t>
            </a:r>
          </a:p>
          <a:p>
            <a:pPr lvl="1"/>
            <a:r>
              <a:rPr lang="en-GB" dirty="0" smtClean="0"/>
              <a:t>Then, you use the syntax shown in the slide to iterate over all the items in the existing sequence, and apply an operation on all the items. The results are collected into another list, which is the result of the statement.</a:t>
            </a:r>
          </a:p>
          <a:p>
            <a:r>
              <a:rPr lang="en-GB" dirty="0" smtClean="0"/>
              <a:t>Consider the examples in the slide:</a:t>
            </a:r>
          </a:p>
          <a:p>
            <a:pPr lvl="1"/>
            <a:r>
              <a:rPr lang="en-GB" dirty="0" smtClean="0">
                <a:latin typeface="Lucida Console" panose="020B0609040504020204" pitchFamily="49" charset="0"/>
              </a:rPr>
              <a:t>squares</a:t>
            </a:r>
            <a:r>
              <a:rPr lang="en-GB" dirty="0" smtClean="0"/>
              <a:t> is a list containing the squares of all the numbers in the range 0-5 inclusive.</a:t>
            </a:r>
          </a:p>
          <a:p>
            <a:pPr lvl="1"/>
            <a:r>
              <a:rPr lang="en-GB" dirty="0" err="1" smtClean="0">
                <a:latin typeface="Lucida Console" panose="020B0609040504020204" pitchFamily="49" charset="0"/>
              </a:rPr>
              <a:t>ctemps</a:t>
            </a:r>
            <a:r>
              <a:rPr lang="en-GB" dirty="0" smtClean="0"/>
              <a:t> is a list containing the Celsius equivalent of all the Fahrenheit temperatures in </a:t>
            </a:r>
            <a:r>
              <a:rPr lang="en-GB" dirty="0" err="1" smtClean="0">
                <a:latin typeface="Lucida Console" panose="020B0609040504020204" pitchFamily="49" charset="0"/>
              </a:rPr>
              <a:t>ftemps</a:t>
            </a:r>
            <a:r>
              <a:rPr lang="en-GB" dirty="0" smtClean="0"/>
              <a:t>.</a:t>
            </a:r>
          </a:p>
          <a:p>
            <a:endParaRPr lang="en-GB" smtClean="0"/>
          </a:p>
          <a:p>
            <a:r>
              <a:rPr lang="en-GB" smtClean="0"/>
              <a:t>Here's </a:t>
            </a:r>
            <a:r>
              <a:rPr lang="en-GB" dirty="0" smtClean="0"/>
              <a:t>the output from the example in the slide:</a:t>
            </a:r>
          </a:p>
          <a:p>
            <a:r>
              <a:rPr lang="fr-FR" dirty="0" smtClean="0">
                <a:latin typeface="Lucida Console" panose="020B0609040504020204" pitchFamily="49" charset="0"/>
              </a:rPr>
              <a:t>    squares</a:t>
            </a:r>
            <a:r>
              <a:rPr lang="fr-FR" dirty="0">
                <a:latin typeface="Lucida Console" panose="020B0609040504020204" pitchFamily="49" charset="0"/>
              </a:rPr>
              <a:t>: [0, 1, 4, 9, 16, 25]</a:t>
            </a:r>
          </a:p>
          <a:p>
            <a:r>
              <a:rPr lang="fr-FR" dirty="0" smtClean="0">
                <a:latin typeface="Lucida Console" panose="020B0609040504020204" pitchFamily="49" charset="0"/>
              </a:rPr>
              <a:t>    </a:t>
            </a:r>
            <a:r>
              <a:rPr lang="fr-FR" dirty="0" err="1" smtClean="0">
                <a:latin typeface="Lucida Console" panose="020B0609040504020204" pitchFamily="49" charset="0"/>
              </a:rPr>
              <a:t>ftemps</a:t>
            </a:r>
            <a:r>
              <a:rPr lang="fr-FR" dirty="0">
                <a:latin typeface="Lucida Console" panose="020B0609040504020204" pitchFamily="49" charset="0"/>
              </a:rPr>
              <a:t>:  [32, 68, 212]</a:t>
            </a:r>
          </a:p>
          <a:p>
            <a:r>
              <a:rPr lang="fr-FR" dirty="0" smtClean="0">
                <a:latin typeface="Lucida Console" panose="020B0609040504020204" pitchFamily="49" charset="0"/>
              </a:rPr>
              <a:t>    </a:t>
            </a:r>
            <a:r>
              <a:rPr lang="fr-FR" dirty="0" err="1" smtClean="0">
                <a:latin typeface="Lucida Console" panose="020B0609040504020204" pitchFamily="49" charset="0"/>
              </a:rPr>
              <a:t>ctemps</a:t>
            </a:r>
            <a:r>
              <a:rPr lang="fr-FR" dirty="0">
                <a:latin typeface="Lucida Console" panose="020B0609040504020204" pitchFamily="49" charset="0"/>
              </a:rPr>
              <a:t>:  [0.0, 20.0, 100.0]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 example in the slide shows how to create a "set comprehension", i.e. a creating a set from another sequence. </a:t>
            </a:r>
            <a:r>
              <a:rPr lang="en-GB" smtClean="0">
                <a:ea typeface="Tahoma" panose="020B0604030504040204" pitchFamily="34" charset="0"/>
                <a:cs typeface="Tahoma" panose="020B0604030504040204" pitchFamily="34" charset="0"/>
              </a:rPr>
              <a:t>Recall there are two differences between a set and a list:</a:t>
            </a:r>
          </a:p>
          <a:p>
            <a:pPr lvl="1"/>
            <a:r>
              <a:rPr lang="en-GB" smtClean="0">
                <a:ea typeface="Tahoma" panose="020B0604030504040204" pitchFamily="34" charset="0"/>
                <a:cs typeface="Tahoma" panose="020B0604030504040204" pitchFamily="34" charset="0"/>
              </a:rPr>
              <a:t>A set doesn't contain duplicates.</a:t>
            </a:r>
          </a:p>
          <a:p>
            <a:pPr lvl="1"/>
            <a:r>
              <a:rPr lang="en-GB" smtClean="0">
                <a:ea typeface="Tahoma" panose="020B0604030504040204" pitchFamily="34" charset="0"/>
                <a:cs typeface="Tahoma" panose="020B0604030504040204" pitchFamily="34" charset="0"/>
              </a:rPr>
              <a:t>The order of items in a set is non-determinstic.</a:t>
            </a:r>
          </a:p>
          <a:p>
            <a:endParaRPr lang="en-GB" smtClean="0"/>
          </a:p>
          <a:p>
            <a:r>
              <a:rPr lang="en-GB" smtClean="0"/>
              <a:t>Here's </a:t>
            </a:r>
            <a:r>
              <a:rPr lang="en-GB"/>
              <a:t>the output from the example in the slide:</a:t>
            </a:r>
          </a:p>
          <a:p>
            <a:r>
              <a:rPr lang="fr-FR" smtClean="0">
                <a:latin typeface="Lucida Console" panose="020B0609040504020204" pitchFamily="49" charset="0"/>
              </a:rPr>
              <a:t>    ctemps</a:t>
            </a:r>
            <a:r>
              <a:rPr lang="fr-FR">
                <a:latin typeface="Lucida Console" panose="020B0609040504020204" pitchFamily="49" charset="0"/>
              </a:rPr>
              <a:t>:  {1, 4, 7, -17, -15, -12, -9, -6, -3, -1}</a:t>
            </a:r>
            <a:endParaRPr lang="fr-FR" dirty="0">
              <a:ea typeface="Tahoma" panose="020B0604030504040204" pitchFamily="34" charset="0"/>
              <a:cs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 example in the slide shows how to create a "dictionary comprehension", i.e. a collection of key/value pairs from another sequence.</a:t>
            </a:r>
          </a:p>
          <a:p>
            <a:r>
              <a:rPr lang="en-GB"/>
              <a:t>Here's the output from the example in the slide:</a:t>
            </a:r>
          </a:p>
          <a:p>
            <a:r>
              <a:rPr lang="en-GB">
                <a:latin typeface="Lucida Console" panose="020B0609040504020204" pitchFamily="49" charset="0"/>
              </a:rPr>
              <a:t>    mydict: {1: 1, 2: 4, 3: 9, 4: 16, 5: 25}</a:t>
            </a:r>
            <a:endParaRPr lang="fr-FR" dirty="0">
              <a:latin typeface="Lucida Console" panose="020B0609040504020204" pitchFamily="49"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 </a:t>
            </a:r>
            <a:r>
              <a:rPr lang="en-GB" smtClean="0">
                <a:latin typeface="Lucida Console" panose="020B0609040504020204" pitchFamily="49" charset="0"/>
              </a:rPr>
              <a:t>filter()</a:t>
            </a:r>
            <a:r>
              <a:rPr lang="en-GB"/>
              <a:t> function in Python allows you to </a:t>
            </a:r>
            <a:r>
              <a:rPr lang="en-GB" smtClean="0"/>
              <a:t>selectively </a:t>
            </a:r>
            <a:r>
              <a:rPr lang="en-GB"/>
              <a:t>include/exclude elements in any kind of </a:t>
            </a:r>
            <a:r>
              <a:rPr lang="en-GB" smtClean="0"/>
              <a:t>collection</a:t>
            </a:r>
            <a:r>
              <a:rPr lang="en-GB"/>
              <a:t>. Pass 2 parameters </a:t>
            </a:r>
            <a:r>
              <a:rPr lang="en-GB" smtClean="0"/>
              <a:t>into </a:t>
            </a:r>
            <a:r>
              <a:rPr lang="en-GB">
                <a:latin typeface="Lucida Console" panose="020B0609040504020204" pitchFamily="49" charset="0"/>
              </a:rPr>
              <a:t>filter()</a:t>
            </a:r>
            <a:r>
              <a:rPr lang="en-GB"/>
              <a:t>:</a:t>
            </a:r>
          </a:p>
          <a:p>
            <a:pPr lvl="1"/>
            <a:r>
              <a:rPr lang="en-GB" smtClean="0">
                <a:ea typeface="Tahoma" panose="020B0604030504040204" pitchFamily="34" charset="0"/>
                <a:cs typeface="Tahoma" panose="020B0604030504040204" pitchFamily="34" charset="0"/>
              </a:rPr>
              <a:t>A function (or lambda - see later) that specifies the algorithm for determining whether to keep or discard an element. </a:t>
            </a:r>
          </a:p>
          <a:p>
            <a:pPr lvl="1"/>
            <a:r>
              <a:rPr lang="en-GB" smtClean="0">
                <a:ea typeface="Tahoma" panose="020B0604030504040204" pitchFamily="34" charset="0"/>
                <a:cs typeface="Tahoma" panose="020B0604030504040204" pitchFamily="34" charset="0"/>
              </a:rPr>
              <a:t>The collection of items you want to filter.</a:t>
            </a:r>
          </a:p>
          <a:p>
            <a:r>
              <a:rPr lang="en-GB" smtClean="0">
                <a:ea typeface="Tahoma" panose="020B0604030504040204" pitchFamily="34" charset="0"/>
                <a:cs typeface="Tahoma" panose="020B0604030504040204" pitchFamily="34" charset="0"/>
              </a:rPr>
              <a:t>The example in the slide filters a collection of names, so that only names that start with the letter 'B' are retained. Note that </a:t>
            </a:r>
            <a:r>
              <a:rPr lang="en-GB" smtClean="0">
                <a:latin typeface="Lucida Console" panose="020B0609040504020204" pitchFamily="49" charset="0"/>
                <a:ea typeface="Tahoma" panose="020B0604030504040204" pitchFamily="34" charset="0"/>
                <a:cs typeface="Tahoma" panose="020B0604030504040204" pitchFamily="34" charset="0"/>
              </a:rPr>
              <a:t>filter()</a:t>
            </a:r>
            <a:r>
              <a:rPr lang="en-GB" smtClean="0">
                <a:ea typeface="Tahoma" panose="020B0604030504040204" pitchFamily="34" charset="0"/>
                <a:cs typeface="Tahoma" panose="020B0604030504040204" pitchFamily="34" charset="0"/>
              </a:rPr>
              <a:t> returns an iterable object, so we pass the result into </a:t>
            </a:r>
            <a:r>
              <a:rPr lang="en-GB" smtClean="0">
                <a:latin typeface="Lucida Console" panose="020B0609040504020204" pitchFamily="49" charset="0"/>
                <a:ea typeface="Tahoma" panose="020B0604030504040204" pitchFamily="34" charset="0"/>
                <a:cs typeface="Tahoma" panose="020B0604030504040204" pitchFamily="34" charset="0"/>
              </a:rPr>
              <a:t>list()</a:t>
            </a:r>
            <a:r>
              <a:rPr lang="en-GB" smtClean="0">
                <a:ea typeface="Tahoma" panose="020B0604030504040204" pitchFamily="34" charset="0"/>
                <a:cs typeface="Tahoma" panose="020B0604030504040204" pitchFamily="34" charset="0"/>
              </a:rPr>
              <a:t> to get the actual items in the iterable object.</a:t>
            </a:r>
          </a:p>
          <a:p>
            <a:endParaRPr lang="en-GB">
              <a:ea typeface="Tahoma" panose="020B0604030504040204" pitchFamily="34" charset="0"/>
              <a:cs typeface="Tahoma" panose="020B0604030504040204" pitchFamily="34" charset="0"/>
            </a:endParaRPr>
          </a:p>
          <a:p>
            <a:r>
              <a:rPr lang="en-GB"/>
              <a:t>The </a:t>
            </a:r>
            <a:r>
              <a:rPr lang="en-GB" smtClean="0">
                <a:latin typeface="Lucida Console" panose="020B0609040504020204" pitchFamily="49" charset="0"/>
              </a:rPr>
              <a:t>sorted()</a:t>
            </a:r>
            <a:r>
              <a:rPr lang="en-GB" smtClean="0"/>
              <a:t> </a:t>
            </a:r>
            <a:r>
              <a:rPr lang="en-GB"/>
              <a:t>function </a:t>
            </a:r>
            <a:r>
              <a:rPr lang="en-GB" smtClean="0"/>
              <a:t>allows </a:t>
            </a:r>
            <a:r>
              <a:rPr lang="en-GB"/>
              <a:t>you to </a:t>
            </a:r>
            <a:r>
              <a:rPr lang="en-GB" smtClean="0"/>
              <a:t>sort any kind of collection. Simply pass in the collection you want to sort, as shown in the slide.</a:t>
            </a:r>
          </a:p>
          <a:p>
            <a:endParaRPr lang="fr-FR" smtClean="0">
              <a:ea typeface="Tahoma" panose="020B0604030504040204" pitchFamily="34" charset="0"/>
              <a:cs typeface="Tahoma" panose="020B0604030504040204" pitchFamily="34" charset="0"/>
            </a:endParaRPr>
          </a:p>
          <a:p>
            <a:r>
              <a:rPr lang="en-GB"/>
              <a:t>The </a:t>
            </a:r>
            <a:r>
              <a:rPr lang="en-GB" smtClean="0">
                <a:latin typeface="Lucida Console" panose="020B0609040504020204" pitchFamily="49" charset="0"/>
              </a:rPr>
              <a:t>map()</a:t>
            </a:r>
            <a:r>
              <a:rPr lang="en-GB" smtClean="0"/>
              <a:t> </a:t>
            </a:r>
            <a:r>
              <a:rPr lang="en-GB"/>
              <a:t>function </a:t>
            </a:r>
            <a:r>
              <a:rPr lang="en-GB" smtClean="0"/>
              <a:t>allows </a:t>
            </a:r>
            <a:r>
              <a:rPr lang="en-GB"/>
              <a:t>you to </a:t>
            </a:r>
            <a:r>
              <a:rPr lang="en-GB" smtClean="0"/>
              <a:t>map (i.e. transform) elements </a:t>
            </a:r>
            <a:r>
              <a:rPr lang="en-GB"/>
              <a:t>in any kind of collection. Pass 2 parameters into </a:t>
            </a:r>
            <a:r>
              <a:rPr lang="en-GB" smtClean="0">
                <a:latin typeface="Lucida Console" panose="020B0609040504020204" pitchFamily="49" charset="0"/>
              </a:rPr>
              <a:t>map()</a:t>
            </a:r>
            <a:r>
              <a:rPr lang="en-GB" smtClean="0"/>
              <a:t>:</a:t>
            </a:r>
            <a:endParaRPr lang="en-GB"/>
          </a:p>
          <a:p>
            <a:pPr lvl="1"/>
            <a:r>
              <a:rPr lang="en-GB">
                <a:ea typeface="Tahoma" panose="020B0604030504040204" pitchFamily="34" charset="0"/>
                <a:cs typeface="Tahoma" panose="020B0604030504040204" pitchFamily="34" charset="0"/>
              </a:rPr>
              <a:t>A </a:t>
            </a:r>
            <a:r>
              <a:rPr lang="en-GB" smtClean="0">
                <a:ea typeface="Tahoma" panose="020B0604030504040204" pitchFamily="34" charset="0"/>
                <a:cs typeface="Tahoma" panose="020B0604030504040204" pitchFamily="34" charset="0"/>
              </a:rPr>
              <a:t>function/lambda </a:t>
            </a:r>
            <a:r>
              <a:rPr lang="en-GB">
                <a:ea typeface="Tahoma" panose="020B0604030504040204" pitchFamily="34" charset="0"/>
                <a:cs typeface="Tahoma" panose="020B0604030504040204" pitchFamily="34" charset="0"/>
              </a:rPr>
              <a:t>that specifies the algorithm for </a:t>
            </a:r>
            <a:r>
              <a:rPr lang="en-GB" smtClean="0">
                <a:ea typeface="Tahoma" panose="020B0604030504040204" pitchFamily="34" charset="0"/>
                <a:cs typeface="Tahoma" panose="020B0604030504040204" pitchFamily="34" charset="0"/>
              </a:rPr>
              <a:t>transforming an </a:t>
            </a:r>
            <a:r>
              <a:rPr lang="en-GB">
                <a:ea typeface="Tahoma" panose="020B0604030504040204" pitchFamily="34" charset="0"/>
                <a:cs typeface="Tahoma" panose="020B0604030504040204" pitchFamily="34" charset="0"/>
              </a:rPr>
              <a:t>element. </a:t>
            </a:r>
          </a:p>
          <a:p>
            <a:pPr lvl="1"/>
            <a:r>
              <a:rPr lang="en-GB">
                <a:ea typeface="Tahoma" panose="020B0604030504040204" pitchFamily="34" charset="0"/>
                <a:cs typeface="Tahoma" panose="020B0604030504040204" pitchFamily="34" charset="0"/>
              </a:rPr>
              <a:t>The collection of items you want to </a:t>
            </a:r>
            <a:r>
              <a:rPr lang="en-GB" smtClean="0">
                <a:ea typeface="Tahoma" panose="020B0604030504040204" pitchFamily="34" charset="0"/>
                <a:cs typeface="Tahoma" panose="020B0604030504040204" pitchFamily="34" charset="0"/>
              </a:rPr>
              <a:t>transform.</a:t>
            </a:r>
            <a:endParaRPr lang="en-GB">
              <a:ea typeface="Tahoma" panose="020B0604030504040204" pitchFamily="34" charset="0"/>
              <a:cs typeface="Tahoma" panose="020B0604030504040204" pitchFamily="34" charset="0"/>
            </a:endParaRPr>
          </a:p>
          <a:p>
            <a:r>
              <a:rPr lang="en-GB">
                <a:ea typeface="Tahoma" panose="020B0604030504040204" pitchFamily="34" charset="0"/>
                <a:cs typeface="Tahoma" panose="020B0604030504040204" pitchFamily="34" charset="0"/>
              </a:rPr>
              <a:t>The example in the slide </a:t>
            </a:r>
            <a:r>
              <a:rPr lang="en-GB" smtClean="0">
                <a:ea typeface="Tahoma" panose="020B0604030504040204" pitchFamily="34" charset="0"/>
                <a:cs typeface="Tahoma" panose="020B0604030504040204" pitchFamily="34" charset="0"/>
              </a:rPr>
              <a:t>transforms a </a:t>
            </a:r>
            <a:r>
              <a:rPr lang="en-GB">
                <a:ea typeface="Tahoma" panose="020B0604030504040204" pitchFamily="34" charset="0"/>
                <a:cs typeface="Tahoma" panose="020B0604030504040204" pitchFamily="34" charset="0"/>
              </a:rPr>
              <a:t>collection of names, so that </a:t>
            </a:r>
            <a:r>
              <a:rPr lang="en-GB" smtClean="0">
                <a:ea typeface="Tahoma" panose="020B0604030504040204" pitchFamily="34" charset="0"/>
                <a:cs typeface="Tahoma" panose="020B0604030504040204" pitchFamily="34" charset="0"/>
              </a:rPr>
              <a:t>each name is topped and tailed with three asterisks (as an example). Note </a:t>
            </a:r>
            <a:r>
              <a:rPr lang="en-GB">
                <a:ea typeface="Tahoma" panose="020B0604030504040204" pitchFamily="34" charset="0"/>
                <a:cs typeface="Tahoma" panose="020B0604030504040204" pitchFamily="34" charset="0"/>
              </a:rPr>
              <a:t>that </a:t>
            </a:r>
            <a:r>
              <a:rPr lang="en-GB" smtClean="0">
                <a:latin typeface="Lucida Console" panose="020B0609040504020204" pitchFamily="49" charset="0"/>
                <a:ea typeface="Tahoma" panose="020B0604030504040204" pitchFamily="34" charset="0"/>
                <a:cs typeface="Tahoma" panose="020B0604030504040204" pitchFamily="34" charset="0"/>
              </a:rPr>
              <a:t>map()</a:t>
            </a:r>
            <a:r>
              <a:rPr lang="en-GB" smtClean="0">
                <a:ea typeface="Tahoma" panose="020B0604030504040204" pitchFamily="34" charset="0"/>
                <a:cs typeface="Tahoma" panose="020B0604030504040204" pitchFamily="34" charset="0"/>
              </a:rPr>
              <a:t> </a:t>
            </a:r>
            <a:r>
              <a:rPr lang="en-GB">
                <a:ea typeface="Tahoma" panose="020B0604030504040204" pitchFamily="34" charset="0"/>
                <a:cs typeface="Tahoma" panose="020B0604030504040204" pitchFamily="34" charset="0"/>
              </a:rPr>
              <a:t>returns an iterable object, so we pass the result into </a:t>
            </a:r>
            <a:r>
              <a:rPr lang="en-GB">
                <a:latin typeface="Lucida Console" panose="020B0609040504020204" pitchFamily="49" charset="0"/>
                <a:ea typeface="Tahoma" panose="020B0604030504040204" pitchFamily="34" charset="0"/>
                <a:cs typeface="Tahoma" panose="020B0604030504040204" pitchFamily="34" charset="0"/>
              </a:rPr>
              <a:t>list()</a:t>
            </a:r>
            <a:r>
              <a:rPr lang="en-GB">
                <a:ea typeface="Tahoma" panose="020B0604030504040204" pitchFamily="34" charset="0"/>
                <a:cs typeface="Tahoma" panose="020B0604030504040204" pitchFamily="34" charset="0"/>
              </a:rPr>
              <a:t> to get the actual </a:t>
            </a:r>
            <a:r>
              <a:rPr lang="en-GB" smtClean="0">
                <a:ea typeface="Tahoma" panose="020B0604030504040204" pitchFamily="34" charset="0"/>
                <a:cs typeface="Tahoma" panose="020B0604030504040204" pitchFamily="34" charset="0"/>
              </a:rPr>
              <a:t>items.</a:t>
            </a:r>
            <a:endParaRPr lang="en-GB">
              <a:ea typeface="Tahoma" panose="020B0604030504040204" pitchFamily="34" charset="0"/>
              <a:cs typeface="Tahoma" panose="020B0604030504040204" pitchFamily="34" charset="0"/>
            </a:endParaRPr>
          </a:p>
          <a:p>
            <a:endParaRPr lang="fr-FR" dirty="0">
              <a:ea typeface="Tahoma" panose="020B0604030504040204" pitchFamily="34" charset="0"/>
              <a:cs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a:t>Data Structures</a:t>
            </a:r>
            <a:endParaRPr lang="en-GB" dirty="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JSON (JavaScript Object Notation) is a string data format that represents a JavaScript object or a JavaScript array. </a:t>
            </a:r>
            <a:r>
              <a:rPr lang="en-GB" smtClean="0">
                <a:ea typeface="Tahoma" panose="020B0604030504040204" pitchFamily="34" charset="0"/>
                <a:cs typeface="Tahoma" panose="020B0604030504040204" pitchFamily="34" charset="0"/>
              </a:rPr>
              <a:t>JSON strings comprise a collection of name:value pairs. The names are enclosed in double-quotes, and the values can be things like strings, integers, floating-point values, booleans, arrays, etc.</a:t>
            </a:r>
          </a:p>
          <a:p>
            <a:r>
              <a:rPr lang="en-GB" smtClean="0">
                <a:ea typeface="Tahoma" panose="020B0604030504040204" pitchFamily="34" charset="0"/>
                <a:cs typeface="Tahoma" panose="020B0604030504040204" pitchFamily="34" charset="0"/>
              </a:rPr>
              <a:t>Here's an example of a JSON string representing a person object. We've used """ quotes for the string, so it can span multiple lines. The important point to note is that the person object is enclosed on {}.</a:t>
            </a:r>
          </a:p>
          <a:p>
            <a:r>
              <a:rPr lang="en-GB" smtClean="0">
                <a:latin typeface="Lucida Console" panose="020B0609040504020204" pitchFamily="49" charset="0"/>
              </a:rPr>
              <a:t>    personJson </a:t>
            </a:r>
            <a:r>
              <a:rPr lang="en-GB">
                <a:latin typeface="Lucida Console" panose="020B0609040504020204" pitchFamily="49" charset="0"/>
              </a:rPr>
              <a:t>= </a:t>
            </a:r>
            <a:r>
              <a:rPr lang="en-GB" smtClean="0">
                <a:latin typeface="Lucida Console" panose="020B0609040504020204" pitchFamily="49" charset="0"/>
              </a:rPr>
              <a:t>"""{</a:t>
            </a:r>
          </a:p>
          <a:p>
            <a:r>
              <a:rPr lang="en-GB">
                <a:latin typeface="Lucida Console" panose="020B0609040504020204" pitchFamily="49" charset="0"/>
              </a:rPr>
              <a:t> </a:t>
            </a:r>
            <a:r>
              <a:rPr lang="en-GB" smtClean="0">
                <a:latin typeface="Lucida Console" panose="020B0609040504020204" pitchFamily="49" charset="0"/>
              </a:rPr>
              <a:t>       "</a:t>
            </a:r>
            <a:r>
              <a:rPr lang="en-GB">
                <a:latin typeface="Lucida Console" panose="020B0609040504020204" pitchFamily="49" charset="0"/>
              </a:rPr>
              <a:t>name": "Andy", </a:t>
            </a:r>
            <a:endParaRPr lang="en-GB" smtClean="0">
              <a:latin typeface="Lucida Console" panose="020B0609040504020204" pitchFamily="49" charset="0"/>
            </a:endParaRPr>
          </a:p>
          <a:p>
            <a:r>
              <a:rPr lang="en-GB">
                <a:latin typeface="Lucida Console" panose="020B0609040504020204" pitchFamily="49" charset="0"/>
              </a:rPr>
              <a:t> </a:t>
            </a:r>
            <a:r>
              <a:rPr lang="en-GB" smtClean="0">
                <a:latin typeface="Lucida Console" panose="020B0609040504020204" pitchFamily="49" charset="0"/>
              </a:rPr>
              <a:t>       "</a:t>
            </a:r>
            <a:r>
              <a:rPr lang="en-GB">
                <a:latin typeface="Lucida Console" panose="020B0609040504020204" pitchFamily="49" charset="0"/>
              </a:rPr>
              <a:t>age": 21, </a:t>
            </a:r>
            <a:endParaRPr lang="en-GB" smtClean="0">
              <a:latin typeface="Lucida Console" panose="020B0609040504020204" pitchFamily="49" charset="0"/>
            </a:endParaRPr>
          </a:p>
          <a:p>
            <a:r>
              <a:rPr lang="en-GB">
                <a:latin typeface="Lucida Console" panose="020B0609040504020204" pitchFamily="49" charset="0"/>
              </a:rPr>
              <a:t> </a:t>
            </a:r>
            <a:r>
              <a:rPr lang="en-GB" smtClean="0">
                <a:latin typeface="Lucida Console" panose="020B0609040504020204" pitchFamily="49" charset="0"/>
              </a:rPr>
              <a:t>       "</a:t>
            </a:r>
            <a:r>
              <a:rPr lang="en-GB">
                <a:latin typeface="Lucida Console" panose="020B0609040504020204" pitchFamily="49" charset="0"/>
              </a:rPr>
              <a:t>height": 1.67, </a:t>
            </a:r>
            <a:endParaRPr lang="en-GB" smtClean="0">
              <a:latin typeface="Lucida Console" panose="020B0609040504020204" pitchFamily="49" charset="0"/>
            </a:endParaRPr>
          </a:p>
          <a:p>
            <a:r>
              <a:rPr lang="en-GB">
                <a:latin typeface="Lucida Console" panose="020B0609040504020204" pitchFamily="49" charset="0"/>
              </a:rPr>
              <a:t> </a:t>
            </a:r>
            <a:r>
              <a:rPr lang="en-GB" smtClean="0">
                <a:latin typeface="Lucida Console" panose="020B0609040504020204" pitchFamily="49" charset="0"/>
              </a:rPr>
              <a:t>       "</a:t>
            </a:r>
            <a:r>
              <a:rPr lang="en-GB">
                <a:latin typeface="Lucida Console" panose="020B0609040504020204" pitchFamily="49" charset="0"/>
              </a:rPr>
              <a:t>isWelsh": true </a:t>
            </a:r>
            <a:endParaRPr lang="en-GB" smtClean="0">
              <a:latin typeface="Lucida Console" panose="020B0609040504020204" pitchFamily="49" charset="0"/>
            </a:endParaRPr>
          </a:p>
          <a:p>
            <a:r>
              <a:rPr lang="en-GB">
                <a:latin typeface="Lucida Console" panose="020B0609040504020204" pitchFamily="49" charset="0"/>
              </a:rPr>
              <a:t> </a:t>
            </a:r>
            <a:r>
              <a:rPr lang="en-GB" smtClean="0">
                <a:latin typeface="Lucida Console" panose="020B0609040504020204" pitchFamily="49" charset="0"/>
              </a:rPr>
              <a:t>   }"""</a:t>
            </a:r>
            <a:endParaRPr lang="en-GB">
              <a:latin typeface="Lucida Console" panose="020B0609040504020204" pitchFamily="49" charset="0"/>
            </a:endParaRPr>
          </a:p>
          <a:p>
            <a:r>
              <a:rPr lang="en-GB" smtClean="0">
                <a:ea typeface="Tahoma" panose="020B0604030504040204" pitchFamily="34" charset="0"/>
                <a:cs typeface="Tahoma" panose="020B0604030504040204" pitchFamily="34" charset="0"/>
              </a:rPr>
              <a:t>Now here's an example of a JSON array, holding two coodinate objects. Note that the array is enclosed in [].</a:t>
            </a:r>
            <a:endParaRPr lang="en-GB">
              <a:ea typeface="Tahoma" panose="020B0604030504040204" pitchFamily="34" charset="0"/>
              <a:cs typeface="Tahoma" panose="020B0604030504040204" pitchFamily="34" charset="0"/>
            </a:endParaRPr>
          </a:p>
          <a:p>
            <a:r>
              <a:rPr lang="es-ES" smtClean="0">
                <a:latin typeface="Lucida Console" panose="020B0609040504020204" pitchFamily="49" charset="0"/>
              </a:rPr>
              <a:t>    coordsJson </a:t>
            </a:r>
            <a:r>
              <a:rPr lang="es-ES">
                <a:latin typeface="Lucida Console" panose="020B0609040504020204" pitchFamily="49" charset="0"/>
              </a:rPr>
              <a:t>= </a:t>
            </a:r>
            <a:r>
              <a:rPr lang="es-ES" smtClean="0">
                <a:latin typeface="Lucida Console" panose="020B0609040504020204" pitchFamily="49" charset="0"/>
              </a:rPr>
              <a:t>"""[</a:t>
            </a:r>
            <a:endParaRPr lang="es-ES">
              <a:latin typeface="Lucida Console" panose="020B0609040504020204" pitchFamily="49" charset="0"/>
            </a:endParaRPr>
          </a:p>
          <a:p>
            <a:r>
              <a:rPr lang="es-ES" smtClean="0">
                <a:latin typeface="Lucida Console" panose="020B0609040504020204" pitchFamily="49" charset="0"/>
              </a:rPr>
              <a:t>        { </a:t>
            </a:r>
            <a:r>
              <a:rPr lang="es-ES">
                <a:latin typeface="Lucida Console" panose="020B0609040504020204" pitchFamily="49" charset="0"/>
              </a:rPr>
              <a:t>"x": 100, "y": 150 }, </a:t>
            </a:r>
          </a:p>
          <a:p>
            <a:r>
              <a:rPr lang="es-ES" smtClean="0">
                <a:latin typeface="Lucida Console" panose="020B0609040504020204" pitchFamily="49" charset="0"/>
              </a:rPr>
              <a:t>        </a:t>
            </a:r>
            <a:r>
              <a:rPr lang="es-ES">
                <a:latin typeface="Lucida Console" panose="020B0609040504020204" pitchFamily="49" charset="0"/>
              </a:rPr>
              <a:t>{ "x": 200, "y": 250 }</a:t>
            </a:r>
          </a:p>
          <a:p>
            <a:r>
              <a:rPr lang="es-ES" smtClean="0">
                <a:latin typeface="Lucida Console" panose="020B0609040504020204" pitchFamily="49" charset="0"/>
              </a:rPr>
              <a:t>    ]"""</a:t>
            </a:r>
            <a:endParaRPr lang="es-ES">
              <a:latin typeface="Lucida Console" panose="020B0609040504020204" pitchFamily="49" charset="0"/>
            </a:endParaRPr>
          </a:p>
          <a:p>
            <a:endParaRPr lang="es-ES">
              <a:latin typeface="Lucida Console" panose="020B0609040504020204" pitchFamily="49" charset="0"/>
            </a:endParaRPr>
          </a:p>
          <a:p>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This </a:t>
            </a:r>
            <a:r>
              <a:rPr lang="en-US" smtClean="0"/>
              <a:t>section introduces the </a:t>
            </a:r>
            <a:r>
              <a:rPr lang="en-US" dirty="0" smtClean="0"/>
              <a:t>three main sequence types in Python: lists, tuples, and ranges. There are a lot of similarities </a:t>
            </a:r>
            <a:r>
              <a:rPr lang="en-US" smtClean="0"/>
              <a:t>between these </a:t>
            </a:r>
            <a:r>
              <a:rPr lang="en-US" dirty="0" smtClean="0"/>
              <a:t>sequence types, </a:t>
            </a:r>
            <a:r>
              <a:rPr lang="en-US" smtClean="0"/>
              <a:t>so it makes sense to discuss them together.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a:t>Data Structures</a:t>
            </a:r>
            <a:endParaRPr lang="en-GB" dirty="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These examples show how to load a string of JSON data into Python, courtesy of the standard </a:t>
            </a:r>
            <a:r>
              <a:rPr lang="en-GB" smtClean="0">
                <a:latin typeface="Lucida Console" panose="020B0609040504020204" pitchFamily="49" charset="0"/>
              </a:rPr>
              <a:t>json</a:t>
            </a:r>
            <a:r>
              <a:rPr lang="en-GB" smtClean="0"/>
              <a:t> module in Python.</a:t>
            </a:r>
          </a:p>
          <a:p>
            <a:r>
              <a:rPr lang="en-GB" smtClean="0">
                <a:ea typeface="Tahoma" panose="020B0604030504040204" pitchFamily="34" charset="0"/>
                <a:cs typeface="Tahoma" panose="020B0604030504040204" pitchFamily="34" charset="0"/>
              </a:rPr>
              <a:t>The </a:t>
            </a:r>
            <a:r>
              <a:rPr lang="en-GB" smtClean="0">
                <a:latin typeface="Lucida Console" panose="020B0609040504020204" pitchFamily="49" charset="0"/>
                <a:ea typeface="Tahoma" panose="020B0604030504040204" pitchFamily="34" charset="0"/>
                <a:cs typeface="Tahoma" panose="020B0604030504040204" pitchFamily="34" charset="0"/>
              </a:rPr>
              <a:t>json.loads()</a:t>
            </a:r>
            <a:r>
              <a:rPr lang="en-GB" smtClean="0">
                <a:ea typeface="Tahoma" panose="020B0604030504040204" pitchFamily="34" charset="0"/>
                <a:cs typeface="Tahoma" panose="020B0604030504040204" pitchFamily="34" charset="0"/>
              </a:rPr>
              <a:t> function loads a JSON string into a Python data structure, either as a Python dictionary or as a Python list:</a:t>
            </a:r>
          </a:p>
          <a:p>
            <a:pPr lvl="1"/>
            <a:r>
              <a:rPr lang="en-GB" smtClean="0">
                <a:ea typeface="Tahoma" panose="020B0604030504040204" pitchFamily="34" charset="0"/>
                <a:cs typeface="Tahoma" panose="020B0604030504040204" pitchFamily="34" charset="0"/>
              </a:rPr>
              <a:t>The first example in the slide shows how to load a JSON string that represents an object. </a:t>
            </a:r>
            <a:r>
              <a:rPr lang="en-GB" smtClean="0">
                <a:latin typeface="Lucida Console" panose="020B0609040504020204" pitchFamily="49" charset="0"/>
                <a:ea typeface="Tahoma" panose="020B0604030504040204" pitchFamily="34" charset="0"/>
                <a:cs typeface="Tahoma" panose="020B0604030504040204" pitchFamily="34" charset="0"/>
              </a:rPr>
              <a:t>json.loads()</a:t>
            </a:r>
            <a:r>
              <a:rPr lang="en-GB" smtClean="0">
                <a:ea typeface="Tahoma" panose="020B0604030504040204" pitchFamily="34" charset="0"/>
                <a:cs typeface="Tahoma" panose="020B0604030504040204" pitchFamily="34" charset="0"/>
              </a:rPr>
              <a:t> loads the data into a Python dictionary in memory. You can then access the fields using normal Python dictionary syntax, i.e. </a:t>
            </a:r>
            <a:r>
              <a:rPr lang="en-GB" smtClean="0">
                <a:latin typeface="Lucida Console" panose="020B0609040504020204" pitchFamily="49" charset="0"/>
                <a:ea typeface="Tahoma" panose="020B0604030504040204" pitchFamily="34" charset="0"/>
                <a:cs typeface="Tahoma" panose="020B0604030504040204" pitchFamily="34" charset="0"/>
              </a:rPr>
              <a:t>aDictionary["fieldName"]</a:t>
            </a:r>
            <a:r>
              <a:rPr lang="en-GB" smtClean="0">
                <a:ea typeface="Tahoma" panose="020B0604030504040204" pitchFamily="34" charset="0"/>
                <a:cs typeface="Tahoma" panose="020B0604030504040204" pitchFamily="34" charset="0"/>
              </a:rPr>
              <a:t>.</a:t>
            </a:r>
          </a:p>
          <a:p>
            <a:pPr lvl="1"/>
            <a:r>
              <a:rPr lang="en-GB">
                <a:ea typeface="Tahoma" panose="020B0604030504040204" pitchFamily="34" charset="0"/>
                <a:cs typeface="Tahoma" panose="020B0604030504040204" pitchFamily="34" charset="0"/>
              </a:rPr>
              <a:t>The </a:t>
            </a:r>
            <a:r>
              <a:rPr lang="en-GB" smtClean="0">
                <a:ea typeface="Tahoma" panose="020B0604030504040204" pitchFamily="34" charset="0"/>
                <a:cs typeface="Tahoma" panose="020B0604030504040204" pitchFamily="34" charset="0"/>
              </a:rPr>
              <a:t>second example </a:t>
            </a:r>
            <a:r>
              <a:rPr lang="en-GB">
                <a:ea typeface="Tahoma" panose="020B0604030504040204" pitchFamily="34" charset="0"/>
                <a:cs typeface="Tahoma" panose="020B0604030504040204" pitchFamily="34" charset="0"/>
              </a:rPr>
              <a:t>in the slide shows how to load a JSON string that represents an </a:t>
            </a:r>
            <a:r>
              <a:rPr lang="en-GB" smtClean="0">
                <a:ea typeface="Tahoma" panose="020B0604030504040204" pitchFamily="34" charset="0"/>
                <a:cs typeface="Tahoma" panose="020B0604030504040204" pitchFamily="34" charset="0"/>
              </a:rPr>
              <a:t>array. </a:t>
            </a:r>
            <a:r>
              <a:rPr lang="en-GB">
                <a:latin typeface="Lucida Console" panose="020B0609040504020204" pitchFamily="49" charset="0"/>
                <a:ea typeface="Tahoma" panose="020B0604030504040204" pitchFamily="34" charset="0"/>
                <a:cs typeface="Tahoma" panose="020B0604030504040204" pitchFamily="34" charset="0"/>
              </a:rPr>
              <a:t>json.loads()</a:t>
            </a:r>
            <a:r>
              <a:rPr lang="en-GB">
                <a:ea typeface="Tahoma" panose="020B0604030504040204" pitchFamily="34" charset="0"/>
                <a:cs typeface="Tahoma" panose="020B0604030504040204" pitchFamily="34" charset="0"/>
              </a:rPr>
              <a:t> loads the data into a Python </a:t>
            </a:r>
            <a:r>
              <a:rPr lang="en-GB" smtClean="0">
                <a:ea typeface="Tahoma" panose="020B0604030504040204" pitchFamily="34" charset="0"/>
                <a:cs typeface="Tahoma" panose="020B0604030504040204" pitchFamily="34" charset="0"/>
              </a:rPr>
              <a:t>list in </a:t>
            </a:r>
            <a:r>
              <a:rPr lang="en-GB">
                <a:ea typeface="Tahoma" panose="020B0604030504040204" pitchFamily="34" charset="0"/>
                <a:cs typeface="Tahoma" panose="020B0604030504040204" pitchFamily="34" charset="0"/>
              </a:rPr>
              <a:t>memory. You can then access the </a:t>
            </a:r>
            <a:r>
              <a:rPr lang="en-GB" smtClean="0">
                <a:ea typeface="Tahoma" panose="020B0604030504040204" pitchFamily="34" charset="0"/>
                <a:cs typeface="Tahoma" panose="020B0604030504040204" pitchFamily="34" charset="0"/>
              </a:rPr>
              <a:t>list elements using </a:t>
            </a:r>
            <a:r>
              <a:rPr lang="en-GB">
                <a:ea typeface="Tahoma" panose="020B0604030504040204" pitchFamily="34" charset="0"/>
                <a:cs typeface="Tahoma" panose="020B0604030504040204" pitchFamily="34" charset="0"/>
              </a:rPr>
              <a:t>normal Python </a:t>
            </a:r>
            <a:r>
              <a:rPr lang="en-GB" smtClean="0">
                <a:ea typeface="Tahoma" panose="020B0604030504040204" pitchFamily="34" charset="0"/>
                <a:cs typeface="Tahoma" panose="020B0604030504040204" pitchFamily="34" charset="0"/>
              </a:rPr>
              <a:t>list syntax</a:t>
            </a:r>
            <a:r>
              <a:rPr lang="en-GB">
                <a:ea typeface="Tahoma" panose="020B0604030504040204" pitchFamily="34" charset="0"/>
                <a:cs typeface="Tahoma" panose="020B0604030504040204" pitchFamily="34" charset="0"/>
              </a:rPr>
              <a:t>, i.e. </a:t>
            </a:r>
            <a:r>
              <a:rPr lang="en-GB" smtClean="0">
                <a:latin typeface="Lucida Console" panose="020B0609040504020204" pitchFamily="49" charset="0"/>
                <a:ea typeface="Tahoma" panose="020B0604030504040204" pitchFamily="34" charset="0"/>
                <a:cs typeface="Tahoma" panose="020B0604030504040204" pitchFamily="34" charset="0"/>
              </a:rPr>
              <a:t>aList[index]</a:t>
            </a:r>
            <a:r>
              <a:rPr lang="en-GB" smtClean="0">
                <a:ea typeface="Tahoma" panose="020B0604030504040204" pitchFamily="34" charset="0"/>
                <a:cs typeface="Tahoma" panose="020B0604030504040204" pitchFamily="34" charset="0"/>
              </a:rPr>
              <a:t>.</a:t>
            </a:r>
            <a:endParaRPr lang="en-GB">
              <a:ea typeface="Tahoma" panose="020B0604030504040204" pitchFamily="34" charset="0"/>
              <a:cs typeface="Tahoma" panose="020B0604030504040204" pitchFamily="34" charset="0"/>
            </a:endParaRPr>
          </a:p>
          <a:p>
            <a:pPr lvl="1"/>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a:t>Data Structures</a:t>
            </a:r>
            <a:endParaRPr lang="en-GB" dirty="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These examples show how to dump a Python dictionary or list into a JSON string</a:t>
            </a:r>
            <a:r>
              <a:rPr lang="en-GB" smtClean="0">
                <a:ea typeface="Tahoma" panose="020B0604030504040204" pitchFamily="34" charset="0"/>
                <a:cs typeface="Tahoma" panose="020B0604030504040204" pitchFamily="34" charset="0"/>
              </a:rPr>
              <a:t>. </a:t>
            </a:r>
            <a:endParaRPr lang="en-GB">
              <a:ea typeface="Tahoma" panose="020B0604030504040204" pitchFamily="34" charset="0"/>
              <a:cs typeface="Tahoma" panose="020B0604030504040204" pitchFamily="34" charset="0"/>
            </a:endParaRPr>
          </a:p>
          <a:p>
            <a:r>
              <a:rPr lang="en-GB" smtClean="0">
                <a:ea typeface="Tahoma" panose="020B0604030504040204" pitchFamily="34" charset="0"/>
                <a:cs typeface="Tahoma" panose="020B0604030504040204" pitchFamily="34" charset="0"/>
              </a:rPr>
              <a:t>Here's the output from the first example:</a:t>
            </a:r>
          </a:p>
          <a:p>
            <a:r>
              <a:rPr lang="en-GB">
                <a:latin typeface="Lucida Console" panose="020B0609040504020204" pitchFamily="49" charset="0"/>
                <a:ea typeface="Tahoma" panose="020B0604030504040204" pitchFamily="34" charset="0"/>
                <a:cs typeface="Tahoma" panose="020B0604030504040204" pitchFamily="34" charset="0"/>
              </a:rPr>
              <a:t>{</a:t>
            </a:r>
          </a:p>
          <a:p>
            <a:r>
              <a:rPr lang="en-GB">
                <a:latin typeface="Lucida Console" panose="020B0609040504020204" pitchFamily="49" charset="0"/>
                <a:ea typeface="Tahoma" panose="020B0604030504040204" pitchFamily="34" charset="0"/>
                <a:cs typeface="Tahoma" panose="020B0604030504040204" pitchFamily="34" charset="0"/>
              </a:rPr>
              <a:t>    "name": "Andy",</a:t>
            </a:r>
          </a:p>
          <a:p>
            <a:r>
              <a:rPr lang="en-GB">
                <a:latin typeface="Lucida Console" panose="020B0609040504020204" pitchFamily="49" charset="0"/>
                <a:ea typeface="Tahoma" panose="020B0604030504040204" pitchFamily="34" charset="0"/>
                <a:cs typeface="Tahoma" panose="020B0604030504040204" pitchFamily="34" charset="0"/>
              </a:rPr>
              <a:t>    "age": 21,</a:t>
            </a:r>
          </a:p>
          <a:p>
            <a:r>
              <a:rPr lang="en-GB">
                <a:latin typeface="Lucida Console" panose="020B0609040504020204" pitchFamily="49" charset="0"/>
                <a:ea typeface="Tahoma" panose="020B0604030504040204" pitchFamily="34" charset="0"/>
                <a:cs typeface="Tahoma" panose="020B0604030504040204" pitchFamily="34" charset="0"/>
              </a:rPr>
              <a:t>    "height": 1.67,</a:t>
            </a:r>
          </a:p>
          <a:p>
            <a:r>
              <a:rPr lang="en-GB">
                <a:latin typeface="Lucida Console" panose="020B0609040504020204" pitchFamily="49" charset="0"/>
                <a:ea typeface="Tahoma" panose="020B0604030504040204" pitchFamily="34" charset="0"/>
                <a:cs typeface="Tahoma" panose="020B0604030504040204" pitchFamily="34" charset="0"/>
              </a:rPr>
              <a:t>    "isWelsh": true</a:t>
            </a:r>
          </a:p>
          <a:p>
            <a:r>
              <a:rPr lang="en-GB" smtClean="0">
                <a:latin typeface="Lucida Console" panose="020B0609040504020204" pitchFamily="49" charset="0"/>
                <a:ea typeface="Tahoma" panose="020B0604030504040204" pitchFamily="34" charset="0"/>
                <a:cs typeface="Tahoma" panose="020B0604030504040204" pitchFamily="34" charset="0"/>
              </a:rPr>
              <a:t>}</a:t>
            </a:r>
            <a:endParaRPr lang="en-GB" smtClean="0">
              <a:ea typeface="Tahoma" panose="020B0604030504040204" pitchFamily="34" charset="0"/>
              <a:cs typeface="Tahoma" panose="020B0604030504040204" pitchFamily="34" charset="0"/>
            </a:endParaRPr>
          </a:p>
          <a:p>
            <a:r>
              <a:rPr lang="en-GB">
                <a:ea typeface="Tahoma" panose="020B0604030504040204" pitchFamily="34" charset="0"/>
                <a:cs typeface="Tahoma" panose="020B0604030504040204" pitchFamily="34" charset="0"/>
              </a:rPr>
              <a:t>Here's the output from the first example:</a:t>
            </a:r>
          </a:p>
          <a:p>
            <a:r>
              <a:rPr lang="es-ES">
                <a:latin typeface="Lucida Console" panose="020B0609040504020204" pitchFamily="49" charset="0"/>
                <a:ea typeface="Tahoma" panose="020B0604030504040204" pitchFamily="34" charset="0"/>
                <a:cs typeface="Tahoma" panose="020B0604030504040204" pitchFamily="34" charset="0"/>
              </a:rPr>
              <a:t>[</a:t>
            </a:r>
          </a:p>
          <a:p>
            <a:r>
              <a:rPr lang="es-ES">
                <a:latin typeface="Lucida Console" panose="020B0609040504020204" pitchFamily="49" charset="0"/>
                <a:ea typeface="Tahoma" panose="020B0604030504040204" pitchFamily="34" charset="0"/>
                <a:cs typeface="Tahoma" panose="020B0604030504040204" pitchFamily="34" charset="0"/>
              </a:rPr>
              <a:t>    {</a:t>
            </a:r>
          </a:p>
          <a:p>
            <a:r>
              <a:rPr lang="es-ES">
                <a:latin typeface="Lucida Console" panose="020B0609040504020204" pitchFamily="49" charset="0"/>
                <a:ea typeface="Tahoma" panose="020B0604030504040204" pitchFamily="34" charset="0"/>
                <a:cs typeface="Tahoma" panose="020B0604030504040204" pitchFamily="34" charset="0"/>
              </a:rPr>
              <a:t>        "x": 100,</a:t>
            </a:r>
          </a:p>
          <a:p>
            <a:r>
              <a:rPr lang="es-ES">
                <a:latin typeface="Lucida Console" panose="020B0609040504020204" pitchFamily="49" charset="0"/>
                <a:ea typeface="Tahoma" panose="020B0604030504040204" pitchFamily="34" charset="0"/>
                <a:cs typeface="Tahoma" panose="020B0604030504040204" pitchFamily="34" charset="0"/>
              </a:rPr>
              <a:t>        "y": 150</a:t>
            </a:r>
          </a:p>
          <a:p>
            <a:r>
              <a:rPr lang="es-ES">
                <a:latin typeface="Lucida Console" panose="020B0609040504020204" pitchFamily="49" charset="0"/>
                <a:ea typeface="Tahoma" panose="020B0604030504040204" pitchFamily="34" charset="0"/>
                <a:cs typeface="Tahoma" panose="020B0604030504040204" pitchFamily="34" charset="0"/>
              </a:rPr>
              <a:t>    },</a:t>
            </a:r>
          </a:p>
          <a:p>
            <a:r>
              <a:rPr lang="es-ES">
                <a:latin typeface="Lucida Console" panose="020B0609040504020204" pitchFamily="49" charset="0"/>
                <a:ea typeface="Tahoma" panose="020B0604030504040204" pitchFamily="34" charset="0"/>
                <a:cs typeface="Tahoma" panose="020B0604030504040204" pitchFamily="34" charset="0"/>
              </a:rPr>
              <a:t>    {</a:t>
            </a:r>
          </a:p>
          <a:p>
            <a:r>
              <a:rPr lang="es-ES">
                <a:latin typeface="Lucida Console" panose="020B0609040504020204" pitchFamily="49" charset="0"/>
                <a:ea typeface="Tahoma" panose="020B0604030504040204" pitchFamily="34" charset="0"/>
                <a:cs typeface="Tahoma" panose="020B0604030504040204" pitchFamily="34" charset="0"/>
              </a:rPr>
              <a:t>        "x": 200,</a:t>
            </a:r>
          </a:p>
          <a:p>
            <a:r>
              <a:rPr lang="es-ES">
                <a:latin typeface="Lucida Console" panose="020B0609040504020204" pitchFamily="49" charset="0"/>
                <a:ea typeface="Tahoma" panose="020B0604030504040204" pitchFamily="34" charset="0"/>
                <a:cs typeface="Tahoma" panose="020B0604030504040204" pitchFamily="34" charset="0"/>
              </a:rPr>
              <a:t>        "y": 250</a:t>
            </a:r>
          </a:p>
          <a:p>
            <a:r>
              <a:rPr lang="es-ES">
                <a:latin typeface="Lucida Console" panose="020B0609040504020204" pitchFamily="49" charset="0"/>
                <a:ea typeface="Tahoma" panose="020B0604030504040204" pitchFamily="34" charset="0"/>
                <a:cs typeface="Tahoma" panose="020B0604030504040204" pitchFamily="34" charset="0"/>
              </a:rPr>
              <a:t>    }</a:t>
            </a:r>
          </a:p>
          <a:p>
            <a:r>
              <a:rPr lang="es-ES">
                <a:latin typeface="Lucida Console" panose="020B0609040504020204" pitchFamily="49" charset="0"/>
                <a:ea typeface="Tahoma" panose="020B0604030504040204" pitchFamily="34" charset="0"/>
                <a:cs typeface="Tahoma" panose="020B0604030504040204" pitchFamily="34" charset="0"/>
              </a:rPr>
              <a:t>]</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GB"/>
              <a:t>We've written an example of how to use data structures in a realistic scenario, </a:t>
            </a:r>
            <a:r>
              <a:rPr lang="en-GB" smtClean="0"/>
              <a:t>to help you understand how lists, sets, and dictionaries can be used in conjunction to solve real requirements.</a:t>
            </a:r>
            <a:endParaRPr lang="en-GB" dirty="0">
              <a:latin typeface="Lucida Console" panose="020B0609040504020204" pitchFamily="49" charset="0"/>
              <a:sym typeface="Wingdings" pitchFamily="2" charset="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The demo application reads repeated data </a:t>
            </a:r>
            <a:r>
              <a:rPr lang="en-GB" dirty="0" smtClean="0"/>
              <a:t>in a </a:t>
            </a:r>
            <a:r>
              <a:rPr lang="en-GB" smtClean="0"/>
              <a:t>text file, stores it in collections, and produces a summary report of the data at the end. The demo is located in the </a:t>
            </a:r>
            <a:r>
              <a:rPr lang="en-GB" dirty="0" smtClean="0"/>
              <a:t>following folder:</a:t>
            </a:r>
          </a:p>
          <a:p>
            <a:pPr lvl="1"/>
            <a:r>
              <a:rPr lang="en-GB" dirty="0">
                <a:latin typeface="Lucida Console" panose="020B0609040504020204" pitchFamily="49" charset="0"/>
                <a:sym typeface="Wingdings" pitchFamily="2" charset="2"/>
              </a:rPr>
              <a:t>C</a:t>
            </a:r>
            <a:r>
              <a:rPr lang="en-GB">
                <a:latin typeface="Lucida Console" panose="020B0609040504020204" pitchFamily="49" charset="0"/>
                <a:sym typeface="Wingdings" pitchFamily="2" charset="2"/>
              </a:rPr>
              <a:t>:\</a:t>
            </a:r>
            <a:r>
              <a:rPr lang="en-GB" smtClean="0">
                <a:latin typeface="Lucida Console" panose="020B0609040504020204" pitchFamily="49" charset="0"/>
                <a:sym typeface="Wingdings" pitchFamily="2" charset="2"/>
              </a:rPr>
              <a:t>PythonDev\Demos\05-DataStructures\WorkedExample</a:t>
            </a:r>
            <a:endParaRPr lang="en-GB" dirty="0" smtClean="0">
              <a:latin typeface="Lucida Console" panose="020B0609040504020204" pitchFamily="49" charset="0"/>
              <a:sym typeface="Wingdings" pitchFamily="2" charset="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ea typeface="Tahoma" panose="020B0604030504040204" pitchFamily="34" charset="0"/>
                <a:cs typeface="Tahoma" panose="020B0604030504040204" pitchFamily="34" charset="0"/>
                <a:sym typeface="Wingdings" pitchFamily="2" charset="2"/>
              </a:rPr>
              <a:t>To </a:t>
            </a:r>
            <a:r>
              <a:rPr lang="en-GB" dirty="0" smtClean="0">
                <a:ea typeface="Tahoma" panose="020B0604030504040204" pitchFamily="34" charset="0"/>
                <a:cs typeface="Tahoma" panose="020B0604030504040204" pitchFamily="34" charset="0"/>
                <a:sym typeface="Wingdings" pitchFamily="2" charset="2"/>
              </a:rPr>
              <a:t>understand the example, first take a look a look at </a:t>
            </a:r>
            <a:r>
              <a:rPr lang="en-GB" dirty="0" smtClean="0">
                <a:latin typeface="Lucida Console" panose="020B0609040504020204" pitchFamily="49" charset="0"/>
                <a:sym typeface="Wingdings" pitchFamily="2" charset="2"/>
              </a:rPr>
              <a:t>data.txt</a:t>
            </a:r>
            <a:r>
              <a:rPr lang="en-GB" dirty="0" smtClean="0">
                <a:ea typeface="Tahoma" panose="020B0604030504040204" pitchFamily="34" charset="0"/>
                <a:cs typeface="Tahoma" panose="020B0604030504040204" pitchFamily="34" charset="0"/>
                <a:sym typeface="Wingdings" pitchFamily="2" charset="2"/>
              </a:rPr>
              <a:t>. This file contains information about the number of goals a footballer has scored in recent games. </a:t>
            </a:r>
          </a:p>
          <a:p>
            <a:r>
              <a:rPr lang="en-GB" smtClean="0">
                <a:ea typeface="Tahoma" panose="020B0604030504040204" pitchFamily="34" charset="0"/>
                <a:cs typeface="Tahoma" panose="020B0604030504040204" pitchFamily="34" charset="0"/>
                <a:sym typeface="Wingdings" pitchFamily="2" charset="2"/>
              </a:rPr>
              <a:t>The </a:t>
            </a:r>
            <a:r>
              <a:rPr lang="en-GB" dirty="0" smtClean="0">
                <a:ea typeface="Tahoma" panose="020B0604030504040204" pitchFamily="34" charset="0"/>
                <a:cs typeface="Tahoma" panose="020B0604030504040204" pitchFamily="34" charset="0"/>
                <a:sym typeface="Wingdings" pitchFamily="2" charset="2"/>
              </a:rPr>
              <a:t>first line is the name of a player, and the next line is their goal scoring record. For example, Vardy scored 0 goals in a game, then 1 goal in the next game, then 2 goals in the game after that, and so on. To complicate matters, some players appear several times in the </a:t>
            </a:r>
            <a:r>
              <a:rPr lang="en-GB" smtClean="0">
                <a:ea typeface="Tahoma" panose="020B0604030504040204" pitchFamily="34" charset="0"/>
                <a:cs typeface="Tahoma" panose="020B0604030504040204" pitchFamily="34" charset="0"/>
                <a:sym typeface="Wingdings" pitchFamily="2" charset="2"/>
              </a:rPr>
              <a:t>file.</a:t>
            </a:r>
            <a:endParaRPr lang="en-GB" dirty="0" smtClean="0">
              <a:ea typeface="Tahoma" panose="020B0604030504040204" pitchFamily="34" charset="0"/>
              <a:cs typeface="Tahoma" panose="020B0604030504040204" pitchFamily="34" charset="0"/>
              <a:sym typeface="Wingdings" pitchFamily="2" charset="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a:t>Data Structures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ea typeface="Tahoma" panose="020B0604030504040204" pitchFamily="34" charset="0"/>
                <a:cs typeface="Tahoma" panose="020B0604030504040204" pitchFamily="34" charset="0"/>
                <a:sym typeface="Wingdings" pitchFamily="2" charset="2"/>
              </a:rPr>
              <a:t>The </a:t>
            </a:r>
            <a:r>
              <a:rPr lang="en-GB" dirty="0">
                <a:ea typeface="Tahoma" panose="020B0604030504040204" pitchFamily="34" charset="0"/>
                <a:cs typeface="Tahoma" panose="020B0604030504040204" pitchFamily="34" charset="0"/>
                <a:sym typeface="Wingdings" pitchFamily="2" charset="2"/>
              </a:rPr>
              <a:t>code </a:t>
            </a:r>
            <a:r>
              <a:rPr lang="en-GB">
                <a:ea typeface="Tahoma" panose="020B0604030504040204" pitchFamily="34" charset="0"/>
                <a:cs typeface="Tahoma" panose="020B0604030504040204" pitchFamily="34" charset="0"/>
                <a:sym typeface="Wingdings" pitchFamily="2" charset="2"/>
              </a:rPr>
              <a:t>in </a:t>
            </a:r>
            <a:r>
              <a:rPr lang="en-GB"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readData.py</a:t>
            </a:r>
            <a:r>
              <a:rPr lang="en-GB" smtClean="0">
                <a:ea typeface="Tahoma" panose="020B0604030504040204" pitchFamily="34" charset="0"/>
                <a:cs typeface="Tahoma" panose="020B0604030504040204" pitchFamily="34" charset="0"/>
                <a:sym typeface="Wingdings" pitchFamily="2" charset="2"/>
              </a:rPr>
              <a:t> </a:t>
            </a:r>
            <a:r>
              <a:rPr lang="en-GB" dirty="0" smtClean="0">
                <a:ea typeface="Tahoma" panose="020B0604030504040204" pitchFamily="34" charset="0"/>
                <a:cs typeface="Tahoma" panose="020B0604030504040204" pitchFamily="34" charset="0"/>
                <a:sym typeface="Wingdings" pitchFamily="2" charset="2"/>
              </a:rPr>
              <a:t>summarizes the goal-scoring pattern for each player. For example, Vardy's </a:t>
            </a:r>
            <a:r>
              <a:rPr lang="en-GB" dirty="0">
                <a:ea typeface="Tahoma" panose="020B0604030504040204" pitchFamily="34" charset="0"/>
                <a:cs typeface="Tahoma" panose="020B0604030504040204" pitchFamily="34" charset="0"/>
                <a:sym typeface="Wingdings" pitchFamily="2" charset="2"/>
              </a:rPr>
              <a:t>pattern is {'1', '2', '0', '5', '3</a:t>
            </a:r>
            <a:r>
              <a:rPr lang="en-GB" dirty="0" smtClean="0">
                <a:ea typeface="Tahoma" panose="020B0604030504040204" pitchFamily="34" charset="0"/>
                <a:cs typeface="Tahoma" panose="020B0604030504040204" pitchFamily="34" charset="0"/>
                <a:sym typeface="Wingdings" pitchFamily="2" charset="2"/>
              </a:rPr>
              <a:t>'}, i.e. he has scored 1 goal in some games, 2 goals in some games, 0 goals in some games</a:t>
            </a:r>
            <a:r>
              <a:rPr lang="en-GB" smtClean="0">
                <a:ea typeface="Tahoma" panose="020B0604030504040204" pitchFamily="34" charset="0"/>
                <a:cs typeface="Tahoma" panose="020B0604030504040204" pitchFamily="34" charset="0"/>
                <a:sym typeface="Wingdings" pitchFamily="2" charset="2"/>
              </a:rPr>
              <a:t>, etc.</a:t>
            </a:r>
          </a:p>
          <a:p>
            <a:endParaRPr lang="en-GB" smtClean="0">
              <a:ea typeface="Tahoma" panose="020B0604030504040204" pitchFamily="34" charset="0"/>
              <a:cs typeface="Tahoma" panose="020B0604030504040204" pitchFamily="34" charset="0"/>
              <a:sym typeface="Wingdings" pitchFamily="2" charset="2"/>
            </a:endParaRPr>
          </a:p>
          <a:p>
            <a:r>
              <a:rPr lang="en-GB" smtClean="0">
                <a:ea typeface="Tahoma" panose="020B0604030504040204" pitchFamily="34" charset="0"/>
                <a:cs typeface="Tahoma" panose="020B0604030504040204" pitchFamily="34" charset="0"/>
                <a:sym typeface="Wingdings" pitchFamily="2" charset="2"/>
              </a:rPr>
              <a:t>When you run the application, it outputs the following results:</a:t>
            </a:r>
          </a:p>
          <a:p>
            <a:r>
              <a:rPr lang="en-GB" smtClean="0">
                <a:latin typeface="Lucida Console" panose="020B0609040504020204" pitchFamily="49" charset="0"/>
                <a:ea typeface="Tahoma" panose="020B0604030504040204" pitchFamily="34" charset="0"/>
                <a:cs typeface="Tahoma" panose="020B0604030504040204" pitchFamily="34" charset="0"/>
              </a:rPr>
              <a:t>    Ronaldo </a:t>
            </a:r>
            <a:r>
              <a:rPr lang="en-GB">
                <a:latin typeface="Lucida Console" panose="020B0609040504020204" pitchFamily="49" charset="0"/>
                <a:ea typeface="Tahoma" panose="020B0604030504040204" pitchFamily="34" charset="0"/>
                <a:cs typeface="Tahoma" panose="020B0604030504040204" pitchFamily="34" charset="0"/>
              </a:rPr>
              <a:t>{'3', '12', '4', '9', '2', '5'}</a:t>
            </a:r>
          </a:p>
          <a:p>
            <a:r>
              <a:rPr lang="en-GB" smtClean="0">
                <a:latin typeface="Lucida Console" panose="020B0609040504020204" pitchFamily="49" charset="0"/>
                <a:ea typeface="Tahoma" panose="020B0604030504040204" pitchFamily="34" charset="0"/>
                <a:cs typeface="Tahoma" panose="020B0604030504040204" pitchFamily="34" charset="0"/>
              </a:rPr>
              <a:t>    Lukaku  </a:t>
            </a:r>
            <a:r>
              <a:rPr lang="en-GB">
                <a:latin typeface="Lucida Console" panose="020B0609040504020204" pitchFamily="49" charset="0"/>
                <a:ea typeface="Tahoma" panose="020B0604030504040204" pitchFamily="34" charset="0"/>
                <a:cs typeface="Tahoma" panose="020B0604030504040204" pitchFamily="34" charset="0"/>
              </a:rPr>
              <a:t>{'1', '17', '0', '18', '2'}</a:t>
            </a:r>
          </a:p>
          <a:p>
            <a:r>
              <a:rPr lang="en-GB" smtClean="0">
                <a:latin typeface="Lucida Console" panose="020B0609040504020204" pitchFamily="49" charset="0"/>
                <a:ea typeface="Tahoma" panose="020B0604030504040204" pitchFamily="34" charset="0"/>
                <a:cs typeface="Tahoma" panose="020B0604030504040204" pitchFamily="34" charset="0"/>
              </a:rPr>
              <a:t>    Costa   </a:t>
            </a:r>
            <a:r>
              <a:rPr lang="en-GB">
                <a:latin typeface="Lucida Console" panose="020B0609040504020204" pitchFamily="49" charset="0"/>
                <a:ea typeface="Tahoma" panose="020B0604030504040204" pitchFamily="34" charset="0"/>
                <a:cs typeface="Tahoma" panose="020B0604030504040204" pitchFamily="34" charset="0"/>
              </a:rPr>
              <a:t>{'4', '0', '', '2'}</a:t>
            </a:r>
          </a:p>
          <a:p>
            <a:r>
              <a:rPr lang="en-GB" smtClean="0">
                <a:latin typeface="Lucida Console" panose="020B0609040504020204" pitchFamily="49" charset="0"/>
                <a:ea typeface="Tahoma" panose="020B0604030504040204" pitchFamily="34" charset="0"/>
                <a:cs typeface="Tahoma" panose="020B0604030504040204" pitchFamily="34" charset="0"/>
              </a:rPr>
              <a:t>    Gomis   </a:t>
            </a:r>
            <a:r>
              <a:rPr lang="en-GB">
                <a:latin typeface="Lucida Console" panose="020B0609040504020204" pitchFamily="49" charset="0"/>
                <a:ea typeface="Tahoma" panose="020B0604030504040204" pitchFamily="34" charset="0"/>
                <a:cs typeface="Tahoma" panose="020B0604030504040204" pitchFamily="34" charset="0"/>
              </a:rPr>
              <a:t>{'1', '0'}</a:t>
            </a:r>
          </a:p>
          <a:p>
            <a:r>
              <a:rPr lang="en-GB" smtClean="0">
                <a:latin typeface="Lucida Console" panose="020B0609040504020204" pitchFamily="49" charset="0"/>
                <a:ea typeface="Tahoma" panose="020B0604030504040204" pitchFamily="34" charset="0"/>
                <a:cs typeface="Tahoma" panose="020B0604030504040204" pitchFamily="34" charset="0"/>
              </a:rPr>
              <a:t>    Vardy   </a:t>
            </a:r>
            <a:r>
              <a:rPr lang="en-GB">
                <a:latin typeface="Lucida Console" panose="020B0609040504020204" pitchFamily="49" charset="0"/>
                <a:ea typeface="Tahoma" panose="020B0604030504040204" pitchFamily="34" charset="0"/>
                <a:cs typeface="Tahoma" panose="020B0604030504040204" pitchFamily="34" charset="0"/>
              </a:rPr>
              <a:t>{'3', '2', '1', '0', '5'}</a:t>
            </a:r>
            <a:endParaRPr lang="en-GB" dirty="0">
              <a:latin typeface="Lucida Console" panose="020B0609040504020204" pitchFamily="49" charset="0"/>
              <a:ea typeface="Tahoma" panose="020B0604030504040204" pitchFamily="34" charset="0"/>
              <a:cs typeface="Tahom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Data Structures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Here's a summary of the basic sequence types available in Python: </a:t>
            </a:r>
            <a:endParaRPr lang="en-GB" dirty="0"/>
          </a:p>
          <a:p>
            <a:pPr lvl="1"/>
            <a:r>
              <a:rPr lang="en-GB" dirty="0"/>
              <a:t>List - a mutable sequence.</a:t>
            </a:r>
          </a:p>
          <a:p>
            <a:pPr lvl="1"/>
            <a:r>
              <a:rPr lang="en-GB" dirty="0"/>
              <a:t>Tuple - an immutable sequence.</a:t>
            </a:r>
          </a:p>
          <a:p>
            <a:pPr lvl="1"/>
            <a:r>
              <a:rPr lang="en-GB" dirty="0"/>
              <a:t>Range - an immutable sequence of numbers, typically used in </a:t>
            </a:r>
            <a:r>
              <a:rPr lang="en-GB" dirty="0">
                <a:latin typeface="Lucida Console" panose="020B0609040504020204" pitchFamily="49" charset="0"/>
              </a:rPr>
              <a:t>for</a:t>
            </a:r>
            <a:r>
              <a:rPr lang="en-GB" dirty="0"/>
              <a:t> loops. </a:t>
            </a:r>
          </a:p>
          <a:p>
            <a:r>
              <a:rPr lang="en-GB" dirty="0" smtClean="0"/>
              <a:t>Now for text sequences:</a:t>
            </a:r>
          </a:p>
          <a:p>
            <a:pPr lvl="1"/>
            <a:r>
              <a:rPr lang="en-GB" dirty="0" smtClean="0"/>
              <a:t>When we talk about text sequence types in Python, we really just mean strings. The fact that Python treats strings as sequences means that you can use all the standard sequence operations on strings (e.g. accessing characters using </a:t>
            </a:r>
            <a:r>
              <a:rPr lang="en-GB" dirty="0" smtClean="0">
                <a:latin typeface="Lucida Console" panose="020B0609040504020204" pitchFamily="49" charset="0"/>
              </a:rPr>
              <a:t>[]</a:t>
            </a:r>
            <a:r>
              <a:rPr lang="en-GB" dirty="0" smtClean="0"/>
              <a:t>, splicing strings using </a:t>
            </a:r>
            <a:r>
              <a:rPr lang="en-GB" dirty="0" smtClean="0">
                <a:latin typeface="Lucida Console" panose="020B0609040504020204" pitchFamily="49" charset="0"/>
              </a:rPr>
              <a:t>[</a:t>
            </a:r>
            <a:r>
              <a:rPr lang="en-GB" dirty="0" err="1" smtClean="0">
                <a:latin typeface="Lucida Console" panose="020B0609040504020204" pitchFamily="49" charset="0"/>
              </a:rPr>
              <a:t>start:end</a:t>
            </a:r>
            <a:r>
              <a:rPr lang="en-GB" dirty="0" smtClean="0">
                <a:latin typeface="Lucida Console" panose="020B0609040504020204" pitchFamily="49" charset="0"/>
              </a:rPr>
              <a:t>]</a:t>
            </a:r>
            <a:r>
              <a:rPr lang="en-GB" dirty="0" smtClean="0"/>
              <a:t>, getting the length of a string via </a:t>
            </a:r>
            <a:r>
              <a:rPr lang="en-GB" dirty="0" err="1" smtClean="0">
                <a:latin typeface="Lucida Console" panose="020B0609040504020204" pitchFamily="49" charset="0"/>
              </a:rPr>
              <a:t>len</a:t>
            </a:r>
            <a:r>
              <a:rPr lang="en-GB" dirty="0" smtClean="0">
                <a:latin typeface="Lucida Console" panose="020B0609040504020204" pitchFamily="49" charset="0"/>
              </a:rPr>
              <a:t>()</a:t>
            </a:r>
            <a:r>
              <a:rPr lang="en-GB" dirty="0" smtClean="0"/>
              <a:t>, and so on). We'll discuss these common sequence operations later in this section, so bear in mind these operations apply equally well to strings (as well as to lists, tuples, and ranges). </a:t>
            </a:r>
          </a:p>
          <a:p>
            <a:r>
              <a:rPr lang="en-GB" dirty="0" smtClean="0"/>
              <a:t>Here's a summary of the binary </a:t>
            </a:r>
            <a:r>
              <a:rPr lang="en-GB" dirty="0"/>
              <a:t>sequence types: </a:t>
            </a:r>
          </a:p>
          <a:p>
            <a:pPr lvl="1"/>
            <a:r>
              <a:rPr lang="en-GB" dirty="0">
                <a:latin typeface="Lucida Console" panose="020B0609040504020204" pitchFamily="49" charset="0"/>
              </a:rPr>
              <a:t>bytes</a:t>
            </a:r>
            <a:r>
              <a:rPr lang="en-GB" dirty="0"/>
              <a:t> - an immutable sequence of single bytes, typically used for passing ASCII characters over networks.</a:t>
            </a:r>
          </a:p>
          <a:p>
            <a:pPr lvl="1"/>
            <a:r>
              <a:rPr lang="en-GB" dirty="0" err="1">
                <a:latin typeface="Lucida Console" panose="020B0609040504020204" pitchFamily="49" charset="0"/>
              </a:rPr>
              <a:t>bytesarray</a:t>
            </a:r>
            <a:r>
              <a:rPr lang="en-GB" dirty="0"/>
              <a:t> - a mutable counterpart to </a:t>
            </a:r>
            <a:r>
              <a:rPr lang="en-GB" dirty="0">
                <a:latin typeface="Lucida Console" panose="020B0609040504020204" pitchFamily="49" charset="0"/>
              </a:rPr>
              <a:t>bytes</a:t>
            </a:r>
            <a:r>
              <a:rPr lang="en-GB" dirty="0"/>
              <a:t>.</a:t>
            </a:r>
          </a:p>
          <a:p>
            <a:pPr lvl="1"/>
            <a:r>
              <a:rPr lang="en-GB" dirty="0" err="1">
                <a:latin typeface="Lucida Console" panose="020B0609040504020204" pitchFamily="49" charset="0"/>
              </a:rPr>
              <a:t>memoryview</a:t>
            </a:r>
            <a:r>
              <a:rPr lang="en-GB" dirty="0"/>
              <a:t> - an object that allows Python code to access the internal data of an object that supports the buffer protocol (e.g. a </a:t>
            </a:r>
            <a:r>
              <a:rPr lang="en-GB" dirty="0">
                <a:latin typeface="Lucida Console" panose="020B0609040504020204" pitchFamily="49" charset="0"/>
              </a:rPr>
              <a:t>bytes</a:t>
            </a:r>
            <a:r>
              <a:rPr lang="en-GB" dirty="0"/>
              <a:t> or </a:t>
            </a:r>
            <a:r>
              <a:rPr lang="en-GB" dirty="0" err="1">
                <a:latin typeface="Lucida Console" panose="020B0609040504020204" pitchFamily="49" charset="0"/>
              </a:rPr>
              <a:t>bytesarray</a:t>
            </a:r>
            <a:r>
              <a:rPr lang="en-GB" dirty="0"/>
              <a:t> object) without copying.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simplest way to create a list is via one of the following mechanisms:</a:t>
            </a:r>
          </a:p>
          <a:p>
            <a:pPr lvl="1"/>
            <a:r>
              <a:rPr lang="en-GB" dirty="0" smtClean="0">
                <a:latin typeface="Lucida Console" panose="020B0609040504020204" pitchFamily="49" charset="0"/>
              </a:rPr>
              <a:t>[]</a:t>
            </a:r>
            <a:r>
              <a:rPr lang="en-GB" dirty="0" smtClean="0"/>
              <a:t/>
            </a:r>
            <a:br>
              <a:rPr lang="en-GB" dirty="0" smtClean="0"/>
            </a:br>
            <a:r>
              <a:rPr lang="en-GB" dirty="0" smtClean="0"/>
              <a:t>Creates an empty list.</a:t>
            </a:r>
          </a:p>
          <a:p>
            <a:pPr lvl="1"/>
            <a:r>
              <a:rPr lang="en-GB" dirty="0" smtClean="0">
                <a:latin typeface="Lucida Console" panose="020B0609040504020204" pitchFamily="49" charset="0"/>
              </a:rPr>
              <a:t>[</a:t>
            </a:r>
            <a:r>
              <a:rPr lang="en-GB" i="1" dirty="0" smtClean="0">
                <a:latin typeface="Lucida Console" panose="020B0609040504020204" pitchFamily="49" charset="0"/>
              </a:rPr>
              <a:t>item</a:t>
            </a:r>
            <a:r>
              <a:rPr lang="en-GB" dirty="0" smtClean="0">
                <a:latin typeface="Lucida Console" panose="020B0609040504020204" pitchFamily="49" charset="0"/>
              </a:rPr>
              <a:t>, </a:t>
            </a:r>
            <a:r>
              <a:rPr lang="en-GB" i="1" dirty="0" smtClean="0">
                <a:latin typeface="Lucida Console" panose="020B0609040504020204" pitchFamily="49" charset="0"/>
              </a:rPr>
              <a:t>item</a:t>
            </a:r>
            <a:r>
              <a:rPr lang="en-GB" dirty="0" smtClean="0">
                <a:latin typeface="Lucida Console" panose="020B0609040504020204" pitchFamily="49" charset="0"/>
              </a:rPr>
              <a:t>, </a:t>
            </a:r>
            <a:r>
              <a:rPr lang="en-GB" i="1" dirty="0" smtClean="0">
                <a:latin typeface="Lucida Console" panose="020B0609040504020204" pitchFamily="49" charset="0"/>
              </a:rPr>
              <a:t>item</a:t>
            </a:r>
            <a:r>
              <a:rPr lang="en-GB" dirty="0" smtClean="0">
                <a:latin typeface="Lucida Console" panose="020B0609040504020204" pitchFamily="49" charset="0"/>
              </a:rPr>
              <a:t>, … ]</a:t>
            </a:r>
            <a:br>
              <a:rPr lang="en-GB" dirty="0" smtClean="0">
                <a:latin typeface="Lucida Console" panose="020B0609040504020204" pitchFamily="49" charset="0"/>
              </a:rPr>
            </a:br>
            <a:r>
              <a:rPr lang="en-GB" dirty="0" smtClean="0"/>
              <a:t>Creates a list containing the specified items. The first item is index position 0.</a:t>
            </a:r>
          </a:p>
          <a:p>
            <a:pPr lvl="1"/>
            <a:r>
              <a:rPr lang="en-GB" dirty="0" smtClean="0">
                <a:latin typeface="Lucida Console" panose="020B0609040504020204" pitchFamily="49" charset="0"/>
              </a:rPr>
              <a:t>list</a:t>
            </a:r>
            <a:r>
              <a:rPr lang="en-GB" dirty="0">
                <a:latin typeface="Lucida Console" panose="020B0609040504020204" pitchFamily="49" charset="0"/>
              </a:rPr>
              <a:t>()</a:t>
            </a:r>
            <a:r>
              <a:rPr lang="en-GB" dirty="0"/>
              <a:t/>
            </a:r>
            <a:br>
              <a:rPr lang="en-GB" dirty="0"/>
            </a:br>
            <a:r>
              <a:rPr lang="en-GB" dirty="0"/>
              <a:t>This is the list constructor, which creates an empty list</a:t>
            </a:r>
            <a:r>
              <a:rPr lang="en-GB" dirty="0" smtClean="0"/>
              <a:t>.</a:t>
            </a:r>
          </a:p>
          <a:p>
            <a:pPr lvl="1"/>
            <a:r>
              <a:rPr lang="en-GB" dirty="0" smtClean="0">
                <a:latin typeface="Lucida Console" panose="020B0609040504020204" pitchFamily="49" charset="0"/>
              </a:rPr>
              <a:t>list(</a:t>
            </a:r>
            <a:r>
              <a:rPr lang="en-GB" i="1" dirty="0" err="1" smtClean="0">
                <a:latin typeface="Lucida Console" panose="020B0609040504020204" pitchFamily="49" charset="0"/>
              </a:rPr>
              <a:t>iterable</a:t>
            </a:r>
            <a:r>
              <a:rPr lang="en-GB" dirty="0" smtClean="0">
                <a:latin typeface="Lucida Console" panose="020B0609040504020204" pitchFamily="49" charset="0"/>
              </a:rPr>
              <a:t>)</a:t>
            </a:r>
            <a:r>
              <a:rPr lang="en-GB" dirty="0"/>
              <a:t/>
            </a:r>
            <a:br>
              <a:rPr lang="en-GB" dirty="0"/>
            </a:br>
            <a:r>
              <a:rPr lang="en-GB" dirty="0" smtClean="0"/>
              <a:t>You can call the list constructor with an "</a:t>
            </a:r>
            <a:r>
              <a:rPr lang="en-GB" dirty="0" err="1" smtClean="0"/>
              <a:t>iterable</a:t>
            </a:r>
            <a:r>
              <a:rPr lang="en-GB" dirty="0" smtClean="0"/>
              <a:t> object" as a parameter. An </a:t>
            </a:r>
            <a:r>
              <a:rPr lang="en-GB" dirty="0" err="1" smtClean="0"/>
              <a:t>iterable</a:t>
            </a:r>
            <a:r>
              <a:rPr lang="en-GB" dirty="0" smtClean="0"/>
              <a:t> object is an object </a:t>
            </a:r>
            <a:r>
              <a:rPr lang="en-GB" dirty="0"/>
              <a:t>capable of returning its members one at a time. Examples of </a:t>
            </a:r>
            <a:r>
              <a:rPr lang="en-GB" dirty="0" err="1"/>
              <a:t>iterables</a:t>
            </a:r>
            <a:r>
              <a:rPr lang="en-GB" dirty="0"/>
              <a:t> include all sequence </a:t>
            </a:r>
            <a:r>
              <a:rPr lang="en-GB" dirty="0" smtClean="0"/>
              <a:t>types (e.g. list, tuple, range, string) and </a:t>
            </a:r>
            <a:r>
              <a:rPr lang="en-GB" dirty="0"/>
              <a:t>some non-sequence types </a:t>
            </a:r>
            <a:r>
              <a:rPr lang="en-GB" dirty="0" smtClean="0"/>
              <a:t>(e.g. </a:t>
            </a:r>
            <a:r>
              <a:rPr lang="en-GB" dirty="0" err="1" smtClean="0"/>
              <a:t>dict</a:t>
            </a:r>
            <a:r>
              <a:rPr lang="en-GB" dirty="0" smtClean="0"/>
              <a:t>, file), plus any class that has an </a:t>
            </a:r>
            <a:r>
              <a:rPr lang="en-GB" dirty="0" smtClean="0">
                <a:latin typeface="Lucida Console" panose="020B0609040504020204" pitchFamily="49" charset="0"/>
              </a:rPr>
              <a:t>__</a:t>
            </a:r>
            <a:r>
              <a:rPr lang="en-GB" dirty="0" err="1" smtClean="0">
                <a:latin typeface="Lucida Console" panose="020B0609040504020204" pitchFamily="49" charset="0"/>
              </a:rPr>
              <a:t>iter</a:t>
            </a:r>
            <a:r>
              <a:rPr lang="en-GB" dirty="0" smtClean="0">
                <a:latin typeface="Lucida Console" panose="020B0609040504020204" pitchFamily="49" charset="0"/>
              </a:rPr>
              <a:t>__()</a:t>
            </a:r>
            <a:r>
              <a:rPr lang="en-GB" dirty="0" smtClean="0"/>
              <a:t> or </a:t>
            </a:r>
            <a:r>
              <a:rPr lang="en-GB" dirty="0" smtClean="0">
                <a:latin typeface="Lucida Console" panose="020B0609040504020204" pitchFamily="49" charset="0"/>
              </a:rPr>
              <a:t>__</a:t>
            </a:r>
            <a:r>
              <a:rPr lang="en-GB" dirty="0" err="1" smtClean="0">
                <a:latin typeface="Lucida Console" panose="020B0609040504020204" pitchFamily="49" charset="0"/>
              </a:rPr>
              <a:t>getitem</a:t>
            </a:r>
            <a:r>
              <a:rPr lang="en-GB" dirty="0" smtClean="0">
                <a:latin typeface="Lucida Console" panose="020B0609040504020204" pitchFamily="49" charset="0"/>
              </a:rPr>
              <a:t>__()</a:t>
            </a:r>
            <a:r>
              <a:rPr lang="en-GB" dirty="0" smtClean="0"/>
              <a:t> method.</a:t>
            </a:r>
          </a:p>
          <a:p>
            <a:r>
              <a:rPr lang="en-GB" dirty="0"/>
              <a:t>Here's the output from the example in the slide</a:t>
            </a:r>
            <a:r>
              <a:rPr lang="en-GB" dirty="0" smtClean="0"/>
              <a:t>:</a:t>
            </a:r>
          </a:p>
          <a:p>
            <a:r>
              <a:rPr lang="en-GB" dirty="0" smtClean="0">
                <a:latin typeface="Lucida Console" panose="020B0609040504020204" pitchFamily="49" charset="0"/>
              </a:rPr>
              <a:t>    list1 </a:t>
            </a:r>
            <a:r>
              <a:rPr lang="en-GB" dirty="0">
                <a:latin typeface="Lucida Console" panose="020B0609040504020204" pitchFamily="49" charset="0"/>
              </a:rPr>
              <a:t>has 0 items: []</a:t>
            </a:r>
          </a:p>
          <a:p>
            <a:r>
              <a:rPr lang="en-GB" dirty="0" smtClean="0">
                <a:latin typeface="Lucida Console" panose="020B0609040504020204" pitchFamily="49" charset="0"/>
              </a:rPr>
              <a:t>    list2 </a:t>
            </a:r>
            <a:r>
              <a:rPr lang="en-GB" dirty="0">
                <a:latin typeface="Lucida Console" panose="020B0609040504020204" pitchFamily="49" charset="0"/>
              </a:rPr>
              <a:t>has 3 items: ['Italy', 'France', 'Spain']</a:t>
            </a:r>
          </a:p>
          <a:p>
            <a:r>
              <a:rPr lang="en-GB" dirty="0" smtClean="0">
                <a:latin typeface="Lucida Console" panose="020B0609040504020204" pitchFamily="49" charset="0"/>
              </a:rPr>
              <a:t>    list3 </a:t>
            </a:r>
            <a:r>
              <a:rPr lang="en-GB" dirty="0">
                <a:latin typeface="Lucida Console" panose="020B0609040504020204" pitchFamily="49" charset="0"/>
              </a:rPr>
              <a:t>has 6 items: [3, 12, 19, 1, 2, 7]</a:t>
            </a:r>
          </a:p>
          <a:p>
            <a:r>
              <a:rPr lang="en-GB" dirty="0" smtClean="0">
                <a:latin typeface="Lucida Console" panose="020B0609040504020204" pitchFamily="49" charset="0"/>
              </a:rPr>
              <a:t>    list4 </a:t>
            </a:r>
            <a:r>
              <a:rPr lang="en-GB" dirty="0">
                <a:latin typeface="Lucida Console" panose="020B0609040504020204" pitchFamily="49" charset="0"/>
              </a:rPr>
              <a:t>has 0 items: []</a:t>
            </a:r>
          </a:p>
          <a:p>
            <a:r>
              <a:rPr lang="en-GB" dirty="0" smtClean="0">
                <a:latin typeface="Lucida Console" panose="020B0609040504020204" pitchFamily="49" charset="0"/>
              </a:rPr>
              <a:t>    list5 </a:t>
            </a:r>
            <a:r>
              <a:rPr lang="en-GB" dirty="0">
                <a:latin typeface="Lucida Console" panose="020B0609040504020204" pitchFamily="49" charset="0"/>
              </a:rPr>
              <a:t>has 6 items: [3, 12, 19, 1, 2, 7</a:t>
            </a:r>
            <a:r>
              <a:rPr lang="en-GB" dirty="0" smtClean="0">
                <a:latin typeface="Lucida Console" panose="020B0609040504020204" pitchFamily="49" charset="0"/>
              </a:rPr>
              <a:t>]</a:t>
            </a:r>
          </a:p>
          <a:p>
            <a:r>
              <a:rPr lang="en-GB" dirty="0" smtClean="0">
                <a:latin typeface="Lucida Console" panose="020B0609040504020204" pitchFamily="49" charset="0"/>
              </a:rPr>
              <a:t>    </a:t>
            </a:r>
            <a:r>
              <a:rPr lang="en-GB" dirty="0">
                <a:latin typeface="Lucida Console" panose="020B0609040504020204" pitchFamily="49" charset="0"/>
              </a:rPr>
              <a:t>list6 has 5 items: ['H', 'e', 'l', 'l', 'o']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A common way to create a list is by splitting a string at a specified delimiter. The </a:t>
            </a:r>
            <a:r>
              <a:rPr lang="en-GB" smtClean="0">
                <a:latin typeface="Lucida Console" panose="020B0609040504020204" pitchFamily="49" charset="0"/>
              </a:rPr>
              <a:t>string</a:t>
            </a:r>
            <a:r>
              <a:rPr lang="en-GB" smtClean="0"/>
              <a:t> class has a </a:t>
            </a:r>
            <a:r>
              <a:rPr lang="en-GB" smtClean="0">
                <a:latin typeface="Lucida Console" panose="020B0609040504020204" pitchFamily="49" charset="0"/>
              </a:rPr>
              <a:t>split()</a:t>
            </a:r>
            <a:r>
              <a:rPr lang="en-GB" smtClean="0"/>
              <a:t> function for this purpose. The function allows you to specify the delimiter you want to separate on - you can specify any number of delimiters (the default delimiter is any whitespace character - </a:t>
            </a:r>
            <a:r>
              <a:rPr lang="en-GB"/>
              <a:t>space, tab, newline, return, formfeed</a:t>
            </a:r>
            <a:r>
              <a:rPr lang="en-GB" smtClean="0"/>
              <a:t>). The </a:t>
            </a:r>
            <a:r>
              <a:rPr lang="en-GB" smtClean="0">
                <a:latin typeface="Lucida Console" panose="020B0609040504020204" pitchFamily="49" charset="0"/>
              </a:rPr>
              <a:t>split()</a:t>
            </a:r>
            <a:r>
              <a:rPr lang="en-GB" smtClean="0"/>
              <a:t> function returns a list of substrings.</a:t>
            </a:r>
          </a:p>
          <a:p>
            <a:r>
              <a:rPr lang="en-GB"/>
              <a:t>The </a:t>
            </a:r>
            <a:r>
              <a:rPr lang="en-GB">
                <a:latin typeface="Lucida Console" panose="020B0609040504020204" pitchFamily="49" charset="0"/>
              </a:rPr>
              <a:t>string</a:t>
            </a:r>
            <a:r>
              <a:rPr lang="en-GB"/>
              <a:t> class </a:t>
            </a:r>
            <a:r>
              <a:rPr lang="en-GB" smtClean="0"/>
              <a:t>also has </a:t>
            </a:r>
            <a:r>
              <a:rPr lang="en-GB"/>
              <a:t>a </a:t>
            </a:r>
            <a:r>
              <a:rPr lang="en-GB" smtClean="0">
                <a:latin typeface="Lucida Console" panose="020B0609040504020204" pitchFamily="49" charset="0"/>
              </a:rPr>
              <a:t>join()</a:t>
            </a:r>
            <a:r>
              <a:rPr lang="en-GB" smtClean="0"/>
              <a:t> function, which concatenates a list of words into a single string. The example in the slide shows how the </a:t>
            </a:r>
            <a:r>
              <a:rPr lang="en-GB" smtClean="0">
                <a:latin typeface="Lucida Console" panose="020B0609040504020204" pitchFamily="49" charset="0"/>
              </a:rPr>
              <a:t>join()</a:t>
            </a:r>
            <a:r>
              <a:rPr lang="en-GB" smtClean="0"/>
              <a:t> function works.</a:t>
            </a:r>
          </a:p>
          <a:p>
            <a:endParaRPr lang="en-GB" smtClean="0">
              <a:ea typeface="Tahoma" panose="020B0604030504040204" pitchFamily="34" charset="0"/>
              <a:cs typeface="Tahoma" panose="020B0604030504040204" pitchFamily="34" charset="0"/>
            </a:endParaRPr>
          </a:p>
          <a:p>
            <a:r>
              <a:rPr lang="en-GB" smtClean="0">
                <a:ea typeface="Tahoma" panose="020B0604030504040204" pitchFamily="34" charset="0"/>
                <a:cs typeface="Tahoma" panose="020B0604030504040204" pitchFamily="34" charset="0"/>
              </a:rPr>
              <a:t>The example produces the following output:</a:t>
            </a:r>
          </a:p>
          <a:p>
            <a:r>
              <a:rPr lang="en-GB" smtClean="0">
                <a:latin typeface="Lucida Console" panose="020B0609040504020204" pitchFamily="49" charset="0"/>
              </a:rPr>
              <a:t>    and </a:t>
            </a:r>
            <a:r>
              <a:rPr lang="en-GB">
                <a:latin typeface="Lucida Console" panose="020B0609040504020204" pitchFamily="49" charset="0"/>
              </a:rPr>
              <a:t>we were singing...</a:t>
            </a:r>
          </a:p>
          <a:p>
            <a:r>
              <a:rPr lang="en-GB" smtClean="0">
                <a:latin typeface="Lucida Console" panose="020B0609040504020204" pitchFamily="49" charset="0"/>
              </a:rPr>
              <a:t>    hymns </a:t>
            </a:r>
            <a:r>
              <a:rPr lang="en-GB">
                <a:latin typeface="Lucida Console" panose="020B0609040504020204" pitchFamily="49" charset="0"/>
              </a:rPr>
              <a:t>and arias...</a:t>
            </a:r>
          </a:p>
          <a:p>
            <a:r>
              <a:rPr lang="en-GB" smtClean="0">
                <a:latin typeface="Lucida Console" panose="020B0609040504020204" pitchFamily="49" charset="0"/>
              </a:rPr>
              <a:t>    land </a:t>
            </a:r>
            <a:r>
              <a:rPr lang="en-GB">
                <a:latin typeface="Lucida Console" panose="020B0609040504020204" pitchFamily="49" charset="0"/>
              </a:rPr>
              <a:t>of my fathers...</a:t>
            </a:r>
          </a:p>
          <a:p>
            <a:r>
              <a:rPr lang="en-GB" smtClean="0">
                <a:latin typeface="Lucida Console" panose="020B0609040504020204" pitchFamily="49" charset="0"/>
              </a:rPr>
              <a:t>    ar </a:t>
            </a:r>
            <a:r>
              <a:rPr lang="en-GB">
                <a:latin typeface="Lucida Console" panose="020B0609040504020204" pitchFamily="49" charset="0"/>
              </a:rPr>
              <a:t>hyd yr nos</a:t>
            </a:r>
            <a:endParaRPr lang="en-GB" dirty="0">
              <a:latin typeface="Lucida Console" panose="020B0609040504020204"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Tuples are immutable sequences, typically </a:t>
            </a:r>
            <a:r>
              <a:rPr lang="en-GB" dirty="0" smtClean="0"/>
              <a:t>to </a:t>
            </a:r>
            <a:r>
              <a:rPr lang="en-GB" dirty="0"/>
              <a:t>store collections of heterogeneous </a:t>
            </a:r>
            <a:r>
              <a:rPr lang="en-GB" dirty="0" smtClean="0"/>
              <a:t>data. </a:t>
            </a:r>
            <a:r>
              <a:rPr lang="en-GB" dirty="0"/>
              <a:t>Tuples are also used for cases where an immutable sequence of </a:t>
            </a:r>
            <a:r>
              <a:rPr lang="en-GB" dirty="0" smtClean="0"/>
              <a:t>homogeneous data </a:t>
            </a:r>
            <a:r>
              <a:rPr lang="en-GB" dirty="0"/>
              <a:t>is </a:t>
            </a:r>
            <a:r>
              <a:rPr lang="en-GB" dirty="0" smtClean="0"/>
              <a:t>needed, e.g. a </a:t>
            </a:r>
            <a:r>
              <a:rPr lang="en-GB" dirty="0"/>
              <a:t>set or </a:t>
            </a:r>
            <a:r>
              <a:rPr lang="en-GB" dirty="0" smtClean="0"/>
              <a:t>dict. </a:t>
            </a:r>
          </a:p>
          <a:p>
            <a:r>
              <a:rPr lang="en-GB" dirty="0" smtClean="0"/>
              <a:t>You can create a tuple as follows. </a:t>
            </a:r>
            <a:r>
              <a:rPr lang="en-GB" dirty="0"/>
              <a:t>Note that the parentheses are optional - it's the comma that makes it a tuple, not the </a:t>
            </a:r>
            <a:r>
              <a:rPr lang="en-GB" dirty="0" smtClean="0"/>
              <a:t>parentheses: </a:t>
            </a:r>
          </a:p>
          <a:p>
            <a:pPr lvl="1"/>
            <a:r>
              <a:rPr lang="en-GB" dirty="0" smtClean="0">
                <a:latin typeface="Lucida Console" panose="020B0609040504020204" pitchFamily="49" charset="0"/>
              </a:rPr>
              <a:t>()</a:t>
            </a:r>
            <a:r>
              <a:rPr lang="en-GB" dirty="0" smtClean="0"/>
              <a:t/>
            </a:r>
            <a:br>
              <a:rPr lang="en-GB" dirty="0" smtClean="0"/>
            </a:br>
            <a:r>
              <a:rPr lang="en-GB" dirty="0" smtClean="0"/>
              <a:t>Creates an empty tuple.</a:t>
            </a:r>
          </a:p>
          <a:p>
            <a:pPr lvl="1"/>
            <a:r>
              <a:rPr lang="en-GB" i="1" dirty="0" smtClean="0">
                <a:latin typeface="Lucida Console" panose="020B0609040504020204" pitchFamily="49" charset="0"/>
              </a:rPr>
              <a:t>a</a:t>
            </a:r>
            <a:r>
              <a:rPr lang="en-GB" dirty="0" smtClean="0">
                <a:latin typeface="Lucida Console" panose="020B0609040504020204" pitchFamily="49" charset="0"/>
              </a:rPr>
              <a:t>, </a:t>
            </a:r>
            <a:r>
              <a:rPr lang="en-GB" dirty="0" smtClean="0">
                <a:ea typeface="Tahoma" panose="020B0604030504040204" pitchFamily="34" charset="0"/>
                <a:cs typeface="Tahoma" panose="020B0604030504040204" pitchFamily="34" charset="0"/>
              </a:rPr>
              <a:t>or</a:t>
            </a:r>
            <a:r>
              <a:rPr lang="en-GB" dirty="0" smtClean="0">
                <a:latin typeface="Lucida Console" panose="020B0609040504020204" pitchFamily="49" charset="0"/>
              </a:rPr>
              <a:t> (</a:t>
            </a:r>
            <a:r>
              <a:rPr lang="en-GB" i="1" dirty="0" smtClean="0">
                <a:latin typeface="Lucida Console" panose="020B0609040504020204" pitchFamily="49" charset="0"/>
              </a:rPr>
              <a:t>a</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Using a trailing comma creates a singleton tuple. </a:t>
            </a:r>
          </a:p>
          <a:p>
            <a:pPr lvl="1"/>
            <a:r>
              <a:rPr lang="en-GB" i="1" dirty="0" err="1" smtClean="0">
                <a:latin typeface="Lucida Console" panose="020B0609040504020204" pitchFamily="49" charset="0"/>
              </a:rPr>
              <a:t>a</a:t>
            </a:r>
            <a:r>
              <a:rPr lang="en-GB" dirty="0" err="1" smtClean="0">
                <a:latin typeface="Lucida Console" panose="020B0609040504020204" pitchFamily="49" charset="0"/>
              </a:rPr>
              <a:t>,</a:t>
            </a:r>
            <a:r>
              <a:rPr lang="en-GB" i="1" dirty="0" err="1" smtClean="0">
                <a:latin typeface="Lucida Console" panose="020B0609040504020204" pitchFamily="49" charset="0"/>
              </a:rPr>
              <a:t>b</a:t>
            </a:r>
            <a:r>
              <a:rPr lang="en-GB" dirty="0" err="1" smtClean="0">
                <a:latin typeface="Lucida Console" panose="020B0609040504020204" pitchFamily="49" charset="0"/>
              </a:rPr>
              <a:t>,</a:t>
            </a:r>
            <a:r>
              <a:rPr lang="en-GB" i="1" dirty="0" err="1" smtClean="0">
                <a:latin typeface="Lucida Console" panose="020B0609040504020204" pitchFamily="49" charset="0"/>
              </a:rPr>
              <a:t>c</a:t>
            </a:r>
            <a:r>
              <a:rPr lang="en-GB" dirty="0" smtClean="0">
                <a:latin typeface="Lucida Console" panose="020B0609040504020204" pitchFamily="49" charset="0"/>
              </a:rPr>
              <a:t> </a:t>
            </a:r>
            <a:r>
              <a:rPr lang="en-GB" dirty="0">
                <a:ea typeface="Tahoma" panose="020B0604030504040204" pitchFamily="34" charset="0"/>
                <a:cs typeface="Tahoma" panose="020B0604030504040204" pitchFamily="34" charset="0"/>
              </a:rPr>
              <a:t>or</a:t>
            </a:r>
            <a:r>
              <a:rPr lang="en-GB" dirty="0">
                <a:latin typeface="Lucida Console" panose="020B0609040504020204" pitchFamily="49" charset="0"/>
              </a:rPr>
              <a:t> (</a:t>
            </a:r>
            <a:r>
              <a:rPr lang="en-GB" i="1" dirty="0" err="1" smtClean="0">
                <a:latin typeface="Lucida Console" panose="020B0609040504020204" pitchFamily="49" charset="0"/>
              </a:rPr>
              <a:t>a</a:t>
            </a:r>
            <a:r>
              <a:rPr lang="en-GB" dirty="0" err="1" smtClean="0">
                <a:latin typeface="Lucida Console" panose="020B0609040504020204" pitchFamily="49" charset="0"/>
              </a:rPr>
              <a:t>,</a:t>
            </a:r>
            <a:r>
              <a:rPr lang="en-GB" i="1" dirty="0" err="1" smtClean="0">
                <a:latin typeface="Lucida Console" panose="020B0609040504020204" pitchFamily="49" charset="0"/>
              </a:rPr>
              <a:t>b</a:t>
            </a:r>
            <a:r>
              <a:rPr lang="en-GB" dirty="0" err="1" smtClean="0">
                <a:latin typeface="Lucida Console" panose="020B0609040504020204" pitchFamily="49" charset="0"/>
              </a:rPr>
              <a:t>,</a:t>
            </a:r>
            <a:r>
              <a:rPr lang="en-GB" i="1" dirty="0" err="1" smtClean="0">
                <a:latin typeface="Lucida Console" panose="020B0609040504020204" pitchFamily="49" charset="0"/>
              </a:rPr>
              <a:t>c</a:t>
            </a:r>
            <a:r>
              <a:rPr lang="en-GB" dirty="0" smtClean="0">
                <a:latin typeface="Lucida Console" panose="020B0609040504020204" pitchFamily="49" charset="0"/>
              </a:rPr>
              <a:t>)</a:t>
            </a:r>
            <a:r>
              <a:rPr lang="en-GB" dirty="0">
                <a:latin typeface="Lucida Console" panose="020B0609040504020204" pitchFamily="49" charset="0"/>
              </a:rPr>
              <a:t/>
            </a:r>
            <a:br>
              <a:rPr lang="en-GB" dirty="0">
                <a:latin typeface="Lucida Console" panose="020B0609040504020204" pitchFamily="49" charset="0"/>
              </a:rPr>
            </a:br>
            <a:r>
              <a:rPr lang="en-GB" dirty="0" smtClean="0">
                <a:ea typeface="Tahoma" panose="020B0604030504040204" pitchFamily="34" charset="0"/>
                <a:cs typeface="Tahoma" panose="020B0604030504040204" pitchFamily="34" charset="0"/>
              </a:rPr>
              <a:t>Creates a tuple containing the specified items.</a:t>
            </a:r>
          </a:p>
          <a:p>
            <a:pPr lvl="1"/>
            <a:r>
              <a:rPr lang="en-GB" dirty="0" smtClean="0">
                <a:latin typeface="Lucida Console" panose="020B0609040504020204" pitchFamily="49" charset="0"/>
              </a:rPr>
              <a:t>tuple()</a:t>
            </a:r>
            <a:r>
              <a:rPr lang="en-GB" dirty="0"/>
              <a:t/>
            </a:r>
            <a:br>
              <a:rPr lang="en-GB" dirty="0"/>
            </a:br>
            <a:r>
              <a:rPr lang="en-GB" dirty="0"/>
              <a:t>This is the </a:t>
            </a:r>
            <a:r>
              <a:rPr lang="en-GB" dirty="0" smtClean="0"/>
              <a:t>tuple constructor</a:t>
            </a:r>
            <a:r>
              <a:rPr lang="en-GB" dirty="0"/>
              <a:t>, which creates an empty </a:t>
            </a:r>
            <a:r>
              <a:rPr lang="en-GB" dirty="0" smtClean="0"/>
              <a:t>tuple.</a:t>
            </a:r>
          </a:p>
          <a:p>
            <a:pPr lvl="1"/>
            <a:r>
              <a:rPr lang="en-GB" dirty="0" smtClean="0">
                <a:latin typeface="Lucida Console" panose="020B0609040504020204" pitchFamily="49" charset="0"/>
              </a:rPr>
              <a:t>tuple(</a:t>
            </a:r>
            <a:r>
              <a:rPr lang="en-GB" i="1" dirty="0" err="1" smtClean="0">
                <a:latin typeface="Lucida Console" panose="020B0609040504020204" pitchFamily="49" charset="0"/>
              </a:rPr>
              <a:t>iterable</a:t>
            </a:r>
            <a:r>
              <a:rPr lang="en-GB" dirty="0" smtClean="0">
                <a:latin typeface="Lucida Console" panose="020B0609040504020204" pitchFamily="49" charset="0"/>
              </a:rPr>
              <a:t>)</a:t>
            </a:r>
            <a:r>
              <a:rPr lang="en-GB" dirty="0"/>
              <a:t/>
            </a:r>
            <a:br>
              <a:rPr lang="en-GB" dirty="0"/>
            </a:br>
            <a:r>
              <a:rPr lang="en-GB" dirty="0" smtClean="0"/>
              <a:t>Creates a tuple that contains the items from the </a:t>
            </a:r>
            <a:r>
              <a:rPr lang="en-GB" dirty="0" err="1" smtClean="0"/>
              <a:t>iterable</a:t>
            </a:r>
            <a:r>
              <a:rPr lang="en-GB" dirty="0" smtClean="0"/>
              <a:t> object.</a:t>
            </a:r>
          </a:p>
          <a:p>
            <a:r>
              <a:rPr lang="en-GB" dirty="0"/>
              <a:t>Here's the output from the example in the slide:</a:t>
            </a:r>
          </a:p>
          <a:p>
            <a:r>
              <a:rPr lang="en-GB" dirty="0" smtClean="0">
                <a:latin typeface="Lucida Console" panose="020B0609040504020204" pitchFamily="49" charset="0"/>
              </a:rPr>
              <a:t>    tuple1 </a:t>
            </a:r>
            <a:r>
              <a:rPr lang="en-GB" dirty="0">
                <a:latin typeface="Lucida Console" panose="020B0609040504020204" pitchFamily="49" charset="0"/>
              </a:rPr>
              <a:t>has 0 items: ()</a:t>
            </a:r>
          </a:p>
          <a:p>
            <a:r>
              <a:rPr lang="en-GB" dirty="0" smtClean="0">
                <a:latin typeface="Lucida Console" panose="020B0609040504020204" pitchFamily="49" charset="0"/>
              </a:rPr>
              <a:t>    tuple2 </a:t>
            </a:r>
            <a:r>
              <a:rPr lang="en-GB" dirty="0">
                <a:latin typeface="Lucida Console" panose="020B0609040504020204" pitchFamily="49" charset="0"/>
              </a:rPr>
              <a:t>has 1 items: ('Norway',)</a:t>
            </a:r>
          </a:p>
          <a:p>
            <a:r>
              <a:rPr lang="en-GB" dirty="0" smtClean="0">
                <a:latin typeface="Lucida Console" panose="020B0609040504020204" pitchFamily="49" charset="0"/>
              </a:rPr>
              <a:t>    tuple3 </a:t>
            </a:r>
            <a:r>
              <a:rPr lang="en-GB" dirty="0">
                <a:latin typeface="Lucida Console" panose="020B0609040504020204" pitchFamily="49" charset="0"/>
              </a:rPr>
              <a:t>has 3 items: (3, 19, 2)</a:t>
            </a:r>
          </a:p>
          <a:p>
            <a:r>
              <a:rPr lang="en-GB" dirty="0" smtClean="0">
                <a:latin typeface="Lucida Console" panose="020B0609040504020204" pitchFamily="49" charset="0"/>
              </a:rPr>
              <a:t>    tuple4 </a:t>
            </a:r>
            <a:r>
              <a:rPr lang="en-GB" dirty="0">
                <a:latin typeface="Lucida Console" panose="020B0609040504020204" pitchFamily="49" charset="0"/>
              </a:rPr>
              <a:t>has 0 items: ()</a:t>
            </a:r>
          </a:p>
          <a:p>
            <a:r>
              <a:rPr lang="en-GB" dirty="0" smtClean="0">
                <a:latin typeface="Lucida Console" panose="020B0609040504020204" pitchFamily="49" charset="0"/>
              </a:rPr>
              <a:t>    tuple5 </a:t>
            </a:r>
            <a:r>
              <a:rPr lang="en-GB" dirty="0">
                <a:latin typeface="Lucida Console" panose="020B0609040504020204" pitchFamily="49" charset="0"/>
              </a:rPr>
              <a:t>has 3 items: (3, 19, 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Data Structures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Here's </a:t>
            </a:r>
            <a:r>
              <a:rPr lang="en-GB" dirty="0"/>
              <a:t>the output from the example in the slide:</a:t>
            </a:r>
          </a:p>
          <a:p>
            <a:r>
              <a:rPr lang="en-GB" dirty="0" smtClean="0">
                <a:latin typeface="Lucida Console" panose="020B0609040504020204" pitchFamily="49" charset="0"/>
              </a:rPr>
              <a:t>    range1</a:t>
            </a:r>
            <a:endParaRPr lang="en-GB" dirty="0">
              <a:latin typeface="Lucida Console" panose="020B0609040504020204" pitchFamily="49" charset="0"/>
            </a:endParaRPr>
          </a:p>
          <a:p>
            <a:r>
              <a:rPr lang="en-GB" dirty="0" smtClean="0">
                <a:latin typeface="Lucida Console" panose="020B0609040504020204" pitchFamily="49" charset="0"/>
              </a:rPr>
              <a:t>    0</a:t>
            </a:r>
            <a:endParaRPr lang="en-GB" dirty="0">
              <a:latin typeface="Lucida Console" panose="020B0609040504020204" pitchFamily="49" charset="0"/>
            </a:endParaRPr>
          </a:p>
          <a:p>
            <a:r>
              <a:rPr lang="en-GB" dirty="0" smtClean="0">
                <a:latin typeface="Lucida Console" panose="020B0609040504020204" pitchFamily="49" charset="0"/>
              </a:rPr>
              <a:t>    1</a:t>
            </a:r>
            <a:endParaRPr lang="en-GB" dirty="0">
              <a:latin typeface="Lucida Console" panose="020B0609040504020204" pitchFamily="49" charset="0"/>
            </a:endParaRPr>
          </a:p>
          <a:p>
            <a:r>
              <a:rPr lang="en-GB" dirty="0" smtClean="0">
                <a:latin typeface="Lucida Console" panose="020B0609040504020204" pitchFamily="49" charset="0"/>
              </a:rPr>
              <a:t>    2</a:t>
            </a:r>
            <a:endParaRPr lang="en-GB" dirty="0">
              <a:latin typeface="Lucida Console" panose="020B0609040504020204" pitchFamily="49" charset="0"/>
            </a:endParaRPr>
          </a:p>
          <a:p>
            <a:r>
              <a:rPr lang="en-GB" dirty="0" smtClean="0">
                <a:latin typeface="Lucida Console" panose="020B0609040504020204" pitchFamily="49" charset="0"/>
              </a:rPr>
              <a:t>    3</a:t>
            </a:r>
            <a:endParaRPr lang="en-GB" dirty="0">
              <a:latin typeface="Lucida Console" panose="020B0609040504020204" pitchFamily="49" charset="0"/>
            </a:endParaRPr>
          </a:p>
          <a:p>
            <a:r>
              <a:rPr lang="en-GB" dirty="0" smtClean="0">
                <a:latin typeface="Lucida Console" panose="020B0609040504020204" pitchFamily="49" charset="0"/>
              </a:rPr>
              <a:t>    4</a:t>
            </a:r>
            <a:endParaRPr lang="en-GB" dirty="0">
              <a:latin typeface="Lucida Console" panose="020B0609040504020204" pitchFamily="49" charset="0"/>
            </a:endParaRPr>
          </a:p>
          <a:p>
            <a:endParaRPr lang="en-GB" dirty="0">
              <a:latin typeface="Lucida Console" panose="020B0609040504020204" pitchFamily="49" charset="0"/>
            </a:endParaRPr>
          </a:p>
          <a:p>
            <a:r>
              <a:rPr lang="en-GB" dirty="0" smtClean="0">
                <a:latin typeface="Lucida Console" panose="020B0609040504020204" pitchFamily="49" charset="0"/>
              </a:rPr>
              <a:t>    range2</a:t>
            </a:r>
            <a:endParaRPr lang="en-GB" dirty="0">
              <a:latin typeface="Lucida Console" panose="020B0609040504020204" pitchFamily="49" charset="0"/>
            </a:endParaRPr>
          </a:p>
          <a:p>
            <a:r>
              <a:rPr lang="en-GB" dirty="0" smtClean="0">
                <a:latin typeface="Lucida Console" panose="020B0609040504020204" pitchFamily="49" charset="0"/>
              </a:rPr>
              <a:t>    5</a:t>
            </a:r>
            <a:endParaRPr lang="en-GB" dirty="0">
              <a:latin typeface="Lucida Console" panose="020B0609040504020204" pitchFamily="49" charset="0"/>
            </a:endParaRPr>
          </a:p>
          <a:p>
            <a:r>
              <a:rPr lang="en-GB" dirty="0" smtClean="0">
                <a:latin typeface="Lucida Console" panose="020B0609040504020204" pitchFamily="49" charset="0"/>
              </a:rPr>
              <a:t>    6</a:t>
            </a:r>
            <a:endParaRPr lang="en-GB" dirty="0">
              <a:latin typeface="Lucida Console" panose="020B0609040504020204" pitchFamily="49" charset="0"/>
            </a:endParaRPr>
          </a:p>
          <a:p>
            <a:r>
              <a:rPr lang="en-GB" dirty="0" smtClean="0">
                <a:latin typeface="Lucida Console" panose="020B0609040504020204" pitchFamily="49" charset="0"/>
              </a:rPr>
              <a:t>    7</a:t>
            </a:r>
            <a:endParaRPr lang="en-GB" dirty="0">
              <a:latin typeface="Lucida Console" panose="020B0609040504020204" pitchFamily="49" charset="0"/>
            </a:endParaRPr>
          </a:p>
          <a:p>
            <a:r>
              <a:rPr lang="en-GB" dirty="0" smtClean="0">
                <a:latin typeface="Lucida Console" panose="020B0609040504020204" pitchFamily="49" charset="0"/>
              </a:rPr>
              <a:t>    8</a:t>
            </a:r>
            <a:endParaRPr lang="en-GB" dirty="0">
              <a:latin typeface="Lucida Console" panose="020B0609040504020204" pitchFamily="49" charset="0"/>
            </a:endParaRPr>
          </a:p>
          <a:p>
            <a:r>
              <a:rPr lang="en-GB" dirty="0" smtClean="0">
                <a:latin typeface="Lucida Console" panose="020B0609040504020204" pitchFamily="49" charset="0"/>
              </a:rPr>
              <a:t>    9</a:t>
            </a:r>
            <a:endParaRPr lang="en-GB" dirty="0">
              <a:latin typeface="Lucida Console" panose="020B0609040504020204" pitchFamily="49" charset="0"/>
            </a:endParaRPr>
          </a:p>
          <a:p>
            <a:endParaRPr lang="en-GB" dirty="0">
              <a:latin typeface="Lucida Console" panose="020B0609040504020204" pitchFamily="49" charset="0"/>
            </a:endParaRPr>
          </a:p>
          <a:p>
            <a:r>
              <a:rPr lang="en-GB" dirty="0" smtClean="0">
                <a:latin typeface="Lucida Console" panose="020B0609040504020204" pitchFamily="49" charset="0"/>
              </a:rPr>
              <a:t>    range3</a:t>
            </a:r>
            <a:endParaRPr lang="en-GB" dirty="0">
              <a:latin typeface="Lucida Console" panose="020B0609040504020204" pitchFamily="49" charset="0"/>
            </a:endParaRPr>
          </a:p>
          <a:p>
            <a:r>
              <a:rPr lang="en-GB" dirty="0" smtClean="0">
                <a:latin typeface="Lucida Console" panose="020B0609040504020204" pitchFamily="49" charset="0"/>
              </a:rPr>
              <a:t>    5</a:t>
            </a:r>
            <a:endParaRPr lang="en-GB" dirty="0">
              <a:latin typeface="Lucida Console" panose="020B0609040504020204" pitchFamily="49" charset="0"/>
            </a:endParaRPr>
          </a:p>
          <a:p>
            <a:r>
              <a:rPr lang="en-GB" dirty="0" smtClean="0">
                <a:latin typeface="Lucida Console" panose="020B0609040504020204" pitchFamily="49" charset="0"/>
              </a:rPr>
              <a:t>    7</a:t>
            </a:r>
            <a:endParaRPr lang="en-GB" dirty="0">
              <a:latin typeface="Lucida Console" panose="020B0609040504020204" pitchFamily="49" charset="0"/>
            </a:endParaRPr>
          </a:p>
          <a:p>
            <a:r>
              <a:rPr lang="en-GB" dirty="0" smtClean="0">
                <a:latin typeface="Lucida Console" panose="020B0609040504020204" pitchFamily="49" charset="0"/>
              </a:rPr>
              <a:t>    9</a:t>
            </a:r>
            <a:endParaRPr lang="en-GB" dirty="0">
              <a:latin typeface="Lucida Console" panose="020B0609040504020204"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Data Structures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t>This section takes a closer look at how to use sequences in Python. We'll look at the main methods available for sequences, and also discuss common Python techniques and idioms.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82931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39898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78446881"/>
      </p:ext>
    </p:extLst>
  </p:cSld>
  <p:clrMap bg1="lt1" tx1="dk1" bg2="lt2" tx2="dk2" accent1="accent1" accent2="accent2" accent3="accent3" accent4="accent4" accent5="accent5" accent6="accent6" hlink="hlink" folHlink="folHlink"/>
  <p:sldLayoutIdLst>
    <p:sldLayoutId id="2147483824" r:id="rId1"/>
    <p:sldLayoutId id="2147483825"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Data Structures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You can perform these operations on any sequence:</a:t>
            </a:r>
            <a:endParaRPr lang="en-GB" dirty="0" smtClean="0">
              <a:latin typeface="+mj-lt"/>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a:t>Common </a:t>
            </a:r>
            <a:r>
              <a:rPr lang="en-GB" sz="3400" dirty="0" smtClean="0"/>
              <a:t>Sequence Operations</a:t>
            </a:r>
          </a:p>
        </p:txBody>
      </p:sp>
      <p:sp>
        <p:nvSpPr>
          <p:cNvPr id="6" name="Rectangle 5"/>
          <p:cNvSpPr>
            <a:spLocks noChangeArrowheads="1"/>
          </p:cNvSpPr>
          <p:nvPr/>
        </p:nvSpPr>
        <p:spPr bwMode="auto">
          <a:xfrm>
            <a:off x="262549" y="1709196"/>
            <a:ext cx="8736595" cy="286296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dirty="0"/>
              <a:t>euro = ["GB", "ES", "NL", "F", "D", "I", "P"]</a:t>
            </a:r>
          </a:p>
          <a:p>
            <a:pPr defTabSz="739775">
              <a:defRPr/>
            </a:pPr>
            <a:r>
              <a:rPr lang="en-GB" sz="1200" dirty="0" err="1"/>
              <a:t>asia</a:t>
            </a:r>
            <a:r>
              <a:rPr lang="en-GB" sz="1200" dirty="0"/>
              <a:t> = ["SG", "JP"]</a:t>
            </a:r>
          </a:p>
          <a:p>
            <a:pPr defTabSz="739775">
              <a:defRPr/>
            </a:pPr>
            <a:endParaRPr lang="en-GB" sz="1200" dirty="0"/>
          </a:p>
          <a:p>
            <a:pPr defTabSz="739775">
              <a:defRPr/>
            </a:pPr>
            <a:r>
              <a:rPr lang="en-GB" sz="1200" dirty="0"/>
              <a:t>print("%s" % "F" in euro)               # True</a:t>
            </a:r>
          </a:p>
          <a:p>
            <a:pPr defTabSz="739775">
              <a:defRPr/>
            </a:pPr>
            <a:r>
              <a:rPr lang="en-GB" sz="1200" dirty="0"/>
              <a:t>print("%s" % "F" not in euro)           # False</a:t>
            </a:r>
          </a:p>
          <a:p>
            <a:pPr defTabSz="739775">
              <a:defRPr/>
            </a:pPr>
            <a:r>
              <a:rPr lang="en-GB" sz="1200" dirty="0"/>
              <a:t>print("%s" % (euro + </a:t>
            </a:r>
            <a:r>
              <a:rPr lang="en-GB" sz="1200" dirty="0" err="1"/>
              <a:t>asia</a:t>
            </a:r>
            <a:r>
              <a:rPr lang="en-GB" sz="1200" dirty="0"/>
              <a:t>))             # ['GB', 'ES', 'NL', 'F', 'D', 'I', 'P', 'SG', 'JP']</a:t>
            </a:r>
          </a:p>
          <a:p>
            <a:pPr defTabSz="739775">
              <a:defRPr/>
            </a:pPr>
            <a:r>
              <a:rPr lang="en-GB" sz="1200" dirty="0"/>
              <a:t>print("%s" % (</a:t>
            </a:r>
            <a:r>
              <a:rPr lang="en-GB" sz="1200" dirty="0" err="1"/>
              <a:t>asia</a:t>
            </a:r>
            <a:r>
              <a:rPr lang="en-GB" sz="1200" dirty="0"/>
              <a:t> * 2))                # ['SG', 'JP', 'SG', 'JP']</a:t>
            </a:r>
          </a:p>
          <a:p>
            <a:pPr defTabSz="739775">
              <a:defRPr/>
            </a:pPr>
            <a:r>
              <a:rPr lang="en-GB" sz="1200" dirty="0"/>
              <a:t>print("%s" % (2 * </a:t>
            </a:r>
            <a:r>
              <a:rPr lang="en-GB" sz="1200" dirty="0" err="1"/>
              <a:t>asia</a:t>
            </a:r>
            <a:r>
              <a:rPr lang="en-GB" sz="1200" dirty="0"/>
              <a:t>))                # ['SG', 'JP', 'SG', 'JP']</a:t>
            </a:r>
          </a:p>
          <a:p>
            <a:pPr defTabSz="739775">
              <a:defRPr/>
            </a:pPr>
            <a:r>
              <a:rPr lang="en-GB" sz="1200" smtClean="0"/>
              <a:t>print</a:t>
            </a:r>
            <a:r>
              <a:rPr lang="en-GB" sz="1200" dirty="0"/>
              <a:t>("%d" % </a:t>
            </a:r>
            <a:r>
              <a:rPr lang="en-GB" sz="1200" dirty="0" err="1"/>
              <a:t>len</a:t>
            </a:r>
            <a:r>
              <a:rPr lang="en-GB" sz="1200" dirty="0"/>
              <a:t>(euro))                 # 7</a:t>
            </a:r>
          </a:p>
          <a:p>
            <a:pPr defTabSz="739775">
              <a:defRPr/>
            </a:pPr>
            <a:r>
              <a:rPr lang="en-GB" sz="1200" dirty="0"/>
              <a:t>print("%s" % min(euro))                 # D</a:t>
            </a:r>
          </a:p>
          <a:p>
            <a:pPr defTabSz="739775">
              <a:defRPr/>
            </a:pPr>
            <a:r>
              <a:rPr lang="en-GB" sz="1200" dirty="0"/>
              <a:t>print("%s" % max(euro))                 # P</a:t>
            </a:r>
          </a:p>
          <a:p>
            <a:pPr defTabSz="739775">
              <a:defRPr/>
            </a:pPr>
            <a:r>
              <a:rPr lang="en-GB" sz="1200" dirty="0"/>
              <a:t>print("%d" % </a:t>
            </a:r>
            <a:r>
              <a:rPr lang="en-GB" sz="1200" dirty="0" err="1"/>
              <a:t>euro.index</a:t>
            </a:r>
            <a:r>
              <a:rPr lang="en-GB" sz="1200" dirty="0"/>
              <a:t>("NL"))          # 2</a:t>
            </a:r>
          </a:p>
          <a:p>
            <a:pPr defTabSz="739775">
              <a:defRPr/>
            </a:pPr>
            <a:r>
              <a:rPr lang="en-GB" sz="1200" dirty="0"/>
              <a:t>print("%d" % </a:t>
            </a:r>
            <a:r>
              <a:rPr lang="en-GB" sz="1200" dirty="0" err="1"/>
              <a:t>euro.index</a:t>
            </a:r>
            <a:r>
              <a:rPr lang="en-GB" sz="1200" dirty="0"/>
              <a:t>("NL", 1))       # 2</a:t>
            </a:r>
          </a:p>
          <a:p>
            <a:pPr defTabSz="739775">
              <a:defRPr/>
            </a:pPr>
            <a:r>
              <a:rPr lang="en-GB" sz="1200" dirty="0"/>
              <a:t>print("%d" % </a:t>
            </a:r>
            <a:r>
              <a:rPr lang="en-GB" sz="1200" dirty="0" err="1"/>
              <a:t>euro.index</a:t>
            </a:r>
            <a:r>
              <a:rPr lang="en-GB" sz="1200" dirty="0"/>
              <a:t>("NL", 1, 4))    # 2</a:t>
            </a:r>
          </a:p>
          <a:p>
            <a:pPr defTabSz="739775">
              <a:defRPr/>
            </a:pPr>
            <a:r>
              <a:rPr lang="en-GB" sz="1200" dirty="0"/>
              <a:t>print("%d" % </a:t>
            </a:r>
            <a:r>
              <a:rPr lang="en-GB" sz="1200" dirty="0" err="1"/>
              <a:t>euro.count</a:t>
            </a:r>
            <a:r>
              <a:rPr lang="en-GB" sz="1200" dirty="0"/>
              <a:t>("ES"))          # 1</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10</a:t>
            </a:fld>
            <a:endParaRPr lang="en-GB" dirty="0"/>
          </a:p>
        </p:txBody>
      </p:sp>
      <p:sp>
        <p:nvSpPr>
          <p:cNvPr id="7" name="TextBox 12"/>
          <p:cNvSpPr txBox="1">
            <a:spLocks noChangeArrowheads="1"/>
          </p:cNvSpPr>
          <p:nvPr/>
        </p:nvSpPr>
        <p:spPr bwMode="auto">
          <a:xfrm>
            <a:off x="6644182" y="4264383"/>
            <a:ext cx="2364750" cy="307777"/>
          </a:xfrm>
          <a:prstGeom prst="rect">
            <a:avLst/>
          </a:prstGeom>
          <a:noFill/>
          <a:ln w="9525">
            <a:noFill/>
            <a:miter lim="800000"/>
            <a:headEnd/>
            <a:tailEnd/>
          </a:ln>
        </p:spPr>
        <p:txBody>
          <a:bodyPr wrap="none">
            <a:spAutoFit/>
          </a:bodyPr>
          <a:lstStyle/>
          <a:p>
            <a:pPr algn="r"/>
            <a:r>
              <a:rPr lang="en-GB" b="1" smtClean="0">
                <a:solidFill>
                  <a:schemeClr val="tx2"/>
                </a:solidFill>
              </a:rPr>
              <a:t>sequenceCommonOps.py</a:t>
            </a:r>
            <a:endParaRPr lang="en-GB" b="1" dirty="0">
              <a:solidFill>
                <a:schemeClr val="tx2"/>
              </a:solidFill>
            </a:endParaRPr>
          </a:p>
        </p:txBody>
      </p:sp>
    </p:spTree>
    <p:extLst>
      <p:ext uri="{BB962C8B-B14F-4D97-AF65-F5344CB8AC3E}">
        <p14:creationId xmlns:p14="http://schemas.microsoft.com/office/powerpoint/2010/main" val="3640297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smtClean="0">
                <a:sym typeface="Wingdings" pitchFamily="2" charset="2"/>
              </a:rPr>
              <a:t>You can slice the contents of a sequence…</a:t>
            </a:r>
            <a:endParaRPr lang="en-GB" dirty="0" smtClean="0">
              <a:latin typeface="+mj-lt"/>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smtClean="0"/>
              <a:t>Slicing Operations</a:t>
            </a:r>
            <a:endParaRPr lang="en-GB" sz="3400" dirty="0" smtClean="0"/>
          </a:p>
        </p:txBody>
      </p:sp>
      <p:sp>
        <p:nvSpPr>
          <p:cNvPr id="6" name="Rectangle 5"/>
          <p:cNvSpPr>
            <a:spLocks noChangeArrowheads="1"/>
          </p:cNvSpPr>
          <p:nvPr/>
        </p:nvSpPr>
        <p:spPr bwMode="auto">
          <a:xfrm>
            <a:off x="262549" y="1695126"/>
            <a:ext cx="8736595"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dirty="0"/>
              <a:t>euro = ["GB", "ES", "NL", "F", "D", "I", "P"]</a:t>
            </a:r>
          </a:p>
          <a:p>
            <a:pPr defTabSz="739775">
              <a:defRPr/>
            </a:pPr>
            <a:r>
              <a:rPr lang="en-GB" sz="1200" dirty="0" err="1"/>
              <a:t>asia</a:t>
            </a:r>
            <a:r>
              <a:rPr lang="en-GB" sz="1200" dirty="0"/>
              <a:t> = ["SG", "JP"]</a:t>
            </a:r>
          </a:p>
          <a:p>
            <a:pPr defTabSz="739775">
              <a:defRPr/>
            </a:pPr>
            <a:endParaRPr lang="en-GB" sz="1200" dirty="0"/>
          </a:p>
          <a:p>
            <a:pPr defTabSz="739775">
              <a:defRPr/>
            </a:pPr>
            <a:r>
              <a:rPr lang="en-GB" sz="1200" smtClean="0"/>
              <a:t>print</a:t>
            </a:r>
            <a:r>
              <a:rPr lang="en-GB" sz="1200" dirty="0"/>
              <a:t>("%s" % (euro[1]))                 # ES</a:t>
            </a:r>
          </a:p>
          <a:p>
            <a:pPr defTabSz="739775">
              <a:defRPr/>
            </a:pPr>
            <a:r>
              <a:rPr lang="en-GB" sz="1200" dirty="0"/>
              <a:t>print("%s" % (euro[1:5]))               # ['ES', 'NL', 'F', 'D']</a:t>
            </a:r>
          </a:p>
          <a:p>
            <a:pPr defTabSz="739775">
              <a:defRPr/>
            </a:pPr>
            <a:r>
              <a:rPr lang="en-GB" sz="1200" dirty="0"/>
              <a:t>print("%s" % (euro[1:5:2]))             # ['ES', 'F']</a:t>
            </a:r>
          </a:p>
          <a:p>
            <a:pPr defTabSz="739775">
              <a:defRPr/>
            </a:pPr>
            <a:r>
              <a:rPr lang="en-GB" sz="1200" smtClean="0"/>
              <a:t>print</a:t>
            </a:r>
            <a:r>
              <a:rPr lang="en-GB" sz="1200"/>
              <a:t>("%s" % (euro[3:]))                # ['F', 'D', 'I', 'P']</a:t>
            </a:r>
          </a:p>
          <a:p>
            <a:pPr defTabSz="739775">
              <a:defRPr/>
            </a:pPr>
            <a:r>
              <a:rPr lang="en-GB" sz="1200" smtClean="0"/>
              <a:t>print</a:t>
            </a:r>
            <a:r>
              <a:rPr lang="en-GB" sz="1200"/>
              <a:t>("%s" % (euro[:-3]))               # ['GB', 'ES', 'NL', 'F'] </a:t>
            </a:r>
            <a:endParaRPr lang="en-GB" sz="1200" smtClean="0"/>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11</a:t>
            </a:fld>
            <a:endParaRPr lang="en-GB" dirty="0"/>
          </a:p>
        </p:txBody>
      </p:sp>
      <p:sp>
        <p:nvSpPr>
          <p:cNvPr id="7" name="TextBox 12"/>
          <p:cNvSpPr txBox="1">
            <a:spLocks noChangeArrowheads="1"/>
          </p:cNvSpPr>
          <p:nvPr/>
        </p:nvSpPr>
        <p:spPr bwMode="auto">
          <a:xfrm>
            <a:off x="7734224" y="2951544"/>
            <a:ext cx="1274708" cy="307777"/>
          </a:xfrm>
          <a:prstGeom prst="rect">
            <a:avLst/>
          </a:prstGeom>
          <a:noFill/>
          <a:ln w="9525">
            <a:noFill/>
            <a:miter lim="800000"/>
            <a:headEnd/>
            <a:tailEnd/>
          </a:ln>
        </p:spPr>
        <p:txBody>
          <a:bodyPr wrap="none">
            <a:spAutoFit/>
          </a:bodyPr>
          <a:lstStyle/>
          <a:p>
            <a:pPr algn="r"/>
            <a:r>
              <a:rPr lang="en-GB" b="1" smtClean="0">
                <a:solidFill>
                  <a:schemeClr val="tx2"/>
                </a:solidFill>
              </a:rPr>
              <a:t>slicing.py</a:t>
            </a:r>
            <a:endParaRPr lang="en-GB" b="1" dirty="0">
              <a:solidFill>
                <a:schemeClr val="tx2"/>
              </a:solidFill>
            </a:endParaRPr>
          </a:p>
        </p:txBody>
      </p:sp>
    </p:spTree>
    <p:extLst>
      <p:ext uri="{BB962C8B-B14F-4D97-AF65-F5344CB8AC3E}">
        <p14:creationId xmlns:p14="http://schemas.microsoft.com/office/powerpoint/2010/main" val="127155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smtClean="0">
                <a:sym typeface="Wingdings" pitchFamily="2" charset="2"/>
              </a:rPr>
              <a:t>You can unpack (i.e. extract) elements in a sequence</a:t>
            </a:r>
          </a:p>
          <a:p>
            <a:pPr lvl="1" eaLnBrk="1" hangingPunct="1">
              <a:defRPr/>
            </a:pPr>
            <a:endParaRPr lang="en-GB">
              <a:latin typeface="+mj-lt"/>
              <a:sym typeface="Wingdings" pitchFamily="2" charset="2"/>
            </a:endParaRPr>
          </a:p>
          <a:p>
            <a:pPr eaLnBrk="1" hangingPunct="1">
              <a:defRPr/>
            </a:pPr>
            <a:r>
              <a:rPr lang="en-GB" smtClean="0">
                <a:latin typeface="+mj-lt"/>
                <a:sym typeface="Wingdings" pitchFamily="2" charset="2"/>
              </a:rPr>
              <a:t>The following example illustrates the techniques available</a:t>
            </a:r>
            <a:endParaRPr lang="en-GB" dirty="0" smtClean="0">
              <a:latin typeface="+mj-lt"/>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smtClean="0"/>
              <a:t>Unpacking Operations</a:t>
            </a:r>
            <a:endParaRPr lang="en-GB" sz="3400" dirty="0" smtClean="0"/>
          </a:p>
        </p:txBody>
      </p:sp>
      <p:sp>
        <p:nvSpPr>
          <p:cNvPr id="6" name="Rectangle 5"/>
          <p:cNvSpPr>
            <a:spLocks noChangeArrowheads="1"/>
          </p:cNvSpPr>
          <p:nvPr/>
        </p:nvSpPr>
        <p:spPr bwMode="auto">
          <a:xfrm>
            <a:off x="262549" y="2596759"/>
            <a:ext cx="8736595" cy="249363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a:t>euro = ["GB", "ES", "NL", "F"]</a:t>
            </a:r>
          </a:p>
          <a:p>
            <a:pPr defTabSz="739775">
              <a:defRPr/>
            </a:pPr>
            <a:endParaRPr lang="en-GB" sz="1200"/>
          </a:p>
          <a:p>
            <a:pPr defTabSz="739775">
              <a:defRPr/>
            </a:pPr>
            <a:r>
              <a:rPr lang="en-GB" sz="1200"/>
              <a:t># Manually getting items.</a:t>
            </a:r>
          </a:p>
          <a:p>
            <a:pPr defTabSz="739775">
              <a:defRPr/>
            </a:pPr>
            <a:r>
              <a:rPr lang="en-GB" sz="1200"/>
              <a:t>a, b, c, d = euro[0], euro[1], euro[2], euro[3]</a:t>
            </a:r>
          </a:p>
          <a:p>
            <a:pPr defTabSz="739775">
              <a:defRPr/>
            </a:pPr>
            <a:r>
              <a:rPr lang="en-GB" sz="1200"/>
              <a:t>print("%s %s %s %s" % (a, b, c, d))    # GB ES NL F</a:t>
            </a:r>
          </a:p>
          <a:p>
            <a:pPr defTabSz="739775">
              <a:defRPr/>
            </a:pPr>
            <a:endParaRPr lang="en-GB" sz="1200"/>
          </a:p>
          <a:p>
            <a:pPr defTabSz="739775">
              <a:defRPr/>
            </a:pPr>
            <a:r>
              <a:rPr lang="en-GB" sz="1200"/>
              <a:t># Unpacking.</a:t>
            </a:r>
          </a:p>
          <a:p>
            <a:pPr defTabSz="739775">
              <a:defRPr/>
            </a:pPr>
            <a:r>
              <a:rPr lang="en-GB" sz="1200"/>
              <a:t>e, f, g, h = euro</a:t>
            </a:r>
          </a:p>
          <a:p>
            <a:pPr defTabSz="739775">
              <a:defRPr/>
            </a:pPr>
            <a:r>
              <a:rPr lang="en-GB" sz="1200"/>
              <a:t>print("%s %s %s %s" % (e, f, g, h))    # GB ES NL F</a:t>
            </a:r>
          </a:p>
          <a:p>
            <a:pPr defTabSz="739775">
              <a:defRPr/>
            </a:pPr>
            <a:endParaRPr lang="en-GB" sz="1200"/>
          </a:p>
          <a:p>
            <a:pPr defTabSz="739775">
              <a:defRPr/>
            </a:pPr>
            <a:r>
              <a:rPr lang="en-GB" sz="1200"/>
              <a:t># Catch-all unpacking.</a:t>
            </a:r>
          </a:p>
          <a:p>
            <a:pPr defTabSz="739775">
              <a:defRPr/>
            </a:pPr>
            <a:r>
              <a:rPr lang="en-GB" sz="1200"/>
              <a:t>i, j, *k = euro</a:t>
            </a:r>
          </a:p>
          <a:p>
            <a:pPr defTabSz="739775">
              <a:defRPr/>
            </a:pPr>
            <a:r>
              <a:rPr lang="en-GB" sz="1200"/>
              <a:t>print("%s %s %s" % (i, j, k))          # GB ES ['NL', 'F']</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12</a:t>
            </a:fld>
            <a:endParaRPr lang="en-GB" dirty="0"/>
          </a:p>
        </p:txBody>
      </p:sp>
      <p:sp>
        <p:nvSpPr>
          <p:cNvPr id="7" name="TextBox 12"/>
          <p:cNvSpPr txBox="1">
            <a:spLocks noChangeArrowheads="1"/>
          </p:cNvSpPr>
          <p:nvPr/>
        </p:nvSpPr>
        <p:spPr bwMode="auto">
          <a:xfrm>
            <a:off x="7516216" y="4782614"/>
            <a:ext cx="1492716" cy="307777"/>
          </a:xfrm>
          <a:prstGeom prst="rect">
            <a:avLst/>
          </a:prstGeom>
          <a:noFill/>
          <a:ln w="9525">
            <a:noFill/>
            <a:miter lim="800000"/>
            <a:headEnd/>
            <a:tailEnd/>
          </a:ln>
        </p:spPr>
        <p:txBody>
          <a:bodyPr wrap="none">
            <a:spAutoFit/>
          </a:bodyPr>
          <a:lstStyle/>
          <a:p>
            <a:pPr algn="r"/>
            <a:r>
              <a:rPr lang="en-GB" b="1" smtClean="0">
                <a:solidFill>
                  <a:schemeClr val="tx2"/>
                </a:solidFill>
              </a:rPr>
              <a:t>unpacking.py</a:t>
            </a:r>
            <a:endParaRPr lang="en-GB" b="1" dirty="0">
              <a:solidFill>
                <a:schemeClr val="tx2"/>
              </a:solidFill>
            </a:endParaRPr>
          </a:p>
        </p:txBody>
      </p:sp>
    </p:spTree>
    <p:extLst>
      <p:ext uri="{BB962C8B-B14F-4D97-AF65-F5344CB8AC3E}">
        <p14:creationId xmlns:p14="http://schemas.microsoft.com/office/powerpoint/2010/main" val="162061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a:sym typeface="Wingdings" pitchFamily="2" charset="2"/>
              </a:rPr>
              <a:t>You can perform these operations on </a:t>
            </a:r>
            <a:r>
              <a:rPr lang="en-GB" dirty="0" smtClean="0">
                <a:sym typeface="Wingdings" pitchFamily="2" charset="2"/>
              </a:rPr>
              <a:t>a mutable sequence such as a list:</a:t>
            </a:r>
            <a:endParaRPr lang="en-GB" dirty="0">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smtClean="0"/>
              <a:t>Sequence Modification Operations</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13</a:t>
            </a:fld>
            <a:endParaRPr lang="en-GB" dirty="0"/>
          </a:p>
        </p:txBody>
      </p:sp>
      <p:sp>
        <p:nvSpPr>
          <p:cNvPr id="6" name="Rectangle 5"/>
          <p:cNvSpPr>
            <a:spLocks noChangeArrowheads="1"/>
          </p:cNvSpPr>
          <p:nvPr/>
        </p:nvSpPr>
        <p:spPr bwMode="auto">
          <a:xfrm>
            <a:off x="838200" y="2024737"/>
            <a:ext cx="7810500" cy="417013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euro = ["GB", "ES", "NL", "F"]</a:t>
            </a:r>
          </a:p>
          <a:p>
            <a:pPr defTabSz="739775">
              <a:defRPr/>
            </a:pPr>
            <a:endParaRPr lang="en-GB" sz="1200" dirty="0"/>
          </a:p>
          <a:p>
            <a:pPr defTabSz="739775">
              <a:defRPr/>
            </a:pPr>
            <a:r>
              <a:rPr lang="en-GB" sz="1200" dirty="0"/>
              <a:t>euro[0] = "CY"</a:t>
            </a:r>
          </a:p>
          <a:p>
            <a:pPr defTabSz="739775">
              <a:defRPr/>
            </a:pPr>
            <a:r>
              <a:rPr lang="en-GB" sz="1200" dirty="0"/>
              <a:t>euro[1:3] = ["US", "AU", "AT"]</a:t>
            </a:r>
          </a:p>
          <a:p>
            <a:pPr defTabSz="739775">
              <a:defRPr/>
            </a:pPr>
            <a:r>
              <a:rPr lang="en-GB" sz="1200" dirty="0" err="1"/>
              <a:t>euro.append</a:t>
            </a:r>
            <a:r>
              <a:rPr lang="en-GB" sz="1200" dirty="0"/>
              <a:t>("SW")</a:t>
            </a:r>
          </a:p>
          <a:p>
            <a:pPr defTabSz="739775">
              <a:defRPr/>
            </a:pPr>
            <a:r>
              <a:rPr lang="en-GB" sz="1200" dirty="0" err="1"/>
              <a:t>euro.extend</a:t>
            </a:r>
            <a:r>
              <a:rPr lang="en-GB" sz="1200" dirty="0"/>
              <a:t>(["YU", "ZR"])</a:t>
            </a:r>
          </a:p>
          <a:p>
            <a:pPr defTabSz="739775">
              <a:defRPr/>
            </a:pPr>
            <a:r>
              <a:rPr lang="en-GB" sz="1200" dirty="0" err="1"/>
              <a:t>euro.insert</a:t>
            </a:r>
            <a:r>
              <a:rPr lang="en-GB" sz="1200" dirty="0"/>
              <a:t>(1, "NI")</a:t>
            </a:r>
          </a:p>
          <a:p>
            <a:pPr defTabSz="739775">
              <a:defRPr/>
            </a:pPr>
            <a:r>
              <a:rPr lang="en-GB" sz="1200" dirty="0"/>
              <a:t>print("%s" % euro)      # ['CY', 'NI', 'US', 'AU', 'AT', 'F', 'SW', 'YU', 'ZR']</a:t>
            </a:r>
          </a:p>
          <a:p>
            <a:pPr defTabSz="739775">
              <a:defRPr/>
            </a:pPr>
            <a:endParaRPr lang="en-GB" sz="1200" dirty="0"/>
          </a:p>
          <a:p>
            <a:pPr defTabSz="739775">
              <a:defRPr/>
            </a:pPr>
            <a:r>
              <a:rPr lang="en-GB" sz="1200" dirty="0" err="1"/>
              <a:t>euro.pop</a:t>
            </a:r>
            <a:r>
              <a:rPr lang="en-GB" sz="1200" dirty="0"/>
              <a:t>()</a:t>
            </a:r>
          </a:p>
          <a:p>
            <a:pPr defTabSz="739775">
              <a:defRPr/>
            </a:pPr>
            <a:r>
              <a:rPr lang="en-GB" sz="1200" dirty="0" err="1"/>
              <a:t>euro.pop</a:t>
            </a:r>
            <a:r>
              <a:rPr lang="en-GB" sz="1200" dirty="0"/>
              <a:t>(1)</a:t>
            </a:r>
          </a:p>
          <a:p>
            <a:pPr defTabSz="739775">
              <a:defRPr/>
            </a:pPr>
            <a:r>
              <a:rPr lang="en-GB" sz="1200" dirty="0"/>
              <a:t>del euro[2:4]</a:t>
            </a:r>
          </a:p>
          <a:p>
            <a:pPr defTabSz="739775">
              <a:defRPr/>
            </a:pPr>
            <a:r>
              <a:rPr lang="en-GB" sz="1200" dirty="0"/>
              <a:t>print("%s" % euro)      # ['CY', 'US', 'F', 'SW', 'YU']</a:t>
            </a:r>
          </a:p>
          <a:p>
            <a:pPr defTabSz="739775">
              <a:defRPr/>
            </a:pPr>
            <a:endParaRPr lang="en-GB" sz="1200" dirty="0"/>
          </a:p>
          <a:p>
            <a:pPr defTabSz="739775">
              <a:defRPr/>
            </a:pPr>
            <a:r>
              <a:rPr lang="en-GB" sz="1200" dirty="0" err="1"/>
              <a:t>euro.remove</a:t>
            </a:r>
            <a:r>
              <a:rPr lang="en-GB" sz="1200" dirty="0"/>
              <a:t>("US")</a:t>
            </a:r>
          </a:p>
          <a:p>
            <a:pPr defTabSz="739775">
              <a:defRPr/>
            </a:pPr>
            <a:r>
              <a:rPr lang="en-GB" sz="1200" dirty="0" err="1"/>
              <a:t>euro.reverse</a:t>
            </a:r>
            <a:r>
              <a:rPr lang="en-GB" sz="1200" dirty="0"/>
              <a:t>()</a:t>
            </a:r>
          </a:p>
          <a:p>
            <a:pPr defTabSz="739775">
              <a:defRPr/>
            </a:pPr>
            <a:r>
              <a:rPr lang="en-GB" sz="1200" dirty="0"/>
              <a:t>print("%s" % euro)      # ['YU', 'SW', 'F', 'CY']</a:t>
            </a:r>
          </a:p>
          <a:p>
            <a:pPr defTabSz="739775">
              <a:defRPr/>
            </a:pPr>
            <a:endParaRPr lang="en-GB" sz="1200" dirty="0"/>
          </a:p>
          <a:p>
            <a:pPr defTabSz="739775">
              <a:defRPr/>
            </a:pPr>
            <a:r>
              <a:rPr lang="en-GB" sz="1200" dirty="0" err="1"/>
              <a:t>eurocopy</a:t>
            </a:r>
            <a:r>
              <a:rPr lang="en-GB" sz="1200" dirty="0"/>
              <a:t> = </a:t>
            </a:r>
            <a:r>
              <a:rPr lang="en-GB" sz="1200" dirty="0" err="1"/>
              <a:t>euro.copy</a:t>
            </a:r>
            <a:r>
              <a:rPr lang="en-GB" sz="1200" dirty="0"/>
              <a:t>()</a:t>
            </a:r>
          </a:p>
          <a:p>
            <a:pPr defTabSz="739775">
              <a:defRPr/>
            </a:pPr>
            <a:r>
              <a:rPr lang="en-GB" sz="1200" dirty="0" err="1"/>
              <a:t>euro.clear</a:t>
            </a:r>
            <a:r>
              <a:rPr lang="en-GB" sz="1200" dirty="0"/>
              <a:t>()</a:t>
            </a:r>
          </a:p>
          <a:p>
            <a:pPr defTabSz="739775">
              <a:defRPr/>
            </a:pPr>
            <a:r>
              <a:rPr lang="en-GB" sz="1200" dirty="0"/>
              <a:t>print("%s" % </a:t>
            </a:r>
            <a:r>
              <a:rPr lang="en-GB" sz="1200" dirty="0" err="1"/>
              <a:t>eurocopy</a:t>
            </a:r>
            <a:r>
              <a:rPr lang="en-GB" sz="1200" dirty="0"/>
              <a:t>)  # ['YU', 'SW', 'F', 'CY']</a:t>
            </a:r>
          </a:p>
          <a:p>
            <a:pPr defTabSz="739775">
              <a:defRPr/>
            </a:pPr>
            <a:r>
              <a:rPr lang="en-GB" sz="1200" dirty="0"/>
              <a:t>print("%s" % euro)      # []</a:t>
            </a:r>
          </a:p>
        </p:txBody>
      </p:sp>
      <p:sp>
        <p:nvSpPr>
          <p:cNvPr id="7" name="TextBox 12"/>
          <p:cNvSpPr txBox="1">
            <a:spLocks noChangeArrowheads="1"/>
          </p:cNvSpPr>
          <p:nvPr/>
        </p:nvSpPr>
        <p:spPr bwMode="auto">
          <a:xfrm>
            <a:off x="5918837" y="5887238"/>
            <a:ext cx="2691763" cy="307777"/>
          </a:xfrm>
          <a:prstGeom prst="rect">
            <a:avLst/>
          </a:prstGeom>
          <a:noFill/>
          <a:ln w="9525">
            <a:noFill/>
            <a:miter lim="800000"/>
            <a:headEnd/>
            <a:tailEnd/>
          </a:ln>
        </p:spPr>
        <p:txBody>
          <a:bodyPr wrap="none">
            <a:spAutoFit/>
          </a:bodyPr>
          <a:lstStyle/>
          <a:p>
            <a:pPr algn="r"/>
            <a:r>
              <a:rPr lang="en-GB" b="1" smtClean="0">
                <a:solidFill>
                  <a:schemeClr val="tx2"/>
                </a:solidFill>
              </a:rPr>
              <a:t>sequenceModification.py</a:t>
            </a:r>
            <a:endParaRPr lang="en-GB" b="1" dirty="0">
              <a:solidFill>
                <a:schemeClr val="tx2"/>
              </a:solidFill>
            </a:endParaRPr>
          </a:p>
        </p:txBody>
      </p:sp>
    </p:spTree>
    <p:extLst>
      <p:ext uri="{BB962C8B-B14F-4D97-AF65-F5344CB8AC3E}">
        <p14:creationId xmlns:p14="http://schemas.microsoft.com/office/powerpoint/2010/main" val="315535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Creating a set</a:t>
            </a:r>
          </a:p>
          <a:p>
            <a:pPr eaLnBrk="1" hangingPunct="1"/>
            <a:r>
              <a:rPr lang="en-GB" dirty="0" smtClean="0"/>
              <a:t>Creating a frozen set</a:t>
            </a:r>
          </a:p>
          <a:p>
            <a:pPr eaLnBrk="1" hangingPunct="1"/>
            <a:r>
              <a:rPr lang="en-GB" dirty="0" smtClean="0"/>
              <a:t>Common set operations</a:t>
            </a:r>
          </a:p>
          <a:p>
            <a:pPr eaLnBrk="1" hangingPunct="1"/>
            <a:r>
              <a:rPr lang="en-GB" dirty="0" smtClean="0"/>
              <a:t>Set modification operations</a:t>
            </a:r>
          </a:p>
        </p:txBody>
      </p:sp>
      <p:sp>
        <p:nvSpPr>
          <p:cNvPr id="996354" name="Rectangle 2"/>
          <p:cNvSpPr>
            <a:spLocks noGrp="1" noChangeArrowheads="1"/>
          </p:cNvSpPr>
          <p:nvPr>
            <p:ph type="title"/>
          </p:nvPr>
        </p:nvSpPr>
        <p:spPr/>
        <p:txBody>
          <a:bodyPr/>
          <a:lstStyle/>
          <a:p>
            <a:pPr marL="571500" indent="-571500" eaLnBrk="1" hangingPunct="1"/>
            <a:r>
              <a:rPr lang="en-GB" sz="3400" smtClean="0"/>
              <a:t>3. </a:t>
            </a:r>
            <a:r>
              <a:rPr lang="en-GB" sz="3400" dirty="0" smtClean="0"/>
              <a:t>Set Types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14</a:t>
            </a:fld>
            <a:endParaRPr lang="en-GB"/>
          </a:p>
        </p:txBody>
      </p:sp>
    </p:spTree>
    <p:extLst>
      <p:ext uri="{BB962C8B-B14F-4D97-AF65-F5344CB8AC3E}">
        <p14:creationId xmlns:p14="http://schemas.microsoft.com/office/powerpoint/2010/main" val="18400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There are several ways to create a </a:t>
            </a:r>
            <a:r>
              <a:rPr lang="en-GB" dirty="0" smtClean="0">
                <a:latin typeface="Lucida Console" panose="020B0609040504020204" pitchFamily="49" charset="0"/>
                <a:sym typeface="Wingdings" pitchFamily="2" charset="2"/>
              </a:rPr>
              <a:t>set</a:t>
            </a:r>
          </a:p>
          <a:p>
            <a:pPr lvl="1" eaLnBrk="1" hangingPunct="1"/>
            <a:r>
              <a:rPr lang="en-GB" dirty="0" smtClean="0">
                <a:latin typeface="+mj-lt"/>
                <a:sym typeface="Wingdings" pitchFamily="2" charset="2"/>
              </a:rPr>
              <a:t> </a:t>
            </a:r>
            <a:r>
              <a:rPr lang="en-GB" dirty="0">
                <a:latin typeface="Lucida Console" panose="020B0609040504020204" pitchFamily="49" charset="0"/>
                <a:sym typeface="Wingdings" pitchFamily="2" charset="2"/>
              </a:rPr>
              <a:t>{</a:t>
            </a:r>
            <a:r>
              <a:rPr lang="en-GB" i="1" dirty="0">
                <a:latin typeface="Lucida Console" panose="020B0609040504020204" pitchFamily="49" charset="0"/>
                <a:sym typeface="Wingdings" pitchFamily="2" charset="2"/>
              </a:rPr>
              <a:t>item</a:t>
            </a:r>
            <a:r>
              <a:rPr lang="en-GB" dirty="0">
                <a:latin typeface="Lucida Console" panose="020B0609040504020204" pitchFamily="49" charset="0"/>
                <a:sym typeface="Wingdings" pitchFamily="2" charset="2"/>
              </a:rPr>
              <a:t>, </a:t>
            </a:r>
            <a:r>
              <a:rPr lang="en-GB" i="1" dirty="0">
                <a:latin typeface="Lucida Console" panose="020B0609040504020204" pitchFamily="49" charset="0"/>
                <a:sym typeface="Wingdings" pitchFamily="2" charset="2"/>
              </a:rPr>
              <a:t>item</a:t>
            </a:r>
            <a:r>
              <a:rPr lang="en-GB" dirty="0">
                <a:latin typeface="Lucida Console" panose="020B0609040504020204" pitchFamily="49" charset="0"/>
                <a:sym typeface="Wingdings" pitchFamily="2" charset="2"/>
              </a:rPr>
              <a:t>, </a:t>
            </a:r>
            <a:r>
              <a:rPr lang="en-GB" i="1" dirty="0">
                <a:latin typeface="Lucida Console" panose="020B0609040504020204" pitchFamily="49" charset="0"/>
                <a:sym typeface="Wingdings" pitchFamily="2" charset="2"/>
              </a:rPr>
              <a:t>item</a:t>
            </a:r>
            <a:r>
              <a:rPr lang="en-GB" dirty="0">
                <a:latin typeface="Lucida Console" panose="020B0609040504020204" pitchFamily="49" charset="0"/>
                <a:sym typeface="Wingdings" pitchFamily="2" charset="2"/>
              </a:rPr>
              <a:t>, … }</a:t>
            </a:r>
          </a:p>
          <a:p>
            <a:pPr lvl="1" eaLnBrk="1" hangingPunct="1"/>
            <a:r>
              <a:rPr lang="en-GB" dirty="0" smtClean="0">
                <a:latin typeface="+mj-lt"/>
                <a:sym typeface="Wingdings" pitchFamily="2" charset="2"/>
              </a:rPr>
              <a:t> </a:t>
            </a:r>
            <a:r>
              <a:rPr lang="en-GB" dirty="0" smtClean="0">
                <a:latin typeface="Lucida Console" panose="020B0609040504020204" pitchFamily="49" charset="0"/>
                <a:sym typeface="Wingdings" pitchFamily="2" charset="2"/>
              </a:rPr>
              <a:t>set()</a:t>
            </a:r>
          </a:p>
          <a:p>
            <a:pPr lvl="1" eaLnBrk="1" hangingPunct="1"/>
            <a:r>
              <a:rPr lang="en-GB" dirty="0" smtClean="0">
                <a:latin typeface="+mj-lt"/>
                <a:sym typeface="Wingdings" pitchFamily="2" charset="2"/>
              </a:rPr>
              <a:t> </a:t>
            </a:r>
            <a:r>
              <a:rPr lang="en-GB" dirty="0" smtClean="0">
                <a:latin typeface="Lucida Console" panose="020B0609040504020204" pitchFamily="49" charset="0"/>
                <a:sym typeface="Wingdings" pitchFamily="2" charset="2"/>
              </a:rPr>
              <a:t>set(</a:t>
            </a:r>
            <a:r>
              <a:rPr lang="en-GB" i="1" dirty="0" err="1" smtClean="0">
                <a:latin typeface="Lucida Console" panose="020B0609040504020204" pitchFamily="49" charset="0"/>
                <a:sym typeface="Wingdings" pitchFamily="2" charset="2"/>
              </a:rPr>
              <a:t>iterable</a:t>
            </a:r>
            <a:r>
              <a:rPr lang="en-GB" dirty="0" smtClean="0">
                <a:latin typeface="Lucida Console" panose="020B0609040504020204" pitchFamily="49" charset="0"/>
                <a:sym typeface="Wingdings" pitchFamily="2" charset="2"/>
              </a:rPr>
              <a:t>)</a:t>
            </a:r>
          </a:p>
          <a:p>
            <a:pPr lvl="1" eaLnBrk="1" hangingPunct="1"/>
            <a:r>
              <a:rPr lang="en-GB" dirty="0" smtClean="0">
                <a:latin typeface="+mj-lt"/>
                <a:sym typeface="Wingdings" pitchFamily="2" charset="2"/>
              </a:rPr>
              <a:t> Via a comprehension, similar to lists</a:t>
            </a: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Creating a Set</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15</a:t>
            </a:fld>
            <a:endParaRPr lang="en-GB"/>
          </a:p>
        </p:txBody>
      </p:sp>
      <p:sp>
        <p:nvSpPr>
          <p:cNvPr id="6" name="Rectangle 5"/>
          <p:cNvSpPr>
            <a:spLocks noChangeArrowheads="1"/>
          </p:cNvSpPr>
          <p:nvPr/>
        </p:nvSpPr>
        <p:spPr bwMode="auto">
          <a:xfrm>
            <a:off x="838200" y="4037808"/>
            <a:ext cx="7810500" cy="20991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set1 = {"dog", "ant", "bat", "cat", "dog"}</a:t>
            </a:r>
          </a:p>
          <a:p>
            <a:pPr defTabSz="739775">
              <a:defRPr/>
            </a:pPr>
            <a:r>
              <a:rPr lang="en-GB" sz="1200" dirty="0"/>
              <a:t>set2 = set()</a:t>
            </a:r>
          </a:p>
          <a:p>
            <a:pPr defTabSz="739775">
              <a:defRPr/>
            </a:pPr>
            <a:r>
              <a:rPr lang="en-GB" sz="1200" dirty="0"/>
              <a:t>set3 = set(("dog", "ant", "bat", "cat", "dog"))</a:t>
            </a:r>
          </a:p>
          <a:p>
            <a:pPr defTabSz="739775">
              <a:defRPr/>
            </a:pPr>
            <a:r>
              <a:rPr lang="en-GB" sz="1200" dirty="0"/>
              <a:t>set4 = set("abracadabra")</a:t>
            </a:r>
          </a:p>
          <a:p>
            <a:pPr defTabSz="739775">
              <a:defRPr/>
            </a:pPr>
            <a:r>
              <a:rPr lang="en-GB" sz="1200" dirty="0"/>
              <a:t>set5 = {</a:t>
            </a:r>
            <a:r>
              <a:rPr lang="en-GB" sz="1200" dirty="0" err="1"/>
              <a:t>c.upper</a:t>
            </a:r>
            <a:r>
              <a:rPr lang="en-GB" sz="1200" dirty="0"/>
              <a:t>() for c in "abracadabra"}</a:t>
            </a:r>
          </a:p>
          <a:p>
            <a:pPr defTabSz="739775">
              <a:defRPr/>
            </a:pPr>
            <a:endParaRPr lang="en-GB" sz="1200" dirty="0"/>
          </a:p>
          <a:p>
            <a:pPr defTabSz="739775">
              <a:defRPr/>
            </a:pPr>
            <a:r>
              <a:rPr lang="en-GB" sz="1200" dirty="0"/>
              <a:t>print("set1 has %d items: %s" % (</a:t>
            </a:r>
            <a:r>
              <a:rPr lang="en-GB" sz="1200" dirty="0" err="1"/>
              <a:t>len</a:t>
            </a:r>
            <a:r>
              <a:rPr lang="en-GB" sz="1200" dirty="0"/>
              <a:t>(set1), set1))</a:t>
            </a:r>
          </a:p>
          <a:p>
            <a:pPr defTabSz="739775">
              <a:defRPr/>
            </a:pPr>
            <a:r>
              <a:rPr lang="en-GB" sz="1200" dirty="0"/>
              <a:t>print("set2 has %d items: %s" % (</a:t>
            </a:r>
            <a:r>
              <a:rPr lang="en-GB" sz="1200" dirty="0" err="1"/>
              <a:t>len</a:t>
            </a:r>
            <a:r>
              <a:rPr lang="en-GB" sz="1200" dirty="0"/>
              <a:t>(set2), set2))</a:t>
            </a:r>
          </a:p>
          <a:p>
            <a:pPr defTabSz="739775">
              <a:defRPr/>
            </a:pPr>
            <a:r>
              <a:rPr lang="en-GB" sz="1200" dirty="0"/>
              <a:t>print("set3 has %d items: %s" % (</a:t>
            </a:r>
            <a:r>
              <a:rPr lang="en-GB" sz="1200" dirty="0" err="1"/>
              <a:t>len</a:t>
            </a:r>
            <a:r>
              <a:rPr lang="en-GB" sz="1200" dirty="0"/>
              <a:t>(set3), set3))</a:t>
            </a:r>
          </a:p>
          <a:p>
            <a:pPr defTabSz="739775">
              <a:defRPr/>
            </a:pPr>
            <a:r>
              <a:rPr lang="en-GB" sz="1200" dirty="0"/>
              <a:t>print("set4 has %d items: %s" % (</a:t>
            </a:r>
            <a:r>
              <a:rPr lang="en-GB" sz="1200" dirty="0" err="1"/>
              <a:t>len</a:t>
            </a:r>
            <a:r>
              <a:rPr lang="en-GB" sz="1200" dirty="0"/>
              <a:t>(set4), set4))</a:t>
            </a:r>
          </a:p>
          <a:p>
            <a:pPr defTabSz="739775">
              <a:defRPr/>
            </a:pPr>
            <a:r>
              <a:rPr lang="en-GB" sz="1200" dirty="0"/>
              <a:t>print("set5 has %d items: %s" % (</a:t>
            </a:r>
            <a:r>
              <a:rPr lang="en-GB" sz="1200" dirty="0" err="1"/>
              <a:t>len</a:t>
            </a:r>
            <a:r>
              <a:rPr lang="en-GB" sz="1200" dirty="0"/>
              <a:t>(set5), set5</a:t>
            </a:r>
            <a:r>
              <a:rPr lang="en-GB" sz="1200" dirty="0" smtClean="0"/>
              <a:t>))</a:t>
            </a:r>
            <a:endParaRPr lang="en-GB" sz="1200" dirty="0"/>
          </a:p>
        </p:txBody>
      </p:sp>
      <p:sp>
        <p:nvSpPr>
          <p:cNvPr id="8" name="TextBox 12"/>
          <p:cNvSpPr txBox="1">
            <a:spLocks noChangeArrowheads="1"/>
          </p:cNvSpPr>
          <p:nvPr/>
        </p:nvSpPr>
        <p:spPr bwMode="auto">
          <a:xfrm>
            <a:off x="7676157" y="5818863"/>
            <a:ext cx="947695" cy="307777"/>
          </a:xfrm>
          <a:prstGeom prst="rect">
            <a:avLst/>
          </a:prstGeom>
          <a:noFill/>
          <a:ln w="9525">
            <a:noFill/>
            <a:miter lim="800000"/>
            <a:headEnd/>
            <a:tailEnd/>
          </a:ln>
        </p:spPr>
        <p:txBody>
          <a:bodyPr wrap="none">
            <a:spAutoFit/>
          </a:bodyPr>
          <a:lstStyle/>
          <a:p>
            <a:pPr algn="r"/>
            <a:r>
              <a:rPr lang="en-GB" b="1" dirty="0" smtClean="0">
                <a:solidFill>
                  <a:schemeClr val="tx2"/>
                </a:solidFill>
              </a:rPr>
              <a:t>sets.py</a:t>
            </a:r>
            <a:endParaRPr lang="en-GB" b="1" dirty="0">
              <a:solidFill>
                <a:schemeClr val="tx2"/>
              </a:solidFill>
            </a:endParaRPr>
          </a:p>
        </p:txBody>
      </p:sp>
    </p:spTree>
    <p:extLst>
      <p:ext uri="{BB962C8B-B14F-4D97-AF65-F5344CB8AC3E}">
        <p14:creationId xmlns:p14="http://schemas.microsoft.com/office/powerpoint/2010/main" val="3897249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Creating a </a:t>
            </a:r>
            <a:r>
              <a:rPr lang="en-GB" dirty="0" err="1" smtClean="0">
                <a:sym typeface="Wingdings" pitchFamily="2" charset="2"/>
              </a:rPr>
              <a:t>frozenset</a:t>
            </a:r>
            <a:r>
              <a:rPr lang="en-GB" dirty="0" smtClean="0">
                <a:sym typeface="Wingdings" pitchFamily="2" charset="2"/>
              </a:rPr>
              <a:t> is similar to creating a set</a:t>
            </a:r>
            <a:endParaRPr lang="en-GB" dirty="0" smtClean="0">
              <a:latin typeface="Lucida Console" panose="020B0609040504020204" pitchFamily="49" charset="0"/>
              <a:sym typeface="Wingdings" pitchFamily="2" charset="2"/>
            </a:endParaRPr>
          </a:p>
          <a:p>
            <a:pPr lvl="1" eaLnBrk="1" hangingPunct="1"/>
            <a:r>
              <a:rPr lang="en-GB" dirty="0" smtClean="0">
                <a:latin typeface="+mj-lt"/>
                <a:sym typeface="Wingdings" pitchFamily="2" charset="2"/>
              </a:rPr>
              <a:t>Use the </a:t>
            </a:r>
            <a:r>
              <a:rPr lang="en-GB" dirty="0" err="1" smtClean="0">
                <a:latin typeface="+mj-lt"/>
                <a:sym typeface="Wingdings" pitchFamily="2" charset="2"/>
              </a:rPr>
              <a:t>frozenset</a:t>
            </a:r>
            <a:r>
              <a:rPr lang="en-GB" dirty="0" smtClean="0">
                <a:latin typeface="+mj-lt"/>
                <a:sym typeface="Wingdings" pitchFamily="2" charset="2"/>
              </a:rPr>
              <a:t> constructor</a:t>
            </a: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Creating a Frozen Set</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16</a:t>
            </a:fld>
            <a:endParaRPr lang="en-GB"/>
          </a:p>
        </p:txBody>
      </p:sp>
      <p:sp>
        <p:nvSpPr>
          <p:cNvPr id="6" name="Rectangle 5"/>
          <p:cNvSpPr>
            <a:spLocks noChangeArrowheads="1"/>
          </p:cNvSpPr>
          <p:nvPr/>
        </p:nvSpPr>
        <p:spPr bwMode="auto">
          <a:xfrm>
            <a:off x="838200" y="2933342"/>
            <a:ext cx="7810500" cy="20991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set1 = </a:t>
            </a:r>
            <a:r>
              <a:rPr lang="en-GB" sz="1200" dirty="0" err="1"/>
              <a:t>frozenset</a:t>
            </a:r>
            <a:r>
              <a:rPr lang="en-GB" sz="1200" dirty="0"/>
              <a:t>({"dog", "ant", "bat", "cat", "dog"})</a:t>
            </a:r>
          </a:p>
          <a:p>
            <a:pPr defTabSz="739775">
              <a:defRPr/>
            </a:pPr>
            <a:r>
              <a:rPr lang="en-GB" sz="1200" dirty="0"/>
              <a:t>set2 = </a:t>
            </a:r>
            <a:r>
              <a:rPr lang="en-GB" sz="1200" dirty="0" err="1"/>
              <a:t>frozenset</a:t>
            </a:r>
            <a:r>
              <a:rPr lang="en-GB" sz="1200" dirty="0"/>
              <a:t>()</a:t>
            </a:r>
          </a:p>
          <a:p>
            <a:pPr defTabSz="739775">
              <a:defRPr/>
            </a:pPr>
            <a:r>
              <a:rPr lang="en-GB" sz="1200" dirty="0"/>
              <a:t>set3 = </a:t>
            </a:r>
            <a:r>
              <a:rPr lang="en-GB" sz="1200" dirty="0" err="1"/>
              <a:t>frozenset</a:t>
            </a:r>
            <a:r>
              <a:rPr lang="en-GB" sz="1200" dirty="0"/>
              <a:t>(("dog", "ant", "bat", "cat", "dog"))</a:t>
            </a:r>
          </a:p>
          <a:p>
            <a:pPr defTabSz="739775">
              <a:defRPr/>
            </a:pPr>
            <a:r>
              <a:rPr lang="en-GB" sz="1200" dirty="0"/>
              <a:t>set4 = </a:t>
            </a:r>
            <a:r>
              <a:rPr lang="en-GB" sz="1200" dirty="0" err="1"/>
              <a:t>frozenset</a:t>
            </a:r>
            <a:r>
              <a:rPr lang="en-GB" sz="1200" dirty="0"/>
              <a:t>("abracadabra")</a:t>
            </a:r>
          </a:p>
          <a:p>
            <a:pPr defTabSz="739775">
              <a:defRPr/>
            </a:pPr>
            <a:r>
              <a:rPr lang="en-GB" sz="1200" dirty="0"/>
              <a:t>set5 = </a:t>
            </a:r>
            <a:r>
              <a:rPr lang="en-GB" sz="1200" dirty="0" err="1"/>
              <a:t>frozenset</a:t>
            </a:r>
            <a:r>
              <a:rPr lang="en-GB" sz="1200" dirty="0"/>
              <a:t>({</a:t>
            </a:r>
            <a:r>
              <a:rPr lang="en-GB" sz="1200" dirty="0" err="1"/>
              <a:t>c.upper</a:t>
            </a:r>
            <a:r>
              <a:rPr lang="en-GB" sz="1200" dirty="0"/>
              <a:t>() for c in "abracadabra"})</a:t>
            </a:r>
          </a:p>
          <a:p>
            <a:pPr defTabSz="739775">
              <a:defRPr/>
            </a:pPr>
            <a:endParaRPr lang="en-GB" sz="1200" dirty="0"/>
          </a:p>
          <a:p>
            <a:pPr defTabSz="739775">
              <a:defRPr/>
            </a:pPr>
            <a:r>
              <a:rPr lang="en-GB" sz="1200" dirty="0"/>
              <a:t>print("set1 has %d items: %s" % (</a:t>
            </a:r>
            <a:r>
              <a:rPr lang="en-GB" sz="1200" dirty="0" err="1"/>
              <a:t>len</a:t>
            </a:r>
            <a:r>
              <a:rPr lang="en-GB" sz="1200" dirty="0"/>
              <a:t>(set1), set1))</a:t>
            </a:r>
          </a:p>
          <a:p>
            <a:pPr defTabSz="739775">
              <a:defRPr/>
            </a:pPr>
            <a:r>
              <a:rPr lang="en-GB" sz="1200" dirty="0"/>
              <a:t>print("set2 has %d items: %s" % (</a:t>
            </a:r>
            <a:r>
              <a:rPr lang="en-GB" sz="1200" dirty="0" err="1"/>
              <a:t>len</a:t>
            </a:r>
            <a:r>
              <a:rPr lang="en-GB" sz="1200" dirty="0"/>
              <a:t>(set2), set2))</a:t>
            </a:r>
          </a:p>
          <a:p>
            <a:pPr defTabSz="739775">
              <a:defRPr/>
            </a:pPr>
            <a:r>
              <a:rPr lang="en-GB" sz="1200" dirty="0"/>
              <a:t>print("set3 has %d items: %s" % (</a:t>
            </a:r>
            <a:r>
              <a:rPr lang="en-GB" sz="1200" dirty="0" err="1"/>
              <a:t>len</a:t>
            </a:r>
            <a:r>
              <a:rPr lang="en-GB" sz="1200" dirty="0"/>
              <a:t>(set3), set3))</a:t>
            </a:r>
          </a:p>
          <a:p>
            <a:pPr defTabSz="739775">
              <a:defRPr/>
            </a:pPr>
            <a:r>
              <a:rPr lang="en-GB" sz="1200" dirty="0"/>
              <a:t>print("set4 has %d items: %s" % (</a:t>
            </a:r>
            <a:r>
              <a:rPr lang="en-GB" sz="1200" dirty="0" err="1"/>
              <a:t>len</a:t>
            </a:r>
            <a:r>
              <a:rPr lang="en-GB" sz="1200" dirty="0"/>
              <a:t>(set4), set4))</a:t>
            </a:r>
          </a:p>
          <a:p>
            <a:pPr defTabSz="739775">
              <a:defRPr/>
            </a:pPr>
            <a:r>
              <a:rPr lang="en-GB" sz="1200" dirty="0"/>
              <a:t>print("set5 has %d items: %s" % (</a:t>
            </a:r>
            <a:r>
              <a:rPr lang="en-GB" sz="1200" dirty="0" err="1"/>
              <a:t>len</a:t>
            </a:r>
            <a:r>
              <a:rPr lang="en-GB" sz="1200" dirty="0"/>
              <a:t>(set5), set5</a:t>
            </a:r>
            <a:r>
              <a:rPr lang="en-GB" sz="1200" dirty="0" smtClean="0"/>
              <a:t>))</a:t>
            </a:r>
            <a:endParaRPr lang="en-GB" sz="1200" dirty="0"/>
          </a:p>
        </p:txBody>
      </p:sp>
      <p:sp>
        <p:nvSpPr>
          <p:cNvPr id="8" name="TextBox 12"/>
          <p:cNvSpPr txBox="1">
            <a:spLocks noChangeArrowheads="1"/>
          </p:cNvSpPr>
          <p:nvPr/>
        </p:nvSpPr>
        <p:spPr bwMode="auto">
          <a:xfrm>
            <a:off x="7022131" y="4714397"/>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frozensets.py</a:t>
            </a:r>
            <a:endParaRPr lang="en-GB" b="1" dirty="0">
              <a:solidFill>
                <a:schemeClr val="tx2"/>
              </a:solidFill>
            </a:endParaRPr>
          </a:p>
        </p:txBody>
      </p:sp>
    </p:spTree>
    <p:extLst>
      <p:ext uri="{BB962C8B-B14F-4D97-AF65-F5344CB8AC3E}">
        <p14:creationId xmlns:p14="http://schemas.microsoft.com/office/powerpoint/2010/main" val="321233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You can perform these operations on any set:</a:t>
            </a:r>
            <a:endParaRPr lang="en-GB" dirty="0" smtClean="0">
              <a:latin typeface="+mj-lt"/>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a:t>Common </a:t>
            </a:r>
            <a:r>
              <a:rPr lang="en-GB" sz="3400" dirty="0" smtClean="0"/>
              <a:t>Set Operations</a:t>
            </a:r>
          </a:p>
        </p:txBody>
      </p:sp>
      <p:sp>
        <p:nvSpPr>
          <p:cNvPr id="6" name="Rectangle 5"/>
          <p:cNvSpPr>
            <a:spLocks noChangeArrowheads="1"/>
          </p:cNvSpPr>
          <p:nvPr/>
        </p:nvSpPr>
        <p:spPr bwMode="auto">
          <a:xfrm>
            <a:off x="855664" y="1674819"/>
            <a:ext cx="7804150" cy="482789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s1 = {"GB", "US", "SG"}</a:t>
            </a:r>
          </a:p>
          <a:p>
            <a:pPr defTabSz="739775">
              <a:defRPr/>
            </a:pPr>
            <a:r>
              <a:rPr lang="en-GB" sz="1200" dirty="0"/>
              <a:t>s2 = {"GB", "US", "AU"}</a:t>
            </a:r>
          </a:p>
          <a:p>
            <a:pPr defTabSz="739775">
              <a:defRPr/>
            </a:pPr>
            <a:r>
              <a:rPr lang="en-GB" sz="1200" dirty="0"/>
              <a:t>s3 = {"F", "BE", "CA"}</a:t>
            </a:r>
          </a:p>
          <a:p>
            <a:pPr defTabSz="739775">
              <a:defRPr/>
            </a:pPr>
            <a:endParaRPr lang="en-GB" sz="1200" dirty="0"/>
          </a:p>
          <a:p>
            <a:pPr defTabSz="739775">
              <a:defRPr/>
            </a:pPr>
            <a:r>
              <a:rPr lang="en-GB" sz="1200" dirty="0"/>
              <a:t>print("%s" % ("GB" in s1))         # True</a:t>
            </a:r>
          </a:p>
          <a:p>
            <a:pPr defTabSz="739775">
              <a:defRPr/>
            </a:pPr>
            <a:r>
              <a:rPr lang="en-GB" sz="1200" dirty="0"/>
              <a:t>print("%s" % ("GB" not in s1))     # False</a:t>
            </a:r>
          </a:p>
          <a:p>
            <a:pPr defTabSz="739775">
              <a:defRPr/>
            </a:pPr>
            <a:endParaRPr lang="en-GB" sz="1200" dirty="0"/>
          </a:p>
          <a:p>
            <a:pPr defTabSz="739775">
              <a:defRPr/>
            </a:pPr>
            <a:r>
              <a:rPr lang="en-GB" sz="1200" dirty="0"/>
              <a:t>print("%s" % (s1.isdisjoint(s2)))  # False</a:t>
            </a:r>
          </a:p>
          <a:p>
            <a:pPr defTabSz="739775">
              <a:defRPr/>
            </a:pPr>
            <a:r>
              <a:rPr lang="en-GB" sz="1200" dirty="0"/>
              <a:t>print("%s" % (s1.isdisjoint(s3)))  # True</a:t>
            </a:r>
          </a:p>
          <a:p>
            <a:pPr defTabSz="739775">
              <a:defRPr/>
            </a:pPr>
            <a:endParaRPr lang="en-GB" sz="1200" dirty="0"/>
          </a:p>
          <a:p>
            <a:pPr defTabSz="739775">
              <a:defRPr/>
            </a:pPr>
            <a:r>
              <a:rPr lang="en-GB" sz="1200" dirty="0"/>
              <a:t>print("%s" % (s1.issubset(s2)))    # False</a:t>
            </a:r>
          </a:p>
          <a:p>
            <a:pPr defTabSz="739775">
              <a:defRPr/>
            </a:pPr>
            <a:r>
              <a:rPr lang="en-GB" sz="1200" dirty="0"/>
              <a:t>print("%s" % (s1 &lt;= s2))           # False</a:t>
            </a:r>
          </a:p>
          <a:p>
            <a:pPr defTabSz="739775">
              <a:defRPr/>
            </a:pPr>
            <a:r>
              <a:rPr lang="en-GB" sz="1200" dirty="0"/>
              <a:t>print("%s" % (s1 &lt; s2))            # False</a:t>
            </a:r>
          </a:p>
          <a:p>
            <a:pPr defTabSz="739775">
              <a:defRPr/>
            </a:pPr>
            <a:endParaRPr lang="en-GB" sz="1200" dirty="0"/>
          </a:p>
          <a:p>
            <a:pPr defTabSz="739775">
              <a:defRPr/>
            </a:pPr>
            <a:r>
              <a:rPr lang="en-GB" sz="1200" dirty="0"/>
              <a:t>print("%s" % (s1.issuperset(s2)))  # False</a:t>
            </a:r>
          </a:p>
          <a:p>
            <a:pPr defTabSz="739775">
              <a:defRPr/>
            </a:pPr>
            <a:r>
              <a:rPr lang="en-GB" sz="1200" dirty="0"/>
              <a:t>print("%s" % (s1 &gt;= s2))           # False</a:t>
            </a:r>
          </a:p>
          <a:p>
            <a:pPr defTabSz="739775">
              <a:defRPr/>
            </a:pPr>
            <a:r>
              <a:rPr lang="en-GB" sz="1200" dirty="0"/>
              <a:t>print("%s" % (s1 &gt; s2))            # False</a:t>
            </a:r>
          </a:p>
          <a:p>
            <a:pPr defTabSz="739775">
              <a:defRPr/>
            </a:pPr>
            <a:endParaRPr lang="en-GB" sz="1200" dirty="0"/>
          </a:p>
          <a:p>
            <a:pPr defTabSz="739775">
              <a:defRPr/>
            </a:pPr>
            <a:r>
              <a:rPr lang="en-GB" sz="1200" dirty="0"/>
              <a:t>print("%s" % (s1.union(s2, s3)))   # {'GB', 'US', 'BE', 'F', 'CA', 'AU', 'SG'}</a:t>
            </a:r>
          </a:p>
          <a:p>
            <a:pPr defTabSz="739775">
              <a:defRPr/>
            </a:pPr>
            <a:r>
              <a:rPr lang="en-GB" sz="1200" dirty="0"/>
              <a:t>print("%s" % (s1 | s2 | s3))       # {'GB', 'US', 'BE', 'F', 'CA', 'AU', 'SG'}</a:t>
            </a:r>
          </a:p>
          <a:p>
            <a:pPr defTabSz="739775">
              <a:defRPr/>
            </a:pPr>
            <a:endParaRPr lang="en-GB" sz="1200" dirty="0"/>
          </a:p>
          <a:p>
            <a:pPr defTabSz="739775">
              <a:defRPr/>
            </a:pPr>
            <a:r>
              <a:rPr lang="en-GB" sz="1200" dirty="0"/>
              <a:t>print("%s" % (s1.difference(s2, s3))) # {'SG'}</a:t>
            </a:r>
          </a:p>
          <a:p>
            <a:pPr defTabSz="739775">
              <a:defRPr/>
            </a:pPr>
            <a:r>
              <a:rPr lang="en-GB" sz="1200" dirty="0"/>
              <a:t>print("%s" % (s1 - s2 - s3))          # {'SG'}</a:t>
            </a:r>
          </a:p>
          <a:p>
            <a:pPr defTabSz="739775">
              <a:defRPr/>
            </a:pPr>
            <a:endParaRPr lang="en-GB" sz="1200" dirty="0"/>
          </a:p>
          <a:p>
            <a:pPr defTabSz="739775">
              <a:defRPr/>
            </a:pPr>
            <a:r>
              <a:rPr lang="en-GB" sz="1200" dirty="0"/>
              <a:t>print("%s" % (s1.symmetric_difference(s2))) # {'AU', 'SG'}</a:t>
            </a:r>
          </a:p>
          <a:p>
            <a:pPr defTabSz="739775">
              <a:defRPr/>
            </a:pPr>
            <a:r>
              <a:rPr lang="en-GB" sz="1200" dirty="0"/>
              <a:t>print("%s" % (s1 ^ s2))                     # {'AU', 'SG'}</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17</a:t>
            </a:fld>
            <a:endParaRPr lang="en-GB" dirty="0"/>
          </a:p>
        </p:txBody>
      </p:sp>
      <p:sp>
        <p:nvSpPr>
          <p:cNvPr id="7" name="TextBox 12"/>
          <p:cNvSpPr txBox="1">
            <a:spLocks noChangeArrowheads="1"/>
          </p:cNvSpPr>
          <p:nvPr/>
        </p:nvSpPr>
        <p:spPr bwMode="auto">
          <a:xfrm>
            <a:off x="6872348" y="6213187"/>
            <a:ext cx="1819729" cy="307777"/>
          </a:xfrm>
          <a:prstGeom prst="rect">
            <a:avLst/>
          </a:prstGeom>
          <a:noFill/>
          <a:ln w="9525">
            <a:noFill/>
            <a:miter lim="800000"/>
            <a:headEnd/>
            <a:tailEnd/>
          </a:ln>
        </p:spPr>
        <p:txBody>
          <a:bodyPr wrap="none">
            <a:spAutoFit/>
          </a:bodyPr>
          <a:lstStyle/>
          <a:p>
            <a:pPr algn="r"/>
            <a:r>
              <a:rPr lang="en-GB" b="1" smtClean="0">
                <a:solidFill>
                  <a:schemeClr val="tx2"/>
                </a:solidFill>
              </a:rPr>
              <a:t>setCommonOps.py</a:t>
            </a:r>
            <a:endParaRPr lang="en-GB" b="1" dirty="0">
              <a:solidFill>
                <a:schemeClr val="tx2"/>
              </a:solidFill>
            </a:endParaRPr>
          </a:p>
        </p:txBody>
      </p:sp>
    </p:spTree>
    <p:extLst>
      <p:ext uri="{BB962C8B-B14F-4D97-AF65-F5344CB8AC3E}">
        <p14:creationId xmlns:p14="http://schemas.microsoft.com/office/powerpoint/2010/main" val="262546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a:sym typeface="Wingdings" pitchFamily="2" charset="2"/>
              </a:rPr>
              <a:t>You can perform these operations on </a:t>
            </a:r>
            <a:r>
              <a:rPr lang="en-GB" dirty="0" smtClean="0">
                <a:sym typeface="Wingdings" pitchFamily="2" charset="2"/>
              </a:rPr>
              <a:t>a mutable </a:t>
            </a:r>
            <a:r>
              <a:rPr lang="en-GB" dirty="0" smtClean="0">
                <a:latin typeface="Lucida Console" panose="020B0609040504020204" pitchFamily="49" charset="0"/>
                <a:sym typeface="Wingdings" pitchFamily="2" charset="2"/>
              </a:rPr>
              <a:t>set</a:t>
            </a:r>
            <a:r>
              <a:rPr lang="en-GB" dirty="0" smtClean="0">
                <a:sym typeface="Wingdings" pitchFamily="2" charset="2"/>
              </a:rPr>
              <a:t>:</a:t>
            </a:r>
            <a:endParaRPr lang="en-GB" dirty="0">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smtClean="0"/>
              <a:t>Set Modification Operations</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18</a:t>
            </a:fld>
            <a:endParaRPr lang="en-GB" dirty="0"/>
          </a:p>
        </p:txBody>
      </p:sp>
      <p:sp>
        <p:nvSpPr>
          <p:cNvPr id="6" name="Rectangle 5"/>
          <p:cNvSpPr>
            <a:spLocks noChangeArrowheads="1"/>
          </p:cNvSpPr>
          <p:nvPr/>
        </p:nvSpPr>
        <p:spPr bwMode="auto">
          <a:xfrm>
            <a:off x="838200" y="1772157"/>
            <a:ext cx="7810500" cy="437416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s1.add</a:t>
            </a:r>
            <a:r>
              <a:rPr lang="en-GB" sz="1200" dirty="0"/>
              <a:t>("HK")</a:t>
            </a:r>
          </a:p>
          <a:p>
            <a:pPr defTabSz="739775">
              <a:defRPr/>
            </a:pPr>
            <a:r>
              <a:rPr lang="en-GB" sz="1200" dirty="0"/>
              <a:t>s1.remove("US")</a:t>
            </a:r>
          </a:p>
          <a:p>
            <a:pPr defTabSz="739775">
              <a:defRPr/>
            </a:pPr>
            <a:r>
              <a:rPr lang="en-GB" sz="1200" dirty="0"/>
              <a:t>s1.discard("D")</a:t>
            </a:r>
          </a:p>
          <a:p>
            <a:pPr defTabSz="739775">
              <a:defRPr/>
            </a:pPr>
            <a:r>
              <a:rPr lang="en-GB" sz="1200" dirty="0"/>
              <a:t>print("%s" % s1)       # {'SG', 'HK', 'GB'}</a:t>
            </a:r>
          </a:p>
          <a:p>
            <a:pPr defTabSz="739775">
              <a:defRPr/>
            </a:pPr>
            <a:endParaRPr lang="en-GB" sz="1200" dirty="0"/>
          </a:p>
          <a:p>
            <a:pPr defTabSz="739775">
              <a:defRPr/>
            </a:pPr>
            <a:r>
              <a:rPr lang="en-GB" sz="1200" dirty="0"/>
              <a:t>print("%s" % s1.pop()) # SG</a:t>
            </a:r>
          </a:p>
          <a:p>
            <a:pPr defTabSz="739775">
              <a:defRPr/>
            </a:pPr>
            <a:r>
              <a:rPr lang="en-GB" sz="1200" dirty="0"/>
              <a:t>print("%s" % s1)       # {'HK', 'GB'}</a:t>
            </a:r>
          </a:p>
          <a:p>
            <a:pPr defTabSz="739775">
              <a:defRPr/>
            </a:pPr>
            <a:endParaRPr lang="en-GB" sz="1200" dirty="0"/>
          </a:p>
          <a:p>
            <a:pPr defTabSz="739775">
              <a:defRPr/>
            </a:pPr>
            <a:r>
              <a:rPr lang="en-GB" sz="1200" dirty="0"/>
              <a:t>s1.update(s2,s3)</a:t>
            </a:r>
          </a:p>
          <a:p>
            <a:pPr defTabSz="739775">
              <a:defRPr/>
            </a:pPr>
            <a:r>
              <a:rPr lang="en-GB" sz="1200" dirty="0"/>
              <a:t>s1 |= s4 | s5</a:t>
            </a:r>
          </a:p>
          <a:p>
            <a:pPr defTabSz="739775">
              <a:defRPr/>
            </a:pPr>
            <a:r>
              <a:rPr lang="en-GB" sz="1200" dirty="0"/>
              <a:t>print("%s" % s1)       # {'D', 'AU', 'US', 'I', 'F', 'P', 'N', 'GB', 'CA', 'HK'}</a:t>
            </a:r>
          </a:p>
          <a:p>
            <a:pPr defTabSz="739775">
              <a:defRPr/>
            </a:pPr>
            <a:endParaRPr lang="en-GB" sz="1200" dirty="0"/>
          </a:p>
          <a:p>
            <a:pPr defTabSz="739775">
              <a:defRPr/>
            </a:pPr>
            <a:r>
              <a:rPr lang="en-GB" sz="1200" dirty="0"/>
              <a:t>s1.intersection_update(s2,s3)</a:t>
            </a:r>
          </a:p>
          <a:p>
            <a:pPr defTabSz="739775">
              <a:defRPr/>
            </a:pPr>
            <a:r>
              <a:rPr lang="en-GB" sz="1200" dirty="0"/>
              <a:t>s1 &amp;= s4 </a:t>
            </a:r>
            <a:r>
              <a:rPr lang="en-GB" sz="1200" dirty="0" smtClean="0"/>
              <a:t>&amp; </a:t>
            </a:r>
            <a:r>
              <a:rPr lang="en-GB" sz="1200" dirty="0"/>
              <a:t>s5</a:t>
            </a:r>
          </a:p>
          <a:p>
            <a:pPr defTabSz="739775">
              <a:defRPr/>
            </a:pPr>
            <a:r>
              <a:rPr lang="en-GB" sz="1200" dirty="0"/>
              <a:t>print("%s" % s1)       # {'GB', 'US'}</a:t>
            </a:r>
          </a:p>
          <a:p>
            <a:pPr defTabSz="739775">
              <a:defRPr/>
            </a:pPr>
            <a:endParaRPr lang="en-GB" sz="1200" dirty="0"/>
          </a:p>
          <a:p>
            <a:pPr defTabSz="739775">
              <a:defRPr/>
            </a:pPr>
            <a:r>
              <a:rPr lang="en-GB" sz="1200" dirty="0"/>
              <a:t>s1.difference_update({"AA", "BB"},{"CC", "GB"})</a:t>
            </a:r>
          </a:p>
          <a:p>
            <a:pPr defTabSz="739775">
              <a:defRPr/>
            </a:pPr>
            <a:r>
              <a:rPr lang="en-GB" sz="1200" dirty="0"/>
              <a:t>s1 -= {"DD", "EE"} | {"FF", "GG"}</a:t>
            </a:r>
          </a:p>
          <a:p>
            <a:pPr defTabSz="739775">
              <a:defRPr/>
            </a:pPr>
            <a:r>
              <a:rPr lang="en-GB" sz="1200" dirty="0"/>
              <a:t>print("%s" % s1)       # {'US'}</a:t>
            </a:r>
          </a:p>
          <a:p>
            <a:pPr defTabSz="739775">
              <a:defRPr/>
            </a:pPr>
            <a:endParaRPr lang="en-GB" sz="1200" dirty="0"/>
          </a:p>
          <a:p>
            <a:pPr defTabSz="739775">
              <a:defRPr/>
            </a:pPr>
            <a:r>
              <a:rPr lang="en-GB" sz="1200" dirty="0"/>
              <a:t>s1.symmetric_difference_update(s2)</a:t>
            </a:r>
          </a:p>
          <a:p>
            <a:pPr defTabSz="739775">
              <a:defRPr/>
            </a:pPr>
            <a:r>
              <a:rPr lang="en-GB" sz="1200" dirty="0"/>
              <a:t>s1 ^= s2</a:t>
            </a:r>
          </a:p>
          <a:p>
            <a:pPr defTabSz="739775">
              <a:defRPr/>
            </a:pPr>
            <a:r>
              <a:rPr lang="en-GB" sz="1200" dirty="0"/>
              <a:t>print("%s" % s1)       # {'US</a:t>
            </a:r>
            <a:r>
              <a:rPr lang="en-GB" sz="1200" dirty="0" smtClean="0"/>
              <a:t>'}</a:t>
            </a:r>
            <a:endParaRPr lang="en-GB" sz="1200" dirty="0"/>
          </a:p>
        </p:txBody>
      </p:sp>
      <p:sp>
        <p:nvSpPr>
          <p:cNvPr id="7" name="TextBox 12"/>
          <p:cNvSpPr txBox="1">
            <a:spLocks noChangeArrowheads="1"/>
          </p:cNvSpPr>
          <p:nvPr/>
        </p:nvSpPr>
        <p:spPr bwMode="auto">
          <a:xfrm>
            <a:off x="6463858" y="5887238"/>
            <a:ext cx="2146742" cy="307777"/>
          </a:xfrm>
          <a:prstGeom prst="rect">
            <a:avLst/>
          </a:prstGeom>
          <a:noFill/>
          <a:ln w="9525">
            <a:noFill/>
            <a:miter lim="800000"/>
            <a:headEnd/>
            <a:tailEnd/>
          </a:ln>
        </p:spPr>
        <p:txBody>
          <a:bodyPr wrap="none">
            <a:spAutoFit/>
          </a:bodyPr>
          <a:lstStyle/>
          <a:p>
            <a:pPr algn="r"/>
            <a:r>
              <a:rPr lang="en-GB" b="1" smtClean="0">
                <a:solidFill>
                  <a:schemeClr val="tx2"/>
                </a:solidFill>
              </a:rPr>
              <a:t>setModification.py</a:t>
            </a:r>
            <a:endParaRPr lang="en-GB" b="1" dirty="0">
              <a:solidFill>
                <a:schemeClr val="tx2"/>
              </a:solidFill>
            </a:endParaRPr>
          </a:p>
        </p:txBody>
      </p:sp>
      <p:sp>
        <p:nvSpPr>
          <p:cNvPr id="8" name="Rectangle 7"/>
          <p:cNvSpPr>
            <a:spLocks noChangeArrowheads="1"/>
          </p:cNvSpPr>
          <p:nvPr/>
        </p:nvSpPr>
        <p:spPr bwMode="auto">
          <a:xfrm>
            <a:off x="5683980" y="1658870"/>
            <a:ext cx="2764104" cy="1046985"/>
          </a:xfrm>
          <a:prstGeom prst="rect">
            <a:avLst/>
          </a:prstGeom>
          <a:solidFill>
            <a:srgbClr val="FFCC66"/>
          </a:solidFill>
          <a:ln w="9525">
            <a:solidFill>
              <a:schemeClr val="accent5">
                <a:lumMod val="25000"/>
              </a:schemeClr>
            </a:solidFill>
            <a:miter lim="800000"/>
            <a:headEnd/>
            <a:tailEnd/>
          </a:ln>
          <a:effectLst/>
        </p:spPr>
        <p:txBody>
          <a:bodyPr lIns="92075" tIns="46038" rIns="92075" bIns="46038" anchor="ctr"/>
          <a:lstStyle/>
          <a:p>
            <a:pPr defTabSz="739775">
              <a:defRPr/>
            </a:pPr>
            <a:r>
              <a:rPr lang="en-GB" sz="1200" dirty="0"/>
              <a:t>s1 = {"GB", "US", "SG"}</a:t>
            </a:r>
          </a:p>
          <a:p>
            <a:pPr defTabSz="739775">
              <a:defRPr/>
            </a:pPr>
            <a:r>
              <a:rPr lang="en-GB" sz="1200" dirty="0"/>
              <a:t>s2 = {"GB", "US", "AU"}</a:t>
            </a:r>
          </a:p>
          <a:p>
            <a:pPr defTabSz="739775">
              <a:defRPr/>
            </a:pPr>
            <a:r>
              <a:rPr lang="en-GB" sz="1200" dirty="0"/>
              <a:t>s3 = {"GB", "US", "F", "CA"}</a:t>
            </a:r>
          </a:p>
          <a:p>
            <a:pPr defTabSz="739775">
              <a:defRPr/>
            </a:pPr>
            <a:r>
              <a:rPr lang="en-GB" sz="1200" dirty="0"/>
              <a:t>s4 = {"GB", "US", "I", "D"}</a:t>
            </a:r>
          </a:p>
          <a:p>
            <a:pPr defTabSz="739775">
              <a:defRPr/>
            </a:pPr>
            <a:r>
              <a:rPr lang="en-GB" sz="1200" dirty="0"/>
              <a:t>s5 = {"GB", "US", "P", "N</a:t>
            </a:r>
            <a:r>
              <a:rPr lang="en-GB" sz="1200" dirty="0" smtClean="0"/>
              <a:t>"}</a:t>
            </a:r>
            <a:endParaRPr lang="en-GB" sz="1200" dirty="0"/>
          </a:p>
        </p:txBody>
      </p:sp>
      <p:sp>
        <p:nvSpPr>
          <p:cNvPr id="3" name="Arc 2"/>
          <p:cNvSpPr/>
          <p:nvPr/>
        </p:nvSpPr>
        <p:spPr bwMode="auto">
          <a:xfrm rot="10800000" flipV="1">
            <a:off x="5211269" y="1765626"/>
            <a:ext cx="929909" cy="686261"/>
          </a:xfrm>
          <a:prstGeom prst="arc">
            <a:avLst/>
          </a:prstGeom>
          <a:no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8298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a:t>Creating a </a:t>
            </a:r>
            <a:r>
              <a:rPr lang="en-GB" dirty="0" smtClean="0"/>
              <a:t>dictionary</a:t>
            </a:r>
          </a:p>
          <a:p>
            <a:pPr eaLnBrk="1" hangingPunct="1"/>
            <a:r>
              <a:rPr lang="en-GB" dirty="0"/>
              <a:t>Iterating over a </a:t>
            </a:r>
            <a:r>
              <a:rPr lang="en-GB" dirty="0" smtClean="0"/>
              <a:t>dictionary</a:t>
            </a:r>
          </a:p>
          <a:p>
            <a:pPr eaLnBrk="1" hangingPunct="1"/>
            <a:r>
              <a:rPr lang="en-GB" dirty="0"/>
              <a:t>Accessing </a:t>
            </a:r>
            <a:r>
              <a:rPr lang="en-GB" dirty="0" smtClean="0"/>
              <a:t>items </a:t>
            </a:r>
            <a:r>
              <a:rPr lang="en-GB" dirty="0"/>
              <a:t>in a </a:t>
            </a:r>
            <a:r>
              <a:rPr lang="en-GB" dirty="0" smtClean="0"/>
              <a:t>dictionary </a:t>
            </a:r>
          </a:p>
        </p:txBody>
      </p:sp>
      <p:sp>
        <p:nvSpPr>
          <p:cNvPr id="996354" name="Rectangle 2"/>
          <p:cNvSpPr>
            <a:spLocks noGrp="1" noChangeArrowheads="1"/>
          </p:cNvSpPr>
          <p:nvPr>
            <p:ph type="title"/>
          </p:nvPr>
        </p:nvSpPr>
        <p:spPr/>
        <p:txBody>
          <a:bodyPr/>
          <a:lstStyle/>
          <a:p>
            <a:pPr marL="571500" indent="-571500" eaLnBrk="1" hangingPunct="1"/>
            <a:r>
              <a:rPr lang="en-GB" sz="3400" smtClean="0"/>
              <a:t>4. </a:t>
            </a:r>
            <a:r>
              <a:rPr lang="en-GB" sz="3400" dirty="0" smtClean="0"/>
              <a:t>Mapping Types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19</a:t>
            </a:fld>
            <a:endParaRPr lang="en-GB"/>
          </a:p>
        </p:txBody>
      </p:sp>
    </p:spTree>
    <p:extLst>
      <p:ext uri="{BB962C8B-B14F-4D97-AF65-F5344CB8AC3E}">
        <p14:creationId xmlns:p14="http://schemas.microsoft.com/office/powerpoint/2010/main" val="3072519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Sequence types</a:t>
            </a:r>
          </a:p>
          <a:p>
            <a:pPr marL="457200" indent="-457200" eaLnBrk="1" hangingPunct="1">
              <a:buFont typeface="Tahoma" pitchFamily="34" charset="0"/>
              <a:buAutoNum type="arabicPeriod"/>
            </a:pPr>
            <a:r>
              <a:rPr lang="en-GB" smtClean="0"/>
              <a:t>Using sequences</a:t>
            </a:r>
          </a:p>
          <a:p>
            <a:pPr marL="457200" indent="-457200" eaLnBrk="1" hangingPunct="1">
              <a:buFont typeface="Tahoma" pitchFamily="34" charset="0"/>
              <a:buAutoNum type="arabicPeriod"/>
            </a:pPr>
            <a:r>
              <a:rPr lang="en-GB" smtClean="0"/>
              <a:t>Set </a:t>
            </a:r>
            <a:r>
              <a:rPr lang="en-GB" dirty="0" smtClean="0"/>
              <a:t>types</a:t>
            </a:r>
          </a:p>
          <a:p>
            <a:pPr marL="457200" indent="-457200" eaLnBrk="1" hangingPunct="1">
              <a:buFont typeface="Tahoma" pitchFamily="34" charset="0"/>
              <a:buAutoNum type="arabicPeriod"/>
            </a:pPr>
            <a:r>
              <a:rPr lang="en-GB" smtClean="0"/>
              <a:t>Mapping types</a:t>
            </a:r>
          </a:p>
          <a:p>
            <a:pPr marL="457200" indent="-457200" eaLnBrk="1" hangingPunct="1">
              <a:buFont typeface="Tahoma" pitchFamily="34" charset="0"/>
              <a:buAutoNum type="arabicPeriod"/>
            </a:pPr>
            <a:r>
              <a:rPr lang="en-GB" smtClean="0"/>
              <a:t>Additional techniques</a:t>
            </a:r>
          </a:p>
          <a:p>
            <a:pPr marL="457200" indent="-457200" eaLnBrk="1" hangingPunct="1">
              <a:buFont typeface="Tahoma" pitchFamily="34" charset="0"/>
              <a:buAutoNum type="arabicPeriod"/>
            </a:pPr>
            <a:r>
              <a:rPr lang="en-GB" smtClean="0"/>
              <a:t>Worked example</a:t>
            </a:r>
            <a:endParaRPr lang="en-GB"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07-DataStructures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There are several ways to create a </a:t>
            </a:r>
            <a:r>
              <a:rPr lang="en-GB" dirty="0" err="1" smtClean="0">
                <a:latin typeface="Lucida Console" panose="020B0609040504020204" pitchFamily="49" charset="0"/>
                <a:sym typeface="Wingdings" pitchFamily="2" charset="2"/>
              </a:rPr>
              <a:t>dict</a:t>
            </a:r>
            <a:endParaRPr lang="en-GB" dirty="0" smtClean="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key</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value</a:t>
            </a:r>
            <a:r>
              <a:rPr lang="en-GB" dirty="0" smtClean="0">
                <a:latin typeface="Lucida Console" panose="020B0609040504020204" pitchFamily="49" charset="0"/>
                <a:sym typeface="Wingdings" pitchFamily="2" charset="2"/>
              </a:rPr>
              <a:t>, </a:t>
            </a:r>
            <a:r>
              <a:rPr lang="en-GB" i="1" dirty="0" err="1" smtClean="0">
                <a:latin typeface="Lucida Console" panose="020B0609040504020204" pitchFamily="49" charset="0"/>
                <a:sym typeface="Wingdings" pitchFamily="2" charset="2"/>
              </a:rPr>
              <a:t>key</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value</a:t>
            </a:r>
            <a:r>
              <a:rPr lang="en-GB" dirty="0" smtClean="0">
                <a:latin typeface="Lucida Console" panose="020B0609040504020204" pitchFamily="49" charset="0"/>
                <a:sym typeface="Wingdings" pitchFamily="2" charset="2"/>
              </a:rPr>
              <a:t>, </a:t>
            </a:r>
            <a:r>
              <a:rPr lang="en-GB" dirty="0">
                <a:latin typeface="Lucida Console" panose="020B0609040504020204" pitchFamily="49" charset="0"/>
                <a:sym typeface="Wingdings" pitchFamily="2" charset="2"/>
              </a:rPr>
              <a:t>… </a:t>
            </a:r>
            <a:r>
              <a:rPr lang="en-GB" dirty="0" smtClean="0">
                <a:latin typeface="Lucida Console" panose="020B0609040504020204" pitchFamily="49" charset="0"/>
                <a:sym typeface="Wingdings" pitchFamily="2" charset="2"/>
              </a:rPr>
              <a:t>}</a:t>
            </a:r>
          </a:p>
          <a:p>
            <a:pPr lvl="1" eaLnBrk="1" hangingPunct="1"/>
            <a:r>
              <a:rPr lang="en-GB" dirty="0" err="1" smtClean="0">
                <a:latin typeface="Lucida Console" panose="020B0609040504020204" pitchFamily="49" charset="0"/>
                <a:sym typeface="Wingdings" pitchFamily="2" charset="2"/>
              </a:rPr>
              <a:t>dict</a:t>
            </a:r>
            <a:r>
              <a:rPr lang="en-GB" dirty="0" smtClean="0">
                <a:latin typeface="Lucida Console" panose="020B0609040504020204" pitchFamily="49" charset="0"/>
                <a:sym typeface="Wingdings" pitchFamily="2" charset="2"/>
              </a:rPr>
              <a:t>()</a:t>
            </a:r>
          </a:p>
          <a:p>
            <a:pPr lvl="1" eaLnBrk="1" hangingPunct="1"/>
            <a:r>
              <a:rPr lang="en-GB" dirty="0" err="1" smtClean="0">
                <a:latin typeface="Lucida Console" panose="020B0609040504020204" pitchFamily="49" charset="0"/>
                <a:sym typeface="Wingdings" pitchFamily="2" charset="2"/>
              </a:rPr>
              <a:t>dict</a:t>
            </a:r>
            <a:r>
              <a:rPr lang="en-GB" dirty="0"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anotherDict</a:t>
            </a:r>
            <a:r>
              <a:rPr lang="en-GB" dirty="0" smtClean="0">
                <a:latin typeface="Lucida Console" panose="020B0609040504020204" pitchFamily="49" charset="0"/>
                <a:sym typeface="Wingdings" pitchFamily="2" charset="2"/>
              </a:rPr>
              <a:t>)</a:t>
            </a:r>
          </a:p>
          <a:p>
            <a:pPr lvl="1" eaLnBrk="1" hangingPunct="1"/>
            <a:r>
              <a:rPr lang="en-GB" dirty="0" err="1" smtClean="0">
                <a:latin typeface="Lucida Console" panose="020B0609040504020204" pitchFamily="49" charset="0"/>
                <a:sym typeface="Wingdings" pitchFamily="2" charset="2"/>
              </a:rPr>
              <a:t>dict</a:t>
            </a:r>
            <a:r>
              <a:rPr lang="en-GB" dirty="0" smtClean="0">
                <a:latin typeface="Lucida Console" panose="020B0609040504020204" pitchFamily="49" charset="0"/>
                <a:sym typeface="Wingdings" pitchFamily="2" charset="2"/>
              </a:rPr>
              <a:t>(</a:t>
            </a:r>
            <a:r>
              <a:rPr lang="en-GB" i="1" dirty="0" smtClean="0">
                <a:latin typeface="Lucida Console" panose="020B0609040504020204" pitchFamily="49" charset="0"/>
                <a:sym typeface="Wingdings" pitchFamily="2" charset="2"/>
              </a:rPr>
              <a:t>keyword</a:t>
            </a:r>
            <a:r>
              <a:rPr lang="en-GB" dirty="0" smtClean="0">
                <a:latin typeface="Lucida Console" panose="020B0609040504020204" pitchFamily="49" charset="0"/>
                <a:sym typeface="Wingdings" pitchFamily="2" charset="2"/>
              </a:rPr>
              <a:t>=</a:t>
            </a:r>
            <a:r>
              <a:rPr lang="en-GB" i="1" dirty="0" smtClean="0">
                <a:latin typeface="Lucida Console" panose="020B0609040504020204" pitchFamily="49" charset="0"/>
                <a:sym typeface="Wingdings" pitchFamily="2" charset="2"/>
              </a:rPr>
              <a:t>value</a:t>
            </a:r>
            <a:r>
              <a:rPr lang="en-GB">
                <a:latin typeface="Lucida Console" panose="020B0609040504020204" pitchFamily="49" charset="0"/>
                <a:sym typeface="Wingdings" pitchFamily="2" charset="2"/>
              </a:rPr>
              <a:t>, </a:t>
            </a:r>
            <a:r>
              <a:rPr lang="en-GB" i="1" smtClean="0">
                <a:latin typeface="Lucida Console" panose="020B0609040504020204" pitchFamily="49" charset="0"/>
                <a:sym typeface="Wingdings" pitchFamily="2" charset="2"/>
              </a:rPr>
              <a:t>keyword</a:t>
            </a:r>
            <a:r>
              <a:rPr lang="en-GB" smtClean="0">
                <a:latin typeface="Lucida Console" panose="020B0609040504020204" pitchFamily="49" charset="0"/>
                <a:sym typeface="Wingdings" pitchFamily="2" charset="2"/>
              </a:rPr>
              <a:t>=</a:t>
            </a:r>
            <a:r>
              <a:rPr lang="en-GB" i="1" smtClean="0">
                <a:latin typeface="Lucida Console" panose="020B0609040504020204" pitchFamily="49" charset="0"/>
                <a:sym typeface="Wingdings" pitchFamily="2" charset="2"/>
              </a:rPr>
              <a:t>value</a:t>
            </a:r>
            <a:r>
              <a:rPr lang="en-GB" dirty="0">
                <a:latin typeface="Lucida Console" panose="020B0609040504020204" pitchFamily="49" charset="0"/>
                <a:sym typeface="Wingdings" pitchFamily="2" charset="2"/>
              </a:rPr>
              <a:t>, … </a:t>
            </a:r>
            <a:r>
              <a:rPr lang="en-GB" dirty="0" smtClean="0">
                <a:latin typeface="Lucida Console" panose="020B0609040504020204" pitchFamily="49" charset="0"/>
                <a:sym typeface="Wingdings" pitchFamily="2" charset="2"/>
              </a:rPr>
              <a:t>)</a:t>
            </a:r>
          </a:p>
          <a:p>
            <a:pPr lvl="1" eaLnBrk="1" hangingPunct="1"/>
            <a:r>
              <a:rPr lang="en-GB" dirty="0" err="1" smtClean="0">
                <a:latin typeface="Lucida Console" panose="020B0609040504020204" pitchFamily="49" charset="0"/>
                <a:sym typeface="Wingdings" pitchFamily="2" charset="2"/>
              </a:rPr>
              <a:t>dict</a:t>
            </a:r>
            <a:r>
              <a:rPr lang="en-GB" dirty="0" smtClean="0">
                <a:latin typeface="Lucida Console" panose="020B0609040504020204" pitchFamily="49" charset="0"/>
                <a:sym typeface="Wingdings" pitchFamily="2" charset="2"/>
              </a:rPr>
              <a:t>(zip(</a:t>
            </a:r>
            <a:r>
              <a:rPr lang="en-GB" i="1" dirty="0" err="1" smtClean="0">
                <a:latin typeface="Lucida Console" panose="020B0609040504020204" pitchFamily="49" charset="0"/>
                <a:sym typeface="Wingdings" pitchFamily="2" charset="2"/>
              </a:rPr>
              <a:t>keysIterable</a:t>
            </a:r>
            <a:r>
              <a:rPr lang="en-GB" dirty="0" smtClean="0">
                <a:latin typeface="Lucida Console" panose="020B0609040504020204" pitchFamily="49" charset="0"/>
                <a:sym typeface="Wingdings" pitchFamily="2" charset="2"/>
              </a:rPr>
              <a:t>, </a:t>
            </a:r>
            <a:r>
              <a:rPr lang="en-GB" i="1" dirty="0" err="1" smtClean="0">
                <a:latin typeface="Lucida Console" panose="020B0609040504020204" pitchFamily="49" charset="0"/>
                <a:sym typeface="Wingdings" pitchFamily="2" charset="2"/>
              </a:rPr>
              <a:t>valuesIterable</a:t>
            </a:r>
            <a:r>
              <a:rPr lang="en-GB" dirty="0"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Creating a Dictionary</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20</a:t>
            </a:fld>
            <a:endParaRPr lang="en-GB"/>
          </a:p>
        </p:txBody>
      </p:sp>
      <p:sp>
        <p:nvSpPr>
          <p:cNvPr id="6" name="Rectangle 5"/>
          <p:cNvSpPr>
            <a:spLocks noChangeArrowheads="1"/>
          </p:cNvSpPr>
          <p:nvPr/>
        </p:nvSpPr>
        <p:spPr bwMode="auto">
          <a:xfrm>
            <a:off x="838200" y="4390875"/>
            <a:ext cx="7810500" cy="20991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dict1 = {"us</a:t>
            </a:r>
            <a:r>
              <a:rPr lang="en-GB" sz="1200" dirty="0" smtClean="0"/>
              <a:t>":"+</a:t>
            </a:r>
            <a:r>
              <a:rPr lang="en-GB" sz="1200" dirty="0"/>
              <a:t>1", "</a:t>
            </a:r>
            <a:r>
              <a:rPr lang="en-GB" sz="1200" dirty="0" err="1"/>
              <a:t>nl</a:t>
            </a:r>
            <a:r>
              <a:rPr lang="en-GB" sz="1200" dirty="0" smtClean="0"/>
              <a:t>":"+</a:t>
            </a:r>
            <a:r>
              <a:rPr lang="en-GB" sz="1200" dirty="0"/>
              <a:t>31", "no</a:t>
            </a:r>
            <a:r>
              <a:rPr lang="en-GB" sz="1200" dirty="0" smtClean="0"/>
              <a:t>":"+</a:t>
            </a:r>
            <a:r>
              <a:rPr lang="en-GB" sz="1200" dirty="0"/>
              <a:t>47"}</a:t>
            </a:r>
          </a:p>
          <a:p>
            <a:pPr defTabSz="739775">
              <a:defRPr/>
            </a:pPr>
            <a:r>
              <a:rPr lang="en-GB" sz="1200" dirty="0"/>
              <a:t>dict2 = </a:t>
            </a:r>
            <a:r>
              <a:rPr lang="en-GB" sz="1200" dirty="0" err="1"/>
              <a:t>dict</a:t>
            </a:r>
            <a:r>
              <a:rPr lang="en-GB" sz="1200" dirty="0"/>
              <a:t>()</a:t>
            </a:r>
          </a:p>
          <a:p>
            <a:pPr defTabSz="739775">
              <a:defRPr/>
            </a:pPr>
            <a:r>
              <a:rPr lang="en-GB" sz="1200" dirty="0"/>
              <a:t>dict3 = </a:t>
            </a:r>
            <a:r>
              <a:rPr lang="en-GB" sz="1200" dirty="0" err="1"/>
              <a:t>dict</a:t>
            </a:r>
            <a:r>
              <a:rPr lang="en-GB" sz="1200" dirty="0"/>
              <a:t>({"us</a:t>
            </a:r>
            <a:r>
              <a:rPr lang="en-GB" sz="1200" dirty="0" smtClean="0"/>
              <a:t>":"+</a:t>
            </a:r>
            <a:r>
              <a:rPr lang="en-GB" sz="1200" dirty="0"/>
              <a:t>1", "</a:t>
            </a:r>
            <a:r>
              <a:rPr lang="en-GB" sz="1200" dirty="0" err="1"/>
              <a:t>nl</a:t>
            </a:r>
            <a:r>
              <a:rPr lang="en-GB" sz="1200" dirty="0" smtClean="0"/>
              <a:t>":"+</a:t>
            </a:r>
            <a:r>
              <a:rPr lang="en-GB" sz="1200" dirty="0"/>
              <a:t>31", "no</a:t>
            </a:r>
            <a:r>
              <a:rPr lang="en-GB" sz="1200" dirty="0" smtClean="0"/>
              <a:t>":"+</a:t>
            </a:r>
            <a:r>
              <a:rPr lang="en-GB" sz="1200" dirty="0"/>
              <a:t>47"})</a:t>
            </a:r>
          </a:p>
          <a:p>
            <a:pPr defTabSz="739775">
              <a:defRPr/>
            </a:pPr>
            <a:r>
              <a:rPr lang="en-GB" sz="1200" dirty="0"/>
              <a:t>dict4 = </a:t>
            </a:r>
            <a:r>
              <a:rPr lang="en-GB" sz="1200" dirty="0" err="1"/>
              <a:t>dict</a:t>
            </a:r>
            <a:r>
              <a:rPr lang="en-GB" sz="1200" dirty="0"/>
              <a:t>(us="+1", </a:t>
            </a:r>
            <a:r>
              <a:rPr lang="en-GB" sz="1200" dirty="0" err="1"/>
              <a:t>nl</a:t>
            </a:r>
            <a:r>
              <a:rPr lang="en-GB" sz="1200" dirty="0"/>
              <a:t>="+31", no="+47")</a:t>
            </a:r>
          </a:p>
          <a:p>
            <a:pPr defTabSz="739775">
              <a:defRPr/>
            </a:pPr>
            <a:r>
              <a:rPr lang="en-GB" sz="1200" dirty="0"/>
              <a:t>dict5 = </a:t>
            </a:r>
            <a:r>
              <a:rPr lang="en-GB" sz="1200" dirty="0" err="1"/>
              <a:t>dict</a:t>
            </a:r>
            <a:r>
              <a:rPr lang="en-GB" sz="1200" dirty="0"/>
              <a:t>(zip(["us", "</a:t>
            </a:r>
            <a:r>
              <a:rPr lang="en-GB" sz="1200" dirty="0" err="1"/>
              <a:t>nl</a:t>
            </a:r>
            <a:r>
              <a:rPr lang="en-GB" sz="1200" dirty="0"/>
              <a:t>", "no"], ["+1", "+31", "+47"]))</a:t>
            </a:r>
          </a:p>
          <a:p>
            <a:pPr defTabSz="739775">
              <a:defRPr/>
            </a:pPr>
            <a:endParaRPr lang="en-GB" sz="1200" dirty="0"/>
          </a:p>
          <a:p>
            <a:pPr defTabSz="739775">
              <a:defRPr/>
            </a:pPr>
            <a:r>
              <a:rPr lang="en-GB" sz="1200" dirty="0"/>
              <a:t>print("dict1 has %d items: %s" % (</a:t>
            </a:r>
            <a:r>
              <a:rPr lang="en-GB" sz="1200" dirty="0" err="1"/>
              <a:t>len</a:t>
            </a:r>
            <a:r>
              <a:rPr lang="en-GB" sz="1200" dirty="0"/>
              <a:t>(dict1), dict1))</a:t>
            </a:r>
          </a:p>
          <a:p>
            <a:pPr defTabSz="739775">
              <a:defRPr/>
            </a:pPr>
            <a:r>
              <a:rPr lang="en-GB" sz="1200" dirty="0"/>
              <a:t>print("dict2 has %d items: %s" % (</a:t>
            </a:r>
            <a:r>
              <a:rPr lang="en-GB" sz="1200" dirty="0" err="1"/>
              <a:t>len</a:t>
            </a:r>
            <a:r>
              <a:rPr lang="en-GB" sz="1200" dirty="0"/>
              <a:t>(dict2), dict2))</a:t>
            </a:r>
          </a:p>
          <a:p>
            <a:pPr defTabSz="739775">
              <a:defRPr/>
            </a:pPr>
            <a:r>
              <a:rPr lang="en-GB" sz="1200" dirty="0"/>
              <a:t>print("dict3 has %d items: %s" % (</a:t>
            </a:r>
            <a:r>
              <a:rPr lang="en-GB" sz="1200" dirty="0" err="1"/>
              <a:t>len</a:t>
            </a:r>
            <a:r>
              <a:rPr lang="en-GB" sz="1200" dirty="0"/>
              <a:t>(dict3), dict3))</a:t>
            </a:r>
          </a:p>
          <a:p>
            <a:pPr defTabSz="739775">
              <a:defRPr/>
            </a:pPr>
            <a:r>
              <a:rPr lang="en-GB" sz="1200" dirty="0"/>
              <a:t>print("dict4 has %d items: %s" % (</a:t>
            </a:r>
            <a:r>
              <a:rPr lang="en-GB" sz="1200" dirty="0" err="1"/>
              <a:t>len</a:t>
            </a:r>
            <a:r>
              <a:rPr lang="en-GB" sz="1200" dirty="0"/>
              <a:t>(dict4), dict4))</a:t>
            </a:r>
          </a:p>
          <a:p>
            <a:pPr defTabSz="739775">
              <a:defRPr/>
            </a:pPr>
            <a:r>
              <a:rPr lang="en-GB" sz="1200" dirty="0"/>
              <a:t>print("dict5 has %d items: %s" % (</a:t>
            </a:r>
            <a:r>
              <a:rPr lang="en-GB" sz="1200" dirty="0" err="1"/>
              <a:t>len</a:t>
            </a:r>
            <a:r>
              <a:rPr lang="en-GB" sz="1200" dirty="0"/>
              <a:t>(dict5), dict5</a:t>
            </a:r>
            <a:r>
              <a:rPr lang="en-GB" sz="1200" dirty="0" smtClean="0"/>
              <a:t>))</a:t>
            </a:r>
            <a:endParaRPr lang="en-GB" sz="1200" dirty="0"/>
          </a:p>
        </p:txBody>
      </p:sp>
      <p:sp>
        <p:nvSpPr>
          <p:cNvPr id="8" name="TextBox 12"/>
          <p:cNvSpPr txBox="1">
            <a:spLocks noChangeArrowheads="1"/>
          </p:cNvSpPr>
          <p:nvPr/>
        </p:nvSpPr>
        <p:spPr bwMode="auto">
          <a:xfrm>
            <a:off x="7567152" y="6171930"/>
            <a:ext cx="1056700" cy="307777"/>
          </a:xfrm>
          <a:prstGeom prst="rect">
            <a:avLst/>
          </a:prstGeom>
          <a:noFill/>
          <a:ln w="9525">
            <a:noFill/>
            <a:miter lim="800000"/>
            <a:headEnd/>
            <a:tailEnd/>
          </a:ln>
        </p:spPr>
        <p:txBody>
          <a:bodyPr wrap="none">
            <a:spAutoFit/>
          </a:bodyPr>
          <a:lstStyle/>
          <a:p>
            <a:pPr algn="r"/>
            <a:r>
              <a:rPr lang="en-GB" b="1" dirty="0" smtClean="0">
                <a:solidFill>
                  <a:schemeClr val="tx2"/>
                </a:solidFill>
              </a:rPr>
              <a:t>dicts.py</a:t>
            </a:r>
            <a:endParaRPr lang="en-GB" b="1" dirty="0">
              <a:solidFill>
                <a:schemeClr val="tx2"/>
              </a:solidFill>
            </a:endParaRPr>
          </a:p>
        </p:txBody>
      </p:sp>
    </p:spTree>
    <p:extLst>
      <p:ext uri="{BB962C8B-B14F-4D97-AF65-F5344CB8AC3E}">
        <p14:creationId xmlns:p14="http://schemas.microsoft.com/office/powerpoint/2010/main" val="3087856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There are several ways to iterate over a </a:t>
            </a:r>
            <a:r>
              <a:rPr lang="en-GB" dirty="0" err="1" smtClean="0">
                <a:sym typeface="Wingdings" pitchFamily="2" charset="2"/>
              </a:rPr>
              <a:t>dict</a:t>
            </a:r>
            <a:endParaRPr lang="en-GB" dirty="0" smtClean="0">
              <a:sym typeface="Wingdings" pitchFamily="2" charset="2"/>
            </a:endParaRPr>
          </a:p>
          <a:p>
            <a:pPr lvl="1" eaLnBrk="1" hangingPunct="1"/>
            <a:r>
              <a:rPr lang="en-GB" dirty="0" smtClean="0">
                <a:latin typeface="+mj-lt"/>
                <a:sym typeface="Wingdings" pitchFamily="2" charset="2"/>
              </a:rPr>
              <a:t>Iterate over the items (i.e. key-value pairs)</a:t>
            </a:r>
          </a:p>
          <a:p>
            <a:pPr lvl="1" eaLnBrk="1" hangingPunct="1"/>
            <a:r>
              <a:rPr lang="en-GB" dirty="0" smtClean="0">
                <a:latin typeface="+mj-lt"/>
                <a:sym typeface="Wingdings" pitchFamily="2" charset="2"/>
              </a:rPr>
              <a:t>Iterate over the keys</a:t>
            </a:r>
          </a:p>
          <a:p>
            <a:pPr lvl="1" eaLnBrk="1" hangingPunct="1"/>
            <a:r>
              <a:rPr lang="en-GB" dirty="0" smtClean="0">
                <a:latin typeface="+mj-lt"/>
                <a:sym typeface="Wingdings" pitchFamily="2" charset="2"/>
              </a:rPr>
              <a:t>Iterate over the values</a:t>
            </a:r>
          </a:p>
          <a:p>
            <a:pPr lvl="1" eaLnBrk="1" hangingPunct="1"/>
            <a:endParaRPr lang="en-GB" dirty="0">
              <a:latin typeface="+mj-lt"/>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Iterating over a Dictionary </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21</a:t>
            </a:fld>
            <a:endParaRPr lang="en-GB"/>
          </a:p>
        </p:txBody>
      </p:sp>
      <p:sp>
        <p:nvSpPr>
          <p:cNvPr id="6" name="Rectangle 5"/>
          <p:cNvSpPr>
            <a:spLocks noChangeArrowheads="1"/>
          </p:cNvSpPr>
          <p:nvPr/>
        </p:nvSpPr>
        <p:spPr bwMode="auto">
          <a:xfrm>
            <a:off x="838200" y="3666598"/>
            <a:ext cx="7810500" cy="245227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dialcodes</a:t>
            </a:r>
            <a:r>
              <a:rPr lang="en-GB" sz="1200" dirty="0"/>
              <a:t> = {"us": "+1", "</a:t>
            </a:r>
            <a:r>
              <a:rPr lang="en-GB" sz="1200" dirty="0" err="1"/>
              <a:t>nl</a:t>
            </a:r>
            <a:r>
              <a:rPr lang="en-GB" sz="1200" dirty="0"/>
              <a:t>": "+31", "no": "+47"}</a:t>
            </a:r>
          </a:p>
          <a:p>
            <a:pPr defTabSz="739775">
              <a:defRPr/>
            </a:pPr>
            <a:endParaRPr lang="en-GB" sz="1200" dirty="0"/>
          </a:p>
          <a:p>
            <a:pPr defTabSz="739775">
              <a:defRPr/>
            </a:pPr>
            <a:r>
              <a:rPr lang="en-GB" sz="1200" dirty="0"/>
              <a:t>print("Items:")</a:t>
            </a:r>
          </a:p>
          <a:p>
            <a:pPr defTabSz="739775">
              <a:defRPr/>
            </a:pPr>
            <a:r>
              <a:rPr lang="en-GB" sz="1200" dirty="0"/>
              <a:t>for </a:t>
            </a:r>
            <a:r>
              <a:rPr lang="en-GB" sz="1200" dirty="0" err="1"/>
              <a:t>k,v</a:t>
            </a:r>
            <a:r>
              <a:rPr lang="en-GB" sz="1200" dirty="0"/>
              <a:t> in </a:t>
            </a:r>
            <a:r>
              <a:rPr lang="en-GB" sz="1200" dirty="0" err="1"/>
              <a:t>dialcodes.items</a:t>
            </a:r>
            <a:r>
              <a:rPr lang="en-GB" sz="1200" dirty="0"/>
              <a:t>():</a:t>
            </a:r>
          </a:p>
          <a:p>
            <a:pPr defTabSz="739775">
              <a:defRPr/>
            </a:pPr>
            <a:r>
              <a:rPr lang="en-GB" sz="1200" dirty="0"/>
              <a:t>    print(k, v)</a:t>
            </a:r>
          </a:p>
          <a:p>
            <a:pPr defTabSz="739775">
              <a:defRPr/>
            </a:pPr>
            <a:endParaRPr lang="en-GB" sz="1200" dirty="0"/>
          </a:p>
          <a:p>
            <a:pPr defTabSz="739775">
              <a:defRPr/>
            </a:pPr>
            <a:r>
              <a:rPr lang="en-GB" sz="1200" dirty="0"/>
              <a:t>print("\</a:t>
            </a:r>
            <a:r>
              <a:rPr lang="en-GB" sz="1200" dirty="0" err="1"/>
              <a:t>nKeys</a:t>
            </a:r>
            <a:r>
              <a:rPr lang="en-GB" sz="1200" dirty="0"/>
              <a:t>:")</a:t>
            </a:r>
          </a:p>
          <a:p>
            <a:pPr defTabSz="739775">
              <a:defRPr/>
            </a:pPr>
            <a:r>
              <a:rPr lang="en-GB" sz="1200" dirty="0"/>
              <a:t>for k in </a:t>
            </a:r>
            <a:r>
              <a:rPr lang="en-GB" sz="1200" dirty="0" err="1"/>
              <a:t>dialcodes.keys</a:t>
            </a:r>
            <a:r>
              <a:rPr lang="en-GB" sz="1200" dirty="0"/>
              <a:t>():</a:t>
            </a:r>
          </a:p>
          <a:p>
            <a:pPr defTabSz="739775">
              <a:defRPr/>
            </a:pPr>
            <a:r>
              <a:rPr lang="en-GB" sz="1200" dirty="0"/>
              <a:t>    print(k)</a:t>
            </a:r>
          </a:p>
          <a:p>
            <a:pPr defTabSz="739775">
              <a:defRPr/>
            </a:pPr>
            <a:r>
              <a:rPr lang="en-GB" sz="1200" dirty="0"/>
              <a:t>    </a:t>
            </a:r>
          </a:p>
          <a:p>
            <a:pPr defTabSz="739775">
              <a:defRPr/>
            </a:pPr>
            <a:r>
              <a:rPr lang="en-GB" sz="1200" dirty="0"/>
              <a:t>print("\</a:t>
            </a:r>
            <a:r>
              <a:rPr lang="en-GB" sz="1200" dirty="0" err="1"/>
              <a:t>nValues</a:t>
            </a:r>
            <a:r>
              <a:rPr lang="en-GB" sz="1200" dirty="0"/>
              <a:t>:")</a:t>
            </a:r>
          </a:p>
          <a:p>
            <a:pPr defTabSz="739775">
              <a:defRPr/>
            </a:pPr>
            <a:r>
              <a:rPr lang="en-GB" sz="1200" dirty="0"/>
              <a:t>for v in </a:t>
            </a:r>
            <a:r>
              <a:rPr lang="en-GB" sz="1200" dirty="0" err="1"/>
              <a:t>dialcodes.values</a:t>
            </a:r>
            <a:r>
              <a:rPr lang="en-GB" sz="1200" dirty="0"/>
              <a:t>():</a:t>
            </a:r>
          </a:p>
          <a:p>
            <a:pPr defTabSz="739775">
              <a:defRPr/>
            </a:pPr>
            <a:r>
              <a:rPr lang="en-GB" sz="1200" dirty="0"/>
              <a:t>    print(v</a:t>
            </a:r>
            <a:r>
              <a:rPr lang="en-GB" sz="1200" dirty="0" smtClean="0"/>
              <a:t>)</a:t>
            </a:r>
            <a:endParaRPr lang="en-GB" sz="1200" dirty="0"/>
          </a:p>
        </p:txBody>
      </p:sp>
      <p:sp>
        <p:nvSpPr>
          <p:cNvPr id="8" name="TextBox 12"/>
          <p:cNvSpPr txBox="1">
            <a:spLocks noChangeArrowheads="1"/>
          </p:cNvSpPr>
          <p:nvPr/>
        </p:nvSpPr>
        <p:spPr bwMode="auto">
          <a:xfrm>
            <a:off x="6695119" y="5800757"/>
            <a:ext cx="1928733" cy="307777"/>
          </a:xfrm>
          <a:prstGeom prst="rect">
            <a:avLst/>
          </a:prstGeom>
          <a:noFill/>
          <a:ln w="9525">
            <a:noFill/>
            <a:miter lim="800000"/>
            <a:headEnd/>
            <a:tailEnd/>
          </a:ln>
        </p:spPr>
        <p:txBody>
          <a:bodyPr wrap="none">
            <a:spAutoFit/>
          </a:bodyPr>
          <a:lstStyle/>
          <a:p>
            <a:pPr algn="r"/>
            <a:r>
              <a:rPr lang="en-GB" b="1" smtClean="0">
                <a:solidFill>
                  <a:schemeClr val="tx2"/>
                </a:solidFill>
              </a:rPr>
              <a:t>dictIteration.py</a:t>
            </a:r>
            <a:endParaRPr lang="en-GB" b="1" dirty="0">
              <a:solidFill>
                <a:schemeClr val="tx2"/>
              </a:solidFill>
            </a:endParaRPr>
          </a:p>
        </p:txBody>
      </p:sp>
    </p:spTree>
    <p:extLst>
      <p:ext uri="{BB962C8B-B14F-4D97-AF65-F5344CB8AC3E}">
        <p14:creationId xmlns:p14="http://schemas.microsoft.com/office/powerpoint/2010/main" val="45155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There are various operations for accessing items in a </a:t>
            </a:r>
            <a:r>
              <a:rPr lang="en-GB" dirty="0" err="1" smtClean="0">
                <a:latin typeface="Lucida Console" panose="020B0609040504020204" pitchFamily="49" charset="0"/>
                <a:sym typeface="Wingdings" pitchFamily="2" charset="2"/>
              </a:rPr>
              <a:t>dict</a:t>
            </a:r>
            <a:endParaRPr lang="en-GB" dirty="0" smtClean="0">
              <a:latin typeface="Lucida Console" panose="020B0609040504020204" pitchFamily="49" charset="0"/>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smtClean="0"/>
              <a:t>Accessing Items in a Dictionary</a:t>
            </a:r>
          </a:p>
        </p:txBody>
      </p:sp>
      <p:sp>
        <p:nvSpPr>
          <p:cNvPr id="6" name="Rectangle 5"/>
          <p:cNvSpPr>
            <a:spLocks noChangeArrowheads="1"/>
          </p:cNvSpPr>
          <p:nvPr/>
        </p:nvSpPr>
        <p:spPr bwMode="auto">
          <a:xfrm>
            <a:off x="855664" y="1665910"/>
            <a:ext cx="7804150" cy="343358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dialcodes</a:t>
            </a:r>
            <a:r>
              <a:rPr lang="en-GB" sz="1200" dirty="0"/>
              <a:t> = {"us": "+1", "</a:t>
            </a:r>
            <a:r>
              <a:rPr lang="en-GB" sz="1200" dirty="0" err="1"/>
              <a:t>nl</a:t>
            </a:r>
            <a:r>
              <a:rPr lang="en-GB" sz="1200" dirty="0"/>
              <a:t>": "+31", "no": "+47"}</a:t>
            </a:r>
          </a:p>
          <a:p>
            <a:pPr defTabSz="739775">
              <a:defRPr/>
            </a:pPr>
            <a:endParaRPr lang="en-GB" sz="1200" dirty="0"/>
          </a:p>
          <a:p>
            <a:pPr defTabSz="739775">
              <a:defRPr/>
            </a:pPr>
            <a:r>
              <a:rPr lang="en-GB" sz="1200" dirty="0"/>
              <a:t>print("%s" % "us" in </a:t>
            </a:r>
            <a:r>
              <a:rPr lang="en-GB" sz="1200" dirty="0" err="1"/>
              <a:t>dialcodes</a:t>
            </a:r>
            <a:r>
              <a:rPr lang="en-GB" sz="1200" dirty="0"/>
              <a:t>)          # True</a:t>
            </a:r>
          </a:p>
          <a:p>
            <a:pPr defTabSz="739775">
              <a:defRPr/>
            </a:pPr>
            <a:r>
              <a:rPr lang="en-GB" sz="1200" dirty="0"/>
              <a:t>print("%s" % "us" not in </a:t>
            </a:r>
            <a:r>
              <a:rPr lang="en-GB" sz="1200" dirty="0" err="1"/>
              <a:t>dialcodes</a:t>
            </a:r>
            <a:r>
              <a:rPr lang="en-GB" sz="1200" dirty="0"/>
              <a:t>)      # False</a:t>
            </a:r>
          </a:p>
          <a:p>
            <a:pPr defTabSz="739775">
              <a:defRPr/>
            </a:pPr>
            <a:endParaRPr lang="en-GB" sz="1200" dirty="0"/>
          </a:p>
          <a:p>
            <a:pPr defTabSz="739775">
              <a:defRPr/>
            </a:pPr>
            <a:r>
              <a:rPr lang="en-GB" sz="1200" dirty="0" err="1"/>
              <a:t>dialcodes</a:t>
            </a:r>
            <a:r>
              <a:rPr lang="en-GB" sz="1200" dirty="0"/>
              <a:t>["</a:t>
            </a:r>
            <a:r>
              <a:rPr lang="en-GB" sz="1200" dirty="0" err="1"/>
              <a:t>uk</a:t>
            </a:r>
            <a:r>
              <a:rPr lang="en-GB" sz="1200" dirty="0"/>
              <a:t>"] = "+44"</a:t>
            </a:r>
          </a:p>
          <a:p>
            <a:pPr defTabSz="739775">
              <a:defRPr/>
            </a:pPr>
            <a:r>
              <a:rPr lang="en-GB" sz="1200" dirty="0"/>
              <a:t>print(</a:t>
            </a:r>
            <a:r>
              <a:rPr lang="en-GB" sz="1200" dirty="0" err="1"/>
              <a:t>dialcodes</a:t>
            </a:r>
            <a:r>
              <a:rPr lang="en-GB" sz="1200" dirty="0"/>
              <a:t>["</a:t>
            </a:r>
            <a:r>
              <a:rPr lang="en-GB" sz="1200" dirty="0" err="1"/>
              <a:t>uk</a:t>
            </a:r>
            <a:r>
              <a:rPr lang="en-GB" sz="1200" dirty="0"/>
              <a:t>"])                   # +44</a:t>
            </a:r>
          </a:p>
          <a:p>
            <a:pPr defTabSz="739775">
              <a:defRPr/>
            </a:pPr>
            <a:r>
              <a:rPr lang="en-GB" sz="1200" dirty="0"/>
              <a:t>print(</a:t>
            </a:r>
            <a:r>
              <a:rPr lang="en-GB" sz="1200" dirty="0" err="1"/>
              <a:t>dialcodes.get</a:t>
            </a:r>
            <a:r>
              <a:rPr lang="en-GB" sz="1200" dirty="0"/>
              <a:t>("</a:t>
            </a:r>
            <a:r>
              <a:rPr lang="en-GB" sz="1200" dirty="0" err="1"/>
              <a:t>fr</a:t>
            </a:r>
            <a:r>
              <a:rPr lang="en-GB" sz="1200" dirty="0"/>
              <a:t>"))               # None</a:t>
            </a:r>
          </a:p>
          <a:p>
            <a:pPr defTabSz="739775">
              <a:defRPr/>
            </a:pPr>
            <a:r>
              <a:rPr lang="en-GB" sz="1200" dirty="0"/>
              <a:t>print(</a:t>
            </a:r>
            <a:r>
              <a:rPr lang="en-GB" sz="1200" dirty="0" err="1"/>
              <a:t>dialcodes.get</a:t>
            </a:r>
            <a:r>
              <a:rPr lang="en-GB" sz="1200" dirty="0"/>
              <a:t>("</a:t>
            </a:r>
            <a:r>
              <a:rPr lang="en-GB" sz="1200" dirty="0" err="1"/>
              <a:t>fr</a:t>
            </a:r>
            <a:r>
              <a:rPr lang="en-GB" sz="1200" dirty="0"/>
              <a:t>", "xxx"))        # xxx</a:t>
            </a:r>
          </a:p>
          <a:p>
            <a:pPr defTabSz="739775">
              <a:defRPr/>
            </a:pPr>
            <a:endParaRPr lang="en-GB" sz="1200" dirty="0"/>
          </a:p>
          <a:p>
            <a:pPr defTabSz="739775">
              <a:defRPr/>
            </a:pPr>
            <a:r>
              <a:rPr lang="en-GB" sz="1200" dirty="0"/>
              <a:t>del </a:t>
            </a:r>
            <a:r>
              <a:rPr lang="en-GB" sz="1200" dirty="0" err="1"/>
              <a:t>dialcodes</a:t>
            </a:r>
            <a:r>
              <a:rPr lang="en-GB" sz="1200" dirty="0"/>
              <a:t>["no"]</a:t>
            </a:r>
          </a:p>
          <a:p>
            <a:pPr defTabSz="739775">
              <a:defRPr/>
            </a:pPr>
            <a:r>
              <a:rPr lang="en-GB" sz="1200" dirty="0"/>
              <a:t>print(</a:t>
            </a:r>
            <a:r>
              <a:rPr lang="en-GB" sz="1200" dirty="0" err="1"/>
              <a:t>dialcodes.pop</a:t>
            </a:r>
            <a:r>
              <a:rPr lang="en-GB" sz="1200" dirty="0"/>
              <a:t>("</a:t>
            </a:r>
            <a:r>
              <a:rPr lang="en-GB" sz="1200" dirty="0" err="1"/>
              <a:t>uk</a:t>
            </a:r>
            <a:r>
              <a:rPr lang="en-GB" sz="1200" dirty="0"/>
              <a:t>"))               # +44</a:t>
            </a:r>
          </a:p>
          <a:p>
            <a:pPr defTabSz="739775">
              <a:defRPr/>
            </a:pPr>
            <a:r>
              <a:rPr lang="en-GB" sz="1200" dirty="0"/>
              <a:t>print(</a:t>
            </a:r>
            <a:r>
              <a:rPr lang="en-GB" sz="1200" dirty="0" err="1"/>
              <a:t>dialcodes.pop</a:t>
            </a:r>
            <a:r>
              <a:rPr lang="en-GB" sz="1200" dirty="0"/>
              <a:t>("</a:t>
            </a:r>
            <a:r>
              <a:rPr lang="en-GB" sz="1200" dirty="0" err="1"/>
              <a:t>uk</a:t>
            </a:r>
            <a:r>
              <a:rPr lang="en-GB" sz="1200" dirty="0"/>
              <a:t>", "xxx"))        # xxx</a:t>
            </a:r>
          </a:p>
          <a:p>
            <a:pPr defTabSz="739775">
              <a:defRPr/>
            </a:pPr>
            <a:r>
              <a:rPr lang="en-GB" sz="1200" dirty="0"/>
              <a:t>print(</a:t>
            </a:r>
            <a:r>
              <a:rPr lang="en-GB" sz="1200" dirty="0" err="1"/>
              <a:t>dialcodes.setdefault</a:t>
            </a:r>
            <a:r>
              <a:rPr lang="en-GB" sz="1200" dirty="0"/>
              <a:t>("it", "???")) # ???</a:t>
            </a:r>
          </a:p>
          <a:p>
            <a:pPr defTabSz="739775">
              <a:defRPr/>
            </a:pPr>
            <a:endParaRPr lang="en-GB" sz="1200" dirty="0"/>
          </a:p>
          <a:p>
            <a:pPr defTabSz="739775">
              <a:defRPr/>
            </a:pPr>
            <a:r>
              <a:rPr lang="en-GB" sz="1200" dirty="0" err="1"/>
              <a:t>dialcodes.update</a:t>
            </a:r>
            <a:r>
              <a:rPr lang="en-GB" sz="1200" dirty="0"/>
              <a:t>({"ca":"+1", "it":"+39"}) </a:t>
            </a:r>
          </a:p>
          <a:p>
            <a:pPr defTabSz="739775">
              <a:defRPr/>
            </a:pPr>
            <a:r>
              <a:rPr lang="en-GB" sz="1200" dirty="0"/>
              <a:t>print(</a:t>
            </a:r>
            <a:r>
              <a:rPr lang="en-GB" sz="1200" dirty="0" err="1"/>
              <a:t>dialcodes</a:t>
            </a:r>
            <a:r>
              <a:rPr lang="en-GB" sz="1200" dirty="0"/>
              <a:t>)  # {'ca': '+1', 'us': '+1', '</a:t>
            </a:r>
            <a:r>
              <a:rPr lang="en-GB" sz="1200" dirty="0" err="1"/>
              <a:t>nl</a:t>
            </a:r>
            <a:r>
              <a:rPr lang="en-GB" sz="1200" dirty="0"/>
              <a:t>': '+31', 'it': '+39</a:t>
            </a:r>
            <a:r>
              <a:rPr lang="en-GB" sz="1200" dirty="0" smtClean="0"/>
              <a:t>'}</a:t>
            </a:r>
          </a:p>
          <a:p>
            <a:pPr defTabSz="739775">
              <a:defRPr/>
            </a:pPr>
            <a:endParaRPr lang="en-GB" sz="1200" dirty="0" err="1"/>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22</a:t>
            </a:fld>
            <a:endParaRPr lang="en-GB" dirty="0"/>
          </a:p>
        </p:txBody>
      </p:sp>
      <p:sp>
        <p:nvSpPr>
          <p:cNvPr id="7" name="TextBox 12"/>
          <p:cNvSpPr txBox="1">
            <a:spLocks noChangeArrowheads="1"/>
          </p:cNvSpPr>
          <p:nvPr/>
        </p:nvSpPr>
        <p:spPr bwMode="auto">
          <a:xfrm>
            <a:off x="6545335" y="4809972"/>
            <a:ext cx="2146742" cy="307777"/>
          </a:xfrm>
          <a:prstGeom prst="rect">
            <a:avLst/>
          </a:prstGeom>
          <a:noFill/>
          <a:ln w="9525">
            <a:noFill/>
            <a:miter lim="800000"/>
            <a:headEnd/>
            <a:tailEnd/>
          </a:ln>
        </p:spPr>
        <p:txBody>
          <a:bodyPr wrap="none">
            <a:spAutoFit/>
          </a:bodyPr>
          <a:lstStyle/>
          <a:p>
            <a:pPr algn="r"/>
            <a:r>
              <a:rPr lang="en-GB" b="1" smtClean="0">
                <a:solidFill>
                  <a:schemeClr val="tx2"/>
                </a:solidFill>
              </a:rPr>
              <a:t>dictAccessItems.py</a:t>
            </a:r>
            <a:endParaRPr lang="en-GB" b="1" dirty="0">
              <a:solidFill>
                <a:schemeClr val="tx2"/>
              </a:solidFill>
            </a:endParaRPr>
          </a:p>
        </p:txBody>
      </p:sp>
    </p:spTree>
    <p:extLst>
      <p:ext uri="{BB962C8B-B14F-4D97-AF65-F5344CB8AC3E}">
        <p14:creationId xmlns:p14="http://schemas.microsoft.com/office/powerpoint/2010/main" val="212954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smtClean="0"/>
              <a:t>Generators</a:t>
            </a:r>
          </a:p>
          <a:p>
            <a:pPr eaLnBrk="1" hangingPunct="1"/>
            <a:r>
              <a:rPr lang="en-GB" smtClean="0"/>
              <a:t>List </a:t>
            </a:r>
            <a:r>
              <a:rPr lang="en-GB" dirty="0" smtClean="0"/>
              <a:t>comprehensions</a:t>
            </a:r>
          </a:p>
          <a:p>
            <a:pPr eaLnBrk="1" hangingPunct="1"/>
            <a:r>
              <a:rPr lang="en-GB" smtClean="0"/>
              <a:t>Set comprehensions</a:t>
            </a:r>
          </a:p>
          <a:p>
            <a:pPr eaLnBrk="1" hangingPunct="1"/>
            <a:r>
              <a:rPr lang="en-GB" smtClean="0"/>
              <a:t>Dictionary comprehensions</a:t>
            </a:r>
          </a:p>
          <a:p>
            <a:pPr eaLnBrk="1" hangingPunct="1"/>
            <a:r>
              <a:rPr lang="en-GB" smtClean="0"/>
              <a:t>Filtering, sorting, and mapping</a:t>
            </a:r>
          </a:p>
          <a:p>
            <a:pPr eaLnBrk="1" hangingPunct="1"/>
            <a:r>
              <a:rPr lang="en-GB" smtClean="0"/>
              <a:t>Working with JSON data</a:t>
            </a:r>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smtClean="0"/>
              <a:t>5. Additional Techniques</a:t>
            </a:r>
            <a:endParaRPr lang="en-GB" sz="3400" dirty="0" smtClean="0"/>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23</a:t>
            </a:fld>
            <a:endParaRPr lang="en-GB"/>
          </a:p>
        </p:txBody>
      </p:sp>
    </p:spTree>
    <p:extLst>
      <p:ext uri="{BB962C8B-B14F-4D97-AF65-F5344CB8AC3E}">
        <p14:creationId xmlns:p14="http://schemas.microsoft.com/office/powerpoint/2010/main" val="138105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A generator is a special kind of function that returns a collection, one item at a time</a:t>
            </a:r>
          </a:p>
          <a:p>
            <a:pPr lvl="1" eaLnBrk="1" hangingPunct="1"/>
            <a:r>
              <a:rPr lang="en-GB" smtClean="0">
                <a:sym typeface="Wingdings" pitchFamily="2" charset="2"/>
              </a:rPr>
              <a:t>Use the </a:t>
            </a:r>
            <a:r>
              <a:rPr lang="en-GB" smtClean="0">
                <a:latin typeface="Lucida Console" panose="020B0609040504020204" pitchFamily="49" charset="0"/>
                <a:sym typeface="Wingdings" pitchFamily="2" charset="2"/>
              </a:rPr>
              <a:t>yield</a:t>
            </a:r>
            <a:r>
              <a:rPr lang="en-GB" smtClean="0">
                <a:sym typeface="Wingdings" pitchFamily="2" charset="2"/>
              </a:rPr>
              <a:t> keyword to yield the next value on each call</a:t>
            </a:r>
          </a:p>
          <a:p>
            <a:pPr lvl="1" eaLnBrk="1" hangingPunct="1"/>
            <a:endParaRPr lang="en-GB">
              <a:sym typeface="Wingdings" pitchFamily="2" charset="2"/>
            </a:endParaRPr>
          </a:p>
          <a:p>
            <a:pPr eaLnBrk="1" hangingPunct="1"/>
            <a:r>
              <a:rPr lang="en-GB" smtClean="0"/>
              <a:t>Example - the following two functions are equivalent</a:t>
            </a:r>
          </a:p>
          <a:p>
            <a:pPr lvl="1" eaLnBrk="1" hangingPunct="1"/>
            <a:r>
              <a:rPr lang="en-GB" smtClean="0"/>
              <a:t>The 1</a:t>
            </a:r>
            <a:r>
              <a:rPr lang="en-GB" baseline="30000" smtClean="0"/>
              <a:t>st</a:t>
            </a:r>
            <a:r>
              <a:rPr lang="en-GB" smtClean="0"/>
              <a:t> version uses a "traditional" approach to return a list</a:t>
            </a:r>
          </a:p>
          <a:p>
            <a:pPr lvl="1" eaLnBrk="1" hangingPunct="1"/>
            <a:r>
              <a:rPr lang="en-GB" smtClean="0"/>
              <a:t>The 2</a:t>
            </a:r>
            <a:r>
              <a:rPr lang="en-GB" baseline="30000" smtClean="0"/>
              <a:t>nd</a:t>
            </a:r>
            <a:r>
              <a:rPr lang="en-GB" smtClean="0"/>
              <a:t> version is an equivalent "generator" function</a:t>
            </a:r>
            <a:endParaRPr lang="en-GB"/>
          </a:p>
          <a:p>
            <a:pPr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Generators</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24</a:t>
            </a:fld>
            <a:endParaRPr lang="en-GB" dirty="0"/>
          </a:p>
        </p:txBody>
      </p:sp>
      <p:sp>
        <p:nvSpPr>
          <p:cNvPr id="8" name="Rectangle 7"/>
          <p:cNvSpPr>
            <a:spLocks noChangeArrowheads="1"/>
          </p:cNvSpPr>
          <p:nvPr/>
        </p:nvSpPr>
        <p:spPr bwMode="auto">
          <a:xfrm>
            <a:off x="846137" y="4037464"/>
            <a:ext cx="3701480"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smtClean="0"/>
              <a:t># Return a collection of numbers.</a:t>
            </a:r>
          </a:p>
          <a:p>
            <a:pPr defTabSz="739775">
              <a:defRPr/>
            </a:pPr>
            <a:endParaRPr lang="en-GB" sz="1200"/>
          </a:p>
          <a:p>
            <a:pPr defTabSz="739775">
              <a:defRPr/>
            </a:pPr>
            <a:r>
              <a:rPr lang="en-GB" sz="1200" smtClean="0"/>
              <a:t>def getNumsA(n</a:t>
            </a:r>
            <a:r>
              <a:rPr lang="en-GB" sz="1200"/>
              <a:t>):</a:t>
            </a:r>
          </a:p>
          <a:p>
            <a:pPr defTabSz="739775">
              <a:defRPr/>
            </a:pPr>
            <a:r>
              <a:rPr lang="en-GB" sz="1200"/>
              <a:t>    num, nums = 0, []</a:t>
            </a:r>
          </a:p>
          <a:p>
            <a:pPr defTabSz="739775">
              <a:defRPr/>
            </a:pPr>
            <a:r>
              <a:rPr lang="en-GB" sz="1200" smtClean="0"/>
              <a:t>    while </a:t>
            </a:r>
            <a:r>
              <a:rPr lang="en-GB" sz="1200"/>
              <a:t>num &lt; n:</a:t>
            </a:r>
          </a:p>
          <a:p>
            <a:pPr defTabSz="739775">
              <a:defRPr/>
            </a:pPr>
            <a:r>
              <a:rPr lang="en-GB" sz="1200" smtClean="0"/>
              <a:t>        nums.append(num)</a:t>
            </a:r>
            <a:endParaRPr lang="en-GB" sz="1200"/>
          </a:p>
          <a:p>
            <a:pPr defTabSz="739775">
              <a:defRPr/>
            </a:pPr>
            <a:r>
              <a:rPr lang="en-GB" sz="1200"/>
              <a:t>        num += 1</a:t>
            </a:r>
          </a:p>
          <a:p>
            <a:pPr defTabSz="739775">
              <a:defRPr/>
            </a:pPr>
            <a:r>
              <a:rPr lang="en-GB" sz="1200" smtClean="0"/>
              <a:t>    return nums</a:t>
            </a:r>
          </a:p>
        </p:txBody>
      </p:sp>
      <p:sp>
        <p:nvSpPr>
          <p:cNvPr id="10" name="Rectangle 9"/>
          <p:cNvSpPr>
            <a:spLocks noChangeArrowheads="1"/>
          </p:cNvSpPr>
          <p:nvPr/>
        </p:nvSpPr>
        <p:spPr bwMode="auto">
          <a:xfrm>
            <a:off x="846137" y="5805578"/>
            <a:ext cx="7794625" cy="83163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smtClean="0"/>
              <a:t># Client code.</a:t>
            </a:r>
          </a:p>
          <a:p>
            <a:pPr defTabSz="739775">
              <a:defRPr/>
            </a:pPr>
            <a:endParaRPr lang="en-GB" sz="1200" smtClean="0"/>
          </a:p>
          <a:p>
            <a:pPr defTabSz="739775">
              <a:defRPr/>
            </a:pPr>
            <a:r>
              <a:rPr lang="en-GB" sz="1200" smtClean="0"/>
              <a:t>print</a:t>
            </a:r>
            <a:r>
              <a:rPr lang="en-GB" sz="1200"/>
              <a:t>("Sum using </a:t>
            </a:r>
            <a:r>
              <a:rPr lang="en-GB" sz="1200" smtClean="0"/>
              <a:t>traditional </a:t>
            </a:r>
            <a:r>
              <a:rPr lang="en-GB" sz="1200"/>
              <a:t>function: %s" % sum(getNumsA(10)))</a:t>
            </a:r>
          </a:p>
          <a:p>
            <a:pPr defTabSz="739775">
              <a:defRPr/>
            </a:pPr>
            <a:r>
              <a:rPr lang="en-GB" sz="1200"/>
              <a:t>print("Sum using </a:t>
            </a:r>
            <a:r>
              <a:rPr lang="en-GB" sz="1200" smtClean="0"/>
              <a:t>generator </a:t>
            </a:r>
            <a:r>
              <a:rPr lang="en-GB" sz="1200"/>
              <a:t>function:   %s" % sum(getNumsB(10)))</a:t>
            </a:r>
          </a:p>
        </p:txBody>
      </p:sp>
      <p:sp>
        <p:nvSpPr>
          <p:cNvPr id="11" name="Rectangle 10"/>
          <p:cNvSpPr>
            <a:spLocks noChangeArrowheads="1"/>
          </p:cNvSpPr>
          <p:nvPr/>
        </p:nvSpPr>
        <p:spPr bwMode="auto">
          <a:xfrm>
            <a:off x="4829555" y="4037465"/>
            <a:ext cx="3811207"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smtClean="0"/>
              <a:t># Equivalent effect using a generator.</a:t>
            </a:r>
          </a:p>
          <a:p>
            <a:pPr defTabSz="739775">
              <a:defRPr/>
            </a:pPr>
            <a:endParaRPr lang="en-GB" sz="1200"/>
          </a:p>
          <a:p>
            <a:pPr defTabSz="739775">
              <a:defRPr/>
            </a:pPr>
            <a:r>
              <a:rPr lang="en-GB" sz="1200" smtClean="0"/>
              <a:t>def getNumsB(n</a:t>
            </a:r>
            <a:r>
              <a:rPr lang="en-GB" sz="1200"/>
              <a:t>):</a:t>
            </a:r>
          </a:p>
          <a:p>
            <a:pPr defTabSz="739775">
              <a:defRPr/>
            </a:pPr>
            <a:r>
              <a:rPr lang="en-GB" sz="1200"/>
              <a:t>    num = 0</a:t>
            </a:r>
          </a:p>
          <a:p>
            <a:pPr defTabSz="739775">
              <a:defRPr/>
            </a:pPr>
            <a:r>
              <a:rPr lang="en-GB" sz="1200" smtClean="0"/>
              <a:t>    while </a:t>
            </a:r>
            <a:r>
              <a:rPr lang="en-GB" sz="1200"/>
              <a:t>num &lt; n:</a:t>
            </a:r>
          </a:p>
          <a:p>
            <a:pPr defTabSz="739775">
              <a:defRPr/>
            </a:pPr>
            <a:r>
              <a:rPr lang="en-GB" sz="1200" smtClean="0"/>
              <a:t>        </a:t>
            </a:r>
            <a:r>
              <a:rPr lang="en-GB" sz="1200" b="1" smtClean="0"/>
              <a:t>yield num</a:t>
            </a:r>
          </a:p>
          <a:p>
            <a:pPr defTabSz="739775">
              <a:defRPr/>
            </a:pPr>
            <a:r>
              <a:rPr lang="en-GB" sz="1200"/>
              <a:t> </a:t>
            </a:r>
            <a:r>
              <a:rPr lang="en-GB" sz="1200" smtClean="0"/>
              <a:t>       num += 1</a:t>
            </a:r>
          </a:p>
          <a:p>
            <a:pPr defTabSz="739775">
              <a:defRPr/>
            </a:pPr>
            <a:endParaRPr lang="en-GB" sz="1200" smtClean="0"/>
          </a:p>
        </p:txBody>
      </p:sp>
      <p:sp>
        <p:nvSpPr>
          <p:cNvPr id="9" name="TextBox 12"/>
          <p:cNvSpPr txBox="1">
            <a:spLocks noChangeArrowheads="1"/>
          </p:cNvSpPr>
          <p:nvPr/>
        </p:nvSpPr>
        <p:spPr bwMode="auto">
          <a:xfrm>
            <a:off x="7008879" y="6344621"/>
            <a:ext cx="1601721" cy="307777"/>
          </a:xfrm>
          <a:prstGeom prst="rect">
            <a:avLst/>
          </a:prstGeom>
          <a:noFill/>
          <a:ln w="9525">
            <a:noFill/>
            <a:miter lim="800000"/>
            <a:headEnd/>
            <a:tailEnd/>
          </a:ln>
        </p:spPr>
        <p:txBody>
          <a:bodyPr wrap="none">
            <a:spAutoFit/>
          </a:bodyPr>
          <a:lstStyle/>
          <a:p>
            <a:pPr algn="r"/>
            <a:r>
              <a:rPr lang="en-GB" b="1" smtClean="0">
                <a:solidFill>
                  <a:schemeClr val="tx2"/>
                </a:solidFill>
              </a:rPr>
              <a:t>generators.py</a:t>
            </a:r>
            <a:endParaRPr lang="en-GB" b="1" dirty="0">
              <a:solidFill>
                <a:schemeClr val="tx2"/>
              </a:solidFill>
            </a:endParaRPr>
          </a:p>
        </p:txBody>
      </p:sp>
    </p:spTree>
    <p:extLst>
      <p:ext uri="{BB962C8B-B14F-4D97-AF65-F5344CB8AC3E}">
        <p14:creationId xmlns:p14="http://schemas.microsoft.com/office/powerpoint/2010/main" val="9597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a:t>
            </a:r>
            <a:r>
              <a:rPr lang="en-GB" smtClean="0">
                <a:sym typeface="Wingdings" pitchFamily="2" charset="2"/>
              </a:rPr>
              <a:t>can create </a:t>
            </a:r>
            <a:r>
              <a:rPr lang="en-GB" dirty="0" smtClean="0">
                <a:sym typeface="Wingdings" pitchFamily="2" charset="2"/>
              </a:rPr>
              <a:t>a list from another sequence</a:t>
            </a:r>
          </a:p>
          <a:p>
            <a:pPr lvl="1" eaLnBrk="1" hangingPunct="1"/>
            <a:r>
              <a:rPr lang="en-GB" dirty="0" smtClean="0">
                <a:sym typeface="Wingdings" pitchFamily="2" charset="2"/>
              </a:rPr>
              <a:t>Apply an operation on all the items in an existing sequence</a:t>
            </a:r>
          </a:p>
          <a:p>
            <a:pPr lvl="1"/>
            <a:r>
              <a:rPr lang="en-GB" dirty="0" smtClean="0"/>
              <a:t>This is known as a "</a:t>
            </a:r>
            <a:r>
              <a:rPr lang="en-GB" dirty="0"/>
              <a:t>l</a:t>
            </a:r>
            <a:r>
              <a:rPr lang="en-GB" dirty="0" smtClean="0"/>
              <a:t>ist comprehension"</a:t>
            </a:r>
          </a:p>
          <a:p>
            <a:pPr lvl="1"/>
            <a:endParaRPr lang="en-GB" dirty="0"/>
          </a:p>
          <a:p>
            <a:r>
              <a:rPr lang="en-GB" dirty="0" smtClean="0"/>
              <a:t>Example:</a:t>
            </a:r>
          </a:p>
        </p:txBody>
      </p:sp>
      <p:sp>
        <p:nvSpPr>
          <p:cNvPr id="27651" name="Rectangle 4"/>
          <p:cNvSpPr>
            <a:spLocks noGrp="1" noChangeArrowheads="1"/>
          </p:cNvSpPr>
          <p:nvPr>
            <p:ph type="title"/>
          </p:nvPr>
        </p:nvSpPr>
        <p:spPr/>
        <p:txBody>
          <a:bodyPr/>
          <a:lstStyle/>
          <a:p>
            <a:pPr eaLnBrk="1" hangingPunct="1"/>
            <a:r>
              <a:rPr lang="en-GB" sz="3400" dirty="0" smtClean="0"/>
              <a:t>List Comprehensions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25</a:t>
            </a:fld>
            <a:endParaRPr lang="en-GB" dirty="0"/>
          </a:p>
        </p:txBody>
      </p:sp>
      <p:sp>
        <p:nvSpPr>
          <p:cNvPr id="10" name="Rectangle 9"/>
          <p:cNvSpPr>
            <a:spLocks noChangeArrowheads="1"/>
          </p:cNvSpPr>
          <p:nvPr/>
        </p:nvSpPr>
        <p:spPr bwMode="auto">
          <a:xfrm>
            <a:off x="838200" y="3293526"/>
            <a:ext cx="7810500" cy="161751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squares = </a:t>
            </a:r>
            <a:r>
              <a:rPr lang="en-GB" sz="1200" b="1" dirty="0"/>
              <a:t>[x**2 for x in range(6)]</a:t>
            </a:r>
          </a:p>
          <a:p>
            <a:pPr defTabSz="739775">
              <a:defRPr/>
            </a:pPr>
            <a:endParaRPr lang="en-GB" sz="1200" dirty="0"/>
          </a:p>
          <a:p>
            <a:pPr defTabSz="739775">
              <a:defRPr/>
            </a:pPr>
            <a:r>
              <a:rPr lang="en-GB" sz="1200" dirty="0" err="1"/>
              <a:t>ftemps</a:t>
            </a:r>
            <a:r>
              <a:rPr lang="en-GB" sz="1200" dirty="0"/>
              <a:t> = [32, 68, 212]</a:t>
            </a:r>
          </a:p>
          <a:p>
            <a:pPr defTabSz="739775">
              <a:defRPr/>
            </a:pPr>
            <a:r>
              <a:rPr lang="en-GB" sz="1200" dirty="0" err="1"/>
              <a:t>ctemps</a:t>
            </a:r>
            <a:r>
              <a:rPr lang="en-GB" sz="1200" dirty="0"/>
              <a:t> = </a:t>
            </a:r>
            <a:r>
              <a:rPr lang="en-GB" sz="1200" b="1" dirty="0"/>
              <a:t>[(f-32)*5/9 for f in </a:t>
            </a:r>
            <a:r>
              <a:rPr lang="en-GB" sz="1200" b="1" dirty="0" err="1"/>
              <a:t>ftemps</a:t>
            </a:r>
            <a:r>
              <a:rPr lang="en-GB" sz="1200" b="1" dirty="0"/>
              <a:t>]</a:t>
            </a:r>
          </a:p>
          <a:p>
            <a:pPr defTabSz="739775">
              <a:defRPr/>
            </a:pPr>
            <a:endParaRPr lang="en-GB" sz="1200" dirty="0"/>
          </a:p>
          <a:p>
            <a:pPr defTabSz="739775">
              <a:defRPr/>
            </a:pPr>
            <a:r>
              <a:rPr lang="en-GB" sz="1200" dirty="0"/>
              <a:t>print("squares: %s" % squares)</a:t>
            </a:r>
          </a:p>
          <a:p>
            <a:pPr defTabSz="739775">
              <a:defRPr/>
            </a:pPr>
            <a:r>
              <a:rPr lang="en-GB" sz="1200" dirty="0"/>
              <a:t>print("</a:t>
            </a:r>
            <a:r>
              <a:rPr lang="en-GB" sz="1200" dirty="0" err="1"/>
              <a:t>ftemps</a:t>
            </a:r>
            <a:r>
              <a:rPr lang="en-GB" sz="1200" dirty="0"/>
              <a:t>:  %s" % </a:t>
            </a:r>
            <a:r>
              <a:rPr lang="en-GB" sz="1200" dirty="0" err="1"/>
              <a:t>ftemps</a:t>
            </a:r>
            <a:r>
              <a:rPr lang="en-GB" sz="1200" dirty="0"/>
              <a:t>)</a:t>
            </a:r>
          </a:p>
          <a:p>
            <a:pPr defTabSz="739775">
              <a:defRPr/>
            </a:pPr>
            <a:r>
              <a:rPr lang="en-GB" sz="1200" dirty="0"/>
              <a:t>print("</a:t>
            </a:r>
            <a:r>
              <a:rPr lang="en-GB" sz="1200" dirty="0" err="1"/>
              <a:t>ctemps</a:t>
            </a:r>
            <a:r>
              <a:rPr lang="en-GB" sz="1200" dirty="0"/>
              <a:t>:  %s" % </a:t>
            </a:r>
            <a:r>
              <a:rPr lang="en-GB" sz="1200" dirty="0" err="1"/>
              <a:t>ctemps</a:t>
            </a:r>
            <a:r>
              <a:rPr lang="en-GB" sz="1200" dirty="0" smtClean="0"/>
              <a:t>)</a:t>
            </a:r>
            <a:endParaRPr lang="en-GB" sz="1200" dirty="0"/>
          </a:p>
        </p:txBody>
      </p:sp>
      <p:sp>
        <p:nvSpPr>
          <p:cNvPr id="11" name="TextBox 12"/>
          <p:cNvSpPr txBox="1">
            <a:spLocks noChangeArrowheads="1"/>
          </p:cNvSpPr>
          <p:nvPr/>
        </p:nvSpPr>
        <p:spPr bwMode="auto">
          <a:xfrm>
            <a:off x="6150098" y="4592928"/>
            <a:ext cx="2473754" cy="307777"/>
          </a:xfrm>
          <a:prstGeom prst="rect">
            <a:avLst/>
          </a:prstGeom>
          <a:noFill/>
          <a:ln w="9525">
            <a:noFill/>
            <a:miter lim="800000"/>
            <a:headEnd/>
            <a:tailEnd/>
          </a:ln>
        </p:spPr>
        <p:txBody>
          <a:bodyPr wrap="none">
            <a:spAutoFit/>
          </a:bodyPr>
          <a:lstStyle/>
          <a:p>
            <a:pPr algn="r"/>
            <a:r>
              <a:rPr lang="en-GB" b="1" smtClean="0">
                <a:solidFill>
                  <a:schemeClr val="tx2"/>
                </a:solidFill>
              </a:rPr>
              <a:t>listComprehensions.py</a:t>
            </a:r>
            <a:endParaRPr lang="en-GB" b="1" dirty="0">
              <a:solidFill>
                <a:schemeClr val="tx2"/>
              </a:solidFill>
            </a:endParaRPr>
          </a:p>
        </p:txBody>
      </p:sp>
    </p:spTree>
    <p:extLst>
      <p:ext uri="{BB962C8B-B14F-4D97-AF65-F5344CB8AC3E}">
        <p14:creationId xmlns:p14="http://schemas.microsoft.com/office/powerpoint/2010/main" val="3003035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a:t>
            </a:r>
            <a:r>
              <a:rPr lang="en-GB" smtClean="0">
                <a:sym typeface="Wingdings" pitchFamily="2" charset="2"/>
              </a:rPr>
              <a:t>can also create a "set </a:t>
            </a:r>
            <a:r>
              <a:rPr lang="en-GB" smtClean="0"/>
              <a:t>comprehension</a:t>
            </a:r>
            <a:r>
              <a:rPr lang="en-GB" dirty="0" smtClean="0"/>
              <a:t>"</a:t>
            </a:r>
          </a:p>
          <a:p>
            <a:pPr lvl="1"/>
            <a:r>
              <a:rPr lang="en-GB" smtClean="0"/>
              <a:t>i.e. a set created from another sequence</a:t>
            </a:r>
          </a:p>
          <a:p>
            <a:pPr lvl="1"/>
            <a:endParaRPr lang="en-GB" dirty="0"/>
          </a:p>
          <a:p>
            <a:r>
              <a:rPr lang="en-GB" dirty="0" smtClean="0"/>
              <a:t>Example:</a:t>
            </a:r>
          </a:p>
        </p:txBody>
      </p:sp>
      <p:sp>
        <p:nvSpPr>
          <p:cNvPr id="27651" name="Rectangle 4"/>
          <p:cNvSpPr>
            <a:spLocks noGrp="1" noChangeArrowheads="1"/>
          </p:cNvSpPr>
          <p:nvPr>
            <p:ph type="title"/>
          </p:nvPr>
        </p:nvSpPr>
        <p:spPr/>
        <p:txBody>
          <a:bodyPr/>
          <a:lstStyle/>
          <a:p>
            <a:pPr eaLnBrk="1" hangingPunct="1"/>
            <a:r>
              <a:rPr lang="en-GB" sz="3400" smtClean="0"/>
              <a:t>Set </a:t>
            </a:r>
            <a:r>
              <a:rPr lang="en-GB" sz="3400" dirty="0" smtClean="0"/>
              <a:t>Comprehensions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26</a:t>
            </a:fld>
            <a:endParaRPr lang="en-GB" dirty="0"/>
          </a:p>
        </p:txBody>
      </p:sp>
      <p:sp>
        <p:nvSpPr>
          <p:cNvPr id="10" name="Rectangle 9"/>
          <p:cNvSpPr>
            <a:spLocks noChangeArrowheads="1"/>
          </p:cNvSpPr>
          <p:nvPr/>
        </p:nvSpPr>
        <p:spPr bwMode="auto">
          <a:xfrm>
            <a:off x="838200" y="2921330"/>
            <a:ext cx="7810500" cy="83163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fr-FR" sz="1200"/>
              <a:t>ftemps = range(0, </a:t>
            </a:r>
            <a:r>
              <a:rPr lang="fr-FR" sz="1200" smtClean="0"/>
              <a:t>50, </a:t>
            </a:r>
            <a:r>
              <a:rPr lang="fr-FR" sz="1200"/>
              <a:t>5)</a:t>
            </a:r>
          </a:p>
          <a:p>
            <a:pPr defTabSz="739775">
              <a:defRPr/>
            </a:pPr>
            <a:r>
              <a:rPr lang="fr-FR" sz="1200"/>
              <a:t>ctemps = </a:t>
            </a:r>
            <a:r>
              <a:rPr lang="fr-FR" sz="1200" b="1" smtClean="0"/>
              <a:t>{ int</a:t>
            </a:r>
            <a:r>
              <a:rPr lang="fr-FR" sz="1200" b="1"/>
              <a:t>((f-32)*5/9) for f in </a:t>
            </a:r>
            <a:r>
              <a:rPr lang="fr-FR" sz="1200" b="1" smtClean="0"/>
              <a:t>ftemps }</a:t>
            </a:r>
            <a:endParaRPr lang="fr-FR" sz="1200" b="1"/>
          </a:p>
          <a:p>
            <a:pPr defTabSz="739775">
              <a:defRPr/>
            </a:pPr>
            <a:endParaRPr lang="fr-FR" sz="1200"/>
          </a:p>
          <a:p>
            <a:pPr defTabSz="739775">
              <a:defRPr/>
            </a:pPr>
            <a:r>
              <a:rPr lang="fr-FR" sz="1200"/>
              <a:t>print("ctemps:  %s" % ctemps</a:t>
            </a:r>
            <a:r>
              <a:rPr lang="fr-FR" sz="1200" smtClean="0"/>
              <a:t>)</a:t>
            </a:r>
            <a:endParaRPr lang="fr-FR" sz="1200"/>
          </a:p>
        </p:txBody>
      </p:sp>
      <p:sp>
        <p:nvSpPr>
          <p:cNvPr id="11" name="TextBox 12"/>
          <p:cNvSpPr txBox="1">
            <a:spLocks noChangeArrowheads="1"/>
          </p:cNvSpPr>
          <p:nvPr/>
        </p:nvSpPr>
        <p:spPr bwMode="auto">
          <a:xfrm>
            <a:off x="6259102" y="3449701"/>
            <a:ext cx="2364750" cy="307777"/>
          </a:xfrm>
          <a:prstGeom prst="rect">
            <a:avLst/>
          </a:prstGeom>
          <a:noFill/>
          <a:ln w="9525">
            <a:noFill/>
            <a:miter lim="800000"/>
            <a:headEnd/>
            <a:tailEnd/>
          </a:ln>
        </p:spPr>
        <p:txBody>
          <a:bodyPr wrap="none">
            <a:spAutoFit/>
          </a:bodyPr>
          <a:lstStyle/>
          <a:p>
            <a:pPr algn="r"/>
            <a:r>
              <a:rPr lang="en-GB" b="1" smtClean="0">
                <a:solidFill>
                  <a:schemeClr val="tx2"/>
                </a:solidFill>
              </a:rPr>
              <a:t>setComprehensions.py</a:t>
            </a:r>
            <a:endParaRPr lang="en-GB" b="1" dirty="0">
              <a:solidFill>
                <a:schemeClr val="tx2"/>
              </a:solidFill>
            </a:endParaRPr>
          </a:p>
        </p:txBody>
      </p:sp>
    </p:spTree>
    <p:extLst>
      <p:ext uri="{BB962C8B-B14F-4D97-AF65-F5344CB8AC3E}">
        <p14:creationId xmlns:p14="http://schemas.microsoft.com/office/powerpoint/2010/main" val="49268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a:t>
            </a:r>
            <a:r>
              <a:rPr lang="en-GB" smtClean="0">
                <a:sym typeface="Wingdings" pitchFamily="2" charset="2"/>
              </a:rPr>
              <a:t>can also create a "dictionary </a:t>
            </a:r>
            <a:r>
              <a:rPr lang="en-GB" smtClean="0"/>
              <a:t>comprehension</a:t>
            </a:r>
            <a:r>
              <a:rPr lang="en-GB" dirty="0" smtClean="0"/>
              <a:t>"</a:t>
            </a:r>
          </a:p>
          <a:p>
            <a:pPr lvl="1"/>
            <a:r>
              <a:rPr lang="en-GB" smtClean="0"/>
              <a:t>i.e. a collection of key/value pairs created from another sequence</a:t>
            </a:r>
          </a:p>
          <a:p>
            <a:pPr lvl="1"/>
            <a:endParaRPr lang="en-GB" dirty="0"/>
          </a:p>
          <a:p>
            <a:r>
              <a:rPr lang="en-GB" dirty="0" smtClean="0"/>
              <a:t>Example:</a:t>
            </a:r>
          </a:p>
        </p:txBody>
      </p:sp>
      <p:sp>
        <p:nvSpPr>
          <p:cNvPr id="27651" name="Rectangle 4"/>
          <p:cNvSpPr>
            <a:spLocks noGrp="1" noChangeArrowheads="1"/>
          </p:cNvSpPr>
          <p:nvPr>
            <p:ph type="title"/>
          </p:nvPr>
        </p:nvSpPr>
        <p:spPr/>
        <p:txBody>
          <a:bodyPr/>
          <a:lstStyle/>
          <a:p>
            <a:pPr eaLnBrk="1" hangingPunct="1"/>
            <a:r>
              <a:rPr lang="en-GB" sz="3400" smtClean="0"/>
              <a:t>Dictionary </a:t>
            </a:r>
            <a:r>
              <a:rPr lang="en-GB" sz="3400" dirty="0" smtClean="0"/>
              <a:t>Comprehensions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27</a:t>
            </a:fld>
            <a:endParaRPr lang="en-GB" dirty="0"/>
          </a:p>
        </p:txBody>
      </p:sp>
      <p:sp>
        <p:nvSpPr>
          <p:cNvPr id="10" name="Rectangle 9"/>
          <p:cNvSpPr>
            <a:spLocks noChangeArrowheads="1"/>
          </p:cNvSpPr>
          <p:nvPr/>
        </p:nvSpPr>
        <p:spPr bwMode="auto">
          <a:xfrm>
            <a:off x="838200" y="2938846"/>
            <a:ext cx="7810500" cy="64697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a:t>mydict = </a:t>
            </a:r>
            <a:r>
              <a:rPr lang="en-GB" sz="1200" b="1"/>
              <a:t>{ i : i*i for i in range(1, </a:t>
            </a:r>
            <a:r>
              <a:rPr lang="en-GB" sz="1200" b="1" smtClean="0"/>
              <a:t>6) </a:t>
            </a:r>
            <a:r>
              <a:rPr lang="en-GB" sz="1200" b="1"/>
              <a:t>}</a:t>
            </a:r>
          </a:p>
          <a:p>
            <a:pPr defTabSz="739775">
              <a:defRPr/>
            </a:pPr>
            <a:endParaRPr lang="en-GB" sz="1200"/>
          </a:p>
          <a:p>
            <a:pPr defTabSz="739775">
              <a:defRPr/>
            </a:pPr>
            <a:r>
              <a:rPr lang="en-GB" sz="1200"/>
              <a:t>print("mydict:  %s" % mydict</a:t>
            </a:r>
            <a:r>
              <a:rPr lang="en-GB" sz="1200" smtClean="0"/>
              <a:t>)</a:t>
            </a:r>
            <a:endParaRPr lang="en-GB" sz="1200"/>
          </a:p>
        </p:txBody>
      </p:sp>
      <p:sp>
        <p:nvSpPr>
          <p:cNvPr id="11" name="TextBox 12"/>
          <p:cNvSpPr txBox="1">
            <a:spLocks noChangeArrowheads="1"/>
          </p:cNvSpPr>
          <p:nvPr/>
        </p:nvSpPr>
        <p:spPr bwMode="auto">
          <a:xfrm>
            <a:off x="6150098" y="3275128"/>
            <a:ext cx="2473754" cy="307777"/>
          </a:xfrm>
          <a:prstGeom prst="rect">
            <a:avLst/>
          </a:prstGeom>
          <a:noFill/>
          <a:ln w="9525">
            <a:noFill/>
            <a:miter lim="800000"/>
            <a:headEnd/>
            <a:tailEnd/>
          </a:ln>
        </p:spPr>
        <p:txBody>
          <a:bodyPr wrap="none">
            <a:spAutoFit/>
          </a:bodyPr>
          <a:lstStyle/>
          <a:p>
            <a:pPr algn="r"/>
            <a:r>
              <a:rPr lang="en-GB" b="1" smtClean="0">
                <a:solidFill>
                  <a:schemeClr val="tx2"/>
                </a:solidFill>
              </a:rPr>
              <a:t>dictComprehensions.py</a:t>
            </a:r>
            <a:endParaRPr lang="en-GB" b="1" dirty="0">
              <a:solidFill>
                <a:schemeClr val="tx2"/>
              </a:solidFill>
            </a:endParaRPr>
          </a:p>
        </p:txBody>
      </p:sp>
    </p:spTree>
    <p:extLst>
      <p:ext uri="{BB962C8B-B14F-4D97-AF65-F5344CB8AC3E}">
        <p14:creationId xmlns:p14="http://schemas.microsoft.com/office/powerpoint/2010/main" val="2087220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Python defines functions that allow you to filter, sort, and map (i.e. transform) the elements in a collection</a:t>
            </a:r>
          </a:p>
          <a:p>
            <a:pPr lvl="1" eaLnBrk="1" hangingPunct="1"/>
            <a:endParaRPr lang="en-GB" smtClean="0">
              <a:sym typeface="Wingdings" pitchFamily="2" charset="2"/>
            </a:endParaRPr>
          </a:p>
          <a:p>
            <a:pPr eaLnBrk="1" hangingPunct="1"/>
            <a:r>
              <a:rPr lang="en-GB" smtClean="0">
                <a:sym typeface="Wingdings" pitchFamily="2" charset="2"/>
              </a:rPr>
              <a:t>Example</a:t>
            </a:r>
          </a:p>
        </p:txBody>
      </p:sp>
      <p:sp>
        <p:nvSpPr>
          <p:cNvPr id="27651" name="Rectangle 4"/>
          <p:cNvSpPr>
            <a:spLocks noGrp="1" noChangeArrowheads="1"/>
          </p:cNvSpPr>
          <p:nvPr>
            <p:ph type="title"/>
          </p:nvPr>
        </p:nvSpPr>
        <p:spPr/>
        <p:txBody>
          <a:bodyPr/>
          <a:lstStyle/>
          <a:p>
            <a:pPr eaLnBrk="1" hangingPunct="1"/>
            <a:r>
              <a:rPr lang="en-GB" sz="3400" smtClean="0"/>
              <a:t>Filtering, Sorting, and Mapping</a:t>
            </a:r>
            <a:endParaRPr lang="en-GB" sz="3400" dirty="0" smtClean="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28</a:t>
            </a:fld>
            <a:endParaRPr lang="en-GB" dirty="0"/>
          </a:p>
        </p:txBody>
      </p:sp>
      <p:sp>
        <p:nvSpPr>
          <p:cNvPr id="10" name="Rectangle 9"/>
          <p:cNvSpPr>
            <a:spLocks noChangeArrowheads="1"/>
          </p:cNvSpPr>
          <p:nvPr/>
        </p:nvSpPr>
        <p:spPr bwMode="auto">
          <a:xfrm>
            <a:off x="838200" y="2927061"/>
            <a:ext cx="7810500" cy="193963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smtClean="0"/>
              <a:t>names </a:t>
            </a:r>
            <a:r>
              <a:rPr lang="en-GB" sz="1200"/>
              <a:t>= ["Zak", "Tim", "Ben", "Joe", "Kim", "Bud", "Ted", "Baz</a:t>
            </a:r>
            <a:r>
              <a:rPr lang="en-GB" sz="1200" smtClean="0"/>
              <a:t>"]</a:t>
            </a:r>
          </a:p>
          <a:p>
            <a:pPr defTabSz="739775">
              <a:defRPr/>
            </a:pPr>
            <a:endParaRPr lang="en-GB" sz="1200"/>
          </a:p>
          <a:p>
            <a:pPr defTabSz="739775">
              <a:defRPr/>
            </a:pPr>
            <a:r>
              <a:rPr lang="en-GB" sz="1200"/>
              <a:t>bnames </a:t>
            </a:r>
            <a:r>
              <a:rPr lang="en-GB" sz="1200" b="1"/>
              <a:t>= </a:t>
            </a:r>
            <a:r>
              <a:rPr lang="en-GB" sz="1200" smtClean="0"/>
              <a:t>list(</a:t>
            </a:r>
            <a:r>
              <a:rPr lang="en-GB" sz="1200" b="1" smtClean="0"/>
              <a:t>filter(startsWithB</a:t>
            </a:r>
            <a:r>
              <a:rPr lang="en-GB" sz="1200" b="1"/>
              <a:t>, names</a:t>
            </a:r>
            <a:r>
              <a:rPr lang="en-GB" sz="1200" b="1" smtClean="0"/>
              <a:t>)</a:t>
            </a:r>
            <a:r>
              <a:rPr lang="en-GB" sz="1200" smtClean="0"/>
              <a:t>)</a:t>
            </a:r>
            <a:endParaRPr lang="en-GB" sz="1200"/>
          </a:p>
          <a:p>
            <a:pPr defTabSz="739775">
              <a:defRPr/>
            </a:pPr>
            <a:r>
              <a:rPr lang="en-GB" sz="1200"/>
              <a:t>print(bnames)</a:t>
            </a:r>
          </a:p>
          <a:p>
            <a:pPr defTabSz="739775">
              <a:defRPr/>
            </a:pPr>
            <a:endParaRPr lang="en-GB" sz="1200"/>
          </a:p>
          <a:p>
            <a:pPr defTabSz="739775">
              <a:defRPr/>
            </a:pPr>
            <a:r>
              <a:rPr lang="en-GB" sz="1200"/>
              <a:t>sortedBnames = </a:t>
            </a:r>
            <a:r>
              <a:rPr lang="en-GB" sz="1200" b="1"/>
              <a:t>sorted(bnames)</a:t>
            </a:r>
          </a:p>
          <a:p>
            <a:pPr defTabSz="739775">
              <a:defRPr/>
            </a:pPr>
            <a:r>
              <a:rPr lang="en-GB" sz="1200"/>
              <a:t>print(sortedBnames)</a:t>
            </a:r>
          </a:p>
          <a:p>
            <a:pPr defTabSz="739775">
              <a:defRPr/>
            </a:pPr>
            <a:endParaRPr lang="en-GB" sz="1200"/>
          </a:p>
          <a:p>
            <a:pPr defTabSz="739775">
              <a:defRPr/>
            </a:pPr>
            <a:r>
              <a:rPr lang="en-GB" sz="1200"/>
              <a:t>mappedSortedBnames = </a:t>
            </a:r>
            <a:r>
              <a:rPr lang="en-GB" sz="1200" smtClean="0"/>
              <a:t>list(</a:t>
            </a:r>
            <a:r>
              <a:rPr lang="en-GB" sz="1200" b="1" smtClean="0"/>
              <a:t>map(topAndTail</a:t>
            </a:r>
            <a:r>
              <a:rPr lang="en-GB" sz="1200" b="1"/>
              <a:t>, sortedBnames)</a:t>
            </a:r>
            <a:r>
              <a:rPr lang="en-GB" sz="1200"/>
              <a:t>)</a:t>
            </a:r>
          </a:p>
          <a:p>
            <a:pPr defTabSz="739775">
              <a:defRPr/>
            </a:pPr>
            <a:r>
              <a:rPr lang="en-GB" sz="1200"/>
              <a:t>print(mappedSortedBnames)</a:t>
            </a:r>
          </a:p>
        </p:txBody>
      </p:sp>
      <p:sp>
        <p:nvSpPr>
          <p:cNvPr id="11" name="TextBox 12"/>
          <p:cNvSpPr txBox="1">
            <a:spLocks noChangeArrowheads="1"/>
          </p:cNvSpPr>
          <p:nvPr/>
        </p:nvSpPr>
        <p:spPr bwMode="auto">
          <a:xfrm>
            <a:off x="5668576" y="2593884"/>
            <a:ext cx="3018775" cy="307777"/>
          </a:xfrm>
          <a:prstGeom prst="rect">
            <a:avLst/>
          </a:prstGeom>
          <a:noFill/>
          <a:ln w="9525">
            <a:noFill/>
            <a:miter lim="800000"/>
            <a:headEnd/>
            <a:tailEnd/>
          </a:ln>
        </p:spPr>
        <p:txBody>
          <a:bodyPr wrap="none">
            <a:spAutoFit/>
          </a:bodyPr>
          <a:lstStyle/>
          <a:p>
            <a:pPr algn="r"/>
            <a:r>
              <a:rPr lang="en-GB" b="1">
                <a:solidFill>
                  <a:schemeClr val="tx2"/>
                </a:solidFill>
              </a:rPr>
              <a:t>filteringSortingMapping.py</a:t>
            </a:r>
            <a:endParaRPr lang="en-GB" b="1" dirty="0">
              <a:solidFill>
                <a:schemeClr val="tx2"/>
              </a:solidFill>
            </a:endParaRPr>
          </a:p>
        </p:txBody>
      </p:sp>
      <p:sp>
        <p:nvSpPr>
          <p:cNvPr id="7" name="Rectangle 6"/>
          <p:cNvSpPr>
            <a:spLocks noChangeArrowheads="1"/>
          </p:cNvSpPr>
          <p:nvPr/>
        </p:nvSpPr>
        <p:spPr bwMode="auto">
          <a:xfrm>
            <a:off x="4991100" y="4781861"/>
            <a:ext cx="3943350" cy="1046985"/>
          </a:xfrm>
          <a:prstGeom prst="rect">
            <a:avLst/>
          </a:prstGeom>
          <a:solidFill>
            <a:srgbClr val="FFCC66"/>
          </a:solidFill>
          <a:ln w="9525">
            <a:solidFill>
              <a:schemeClr val="accent5">
                <a:lumMod val="25000"/>
              </a:schemeClr>
            </a:solidFill>
            <a:miter lim="800000"/>
            <a:headEnd/>
            <a:tailEnd/>
          </a:ln>
          <a:effectLst/>
        </p:spPr>
        <p:txBody>
          <a:bodyPr lIns="92075" tIns="46038" rIns="92075" bIns="46038" anchor="ctr"/>
          <a:lstStyle/>
          <a:p>
            <a:pPr defTabSz="739775">
              <a:defRPr/>
            </a:pPr>
            <a:r>
              <a:rPr lang="en-GB" sz="1200"/>
              <a:t>def startsWithB(element):</a:t>
            </a:r>
          </a:p>
          <a:p>
            <a:pPr defTabSz="739775">
              <a:defRPr/>
            </a:pPr>
            <a:r>
              <a:rPr lang="en-GB" sz="1200" smtClean="0"/>
              <a:t>  </a:t>
            </a:r>
            <a:r>
              <a:rPr lang="en-GB" sz="1200"/>
              <a:t>if len(element) and element[0] == 'B':</a:t>
            </a:r>
          </a:p>
          <a:p>
            <a:pPr defTabSz="739775">
              <a:defRPr/>
            </a:pPr>
            <a:r>
              <a:rPr lang="en-GB" sz="1200" smtClean="0"/>
              <a:t>    </a:t>
            </a:r>
            <a:r>
              <a:rPr lang="en-GB" sz="1200"/>
              <a:t>return True</a:t>
            </a:r>
          </a:p>
          <a:p>
            <a:pPr defTabSz="739775">
              <a:defRPr/>
            </a:pPr>
            <a:r>
              <a:rPr lang="en-GB" sz="1200" smtClean="0"/>
              <a:t>  </a:t>
            </a:r>
            <a:r>
              <a:rPr lang="en-GB" sz="1200"/>
              <a:t>else:</a:t>
            </a:r>
          </a:p>
          <a:p>
            <a:pPr defTabSz="739775">
              <a:defRPr/>
            </a:pPr>
            <a:r>
              <a:rPr lang="en-GB" sz="1200" smtClean="0"/>
              <a:t>    </a:t>
            </a:r>
            <a:r>
              <a:rPr lang="en-GB" sz="1200"/>
              <a:t>return False</a:t>
            </a:r>
          </a:p>
        </p:txBody>
      </p:sp>
      <p:sp>
        <p:nvSpPr>
          <p:cNvPr id="9" name="Rectangle 8"/>
          <p:cNvSpPr>
            <a:spLocks noChangeArrowheads="1"/>
          </p:cNvSpPr>
          <p:nvPr/>
        </p:nvSpPr>
        <p:spPr bwMode="auto">
          <a:xfrm>
            <a:off x="4991100" y="5937709"/>
            <a:ext cx="3943350" cy="462307"/>
          </a:xfrm>
          <a:prstGeom prst="rect">
            <a:avLst/>
          </a:prstGeom>
          <a:solidFill>
            <a:srgbClr val="FFCC66"/>
          </a:solidFill>
          <a:ln w="9525">
            <a:solidFill>
              <a:schemeClr val="accent5">
                <a:lumMod val="25000"/>
              </a:schemeClr>
            </a:solidFill>
            <a:miter lim="800000"/>
            <a:headEnd/>
            <a:tailEnd/>
          </a:ln>
          <a:effectLst/>
        </p:spPr>
        <p:txBody>
          <a:bodyPr wrap="square" lIns="92075" tIns="46038" rIns="92075" bIns="46038" anchor="ctr">
            <a:spAutoFit/>
          </a:bodyPr>
          <a:lstStyle/>
          <a:p>
            <a:pPr defTabSz="739775">
              <a:defRPr/>
            </a:pPr>
            <a:r>
              <a:rPr lang="en-GB" sz="1200"/>
              <a:t>def topAndTail(element):</a:t>
            </a:r>
          </a:p>
          <a:p>
            <a:pPr defTabSz="739775">
              <a:defRPr/>
            </a:pPr>
            <a:r>
              <a:rPr lang="en-GB" sz="1200"/>
              <a:t>    return "***" + element + "***"</a:t>
            </a:r>
          </a:p>
        </p:txBody>
      </p:sp>
      <p:sp>
        <p:nvSpPr>
          <p:cNvPr id="29" name="Freeform 28"/>
          <p:cNvSpPr/>
          <p:nvPr/>
        </p:nvSpPr>
        <p:spPr bwMode="auto">
          <a:xfrm>
            <a:off x="3467101" y="3517900"/>
            <a:ext cx="2717799" cy="1270000"/>
          </a:xfrm>
          <a:custGeom>
            <a:avLst/>
            <a:gdLst>
              <a:gd name="connsiteX0" fmla="*/ 0 w 2641600"/>
              <a:gd name="connsiteY0" fmla="*/ 0 h 1257300"/>
              <a:gd name="connsiteX1" fmla="*/ 12700 w 2641600"/>
              <a:gd name="connsiteY1" fmla="*/ 292100 h 1257300"/>
              <a:gd name="connsiteX2" fmla="*/ 2641600 w 2641600"/>
              <a:gd name="connsiteY2" fmla="*/ 292100 h 1257300"/>
              <a:gd name="connsiteX3" fmla="*/ 2641600 w 2641600"/>
              <a:gd name="connsiteY3" fmla="*/ 1257300 h 1257300"/>
              <a:gd name="connsiteX0" fmla="*/ 0 w 2629313"/>
              <a:gd name="connsiteY0" fmla="*/ 0 h 1270000"/>
              <a:gd name="connsiteX1" fmla="*/ 413 w 2629313"/>
              <a:gd name="connsiteY1" fmla="*/ 304800 h 1270000"/>
              <a:gd name="connsiteX2" fmla="*/ 2629313 w 2629313"/>
              <a:gd name="connsiteY2" fmla="*/ 304800 h 1270000"/>
              <a:gd name="connsiteX3" fmla="*/ 2629313 w 2629313"/>
              <a:gd name="connsiteY3" fmla="*/ 1270000 h 1270000"/>
            </a:gdLst>
            <a:ahLst/>
            <a:cxnLst>
              <a:cxn ang="0">
                <a:pos x="connsiteX0" y="connsiteY0"/>
              </a:cxn>
              <a:cxn ang="0">
                <a:pos x="connsiteX1" y="connsiteY1"/>
              </a:cxn>
              <a:cxn ang="0">
                <a:pos x="connsiteX2" y="connsiteY2"/>
              </a:cxn>
              <a:cxn ang="0">
                <a:pos x="connsiteX3" y="connsiteY3"/>
              </a:cxn>
            </a:cxnLst>
            <a:rect l="l" t="t" r="r" b="b"/>
            <a:pathLst>
              <a:path w="2629313" h="1270000">
                <a:moveTo>
                  <a:pt x="0" y="0"/>
                </a:moveTo>
                <a:cubicBezTo>
                  <a:pt x="138" y="101600"/>
                  <a:pt x="275" y="203200"/>
                  <a:pt x="413" y="304800"/>
                </a:cubicBezTo>
                <a:lnTo>
                  <a:pt x="2629313" y="304800"/>
                </a:lnTo>
                <a:lnTo>
                  <a:pt x="2629313" y="1270000"/>
                </a:lnTo>
              </a:path>
            </a:pathLst>
          </a:cu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27650" name="Freeform 27649"/>
          <p:cNvSpPr/>
          <p:nvPr/>
        </p:nvSpPr>
        <p:spPr bwMode="auto">
          <a:xfrm>
            <a:off x="4140200" y="4648200"/>
            <a:ext cx="876300" cy="1422400"/>
          </a:xfrm>
          <a:custGeom>
            <a:avLst/>
            <a:gdLst>
              <a:gd name="connsiteX0" fmla="*/ 0 w 876300"/>
              <a:gd name="connsiteY0" fmla="*/ 0 h 1536700"/>
              <a:gd name="connsiteX1" fmla="*/ 0 w 876300"/>
              <a:gd name="connsiteY1" fmla="*/ 1536700 h 1536700"/>
              <a:gd name="connsiteX2" fmla="*/ 876300 w 876300"/>
              <a:gd name="connsiteY2" fmla="*/ 1536700 h 1536700"/>
            </a:gdLst>
            <a:ahLst/>
            <a:cxnLst>
              <a:cxn ang="0">
                <a:pos x="connsiteX0" y="connsiteY0"/>
              </a:cxn>
              <a:cxn ang="0">
                <a:pos x="connsiteX1" y="connsiteY1"/>
              </a:cxn>
              <a:cxn ang="0">
                <a:pos x="connsiteX2" y="connsiteY2"/>
              </a:cxn>
            </a:cxnLst>
            <a:rect l="l" t="t" r="r" b="b"/>
            <a:pathLst>
              <a:path w="876300" h="1536700">
                <a:moveTo>
                  <a:pt x="0" y="0"/>
                </a:moveTo>
                <a:lnTo>
                  <a:pt x="0" y="1536700"/>
                </a:lnTo>
                <a:lnTo>
                  <a:pt x="876300" y="1536700"/>
                </a:lnTo>
              </a:path>
            </a:pathLst>
          </a:cu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7679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JSON is a popular string data format</a:t>
            </a:r>
          </a:p>
          <a:p>
            <a:pPr lvl="1" eaLnBrk="1" hangingPunct="1"/>
            <a:r>
              <a:rPr lang="en-GB" smtClean="0">
                <a:sym typeface="Wingdings" pitchFamily="2" charset="2"/>
              </a:rPr>
              <a:t>Typically used for passing data to/from REST services</a:t>
            </a:r>
          </a:p>
          <a:p>
            <a:pPr lvl="1" eaLnBrk="1" hangingPunct="1"/>
            <a:r>
              <a:rPr lang="en-GB" smtClean="0">
                <a:sym typeface="Wingdings" pitchFamily="2" charset="2"/>
              </a:rPr>
              <a:t>Very easy to read/write JSON data in JavaScript (and in Python )</a:t>
            </a:r>
          </a:p>
          <a:p>
            <a:pPr lvl="1" eaLnBrk="1" hangingPunct="1"/>
            <a:endParaRPr lang="en-GB" smtClean="0">
              <a:sym typeface="Wingdings" pitchFamily="2" charset="2"/>
            </a:endParaRPr>
          </a:p>
          <a:p>
            <a:pPr eaLnBrk="1" hangingPunct="1"/>
            <a:r>
              <a:rPr lang="en-GB" smtClean="0">
                <a:sym typeface="Wingdings" pitchFamily="2" charset="2"/>
              </a:rPr>
              <a:t>Here are some example JSON strings:</a:t>
            </a:r>
          </a:p>
          <a:p>
            <a:pPr lvl="1" eaLnBrk="1" hangingPunct="1"/>
            <a:endParaRPr lang="en-GB">
              <a:sym typeface="Wingdings" pitchFamily="2" charset="2"/>
            </a:endParaRPr>
          </a:p>
          <a:p>
            <a:pPr lvl="1" eaLnBrk="1" hangingPunct="1"/>
            <a:endParaRPr lang="en-GB" smtClean="0">
              <a:sym typeface="Wingdings" pitchFamily="2" charset="2"/>
            </a:endParaRPr>
          </a:p>
          <a:p>
            <a:pPr marL="57150" indent="0" eaLnBrk="1" hangingPunct="1">
              <a:buNone/>
            </a:pPr>
            <a:endParaRPr lang="en-GB" smtClean="0">
              <a:sym typeface="Wingdings" pitchFamily="2" charset="2"/>
            </a:endParaRPr>
          </a:p>
          <a:p>
            <a:pPr eaLnBrk="1" hangingPunct="1"/>
            <a:r>
              <a:rPr lang="en-GB" smtClean="0">
                <a:sym typeface="Wingdings" pitchFamily="2" charset="2"/>
              </a:rPr>
              <a:t>To read/write JSON data in Python, use the standard Python module </a:t>
            </a:r>
            <a:r>
              <a:rPr lang="en-GB">
                <a:sym typeface="Wingdings" pitchFamily="2" charset="2"/>
              </a:rPr>
              <a:t>named </a:t>
            </a:r>
            <a:r>
              <a:rPr lang="en-GB" smtClean="0">
                <a:latin typeface="Lucida Console" panose="020B0609040504020204" pitchFamily="49" charset="0"/>
                <a:sym typeface="Wingdings" pitchFamily="2" charset="2"/>
              </a:rPr>
              <a:t>json</a:t>
            </a:r>
            <a:endParaRPr lang="en-GB">
              <a:sym typeface="Wingdings" pitchFamily="2" charset="2"/>
            </a:endParaRPr>
          </a:p>
          <a:p>
            <a:pPr lvl="1" eaLnBrk="1" hangingPunct="1"/>
            <a:r>
              <a:rPr lang="en-GB">
                <a:latin typeface="Lucida Console" panose="020B0609040504020204" pitchFamily="49" charset="0"/>
                <a:sym typeface="Wingdings" pitchFamily="2" charset="2"/>
              </a:rPr>
              <a:t>json.loads()</a:t>
            </a:r>
            <a:r>
              <a:rPr lang="en-GB">
                <a:sym typeface="Wingdings" pitchFamily="2" charset="2"/>
              </a:rPr>
              <a:t> loads JSON data into a Python </a:t>
            </a:r>
            <a:r>
              <a:rPr lang="en-GB" smtClean="0">
                <a:sym typeface="Wingdings" pitchFamily="2" charset="2"/>
              </a:rPr>
              <a:t>dictionary/list</a:t>
            </a:r>
            <a:endParaRPr lang="en-GB">
              <a:sym typeface="Wingdings" pitchFamily="2" charset="2"/>
            </a:endParaRPr>
          </a:p>
          <a:p>
            <a:pPr lvl="1" eaLnBrk="1" hangingPunct="1"/>
            <a:r>
              <a:rPr lang="en-GB">
                <a:latin typeface="Lucida Console" panose="020B0609040504020204" pitchFamily="49" charset="0"/>
                <a:sym typeface="Wingdings" pitchFamily="2" charset="2"/>
              </a:rPr>
              <a:t>json.dumps()</a:t>
            </a:r>
            <a:r>
              <a:rPr lang="en-GB">
                <a:sym typeface="Wingdings" pitchFamily="2" charset="2"/>
              </a:rPr>
              <a:t> dumps a Python </a:t>
            </a:r>
            <a:r>
              <a:rPr lang="en-GB" smtClean="0">
                <a:sym typeface="Wingdings" pitchFamily="2" charset="2"/>
              </a:rPr>
              <a:t>dictionary/list into </a:t>
            </a:r>
            <a:r>
              <a:rPr lang="en-GB">
                <a:sym typeface="Wingdings" pitchFamily="2" charset="2"/>
              </a:rPr>
              <a:t>a JSON string</a:t>
            </a:r>
          </a:p>
          <a:p>
            <a:pPr eaLnBrk="1" hangingPunct="1"/>
            <a:endParaRPr lang="en-GB">
              <a:sym typeface="Wingdings" pitchFamily="2" charset="2"/>
            </a:endParaRPr>
          </a:p>
          <a:p>
            <a:pPr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Working with JSON Data (1 of 3)</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29</a:t>
            </a:fld>
            <a:endParaRPr lang="en-GB" dirty="0"/>
          </a:p>
        </p:txBody>
      </p:sp>
      <p:sp>
        <p:nvSpPr>
          <p:cNvPr id="10" name="Rectangle 9"/>
          <p:cNvSpPr>
            <a:spLocks noChangeArrowheads="1"/>
          </p:cNvSpPr>
          <p:nvPr/>
        </p:nvSpPr>
        <p:spPr bwMode="auto">
          <a:xfrm>
            <a:off x="846137" y="3274641"/>
            <a:ext cx="7794625" cy="27764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smtClean="0"/>
              <a:t>personJson </a:t>
            </a:r>
            <a:r>
              <a:rPr lang="en-GB" sz="1200"/>
              <a:t>= '{ "name": "Andy", "age": 21, "height": 1.67, "isWelsh": true </a:t>
            </a:r>
            <a:r>
              <a:rPr lang="en-GB" sz="1200" smtClean="0"/>
              <a:t>}'</a:t>
            </a:r>
            <a:endParaRPr lang="en-GB" sz="1200"/>
          </a:p>
        </p:txBody>
      </p:sp>
      <p:sp>
        <p:nvSpPr>
          <p:cNvPr id="12" name="Rectangle 11"/>
          <p:cNvSpPr>
            <a:spLocks noChangeArrowheads="1"/>
          </p:cNvSpPr>
          <p:nvPr/>
        </p:nvSpPr>
        <p:spPr bwMode="auto">
          <a:xfrm>
            <a:off x="846137" y="3710265"/>
            <a:ext cx="7794625" cy="27764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s-ES" sz="1200"/>
              <a:t>coordsJson = </a:t>
            </a:r>
            <a:r>
              <a:rPr lang="es-ES" sz="1200" smtClean="0"/>
              <a:t>'[ { </a:t>
            </a:r>
            <a:r>
              <a:rPr lang="es-ES" sz="1200"/>
              <a:t>"x": 100, "y": 150 }, </a:t>
            </a:r>
            <a:r>
              <a:rPr lang="es-ES" sz="1200" smtClean="0"/>
              <a:t>{ </a:t>
            </a:r>
            <a:r>
              <a:rPr lang="es-ES" sz="1200"/>
              <a:t>"x": 200, "y": 250 </a:t>
            </a:r>
            <a:r>
              <a:rPr lang="es-ES" sz="1200" smtClean="0"/>
              <a:t>} ]'</a:t>
            </a:r>
            <a:endParaRPr lang="es-ES" sz="1200"/>
          </a:p>
        </p:txBody>
      </p:sp>
    </p:spTree>
    <p:extLst>
      <p:ext uri="{BB962C8B-B14F-4D97-AF65-F5344CB8AC3E}">
        <p14:creationId xmlns:p14="http://schemas.microsoft.com/office/powerpoint/2010/main" val="40839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a:t>
            </a:r>
          </a:p>
          <a:p>
            <a:pPr eaLnBrk="1" hangingPunct="1"/>
            <a:r>
              <a:rPr lang="en-GB" smtClean="0"/>
              <a:t>Lists</a:t>
            </a:r>
          </a:p>
          <a:p>
            <a:pPr eaLnBrk="1" hangingPunct="1"/>
            <a:r>
              <a:rPr lang="en-GB" smtClean="0"/>
              <a:t>Splitting and joining</a:t>
            </a:r>
          </a:p>
          <a:p>
            <a:pPr eaLnBrk="1" hangingPunct="1"/>
            <a:r>
              <a:rPr lang="en-GB" smtClean="0"/>
              <a:t>Tuples</a:t>
            </a:r>
            <a:endParaRPr lang="en-GB" dirty="0" smtClean="0"/>
          </a:p>
          <a:p>
            <a:pPr eaLnBrk="1" hangingPunct="1"/>
            <a:r>
              <a:rPr lang="en-GB" dirty="0" smtClean="0"/>
              <a:t>Ranges</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1. Sequence Types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3</a:t>
            </a:fld>
            <a:endParaRPr lang="en-GB"/>
          </a:p>
        </p:txBody>
      </p:sp>
    </p:spTree>
    <p:extLst>
      <p:ext uri="{BB962C8B-B14F-4D97-AF65-F5344CB8AC3E}">
        <p14:creationId xmlns:p14="http://schemas.microsoft.com/office/powerpoint/2010/main" val="164434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These examples show how to load JSON data into Python data structures</a:t>
            </a:r>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Working with JSON Data (2 of 3)</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30</a:t>
            </a:fld>
            <a:endParaRPr lang="en-GB" dirty="0"/>
          </a:p>
        </p:txBody>
      </p:sp>
      <p:sp>
        <p:nvSpPr>
          <p:cNvPr id="10" name="Rectangle 9"/>
          <p:cNvSpPr>
            <a:spLocks noChangeArrowheads="1"/>
          </p:cNvSpPr>
          <p:nvPr/>
        </p:nvSpPr>
        <p:spPr bwMode="auto">
          <a:xfrm>
            <a:off x="846137" y="2094238"/>
            <a:ext cx="7794625"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b="1" smtClean="0">
                <a:solidFill>
                  <a:srgbClr val="FF0000"/>
                </a:solidFill>
              </a:rPr>
              <a:t>import </a:t>
            </a:r>
            <a:r>
              <a:rPr lang="en-GB" sz="1200" b="1">
                <a:solidFill>
                  <a:srgbClr val="FF0000"/>
                </a:solidFill>
              </a:rPr>
              <a:t>json</a:t>
            </a:r>
          </a:p>
          <a:p>
            <a:pPr defTabSz="739775">
              <a:defRPr/>
            </a:pPr>
            <a:endParaRPr lang="en-GB" sz="1200"/>
          </a:p>
          <a:p>
            <a:pPr defTabSz="739775">
              <a:defRPr/>
            </a:pPr>
            <a:r>
              <a:rPr lang="en-GB" sz="1200" smtClean="0"/>
              <a:t>personJson </a:t>
            </a:r>
            <a:r>
              <a:rPr lang="en-GB" sz="1200"/>
              <a:t>= '{"name": "Andy", "age": 21, "height": 1.67, "isWelsh": true }'</a:t>
            </a:r>
          </a:p>
          <a:p>
            <a:pPr defTabSz="739775">
              <a:defRPr/>
            </a:pPr>
            <a:endParaRPr lang="en-GB" sz="1200" smtClean="0"/>
          </a:p>
          <a:p>
            <a:pPr defTabSz="739775">
              <a:defRPr/>
            </a:pPr>
            <a:r>
              <a:rPr lang="en-GB" sz="1200" b="1" smtClean="0">
                <a:solidFill>
                  <a:srgbClr val="FF0000"/>
                </a:solidFill>
              </a:rPr>
              <a:t>person </a:t>
            </a:r>
            <a:r>
              <a:rPr lang="en-GB" sz="1200" b="1">
                <a:solidFill>
                  <a:srgbClr val="FF0000"/>
                </a:solidFill>
              </a:rPr>
              <a:t>= json.loads(personJson</a:t>
            </a:r>
            <a:r>
              <a:rPr lang="en-GB" sz="1200" b="1" smtClean="0">
                <a:solidFill>
                  <a:srgbClr val="FF0000"/>
                </a:solidFill>
              </a:rPr>
              <a:t>)</a:t>
            </a:r>
            <a:endParaRPr lang="en-GB" sz="1200" b="1">
              <a:solidFill>
                <a:srgbClr val="FF0000"/>
              </a:solidFill>
            </a:endParaRPr>
          </a:p>
          <a:p>
            <a:pPr defTabSz="739775">
              <a:defRPr/>
            </a:pPr>
            <a:endParaRPr lang="en-GB" sz="1200"/>
          </a:p>
          <a:p>
            <a:pPr defTabSz="739775">
              <a:defRPr/>
            </a:pPr>
            <a:r>
              <a:rPr lang="en-GB" sz="1200" smtClean="0"/>
              <a:t>print</a:t>
            </a:r>
            <a:r>
              <a:rPr lang="en-GB" sz="1200"/>
              <a:t>("%s is %d years old" % (person["name"], person["age"]))</a:t>
            </a:r>
          </a:p>
          <a:p>
            <a:pPr defTabSz="739775">
              <a:defRPr/>
            </a:pPr>
            <a:r>
              <a:rPr lang="en-GB" sz="1200"/>
              <a:t>print("Height is %.2f, Welshness is %s" % (person["height"], person["isWelsh"]))</a:t>
            </a:r>
          </a:p>
        </p:txBody>
      </p:sp>
      <p:sp>
        <p:nvSpPr>
          <p:cNvPr id="12" name="Rectangle 11"/>
          <p:cNvSpPr>
            <a:spLocks noChangeArrowheads="1"/>
          </p:cNvSpPr>
          <p:nvPr/>
        </p:nvSpPr>
        <p:spPr bwMode="auto">
          <a:xfrm>
            <a:off x="846137" y="4463850"/>
            <a:ext cx="7794625"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s-ES" sz="1200" b="1" smtClean="0">
                <a:solidFill>
                  <a:srgbClr val="FF0000"/>
                </a:solidFill>
              </a:rPr>
              <a:t>import </a:t>
            </a:r>
            <a:r>
              <a:rPr lang="es-ES" sz="1200" b="1">
                <a:solidFill>
                  <a:srgbClr val="FF0000"/>
                </a:solidFill>
              </a:rPr>
              <a:t>json</a:t>
            </a:r>
          </a:p>
          <a:p>
            <a:pPr defTabSz="739775">
              <a:defRPr/>
            </a:pPr>
            <a:endParaRPr lang="es-ES" sz="1200"/>
          </a:p>
          <a:p>
            <a:pPr defTabSz="739775">
              <a:defRPr/>
            </a:pPr>
            <a:r>
              <a:rPr lang="es-ES" sz="1200" smtClean="0"/>
              <a:t>coordsJson </a:t>
            </a:r>
            <a:r>
              <a:rPr lang="es-ES" sz="1200"/>
              <a:t>= '[ { "x": 100, "y": 150 }, { "x": 200, "y": 250 } ]'</a:t>
            </a:r>
          </a:p>
          <a:p>
            <a:pPr defTabSz="739775">
              <a:defRPr/>
            </a:pPr>
            <a:endParaRPr lang="es-ES" sz="1200"/>
          </a:p>
          <a:p>
            <a:pPr defTabSz="739775">
              <a:defRPr/>
            </a:pPr>
            <a:r>
              <a:rPr lang="es-ES" sz="1200" b="1" smtClean="0">
                <a:solidFill>
                  <a:srgbClr val="FF0000"/>
                </a:solidFill>
              </a:rPr>
              <a:t>coords </a:t>
            </a:r>
            <a:r>
              <a:rPr lang="es-ES" sz="1200" b="1">
                <a:solidFill>
                  <a:srgbClr val="FF0000"/>
                </a:solidFill>
              </a:rPr>
              <a:t>= json.loads(coordsJson)</a:t>
            </a:r>
          </a:p>
          <a:p>
            <a:pPr defTabSz="739775">
              <a:defRPr/>
            </a:pPr>
            <a:endParaRPr lang="es-ES" sz="1200"/>
          </a:p>
          <a:p>
            <a:pPr defTabSz="739775">
              <a:defRPr/>
            </a:pPr>
            <a:r>
              <a:rPr lang="es-ES" sz="1200" smtClean="0"/>
              <a:t>print</a:t>
            </a:r>
            <a:r>
              <a:rPr lang="es-ES" sz="1200"/>
              <a:t>("Point 0 is %d, %d" % (coords[0]["x"], coords[0]["y"]))</a:t>
            </a:r>
          </a:p>
          <a:p>
            <a:pPr defTabSz="739775">
              <a:defRPr/>
            </a:pPr>
            <a:r>
              <a:rPr lang="es-ES" sz="1200"/>
              <a:t>print("Point 1 is %d, %d" % (coords[1]["x"], coords[1]["y"]))</a:t>
            </a:r>
          </a:p>
        </p:txBody>
      </p:sp>
      <p:sp>
        <p:nvSpPr>
          <p:cNvPr id="3" name="TextBox 2"/>
          <p:cNvSpPr txBox="1"/>
          <p:nvPr/>
        </p:nvSpPr>
        <p:spPr>
          <a:xfrm>
            <a:off x="7037375" y="3744796"/>
            <a:ext cx="1765227" cy="276999"/>
          </a:xfrm>
          <a:prstGeom prst="rect">
            <a:avLst/>
          </a:prstGeom>
          <a:noFill/>
        </p:spPr>
        <p:txBody>
          <a:bodyPr wrap="none" rtlCol="0">
            <a:spAutoFit/>
          </a:bodyPr>
          <a:lstStyle/>
          <a:p>
            <a:pPr algn="r"/>
            <a:r>
              <a:rPr lang="en-GB" sz="1200" b="1" smtClean="0">
                <a:solidFill>
                  <a:srgbClr val="333399"/>
                </a:solidFill>
              </a:rPr>
              <a:t>jsonLoadObject.py</a:t>
            </a:r>
            <a:endParaRPr lang="en-GB" sz="1200" b="1">
              <a:solidFill>
                <a:srgbClr val="333399"/>
              </a:solidFill>
            </a:endParaRPr>
          </a:p>
        </p:txBody>
      </p:sp>
      <p:sp>
        <p:nvSpPr>
          <p:cNvPr id="9" name="TextBox 8"/>
          <p:cNvSpPr txBox="1"/>
          <p:nvPr/>
        </p:nvSpPr>
        <p:spPr>
          <a:xfrm>
            <a:off x="7223324" y="6122506"/>
            <a:ext cx="1579278" cy="276999"/>
          </a:xfrm>
          <a:prstGeom prst="rect">
            <a:avLst/>
          </a:prstGeom>
          <a:noFill/>
        </p:spPr>
        <p:txBody>
          <a:bodyPr wrap="none" rtlCol="0">
            <a:spAutoFit/>
          </a:bodyPr>
          <a:lstStyle/>
          <a:p>
            <a:pPr algn="r"/>
            <a:r>
              <a:rPr lang="en-GB" sz="1200" b="1" smtClean="0">
                <a:solidFill>
                  <a:srgbClr val="333399"/>
                </a:solidFill>
              </a:rPr>
              <a:t>jsonLoadList.py</a:t>
            </a:r>
            <a:endParaRPr lang="en-GB" sz="1200" b="1">
              <a:solidFill>
                <a:srgbClr val="333399"/>
              </a:solidFill>
            </a:endParaRPr>
          </a:p>
        </p:txBody>
      </p:sp>
    </p:spTree>
    <p:extLst>
      <p:ext uri="{BB962C8B-B14F-4D97-AF65-F5344CB8AC3E}">
        <p14:creationId xmlns:p14="http://schemas.microsoft.com/office/powerpoint/2010/main" val="4229295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These examples show how to dump Python data into a JSON string</a:t>
            </a:r>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Working with JSON Data (3 of 3)</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31</a:t>
            </a:fld>
            <a:endParaRPr lang="en-GB" dirty="0"/>
          </a:p>
        </p:txBody>
      </p:sp>
      <p:sp>
        <p:nvSpPr>
          <p:cNvPr id="10" name="Rectangle 9"/>
          <p:cNvSpPr>
            <a:spLocks noChangeArrowheads="1"/>
          </p:cNvSpPr>
          <p:nvPr/>
        </p:nvSpPr>
        <p:spPr bwMode="auto">
          <a:xfrm>
            <a:off x="846137" y="2040915"/>
            <a:ext cx="7794625" cy="13856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b="1" smtClean="0">
                <a:solidFill>
                  <a:srgbClr val="FF0000"/>
                </a:solidFill>
              </a:rPr>
              <a:t>import </a:t>
            </a:r>
            <a:r>
              <a:rPr lang="en-GB" sz="1200" b="1">
                <a:solidFill>
                  <a:srgbClr val="FF0000"/>
                </a:solidFill>
              </a:rPr>
              <a:t>json</a:t>
            </a:r>
          </a:p>
          <a:p>
            <a:pPr defTabSz="739775">
              <a:defRPr/>
            </a:pPr>
            <a:endParaRPr lang="en-GB" sz="1200"/>
          </a:p>
          <a:p>
            <a:pPr defTabSz="739775">
              <a:defRPr/>
            </a:pPr>
            <a:r>
              <a:rPr lang="en-GB" sz="1200" smtClean="0"/>
              <a:t>person </a:t>
            </a:r>
            <a:r>
              <a:rPr lang="en-GB" sz="1200"/>
              <a:t>= {"name": "Andy", "age": 21, "height": 1.67, "isWelsh": True }</a:t>
            </a:r>
          </a:p>
          <a:p>
            <a:pPr defTabSz="739775">
              <a:defRPr/>
            </a:pPr>
            <a:endParaRPr lang="en-GB" sz="1200"/>
          </a:p>
          <a:p>
            <a:pPr defTabSz="739775">
              <a:defRPr/>
            </a:pPr>
            <a:r>
              <a:rPr lang="en-GB" sz="1200" b="1" smtClean="0">
                <a:solidFill>
                  <a:srgbClr val="FF0000"/>
                </a:solidFill>
              </a:rPr>
              <a:t>personJson </a:t>
            </a:r>
            <a:r>
              <a:rPr lang="en-GB" sz="1200" b="1">
                <a:solidFill>
                  <a:srgbClr val="FF0000"/>
                </a:solidFill>
              </a:rPr>
              <a:t>= json.dumps(person, indent=4)  </a:t>
            </a:r>
          </a:p>
          <a:p>
            <a:pPr defTabSz="739775">
              <a:defRPr/>
            </a:pPr>
            <a:endParaRPr lang="en-GB" sz="1200"/>
          </a:p>
          <a:p>
            <a:pPr defTabSz="739775">
              <a:defRPr/>
            </a:pPr>
            <a:r>
              <a:rPr lang="en-GB" sz="1200" smtClean="0"/>
              <a:t>print(personJson</a:t>
            </a:r>
            <a:r>
              <a:rPr lang="en-GB" sz="1200"/>
              <a:t>)</a:t>
            </a:r>
          </a:p>
        </p:txBody>
      </p:sp>
      <p:sp>
        <p:nvSpPr>
          <p:cNvPr id="12" name="Rectangle 11"/>
          <p:cNvSpPr>
            <a:spLocks noChangeArrowheads="1"/>
          </p:cNvSpPr>
          <p:nvPr/>
        </p:nvSpPr>
        <p:spPr bwMode="auto">
          <a:xfrm>
            <a:off x="846137" y="4297239"/>
            <a:ext cx="7794625" cy="13856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s-ES" sz="1200" b="1" smtClean="0">
                <a:solidFill>
                  <a:srgbClr val="FF0000"/>
                </a:solidFill>
              </a:rPr>
              <a:t>import </a:t>
            </a:r>
            <a:r>
              <a:rPr lang="es-ES" sz="1200" b="1">
                <a:solidFill>
                  <a:srgbClr val="FF0000"/>
                </a:solidFill>
              </a:rPr>
              <a:t>json</a:t>
            </a:r>
          </a:p>
          <a:p>
            <a:pPr defTabSz="739775">
              <a:defRPr/>
            </a:pPr>
            <a:endParaRPr lang="es-ES" sz="1200"/>
          </a:p>
          <a:p>
            <a:pPr defTabSz="739775">
              <a:defRPr/>
            </a:pPr>
            <a:r>
              <a:rPr lang="es-ES" sz="1200" smtClean="0"/>
              <a:t>coords </a:t>
            </a:r>
            <a:r>
              <a:rPr lang="es-ES" sz="1200"/>
              <a:t>= [ { "x": 100, "y": 150 }, { "x": 200, "y": 250 } ]</a:t>
            </a:r>
          </a:p>
          <a:p>
            <a:pPr defTabSz="739775">
              <a:defRPr/>
            </a:pPr>
            <a:endParaRPr lang="es-ES" sz="1200"/>
          </a:p>
          <a:p>
            <a:pPr defTabSz="739775">
              <a:defRPr/>
            </a:pPr>
            <a:r>
              <a:rPr lang="es-ES" sz="1200" b="1" smtClean="0">
                <a:solidFill>
                  <a:srgbClr val="FF0000"/>
                </a:solidFill>
              </a:rPr>
              <a:t>coordsJson </a:t>
            </a:r>
            <a:r>
              <a:rPr lang="es-ES" sz="1200" b="1">
                <a:solidFill>
                  <a:srgbClr val="FF0000"/>
                </a:solidFill>
              </a:rPr>
              <a:t>= json.dumps(coords, indent=4)  </a:t>
            </a:r>
          </a:p>
          <a:p>
            <a:pPr defTabSz="739775">
              <a:defRPr/>
            </a:pPr>
            <a:endParaRPr lang="es-ES" sz="1200" smtClean="0"/>
          </a:p>
          <a:p>
            <a:pPr defTabSz="739775">
              <a:defRPr/>
            </a:pPr>
            <a:r>
              <a:rPr lang="es-ES" sz="1200" smtClean="0"/>
              <a:t>print(coordsJson</a:t>
            </a:r>
            <a:r>
              <a:rPr lang="es-ES" sz="1200"/>
              <a:t>)</a:t>
            </a:r>
          </a:p>
        </p:txBody>
      </p:sp>
      <p:sp>
        <p:nvSpPr>
          <p:cNvPr id="3" name="TextBox 2"/>
          <p:cNvSpPr txBox="1"/>
          <p:nvPr/>
        </p:nvSpPr>
        <p:spPr>
          <a:xfrm>
            <a:off x="7037375" y="3502036"/>
            <a:ext cx="1765227" cy="276999"/>
          </a:xfrm>
          <a:prstGeom prst="rect">
            <a:avLst/>
          </a:prstGeom>
          <a:noFill/>
        </p:spPr>
        <p:txBody>
          <a:bodyPr wrap="none" rtlCol="0">
            <a:spAutoFit/>
          </a:bodyPr>
          <a:lstStyle/>
          <a:p>
            <a:pPr algn="r"/>
            <a:r>
              <a:rPr lang="en-GB" sz="1200" b="1" smtClean="0">
                <a:solidFill>
                  <a:srgbClr val="333399"/>
                </a:solidFill>
              </a:rPr>
              <a:t>jsonDumpObject.py</a:t>
            </a:r>
            <a:endParaRPr lang="en-GB" sz="1200" b="1">
              <a:solidFill>
                <a:srgbClr val="333399"/>
              </a:solidFill>
            </a:endParaRPr>
          </a:p>
        </p:txBody>
      </p:sp>
      <p:sp>
        <p:nvSpPr>
          <p:cNvPr id="9" name="TextBox 8"/>
          <p:cNvSpPr txBox="1"/>
          <p:nvPr/>
        </p:nvSpPr>
        <p:spPr>
          <a:xfrm>
            <a:off x="7223324" y="5758366"/>
            <a:ext cx="1579278" cy="276999"/>
          </a:xfrm>
          <a:prstGeom prst="rect">
            <a:avLst/>
          </a:prstGeom>
          <a:noFill/>
        </p:spPr>
        <p:txBody>
          <a:bodyPr wrap="none" rtlCol="0">
            <a:spAutoFit/>
          </a:bodyPr>
          <a:lstStyle/>
          <a:p>
            <a:pPr algn="r"/>
            <a:r>
              <a:rPr lang="en-GB" sz="1200" b="1" smtClean="0">
                <a:solidFill>
                  <a:srgbClr val="333399"/>
                </a:solidFill>
              </a:rPr>
              <a:t>jsonDumpList.py</a:t>
            </a:r>
            <a:endParaRPr lang="en-GB" sz="1200" b="1">
              <a:solidFill>
                <a:srgbClr val="333399"/>
              </a:solidFill>
            </a:endParaRPr>
          </a:p>
        </p:txBody>
      </p:sp>
    </p:spTree>
    <p:extLst>
      <p:ext uri="{BB962C8B-B14F-4D97-AF65-F5344CB8AC3E}">
        <p14:creationId xmlns:p14="http://schemas.microsoft.com/office/powerpoint/2010/main" val="2324496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a:t>
            </a:r>
          </a:p>
          <a:p>
            <a:pPr eaLnBrk="1" hangingPunct="1"/>
            <a:r>
              <a:rPr lang="en-GB"/>
              <a:t>Sample </a:t>
            </a:r>
            <a:r>
              <a:rPr lang="en-GB" smtClean="0"/>
              <a:t>data</a:t>
            </a:r>
          </a:p>
          <a:p>
            <a:pPr eaLnBrk="1" hangingPunct="1"/>
            <a:r>
              <a:rPr lang="en-GB" smtClean="0"/>
              <a:t>Application code</a:t>
            </a:r>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smtClean="0"/>
              <a:t>6. Worked Example</a:t>
            </a:r>
            <a:endParaRPr lang="en-GB" sz="3400" dirty="0" smtClean="0"/>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32</a:t>
            </a:fld>
            <a:endParaRPr lang="en-GB"/>
          </a:p>
        </p:txBody>
      </p:sp>
    </p:spTree>
    <p:extLst>
      <p:ext uri="{BB962C8B-B14F-4D97-AF65-F5344CB8AC3E}">
        <p14:creationId xmlns:p14="http://schemas.microsoft.com/office/powerpoint/2010/main" val="420697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We've written an example to illustrate how to use data structures in a real scenario</a:t>
            </a:r>
          </a:p>
          <a:p>
            <a:pPr lvl="1" eaLnBrk="1" hangingPunct="1"/>
            <a:r>
              <a:rPr lang="en-GB" dirty="0" smtClean="0">
                <a:sym typeface="Wingdings" pitchFamily="2" charset="2"/>
              </a:rPr>
              <a:t>Processing lines of text from a file</a:t>
            </a:r>
          </a:p>
          <a:p>
            <a:pPr lvl="1" eaLnBrk="1" hangingPunct="1"/>
            <a:r>
              <a:rPr lang="en-GB" dirty="0" smtClean="0">
                <a:sym typeface="Wingdings" pitchFamily="2" charset="2"/>
              </a:rPr>
              <a:t>Using regular expressions to find particular values in the file</a:t>
            </a:r>
          </a:p>
          <a:p>
            <a:pPr lvl="1" eaLnBrk="1" hangingPunct="1"/>
            <a:endParaRPr lang="en-GB" dirty="0">
              <a:sym typeface="Wingdings" pitchFamily="2" charset="2"/>
            </a:endParaRPr>
          </a:p>
          <a:p>
            <a:pPr eaLnBrk="1" hangingPunct="1"/>
            <a:r>
              <a:rPr lang="en-GB" dirty="0" smtClean="0">
                <a:sym typeface="Wingdings" pitchFamily="2" charset="2"/>
              </a:rPr>
              <a:t>Demo location</a:t>
            </a:r>
          </a:p>
          <a:p>
            <a:pPr lvl="1" eaLnBrk="1" hangingPunct="1"/>
            <a:r>
              <a:rPr lang="en-GB" sz="1800" dirty="0">
                <a:latin typeface="Lucida Console" panose="020B0609040504020204" pitchFamily="49" charset="0"/>
                <a:sym typeface="Wingdings" pitchFamily="2" charset="2"/>
              </a:rPr>
              <a:t>C:\</a:t>
            </a:r>
            <a:r>
              <a:rPr lang="en-GB" sz="1800" dirty="0" smtClean="0">
                <a:latin typeface="Lucida Console" panose="020B0609040504020204" pitchFamily="49" charset="0"/>
                <a:sym typeface="Wingdings" pitchFamily="2" charset="2"/>
              </a:rPr>
              <a:t>PythonDev\Demos\05-DataStructures\WorkedExample</a:t>
            </a:r>
          </a:p>
        </p:txBody>
      </p:sp>
      <p:sp>
        <p:nvSpPr>
          <p:cNvPr id="27651" name="Rectangle 4"/>
          <p:cNvSpPr>
            <a:spLocks noGrp="1" noChangeArrowheads="1"/>
          </p:cNvSpPr>
          <p:nvPr>
            <p:ph type="title"/>
          </p:nvPr>
        </p:nvSpPr>
        <p:spPr/>
        <p:txBody>
          <a:bodyPr/>
          <a:lstStyle/>
          <a:p>
            <a:pPr eaLnBrk="1" hangingPunct="1"/>
            <a:r>
              <a:rPr lang="en-GB" sz="3400" smtClean="0"/>
              <a:t>Overview</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33</a:t>
            </a:fld>
            <a:endParaRPr lang="en-GB" dirty="0"/>
          </a:p>
        </p:txBody>
      </p:sp>
    </p:spTree>
    <p:extLst>
      <p:ext uri="{BB962C8B-B14F-4D97-AF65-F5344CB8AC3E}">
        <p14:creationId xmlns:p14="http://schemas.microsoft.com/office/powerpoint/2010/main" val="371506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Here's the sample data for the application</a:t>
            </a:r>
            <a:endParaRPr lang="en-GB" sz="1800" dirty="0" smtClean="0">
              <a:latin typeface="Lucida Console" panose="020B0609040504020204" pitchFamily="49" charset="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Sample Data</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34</a:t>
            </a:fld>
            <a:endParaRPr lang="en-GB"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996" y="1750427"/>
            <a:ext cx="5362717" cy="4166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90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Here's the code for the application</a:t>
            </a:r>
          </a:p>
          <a:p>
            <a:pPr lvl="1" eaLnBrk="1" hangingPunct="1"/>
            <a:r>
              <a:rPr lang="en-GB" smtClean="0">
                <a:latin typeface="+mj-lt"/>
                <a:sym typeface="Wingdings" pitchFamily="2" charset="2"/>
              </a:rPr>
              <a:t>See the full demo code for detailed comments</a:t>
            </a:r>
          </a:p>
        </p:txBody>
      </p:sp>
      <p:sp>
        <p:nvSpPr>
          <p:cNvPr id="27651" name="Rectangle 4"/>
          <p:cNvSpPr>
            <a:spLocks noGrp="1" noChangeArrowheads="1"/>
          </p:cNvSpPr>
          <p:nvPr>
            <p:ph type="title"/>
          </p:nvPr>
        </p:nvSpPr>
        <p:spPr/>
        <p:txBody>
          <a:bodyPr/>
          <a:lstStyle/>
          <a:p>
            <a:pPr eaLnBrk="1" hangingPunct="1"/>
            <a:r>
              <a:rPr lang="en-GB" sz="3400" smtClean="0"/>
              <a:t>Application Code</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35</a:t>
            </a:fld>
            <a:endParaRPr lang="en-GB" dirty="0"/>
          </a:p>
        </p:txBody>
      </p:sp>
      <p:sp>
        <p:nvSpPr>
          <p:cNvPr id="6" name="Rectangle 5"/>
          <p:cNvSpPr>
            <a:spLocks noChangeArrowheads="1"/>
          </p:cNvSpPr>
          <p:nvPr/>
        </p:nvSpPr>
        <p:spPr bwMode="auto">
          <a:xfrm>
            <a:off x="838200" y="2066653"/>
            <a:ext cx="7810500" cy="452495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smtClean="0"/>
              <a:t>goals_dict </a:t>
            </a:r>
            <a:r>
              <a:rPr lang="en-GB" sz="1200"/>
              <a:t>= dict()</a:t>
            </a:r>
          </a:p>
          <a:p>
            <a:pPr defTabSz="739775">
              <a:defRPr/>
            </a:pPr>
            <a:endParaRPr lang="en-GB" sz="1200" smtClean="0"/>
          </a:p>
          <a:p>
            <a:pPr defTabSz="739775">
              <a:defRPr/>
            </a:pPr>
            <a:r>
              <a:rPr lang="en-GB" sz="1200" smtClean="0"/>
              <a:t># Process data for a player name and the list of goals for that player.</a:t>
            </a:r>
            <a:endParaRPr lang="en-GB" sz="1200"/>
          </a:p>
          <a:p>
            <a:pPr defTabSz="739775">
              <a:defRPr/>
            </a:pPr>
            <a:r>
              <a:rPr lang="en-GB" sz="1200" smtClean="0"/>
              <a:t>def </a:t>
            </a:r>
            <a:r>
              <a:rPr lang="en-GB" sz="1200"/>
              <a:t>process_data(name, goals_string):</a:t>
            </a:r>
          </a:p>
          <a:p>
            <a:pPr defTabSz="739775">
              <a:defRPr/>
            </a:pPr>
            <a:r>
              <a:rPr lang="en-GB" sz="1200" smtClean="0"/>
              <a:t>    goals_list </a:t>
            </a:r>
            <a:r>
              <a:rPr lang="en-GB" sz="1200"/>
              <a:t>= goals_string.split(',')	</a:t>
            </a:r>
          </a:p>
          <a:p>
            <a:pPr defTabSz="739775">
              <a:defRPr/>
            </a:pPr>
            <a:r>
              <a:rPr lang="en-GB" sz="1200"/>
              <a:t>    goals_set  = set(goals_list)	</a:t>
            </a:r>
          </a:p>
          <a:p>
            <a:pPr defTabSz="739775">
              <a:defRPr/>
            </a:pPr>
            <a:endParaRPr lang="en-GB" sz="1200" smtClean="0"/>
          </a:p>
          <a:p>
            <a:pPr defTabSz="739775">
              <a:defRPr/>
            </a:pPr>
            <a:r>
              <a:rPr lang="en-GB" sz="1200" smtClean="0"/>
              <a:t>    if </a:t>
            </a:r>
            <a:r>
              <a:rPr lang="en-GB" sz="1200"/>
              <a:t>goals_dict.get(name):</a:t>
            </a:r>
          </a:p>
          <a:p>
            <a:pPr defTabSz="739775">
              <a:defRPr/>
            </a:pPr>
            <a:r>
              <a:rPr lang="en-GB" sz="1200"/>
              <a:t>        goals_dict[name].update(goals_set)	</a:t>
            </a:r>
          </a:p>
          <a:p>
            <a:pPr defTabSz="739775">
              <a:defRPr/>
            </a:pPr>
            <a:r>
              <a:rPr lang="en-GB" sz="1200"/>
              <a:t>    else:	</a:t>
            </a:r>
          </a:p>
          <a:p>
            <a:pPr defTabSz="739775">
              <a:defRPr/>
            </a:pPr>
            <a:r>
              <a:rPr lang="en-GB" sz="1200"/>
              <a:t>        goals_dict[name] = </a:t>
            </a:r>
            <a:r>
              <a:rPr lang="en-GB" sz="1200" smtClean="0"/>
              <a:t>goals_set</a:t>
            </a:r>
            <a:endParaRPr lang="en-GB" sz="1200"/>
          </a:p>
          <a:p>
            <a:pPr defTabSz="739775">
              <a:defRPr/>
            </a:pPr>
            <a:r>
              <a:rPr lang="en-GB" sz="1200"/>
              <a:t>	</a:t>
            </a:r>
          </a:p>
          <a:p>
            <a:pPr defTabSz="739775">
              <a:defRPr/>
            </a:pPr>
            <a:r>
              <a:rPr lang="en-GB" sz="1200"/>
              <a:t>	</a:t>
            </a:r>
          </a:p>
          <a:p>
            <a:pPr defTabSz="739775">
              <a:defRPr/>
            </a:pPr>
            <a:r>
              <a:rPr lang="en-GB" sz="1200"/>
              <a:t># Main code - process the file and populate goals_dict with all the </a:t>
            </a:r>
            <a:r>
              <a:rPr lang="en-GB" sz="1200" smtClean="0"/>
              <a:t>info.	</a:t>
            </a:r>
          </a:p>
          <a:p>
            <a:pPr defTabSz="739775">
              <a:defRPr/>
            </a:pPr>
            <a:r>
              <a:rPr lang="en-GB" sz="1200" smtClean="0"/>
              <a:t>with open('data.txt') as fh:</a:t>
            </a:r>
            <a:endParaRPr lang="en-GB" sz="1200"/>
          </a:p>
          <a:p>
            <a:pPr defTabSz="739775">
              <a:defRPr/>
            </a:pPr>
            <a:r>
              <a:rPr lang="en-GB" sz="1200" smtClean="0"/>
              <a:t>    for </a:t>
            </a:r>
            <a:r>
              <a:rPr lang="en-GB" sz="1200"/>
              <a:t>name in fh:</a:t>
            </a:r>
          </a:p>
          <a:p>
            <a:pPr defTabSz="739775">
              <a:defRPr/>
            </a:pPr>
            <a:r>
              <a:rPr lang="en-GB" sz="1200" smtClean="0"/>
              <a:t>        name </a:t>
            </a:r>
            <a:r>
              <a:rPr lang="en-GB" sz="1200"/>
              <a:t>= name.rstrip('\r\n')</a:t>
            </a:r>
          </a:p>
          <a:p>
            <a:pPr defTabSz="739775">
              <a:defRPr/>
            </a:pPr>
            <a:r>
              <a:rPr lang="en-GB" sz="1200" smtClean="0"/>
              <a:t>        goals_string </a:t>
            </a:r>
            <a:r>
              <a:rPr lang="en-GB" sz="1200"/>
              <a:t>= fh.readline().rstrip('\r\n')</a:t>
            </a:r>
          </a:p>
          <a:p>
            <a:pPr defTabSz="739775">
              <a:defRPr/>
            </a:pPr>
            <a:r>
              <a:rPr lang="en-GB" sz="1200" smtClean="0"/>
              <a:t>        process_data(name</a:t>
            </a:r>
            <a:r>
              <a:rPr lang="en-GB" sz="1200"/>
              <a:t>, goals_string)</a:t>
            </a:r>
          </a:p>
          <a:p>
            <a:pPr defTabSz="739775">
              <a:defRPr/>
            </a:pPr>
            <a:r>
              <a:rPr lang="en-GB" sz="1200"/>
              <a:t>	</a:t>
            </a:r>
            <a:endParaRPr lang="en-GB" sz="1200" smtClean="0"/>
          </a:p>
          <a:p>
            <a:pPr defTabSz="739775">
              <a:defRPr/>
            </a:pPr>
            <a:r>
              <a:rPr lang="en-GB" sz="1200"/>
              <a:t>	</a:t>
            </a:r>
          </a:p>
          <a:p>
            <a:pPr defTabSz="739775">
              <a:defRPr/>
            </a:pPr>
            <a:r>
              <a:rPr lang="en-GB" sz="1200"/>
              <a:t># Display the goal-scoring pattern for each player.</a:t>
            </a:r>
          </a:p>
          <a:p>
            <a:pPr defTabSz="739775">
              <a:defRPr/>
            </a:pPr>
            <a:r>
              <a:rPr lang="en-GB" sz="1200"/>
              <a:t>for k,v in goals_dict.items():</a:t>
            </a:r>
          </a:p>
          <a:p>
            <a:pPr defTabSz="739775">
              <a:defRPr/>
            </a:pPr>
            <a:r>
              <a:rPr lang="en-GB" sz="1200"/>
              <a:t>    print("%s\t%s" % (k, v))</a:t>
            </a:r>
          </a:p>
        </p:txBody>
      </p:sp>
      <p:sp>
        <p:nvSpPr>
          <p:cNvPr id="7" name="TextBox 12"/>
          <p:cNvSpPr txBox="1">
            <a:spLocks noChangeArrowheads="1"/>
          </p:cNvSpPr>
          <p:nvPr/>
        </p:nvSpPr>
        <p:spPr bwMode="auto">
          <a:xfrm>
            <a:off x="7264988" y="6257994"/>
            <a:ext cx="1383712" cy="307777"/>
          </a:xfrm>
          <a:prstGeom prst="rect">
            <a:avLst/>
          </a:prstGeom>
          <a:noFill/>
          <a:ln w="9525">
            <a:noFill/>
            <a:miter lim="800000"/>
            <a:headEnd/>
            <a:tailEnd/>
          </a:ln>
        </p:spPr>
        <p:txBody>
          <a:bodyPr wrap="none">
            <a:spAutoFit/>
          </a:bodyPr>
          <a:lstStyle/>
          <a:p>
            <a:pPr algn="r"/>
            <a:r>
              <a:rPr lang="en-GB" b="1" smtClean="0">
                <a:solidFill>
                  <a:schemeClr val="tx2"/>
                </a:solidFill>
              </a:rPr>
              <a:t>readData.py</a:t>
            </a:r>
            <a:endParaRPr lang="en-GB" b="1" dirty="0">
              <a:solidFill>
                <a:schemeClr val="tx2"/>
              </a:solidFill>
            </a:endParaRPr>
          </a:p>
        </p:txBody>
      </p:sp>
    </p:spTree>
    <p:extLst>
      <p:ext uri="{BB962C8B-B14F-4D97-AF65-F5344CB8AC3E}">
        <p14:creationId xmlns:p14="http://schemas.microsoft.com/office/powerpoint/2010/main" val="61289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36</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50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Basic </a:t>
            </a:r>
            <a:r>
              <a:rPr lang="en-GB" dirty="0">
                <a:sym typeface="Wingdings" pitchFamily="2" charset="2"/>
              </a:rPr>
              <a:t>sequence types</a:t>
            </a:r>
          </a:p>
          <a:p>
            <a:pPr lvl="1" eaLnBrk="1" hangingPunct="1"/>
            <a:r>
              <a:rPr lang="en-GB" dirty="0" smtClean="0">
                <a:sym typeface="Wingdings" pitchFamily="2" charset="2"/>
              </a:rPr>
              <a:t>List, tuple, </a:t>
            </a:r>
            <a:r>
              <a:rPr lang="en-GB" dirty="0">
                <a:sym typeface="Wingdings" pitchFamily="2" charset="2"/>
              </a:rPr>
              <a:t>and </a:t>
            </a:r>
            <a:r>
              <a:rPr lang="en-GB" dirty="0" smtClean="0">
                <a:sym typeface="Wingdings" pitchFamily="2" charset="2"/>
              </a:rPr>
              <a:t>range</a:t>
            </a:r>
            <a:endParaRPr lang="en-GB" dirty="0">
              <a:sym typeface="Wingdings" pitchFamily="2" charset="2"/>
            </a:endParaRPr>
          </a:p>
          <a:p>
            <a:pPr lvl="2" eaLnBrk="1" hangingPunct="1"/>
            <a:endParaRPr lang="en-GB" dirty="0">
              <a:sym typeface="Wingdings" pitchFamily="2" charset="2"/>
            </a:endParaRPr>
          </a:p>
          <a:p>
            <a:pPr eaLnBrk="1" hangingPunct="1"/>
            <a:r>
              <a:rPr lang="en-GB" dirty="0">
                <a:sym typeface="Wingdings" pitchFamily="2" charset="2"/>
              </a:rPr>
              <a:t>Text sequence types</a:t>
            </a:r>
          </a:p>
          <a:p>
            <a:pPr lvl="1" eaLnBrk="1" hangingPunct="1"/>
            <a:r>
              <a:rPr lang="en-GB" dirty="0" smtClean="0">
                <a:sym typeface="Wingdings" pitchFamily="2" charset="2"/>
              </a:rPr>
              <a:t>String</a:t>
            </a:r>
            <a:endParaRPr lang="en-GB" dirty="0">
              <a:sym typeface="Wingdings" pitchFamily="2" charset="2"/>
            </a:endParaRPr>
          </a:p>
          <a:p>
            <a:pPr lvl="2" eaLnBrk="1" hangingPunct="1"/>
            <a:endParaRPr lang="en-GB" dirty="0">
              <a:sym typeface="Wingdings" pitchFamily="2" charset="2"/>
            </a:endParaRPr>
          </a:p>
          <a:p>
            <a:pPr eaLnBrk="1" hangingPunct="1"/>
            <a:r>
              <a:rPr lang="en-GB" dirty="0" smtClean="0">
                <a:sym typeface="Wingdings" pitchFamily="2" charset="2"/>
              </a:rPr>
              <a:t>Binary </a:t>
            </a:r>
            <a:r>
              <a:rPr lang="en-GB" dirty="0">
                <a:sym typeface="Wingdings" pitchFamily="2" charset="2"/>
              </a:rPr>
              <a:t>sequence types</a:t>
            </a:r>
          </a:p>
          <a:p>
            <a:pPr lvl="1" eaLnBrk="1" hangingPunct="1"/>
            <a:r>
              <a:rPr lang="en-GB" dirty="0">
                <a:latin typeface="Lucida Console" panose="020B0609040504020204" pitchFamily="49" charset="0"/>
                <a:sym typeface="Wingdings" pitchFamily="2" charset="2"/>
              </a:rPr>
              <a:t>bytes</a:t>
            </a:r>
            <a:r>
              <a:rPr lang="en-GB" dirty="0">
                <a:sym typeface="Wingdings" pitchFamily="2" charset="2"/>
              </a:rPr>
              <a:t>, </a:t>
            </a:r>
            <a:r>
              <a:rPr lang="en-GB" dirty="0" err="1">
                <a:latin typeface="Lucida Console" panose="020B0609040504020204" pitchFamily="49" charset="0"/>
                <a:sym typeface="Wingdings" pitchFamily="2" charset="2"/>
              </a:rPr>
              <a:t>bytesarray</a:t>
            </a:r>
            <a:r>
              <a:rPr lang="en-GB" dirty="0">
                <a:sym typeface="Wingdings" pitchFamily="2" charset="2"/>
              </a:rPr>
              <a:t>, and </a:t>
            </a:r>
            <a:r>
              <a:rPr lang="en-GB" dirty="0" err="1">
                <a:latin typeface="Lucida Console" panose="020B0609040504020204" pitchFamily="49" charset="0"/>
                <a:sym typeface="Wingdings" pitchFamily="2" charset="2"/>
              </a:rPr>
              <a:t>memoryview</a:t>
            </a:r>
            <a:endParaRPr lang="en-GB" dirty="0">
              <a:latin typeface="Lucida Console" panose="020B0609040504020204" pitchFamily="49" charset="0"/>
              <a:sym typeface="Wingdings" pitchFamily="2" charset="2"/>
            </a:endParaRPr>
          </a:p>
          <a:p>
            <a:pPr lvl="1" eaLnBrk="1" hangingPunct="1"/>
            <a:endParaRPr lang="en-GB" dirty="0">
              <a:sym typeface="Wingdings" pitchFamily="2" charset="2"/>
            </a:endParaRPr>
          </a:p>
        </p:txBody>
      </p:sp>
      <p:sp>
        <p:nvSpPr>
          <p:cNvPr id="25603" name="Rectangle 4"/>
          <p:cNvSpPr>
            <a:spLocks noGrp="1" noChangeArrowheads="1"/>
          </p:cNvSpPr>
          <p:nvPr>
            <p:ph type="title"/>
          </p:nvPr>
        </p:nvSpPr>
        <p:spPr/>
        <p:txBody>
          <a:bodyPr/>
          <a:lstStyle/>
          <a:p>
            <a:pPr eaLnBrk="1" hangingPunct="1"/>
            <a:r>
              <a:rPr lang="en-GB" sz="3400" dirty="0" smtClean="0"/>
              <a:t>Overview</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4</a:t>
            </a:fld>
            <a:endParaRPr lang="en-GB"/>
          </a:p>
        </p:txBody>
      </p:sp>
    </p:spTree>
    <p:extLst>
      <p:ext uri="{BB962C8B-B14F-4D97-AF65-F5344CB8AC3E}">
        <p14:creationId xmlns:p14="http://schemas.microsoft.com/office/powerpoint/2010/main" val="250160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There are several ways to create a list</a:t>
            </a:r>
          </a:p>
          <a:p>
            <a:pPr lvl="1" eaLnBrk="1" hangingPunct="1"/>
            <a:r>
              <a:rPr lang="en-GB" dirty="0" smtClean="0">
                <a:latin typeface="Lucida Console" panose="020B0609040504020204" pitchFamily="49" charset="0"/>
                <a:sym typeface="Wingdings" pitchFamily="2" charset="2"/>
              </a:rPr>
              <a:t>[]</a:t>
            </a:r>
          </a:p>
          <a:p>
            <a:pPr lvl="1" eaLnBrk="1" hangingPunct="1"/>
            <a:r>
              <a:rPr lang="en-GB" dirty="0" smtClean="0">
                <a:latin typeface="Lucida Console" panose="020B0609040504020204" pitchFamily="49" charset="0"/>
                <a:sym typeface="Wingdings" pitchFamily="2" charset="2"/>
              </a:rPr>
              <a:t>[</a:t>
            </a:r>
            <a:r>
              <a:rPr lang="en-GB" i="1" dirty="0" smtClean="0">
                <a:latin typeface="Lucida Console" panose="020B0609040504020204" pitchFamily="49" charset="0"/>
                <a:sym typeface="Wingdings" pitchFamily="2" charset="2"/>
              </a:rPr>
              <a:t>item</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item</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item</a:t>
            </a:r>
            <a:r>
              <a:rPr lang="en-GB" dirty="0" smtClean="0">
                <a:latin typeface="Lucida Console" panose="020B0609040504020204" pitchFamily="49" charset="0"/>
                <a:sym typeface="Wingdings" pitchFamily="2" charset="2"/>
              </a:rPr>
              <a:t> … ]</a:t>
            </a:r>
          </a:p>
          <a:p>
            <a:pPr lvl="1" eaLnBrk="1" hangingPunct="1"/>
            <a:r>
              <a:rPr lang="en-GB" dirty="0">
                <a:latin typeface="Lucida Console" panose="020B0609040504020204" pitchFamily="49" charset="0"/>
                <a:sym typeface="Wingdings" pitchFamily="2" charset="2"/>
              </a:rPr>
              <a:t>list</a:t>
            </a:r>
            <a:r>
              <a:rPr lang="en-GB" dirty="0"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list(</a:t>
            </a:r>
            <a:r>
              <a:rPr lang="en-GB" i="1" dirty="0" err="1" smtClean="0">
                <a:latin typeface="Lucida Console" panose="020B0609040504020204" pitchFamily="49" charset="0"/>
                <a:sym typeface="Wingdings" pitchFamily="2" charset="2"/>
              </a:rPr>
              <a:t>iterable</a:t>
            </a:r>
            <a:r>
              <a:rPr lang="en-GB" dirty="0" smtClean="0">
                <a:latin typeface="Lucida Console" panose="020B0609040504020204" pitchFamily="49" charset="0"/>
                <a:sym typeface="Wingdings" pitchFamily="2" charset="2"/>
              </a:rPr>
              <a:t>)</a:t>
            </a: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smtClean="0"/>
              <a:t>Lists</a:t>
            </a:r>
            <a:endParaRPr lang="en-GB" sz="3400" dirty="0" smtClean="0"/>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5</a:t>
            </a:fld>
            <a:endParaRPr lang="en-GB"/>
          </a:p>
        </p:txBody>
      </p:sp>
      <p:sp>
        <p:nvSpPr>
          <p:cNvPr id="7" name="Rectangle 6"/>
          <p:cNvSpPr>
            <a:spLocks noChangeArrowheads="1"/>
          </p:cNvSpPr>
          <p:nvPr/>
        </p:nvSpPr>
        <p:spPr bwMode="auto">
          <a:xfrm>
            <a:off x="838200" y="4037807"/>
            <a:ext cx="7810500" cy="251674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list1 = []</a:t>
            </a:r>
          </a:p>
          <a:p>
            <a:pPr defTabSz="739775">
              <a:defRPr/>
            </a:pPr>
            <a:r>
              <a:rPr lang="en-GB" sz="1200" dirty="0"/>
              <a:t>list2 = ["Italy", "France", "Spain"]</a:t>
            </a:r>
          </a:p>
          <a:p>
            <a:pPr defTabSz="739775">
              <a:defRPr/>
            </a:pPr>
            <a:r>
              <a:rPr lang="en-GB" sz="1200" dirty="0"/>
              <a:t>list3 = [3, 12, 19, 1, 2, 7]</a:t>
            </a:r>
          </a:p>
          <a:p>
            <a:pPr defTabSz="739775">
              <a:defRPr/>
            </a:pPr>
            <a:r>
              <a:rPr lang="en-GB" sz="1200" dirty="0"/>
              <a:t>list4 = list()</a:t>
            </a:r>
          </a:p>
          <a:p>
            <a:pPr defTabSz="739775">
              <a:defRPr/>
            </a:pPr>
            <a:r>
              <a:rPr lang="en-GB" sz="1200" dirty="0"/>
              <a:t>list5 = list(list3</a:t>
            </a:r>
            <a:r>
              <a:rPr lang="en-GB" sz="1200" dirty="0" smtClean="0"/>
              <a:t>)</a:t>
            </a:r>
          </a:p>
          <a:p>
            <a:pPr defTabSz="739775">
              <a:defRPr/>
            </a:pPr>
            <a:r>
              <a:rPr lang="en-GB" sz="1200" dirty="0"/>
              <a:t>list6 = list("</a:t>
            </a:r>
            <a:r>
              <a:rPr lang="en-GB" sz="1200" dirty="0" smtClean="0"/>
              <a:t>Hello")</a:t>
            </a:r>
            <a:endParaRPr lang="en-GB" sz="1200" dirty="0"/>
          </a:p>
          <a:p>
            <a:pPr defTabSz="739775">
              <a:defRPr/>
            </a:pPr>
            <a:endParaRPr lang="en-GB" sz="1200" dirty="0"/>
          </a:p>
          <a:p>
            <a:pPr defTabSz="739775">
              <a:defRPr/>
            </a:pPr>
            <a:r>
              <a:rPr lang="en-GB" sz="1200" dirty="0"/>
              <a:t>print("list1 has %d items: %s" % (</a:t>
            </a:r>
            <a:r>
              <a:rPr lang="en-GB" sz="1200" dirty="0" err="1"/>
              <a:t>len</a:t>
            </a:r>
            <a:r>
              <a:rPr lang="en-GB" sz="1200" dirty="0"/>
              <a:t>(list1), list1))</a:t>
            </a:r>
          </a:p>
          <a:p>
            <a:pPr defTabSz="739775">
              <a:defRPr/>
            </a:pPr>
            <a:r>
              <a:rPr lang="en-GB" sz="1200" dirty="0"/>
              <a:t>print("list2 has %d items: %s" % (</a:t>
            </a:r>
            <a:r>
              <a:rPr lang="en-GB" sz="1200" dirty="0" err="1"/>
              <a:t>len</a:t>
            </a:r>
            <a:r>
              <a:rPr lang="en-GB" sz="1200" dirty="0"/>
              <a:t>(list2), list2))</a:t>
            </a:r>
          </a:p>
          <a:p>
            <a:pPr defTabSz="739775">
              <a:defRPr/>
            </a:pPr>
            <a:r>
              <a:rPr lang="en-GB" sz="1200" dirty="0"/>
              <a:t>print("list3 has %d items: %s" % (</a:t>
            </a:r>
            <a:r>
              <a:rPr lang="en-GB" sz="1200" dirty="0" err="1"/>
              <a:t>len</a:t>
            </a:r>
            <a:r>
              <a:rPr lang="en-GB" sz="1200" dirty="0"/>
              <a:t>(list3), list3))</a:t>
            </a:r>
          </a:p>
          <a:p>
            <a:pPr defTabSz="739775">
              <a:defRPr/>
            </a:pPr>
            <a:r>
              <a:rPr lang="en-GB" sz="1200" dirty="0"/>
              <a:t>print("list4 has %d items: %s" % (</a:t>
            </a:r>
            <a:r>
              <a:rPr lang="en-GB" sz="1200" dirty="0" err="1"/>
              <a:t>len</a:t>
            </a:r>
            <a:r>
              <a:rPr lang="en-GB" sz="1200" dirty="0"/>
              <a:t>(list4), list4))</a:t>
            </a:r>
          </a:p>
          <a:p>
            <a:pPr defTabSz="739775">
              <a:defRPr/>
            </a:pPr>
            <a:r>
              <a:rPr lang="en-GB" sz="1200" dirty="0"/>
              <a:t>print("list5 has %d items: %s" % (</a:t>
            </a:r>
            <a:r>
              <a:rPr lang="en-GB" sz="1200" dirty="0" err="1"/>
              <a:t>len</a:t>
            </a:r>
            <a:r>
              <a:rPr lang="en-GB" sz="1200" dirty="0"/>
              <a:t>(list5), list5</a:t>
            </a:r>
            <a:r>
              <a:rPr lang="en-GB" sz="1200" dirty="0" smtClean="0"/>
              <a:t>))</a:t>
            </a:r>
          </a:p>
          <a:p>
            <a:pPr defTabSz="739775">
              <a:defRPr/>
            </a:pPr>
            <a:r>
              <a:rPr lang="en-GB" sz="1200" dirty="0"/>
              <a:t>print("list6 has %d items: %s" % (</a:t>
            </a:r>
            <a:r>
              <a:rPr lang="en-GB" sz="1200" dirty="0" err="1"/>
              <a:t>len</a:t>
            </a:r>
            <a:r>
              <a:rPr lang="en-GB" sz="1200" dirty="0"/>
              <a:t>(list6), list6</a:t>
            </a:r>
            <a:r>
              <a:rPr lang="en-GB" sz="1200" dirty="0" smtClean="0"/>
              <a:t>))</a:t>
            </a:r>
            <a:endParaRPr lang="en-GB" sz="1200" dirty="0"/>
          </a:p>
        </p:txBody>
      </p:sp>
      <p:sp>
        <p:nvSpPr>
          <p:cNvPr id="9" name="TextBox 12"/>
          <p:cNvSpPr txBox="1">
            <a:spLocks noChangeArrowheads="1"/>
          </p:cNvSpPr>
          <p:nvPr/>
        </p:nvSpPr>
        <p:spPr bwMode="auto">
          <a:xfrm>
            <a:off x="7567152" y="6246771"/>
            <a:ext cx="1056700" cy="307777"/>
          </a:xfrm>
          <a:prstGeom prst="rect">
            <a:avLst/>
          </a:prstGeom>
          <a:noFill/>
          <a:ln w="9525">
            <a:noFill/>
            <a:miter lim="800000"/>
            <a:headEnd/>
            <a:tailEnd/>
          </a:ln>
        </p:spPr>
        <p:txBody>
          <a:bodyPr wrap="none">
            <a:spAutoFit/>
          </a:bodyPr>
          <a:lstStyle/>
          <a:p>
            <a:pPr algn="r"/>
            <a:r>
              <a:rPr lang="en-GB" b="1" dirty="0" smtClean="0">
                <a:solidFill>
                  <a:schemeClr val="tx2"/>
                </a:solidFill>
              </a:rPr>
              <a:t>lists.py</a:t>
            </a:r>
            <a:endParaRPr lang="en-GB" b="1" dirty="0">
              <a:solidFill>
                <a:schemeClr val="tx2"/>
              </a:solidFill>
            </a:endParaRPr>
          </a:p>
        </p:txBody>
      </p:sp>
    </p:spTree>
    <p:extLst>
      <p:ext uri="{BB962C8B-B14F-4D97-AF65-F5344CB8AC3E}">
        <p14:creationId xmlns:p14="http://schemas.microsoft.com/office/powerpoint/2010/main" val="51701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smtClean="0">
                <a:sym typeface="Wingdings" pitchFamily="2" charset="2"/>
              </a:rPr>
              <a:t>A common scenario where lists crop up in Python is when you call </a:t>
            </a:r>
            <a:r>
              <a:rPr lang="en-GB" smtClean="0">
                <a:latin typeface="Lucida Console" panose="020B0609040504020204" pitchFamily="49" charset="0"/>
                <a:sym typeface="Wingdings" pitchFamily="2" charset="2"/>
              </a:rPr>
              <a:t>split()</a:t>
            </a:r>
            <a:r>
              <a:rPr lang="en-GB" smtClean="0">
                <a:sym typeface="Wingdings" pitchFamily="2" charset="2"/>
              </a:rPr>
              <a:t> or </a:t>
            </a:r>
            <a:r>
              <a:rPr lang="en-GB" smtClean="0">
                <a:latin typeface="Lucida Console" panose="020B0609040504020204" pitchFamily="49" charset="0"/>
                <a:sym typeface="Wingdings" pitchFamily="2" charset="2"/>
              </a:rPr>
              <a:t>join()</a:t>
            </a:r>
            <a:r>
              <a:rPr lang="en-GB" smtClean="0">
                <a:sym typeface="Wingdings" pitchFamily="2" charset="2"/>
              </a:rPr>
              <a:t> on a string</a:t>
            </a:r>
          </a:p>
          <a:p>
            <a:pPr lvl="1" eaLnBrk="1" hangingPunct="1"/>
            <a:r>
              <a:rPr lang="en-GB" smtClean="0">
                <a:latin typeface="Lucida Console" panose="020B0609040504020204" pitchFamily="49" charset="0"/>
                <a:sym typeface="Wingdings" pitchFamily="2" charset="2"/>
              </a:rPr>
              <a:t>split() - </a:t>
            </a:r>
            <a:r>
              <a:rPr lang="en-GB" smtClean="0">
                <a:sym typeface="Wingdings" pitchFamily="2" charset="2"/>
              </a:rPr>
              <a:t>splits a string into a list of substrings</a:t>
            </a:r>
          </a:p>
          <a:p>
            <a:pPr lvl="1" eaLnBrk="1" hangingPunct="1"/>
            <a:r>
              <a:rPr lang="en-GB" smtClean="0">
                <a:latin typeface="Lucida Console" panose="020B0609040504020204" pitchFamily="49" charset="0"/>
                <a:sym typeface="Wingdings" pitchFamily="2" charset="2"/>
              </a:rPr>
              <a:t>join()  - </a:t>
            </a:r>
            <a:r>
              <a:rPr lang="en-GB" smtClean="0">
                <a:sym typeface="Wingdings" pitchFamily="2" charset="2"/>
              </a:rPr>
              <a:t>joins a list into a concatenated string</a:t>
            </a:r>
          </a:p>
          <a:p>
            <a:pPr lvl="1" eaLnBrk="1" hangingPunct="1"/>
            <a:endParaRPr lang="en-GB" smtClean="0">
              <a:sym typeface="Wingdings" pitchFamily="2" charset="2"/>
            </a:endParaRPr>
          </a:p>
          <a:p>
            <a:pPr eaLnBrk="1" hangingPunct="1"/>
            <a:r>
              <a:rPr lang="en-GB" smtClean="0">
                <a:sym typeface="Wingdings" pitchFamily="2" charset="2"/>
              </a:rPr>
              <a:t>Example:</a:t>
            </a:r>
            <a:endParaRPr lang="en-GB" dirty="0" smtClean="0">
              <a:latin typeface="+mj-lt"/>
              <a:sym typeface="Wingdings" pitchFamily="2" charset="2"/>
            </a:endParaRPr>
          </a:p>
        </p:txBody>
      </p:sp>
      <p:sp>
        <p:nvSpPr>
          <p:cNvPr id="25603" name="Rectangle 4"/>
          <p:cNvSpPr>
            <a:spLocks noGrp="1" noChangeArrowheads="1"/>
          </p:cNvSpPr>
          <p:nvPr>
            <p:ph type="title"/>
          </p:nvPr>
        </p:nvSpPr>
        <p:spPr/>
        <p:txBody>
          <a:bodyPr/>
          <a:lstStyle/>
          <a:p>
            <a:pPr eaLnBrk="1" hangingPunct="1"/>
            <a:r>
              <a:rPr lang="en-GB" sz="3400" smtClean="0"/>
              <a:t>Splitting and Joining</a:t>
            </a:r>
            <a:endParaRPr lang="en-GB" sz="3400" dirty="0" smtClean="0"/>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6</a:t>
            </a:fld>
            <a:endParaRPr lang="en-GB"/>
          </a:p>
        </p:txBody>
      </p:sp>
      <p:sp>
        <p:nvSpPr>
          <p:cNvPr id="7" name="Rectangle 6"/>
          <p:cNvSpPr>
            <a:spLocks noChangeArrowheads="1"/>
          </p:cNvSpPr>
          <p:nvPr/>
        </p:nvSpPr>
        <p:spPr bwMode="auto">
          <a:xfrm>
            <a:off x="838200" y="3701659"/>
            <a:ext cx="7810500" cy="13856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a:t>str = "and we were singing, hymns and arias, land of my fathers, ar hyd yr nos"</a:t>
            </a:r>
          </a:p>
          <a:p>
            <a:pPr defTabSz="739775">
              <a:defRPr/>
            </a:pPr>
            <a:endParaRPr lang="en-GB" sz="1200"/>
          </a:p>
          <a:p>
            <a:pPr defTabSz="739775">
              <a:defRPr/>
            </a:pPr>
            <a:r>
              <a:rPr lang="en-GB" sz="1200"/>
              <a:t>words = </a:t>
            </a:r>
            <a:r>
              <a:rPr lang="en-GB" sz="1200" b="1"/>
              <a:t>str.split(", ")</a:t>
            </a:r>
          </a:p>
          <a:p>
            <a:pPr defTabSz="739775">
              <a:defRPr/>
            </a:pPr>
            <a:endParaRPr lang="en-GB" sz="1200"/>
          </a:p>
          <a:p>
            <a:pPr defTabSz="739775">
              <a:defRPr/>
            </a:pPr>
            <a:r>
              <a:rPr lang="en-GB" sz="1200"/>
              <a:t>lines = </a:t>
            </a:r>
            <a:r>
              <a:rPr lang="en-GB" sz="1200" b="1"/>
              <a:t>"...\n".join(words</a:t>
            </a:r>
            <a:r>
              <a:rPr lang="en-GB" sz="1200" b="1" smtClean="0"/>
              <a:t>)</a:t>
            </a:r>
          </a:p>
          <a:p>
            <a:pPr defTabSz="739775">
              <a:defRPr/>
            </a:pPr>
            <a:endParaRPr lang="en-GB" sz="1200"/>
          </a:p>
          <a:p>
            <a:pPr defTabSz="739775">
              <a:defRPr/>
            </a:pPr>
            <a:r>
              <a:rPr lang="en-GB" sz="1200"/>
              <a:t>print("%s" % lines)</a:t>
            </a:r>
            <a:endParaRPr lang="en-GB" sz="1200" dirty="0"/>
          </a:p>
        </p:txBody>
      </p:sp>
      <p:sp>
        <p:nvSpPr>
          <p:cNvPr id="9" name="TextBox 12"/>
          <p:cNvSpPr txBox="1">
            <a:spLocks noChangeArrowheads="1"/>
          </p:cNvSpPr>
          <p:nvPr/>
        </p:nvSpPr>
        <p:spPr bwMode="auto">
          <a:xfrm>
            <a:off x="7131136" y="4777890"/>
            <a:ext cx="1492716" cy="307777"/>
          </a:xfrm>
          <a:prstGeom prst="rect">
            <a:avLst/>
          </a:prstGeom>
          <a:noFill/>
          <a:ln w="9525">
            <a:noFill/>
            <a:miter lim="800000"/>
            <a:headEnd/>
            <a:tailEnd/>
          </a:ln>
        </p:spPr>
        <p:txBody>
          <a:bodyPr wrap="none">
            <a:spAutoFit/>
          </a:bodyPr>
          <a:lstStyle/>
          <a:p>
            <a:pPr algn="r"/>
            <a:r>
              <a:rPr lang="en-GB" b="1" smtClean="0">
                <a:solidFill>
                  <a:schemeClr val="tx2"/>
                </a:solidFill>
              </a:rPr>
              <a:t>splitJoin.py</a:t>
            </a:r>
            <a:endParaRPr lang="en-GB" b="1" dirty="0">
              <a:solidFill>
                <a:schemeClr val="tx2"/>
              </a:solidFill>
            </a:endParaRPr>
          </a:p>
        </p:txBody>
      </p:sp>
    </p:spTree>
    <p:extLst>
      <p:ext uri="{BB962C8B-B14F-4D97-AF65-F5344CB8AC3E}">
        <p14:creationId xmlns:p14="http://schemas.microsoft.com/office/powerpoint/2010/main" val="4034634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a:xfrm>
            <a:off x="406400" y="1196975"/>
            <a:ext cx="8486775" cy="4935538"/>
          </a:xfrm>
        </p:spPr>
        <p:txBody>
          <a:bodyPr/>
          <a:lstStyle/>
          <a:p>
            <a:pPr eaLnBrk="1" hangingPunct="1"/>
            <a:r>
              <a:rPr lang="en-GB" dirty="0" smtClean="0">
                <a:sym typeface="Wingdings" pitchFamily="2" charset="2"/>
              </a:rPr>
              <a:t>There are several ways to create a tuple</a:t>
            </a:r>
          </a:p>
          <a:p>
            <a:pPr lvl="1" eaLnBrk="1" hangingPunct="1"/>
            <a:r>
              <a:rPr lang="en-GB" dirty="0" smtClean="0">
                <a:latin typeface="Lucida Console" panose="020B0609040504020204" pitchFamily="49" charset="0"/>
                <a:sym typeface="Wingdings" pitchFamily="2" charset="2"/>
              </a:rPr>
              <a:t>()</a:t>
            </a:r>
          </a:p>
          <a:p>
            <a:pPr lvl="1" eaLnBrk="1" hangingPunct="1"/>
            <a:r>
              <a:rPr lang="en-GB" i="1" dirty="0" smtClean="0">
                <a:latin typeface="Lucida Console" panose="020B0609040504020204" pitchFamily="49" charset="0"/>
                <a:sym typeface="Wingdings" pitchFamily="2" charset="2"/>
              </a:rPr>
              <a:t>a</a:t>
            </a:r>
            <a:r>
              <a:rPr lang="en-GB" dirty="0" smtClean="0">
                <a:latin typeface="Lucida Console" panose="020B0609040504020204" pitchFamily="49" charset="0"/>
                <a:sym typeface="Wingdings" pitchFamily="2" charset="2"/>
              </a:rPr>
              <a:t>, </a:t>
            </a:r>
            <a:r>
              <a:rPr lang="en-GB" dirty="0" smtClean="0">
                <a:latin typeface="+mj-lt"/>
                <a:sym typeface="Wingdings" pitchFamily="2" charset="2"/>
              </a:rPr>
              <a:t>or</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a</a:t>
            </a:r>
            <a:r>
              <a:rPr lang="en-GB" dirty="0" smtClean="0">
                <a:latin typeface="Lucida Console" panose="020B0609040504020204" pitchFamily="49" charset="0"/>
                <a:sym typeface="Wingdings" pitchFamily="2" charset="2"/>
              </a:rPr>
              <a:t>,)</a:t>
            </a:r>
          </a:p>
          <a:p>
            <a:pPr lvl="1" eaLnBrk="1" hangingPunct="1"/>
            <a:r>
              <a:rPr lang="en-GB" i="1" dirty="0" err="1" smtClean="0">
                <a:latin typeface="Lucida Console" panose="020B0609040504020204" pitchFamily="49" charset="0"/>
                <a:sym typeface="Wingdings" pitchFamily="2" charset="2"/>
              </a:rPr>
              <a:t>a</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b</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c</a:t>
            </a:r>
            <a:r>
              <a:rPr lang="en-GB" dirty="0" smtClean="0">
                <a:latin typeface="Lucida Console" panose="020B0609040504020204" pitchFamily="49" charset="0"/>
                <a:sym typeface="Wingdings" pitchFamily="2" charset="2"/>
              </a:rPr>
              <a:t> </a:t>
            </a:r>
            <a:r>
              <a:rPr lang="en-GB" dirty="0">
                <a:sym typeface="Wingdings" pitchFamily="2" charset="2"/>
              </a:rPr>
              <a:t>or</a:t>
            </a:r>
            <a:r>
              <a:rPr lang="en-GB" dirty="0">
                <a:latin typeface="Lucida Console" panose="020B0609040504020204" pitchFamily="49" charset="0"/>
                <a:sym typeface="Wingdings" pitchFamily="2" charset="2"/>
              </a:rPr>
              <a:t> (</a:t>
            </a:r>
            <a:r>
              <a:rPr lang="en-GB" i="1" dirty="0" err="1" smtClean="0">
                <a:latin typeface="Lucida Console" panose="020B0609040504020204" pitchFamily="49" charset="0"/>
                <a:sym typeface="Wingdings" pitchFamily="2" charset="2"/>
              </a:rPr>
              <a:t>a</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b</a:t>
            </a:r>
            <a:r>
              <a:rPr lang="en-GB" dirty="0" err="1" smtClean="0">
                <a:latin typeface="Lucida Console" panose="020B0609040504020204" pitchFamily="49" charset="0"/>
                <a:sym typeface="Wingdings" pitchFamily="2" charset="2"/>
              </a:rPr>
              <a:t>,</a:t>
            </a:r>
            <a:r>
              <a:rPr lang="en-GB" i="1" dirty="0" err="1" smtClean="0">
                <a:latin typeface="Lucida Console" panose="020B0609040504020204" pitchFamily="49" charset="0"/>
                <a:sym typeface="Wingdings" pitchFamily="2" charset="2"/>
              </a:rPr>
              <a:t>c</a:t>
            </a:r>
            <a:r>
              <a:rPr lang="en-GB" dirty="0"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tuple()</a:t>
            </a:r>
            <a:endParaRPr lang="en-GB" dirty="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tuple(</a:t>
            </a:r>
            <a:r>
              <a:rPr lang="en-GB" i="1" dirty="0" err="1" smtClean="0">
                <a:latin typeface="Lucida Console" panose="020B0609040504020204" pitchFamily="49" charset="0"/>
                <a:sym typeface="Wingdings" pitchFamily="2" charset="2"/>
              </a:rPr>
              <a:t>iterable</a:t>
            </a:r>
            <a:r>
              <a:rPr lang="en-GB" dirty="0" smtClean="0">
                <a:latin typeface="Lucida Console" panose="020B0609040504020204" pitchFamily="49" charset="0"/>
                <a:sym typeface="Wingdings" pitchFamily="2" charset="2"/>
              </a:rPr>
              <a:t>)</a:t>
            </a: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Tuples</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7</a:t>
            </a:fld>
            <a:endParaRPr lang="en-GB"/>
          </a:p>
        </p:txBody>
      </p:sp>
      <p:sp>
        <p:nvSpPr>
          <p:cNvPr id="6" name="Rectangle 5"/>
          <p:cNvSpPr>
            <a:spLocks noChangeArrowheads="1"/>
          </p:cNvSpPr>
          <p:nvPr/>
        </p:nvSpPr>
        <p:spPr bwMode="auto">
          <a:xfrm>
            <a:off x="838200" y="4363765"/>
            <a:ext cx="7810500" cy="21819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tuple1 = ()</a:t>
            </a:r>
          </a:p>
          <a:p>
            <a:pPr defTabSz="739775">
              <a:defRPr/>
            </a:pPr>
            <a:r>
              <a:rPr lang="en-GB" sz="1200" dirty="0"/>
              <a:t>tuple2 = "Norway",     # or:  tuple2 = ("Norway",)</a:t>
            </a:r>
          </a:p>
          <a:p>
            <a:pPr defTabSz="739775">
              <a:defRPr/>
            </a:pPr>
            <a:r>
              <a:rPr lang="en-GB" sz="1200" dirty="0"/>
              <a:t>tuple3 = 3, 19, 2      # or:  tuple3 = (3, 19, 2)</a:t>
            </a:r>
          </a:p>
          <a:p>
            <a:pPr defTabSz="739775">
              <a:defRPr/>
            </a:pPr>
            <a:r>
              <a:rPr lang="en-GB" sz="1200" dirty="0"/>
              <a:t>tuple4 = tuple()</a:t>
            </a:r>
          </a:p>
          <a:p>
            <a:pPr defTabSz="739775">
              <a:defRPr/>
            </a:pPr>
            <a:r>
              <a:rPr lang="en-GB" sz="1200" dirty="0"/>
              <a:t>tuple5 = tuple(tuple3)</a:t>
            </a:r>
          </a:p>
          <a:p>
            <a:pPr defTabSz="739775">
              <a:defRPr/>
            </a:pPr>
            <a:endParaRPr lang="en-GB" sz="1200" dirty="0"/>
          </a:p>
          <a:p>
            <a:pPr defTabSz="739775">
              <a:defRPr/>
            </a:pPr>
            <a:r>
              <a:rPr lang="en-GB" sz="1200" dirty="0"/>
              <a:t>print("tuple1 has %d items: %s" % (</a:t>
            </a:r>
            <a:r>
              <a:rPr lang="en-GB" sz="1200" dirty="0" err="1"/>
              <a:t>len</a:t>
            </a:r>
            <a:r>
              <a:rPr lang="en-GB" sz="1200" dirty="0"/>
              <a:t>(tuple1), tuple1))</a:t>
            </a:r>
          </a:p>
          <a:p>
            <a:pPr defTabSz="739775">
              <a:defRPr/>
            </a:pPr>
            <a:r>
              <a:rPr lang="en-GB" sz="1200" dirty="0"/>
              <a:t>print("tuple2 has %d items: %s" % (</a:t>
            </a:r>
            <a:r>
              <a:rPr lang="en-GB" sz="1200" dirty="0" err="1"/>
              <a:t>len</a:t>
            </a:r>
            <a:r>
              <a:rPr lang="en-GB" sz="1200" dirty="0"/>
              <a:t>(tuple2), tuple2))</a:t>
            </a:r>
          </a:p>
          <a:p>
            <a:pPr defTabSz="739775">
              <a:defRPr/>
            </a:pPr>
            <a:r>
              <a:rPr lang="en-GB" sz="1200" dirty="0"/>
              <a:t>print("tuple3 has %d items: %s" % (</a:t>
            </a:r>
            <a:r>
              <a:rPr lang="en-GB" sz="1200" dirty="0" err="1"/>
              <a:t>len</a:t>
            </a:r>
            <a:r>
              <a:rPr lang="en-GB" sz="1200" dirty="0"/>
              <a:t>(tuple3), tuple3))</a:t>
            </a:r>
          </a:p>
          <a:p>
            <a:pPr defTabSz="739775">
              <a:defRPr/>
            </a:pPr>
            <a:r>
              <a:rPr lang="en-GB" sz="1200" dirty="0"/>
              <a:t>print("tuple4 has %d items: %s" % (</a:t>
            </a:r>
            <a:r>
              <a:rPr lang="en-GB" sz="1200" dirty="0" err="1"/>
              <a:t>len</a:t>
            </a:r>
            <a:r>
              <a:rPr lang="en-GB" sz="1200" dirty="0"/>
              <a:t>(tuple4), tuple4))</a:t>
            </a:r>
          </a:p>
          <a:p>
            <a:pPr defTabSz="739775">
              <a:defRPr/>
            </a:pPr>
            <a:r>
              <a:rPr lang="en-GB" sz="1200" dirty="0"/>
              <a:t>print("tuple5 has %d items: %s" % (</a:t>
            </a:r>
            <a:r>
              <a:rPr lang="en-GB" sz="1200" dirty="0" err="1"/>
              <a:t>len</a:t>
            </a:r>
            <a:r>
              <a:rPr lang="en-GB" sz="1200" dirty="0"/>
              <a:t>(tuple5), tuple5))</a:t>
            </a:r>
          </a:p>
        </p:txBody>
      </p:sp>
      <p:sp>
        <p:nvSpPr>
          <p:cNvPr id="8" name="TextBox 12"/>
          <p:cNvSpPr txBox="1">
            <a:spLocks noChangeArrowheads="1"/>
          </p:cNvSpPr>
          <p:nvPr/>
        </p:nvSpPr>
        <p:spPr bwMode="auto">
          <a:xfrm>
            <a:off x="7458148" y="6235301"/>
            <a:ext cx="1165704" cy="307777"/>
          </a:xfrm>
          <a:prstGeom prst="rect">
            <a:avLst/>
          </a:prstGeom>
          <a:noFill/>
          <a:ln w="9525">
            <a:noFill/>
            <a:miter lim="800000"/>
            <a:headEnd/>
            <a:tailEnd/>
          </a:ln>
        </p:spPr>
        <p:txBody>
          <a:bodyPr wrap="none">
            <a:spAutoFit/>
          </a:bodyPr>
          <a:lstStyle/>
          <a:p>
            <a:pPr algn="r"/>
            <a:r>
              <a:rPr lang="en-GB" b="1" dirty="0" smtClean="0">
                <a:solidFill>
                  <a:schemeClr val="tx2"/>
                </a:solidFill>
              </a:rPr>
              <a:t>tuples.py</a:t>
            </a:r>
            <a:endParaRPr lang="en-GB" b="1" dirty="0">
              <a:solidFill>
                <a:schemeClr val="tx2"/>
              </a:solidFill>
            </a:endParaRPr>
          </a:p>
        </p:txBody>
      </p:sp>
    </p:spTree>
    <p:extLst>
      <p:ext uri="{BB962C8B-B14F-4D97-AF65-F5344CB8AC3E}">
        <p14:creationId xmlns:p14="http://schemas.microsoft.com/office/powerpoint/2010/main" val="371955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a:xfrm>
            <a:off x="406400" y="1196975"/>
            <a:ext cx="8486775" cy="4935538"/>
          </a:xfrm>
        </p:spPr>
        <p:txBody>
          <a:bodyPr/>
          <a:lstStyle/>
          <a:p>
            <a:pPr eaLnBrk="1" hangingPunct="1"/>
            <a:r>
              <a:rPr lang="en-GB" dirty="0" smtClean="0">
                <a:sym typeface="Wingdings" pitchFamily="2" charset="2"/>
              </a:rPr>
              <a:t>To create a range, use the range constructor</a:t>
            </a:r>
          </a:p>
          <a:p>
            <a:pPr lvl="1" eaLnBrk="1" hangingPunct="1"/>
            <a:r>
              <a:rPr lang="en-GB" smtClean="0">
                <a:latin typeface="Lucida Console" panose="020B0609040504020204" pitchFamily="49" charset="0"/>
                <a:sym typeface="Wingdings" pitchFamily="2" charset="2"/>
              </a:rPr>
              <a:t>range(</a:t>
            </a:r>
            <a:r>
              <a:rPr lang="en-GB" i="1" smtClean="0">
                <a:latin typeface="Lucida Console" panose="020B0609040504020204" pitchFamily="49" charset="0"/>
                <a:sym typeface="Wingdings" pitchFamily="2" charset="2"/>
              </a:rPr>
              <a:t>stop</a:t>
            </a:r>
            <a:r>
              <a:rPr lang="en-GB"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range(</a:t>
            </a:r>
            <a:r>
              <a:rPr lang="en-GB" i="1" dirty="0" smtClean="0">
                <a:latin typeface="Lucida Console" panose="020B0609040504020204" pitchFamily="49" charset="0"/>
                <a:sym typeface="Wingdings" pitchFamily="2" charset="2"/>
              </a:rPr>
              <a:t>start</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stop</a:t>
            </a:r>
            <a:r>
              <a:rPr lang="en-GB" dirty="0"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r>
              <a:rPr lang="en-GB" dirty="0" smtClean="0">
                <a:latin typeface="Lucida Console" panose="020B0609040504020204" pitchFamily="49" charset="0"/>
                <a:sym typeface="Wingdings" pitchFamily="2" charset="2"/>
              </a:rPr>
              <a:t>range(</a:t>
            </a:r>
            <a:r>
              <a:rPr lang="en-GB" i="1" dirty="0" smtClean="0">
                <a:latin typeface="Lucida Console" panose="020B0609040504020204" pitchFamily="49" charset="0"/>
                <a:sym typeface="Wingdings" pitchFamily="2" charset="2"/>
              </a:rPr>
              <a:t>start</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stop</a:t>
            </a:r>
            <a:r>
              <a:rPr lang="en-GB" dirty="0" smtClean="0">
                <a:latin typeface="Lucida Console" panose="020B0609040504020204" pitchFamily="49" charset="0"/>
                <a:sym typeface="Wingdings" pitchFamily="2" charset="2"/>
              </a:rPr>
              <a:t>, </a:t>
            </a:r>
            <a:r>
              <a:rPr lang="en-GB" i="1" dirty="0" smtClean="0">
                <a:latin typeface="Lucida Console" panose="020B0609040504020204" pitchFamily="49" charset="0"/>
                <a:sym typeface="Wingdings" pitchFamily="2" charset="2"/>
              </a:rPr>
              <a:t>step</a:t>
            </a:r>
            <a:r>
              <a:rPr lang="en-GB" dirty="0" smtClean="0">
                <a:latin typeface="Lucida Console" panose="020B0609040504020204" pitchFamily="49" charset="0"/>
                <a:sym typeface="Wingdings" pitchFamily="2" charset="2"/>
              </a:rPr>
              <a:t>)</a:t>
            </a:r>
            <a:endParaRPr lang="en-GB" dirty="0">
              <a:latin typeface="Lucida Console" panose="020B0609040504020204" pitchFamily="49" charset="0"/>
              <a:sym typeface="Wingdings" pitchFamily="2" charset="2"/>
            </a:endParaRPr>
          </a:p>
          <a:p>
            <a:pPr lvl="1" eaLnBrk="1" hangingPunct="1"/>
            <a:endParaRPr lang="en-GB" dirty="0">
              <a:latin typeface="Lucida Console" panose="020B0609040504020204" pitchFamily="49" charset="0"/>
              <a:sym typeface="Wingdings" pitchFamily="2" charset="2"/>
            </a:endParaRPr>
          </a:p>
          <a:p>
            <a:pPr eaLnBrk="1" hangingPunct="1"/>
            <a:r>
              <a:rPr lang="en-GB" dirty="0" smtClean="0">
                <a:latin typeface="+mj-lt"/>
                <a:sym typeface="Wingdings" pitchFamily="2" charset="2"/>
              </a:rPr>
              <a:t>Example:</a:t>
            </a:r>
          </a:p>
        </p:txBody>
      </p:sp>
      <p:sp>
        <p:nvSpPr>
          <p:cNvPr id="25603" name="Rectangle 4"/>
          <p:cNvSpPr>
            <a:spLocks noGrp="1" noChangeArrowheads="1"/>
          </p:cNvSpPr>
          <p:nvPr>
            <p:ph type="title"/>
          </p:nvPr>
        </p:nvSpPr>
        <p:spPr/>
        <p:txBody>
          <a:bodyPr/>
          <a:lstStyle/>
          <a:p>
            <a:pPr eaLnBrk="1" hangingPunct="1"/>
            <a:r>
              <a:rPr lang="en-GB" sz="3400" dirty="0" smtClean="0"/>
              <a:t>Ranges</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8</a:t>
            </a:fld>
            <a:endParaRPr lang="en-GB"/>
          </a:p>
        </p:txBody>
      </p:sp>
      <p:sp>
        <p:nvSpPr>
          <p:cNvPr id="6" name="Rectangle 5"/>
          <p:cNvSpPr>
            <a:spLocks noChangeArrowheads="1"/>
          </p:cNvSpPr>
          <p:nvPr/>
        </p:nvSpPr>
        <p:spPr bwMode="auto">
          <a:xfrm>
            <a:off x="838200" y="3648575"/>
            <a:ext cx="7810500" cy="234485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display_range</a:t>
            </a:r>
            <a:r>
              <a:rPr lang="en-GB" sz="1200" dirty="0"/>
              <a:t>(</a:t>
            </a:r>
            <a:r>
              <a:rPr lang="en-GB" sz="1200" dirty="0" err="1"/>
              <a:t>msg</a:t>
            </a:r>
            <a:r>
              <a:rPr lang="en-GB" sz="1200" dirty="0"/>
              <a:t>, r):</a:t>
            </a:r>
          </a:p>
          <a:p>
            <a:pPr defTabSz="739775">
              <a:defRPr/>
            </a:pPr>
            <a:r>
              <a:rPr lang="en-GB" sz="1200" dirty="0"/>
              <a:t>    print("\n" + </a:t>
            </a:r>
            <a:r>
              <a:rPr lang="en-GB" sz="1200" dirty="0" err="1"/>
              <a:t>msg</a:t>
            </a:r>
            <a:r>
              <a:rPr lang="en-GB" sz="1200" dirty="0"/>
              <a:t>)</a:t>
            </a:r>
          </a:p>
          <a:p>
            <a:pPr defTabSz="739775">
              <a:defRPr/>
            </a:pPr>
            <a:r>
              <a:rPr lang="en-GB" sz="1200" dirty="0"/>
              <a:t>    for </a:t>
            </a:r>
            <a:r>
              <a:rPr lang="en-GB" sz="1200" dirty="0" err="1"/>
              <a:t>i</a:t>
            </a:r>
            <a:r>
              <a:rPr lang="en-GB" sz="1200" dirty="0"/>
              <a:t> in r:</a:t>
            </a:r>
          </a:p>
          <a:p>
            <a:pPr defTabSz="739775">
              <a:defRPr/>
            </a:pPr>
            <a:r>
              <a:rPr lang="en-GB" sz="1200" dirty="0"/>
              <a:t>        print(</a:t>
            </a:r>
            <a:r>
              <a:rPr lang="en-GB" sz="1200" dirty="0" err="1"/>
              <a:t>i</a:t>
            </a:r>
            <a:r>
              <a:rPr lang="en-GB" sz="1200" dirty="0"/>
              <a:t>)</a:t>
            </a:r>
          </a:p>
          <a:p>
            <a:pPr defTabSz="739775">
              <a:defRPr/>
            </a:pPr>
            <a:r>
              <a:rPr lang="en-GB" sz="1200" dirty="0"/>
              <a:t>        </a:t>
            </a:r>
          </a:p>
          <a:p>
            <a:pPr defTabSz="739775">
              <a:defRPr/>
            </a:pPr>
            <a:r>
              <a:rPr lang="en-GB" sz="1200" dirty="0"/>
              <a:t>range1 = range(5)</a:t>
            </a:r>
          </a:p>
          <a:p>
            <a:pPr defTabSz="739775">
              <a:defRPr/>
            </a:pPr>
            <a:r>
              <a:rPr lang="en-GB" sz="1200" dirty="0"/>
              <a:t>range2 = range(5,10)</a:t>
            </a:r>
          </a:p>
          <a:p>
            <a:pPr defTabSz="739775">
              <a:defRPr/>
            </a:pPr>
            <a:r>
              <a:rPr lang="en-GB" sz="1200" dirty="0"/>
              <a:t>range3 = range(5,10,2)</a:t>
            </a:r>
          </a:p>
          <a:p>
            <a:pPr defTabSz="739775">
              <a:defRPr/>
            </a:pPr>
            <a:endParaRPr lang="en-GB" sz="1200" dirty="0"/>
          </a:p>
          <a:p>
            <a:pPr defTabSz="739775">
              <a:defRPr/>
            </a:pPr>
            <a:r>
              <a:rPr lang="en-GB" sz="1200" dirty="0" err="1"/>
              <a:t>display_range</a:t>
            </a:r>
            <a:r>
              <a:rPr lang="en-GB" sz="1200" dirty="0"/>
              <a:t>("range1", range1)</a:t>
            </a:r>
          </a:p>
          <a:p>
            <a:pPr defTabSz="739775">
              <a:defRPr/>
            </a:pPr>
            <a:r>
              <a:rPr lang="en-GB" sz="1200" dirty="0" err="1"/>
              <a:t>display_range</a:t>
            </a:r>
            <a:r>
              <a:rPr lang="en-GB" sz="1200" dirty="0"/>
              <a:t>("range2", range2)</a:t>
            </a:r>
          </a:p>
          <a:p>
            <a:pPr defTabSz="739775">
              <a:defRPr/>
            </a:pPr>
            <a:r>
              <a:rPr lang="en-GB" sz="1200" dirty="0" err="1"/>
              <a:t>display_range</a:t>
            </a:r>
            <a:r>
              <a:rPr lang="en-GB" sz="1200" dirty="0"/>
              <a:t>("range3", </a:t>
            </a:r>
            <a:r>
              <a:rPr lang="en-GB" sz="1200" dirty="0" smtClean="0"/>
              <a:t>range3)</a:t>
            </a:r>
            <a:endParaRPr lang="en-GB" sz="1200" dirty="0"/>
          </a:p>
        </p:txBody>
      </p:sp>
      <p:sp>
        <p:nvSpPr>
          <p:cNvPr id="8" name="TextBox 12"/>
          <p:cNvSpPr txBox="1">
            <a:spLocks noChangeArrowheads="1"/>
          </p:cNvSpPr>
          <p:nvPr/>
        </p:nvSpPr>
        <p:spPr bwMode="auto">
          <a:xfrm>
            <a:off x="7458148" y="5683068"/>
            <a:ext cx="1165704" cy="307777"/>
          </a:xfrm>
          <a:prstGeom prst="rect">
            <a:avLst/>
          </a:prstGeom>
          <a:noFill/>
          <a:ln w="9525">
            <a:noFill/>
            <a:miter lim="800000"/>
            <a:headEnd/>
            <a:tailEnd/>
          </a:ln>
        </p:spPr>
        <p:txBody>
          <a:bodyPr wrap="none">
            <a:spAutoFit/>
          </a:bodyPr>
          <a:lstStyle/>
          <a:p>
            <a:pPr algn="r"/>
            <a:r>
              <a:rPr lang="en-GB" b="1" dirty="0" smtClean="0">
                <a:solidFill>
                  <a:schemeClr val="tx2"/>
                </a:solidFill>
              </a:rPr>
              <a:t>ranges.py</a:t>
            </a:r>
            <a:endParaRPr lang="en-GB" b="1" dirty="0">
              <a:solidFill>
                <a:schemeClr val="tx2"/>
              </a:solidFill>
            </a:endParaRPr>
          </a:p>
        </p:txBody>
      </p:sp>
    </p:spTree>
    <p:extLst>
      <p:ext uri="{BB962C8B-B14F-4D97-AF65-F5344CB8AC3E}">
        <p14:creationId xmlns:p14="http://schemas.microsoft.com/office/powerpoint/2010/main" val="366328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smtClean="0"/>
              <a:t>Common </a:t>
            </a:r>
            <a:r>
              <a:rPr lang="en-GB" dirty="0" smtClean="0"/>
              <a:t>sequence operations</a:t>
            </a:r>
          </a:p>
          <a:p>
            <a:pPr eaLnBrk="1" hangingPunct="1"/>
            <a:r>
              <a:rPr lang="en-GB" smtClean="0"/>
              <a:t>Slicing operations</a:t>
            </a:r>
          </a:p>
          <a:p>
            <a:pPr eaLnBrk="1" hangingPunct="1"/>
            <a:r>
              <a:rPr lang="en-GB" smtClean="0"/>
              <a:t>Unpacking operations</a:t>
            </a:r>
          </a:p>
          <a:p>
            <a:pPr eaLnBrk="1" hangingPunct="1"/>
            <a:r>
              <a:rPr lang="en-GB" smtClean="0"/>
              <a:t>Sequence modification operations</a:t>
            </a:r>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smtClean="0"/>
              <a:t>2. Using Sequences</a:t>
            </a:r>
            <a:endParaRPr lang="en-GB" sz="3400" dirty="0" smtClean="0"/>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9</a:t>
            </a:fld>
            <a:endParaRPr lang="en-GB"/>
          </a:p>
        </p:txBody>
      </p:sp>
    </p:spTree>
    <p:extLst>
      <p:ext uri="{BB962C8B-B14F-4D97-AF65-F5344CB8AC3E}">
        <p14:creationId xmlns:p14="http://schemas.microsoft.com/office/powerpoint/2010/main" val="427701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15145</TotalTime>
  <Words>7527</Words>
  <Application>Microsoft Office PowerPoint</Application>
  <PresentationFormat>On-screen Show (4:3)</PresentationFormat>
  <Paragraphs>882</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1_Blends</vt:lpstr>
      <vt:lpstr>Data Structures</vt:lpstr>
      <vt:lpstr>Contents</vt:lpstr>
      <vt:lpstr>1. Sequence Types</vt:lpstr>
      <vt:lpstr>Overview</vt:lpstr>
      <vt:lpstr>Lists</vt:lpstr>
      <vt:lpstr>Splitting and Joining</vt:lpstr>
      <vt:lpstr>Tuples</vt:lpstr>
      <vt:lpstr>Ranges</vt:lpstr>
      <vt:lpstr>2. Using Sequences</vt:lpstr>
      <vt:lpstr>Common Sequence Operations</vt:lpstr>
      <vt:lpstr>Slicing Operations</vt:lpstr>
      <vt:lpstr>Unpacking Operations</vt:lpstr>
      <vt:lpstr>Sequence Modification Operations</vt:lpstr>
      <vt:lpstr>3. Set Types</vt:lpstr>
      <vt:lpstr>Creating a Set</vt:lpstr>
      <vt:lpstr>Creating a Frozen Set</vt:lpstr>
      <vt:lpstr>Common Set Operations</vt:lpstr>
      <vt:lpstr>Set Modification Operations</vt:lpstr>
      <vt:lpstr>4. Mapping Types</vt:lpstr>
      <vt:lpstr>Creating a Dictionary</vt:lpstr>
      <vt:lpstr>Iterating over a Dictionary </vt:lpstr>
      <vt:lpstr>Accessing Items in a Dictionary</vt:lpstr>
      <vt:lpstr>5. Additional Techniques</vt:lpstr>
      <vt:lpstr>Generators</vt:lpstr>
      <vt:lpstr>List Comprehensions</vt:lpstr>
      <vt:lpstr>Set Comprehensions</vt:lpstr>
      <vt:lpstr>Dictionary Comprehensions</vt:lpstr>
      <vt:lpstr>Filtering, Sorting, and Mapping</vt:lpstr>
      <vt:lpstr>Working with JSON Data (1 of 3)</vt:lpstr>
      <vt:lpstr>Working with JSON Data (2 of 3)</vt:lpstr>
      <vt:lpstr>Working with JSON Data (3 of 3)</vt:lpstr>
      <vt:lpstr>6. Worked Example</vt:lpstr>
      <vt:lpstr>Overview</vt:lpstr>
      <vt:lpstr>Sample Data</vt:lpstr>
      <vt:lpstr>Application Code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599</cp:revision>
  <dcterms:created xsi:type="dcterms:W3CDTF">2002-05-03T12:27:39Z</dcterms:created>
  <dcterms:modified xsi:type="dcterms:W3CDTF">2019-05-21T07:52:27Z</dcterms:modified>
</cp:coreProperties>
</file>