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22"/>
  </p:notesMasterIdLst>
  <p:handoutMasterIdLst>
    <p:handoutMasterId r:id="rId23"/>
  </p:handoutMasterIdLst>
  <p:sldIdLst>
    <p:sldId id="256" r:id="rId2"/>
    <p:sldId id="497" r:id="rId3"/>
    <p:sldId id="661" r:id="rId4"/>
    <p:sldId id="662" r:id="rId5"/>
    <p:sldId id="685" r:id="rId6"/>
    <p:sldId id="733" r:id="rId7"/>
    <p:sldId id="672" r:id="rId8"/>
    <p:sldId id="673" r:id="rId9"/>
    <p:sldId id="727" r:id="rId10"/>
    <p:sldId id="686" r:id="rId11"/>
    <p:sldId id="729" r:id="rId12"/>
    <p:sldId id="730" r:id="rId13"/>
    <p:sldId id="731" r:id="rId14"/>
    <p:sldId id="728" r:id="rId15"/>
    <p:sldId id="706" r:id="rId16"/>
    <p:sldId id="707" r:id="rId17"/>
    <p:sldId id="732" r:id="rId18"/>
    <p:sldId id="709" r:id="rId19"/>
    <p:sldId id="734" r:id="rId20"/>
    <p:sldId id="726" r:id="rId21"/>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411" autoAdjust="0"/>
    <p:restoredTop sz="94610" autoAdjust="0"/>
  </p:normalViewPr>
  <p:slideViewPr>
    <p:cSldViewPr snapToGrid="0" showGuides="1">
      <p:cViewPr varScale="1">
        <p:scale>
          <a:sx n="112" d="100"/>
          <a:sy n="112" d="100"/>
        </p:scale>
        <p:origin x="-2454" y="-78"/>
      </p:cViewPr>
      <p:guideLst>
        <p:guide orient="horz" pos="1937"/>
        <p:guide pos="2170"/>
      </p:guideLst>
    </p:cSldViewPr>
  </p:slideViewPr>
  <p:notesTextViewPr>
    <p:cViewPr>
      <p:scale>
        <a:sx n="100" d="100"/>
        <a:sy n="100" d="100"/>
      </p:scale>
      <p:origin x="0" y="0"/>
    </p:cViewPr>
  </p:notesTextViewPr>
  <p:sorterViewPr>
    <p:cViewPr>
      <p:scale>
        <a:sx n="100" d="100"/>
        <a:sy n="100" d="100"/>
      </p:scale>
      <p:origin x="0" y="4038"/>
    </p:cViewPr>
  </p:sorterViewPr>
  <p:notesViewPr>
    <p:cSldViewPr snapToGrid="0" showGuides="1">
      <p:cViewPr>
        <p:scale>
          <a:sx n="80" d="100"/>
          <a:sy n="80" d="100"/>
        </p:scale>
        <p:origin x="-3864" y="-24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Object-Oriented Programming</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Object-Oriented Programming</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US" dirty="0" smtClean="0"/>
              <a:t>In this chapter we'll start looking at how to write object-oriented Python code. We'll describe how to define classes, and then see how to create, initialize, and use objects. We'll also discuss some important related issues such as encapsulation and class-wide members.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In OO terminology, a method is a function defined inside a class. The purpose of a method is to perform some tasks upon an instance of that class. Consider the example in the slide:</a:t>
            </a:r>
          </a:p>
          <a:p>
            <a:pPr lvl="1"/>
            <a:r>
              <a:rPr lang="en-GB" dirty="0" smtClean="0"/>
              <a:t>The purpose of the </a:t>
            </a:r>
            <a:r>
              <a:rPr lang="en-GB" dirty="0" smtClean="0">
                <a:latin typeface="Lucida Console" panose="020B0609040504020204" pitchFamily="49" charset="0"/>
              </a:rPr>
              <a:t>deposit()</a:t>
            </a:r>
            <a:r>
              <a:rPr lang="en-GB" dirty="0" smtClean="0"/>
              <a:t> method is to deposit an amount of money into a particular </a:t>
            </a:r>
            <a:r>
              <a:rPr lang="en-GB" dirty="0" err="1" smtClean="0">
                <a:latin typeface="Lucida Console" panose="020B0609040504020204" pitchFamily="49" charset="0"/>
              </a:rPr>
              <a:t>BankAccount</a:t>
            </a:r>
            <a:r>
              <a:rPr lang="en-GB" dirty="0" smtClean="0"/>
              <a:t> object.</a:t>
            </a:r>
          </a:p>
          <a:p>
            <a:pPr lvl="1"/>
            <a:r>
              <a:rPr lang="en-GB" dirty="0"/>
              <a:t>The purpose of the </a:t>
            </a:r>
            <a:r>
              <a:rPr lang="en-GB" dirty="0" smtClean="0">
                <a:latin typeface="Lucida Console" panose="020B0609040504020204" pitchFamily="49" charset="0"/>
              </a:rPr>
              <a:t>withdraw()</a:t>
            </a:r>
            <a:r>
              <a:rPr lang="en-GB" dirty="0" smtClean="0"/>
              <a:t> </a:t>
            </a:r>
            <a:r>
              <a:rPr lang="en-GB" dirty="0"/>
              <a:t>method is to </a:t>
            </a:r>
            <a:r>
              <a:rPr lang="en-GB" dirty="0" smtClean="0"/>
              <a:t>withdraw an </a:t>
            </a:r>
            <a:r>
              <a:rPr lang="en-GB" dirty="0"/>
              <a:t>amount of money </a:t>
            </a:r>
            <a:r>
              <a:rPr lang="en-GB" dirty="0" smtClean="0"/>
              <a:t>from a </a:t>
            </a:r>
            <a:r>
              <a:rPr lang="en-GB" dirty="0"/>
              <a:t>particular </a:t>
            </a:r>
            <a:r>
              <a:rPr lang="en-GB" dirty="0" err="1">
                <a:latin typeface="Lucida Console" panose="020B0609040504020204" pitchFamily="49" charset="0"/>
              </a:rPr>
              <a:t>BankAccount</a:t>
            </a:r>
            <a:r>
              <a:rPr lang="en-GB" dirty="0"/>
              <a:t> object</a:t>
            </a:r>
            <a:r>
              <a:rPr lang="en-GB" dirty="0" smtClean="0"/>
              <a:t>.</a:t>
            </a:r>
          </a:p>
          <a:p>
            <a:pPr indent="-180975"/>
            <a:r>
              <a:rPr lang="en-GB" dirty="0" smtClean="0"/>
              <a:t>In Python, methods in a class must be defined with an "extra" first parameter that identifies the target object. By convention, Python developers name this parameter </a:t>
            </a:r>
            <a:r>
              <a:rPr lang="en-GB" dirty="0" smtClean="0">
                <a:latin typeface="Lucida Console" panose="020B0609040504020204" pitchFamily="49" charset="0"/>
              </a:rPr>
              <a:t>self</a:t>
            </a:r>
            <a:r>
              <a:rPr lang="en-GB" dirty="0" smtClean="0"/>
              <a:t>. It's similar to the concept of the </a:t>
            </a:r>
            <a:r>
              <a:rPr lang="en-GB" dirty="0" smtClean="0">
                <a:latin typeface="Lucida Console" panose="020B0609040504020204" pitchFamily="49" charset="0"/>
              </a:rPr>
              <a:t>this</a:t>
            </a:r>
            <a:r>
              <a:rPr lang="en-GB" dirty="0" smtClean="0"/>
              <a:t> reference in Java or C#, or the </a:t>
            </a:r>
            <a:r>
              <a:rPr lang="en-GB" dirty="0" smtClean="0">
                <a:latin typeface="Lucida Console" panose="020B0609040504020204" pitchFamily="49" charset="0"/>
              </a:rPr>
              <a:t>this</a:t>
            </a:r>
            <a:r>
              <a:rPr lang="en-GB" dirty="0" smtClean="0"/>
              <a:t> pointer in C++. What makes Python different from these other languages is that you have to explicitly declare this parameter at the start of all your methods. See the </a:t>
            </a:r>
            <a:r>
              <a:rPr lang="en-GB" dirty="0" smtClean="0">
                <a:latin typeface="Lucida Console" panose="020B0609040504020204" pitchFamily="49" charset="0"/>
              </a:rPr>
              <a:t>deposit()</a:t>
            </a:r>
            <a:r>
              <a:rPr lang="en-GB" dirty="0" smtClean="0"/>
              <a:t> and </a:t>
            </a:r>
            <a:r>
              <a:rPr lang="en-GB" dirty="0" smtClean="0">
                <a:latin typeface="Lucida Console" panose="020B0609040504020204" pitchFamily="49" charset="0"/>
              </a:rPr>
              <a:t>withdraw()</a:t>
            </a:r>
            <a:r>
              <a:rPr lang="en-GB" dirty="0" smtClean="0"/>
              <a:t> methods in the slide for an example.</a:t>
            </a:r>
          </a:p>
          <a:p>
            <a:pPr indent="-180975"/>
            <a:r>
              <a:rPr lang="en-GB" dirty="0" smtClean="0"/>
              <a:t>In order for client code to invoke </a:t>
            </a:r>
            <a:r>
              <a:rPr lang="en-GB" dirty="0" smtClean="0">
                <a:latin typeface="Lucida Console" panose="020B0609040504020204" pitchFamily="49" charset="0"/>
              </a:rPr>
              <a:t>deposit()</a:t>
            </a:r>
            <a:r>
              <a:rPr lang="en-GB" dirty="0" smtClean="0"/>
              <a:t> or </a:t>
            </a:r>
            <a:r>
              <a:rPr lang="en-GB" dirty="0" smtClean="0">
                <a:latin typeface="Lucida Console" panose="020B0609040504020204" pitchFamily="49" charset="0"/>
              </a:rPr>
              <a:t>withdraw()</a:t>
            </a:r>
            <a:r>
              <a:rPr lang="en-GB" dirty="0" smtClean="0"/>
              <a:t>, it must specify the target </a:t>
            </a:r>
            <a:r>
              <a:rPr lang="en-GB" dirty="0" err="1" smtClean="0">
                <a:latin typeface="Lucida Console" panose="020B0609040504020204" pitchFamily="49" charset="0"/>
              </a:rPr>
              <a:t>BankAccount</a:t>
            </a:r>
            <a:r>
              <a:rPr lang="en-GB" dirty="0" smtClean="0"/>
              <a:t> object (e.g. </a:t>
            </a:r>
            <a:r>
              <a:rPr lang="en-GB" dirty="0" smtClean="0">
                <a:latin typeface="Lucida Console" panose="020B0609040504020204" pitchFamily="49" charset="0"/>
              </a:rPr>
              <a:t>acc1</a:t>
            </a:r>
            <a:r>
              <a:rPr lang="en-GB" dirty="0" smtClean="0"/>
              <a:t>), followed by a dot, followed by the name of the method. Inside the parentheses, you pass all the parameters required by the method, except the first one (i.e. you don't explicitly pass the </a:t>
            </a:r>
            <a:r>
              <a:rPr lang="en-GB" dirty="0" err="1" smtClean="0">
                <a:latin typeface="Lucida Console" panose="020B0609040504020204" pitchFamily="49" charset="0"/>
              </a:rPr>
              <a:t>BankAccount</a:t>
            </a:r>
            <a:r>
              <a:rPr lang="en-GB" dirty="0" smtClean="0"/>
              <a:t> object into the method - Python will do this for you automatically).</a:t>
            </a:r>
          </a:p>
          <a:p>
            <a:pPr lvl="1"/>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previous slide showed how to define some methods in a class. The next obvious step would be to define some data members as well - e.g. a bank account should have data members such as the bank account id, the name of the account holder, the current balance, etc.</a:t>
            </a:r>
          </a:p>
          <a:p>
            <a:r>
              <a:rPr lang="en-GB" dirty="0" smtClean="0"/>
              <a:t>If you're familiar with other OO languages such as Java, C#, C++, etc., you might expect Python would allow you to define data members as follows:</a:t>
            </a:r>
          </a:p>
          <a:p>
            <a:r>
              <a:rPr lang="en-GB" dirty="0">
                <a:latin typeface="Lucida Console" panose="020B0609040504020204" pitchFamily="49" charset="0"/>
              </a:rPr>
              <a:t> </a:t>
            </a:r>
            <a:r>
              <a:rPr lang="en-GB" dirty="0" smtClean="0">
                <a:latin typeface="Lucida Console" panose="020B0609040504020204" pitchFamily="49" charset="0"/>
              </a:rPr>
              <a:t>   class </a:t>
            </a:r>
            <a:r>
              <a:rPr lang="en-GB" dirty="0" err="1" smtClean="0">
                <a:latin typeface="Lucida Console" panose="020B0609040504020204" pitchFamily="49" charset="0"/>
              </a:rPr>
              <a:t>BankAccount</a:t>
            </a:r>
            <a:r>
              <a:rPr lang="en-GB" dirty="0" smtClean="0">
                <a:latin typeface="Lucida Console" panose="020B0609040504020204" pitchFamily="49" charset="0"/>
              </a:rPr>
              <a:t>:</a:t>
            </a:r>
          </a:p>
          <a:p>
            <a:r>
              <a:rPr lang="en-GB" dirty="0">
                <a:latin typeface="Lucida Console" panose="020B0609040504020204" pitchFamily="49" charset="0"/>
              </a:rPr>
              <a:t> </a:t>
            </a:r>
            <a:r>
              <a:rPr lang="en-GB" dirty="0" smtClean="0">
                <a:latin typeface="Lucida Console" panose="020B0609040504020204" pitchFamily="49" charset="0"/>
              </a:rPr>
              <a:t>     balance = 0</a:t>
            </a:r>
          </a:p>
          <a:p>
            <a:r>
              <a:rPr lang="en-GB" dirty="0">
                <a:latin typeface="Lucida Console" panose="020B0609040504020204" pitchFamily="49" charset="0"/>
              </a:rPr>
              <a:t> </a:t>
            </a:r>
            <a:r>
              <a:rPr lang="en-GB" dirty="0" smtClean="0">
                <a:latin typeface="Lucida Console" panose="020B0609040504020204" pitchFamily="49" charset="0"/>
              </a:rPr>
              <a:t>     name = ""</a:t>
            </a:r>
          </a:p>
          <a:p>
            <a:r>
              <a:rPr lang="en-GB" dirty="0">
                <a:latin typeface="Lucida Console" panose="020B0609040504020204" pitchFamily="49" charset="0"/>
              </a:rPr>
              <a:t> </a:t>
            </a:r>
            <a:r>
              <a:rPr lang="en-GB" dirty="0" smtClean="0">
                <a:latin typeface="Lucida Console" panose="020B0609040504020204" pitchFamily="49" charset="0"/>
              </a:rPr>
              <a:t>     …</a:t>
            </a:r>
          </a:p>
          <a:p>
            <a:r>
              <a:rPr lang="en-GB" dirty="0" smtClean="0"/>
              <a:t>But this is NOT how Python does it at all. Instead, what you do is to implement a special method named </a:t>
            </a:r>
            <a:r>
              <a:rPr lang="en-GB" dirty="0" smtClean="0">
                <a:latin typeface="Lucida Console" panose="020B0609040504020204" pitchFamily="49" charset="0"/>
              </a:rPr>
              <a:t>__</a:t>
            </a:r>
            <a:r>
              <a:rPr lang="en-GB" dirty="0" err="1" smtClean="0">
                <a:latin typeface="Lucida Console" panose="020B0609040504020204" pitchFamily="49" charset="0"/>
              </a:rPr>
              <a:t>init</a:t>
            </a:r>
            <a:r>
              <a:rPr lang="en-GB" dirty="0" smtClean="0">
                <a:latin typeface="Lucida Console" panose="020B0609040504020204" pitchFamily="49" charset="0"/>
              </a:rPr>
              <a:t>__()</a:t>
            </a:r>
            <a:r>
              <a:rPr lang="en-GB" dirty="0" smtClean="0"/>
              <a:t>, and create variables there instead. </a:t>
            </a:r>
          </a:p>
          <a:p>
            <a:r>
              <a:rPr lang="en-GB" dirty="0" smtClean="0">
                <a:latin typeface="Lucida Console" panose="020B0609040504020204" pitchFamily="49" charset="0"/>
              </a:rPr>
              <a:t>__</a:t>
            </a:r>
            <a:r>
              <a:rPr lang="en-GB" dirty="0" err="1" smtClean="0">
                <a:latin typeface="Lucida Console" panose="020B0609040504020204" pitchFamily="49" charset="0"/>
              </a:rPr>
              <a:t>init</a:t>
            </a:r>
            <a:r>
              <a:rPr lang="en-GB" dirty="0" smtClean="0">
                <a:latin typeface="Lucida Console" panose="020B0609040504020204" pitchFamily="49" charset="0"/>
              </a:rPr>
              <a:t>__()</a:t>
            </a:r>
            <a:r>
              <a:rPr lang="en-GB" dirty="0" smtClean="0"/>
              <a:t> is the Python equivalent of a constructor. It’s invoked automatically whenever you create an object, and its purpose is to initialize the state of the object. </a:t>
            </a:r>
          </a:p>
          <a:p>
            <a:r>
              <a:rPr lang="en-GB" dirty="0" smtClean="0"/>
              <a:t>The following slide shows an example of how to implement </a:t>
            </a:r>
            <a:r>
              <a:rPr lang="en-GB" dirty="0" smtClean="0">
                <a:latin typeface="Lucida Console" panose="020B0609040504020204" pitchFamily="49" charset="0"/>
              </a:rPr>
              <a:t>__</a:t>
            </a:r>
            <a:r>
              <a:rPr lang="en-GB" dirty="0" err="1" smtClean="0">
                <a:latin typeface="Lucida Console" panose="020B0609040504020204" pitchFamily="49" charset="0"/>
              </a:rPr>
              <a:t>init</a:t>
            </a:r>
            <a:r>
              <a:rPr lang="en-GB" dirty="0" smtClean="0">
                <a:latin typeface="Lucida Console" panose="020B0609040504020204" pitchFamily="49" charset="0"/>
              </a:rPr>
              <a:t>__()</a:t>
            </a:r>
            <a:r>
              <a:rPr lang="en-GB" dirty="0" smtClean="0"/>
              <a:t> for the </a:t>
            </a:r>
            <a:r>
              <a:rPr lang="en-GB" dirty="0" err="1" smtClean="0">
                <a:latin typeface="Lucida Console" panose="020B0609040504020204" pitchFamily="49" charset="0"/>
              </a:rPr>
              <a:t>BankAccount</a:t>
            </a:r>
            <a:r>
              <a:rPr lang="en-GB" dirty="0" smtClean="0"/>
              <a:t> class.</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pPr eaLnBrk="1" hangingPunct="1"/>
            <a:r>
              <a:rPr lang="en-GB" dirty="0" smtClean="0">
                <a:ea typeface="Tahoma" panose="020B0604030504040204" pitchFamily="34" charset="0"/>
                <a:cs typeface="Tahoma" panose="020B0604030504040204" pitchFamily="34" charset="0"/>
                <a:sym typeface="Wingdings" pitchFamily="2" charset="2"/>
              </a:rPr>
              <a:t>The upper code box shows how to implement </a:t>
            </a:r>
            <a:r>
              <a:rPr lang="en-GB" dirty="0" smtClean="0">
                <a:latin typeface="Lucida Console" panose="020B0609040504020204" pitchFamily="49" charset="0"/>
                <a:sym typeface="Wingdings" pitchFamily="2" charset="2"/>
              </a:rPr>
              <a:t>the __</a:t>
            </a:r>
            <a:r>
              <a:rPr lang="en-GB" dirty="0" err="1" smtClean="0">
                <a:latin typeface="Lucida Console" panose="020B0609040504020204" pitchFamily="49" charset="0"/>
                <a:sym typeface="Wingdings" pitchFamily="2" charset="2"/>
              </a:rPr>
              <a:t>init</a:t>
            </a:r>
            <a:r>
              <a:rPr lang="en-GB" dirty="0" smtClean="0">
                <a:latin typeface="Lucida Console" panose="020B0609040504020204" pitchFamily="49" charset="0"/>
                <a:sym typeface="Wingdings" pitchFamily="2" charset="2"/>
              </a:rPr>
              <a:t>__()</a:t>
            </a:r>
            <a:r>
              <a:rPr lang="en-GB" dirty="0" smtClean="0">
                <a:ea typeface="Tahoma" panose="020B0604030504040204" pitchFamily="34" charset="0"/>
                <a:cs typeface="Tahoma" panose="020B0604030504040204" pitchFamily="34" charset="0"/>
                <a:sym typeface="Wingdings" pitchFamily="2" charset="2"/>
              </a:rPr>
              <a:t> method for the </a:t>
            </a:r>
            <a:r>
              <a:rPr lang="en-GB" dirty="0" err="1" smtClean="0">
                <a:latin typeface="Lucida Console" panose="020B0609040504020204" pitchFamily="49" charset="0"/>
                <a:sym typeface="Wingdings" pitchFamily="2" charset="2"/>
              </a:rPr>
              <a:t>BankAccount</a:t>
            </a:r>
            <a:r>
              <a:rPr lang="en-GB" dirty="0" smtClean="0">
                <a:ea typeface="Tahoma" panose="020B0604030504040204" pitchFamily="34" charset="0"/>
                <a:cs typeface="Tahoma" panose="020B0604030504040204" pitchFamily="34" charset="0"/>
                <a:sym typeface="Wingdings" pitchFamily="2" charset="2"/>
              </a:rPr>
              <a:t> class. The method receives a </a:t>
            </a:r>
            <a:r>
              <a:rPr lang="en-GB" dirty="0" smtClean="0">
                <a:latin typeface="Lucida Console" panose="020B0609040504020204" pitchFamily="49" charset="0"/>
                <a:sym typeface="Wingdings" pitchFamily="2" charset="2"/>
              </a:rPr>
              <a:t>self</a:t>
            </a:r>
            <a:r>
              <a:rPr lang="en-GB" dirty="0" smtClean="0">
                <a:ea typeface="Tahoma" panose="020B0604030504040204" pitchFamily="34" charset="0"/>
                <a:cs typeface="Tahoma" panose="020B0604030504040204" pitchFamily="34" charset="0"/>
                <a:sym typeface="Wingdings" pitchFamily="2" charset="2"/>
              </a:rPr>
              <a:t> parameter (or whatever you want to call it), to identify the target object to be initialized. The method uses the following syntax to add an attribute named </a:t>
            </a:r>
            <a:r>
              <a:rPr lang="en-GB" dirty="0" err="1" smtClean="0">
                <a:latin typeface="Lucida Console" panose="020B0609040504020204" pitchFamily="49" charset="0"/>
                <a:sym typeface="Wingdings" pitchFamily="2" charset="2"/>
              </a:rPr>
              <a:t>accountHolder</a:t>
            </a:r>
            <a:r>
              <a:rPr lang="en-GB" dirty="0" smtClean="0">
                <a:ea typeface="Tahoma" panose="020B0604030504040204" pitchFamily="34" charset="0"/>
                <a:cs typeface="Tahoma" panose="020B0604030504040204" pitchFamily="34" charset="0"/>
                <a:sym typeface="Wingdings" pitchFamily="2" charset="2"/>
              </a:rPr>
              <a:t> to the target object:</a:t>
            </a:r>
          </a:p>
          <a:p>
            <a:pPr eaLnBrk="1" hangingPunct="1"/>
            <a:r>
              <a:rPr lang="en-GB" dirty="0" smtClean="0">
                <a:latin typeface="Lucida Console" panose="020B0609040504020204" pitchFamily="49" charset="0"/>
                <a:sym typeface="Wingdings" pitchFamily="2" charset="2"/>
              </a:rPr>
              <a:t>    </a:t>
            </a:r>
            <a:r>
              <a:rPr lang="en-GB" dirty="0" err="1" smtClean="0">
                <a:latin typeface="Lucida Console" panose="020B0609040504020204" pitchFamily="49" charset="0"/>
                <a:sym typeface="Wingdings" pitchFamily="2" charset="2"/>
              </a:rPr>
              <a:t>self.accountHolder</a:t>
            </a:r>
            <a:r>
              <a:rPr lang="en-GB" dirty="0" smtClean="0">
                <a:latin typeface="Lucida Console" panose="020B0609040504020204" pitchFamily="49" charset="0"/>
                <a:sym typeface="Wingdings" pitchFamily="2" charset="2"/>
              </a:rPr>
              <a:t> = </a:t>
            </a:r>
            <a:r>
              <a:rPr lang="en-GB" dirty="0" err="1" smtClean="0">
                <a:latin typeface="Lucida Console" panose="020B0609040504020204" pitchFamily="49" charset="0"/>
                <a:sym typeface="Wingdings" pitchFamily="2" charset="2"/>
              </a:rPr>
              <a:t>accountHolder</a:t>
            </a:r>
            <a:endParaRPr lang="en-GB" dirty="0" smtClean="0">
              <a:latin typeface="Lucida Console" panose="020B0609040504020204" pitchFamily="49" charset="0"/>
              <a:sym typeface="Wingdings" pitchFamily="2" charset="2"/>
            </a:endParaRPr>
          </a:p>
          <a:p>
            <a:pPr eaLnBrk="1" hangingPunct="1"/>
            <a:r>
              <a:rPr lang="en-GB" dirty="0" smtClean="0">
                <a:ea typeface="Tahoma" panose="020B0604030504040204" pitchFamily="34" charset="0"/>
                <a:cs typeface="Tahoma" panose="020B0604030504040204" pitchFamily="34" charset="0"/>
                <a:sym typeface="Wingdings" pitchFamily="2" charset="2"/>
              </a:rPr>
              <a:t>This is the way that you define instance variables in Python, i.e. you add attributes to the target object dynamically at run time, during the object's initialization.</a:t>
            </a:r>
          </a:p>
          <a:p>
            <a:pPr eaLnBrk="1" hangingPunct="1"/>
            <a:r>
              <a:rPr lang="en-GB" dirty="0" smtClean="0">
                <a:ea typeface="Tahoma" panose="020B0604030504040204" pitchFamily="34" charset="0"/>
                <a:cs typeface="Tahoma" panose="020B0604030504040204" pitchFamily="34" charset="0"/>
                <a:sym typeface="Wingdings" pitchFamily="2" charset="2"/>
              </a:rPr>
              <a:t>The lower code box shows how client code can create </a:t>
            </a:r>
            <a:r>
              <a:rPr lang="en-GB" dirty="0" err="1" smtClean="0">
                <a:latin typeface="Lucida Console" panose="020B0609040504020204" pitchFamily="49" charset="0"/>
                <a:sym typeface="Wingdings" pitchFamily="2" charset="2"/>
              </a:rPr>
              <a:t>BankAccount</a:t>
            </a:r>
            <a:r>
              <a:rPr lang="en-GB" dirty="0" smtClean="0">
                <a:ea typeface="Tahoma" panose="020B0604030504040204" pitchFamily="34" charset="0"/>
                <a:cs typeface="Tahoma" panose="020B0604030504040204" pitchFamily="34" charset="0"/>
                <a:sym typeface="Wingdings" pitchFamily="2" charset="2"/>
              </a:rPr>
              <a:t> objects now. For each object, we specify the name of the account holder. This parameter value is passed automatically into the </a:t>
            </a:r>
            <a:r>
              <a:rPr lang="en-GB" dirty="0" smtClean="0">
                <a:latin typeface="Lucida Console" panose="020B0609040504020204" pitchFamily="49" charset="0"/>
                <a:sym typeface="Wingdings" pitchFamily="2" charset="2"/>
              </a:rPr>
              <a:t>__</a:t>
            </a:r>
            <a:r>
              <a:rPr lang="en-GB" dirty="0" err="1" smtClean="0">
                <a:latin typeface="Lucida Console" panose="020B0609040504020204" pitchFamily="49" charset="0"/>
                <a:sym typeface="Wingdings" pitchFamily="2" charset="2"/>
              </a:rPr>
              <a:t>init</a:t>
            </a:r>
            <a:r>
              <a:rPr lang="en-GB" dirty="0" smtClean="0">
                <a:latin typeface="Lucida Console" panose="020B0609040504020204" pitchFamily="49" charset="0"/>
                <a:sym typeface="Wingdings" pitchFamily="2" charset="2"/>
              </a:rPr>
              <a:t>__()</a:t>
            </a:r>
            <a:r>
              <a:rPr lang="en-GB" dirty="0" smtClean="0">
                <a:ea typeface="Tahoma" panose="020B0604030504040204" pitchFamily="34" charset="0"/>
                <a:cs typeface="Tahoma" panose="020B0604030504040204" pitchFamily="34" charset="0"/>
                <a:sym typeface="Wingdings" pitchFamily="2" charset="2"/>
              </a:rPr>
              <a:t> method.</a:t>
            </a:r>
            <a:endParaRPr lang="en-GB" dirty="0">
              <a:ea typeface="Tahoma" panose="020B0604030504040204" pitchFamily="34" charset="0"/>
              <a:cs typeface="Tahoma" panose="020B0604030504040204" pitchFamily="34" charset="0"/>
              <a:sym typeface="Wingdings" pitchFamily="2" charset="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pPr eaLnBrk="1" hangingPunct="1"/>
            <a:r>
              <a:rPr lang="en-GB" dirty="0" smtClean="0">
                <a:ea typeface="Tahoma" panose="020B0604030504040204" pitchFamily="34" charset="0"/>
                <a:cs typeface="Tahoma" panose="020B0604030504040204" pitchFamily="34" charset="0"/>
                <a:sym typeface="Wingdings" pitchFamily="2" charset="2"/>
              </a:rPr>
              <a:t>Object attributes in Python are public by default. </a:t>
            </a:r>
            <a:r>
              <a:rPr lang="en-GB" dirty="0">
                <a:ea typeface="Tahoma" panose="020B0604030504040204" pitchFamily="34" charset="0"/>
                <a:cs typeface="Tahoma" panose="020B0604030504040204" pitchFamily="34" charset="0"/>
                <a:sym typeface="Wingdings" pitchFamily="2" charset="2"/>
              </a:rPr>
              <a:t>This is quite a shock to C++ / Java / C# </a:t>
            </a:r>
            <a:r>
              <a:rPr lang="en-GB" dirty="0" smtClean="0">
                <a:ea typeface="Tahoma" panose="020B0604030504040204" pitchFamily="34" charset="0"/>
                <a:cs typeface="Tahoma" panose="020B0604030504040204" pitchFamily="34" charset="0"/>
                <a:sym typeface="Wingdings" pitchFamily="2" charset="2"/>
              </a:rPr>
              <a:t>programmers! It means client code has unhindered access to the attributes of an object. </a:t>
            </a:r>
          </a:p>
          <a:p>
            <a:pPr eaLnBrk="1" hangingPunct="1"/>
            <a:r>
              <a:rPr lang="en-GB" dirty="0" smtClean="0">
                <a:ea typeface="Tahoma" panose="020B0604030504040204" pitchFamily="34" charset="0"/>
                <a:cs typeface="Tahoma" panose="020B0604030504040204" pitchFamily="34" charset="0"/>
                <a:sym typeface="Wingdings" pitchFamily="2" charset="2"/>
              </a:rPr>
              <a:t>The first code box in the slide shows the effect of this. </a:t>
            </a:r>
            <a:r>
              <a:rPr lang="en-GB" dirty="0">
                <a:ea typeface="Tahoma" panose="020B0604030504040204" pitchFamily="34" charset="0"/>
                <a:cs typeface="Tahoma" panose="020B0604030504040204" pitchFamily="34" charset="0"/>
                <a:sym typeface="Wingdings" pitchFamily="2" charset="2"/>
              </a:rPr>
              <a:t>T</a:t>
            </a:r>
            <a:r>
              <a:rPr lang="en-GB" dirty="0" smtClean="0">
                <a:ea typeface="Tahoma" panose="020B0604030504040204" pitchFamily="34" charset="0"/>
                <a:cs typeface="Tahoma" panose="020B0604030504040204" pitchFamily="34" charset="0"/>
                <a:sym typeface="Wingdings" pitchFamily="2" charset="2"/>
              </a:rPr>
              <a:t>he client code can access attributes on the </a:t>
            </a:r>
            <a:r>
              <a:rPr lang="en-GB" dirty="0" err="1" smtClean="0">
                <a:ea typeface="Tahoma" panose="020B0604030504040204" pitchFamily="34" charset="0"/>
                <a:cs typeface="Tahoma" panose="020B0604030504040204" pitchFamily="34" charset="0"/>
                <a:sym typeface="Wingdings" pitchFamily="2" charset="2"/>
              </a:rPr>
              <a:t>BankAccount</a:t>
            </a:r>
            <a:r>
              <a:rPr lang="en-GB" dirty="0" smtClean="0">
                <a:ea typeface="Tahoma" panose="020B0604030504040204" pitchFamily="34" charset="0"/>
                <a:cs typeface="Tahoma" panose="020B0604030504040204" pitchFamily="34" charset="0"/>
                <a:sym typeface="Wingdings" pitchFamily="2" charset="2"/>
              </a:rPr>
              <a:t> object directly, e.g. </a:t>
            </a:r>
            <a:r>
              <a:rPr lang="en-GB" dirty="0" err="1"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accountHolder</a:t>
            </a:r>
            <a:r>
              <a:rPr lang="en-GB" dirty="0" smtClean="0">
                <a:ea typeface="Tahoma" panose="020B0604030504040204" pitchFamily="34" charset="0"/>
                <a:cs typeface="Tahoma" panose="020B0604030504040204" pitchFamily="34" charset="0"/>
                <a:sym typeface="Wingdings" pitchFamily="2" charset="2"/>
              </a:rPr>
              <a:t> or </a:t>
            </a:r>
            <a:r>
              <a:rPr lang="en-GB" dirty="0"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balance</a:t>
            </a:r>
            <a:r>
              <a:rPr lang="en-GB" dirty="0" smtClean="0">
                <a:ea typeface="Tahoma" panose="020B0604030504040204" pitchFamily="34" charset="0"/>
                <a:cs typeface="Tahoma" panose="020B0604030504040204" pitchFamily="34" charset="0"/>
                <a:sym typeface="Wingdings" pitchFamily="2" charset="2"/>
              </a:rPr>
              <a:t>.</a:t>
            </a:r>
          </a:p>
          <a:p>
            <a:pPr eaLnBrk="1" hangingPunct="1"/>
            <a:r>
              <a:rPr lang="en-GB" dirty="0" smtClean="0">
                <a:ea typeface="Tahoma" panose="020B0604030504040204" pitchFamily="34" charset="0"/>
                <a:cs typeface="Tahoma" panose="020B0604030504040204" pitchFamily="34" charset="0"/>
                <a:sym typeface="Wingdings" pitchFamily="2" charset="2"/>
              </a:rPr>
              <a:t>Client code definitely shouldn't be allowed to access the attributes on an object directly. If you allowed this to happen, the client programmer would need to know about all the internal variables in a class, to make sure that all the variables remain consistent with each other whenever you change anything.</a:t>
            </a:r>
          </a:p>
          <a:p>
            <a:pPr eaLnBrk="1" hangingPunct="1"/>
            <a:r>
              <a:rPr lang="en-GB" dirty="0" smtClean="0">
                <a:ea typeface="Tahoma" panose="020B0604030504040204" pitchFamily="34" charset="0"/>
                <a:cs typeface="Tahoma" panose="020B0604030504040204" pitchFamily="34" charset="0"/>
                <a:sym typeface="Wingdings" pitchFamily="2" charset="2"/>
              </a:rPr>
              <a:t>The Python idiom for making an object's attributes private is to prefix the attribute name with two underscores, </a:t>
            </a:r>
            <a:r>
              <a:rPr lang="en-GB" dirty="0"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__</a:t>
            </a:r>
            <a:r>
              <a:rPr lang="en-GB" dirty="0" smtClean="0">
                <a:ea typeface="Tahoma" panose="020B0604030504040204" pitchFamily="34" charset="0"/>
                <a:cs typeface="Tahoma" panose="020B0604030504040204" pitchFamily="34" charset="0"/>
                <a:sym typeface="Wingdings" pitchFamily="2" charset="2"/>
              </a:rPr>
              <a:t>. See the lower code box in the slide, which adds a </a:t>
            </a:r>
            <a:r>
              <a:rPr lang="en-GB" dirty="0"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__balance</a:t>
            </a:r>
            <a:r>
              <a:rPr lang="en-GB" dirty="0" smtClean="0">
                <a:ea typeface="Tahoma" panose="020B0604030504040204" pitchFamily="34" charset="0"/>
                <a:cs typeface="Tahoma" panose="020B0604030504040204" pitchFamily="34" charset="0"/>
                <a:sym typeface="Wingdings" pitchFamily="2" charset="2"/>
              </a:rPr>
              <a:t> attribute to the target object. The </a:t>
            </a:r>
            <a:r>
              <a:rPr lang="en-GB" dirty="0"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__</a:t>
            </a:r>
            <a:r>
              <a:rPr lang="en-GB" dirty="0" smtClean="0">
                <a:ea typeface="Tahoma" panose="020B0604030504040204" pitchFamily="34" charset="0"/>
                <a:cs typeface="Tahoma" panose="020B0604030504040204" pitchFamily="34" charset="0"/>
                <a:sym typeface="Wingdings" pitchFamily="2" charset="2"/>
              </a:rPr>
              <a:t> prefix means  </a:t>
            </a:r>
            <a:r>
              <a:rPr lang="en-GB" dirty="0">
                <a:latin typeface="Lucida Console" panose="020B0609040504020204" pitchFamily="49" charset="0"/>
                <a:ea typeface="Tahoma" panose="020B0604030504040204" pitchFamily="34" charset="0"/>
                <a:cs typeface="Tahoma" panose="020B0604030504040204" pitchFamily="34" charset="0"/>
                <a:sym typeface="Wingdings" pitchFamily="2" charset="2"/>
              </a:rPr>
              <a:t>__balance</a:t>
            </a:r>
            <a:r>
              <a:rPr lang="en-GB" dirty="0">
                <a:ea typeface="Tahoma" panose="020B0604030504040204" pitchFamily="34" charset="0"/>
                <a:cs typeface="Tahoma" panose="020B0604030504040204" pitchFamily="34" charset="0"/>
                <a:sym typeface="Wingdings" pitchFamily="2" charset="2"/>
              </a:rPr>
              <a:t> </a:t>
            </a:r>
            <a:r>
              <a:rPr lang="en-GB" dirty="0" smtClean="0">
                <a:ea typeface="Tahoma" panose="020B0604030504040204" pitchFamily="34" charset="0"/>
                <a:cs typeface="Tahoma" panose="020B0604030504040204" pitchFamily="34" charset="0"/>
                <a:sym typeface="Wingdings" pitchFamily="2" charset="2"/>
              </a:rPr>
              <a:t>is private, so client code won't be able to access it directly. If you did want to allow client code to get the balance, you could add a </a:t>
            </a:r>
            <a:r>
              <a:rPr lang="en-GB" dirty="0" err="1"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getBalance</a:t>
            </a:r>
            <a:r>
              <a:rPr lang="en-GB" dirty="0"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a:t>
            </a:r>
            <a:r>
              <a:rPr lang="en-GB" dirty="0" smtClean="0">
                <a:ea typeface="Tahoma" panose="020B0604030504040204" pitchFamily="34" charset="0"/>
                <a:cs typeface="Tahoma" panose="020B0604030504040204" pitchFamily="34" charset="0"/>
                <a:sym typeface="Wingdings" pitchFamily="2" charset="2"/>
              </a:rPr>
              <a:t> method or similar to the </a:t>
            </a:r>
            <a:r>
              <a:rPr lang="en-GB" dirty="0" err="1" smtClean="0">
                <a:latin typeface="Lucida Console" panose="020B0609040504020204" pitchFamily="49" charset="0"/>
                <a:ea typeface="Tahoma" panose="020B0604030504040204" pitchFamily="34" charset="0"/>
                <a:cs typeface="Tahoma" panose="020B0604030504040204" pitchFamily="34" charset="0"/>
                <a:sym typeface="Wingdings" pitchFamily="2" charset="2"/>
              </a:rPr>
              <a:t>BankAccount</a:t>
            </a:r>
            <a:r>
              <a:rPr lang="en-GB" dirty="0" smtClean="0">
                <a:ea typeface="Tahoma" panose="020B0604030504040204" pitchFamily="34" charset="0"/>
                <a:cs typeface="Tahoma" panose="020B0604030504040204" pitchFamily="34" charset="0"/>
                <a:sym typeface="Wingdings" pitchFamily="2" charset="2"/>
              </a:rPr>
              <a:t> class.</a:t>
            </a:r>
            <a:endParaRPr lang="en-GB" dirty="0">
              <a:ea typeface="Tahoma" panose="020B0604030504040204" pitchFamily="34" charset="0"/>
              <a:cs typeface="Tahoma" panose="020B0604030504040204" pitchFamily="34" charset="0"/>
              <a:sym typeface="Wingdings" pitchFamily="2"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Now that we've covered the essential issues, this slide shows a more complete implementation of our </a:t>
            </a:r>
            <a:r>
              <a:rPr lang="en-GB" dirty="0" err="1" smtClean="0">
                <a:latin typeface="Lucida Console" panose="020B0609040504020204" pitchFamily="49" charset="0"/>
              </a:rPr>
              <a:t>BankAccount</a:t>
            </a:r>
            <a:r>
              <a:rPr lang="en-GB" dirty="0" smtClean="0"/>
              <a:t> class. Note the following points:</a:t>
            </a:r>
          </a:p>
          <a:p>
            <a:pPr lvl="1"/>
            <a:r>
              <a:rPr lang="en-GB" dirty="0" smtClean="0"/>
              <a:t>The </a:t>
            </a:r>
            <a:r>
              <a:rPr lang="en-GB" dirty="0" smtClean="0">
                <a:latin typeface="Lucida Console" panose="020B0609040504020204" pitchFamily="49" charset="0"/>
              </a:rPr>
              <a:t>"""</a:t>
            </a:r>
            <a:r>
              <a:rPr lang="en-GB" dirty="0" smtClean="0"/>
              <a:t> string at the start of the class is a class documentation string, which can be used to generate documentation for the class. You can use the same syntax to define documentation strings at the start of methods.</a:t>
            </a:r>
          </a:p>
          <a:p>
            <a:pPr lvl="1"/>
            <a:r>
              <a:rPr lang="en-GB" dirty="0" smtClean="0"/>
              <a:t>The </a:t>
            </a:r>
            <a:r>
              <a:rPr lang="en-GB" dirty="0" smtClean="0">
                <a:latin typeface="Lucida Console" panose="020B0609040504020204" pitchFamily="49" charset="0"/>
              </a:rPr>
              <a:t>deposit()</a:t>
            </a:r>
            <a:r>
              <a:rPr lang="en-GB" dirty="0" smtClean="0"/>
              <a:t> and </a:t>
            </a:r>
            <a:r>
              <a:rPr lang="en-GB" dirty="0" smtClean="0">
                <a:latin typeface="Lucida Console" panose="020B0609040504020204" pitchFamily="49" charset="0"/>
              </a:rPr>
              <a:t>withdraw()</a:t>
            </a:r>
            <a:r>
              <a:rPr lang="en-GB" dirty="0" smtClean="0"/>
              <a:t> methods update the account's balance, and return the new balance.</a:t>
            </a:r>
          </a:p>
          <a:p>
            <a:pPr lvl="1"/>
            <a:r>
              <a:rPr lang="en-GB" dirty="0" smtClean="0"/>
              <a:t>The </a:t>
            </a:r>
            <a:r>
              <a:rPr lang="en-GB" dirty="0" err="1" smtClean="0">
                <a:latin typeface="Lucida Console" panose="020B0609040504020204" pitchFamily="49" charset="0"/>
              </a:rPr>
              <a:t>toString</a:t>
            </a:r>
            <a:r>
              <a:rPr lang="en-GB" dirty="0" smtClean="0">
                <a:latin typeface="Lucida Console" panose="020B0609040504020204" pitchFamily="49" charset="0"/>
              </a:rPr>
              <a:t>()</a:t>
            </a:r>
            <a:r>
              <a:rPr lang="en-GB" dirty="0" smtClean="0"/>
              <a:t> method returns a textual representation of the object, which can be useful for display and diagnostic purposes.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t>Most of the variables and methods you define in a class are </a:t>
            </a:r>
            <a:r>
              <a:rPr lang="en-US" i="1" dirty="0" smtClean="0"/>
              <a:t>instance variables </a:t>
            </a:r>
            <a:r>
              <a:rPr lang="en-US" dirty="0" smtClean="0"/>
              <a:t>and </a:t>
            </a:r>
            <a:r>
              <a:rPr lang="en-US" i="1" dirty="0" smtClean="0"/>
              <a:t>instance methods</a:t>
            </a:r>
            <a:r>
              <a:rPr lang="en-US" dirty="0" smtClean="0"/>
              <a:t>, i.e. they pertain to a specific instance of the class. For example, consider the </a:t>
            </a:r>
            <a:r>
              <a:rPr lang="en-US" dirty="0" err="1" smtClean="0">
                <a:latin typeface="Lucida Console" panose="020B0609040504020204" pitchFamily="49" charset="0"/>
              </a:rPr>
              <a:t>BankAccount</a:t>
            </a:r>
            <a:r>
              <a:rPr lang="en-US" dirty="0" smtClean="0"/>
              <a:t> class we've been discussing during this chapter so far:</a:t>
            </a:r>
          </a:p>
          <a:p>
            <a:pPr lvl="1" eaLnBrk="1" hangingPunct="1"/>
            <a:r>
              <a:rPr lang="en-US" dirty="0" smtClean="0"/>
              <a:t>The account holder and balance values are instance variables, i.e. each </a:t>
            </a:r>
            <a:r>
              <a:rPr lang="en-US" dirty="0" err="1" smtClean="0">
                <a:latin typeface="Lucida Console" panose="020B0609040504020204" pitchFamily="49" charset="0"/>
              </a:rPr>
              <a:t>BankAccount</a:t>
            </a:r>
            <a:r>
              <a:rPr lang="en-US" dirty="0" smtClean="0"/>
              <a:t> instance will have its own values for these fields.</a:t>
            </a:r>
          </a:p>
          <a:p>
            <a:pPr lvl="1" eaLnBrk="1" hangingPunct="1"/>
            <a:r>
              <a:rPr lang="en-US" dirty="0" smtClean="0"/>
              <a:t>The deposit and withdraw operations are instance methods, i.e. to invoke these methods you must specify a particular </a:t>
            </a:r>
            <a:r>
              <a:rPr lang="en-US" dirty="0" err="1" smtClean="0">
                <a:latin typeface="Lucida Console" panose="020B0609040504020204" pitchFamily="49" charset="0"/>
              </a:rPr>
              <a:t>BankAccount</a:t>
            </a:r>
            <a:r>
              <a:rPr lang="en-US" dirty="0" smtClean="0"/>
              <a:t> instance.</a:t>
            </a:r>
          </a:p>
          <a:p>
            <a:pPr eaLnBrk="1" hangingPunct="1"/>
            <a:r>
              <a:rPr lang="en-US" dirty="0" smtClean="0"/>
              <a:t>From time to time, it might make sense to define variables and/or methods that pertain to the whole class. These are known as class variables and class methods. We'll see how (and why) to implement these features in this section.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79875" name="Rectangle 2"/>
          <p:cNvSpPr>
            <a:spLocks noGrp="1" noRot="1" noChangeAspect="1" noChangeArrowheads="1" noTextEdit="1"/>
          </p:cNvSpPr>
          <p:nvPr>
            <p:ph type="sldImg"/>
          </p:nvPr>
        </p:nvSpPr>
        <p:spPr>
          <a:ln/>
        </p:spPr>
      </p:sp>
      <p:sp>
        <p:nvSpPr>
          <p:cNvPr id="7987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Common uses of class-wide variables are as follows:</a:t>
            </a:r>
          </a:p>
          <a:p>
            <a:pPr lvl="1"/>
            <a:r>
              <a:rPr lang="en-GB" dirty="0"/>
              <a:t>To define a "global" counter for a class, e.g. number of instances.</a:t>
            </a:r>
          </a:p>
          <a:p>
            <a:pPr lvl="1"/>
            <a:r>
              <a:rPr lang="en-GB" dirty="0"/>
              <a:t>To define class-wide values, </a:t>
            </a:r>
            <a:r>
              <a:rPr lang="en-GB" dirty="0" smtClean="0"/>
              <a:t>e.g. the </a:t>
            </a:r>
            <a:r>
              <a:rPr lang="en-GB" dirty="0"/>
              <a:t>interest rate for all bank accounts.</a:t>
            </a:r>
          </a:p>
          <a:p>
            <a:pPr lvl="1"/>
            <a:r>
              <a:rPr lang="en-GB" dirty="0"/>
              <a:t>To define class-wide constants, e.g. </a:t>
            </a:r>
            <a:r>
              <a:rPr lang="en-GB" dirty="0">
                <a:latin typeface="Lucida Console" panose="020B0609040504020204" pitchFamily="49" charset="0"/>
              </a:rPr>
              <a:t>MILES_TO_KM</a:t>
            </a:r>
            <a:r>
              <a:rPr lang="en-GB" dirty="0"/>
              <a:t> and </a:t>
            </a:r>
            <a:r>
              <a:rPr lang="en-GB" dirty="0">
                <a:latin typeface="Lucida Console" panose="020B0609040504020204" pitchFamily="49" charset="0"/>
              </a:rPr>
              <a:t>KM_TO_MILES</a:t>
            </a:r>
            <a:r>
              <a:rPr lang="en-GB" dirty="0"/>
              <a:t>.</a:t>
            </a:r>
          </a:p>
          <a:p>
            <a:r>
              <a:rPr lang="en-GB" dirty="0" smtClean="0"/>
              <a:t>In the example in the slide, we've decided to define two class-wide variables for the </a:t>
            </a:r>
            <a:r>
              <a:rPr lang="en-GB" dirty="0" err="1" smtClean="0">
                <a:latin typeface="Lucida Console" panose="020B0609040504020204" pitchFamily="49" charset="0"/>
              </a:rPr>
              <a:t>BankAccount</a:t>
            </a:r>
            <a:r>
              <a:rPr lang="en-GB" dirty="0" smtClean="0"/>
              <a:t> class:</a:t>
            </a:r>
          </a:p>
          <a:p>
            <a:pPr lvl="1"/>
            <a:r>
              <a:rPr lang="en-GB" dirty="0" smtClean="0"/>
              <a:t>A class-wide variable that will be incremented every time a new bank account is created. We can use this variable like a database primary key seed, to ensure each new account is assigned a unique id.</a:t>
            </a:r>
          </a:p>
          <a:p>
            <a:pPr lvl="1"/>
            <a:r>
              <a:rPr lang="en-GB" dirty="0" smtClean="0"/>
              <a:t>A class-wide variable to hold the overdraft limit that will apply to all bank accounts.</a:t>
            </a:r>
          </a:p>
          <a:p>
            <a:r>
              <a:rPr lang="en-GB" dirty="0" smtClean="0"/>
              <a:t>You can decide whether you want to allow client code to access class-wide variables, as follows:</a:t>
            </a:r>
          </a:p>
          <a:p>
            <a:pPr lvl="1"/>
            <a:r>
              <a:rPr lang="en-GB" dirty="0" smtClean="0"/>
              <a:t>If you want to prevent client code from accessing a class-wide variable, then prefix the variable name with </a:t>
            </a:r>
            <a:r>
              <a:rPr lang="en-GB" dirty="0" smtClean="0">
                <a:latin typeface="Lucida Console" panose="020B0609040504020204" pitchFamily="49" charset="0"/>
              </a:rPr>
              <a:t>__</a:t>
            </a:r>
            <a:r>
              <a:rPr lang="en-GB" dirty="0" smtClean="0"/>
              <a:t>. For example, </a:t>
            </a:r>
            <a:r>
              <a:rPr lang="en-GB" dirty="0" smtClean="0">
                <a:latin typeface="Lucida Console" panose="020B0609040504020204" pitchFamily="49" charset="0"/>
              </a:rPr>
              <a:t>__</a:t>
            </a:r>
            <a:r>
              <a:rPr lang="en-GB" dirty="0" err="1" smtClean="0">
                <a:latin typeface="Lucida Console" panose="020B0609040504020204" pitchFamily="49" charset="0"/>
              </a:rPr>
              <a:t>nextId</a:t>
            </a:r>
            <a:r>
              <a:rPr lang="en-GB" dirty="0"/>
              <a:t> </a:t>
            </a:r>
            <a:r>
              <a:rPr lang="en-GB" dirty="0" smtClean="0"/>
              <a:t>and </a:t>
            </a:r>
            <a:r>
              <a:rPr lang="en-GB" dirty="0" smtClean="0">
                <a:latin typeface="Lucida Console" panose="020B0609040504020204" pitchFamily="49" charset="0"/>
              </a:rPr>
              <a:t>__OVERDRAFT_LIMIT</a:t>
            </a:r>
            <a:r>
              <a:rPr lang="en-GB" dirty="0" smtClean="0"/>
              <a:t> are private to the class. Client code can't see these variables.</a:t>
            </a:r>
          </a:p>
          <a:p>
            <a:pPr lvl="1"/>
            <a:r>
              <a:rPr lang="en-GB" dirty="0"/>
              <a:t>If you want to </a:t>
            </a:r>
            <a:r>
              <a:rPr lang="en-GB" dirty="0" smtClean="0"/>
              <a:t>allow client </a:t>
            </a:r>
            <a:r>
              <a:rPr lang="en-GB" dirty="0"/>
              <a:t>code </a:t>
            </a:r>
            <a:r>
              <a:rPr lang="en-GB" dirty="0" smtClean="0"/>
              <a:t>to access </a:t>
            </a:r>
            <a:r>
              <a:rPr lang="en-GB" dirty="0"/>
              <a:t>a class-wide variable, then </a:t>
            </a:r>
            <a:r>
              <a:rPr lang="en-GB" dirty="0" smtClean="0"/>
              <a:t>don't prefix the </a:t>
            </a:r>
            <a:r>
              <a:rPr lang="en-GB" dirty="0"/>
              <a:t>variable name with </a:t>
            </a:r>
            <a:r>
              <a:rPr lang="en-GB" dirty="0">
                <a:latin typeface="Lucida Console" panose="020B0609040504020204" pitchFamily="49" charset="0"/>
              </a:rPr>
              <a:t>__</a:t>
            </a:r>
            <a:r>
              <a:rPr lang="en-GB" dirty="0"/>
              <a:t>. </a:t>
            </a:r>
            <a:endParaRPr lang="en-GB"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79875" name="Rectangle 2"/>
          <p:cNvSpPr>
            <a:spLocks noGrp="1" noRot="1" noChangeAspect="1" noChangeArrowheads="1" noTextEdit="1"/>
          </p:cNvSpPr>
          <p:nvPr>
            <p:ph type="sldImg"/>
          </p:nvPr>
        </p:nvSpPr>
        <p:spPr>
          <a:ln/>
        </p:spPr>
      </p:sp>
      <p:sp>
        <p:nvSpPr>
          <p:cNvPr id="7987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how to use the </a:t>
            </a:r>
            <a:r>
              <a:rPr lang="en-GB" dirty="0" smtClean="0">
                <a:latin typeface="Lucida Console" panose="020B0609040504020204" pitchFamily="49" charset="0"/>
              </a:rPr>
              <a:t>__</a:t>
            </a:r>
            <a:r>
              <a:rPr lang="en-GB" dirty="0" err="1" smtClean="0">
                <a:latin typeface="Lucida Console" panose="020B0609040504020204" pitchFamily="49" charset="0"/>
              </a:rPr>
              <a:t>nextId</a:t>
            </a:r>
            <a:r>
              <a:rPr lang="en-GB" dirty="0" smtClean="0"/>
              <a:t> and </a:t>
            </a:r>
            <a:r>
              <a:rPr lang="en-GB" dirty="0" smtClean="0">
                <a:latin typeface="Lucida Console" panose="020B0609040504020204" pitchFamily="49" charset="0"/>
              </a:rPr>
              <a:t>__OVERDRAFT_LIMIT</a:t>
            </a:r>
            <a:r>
              <a:rPr lang="en-GB" dirty="0" smtClean="0"/>
              <a:t> class variables in our </a:t>
            </a:r>
            <a:r>
              <a:rPr lang="en-GB" dirty="0" err="1" smtClean="0">
                <a:latin typeface="Lucida Console" panose="020B0609040504020204" pitchFamily="49" charset="0"/>
              </a:rPr>
              <a:t>BankAccount</a:t>
            </a:r>
            <a:r>
              <a:rPr lang="en-GB" dirty="0" smtClean="0"/>
              <a:t> class. Note that you must prefix the variable names with the class name, so Python knows which scope it's looking at.</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81923" name="Rectangle 2"/>
          <p:cNvSpPr>
            <a:spLocks noGrp="1" noRot="1" noChangeAspect="1" noChangeArrowheads="1" noTextEdit="1"/>
          </p:cNvSpPr>
          <p:nvPr>
            <p:ph type="sldImg"/>
          </p:nvPr>
        </p:nvSpPr>
        <p:spPr>
          <a:ln/>
        </p:spPr>
      </p:sp>
      <p:sp>
        <p:nvSpPr>
          <p:cNvPr id="819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Common uses of </a:t>
            </a:r>
            <a:r>
              <a:rPr lang="en-GB" dirty="0" smtClean="0"/>
              <a:t>class-wide methods </a:t>
            </a:r>
            <a:r>
              <a:rPr lang="en-GB" dirty="0"/>
              <a:t>are as follows:</a:t>
            </a:r>
          </a:p>
          <a:p>
            <a:pPr lvl="1"/>
            <a:r>
              <a:rPr lang="en-GB" dirty="0"/>
              <a:t>To define getters and setters for </a:t>
            </a:r>
            <a:r>
              <a:rPr lang="en-GB" dirty="0" smtClean="0"/>
              <a:t>class-wide variables</a:t>
            </a:r>
            <a:r>
              <a:rPr lang="en-GB" dirty="0"/>
              <a:t>.</a:t>
            </a:r>
          </a:p>
          <a:p>
            <a:pPr lvl="1"/>
            <a:r>
              <a:rPr lang="en-GB" dirty="0"/>
              <a:t>To implement a factory mechanism, in order to control how instances of the class are created. For example, </a:t>
            </a:r>
            <a:r>
              <a:rPr lang="en-GB" dirty="0" smtClean="0"/>
              <a:t>define class-wide method(s</a:t>
            </a:r>
            <a:r>
              <a:rPr lang="en-GB" dirty="0"/>
              <a:t>) that create new objects in a controlled way. </a:t>
            </a:r>
          </a:p>
          <a:p>
            <a:pPr lvl="1"/>
            <a:r>
              <a:rPr lang="en-GB" dirty="0"/>
              <a:t>To house stateless operations that would otherwise be global methods. </a:t>
            </a:r>
          </a:p>
          <a:p>
            <a:r>
              <a:rPr lang="en-GB" dirty="0" smtClean="0"/>
              <a:t>Class-wide methods don't receive a </a:t>
            </a:r>
            <a:r>
              <a:rPr lang="en-GB" dirty="0" smtClean="0">
                <a:latin typeface="Lucida Console" panose="020B0609040504020204" pitchFamily="49" charset="0"/>
              </a:rPr>
              <a:t>self</a:t>
            </a:r>
            <a:r>
              <a:rPr lang="en-GB" dirty="0" smtClean="0"/>
              <a:t> parameter, so they have no direct access to any particular instance. As a consequence, class-wide methods can only directly access other class-wide members, which are shared across the entire class.</a:t>
            </a:r>
            <a:endParaRPr lang="en-GB" dirty="0"/>
          </a:p>
          <a:p>
            <a:r>
              <a:rPr lang="en-GB" dirty="0" smtClean="0"/>
              <a:t>To call a class-wide method, </a:t>
            </a:r>
            <a:r>
              <a:rPr lang="en-GB" dirty="0"/>
              <a:t>use the name of the class (rather than using a particular object). For example, the second code box in the slide shows how to </a:t>
            </a:r>
            <a:r>
              <a:rPr lang="en-GB" dirty="0" smtClean="0"/>
              <a:t>call the </a:t>
            </a:r>
            <a:r>
              <a:rPr lang="en-GB" dirty="0" err="1" smtClean="0">
                <a:latin typeface="Lucida Console" panose="020B0609040504020204" pitchFamily="49" charset="0"/>
              </a:rPr>
              <a:t>getOverdraftLimit</a:t>
            </a:r>
            <a:r>
              <a:rPr lang="en-GB" dirty="0" smtClean="0">
                <a:latin typeface="Lucida Console" panose="020B0609040504020204" pitchFamily="49" charset="0"/>
              </a:rPr>
              <a:t>()</a:t>
            </a:r>
            <a:r>
              <a:rPr lang="en-GB" dirty="0" smtClean="0"/>
              <a:t> method defined </a:t>
            </a:r>
            <a:r>
              <a:rPr lang="en-GB" dirty="0"/>
              <a:t>in the </a:t>
            </a:r>
            <a:r>
              <a:rPr lang="en-GB" dirty="0" err="1">
                <a:latin typeface="Lucida Console" panose="020B0609040504020204" pitchFamily="49" charset="0"/>
              </a:rPr>
              <a:t>BankAccount</a:t>
            </a:r>
            <a:r>
              <a:rPr lang="en-GB" dirty="0"/>
              <a:t> class.</a:t>
            </a:r>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81923" name="Rectangle 2"/>
          <p:cNvSpPr>
            <a:spLocks noGrp="1" noRot="1" noChangeAspect="1" noChangeArrowheads="1" noTextEdit="1"/>
          </p:cNvSpPr>
          <p:nvPr>
            <p:ph type="sldImg"/>
          </p:nvPr>
        </p:nvSpPr>
        <p:spPr>
          <a:ln/>
        </p:spPr>
      </p:sp>
      <p:sp>
        <p:nvSpPr>
          <p:cNvPr id="819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You can decorate class-wide methods with </a:t>
            </a:r>
            <a:r>
              <a:rPr lang="en-GB" smtClean="0">
                <a:latin typeface="Lucida Console" panose="020B0609040504020204" pitchFamily="49" charset="0"/>
              </a:rPr>
              <a:t>@classmethod</a:t>
            </a:r>
            <a:r>
              <a:rPr lang="en-GB" smtClean="0"/>
              <a:t> or </a:t>
            </a:r>
            <a:r>
              <a:rPr lang="en-GB" smtClean="0">
                <a:latin typeface="Lucida Console" panose="020B0609040504020204" pitchFamily="49" charset="0"/>
              </a:rPr>
              <a:t>@staticmethod</a:t>
            </a:r>
            <a:r>
              <a:rPr lang="en-GB" smtClean="0"/>
              <a:t>, as shown in the example in the slide.</a:t>
            </a:r>
          </a:p>
          <a:p>
            <a:pPr lvl="1"/>
            <a:r>
              <a:rPr lang="en-GB" smtClean="0">
                <a:latin typeface="Lucida Console" panose="020B0609040504020204" pitchFamily="49" charset="0"/>
              </a:rPr>
              <a:t>@classmethod</a:t>
            </a:r>
            <a:br>
              <a:rPr lang="en-GB" smtClean="0">
                <a:latin typeface="Lucida Console" panose="020B0609040504020204" pitchFamily="49" charset="0"/>
              </a:rPr>
            </a:br>
            <a:r>
              <a:rPr lang="en-GB" smtClean="0"/>
              <a:t>This is useful if your class-wide method needs to access other class-wide members. This decorator allows you to explicitly specify a parameter in your method, representing the current class (it's similar to the way that instance methods have an explicit </a:t>
            </a:r>
            <a:r>
              <a:rPr lang="en-GB" smtClean="0">
                <a:latin typeface="Lucida Console" panose="020B0609040504020204" pitchFamily="49" charset="0"/>
              </a:rPr>
              <a:t>self</a:t>
            </a:r>
            <a:r>
              <a:rPr lang="en-GB" smtClean="0"/>
              <a:t> parameter, representing the current object). Within your class-wide method, you can use the parameter instead of using the actual class name.</a:t>
            </a:r>
          </a:p>
          <a:p>
            <a:pPr lvl="1"/>
            <a:r>
              <a:rPr lang="en-GB" smtClean="0">
                <a:latin typeface="Lucida Console" panose="020B0609040504020204" pitchFamily="49" charset="0"/>
              </a:rPr>
              <a:t>@staticmethod</a:t>
            </a:r>
            <a:r>
              <a:rPr lang="en-GB">
                <a:latin typeface="Lucida Console" panose="020B0609040504020204" pitchFamily="49" charset="0"/>
              </a:rPr>
              <a:t/>
            </a:r>
            <a:br>
              <a:rPr lang="en-GB">
                <a:latin typeface="Lucida Console" panose="020B0609040504020204" pitchFamily="49" charset="0"/>
              </a:rPr>
            </a:br>
            <a:r>
              <a:rPr lang="en-GB"/>
              <a:t>This is useful if your class-wide method </a:t>
            </a:r>
            <a:r>
              <a:rPr lang="en-GB" smtClean="0"/>
              <a:t>doesn't need to access any other </a:t>
            </a:r>
            <a:r>
              <a:rPr lang="en-GB"/>
              <a:t>class-wide </a:t>
            </a:r>
            <a:r>
              <a:rPr lang="en-GB" smtClean="0"/>
              <a:t>members. This typically arises for utility functions that you want to colocate in the same class for reasons of cohesion, but they don't have any dependency on each other.</a:t>
            </a:r>
          </a:p>
          <a:p>
            <a:endParaRPr lang="en-GB"/>
          </a:p>
          <a:p>
            <a:r>
              <a:rPr lang="en-GB" smtClean="0"/>
              <a:t>In terms of client code, it doesn't matter whether you decorate a class-wide method with </a:t>
            </a:r>
            <a:r>
              <a:rPr lang="en-GB" smtClean="0">
                <a:latin typeface="Lucida Console" panose="020B0609040504020204" pitchFamily="49" charset="0"/>
              </a:rPr>
              <a:t>@classmethod</a:t>
            </a:r>
            <a:r>
              <a:rPr lang="en-GB" smtClean="0"/>
              <a:t>, </a:t>
            </a:r>
            <a:r>
              <a:rPr lang="en-GB" smtClean="0">
                <a:latin typeface="Lucida Console" panose="020B0609040504020204" pitchFamily="49" charset="0"/>
              </a:rPr>
              <a:t>@staticmethod</a:t>
            </a:r>
            <a:r>
              <a:rPr lang="en-GB" smtClean="0"/>
              <a:t>, or nothing - you always invoke the method in the same way, i.e. through the class name or through a particular instance.</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Section 1 </a:t>
            </a:r>
            <a:r>
              <a:rPr lang="en-US" dirty="0" smtClean="0"/>
              <a:t>introduces essential OO concepts - e.g. what is a class, what is an object, what is encapsulation, etc.</a:t>
            </a:r>
            <a:endParaRPr lang="en-US" dirty="0"/>
          </a:p>
          <a:p>
            <a:pPr eaLnBrk="1" hangingPunct="1"/>
            <a:r>
              <a:rPr lang="en-US" dirty="0"/>
              <a:t>Section 2 </a:t>
            </a:r>
            <a:r>
              <a:rPr lang="en-US" dirty="0" smtClean="0"/>
              <a:t>describes the basic syntax for defining classes. Classes in Python are a curious combination of OO syntax from several languages. Probably the closest match is Modula 3, but not many people use that language these days. The next closed language OO-wise is C++. </a:t>
            </a:r>
            <a:endParaRPr lang="en-US" dirty="0"/>
          </a:p>
          <a:p>
            <a:pPr eaLnBrk="1" hangingPunct="1"/>
            <a:r>
              <a:rPr lang="en-US" dirty="0" smtClean="0"/>
              <a:t>Section 3 describes how to implement class-wide members. This is similar to the </a:t>
            </a:r>
            <a:r>
              <a:rPr lang="en-US" dirty="0" smtClean="0">
                <a:latin typeface="Lucida Console" panose="020B0609040504020204" pitchFamily="49" charset="0"/>
              </a:rPr>
              <a:t>static</a:t>
            </a:r>
            <a:r>
              <a:rPr lang="en-US" dirty="0" smtClean="0"/>
              <a:t> keyword in C++, Java, and C#. </a:t>
            </a:r>
            <a:endParaRPr lang="en-US" dirty="0"/>
          </a:p>
          <a:p>
            <a:pPr eaLnBrk="1" hangingPunct="1"/>
            <a:endParaRPr lang="en-US" dirty="0"/>
          </a:p>
          <a:p>
            <a:pPr eaLnBrk="1" hangingPunct="1"/>
            <a:r>
              <a:rPr lang="en-US" dirty="0"/>
              <a:t>The demos for chapter are located in the following folder:</a:t>
            </a:r>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PythonDev\Demos\08-OOP</a:t>
            </a:r>
            <a:endParaRPr lang="en-US" dirty="0">
              <a:latin typeface="Lucida Console" panose="020B0609040504020204" pitchFamily="49" charset="0"/>
            </a:endParaRP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smtClean="0"/>
              <a:t>Object-Oriented Programming</a:t>
            </a:r>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Before we dive into the details of how to define classes and objects in Python, we'll spend a moment defining what these terms are, and outlining the purpose and benefits of object-oriented modelling.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49155" name="Rectangle 2"/>
          <p:cNvSpPr>
            <a:spLocks noGrp="1" noRot="1" noChangeAspect="1" noChangeArrowheads="1" noTextEdit="1"/>
          </p:cNvSpPr>
          <p:nvPr>
            <p:ph type="sldImg"/>
          </p:nvPr>
        </p:nvSpPr>
        <p:spPr>
          <a:ln/>
        </p:spPr>
      </p:sp>
      <p:sp>
        <p:nvSpPr>
          <p:cNvPr id="491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Technically, a class is a data type that allows you to define related data and operations in one place. It's a bit like a data structure, but you typically hide the data members and encapsulate them with a set of public operations. From a terminology perspective, we use the term "method" rather than "operation" in Python.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An object is an instance of a class. You create an object by using the </a:t>
            </a:r>
            <a:r>
              <a:rPr lang="en-GB" dirty="0" smtClean="0">
                <a:latin typeface="Lucida Console" panose="020B0609040504020204" pitchFamily="49" charset="0"/>
              </a:rPr>
              <a:t>new</a:t>
            </a:r>
            <a:r>
              <a:rPr lang="en-GB" dirty="0" smtClean="0"/>
              <a:t> operator. The object lives on the garbage-collected heap until it is no longer referenced anywhere in your application. When the object is no longer referenced, it becomes available for garbage collection. The garbage collector runs periodically, in a non-deterministic kind of way, to free up the memory used by unreferenced objects.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marL="0" lvl="1" indent="0">
              <a:buNone/>
            </a:pPr>
            <a:r>
              <a:rPr lang="en-GB">
                <a:sym typeface="Wingdings" pitchFamily="2" charset="2"/>
              </a:rPr>
              <a:t>Class diagrams capture information about what classes will exist in the system, and how they relate to each other</a:t>
            </a:r>
            <a:r>
              <a:rPr lang="en-GB" smtClean="0">
                <a:sym typeface="Wingdings" pitchFamily="2" charset="2"/>
              </a:rPr>
              <a:t>. </a:t>
            </a:r>
            <a:endParaRPr lang="en-US" altLang="en-US" dirty="0"/>
          </a:p>
          <a:p>
            <a:r>
              <a:rPr lang="en-US" altLang="en-US" dirty="0" smtClean="0"/>
              <a:t>A class defines the data and </a:t>
            </a:r>
            <a:r>
              <a:rPr lang="en-US" altLang="en-US" dirty="0" err="1" smtClean="0"/>
              <a:t>behaviour</a:t>
            </a:r>
            <a:r>
              <a:rPr lang="en-US" altLang="en-US" dirty="0" smtClean="0"/>
              <a:t> for a "kind of thing" in your system: </a:t>
            </a:r>
          </a:p>
          <a:p>
            <a:pPr lvl="1"/>
            <a:r>
              <a:rPr lang="en-US" altLang="en-US" dirty="0" smtClean="0"/>
              <a:t>The data (</a:t>
            </a:r>
            <a:r>
              <a:rPr lang="en-US" altLang="en-US" dirty="0" err="1" smtClean="0"/>
              <a:t>a.k.a</a:t>
            </a:r>
            <a:r>
              <a:rPr lang="en-US" altLang="en-US" dirty="0" smtClean="0"/>
              <a:t> attributes) is denoted in the middle section of a class box. For example, a person has a person ID (which is a long integer), plus a surname, first name, and address (all strings), </a:t>
            </a:r>
          </a:p>
          <a:p>
            <a:pPr lvl="1"/>
            <a:r>
              <a:rPr lang="en-US" altLang="en-US" dirty="0" smtClean="0"/>
              <a:t>The </a:t>
            </a:r>
            <a:r>
              <a:rPr lang="en-US" altLang="en-US" dirty="0" err="1" smtClean="0"/>
              <a:t>behaviour</a:t>
            </a:r>
            <a:r>
              <a:rPr lang="en-US" altLang="en-US" dirty="0" smtClean="0"/>
              <a:t> (a.k.a. methods) are denoted in the lower section of a class box. For example, a person has a method named </a:t>
            </a:r>
            <a:r>
              <a:rPr lang="en-US" altLang="en-US" dirty="0" err="1" smtClean="0">
                <a:latin typeface="Lucida Console" panose="020B0609040504020204" pitchFamily="49" charset="0"/>
              </a:rPr>
              <a:t>changeAddress</a:t>
            </a:r>
            <a:r>
              <a:rPr lang="en-US" altLang="en-US" dirty="0" smtClean="0">
                <a:latin typeface="Lucida Console" panose="020B0609040504020204" pitchFamily="49" charset="0"/>
              </a:rPr>
              <a:t>()</a:t>
            </a:r>
            <a:r>
              <a:rPr lang="en-US" altLang="en-US" dirty="0" smtClean="0"/>
              <a:t> plus a strange-looking method named </a:t>
            </a:r>
            <a:r>
              <a:rPr lang="en-US" altLang="en-US" dirty="0" smtClean="0">
                <a:latin typeface="Lucida Console" panose="020B0609040504020204" pitchFamily="49" charset="0"/>
              </a:rPr>
              <a:t>Person</a:t>
            </a:r>
            <a:r>
              <a:rPr lang="en-US" altLang="en-US" dirty="0" smtClean="0"/>
              <a:t> (this is a special initialization method known as a constructor - more on this </a:t>
            </a:r>
            <a:r>
              <a:rPr lang="en-US" altLang="en-US" smtClean="0"/>
              <a:t>later).</a:t>
            </a:r>
            <a:endParaRPr lang="en-US" alt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smtClean="0"/>
              <a:t>Object-Oriented Programming</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It's time to look at some syntax! This section shows how to define classes in Python, including data attributes and methods. We'll also discuss initialization and encapsulation.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first code box in the slide shows the general syntax for defining a class in Python. Class names tend to start with a capital letter in Python, to differentiate class names from other identifiers such as functions and variables.</a:t>
            </a:r>
          </a:p>
          <a:p>
            <a:r>
              <a:rPr lang="en-GB" dirty="0" smtClean="0"/>
              <a:t>That body of a class in Python is a block. It starts with a colon and the attributes are indented (similar to indentation in an if-statement or a loop). </a:t>
            </a:r>
          </a:p>
          <a:p>
            <a:r>
              <a:rPr lang="en-GB" dirty="0" smtClean="0"/>
              <a:t>The second code box shows an example. It shows how to define a class named </a:t>
            </a:r>
            <a:r>
              <a:rPr lang="en-GB" dirty="0" err="1" smtClean="0">
                <a:latin typeface="Lucida Console" panose="020B0609040504020204" pitchFamily="49" charset="0"/>
              </a:rPr>
              <a:t>BankAccount</a:t>
            </a:r>
            <a:r>
              <a:rPr lang="en-GB" dirty="0" smtClean="0"/>
              <a:t>. We've put this class in a module named </a:t>
            </a:r>
            <a:r>
              <a:rPr lang="en-GB" dirty="0" smtClean="0">
                <a:latin typeface="Lucida Console" panose="020B0609040504020204" pitchFamily="49" charset="0"/>
              </a:rPr>
              <a:t>accounting.py</a:t>
            </a:r>
            <a:r>
              <a:rPr lang="en-GB" dirty="0" smtClean="0"/>
              <a:t>, in expectation that we might want to define other accounting-related classes in the same module some time in the future.</a:t>
            </a:r>
            <a:endParaRPr lang="en-GB" dirty="0">
              <a:latin typeface="Lucida Console" panose="020B0609040504020204"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smtClean="0"/>
              <a:t>Object-Oriented Programming</a:t>
            </a:r>
            <a:endParaRPr lang="en-GB" dirty="0" smtClean="0"/>
          </a:p>
        </p:txBody>
      </p:sp>
      <p:sp>
        <p:nvSpPr>
          <p:cNvPr id="65539" name="Rectangle 2"/>
          <p:cNvSpPr>
            <a:spLocks noGrp="1" noRot="1" noChangeAspect="1" noChangeArrowheads="1" noTextEdit="1"/>
          </p:cNvSpPr>
          <p:nvPr>
            <p:ph type="sldImg"/>
          </p:nvPr>
        </p:nvSpPr>
        <p:spPr>
          <a:ln/>
        </p:spPr>
      </p:sp>
      <p:sp>
        <p:nvSpPr>
          <p:cNvPr id="655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To create a new instance of a class - i.e. to create an object - just use the </a:t>
            </a:r>
            <a:r>
              <a:rPr lang="en-GB" dirty="0" smtClean="0">
                <a:ea typeface="Tahoma" panose="020B0604030504040204" pitchFamily="34" charset="0"/>
                <a:cs typeface="Tahoma" panose="020B0604030504040204" pitchFamily="34" charset="0"/>
              </a:rPr>
              <a:t>name of the class you're </a:t>
            </a:r>
            <a:r>
              <a:rPr lang="en-GB" dirty="0" smtClean="0"/>
              <a:t>interested in, followed by parentheses. The parentheses allow you to pass parameters into the class's initialization method, to specify initial values for the object. We'll take a look at initialization methods later in this chapter.</a:t>
            </a:r>
          </a:p>
          <a:p>
            <a:r>
              <a:rPr lang="en-GB" dirty="0" smtClean="0"/>
              <a:t>Python returns a reference to the new object. Typically, you store this reference in a variable, to allow you to access the object you've just created.</a:t>
            </a:r>
          </a:p>
          <a:p>
            <a:r>
              <a:rPr lang="en-GB" dirty="0" smtClean="0"/>
              <a:t>Note that Python doesn't have a </a:t>
            </a:r>
            <a:r>
              <a:rPr lang="en-GB" dirty="0" smtClean="0">
                <a:latin typeface="Lucida Console" panose="020B0609040504020204" pitchFamily="49" charset="0"/>
              </a:rPr>
              <a:t>new</a:t>
            </a:r>
            <a:r>
              <a:rPr lang="en-GB" dirty="0" smtClean="0"/>
              <a:t> keyword, unlike C++, Java, JavaScript, C#, etc. Watch out for this if you've used one of these other languages.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9680426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5846888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493683832"/>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4605" y="1673124"/>
            <a:ext cx="8094095" cy="777468"/>
          </a:xfrm>
        </p:spPr>
        <p:txBody>
          <a:bodyPr/>
          <a:lstStyle/>
          <a:p>
            <a:pPr eaLnBrk="1" hangingPunct="1"/>
            <a:r>
              <a:rPr lang="en-GB" smtClean="0"/>
              <a:t>Object-Oriented Programming</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You can define methods in a class</a:t>
            </a:r>
          </a:p>
          <a:p>
            <a:pPr lvl="1" eaLnBrk="1" hangingPunct="1"/>
            <a:r>
              <a:rPr lang="en-GB" dirty="0" smtClean="0">
                <a:sym typeface="Wingdings" pitchFamily="2" charset="2"/>
              </a:rPr>
              <a:t>i.e. functions that operate on an instance of a class</a:t>
            </a:r>
          </a:p>
          <a:p>
            <a:pPr lvl="1" eaLnBrk="1" hangingPunct="1"/>
            <a:endParaRPr lang="en-GB" dirty="0">
              <a:sym typeface="Wingdings" pitchFamily="2" charset="2"/>
            </a:endParaRPr>
          </a:p>
          <a:p>
            <a:pPr eaLnBrk="1" hangingPunct="1"/>
            <a:r>
              <a:rPr lang="en-GB" dirty="0" smtClean="0">
                <a:sym typeface="Wingdings" pitchFamily="2" charset="2"/>
              </a:rPr>
              <a:t>In Python, methods must receive an extra first parameter</a:t>
            </a:r>
          </a:p>
          <a:p>
            <a:pPr lvl="1" eaLnBrk="1" hangingPunct="1"/>
            <a:r>
              <a:rPr lang="en-GB" dirty="0">
                <a:sym typeface="Wingdings" pitchFamily="2" charset="2"/>
              </a:rPr>
              <a:t>Conventionally named </a:t>
            </a:r>
            <a:r>
              <a:rPr lang="en-GB" dirty="0">
                <a:latin typeface="Lucida Console" panose="020B0609040504020204" pitchFamily="49" charset="0"/>
                <a:sym typeface="Wingdings" pitchFamily="2" charset="2"/>
              </a:rPr>
              <a:t>self</a:t>
            </a:r>
          </a:p>
          <a:p>
            <a:pPr lvl="1" eaLnBrk="1" hangingPunct="1"/>
            <a:r>
              <a:rPr lang="en-GB" dirty="0" smtClean="0">
                <a:sym typeface="Wingdings" pitchFamily="2" charset="2"/>
              </a:rPr>
              <a:t>Allows the method to access attributes in the target object</a:t>
            </a: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marL="457200" lvl="1" indent="0" eaLnBrk="1" hangingPunct="1">
              <a:buNone/>
            </a:pPr>
            <a:endParaRPr lang="en-GB" dirty="0" smtClean="0">
              <a:sym typeface="Wingdings" pitchFamily="2" charset="2"/>
            </a:endParaRPr>
          </a:p>
          <a:p>
            <a:pPr marL="457200" lvl="1" indent="0" eaLnBrk="1" hangingPunct="1">
              <a:buNone/>
            </a:pPr>
            <a:endParaRPr lang="en-GB" dirty="0">
              <a:sym typeface="Wingdings" pitchFamily="2" charset="2"/>
            </a:endParaRPr>
          </a:p>
          <a:p>
            <a:pPr eaLnBrk="1" hangingPunct="1"/>
            <a:r>
              <a:rPr lang="en-GB" dirty="0" smtClean="0">
                <a:sym typeface="Wingdings" pitchFamily="2" charset="2"/>
              </a:rPr>
              <a:t>Client code can call methods on an object</a:t>
            </a:r>
          </a:p>
          <a:p>
            <a:pPr lvl="2"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p:txBody>
      </p:sp>
      <p:sp>
        <p:nvSpPr>
          <p:cNvPr id="14339" name="Rectangle 4"/>
          <p:cNvSpPr>
            <a:spLocks noGrp="1" noChangeArrowheads="1"/>
          </p:cNvSpPr>
          <p:nvPr>
            <p:ph type="title"/>
          </p:nvPr>
        </p:nvSpPr>
        <p:spPr/>
        <p:txBody>
          <a:bodyPr/>
          <a:lstStyle/>
          <a:p>
            <a:pPr eaLnBrk="1" hangingPunct="1"/>
            <a:r>
              <a:rPr lang="en-GB" sz="3400" dirty="0" smtClean="0"/>
              <a:t>Defining and Calling Methods</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10</a:t>
            </a:fld>
            <a:endParaRPr lang="en-GB" dirty="0"/>
          </a:p>
        </p:txBody>
      </p:sp>
      <p:sp>
        <p:nvSpPr>
          <p:cNvPr id="8" name="Rectangle 7"/>
          <p:cNvSpPr>
            <a:spLocks noChangeArrowheads="1"/>
          </p:cNvSpPr>
          <p:nvPr/>
        </p:nvSpPr>
        <p:spPr bwMode="auto">
          <a:xfrm>
            <a:off x="838200" y="3681544"/>
            <a:ext cx="7810500" cy="12382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class </a:t>
            </a:r>
            <a:r>
              <a:rPr lang="en-GB" sz="1200" dirty="0" err="1"/>
              <a:t>BankAccount</a:t>
            </a:r>
            <a:r>
              <a:rPr lang="en-GB" sz="1200" dirty="0"/>
              <a:t> </a:t>
            </a:r>
            <a:r>
              <a:rPr lang="en-GB" sz="1200" dirty="0" smtClean="0"/>
              <a:t>:</a:t>
            </a:r>
            <a:endParaRPr lang="en-GB" sz="1200" dirty="0"/>
          </a:p>
          <a:p>
            <a:pPr defTabSz="739775">
              <a:defRPr/>
            </a:pPr>
            <a:r>
              <a:rPr lang="en-GB" sz="1200" dirty="0"/>
              <a:t> </a:t>
            </a:r>
            <a:r>
              <a:rPr lang="en-GB" sz="1200" dirty="0" smtClean="0"/>
              <a:t> </a:t>
            </a:r>
            <a:r>
              <a:rPr lang="en-GB" sz="1200" dirty="0" err="1" smtClean="0"/>
              <a:t>def</a:t>
            </a:r>
            <a:r>
              <a:rPr lang="en-GB" sz="1200" dirty="0" smtClean="0"/>
              <a:t> deposit(self, amount):</a:t>
            </a:r>
          </a:p>
          <a:p>
            <a:pPr defTabSz="739775">
              <a:defRPr/>
            </a:pPr>
            <a:r>
              <a:rPr lang="en-GB" sz="1200" dirty="0"/>
              <a:t> </a:t>
            </a:r>
            <a:r>
              <a:rPr lang="en-GB" sz="1200" dirty="0" smtClean="0"/>
              <a:t>   print("TODO: implement deposit() code")</a:t>
            </a:r>
          </a:p>
          <a:p>
            <a:pPr defTabSz="739775">
              <a:defRPr/>
            </a:pPr>
            <a:endParaRPr lang="en-GB" sz="1200" dirty="0" smtClean="0"/>
          </a:p>
          <a:p>
            <a:pPr defTabSz="739775">
              <a:defRPr/>
            </a:pPr>
            <a:r>
              <a:rPr lang="en-GB" sz="1200" dirty="0"/>
              <a:t> </a:t>
            </a:r>
            <a:r>
              <a:rPr lang="en-GB" sz="1200" dirty="0" smtClean="0"/>
              <a:t> </a:t>
            </a:r>
            <a:r>
              <a:rPr lang="en-GB" sz="1200" dirty="0" err="1" smtClean="0"/>
              <a:t>def</a:t>
            </a:r>
            <a:r>
              <a:rPr lang="en-GB" sz="1200" dirty="0" smtClean="0"/>
              <a:t> withdraw(self</a:t>
            </a:r>
            <a:r>
              <a:rPr lang="en-GB" sz="1200" dirty="0"/>
              <a:t>, amount):</a:t>
            </a:r>
          </a:p>
          <a:p>
            <a:pPr defTabSz="739775">
              <a:defRPr/>
            </a:pPr>
            <a:r>
              <a:rPr lang="en-GB" sz="1200" dirty="0"/>
              <a:t>    print("TODO: implement </a:t>
            </a:r>
            <a:r>
              <a:rPr lang="en-GB" sz="1200" dirty="0" smtClean="0"/>
              <a:t>withdraw() </a:t>
            </a:r>
            <a:r>
              <a:rPr lang="en-GB" sz="1200" dirty="0"/>
              <a:t>code")</a:t>
            </a:r>
          </a:p>
        </p:txBody>
      </p:sp>
      <p:sp>
        <p:nvSpPr>
          <p:cNvPr id="9" name="TextBox 12"/>
          <p:cNvSpPr txBox="1">
            <a:spLocks noChangeArrowheads="1"/>
          </p:cNvSpPr>
          <p:nvPr/>
        </p:nvSpPr>
        <p:spPr bwMode="auto">
          <a:xfrm>
            <a:off x="7070792" y="4637602"/>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
        <p:nvSpPr>
          <p:cNvPr id="10" name="Rectangle 9"/>
          <p:cNvSpPr>
            <a:spLocks noChangeArrowheads="1"/>
          </p:cNvSpPr>
          <p:nvPr/>
        </p:nvSpPr>
        <p:spPr bwMode="auto">
          <a:xfrm>
            <a:off x="838200" y="5977272"/>
            <a:ext cx="7810500" cy="6382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acc1 = </a:t>
            </a:r>
            <a:r>
              <a:rPr lang="en-GB" sz="1200" dirty="0" err="1"/>
              <a:t>BankAccount</a:t>
            </a:r>
            <a:r>
              <a:rPr lang="en-GB" sz="1200" dirty="0"/>
              <a:t>()</a:t>
            </a:r>
          </a:p>
          <a:p>
            <a:pPr defTabSz="739775">
              <a:defRPr/>
            </a:pPr>
            <a:r>
              <a:rPr lang="en-GB" sz="1200" dirty="0" smtClean="0"/>
              <a:t>acc1.deposit(200)</a:t>
            </a:r>
          </a:p>
          <a:p>
            <a:pPr defTabSz="739775">
              <a:defRPr/>
            </a:pPr>
            <a:r>
              <a:rPr lang="en-GB" sz="1200" dirty="0" smtClean="0"/>
              <a:t>acc1.withdraw(50)</a:t>
            </a:r>
          </a:p>
        </p:txBody>
      </p:sp>
      <p:sp>
        <p:nvSpPr>
          <p:cNvPr id="11" name="TextBox 12"/>
          <p:cNvSpPr txBox="1">
            <a:spLocks noChangeArrowheads="1"/>
          </p:cNvSpPr>
          <p:nvPr/>
        </p:nvSpPr>
        <p:spPr bwMode="auto">
          <a:xfrm>
            <a:off x="7070792" y="6317624"/>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clientcode.py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You can implement a special method named </a:t>
            </a:r>
            <a:r>
              <a:rPr lang="en-GB" dirty="0" smtClean="0">
                <a:latin typeface="Lucida Console" panose="020B0609040504020204" pitchFamily="49" charset="0"/>
                <a:sym typeface="Wingdings" pitchFamily="2" charset="2"/>
              </a:rPr>
              <a:t>__</a:t>
            </a:r>
            <a:r>
              <a:rPr lang="en-GB" dirty="0" err="1" smtClean="0">
                <a:latin typeface="Lucida Console" panose="020B0609040504020204" pitchFamily="49" charset="0"/>
                <a:sym typeface="Wingdings" pitchFamily="2" charset="2"/>
              </a:rPr>
              <a:t>init</a:t>
            </a:r>
            <a:r>
              <a:rPr lang="en-GB" dirty="0" smtClean="0">
                <a:latin typeface="Lucida Console" panose="020B0609040504020204" pitchFamily="49" charset="0"/>
                <a:sym typeface="Wingdings" pitchFamily="2" charset="2"/>
              </a:rPr>
              <a:t>__()</a:t>
            </a:r>
          </a:p>
          <a:p>
            <a:pPr lvl="1" eaLnBrk="1" hangingPunct="1"/>
            <a:r>
              <a:rPr lang="en-GB" dirty="0" smtClean="0">
                <a:sym typeface="Wingdings" pitchFamily="2" charset="2"/>
              </a:rPr>
              <a:t>Called automatically by Python, whenever a new object is created</a:t>
            </a:r>
          </a:p>
          <a:p>
            <a:pPr lvl="1" eaLnBrk="1" hangingPunct="1"/>
            <a:r>
              <a:rPr lang="en-GB" dirty="0" smtClean="0">
                <a:sym typeface="Wingdings" pitchFamily="2" charset="2"/>
              </a:rPr>
              <a:t>The ideal place for you to initialize the new object!</a:t>
            </a:r>
          </a:p>
          <a:p>
            <a:pPr lvl="1" eaLnBrk="1" hangingPunct="1"/>
            <a:r>
              <a:rPr lang="en-GB" dirty="0" smtClean="0">
                <a:sym typeface="Wingdings" pitchFamily="2" charset="2"/>
              </a:rPr>
              <a:t>Similar to constructors in other OO languages</a:t>
            </a:r>
          </a:p>
          <a:p>
            <a:pPr lvl="1" eaLnBrk="1" hangingPunct="1"/>
            <a:endParaRPr lang="en-GB" dirty="0">
              <a:sym typeface="Wingdings" pitchFamily="2" charset="2"/>
            </a:endParaRPr>
          </a:p>
          <a:p>
            <a:pPr eaLnBrk="1" hangingPunct="1"/>
            <a:r>
              <a:rPr lang="en-GB" dirty="0" smtClean="0">
                <a:sym typeface="Wingdings" pitchFamily="2" charset="2"/>
              </a:rPr>
              <a:t>Typical approach:</a:t>
            </a:r>
          </a:p>
          <a:p>
            <a:pPr lvl="1" eaLnBrk="1" hangingPunct="1"/>
            <a:r>
              <a:rPr lang="en-GB" dirty="0" smtClean="0">
                <a:sym typeface="Wingdings" pitchFamily="2" charset="2"/>
              </a:rPr>
              <a:t>Define an </a:t>
            </a:r>
            <a:r>
              <a:rPr lang="en-GB" dirty="0" smtClean="0">
                <a:latin typeface="Lucida Console" panose="020B0609040504020204" pitchFamily="49" charset="0"/>
                <a:sym typeface="Wingdings" pitchFamily="2" charset="2"/>
              </a:rPr>
              <a:t>__</a:t>
            </a:r>
            <a:r>
              <a:rPr lang="en-GB" dirty="0" err="1" smtClean="0">
                <a:latin typeface="Lucida Console" panose="020B0609040504020204" pitchFamily="49" charset="0"/>
                <a:sym typeface="Wingdings" pitchFamily="2" charset="2"/>
              </a:rPr>
              <a:t>init</a:t>
            </a:r>
            <a:r>
              <a:rPr lang="en-GB" dirty="0" smtClean="0">
                <a:latin typeface="Lucida Console" panose="020B0609040504020204" pitchFamily="49" charset="0"/>
                <a:sym typeface="Wingdings" pitchFamily="2" charset="2"/>
              </a:rPr>
              <a:t>__()</a:t>
            </a:r>
            <a:r>
              <a:rPr lang="en-GB" dirty="0" smtClean="0">
                <a:sym typeface="Wingdings" pitchFamily="2" charset="2"/>
              </a:rPr>
              <a:t> method, with parameters if needed</a:t>
            </a:r>
          </a:p>
          <a:p>
            <a:pPr lvl="1" eaLnBrk="1" hangingPunct="1"/>
            <a:r>
              <a:rPr lang="en-GB" dirty="0" smtClean="0">
                <a:sym typeface="Wingdings" pitchFamily="2" charset="2"/>
              </a:rPr>
              <a:t>Inside the method, set attribute values on the target object</a:t>
            </a:r>
          </a:p>
          <a:p>
            <a:pPr lvl="1" eaLnBrk="1" hangingPunct="1"/>
            <a:r>
              <a:rPr lang="en-GB" dirty="0" smtClean="0">
                <a:sym typeface="Wingdings" pitchFamily="2" charset="2"/>
              </a:rPr>
              <a:t>Perform any additional initialization tasks, if needed</a:t>
            </a:r>
          </a:p>
          <a:p>
            <a:pPr lvl="1" eaLnBrk="1" hangingPunct="1"/>
            <a:endParaRPr lang="en-GB" dirty="0" smtClean="0">
              <a:sym typeface="Wingdings" pitchFamily="2" charset="2"/>
            </a:endParaRPr>
          </a:p>
          <a:p>
            <a:pPr eaLnBrk="1" hangingPunct="1"/>
            <a:r>
              <a:rPr lang="en-GB" dirty="0" smtClean="0">
                <a:sym typeface="Wingdings" pitchFamily="2" charset="2"/>
              </a:rPr>
              <a:t>Client code:</a:t>
            </a:r>
          </a:p>
          <a:p>
            <a:pPr lvl="1" eaLnBrk="1" hangingPunct="1"/>
            <a:r>
              <a:rPr lang="en-GB" dirty="0" smtClean="0">
                <a:sym typeface="Wingdings" pitchFamily="2" charset="2"/>
              </a:rPr>
              <a:t>Pass in initialization values when you create </a:t>
            </a:r>
            <a:r>
              <a:rPr lang="en-GB" dirty="0">
                <a:sym typeface="Wingdings" pitchFamily="2" charset="2"/>
              </a:rPr>
              <a:t>an object</a:t>
            </a:r>
            <a:endParaRPr lang="en-GB" dirty="0" smtClean="0">
              <a:sym typeface="Wingdings" pitchFamily="2" charset="2"/>
            </a:endParaRP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p:txBody>
      </p:sp>
      <p:sp>
        <p:nvSpPr>
          <p:cNvPr id="14339" name="Rectangle 4"/>
          <p:cNvSpPr>
            <a:spLocks noGrp="1" noChangeArrowheads="1"/>
          </p:cNvSpPr>
          <p:nvPr>
            <p:ph type="title"/>
          </p:nvPr>
        </p:nvSpPr>
        <p:spPr/>
        <p:txBody>
          <a:bodyPr/>
          <a:lstStyle/>
          <a:p>
            <a:pPr eaLnBrk="1" hangingPunct="1"/>
            <a:r>
              <a:rPr lang="en-GB" sz="3400" dirty="0" smtClean="0"/>
              <a:t>Initialization Methods (1 of 2)</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11</a:t>
            </a:fld>
            <a:endParaRPr lang="en-GB" dirty="0"/>
          </a:p>
        </p:txBody>
      </p:sp>
    </p:spTree>
    <p:extLst>
      <p:ext uri="{BB962C8B-B14F-4D97-AF65-F5344CB8AC3E}">
        <p14:creationId xmlns:p14="http://schemas.microsoft.com/office/powerpoint/2010/main" val="1212895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Here's an example of how to implement </a:t>
            </a:r>
            <a:r>
              <a:rPr lang="en-GB" dirty="0" smtClean="0">
                <a:latin typeface="Lucida Console" panose="020B0609040504020204" pitchFamily="49" charset="0"/>
                <a:sym typeface="Wingdings" pitchFamily="2" charset="2"/>
              </a:rPr>
              <a:t>__</a:t>
            </a:r>
            <a:r>
              <a:rPr lang="en-GB" dirty="0" err="1" smtClean="0">
                <a:latin typeface="Lucida Console" panose="020B0609040504020204" pitchFamily="49" charset="0"/>
                <a:sym typeface="Wingdings" pitchFamily="2" charset="2"/>
              </a:rPr>
              <a:t>init</a:t>
            </a:r>
            <a:r>
              <a:rPr lang="en-GB" dirty="0" smtClean="0">
                <a:latin typeface="Lucida Console" panose="020B0609040504020204" pitchFamily="49" charset="0"/>
                <a:sym typeface="Wingdings" pitchFamily="2" charset="2"/>
              </a:rPr>
              <a:t>__()</a:t>
            </a:r>
          </a:p>
          <a:p>
            <a:pPr lvl="1" eaLnBrk="1" hangingPunct="1"/>
            <a:endParaRPr lang="en-GB" dirty="0" smtClean="0">
              <a:latin typeface="Lucida Console" panose="020B0609040504020204" pitchFamily="49" charset="0"/>
              <a:sym typeface="Wingdings" pitchFamily="2" charset="2"/>
            </a:endParaRPr>
          </a:p>
          <a:p>
            <a:pPr lvl="1" eaLnBrk="1" hangingPunct="1"/>
            <a:endParaRPr lang="en-GB" dirty="0">
              <a:latin typeface="Lucida Console" panose="020B0609040504020204" pitchFamily="49" charset="0"/>
              <a:sym typeface="Wingdings" pitchFamily="2" charset="2"/>
            </a:endParaRPr>
          </a:p>
          <a:p>
            <a:pPr lvl="1" eaLnBrk="1" hangingPunct="1"/>
            <a:endParaRPr lang="en-GB" dirty="0" smtClean="0">
              <a:latin typeface="Lucida Console" panose="020B0609040504020204" pitchFamily="49" charset="0"/>
              <a:sym typeface="Wingdings" pitchFamily="2" charset="2"/>
            </a:endParaRPr>
          </a:p>
          <a:p>
            <a:pPr lvl="1" eaLnBrk="1" hangingPunct="1"/>
            <a:endParaRPr lang="en-GB" dirty="0">
              <a:latin typeface="Lucida Console" panose="020B0609040504020204" pitchFamily="49" charset="0"/>
              <a:sym typeface="Wingdings" pitchFamily="2" charset="2"/>
            </a:endParaRPr>
          </a:p>
          <a:p>
            <a:pPr lvl="1" eaLnBrk="1" hangingPunct="1"/>
            <a:endParaRPr lang="en-GB" dirty="0" smtClean="0">
              <a:latin typeface="Lucida Console" panose="020B0609040504020204" pitchFamily="49" charset="0"/>
              <a:sym typeface="Wingdings" pitchFamily="2" charset="2"/>
            </a:endParaRPr>
          </a:p>
          <a:p>
            <a:pPr eaLnBrk="1" hangingPunct="1"/>
            <a:r>
              <a:rPr lang="en-GB" dirty="0" smtClean="0">
                <a:latin typeface="+mj-lt"/>
                <a:sym typeface="Wingdings" pitchFamily="2" charset="2"/>
              </a:rPr>
              <a:t>This is how client code creates objects now</a:t>
            </a:r>
          </a:p>
        </p:txBody>
      </p:sp>
      <p:sp>
        <p:nvSpPr>
          <p:cNvPr id="14339" name="Rectangle 4"/>
          <p:cNvSpPr>
            <a:spLocks noGrp="1" noChangeArrowheads="1"/>
          </p:cNvSpPr>
          <p:nvPr>
            <p:ph type="title"/>
          </p:nvPr>
        </p:nvSpPr>
        <p:spPr/>
        <p:txBody>
          <a:bodyPr/>
          <a:lstStyle/>
          <a:p>
            <a:pPr eaLnBrk="1" hangingPunct="1"/>
            <a:r>
              <a:rPr lang="en-GB" sz="3400" dirty="0" smtClean="0"/>
              <a:t>Initialization Methods (2 of 2)</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12</a:t>
            </a:fld>
            <a:endParaRPr lang="en-GB" dirty="0"/>
          </a:p>
        </p:txBody>
      </p:sp>
      <p:sp>
        <p:nvSpPr>
          <p:cNvPr id="5" name="Rectangle 4"/>
          <p:cNvSpPr>
            <a:spLocks noChangeArrowheads="1"/>
          </p:cNvSpPr>
          <p:nvPr/>
        </p:nvSpPr>
        <p:spPr bwMode="auto">
          <a:xfrm>
            <a:off x="838200" y="1659448"/>
            <a:ext cx="7810500" cy="14089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a:t>:</a:t>
            </a:r>
          </a:p>
          <a:p>
            <a:pPr defTabSz="739775">
              <a:defRPr/>
            </a:pPr>
            <a:endParaRPr lang="en-GB" sz="1200" dirty="0"/>
          </a:p>
          <a:p>
            <a:pPr defTabSz="739775">
              <a:defRPr/>
            </a:pPr>
            <a:r>
              <a:rPr lang="en-GB" sz="1200" dirty="0"/>
              <a:t>    </a:t>
            </a:r>
            <a:r>
              <a:rPr lang="en-GB" sz="1200" dirty="0" err="1"/>
              <a:t>def</a:t>
            </a:r>
            <a:r>
              <a:rPr lang="en-GB" sz="1200" dirty="0"/>
              <a:t> __</a:t>
            </a:r>
            <a:r>
              <a:rPr lang="en-GB" sz="1200" dirty="0" err="1" smtClean="0"/>
              <a:t>init</a:t>
            </a:r>
            <a:r>
              <a:rPr lang="en-GB" sz="1200" dirty="0" smtClean="0"/>
              <a:t>__(</a:t>
            </a:r>
            <a:r>
              <a:rPr lang="en-GB" sz="1200" dirty="0"/>
              <a:t>self, </a:t>
            </a:r>
            <a:r>
              <a:rPr lang="en-GB" sz="1200" dirty="0" err="1"/>
              <a:t>accountHolder</a:t>
            </a:r>
            <a:r>
              <a:rPr lang="en-GB" sz="1200" dirty="0"/>
              <a:t>="Anonymous"):</a:t>
            </a:r>
          </a:p>
          <a:p>
            <a:pPr defTabSz="739775">
              <a:defRPr/>
            </a:pPr>
            <a:r>
              <a:rPr lang="en-GB" sz="1200" dirty="0"/>
              <a:t>        </a:t>
            </a:r>
            <a:r>
              <a:rPr lang="en-GB" sz="1200" dirty="0" err="1"/>
              <a:t>self.accountHolder</a:t>
            </a:r>
            <a:r>
              <a:rPr lang="en-GB" sz="1200" dirty="0"/>
              <a:t> = </a:t>
            </a:r>
            <a:r>
              <a:rPr lang="en-GB" sz="1200" dirty="0" err="1"/>
              <a:t>accountHolder</a:t>
            </a:r>
            <a:endParaRPr lang="en-GB" sz="1200" dirty="0"/>
          </a:p>
          <a:p>
            <a:pPr defTabSz="739775">
              <a:defRPr/>
            </a:pPr>
            <a:r>
              <a:rPr lang="en-GB" sz="1200" dirty="0"/>
              <a:t>        </a:t>
            </a:r>
            <a:r>
              <a:rPr lang="en-GB" sz="1200" dirty="0" err="1" smtClean="0"/>
              <a:t>self.balance</a:t>
            </a:r>
            <a:r>
              <a:rPr lang="en-GB" sz="1200" dirty="0" smtClean="0"/>
              <a:t> </a:t>
            </a:r>
            <a:r>
              <a:rPr lang="en-GB" sz="1200" dirty="0"/>
              <a:t>= 0.0</a:t>
            </a:r>
          </a:p>
          <a:p>
            <a:pPr defTabSz="739775">
              <a:defRPr/>
            </a:pPr>
            <a:r>
              <a:rPr lang="en-GB" sz="1200" dirty="0" smtClean="0"/>
              <a:t>    </a:t>
            </a:r>
          </a:p>
          <a:p>
            <a:pPr defTabSz="739775">
              <a:defRPr/>
            </a:pPr>
            <a:r>
              <a:rPr lang="en-GB" sz="1200" dirty="0"/>
              <a:t> </a:t>
            </a:r>
            <a:r>
              <a:rPr lang="en-GB" sz="1200" dirty="0" smtClean="0"/>
              <a:t>   …</a:t>
            </a:r>
            <a:endParaRPr lang="en-GB" sz="1200" dirty="0"/>
          </a:p>
        </p:txBody>
      </p:sp>
      <p:sp>
        <p:nvSpPr>
          <p:cNvPr id="6" name="TextBox 12"/>
          <p:cNvSpPr txBox="1">
            <a:spLocks noChangeArrowheads="1"/>
          </p:cNvSpPr>
          <p:nvPr/>
        </p:nvSpPr>
        <p:spPr bwMode="auto">
          <a:xfrm>
            <a:off x="7070792" y="2752339"/>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
        <p:nvSpPr>
          <p:cNvPr id="7" name="Rectangle 6"/>
          <p:cNvSpPr>
            <a:spLocks noChangeArrowheads="1"/>
          </p:cNvSpPr>
          <p:nvPr/>
        </p:nvSpPr>
        <p:spPr bwMode="auto">
          <a:xfrm>
            <a:off x="838200" y="4030132"/>
            <a:ext cx="7810500" cy="53083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acc1 = </a:t>
            </a:r>
            <a:r>
              <a:rPr lang="en-GB" sz="1200" dirty="0" err="1"/>
              <a:t>BankAccount</a:t>
            </a:r>
            <a:r>
              <a:rPr lang="en-GB" sz="1200" dirty="0" smtClean="0"/>
              <a:t>("Fred")</a:t>
            </a:r>
            <a:endParaRPr lang="en-GB" sz="1200" dirty="0"/>
          </a:p>
          <a:p>
            <a:pPr defTabSz="739775">
              <a:defRPr/>
            </a:pPr>
            <a:r>
              <a:rPr lang="en-GB" sz="1200" dirty="0" smtClean="0"/>
              <a:t>acc2 = </a:t>
            </a:r>
            <a:r>
              <a:rPr lang="en-GB" sz="1200" dirty="0" err="1" smtClean="0"/>
              <a:t>BankAccount</a:t>
            </a:r>
            <a:r>
              <a:rPr lang="en-GB" sz="1200" dirty="0" smtClean="0"/>
              <a:t>("Wilma")</a:t>
            </a:r>
          </a:p>
        </p:txBody>
      </p:sp>
      <p:sp>
        <p:nvSpPr>
          <p:cNvPr id="8" name="TextBox 12"/>
          <p:cNvSpPr txBox="1">
            <a:spLocks noChangeArrowheads="1"/>
          </p:cNvSpPr>
          <p:nvPr/>
        </p:nvSpPr>
        <p:spPr bwMode="auto">
          <a:xfrm>
            <a:off x="7070792" y="4240448"/>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clientcode.py</a:t>
            </a:r>
            <a:endParaRPr lang="en-GB" b="1" dirty="0">
              <a:solidFill>
                <a:schemeClr val="tx2"/>
              </a:solidFill>
            </a:endParaRPr>
          </a:p>
        </p:txBody>
      </p:sp>
    </p:spTree>
    <p:extLst>
      <p:ext uri="{BB962C8B-B14F-4D97-AF65-F5344CB8AC3E}">
        <p14:creationId xmlns:p14="http://schemas.microsoft.com/office/powerpoint/2010/main" val="3706314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One of the goals of OO is encapsulation</a:t>
            </a:r>
          </a:p>
          <a:p>
            <a:pPr lvl="1" eaLnBrk="1" hangingPunct="1"/>
            <a:r>
              <a:rPr lang="en-GB" dirty="0" smtClean="0">
                <a:latin typeface="+mj-lt"/>
                <a:sym typeface="Wingdings" pitchFamily="2" charset="2"/>
              </a:rPr>
              <a:t>Keep things as private as possible</a:t>
            </a:r>
          </a:p>
          <a:p>
            <a:pPr lvl="1" eaLnBrk="1" hangingPunct="1"/>
            <a:endParaRPr lang="en-GB" dirty="0">
              <a:latin typeface="+mj-lt"/>
              <a:sym typeface="Wingdings" pitchFamily="2" charset="2"/>
            </a:endParaRPr>
          </a:p>
          <a:p>
            <a:pPr eaLnBrk="1" hangingPunct="1"/>
            <a:r>
              <a:rPr lang="en-GB" dirty="0" smtClean="0">
                <a:latin typeface="+mj-lt"/>
                <a:sym typeface="Wingdings" pitchFamily="2" charset="2"/>
              </a:rPr>
              <a:t>However, attributes in Python are public by default</a:t>
            </a:r>
          </a:p>
          <a:p>
            <a:pPr lvl="1" eaLnBrk="1" hangingPunct="1"/>
            <a:r>
              <a:rPr lang="en-GB" dirty="0" smtClean="0">
                <a:latin typeface="+mj-lt"/>
                <a:sym typeface="Wingdings" pitchFamily="2" charset="2"/>
              </a:rPr>
              <a:t>Client code can access the attributes freely!</a:t>
            </a: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lvl="1" eaLnBrk="1" hangingPunct="1"/>
            <a:endParaRPr lang="en-GB" dirty="0">
              <a:latin typeface="+mj-lt"/>
              <a:sym typeface="Wingdings" pitchFamily="2" charset="2"/>
            </a:endParaRPr>
          </a:p>
          <a:p>
            <a:pPr eaLnBrk="1" hangingPunct="1"/>
            <a:r>
              <a:rPr lang="en-GB" dirty="0" smtClean="0">
                <a:latin typeface="+mj-lt"/>
                <a:sym typeface="Wingdings" pitchFamily="2" charset="2"/>
              </a:rPr>
              <a:t>To make an object's attributes private:</a:t>
            </a:r>
          </a:p>
          <a:p>
            <a:pPr lvl="1" eaLnBrk="1" hangingPunct="1"/>
            <a:r>
              <a:rPr lang="en-GB" dirty="0" smtClean="0">
                <a:latin typeface="+mj-lt"/>
                <a:sym typeface="Wingdings" pitchFamily="2" charset="2"/>
              </a:rPr>
              <a:t>Prefix the attribute name with two underscores, __</a:t>
            </a:r>
          </a:p>
          <a:p>
            <a:pPr lvl="1" eaLnBrk="1" hangingPunct="1"/>
            <a:endParaRPr lang="en-GB" dirty="0" smtClean="0">
              <a:latin typeface="+mj-lt"/>
              <a:sym typeface="Wingdings" pitchFamily="2" charset="2"/>
            </a:endParaRPr>
          </a:p>
        </p:txBody>
      </p:sp>
      <p:sp>
        <p:nvSpPr>
          <p:cNvPr id="14339" name="Rectangle 4"/>
          <p:cNvSpPr>
            <a:spLocks noGrp="1" noChangeArrowheads="1"/>
          </p:cNvSpPr>
          <p:nvPr>
            <p:ph type="title"/>
          </p:nvPr>
        </p:nvSpPr>
        <p:spPr/>
        <p:txBody>
          <a:bodyPr/>
          <a:lstStyle/>
          <a:p>
            <a:pPr eaLnBrk="1" hangingPunct="1"/>
            <a:r>
              <a:rPr lang="en-GB" sz="3400" dirty="0" smtClean="0"/>
              <a:t>Making an Object's Attributes Private</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13</a:t>
            </a:fld>
            <a:endParaRPr lang="en-GB" dirty="0"/>
          </a:p>
        </p:txBody>
      </p:sp>
      <p:sp>
        <p:nvSpPr>
          <p:cNvPr id="9" name="Rectangle 8"/>
          <p:cNvSpPr>
            <a:spLocks noChangeArrowheads="1"/>
          </p:cNvSpPr>
          <p:nvPr/>
        </p:nvSpPr>
        <p:spPr bwMode="auto">
          <a:xfrm>
            <a:off x="838200" y="3273769"/>
            <a:ext cx="7810500" cy="53083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acc1 = </a:t>
            </a:r>
            <a:r>
              <a:rPr lang="en-GB" sz="1200" dirty="0" err="1"/>
              <a:t>BankAccount</a:t>
            </a:r>
            <a:r>
              <a:rPr lang="en-GB" sz="1200" dirty="0" smtClean="0"/>
              <a:t>("Fred")</a:t>
            </a:r>
            <a:endParaRPr lang="en-GB" sz="1200" dirty="0"/>
          </a:p>
          <a:p>
            <a:pPr defTabSz="739775">
              <a:defRPr/>
            </a:pPr>
            <a:r>
              <a:rPr lang="en-GB" sz="1200" dirty="0" smtClean="0"/>
              <a:t>print("acc1 account holder is %s" % </a:t>
            </a:r>
            <a:r>
              <a:rPr lang="en-GB" sz="1200" b="1" dirty="0" smtClean="0"/>
              <a:t>acc1.accountHolder</a:t>
            </a:r>
            <a:r>
              <a:rPr lang="en-GB" sz="1200" dirty="0" smtClean="0"/>
              <a:t>)</a:t>
            </a:r>
          </a:p>
        </p:txBody>
      </p:sp>
      <p:sp>
        <p:nvSpPr>
          <p:cNvPr id="10" name="TextBox 12"/>
          <p:cNvSpPr txBox="1">
            <a:spLocks noChangeArrowheads="1"/>
          </p:cNvSpPr>
          <p:nvPr/>
        </p:nvSpPr>
        <p:spPr bwMode="auto">
          <a:xfrm>
            <a:off x="7070792" y="3484085"/>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clientcode.py</a:t>
            </a:r>
            <a:endParaRPr lang="en-GB" b="1" dirty="0">
              <a:solidFill>
                <a:schemeClr val="tx2"/>
              </a:solidFill>
            </a:endParaRPr>
          </a:p>
        </p:txBody>
      </p:sp>
      <p:sp>
        <p:nvSpPr>
          <p:cNvPr id="11" name="Rectangle 10"/>
          <p:cNvSpPr>
            <a:spLocks noChangeArrowheads="1"/>
          </p:cNvSpPr>
          <p:nvPr/>
        </p:nvSpPr>
        <p:spPr bwMode="auto">
          <a:xfrm>
            <a:off x="838200" y="5249315"/>
            <a:ext cx="7810500" cy="14089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a:t>:</a:t>
            </a:r>
          </a:p>
          <a:p>
            <a:pPr defTabSz="739775">
              <a:defRPr/>
            </a:pPr>
            <a:endParaRPr lang="en-GB" sz="1200" dirty="0"/>
          </a:p>
          <a:p>
            <a:pPr defTabSz="739775">
              <a:defRPr/>
            </a:pPr>
            <a:r>
              <a:rPr lang="en-GB" sz="1200" dirty="0"/>
              <a:t>    </a:t>
            </a:r>
            <a:r>
              <a:rPr lang="en-GB" sz="1200" dirty="0" err="1"/>
              <a:t>def</a:t>
            </a:r>
            <a:r>
              <a:rPr lang="en-GB" sz="1200" dirty="0"/>
              <a:t> __</a:t>
            </a:r>
            <a:r>
              <a:rPr lang="en-GB" sz="1200" dirty="0" err="1" smtClean="0"/>
              <a:t>init</a:t>
            </a:r>
            <a:r>
              <a:rPr lang="en-GB" sz="1200" dirty="0" smtClean="0"/>
              <a:t>__(</a:t>
            </a:r>
            <a:r>
              <a:rPr lang="en-GB" sz="1200" dirty="0"/>
              <a:t>self, </a:t>
            </a:r>
            <a:r>
              <a:rPr lang="en-GB" sz="1200" dirty="0" err="1"/>
              <a:t>accountHolder</a:t>
            </a:r>
            <a:r>
              <a:rPr lang="en-GB" sz="1200" dirty="0"/>
              <a:t>="Anonymous"):</a:t>
            </a:r>
          </a:p>
          <a:p>
            <a:pPr defTabSz="739775">
              <a:defRPr/>
            </a:pPr>
            <a:r>
              <a:rPr lang="en-GB" sz="1200" dirty="0"/>
              <a:t>        </a:t>
            </a:r>
            <a:r>
              <a:rPr lang="en-GB" sz="1200" dirty="0" err="1"/>
              <a:t>self.accountHolder</a:t>
            </a:r>
            <a:r>
              <a:rPr lang="en-GB" sz="1200" dirty="0"/>
              <a:t> = </a:t>
            </a:r>
            <a:r>
              <a:rPr lang="en-GB" sz="1200" dirty="0" err="1"/>
              <a:t>accountHolder</a:t>
            </a:r>
            <a:endParaRPr lang="en-GB" sz="1200" dirty="0"/>
          </a:p>
          <a:p>
            <a:pPr defTabSz="739775">
              <a:defRPr/>
            </a:pPr>
            <a:r>
              <a:rPr lang="en-GB" sz="1200" dirty="0"/>
              <a:t>        </a:t>
            </a:r>
            <a:r>
              <a:rPr lang="en-GB" sz="1200" b="1" dirty="0" err="1" smtClean="0"/>
              <a:t>self.__balance</a:t>
            </a:r>
            <a:r>
              <a:rPr lang="en-GB" sz="1200" dirty="0" smtClean="0"/>
              <a:t> </a:t>
            </a:r>
            <a:r>
              <a:rPr lang="en-GB" sz="1200" dirty="0"/>
              <a:t>= 0.0</a:t>
            </a:r>
          </a:p>
          <a:p>
            <a:pPr defTabSz="739775">
              <a:defRPr/>
            </a:pPr>
            <a:r>
              <a:rPr lang="en-GB" sz="1200" dirty="0" smtClean="0"/>
              <a:t>    </a:t>
            </a:r>
          </a:p>
          <a:p>
            <a:pPr defTabSz="739775">
              <a:defRPr/>
            </a:pPr>
            <a:r>
              <a:rPr lang="en-GB" sz="1200" dirty="0"/>
              <a:t> </a:t>
            </a:r>
            <a:r>
              <a:rPr lang="en-GB" sz="1200" dirty="0" smtClean="0"/>
              <a:t>   …</a:t>
            </a:r>
            <a:endParaRPr lang="en-GB" sz="1200" dirty="0"/>
          </a:p>
        </p:txBody>
      </p:sp>
      <p:sp>
        <p:nvSpPr>
          <p:cNvPr id="12" name="TextBox 12"/>
          <p:cNvSpPr txBox="1">
            <a:spLocks noChangeArrowheads="1"/>
          </p:cNvSpPr>
          <p:nvPr/>
        </p:nvSpPr>
        <p:spPr bwMode="auto">
          <a:xfrm>
            <a:off x="7070792" y="6342206"/>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Tree>
    <p:extLst>
      <p:ext uri="{BB962C8B-B14F-4D97-AF65-F5344CB8AC3E}">
        <p14:creationId xmlns:p14="http://schemas.microsoft.com/office/powerpoint/2010/main" val="227613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Here's a more complete implementation of our class</a:t>
            </a:r>
          </a:p>
        </p:txBody>
      </p:sp>
      <p:sp>
        <p:nvSpPr>
          <p:cNvPr id="14339" name="Rectangle 4"/>
          <p:cNvSpPr>
            <a:spLocks noGrp="1" noChangeArrowheads="1"/>
          </p:cNvSpPr>
          <p:nvPr>
            <p:ph type="title"/>
          </p:nvPr>
        </p:nvSpPr>
        <p:spPr/>
        <p:txBody>
          <a:bodyPr/>
          <a:lstStyle/>
          <a:p>
            <a:pPr eaLnBrk="1" hangingPunct="1"/>
            <a:r>
              <a:rPr lang="en-GB" sz="3400" dirty="0" smtClean="0"/>
              <a:t>Implementing Method Behaviour </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14</a:t>
            </a:fld>
            <a:endParaRPr lang="en-GB" dirty="0"/>
          </a:p>
        </p:txBody>
      </p:sp>
      <p:sp>
        <p:nvSpPr>
          <p:cNvPr id="8" name="Rectangle 7"/>
          <p:cNvSpPr>
            <a:spLocks noChangeArrowheads="1"/>
          </p:cNvSpPr>
          <p:nvPr/>
        </p:nvSpPr>
        <p:spPr bwMode="auto">
          <a:xfrm>
            <a:off x="838200" y="1659449"/>
            <a:ext cx="7810500" cy="353344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a:t>:</a:t>
            </a:r>
          </a:p>
          <a:p>
            <a:pPr defTabSz="739775">
              <a:defRPr/>
            </a:pPr>
            <a:r>
              <a:rPr lang="en-GB" sz="1200" dirty="0"/>
              <a:t>    """Simple </a:t>
            </a:r>
            <a:r>
              <a:rPr lang="en-GB" sz="1200" dirty="0" err="1"/>
              <a:t>BankAccount</a:t>
            </a:r>
            <a:r>
              <a:rPr lang="en-GB" sz="1200" dirty="0"/>
              <a:t> class"""</a:t>
            </a:r>
          </a:p>
          <a:p>
            <a:pPr defTabSz="739775">
              <a:defRPr/>
            </a:pPr>
            <a:r>
              <a:rPr lang="en-GB" sz="1200" dirty="0"/>
              <a:t>    </a:t>
            </a:r>
          </a:p>
          <a:p>
            <a:pPr defTabSz="739775">
              <a:defRPr/>
            </a:pPr>
            <a:r>
              <a:rPr lang="en-GB" sz="1200" dirty="0" smtClean="0"/>
              <a:t>    </a:t>
            </a:r>
            <a:r>
              <a:rPr lang="en-GB" sz="1200" dirty="0" err="1" smtClean="0"/>
              <a:t>def</a:t>
            </a:r>
            <a:r>
              <a:rPr lang="en-GB" sz="1200" dirty="0" smtClean="0"/>
              <a:t> </a:t>
            </a:r>
            <a:r>
              <a:rPr lang="en-GB" sz="1200" dirty="0"/>
              <a:t>__</a:t>
            </a:r>
            <a:r>
              <a:rPr lang="en-GB" sz="1200" dirty="0" err="1"/>
              <a:t>init</a:t>
            </a:r>
            <a:r>
              <a:rPr lang="en-GB" sz="1200" dirty="0"/>
              <a:t>__(self, </a:t>
            </a:r>
            <a:r>
              <a:rPr lang="en-GB" sz="1200" dirty="0" err="1"/>
              <a:t>accountHolder</a:t>
            </a:r>
            <a:r>
              <a:rPr lang="en-GB" sz="1200" dirty="0"/>
              <a:t>="Anonymous"):</a:t>
            </a:r>
          </a:p>
          <a:p>
            <a:pPr defTabSz="739775">
              <a:defRPr/>
            </a:pPr>
            <a:r>
              <a:rPr lang="en-GB" sz="1200" dirty="0"/>
              <a:t>        </a:t>
            </a:r>
            <a:r>
              <a:rPr lang="en-GB" sz="1200" dirty="0" err="1"/>
              <a:t>self.accountHolder</a:t>
            </a:r>
            <a:r>
              <a:rPr lang="en-GB" sz="1200" dirty="0"/>
              <a:t> = </a:t>
            </a:r>
            <a:r>
              <a:rPr lang="en-GB" sz="1200" dirty="0" err="1"/>
              <a:t>accountHolder</a:t>
            </a:r>
            <a:endParaRPr lang="en-GB" sz="1200" dirty="0"/>
          </a:p>
          <a:p>
            <a:pPr defTabSz="739775">
              <a:defRPr/>
            </a:pPr>
            <a:r>
              <a:rPr lang="en-GB" sz="1200" dirty="0"/>
              <a:t>        </a:t>
            </a:r>
            <a:r>
              <a:rPr lang="en-GB" sz="1200" dirty="0" err="1"/>
              <a:t>self.__balance</a:t>
            </a:r>
            <a:r>
              <a:rPr lang="en-GB" sz="1200" dirty="0"/>
              <a:t> = 0.0</a:t>
            </a:r>
          </a:p>
          <a:p>
            <a:pPr defTabSz="739775">
              <a:defRPr/>
            </a:pPr>
            <a:endParaRPr lang="en-GB" sz="1200" dirty="0"/>
          </a:p>
          <a:p>
            <a:pPr defTabSz="739775">
              <a:defRPr/>
            </a:pPr>
            <a:r>
              <a:rPr lang="en-GB" sz="1200" dirty="0" smtClean="0"/>
              <a:t>    </a:t>
            </a:r>
            <a:r>
              <a:rPr lang="en-GB" sz="1200" dirty="0" err="1" smtClean="0"/>
              <a:t>def</a:t>
            </a:r>
            <a:r>
              <a:rPr lang="en-GB" sz="1200" dirty="0" smtClean="0"/>
              <a:t> </a:t>
            </a:r>
            <a:r>
              <a:rPr lang="en-GB" sz="1200" dirty="0"/>
              <a:t>deposit(self, amount):</a:t>
            </a:r>
          </a:p>
          <a:p>
            <a:pPr defTabSz="739775">
              <a:defRPr/>
            </a:pPr>
            <a:r>
              <a:rPr lang="en-GB" sz="1200" dirty="0"/>
              <a:t>        </a:t>
            </a:r>
            <a:r>
              <a:rPr lang="en-GB" sz="1200" dirty="0" err="1"/>
              <a:t>self.__balance</a:t>
            </a:r>
            <a:r>
              <a:rPr lang="en-GB" sz="1200" dirty="0"/>
              <a:t> += amount</a:t>
            </a:r>
          </a:p>
          <a:p>
            <a:pPr defTabSz="739775">
              <a:defRPr/>
            </a:pPr>
            <a:r>
              <a:rPr lang="en-GB" sz="1200" dirty="0"/>
              <a:t>        return </a:t>
            </a:r>
            <a:r>
              <a:rPr lang="en-GB" sz="1200" dirty="0" err="1"/>
              <a:t>self.__balance</a:t>
            </a:r>
            <a:endParaRPr lang="en-GB" sz="1200" dirty="0"/>
          </a:p>
          <a:p>
            <a:pPr defTabSz="739775">
              <a:defRPr/>
            </a:pPr>
            <a:endParaRPr lang="en-GB" sz="1200" dirty="0"/>
          </a:p>
          <a:p>
            <a:pPr defTabSz="739775">
              <a:defRPr/>
            </a:pPr>
            <a:r>
              <a:rPr lang="en-GB" sz="1200" dirty="0"/>
              <a:t>    </a:t>
            </a:r>
            <a:r>
              <a:rPr lang="en-GB" sz="1200" dirty="0" err="1"/>
              <a:t>def</a:t>
            </a:r>
            <a:r>
              <a:rPr lang="en-GB" sz="1200" dirty="0"/>
              <a:t> withdraw(self, amount):</a:t>
            </a:r>
          </a:p>
          <a:p>
            <a:pPr defTabSz="739775">
              <a:defRPr/>
            </a:pPr>
            <a:r>
              <a:rPr lang="en-GB" sz="1200" dirty="0" smtClean="0"/>
              <a:t>        </a:t>
            </a:r>
            <a:r>
              <a:rPr lang="en-GB" sz="1200" dirty="0" err="1" smtClean="0"/>
              <a:t>self</a:t>
            </a:r>
            <a:r>
              <a:rPr lang="en-GB" sz="1200" dirty="0" err="1"/>
              <a:t>.__balance</a:t>
            </a:r>
            <a:r>
              <a:rPr lang="en-GB" sz="1200" dirty="0"/>
              <a:t> </a:t>
            </a:r>
            <a:r>
              <a:rPr lang="en-GB" sz="1200" dirty="0" smtClean="0"/>
              <a:t>-= </a:t>
            </a:r>
            <a:r>
              <a:rPr lang="en-GB" sz="1200" dirty="0"/>
              <a:t>amount</a:t>
            </a:r>
          </a:p>
          <a:p>
            <a:pPr defTabSz="739775">
              <a:defRPr/>
            </a:pPr>
            <a:r>
              <a:rPr lang="en-GB" sz="1200" dirty="0" smtClean="0"/>
              <a:t>        return </a:t>
            </a:r>
            <a:r>
              <a:rPr lang="en-GB" sz="1200" dirty="0" err="1"/>
              <a:t>self.__balance</a:t>
            </a:r>
            <a:endParaRPr lang="en-GB" sz="1200" dirty="0"/>
          </a:p>
          <a:p>
            <a:pPr defTabSz="739775">
              <a:defRPr/>
            </a:pPr>
            <a:endParaRPr lang="en-GB" sz="1200" dirty="0"/>
          </a:p>
          <a:p>
            <a:pPr defTabSz="739775">
              <a:defRPr/>
            </a:pPr>
            <a:r>
              <a:rPr lang="en-GB" sz="1200" dirty="0"/>
              <a:t>    </a:t>
            </a:r>
            <a:r>
              <a:rPr lang="en-GB" sz="1200" dirty="0" err="1"/>
              <a:t>def</a:t>
            </a:r>
            <a:r>
              <a:rPr lang="en-GB" sz="1200" dirty="0"/>
              <a:t> </a:t>
            </a:r>
            <a:r>
              <a:rPr lang="en-GB" sz="1200" dirty="0" err="1"/>
              <a:t>toString</a:t>
            </a:r>
            <a:r>
              <a:rPr lang="en-GB" sz="1200" dirty="0"/>
              <a:t>(self):</a:t>
            </a:r>
          </a:p>
          <a:p>
            <a:pPr defTabSz="739775">
              <a:defRPr/>
            </a:pPr>
            <a:r>
              <a:rPr lang="en-GB" sz="1200" dirty="0"/>
              <a:t>        return </a:t>
            </a:r>
            <a:r>
              <a:rPr lang="en-GB" sz="1200" dirty="0" smtClean="0"/>
              <a:t>"{0}, {1}".format(</a:t>
            </a:r>
            <a:r>
              <a:rPr lang="en-GB" sz="1200" dirty="0" err="1" smtClean="0"/>
              <a:t>self.accountHolder</a:t>
            </a:r>
            <a:r>
              <a:rPr lang="en-GB" sz="1200" dirty="0"/>
              <a:t>, </a:t>
            </a:r>
            <a:r>
              <a:rPr lang="en-GB" sz="1200" dirty="0" err="1"/>
              <a:t>self.__balance</a:t>
            </a:r>
            <a:r>
              <a:rPr lang="en-GB" sz="1200" dirty="0" smtClean="0"/>
              <a:t>)</a:t>
            </a:r>
          </a:p>
          <a:p>
            <a:pPr defTabSz="739775">
              <a:defRPr/>
            </a:pPr>
            <a:endParaRPr lang="en-GB" sz="1200" dirty="0"/>
          </a:p>
          <a:p>
            <a:pPr defTabSz="739775">
              <a:defRPr/>
            </a:pPr>
            <a:endParaRPr lang="en-GB" sz="1200" dirty="0"/>
          </a:p>
        </p:txBody>
      </p:sp>
      <p:sp>
        <p:nvSpPr>
          <p:cNvPr id="9" name="TextBox 12"/>
          <p:cNvSpPr txBox="1">
            <a:spLocks noChangeArrowheads="1"/>
          </p:cNvSpPr>
          <p:nvPr/>
        </p:nvSpPr>
        <p:spPr bwMode="auto">
          <a:xfrm>
            <a:off x="7070792" y="4885112"/>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Tree>
    <p:extLst>
      <p:ext uri="{BB962C8B-B14F-4D97-AF65-F5344CB8AC3E}">
        <p14:creationId xmlns:p14="http://schemas.microsoft.com/office/powerpoint/2010/main" val="1718784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Class-wide variables</a:t>
            </a:r>
          </a:p>
          <a:p>
            <a:pPr eaLnBrk="1" hangingPunct="1"/>
            <a:r>
              <a:rPr lang="en-GB" smtClean="0"/>
              <a:t>Class-wide methods</a:t>
            </a:r>
          </a:p>
          <a:p>
            <a:pPr eaLnBrk="1" hangingPunct="1"/>
            <a:r>
              <a:rPr lang="en-GB" smtClean="0"/>
              <a:t>@classmethod and @staticmethod</a:t>
            </a:r>
            <a:endParaRPr lang="en-GB" dirty="0" smtClean="0"/>
          </a:p>
          <a:p>
            <a:pPr eaLnBrk="1" hangingPunct="1"/>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dirty="0" smtClean="0"/>
              <a:t>3. Class-Wide Members</a:t>
            </a:r>
          </a:p>
        </p:txBody>
      </p:sp>
      <p:sp>
        <p:nvSpPr>
          <p:cNvPr id="4" name="Footer Placeholder 3"/>
          <p:cNvSpPr>
            <a:spLocks noGrp="1"/>
          </p:cNvSpPr>
          <p:nvPr>
            <p:ph type="ftr" sz="quarter" idx="10"/>
          </p:nvPr>
        </p:nvSpPr>
        <p:spPr/>
        <p:txBody>
          <a:bodyPr/>
          <a:lstStyle/>
          <a:p>
            <a:pPr>
              <a:defRPr/>
            </a:pPr>
            <a:fld id="{E49760CD-38E8-4B2F-B38B-B7BBF3801CCF}" type="slidenum">
              <a:rPr lang="en-GB"/>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5"/>
          <p:cNvSpPr>
            <a:spLocks noGrp="1" noChangeArrowheads="1"/>
          </p:cNvSpPr>
          <p:nvPr>
            <p:ph idx="1"/>
          </p:nvPr>
        </p:nvSpPr>
        <p:spPr/>
        <p:txBody>
          <a:bodyPr/>
          <a:lstStyle/>
          <a:p>
            <a:pPr eaLnBrk="1" hangingPunct="1"/>
            <a:r>
              <a:rPr lang="en-GB" dirty="0" smtClean="0">
                <a:sym typeface="Wingdings" pitchFamily="2" charset="2"/>
              </a:rPr>
              <a:t>Class-wide variables belong to the class as a whole</a:t>
            </a:r>
          </a:p>
          <a:p>
            <a:pPr lvl="1" eaLnBrk="1" hangingPunct="1"/>
            <a:r>
              <a:rPr lang="en-GB" dirty="0" smtClean="0">
                <a:sym typeface="Wingdings" pitchFamily="2" charset="2"/>
              </a:rPr>
              <a:t>Allocated once, before usage of first object</a:t>
            </a:r>
          </a:p>
          <a:p>
            <a:pPr lvl="1" eaLnBrk="1" hangingPunct="1"/>
            <a:r>
              <a:rPr lang="en-GB" dirty="0" smtClean="0">
                <a:sym typeface="Wingdings" pitchFamily="2" charset="2"/>
              </a:rPr>
              <a:t>Remain allocated regardless of number of objects</a:t>
            </a:r>
          </a:p>
          <a:p>
            <a:pPr lvl="1" eaLnBrk="1" hangingPunct="1"/>
            <a:endParaRPr lang="en-GB" dirty="0">
              <a:sym typeface="Wingdings" pitchFamily="2" charset="2"/>
            </a:endParaRPr>
          </a:p>
          <a:p>
            <a:pPr eaLnBrk="1" hangingPunct="1"/>
            <a:r>
              <a:rPr lang="en-GB" dirty="0" smtClean="0">
                <a:sym typeface="Wingdings" pitchFamily="2" charset="2"/>
              </a:rPr>
              <a:t>To define a class-wide variable:</a:t>
            </a:r>
          </a:p>
          <a:p>
            <a:pPr lvl="1" eaLnBrk="1" hangingPunct="1"/>
            <a:r>
              <a:rPr lang="en-GB" dirty="0" smtClean="0">
                <a:sym typeface="Wingdings" pitchFamily="2" charset="2"/>
              </a:rPr>
              <a:t>Define the variable at global level in the class</a:t>
            </a: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eaLnBrk="1" hangingPunct="1"/>
            <a:r>
              <a:rPr lang="en-GB" dirty="0">
                <a:sym typeface="Wingdings" pitchFamily="2" charset="2"/>
              </a:rPr>
              <a:t>To </a:t>
            </a:r>
            <a:r>
              <a:rPr lang="en-GB" dirty="0" smtClean="0">
                <a:sym typeface="Wingdings" pitchFamily="2" charset="2"/>
              </a:rPr>
              <a:t>access the class-wide variable in methods:</a:t>
            </a:r>
            <a:endParaRPr lang="en-GB" dirty="0">
              <a:sym typeface="Wingdings" pitchFamily="2" charset="2"/>
            </a:endParaRPr>
          </a:p>
          <a:p>
            <a:pPr lvl="1" eaLnBrk="1" hangingPunct="1"/>
            <a:r>
              <a:rPr lang="en-GB" dirty="0" smtClean="0">
                <a:sym typeface="Wingdings" pitchFamily="2" charset="2"/>
              </a:rPr>
              <a:t>Prefix with the class name</a:t>
            </a:r>
          </a:p>
        </p:txBody>
      </p:sp>
      <p:sp>
        <p:nvSpPr>
          <p:cNvPr id="36867" name="Rectangle 4"/>
          <p:cNvSpPr>
            <a:spLocks noGrp="1" noChangeArrowheads="1"/>
          </p:cNvSpPr>
          <p:nvPr>
            <p:ph type="title"/>
          </p:nvPr>
        </p:nvSpPr>
        <p:spPr/>
        <p:txBody>
          <a:bodyPr/>
          <a:lstStyle/>
          <a:p>
            <a:pPr eaLnBrk="1" hangingPunct="1"/>
            <a:r>
              <a:rPr lang="en-GB" sz="3400" dirty="0" smtClean="0"/>
              <a:t>Class-Wide Variables (1 of 2)</a:t>
            </a:r>
          </a:p>
        </p:txBody>
      </p:sp>
      <p:sp>
        <p:nvSpPr>
          <p:cNvPr id="22530" name="Footer Placeholder 3"/>
          <p:cNvSpPr>
            <a:spLocks noGrp="1"/>
          </p:cNvSpPr>
          <p:nvPr>
            <p:ph type="ftr" sz="quarter" idx="10"/>
          </p:nvPr>
        </p:nvSpPr>
        <p:spPr/>
        <p:txBody>
          <a:bodyPr/>
          <a:lstStyle/>
          <a:p>
            <a:pPr>
              <a:defRPr/>
            </a:pPr>
            <a:fld id="{A862A819-81C2-48DB-B95D-7D6311DA5EDA}" type="slidenum">
              <a:rPr lang="en-GB"/>
              <a:pPr>
                <a:defRPr/>
              </a:pPr>
              <a:t>16</a:t>
            </a:fld>
            <a:endParaRPr lang="en-GB"/>
          </a:p>
        </p:txBody>
      </p:sp>
      <p:sp>
        <p:nvSpPr>
          <p:cNvPr id="11" name="Rectangle 10"/>
          <p:cNvSpPr>
            <a:spLocks noChangeArrowheads="1"/>
          </p:cNvSpPr>
          <p:nvPr/>
        </p:nvSpPr>
        <p:spPr bwMode="auto">
          <a:xfrm>
            <a:off x="838200" y="3657601"/>
            <a:ext cx="7810500" cy="8128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smtClean="0"/>
              <a:t>:</a:t>
            </a:r>
            <a:endParaRPr lang="en-GB" sz="1200" dirty="0"/>
          </a:p>
          <a:p>
            <a:pPr defTabSz="739775">
              <a:defRPr/>
            </a:pPr>
            <a:r>
              <a:rPr lang="en-GB" sz="1200" b="1" dirty="0"/>
              <a:t>    </a:t>
            </a:r>
            <a:r>
              <a:rPr lang="en-GB" sz="1200" b="1" dirty="0" smtClean="0"/>
              <a:t>__</a:t>
            </a:r>
            <a:r>
              <a:rPr lang="en-GB" sz="1200" b="1" dirty="0" err="1" smtClean="0"/>
              <a:t>nextId</a:t>
            </a:r>
            <a:r>
              <a:rPr lang="en-GB" sz="1200" b="1" dirty="0" smtClean="0"/>
              <a:t> </a:t>
            </a:r>
            <a:r>
              <a:rPr lang="en-GB" sz="1200" b="1" dirty="0"/>
              <a:t>= 1</a:t>
            </a:r>
          </a:p>
          <a:p>
            <a:pPr defTabSz="739775">
              <a:defRPr/>
            </a:pPr>
            <a:r>
              <a:rPr lang="en-GB" sz="1200" b="1" dirty="0"/>
              <a:t>    </a:t>
            </a:r>
            <a:r>
              <a:rPr lang="en-GB" sz="1200" b="1" dirty="0" smtClean="0"/>
              <a:t>__OVERDRAFT_LIMIT </a:t>
            </a:r>
            <a:r>
              <a:rPr lang="en-GB" sz="1200" b="1" dirty="0"/>
              <a:t>= -1000</a:t>
            </a:r>
          </a:p>
          <a:p>
            <a:pPr defTabSz="739775">
              <a:defRPr/>
            </a:pPr>
            <a:r>
              <a:rPr lang="en-GB" sz="1200" dirty="0"/>
              <a:t> </a:t>
            </a:r>
            <a:r>
              <a:rPr lang="en-GB" sz="1200" dirty="0" smtClean="0"/>
              <a:t>   …</a:t>
            </a:r>
            <a:endParaRPr lang="en-GB" sz="1200" dirty="0"/>
          </a:p>
        </p:txBody>
      </p:sp>
      <p:sp>
        <p:nvSpPr>
          <p:cNvPr id="12" name="Rectangle 11"/>
          <p:cNvSpPr>
            <a:spLocks noChangeArrowheads="1"/>
          </p:cNvSpPr>
          <p:nvPr/>
        </p:nvSpPr>
        <p:spPr bwMode="auto">
          <a:xfrm>
            <a:off x="838200" y="5610580"/>
            <a:ext cx="7810500" cy="11288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def</a:t>
            </a:r>
            <a:r>
              <a:rPr lang="en-GB" sz="1200" dirty="0" smtClean="0"/>
              <a:t> </a:t>
            </a:r>
            <a:r>
              <a:rPr lang="en-GB" sz="1200" dirty="0"/>
              <a:t>__</a:t>
            </a:r>
            <a:r>
              <a:rPr lang="en-GB" sz="1200" dirty="0" err="1"/>
              <a:t>init</a:t>
            </a:r>
            <a:r>
              <a:rPr lang="en-GB" sz="1200" dirty="0"/>
              <a:t>__(self, </a:t>
            </a:r>
            <a:r>
              <a:rPr lang="en-GB" sz="1200" dirty="0" err="1"/>
              <a:t>accountHolder</a:t>
            </a:r>
            <a:r>
              <a:rPr lang="en-GB" sz="1200" dirty="0"/>
              <a:t>="Anonymous"):</a:t>
            </a:r>
          </a:p>
          <a:p>
            <a:pPr defTabSz="739775">
              <a:defRPr/>
            </a:pPr>
            <a:r>
              <a:rPr lang="en-GB" sz="1200" dirty="0"/>
              <a:t>    </a:t>
            </a:r>
            <a:r>
              <a:rPr lang="en-GB" sz="1200" dirty="0" err="1" smtClean="0"/>
              <a:t>self.accountHolder</a:t>
            </a:r>
            <a:r>
              <a:rPr lang="en-GB" sz="1200" dirty="0" smtClean="0"/>
              <a:t> </a:t>
            </a:r>
            <a:r>
              <a:rPr lang="en-GB" sz="1200" dirty="0"/>
              <a:t>= </a:t>
            </a:r>
            <a:r>
              <a:rPr lang="en-GB" sz="1200" dirty="0" err="1"/>
              <a:t>accountHolder</a:t>
            </a:r>
            <a:endParaRPr lang="en-GB" sz="1200" dirty="0"/>
          </a:p>
          <a:p>
            <a:pPr defTabSz="739775">
              <a:defRPr/>
            </a:pPr>
            <a:r>
              <a:rPr lang="en-GB" sz="1200" dirty="0"/>
              <a:t>    </a:t>
            </a:r>
            <a:r>
              <a:rPr lang="en-GB" sz="1200" dirty="0" err="1" smtClean="0"/>
              <a:t>self</a:t>
            </a:r>
            <a:r>
              <a:rPr lang="en-GB" sz="1200" dirty="0" err="1"/>
              <a:t>.__balance</a:t>
            </a:r>
            <a:r>
              <a:rPr lang="en-GB" sz="1200" dirty="0"/>
              <a:t> = 0.0</a:t>
            </a:r>
          </a:p>
          <a:p>
            <a:pPr defTabSz="739775">
              <a:defRPr/>
            </a:pPr>
            <a:r>
              <a:rPr lang="en-GB" sz="1200" dirty="0"/>
              <a:t>    </a:t>
            </a:r>
            <a:r>
              <a:rPr lang="en-GB" sz="1200" dirty="0" smtClean="0"/>
              <a:t>self.id </a:t>
            </a:r>
            <a:r>
              <a:rPr lang="en-GB" sz="1200" dirty="0"/>
              <a:t>= </a:t>
            </a:r>
            <a:r>
              <a:rPr lang="en-GB" sz="1200" b="1" dirty="0" err="1" smtClean="0"/>
              <a:t>BankAccount</a:t>
            </a:r>
            <a:r>
              <a:rPr lang="en-GB" sz="1200" b="1" dirty="0" smtClean="0"/>
              <a:t>.__</a:t>
            </a:r>
            <a:r>
              <a:rPr lang="en-GB" sz="1200" b="1" dirty="0" err="1" smtClean="0"/>
              <a:t>nextId</a:t>
            </a:r>
            <a:endParaRPr lang="en-GB" sz="1200" b="1" dirty="0"/>
          </a:p>
          <a:p>
            <a:pPr defTabSz="739775">
              <a:defRPr/>
            </a:pPr>
            <a:r>
              <a:rPr lang="en-GB" sz="1200" dirty="0"/>
              <a:t>    </a:t>
            </a:r>
            <a:r>
              <a:rPr lang="en-GB" sz="1200" b="1" dirty="0" err="1" smtClean="0"/>
              <a:t>BankAccount</a:t>
            </a:r>
            <a:r>
              <a:rPr lang="en-GB" sz="1200" b="1" dirty="0" smtClean="0"/>
              <a:t>.__</a:t>
            </a:r>
            <a:r>
              <a:rPr lang="en-GB" sz="1200" b="1" dirty="0" err="1" smtClean="0"/>
              <a:t>nextId</a:t>
            </a:r>
            <a:r>
              <a:rPr lang="en-GB" sz="1200" dirty="0" smtClean="0"/>
              <a:t> </a:t>
            </a:r>
            <a:r>
              <a:rPr lang="en-GB" sz="1200" dirty="0"/>
              <a:t>+= 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5"/>
          <p:cNvSpPr>
            <a:spLocks noGrp="1" noChangeArrowheads="1"/>
          </p:cNvSpPr>
          <p:nvPr>
            <p:ph idx="1"/>
          </p:nvPr>
        </p:nvSpPr>
        <p:spPr/>
        <p:txBody>
          <a:bodyPr/>
          <a:lstStyle/>
          <a:p>
            <a:pPr eaLnBrk="1" hangingPunct="1"/>
            <a:r>
              <a:rPr lang="en-GB" dirty="0" smtClean="0">
                <a:sym typeface="Wingdings" pitchFamily="2" charset="2"/>
              </a:rPr>
              <a:t>Here's an example that puts it all together</a:t>
            </a:r>
          </a:p>
        </p:txBody>
      </p:sp>
      <p:sp>
        <p:nvSpPr>
          <p:cNvPr id="36867" name="Rectangle 4"/>
          <p:cNvSpPr>
            <a:spLocks noGrp="1" noChangeArrowheads="1"/>
          </p:cNvSpPr>
          <p:nvPr>
            <p:ph type="title"/>
          </p:nvPr>
        </p:nvSpPr>
        <p:spPr/>
        <p:txBody>
          <a:bodyPr/>
          <a:lstStyle/>
          <a:p>
            <a:pPr eaLnBrk="1" hangingPunct="1"/>
            <a:r>
              <a:rPr lang="en-GB" sz="3400" dirty="0" smtClean="0"/>
              <a:t>Class-Wide Variables (2 of 2)</a:t>
            </a:r>
          </a:p>
        </p:txBody>
      </p:sp>
      <p:sp>
        <p:nvSpPr>
          <p:cNvPr id="22530" name="Footer Placeholder 3"/>
          <p:cNvSpPr>
            <a:spLocks noGrp="1"/>
          </p:cNvSpPr>
          <p:nvPr>
            <p:ph type="ftr" sz="quarter" idx="10"/>
          </p:nvPr>
        </p:nvSpPr>
        <p:spPr/>
        <p:txBody>
          <a:bodyPr/>
          <a:lstStyle/>
          <a:p>
            <a:pPr>
              <a:defRPr/>
            </a:pPr>
            <a:fld id="{A862A819-81C2-48DB-B95D-7D6311DA5EDA}" type="slidenum">
              <a:rPr lang="en-GB"/>
              <a:pPr>
                <a:defRPr/>
              </a:pPr>
              <a:t>17</a:t>
            </a:fld>
            <a:endParaRPr lang="en-GB"/>
          </a:p>
        </p:txBody>
      </p:sp>
      <p:sp>
        <p:nvSpPr>
          <p:cNvPr id="9" name="Rectangle 8"/>
          <p:cNvSpPr>
            <a:spLocks noChangeArrowheads="1"/>
          </p:cNvSpPr>
          <p:nvPr/>
        </p:nvSpPr>
        <p:spPr bwMode="auto">
          <a:xfrm>
            <a:off x="838200" y="1659467"/>
            <a:ext cx="7810500" cy="422202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a:t>:</a:t>
            </a:r>
          </a:p>
          <a:p>
            <a:pPr defTabSz="739775">
              <a:defRPr/>
            </a:pPr>
            <a:r>
              <a:rPr lang="en-GB" sz="1200" dirty="0" smtClean="0"/>
              <a:t>    </a:t>
            </a:r>
            <a:endParaRPr lang="en-GB" sz="1200" dirty="0"/>
          </a:p>
          <a:p>
            <a:pPr defTabSz="739775">
              <a:defRPr/>
            </a:pPr>
            <a:r>
              <a:rPr lang="en-GB" sz="1200" b="1" dirty="0"/>
              <a:t>    </a:t>
            </a:r>
            <a:r>
              <a:rPr lang="en-GB" sz="1200" b="1" dirty="0" smtClean="0"/>
              <a:t>__</a:t>
            </a:r>
            <a:r>
              <a:rPr lang="en-GB" sz="1200" b="1" dirty="0" err="1" smtClean="0"/>
              <a:t>nextId</a:t>
            </a:r>
            <a:r>
              <a:rPr lang="en-GB" sz="1200" b="1" dirty="0" smtClean="0"/>
              <a:t> </a:t>
            </a:r>
            <a:r>
              <a:rPr lang="en-GB" sz="1200" b="1" dirty="0"/>
              <a:t>= 1</a:t>
            </a:r>
          </a:p>
          <a:p>
            <a:pPr defTabSz="739775">
              <a:defRPr/>
            </a:pPr>
            <a:r>
              <a:rPr lang="en-GB" sz="1200" b="1" dirty="0"/>
              <a:t>    </a:t>
            </a:r>
            <a:r>
              <a:rPr lang="en-GB" sz="1200" b="1" dirty="0" smtClean="0"/>
              <a:t>__OVERDRAFT_LIMIT </a:t>
            </a:r>
            <a:r>
              <a:rPr lang="en-GB" sz="1200" b="1" dirty="0"/>
              <a:t>= -1000</a:t>
            </a:r>
          </a:p>
          <a:p>
            <a:pPr defTabSz="739775">
              <a:defRPr/>
            </a:pPr>
            <a:endParaRPr lang="en-GB" sz="1200" dirty="0" smtClean="0"/>
          </a:p>
          <a:p>
            <a:pPr defTabSz="739775">
              <a:defRPr/>
            </a:pPr>
            <a:endParaRPr lang="en-GB" sz="1200" dirty="0"/>
          </a:p>
          <a:p>
            <a:pPr defTabSz="739775">
              <a:defRPr/>
            </a:pPr>
            <a:r>
              <a:rPr lang="en-GB" sz="1200" dirty="0"/>
              <a:t>    </a:t>
            </a:r>
            <a:r>
              <a:rPr lang="en-GB" sz="1200" dirty="0" err="1"/>
              <a:t>def</a:t>
            </a:r>
            <a:r>
              <a:rPr lang="en-GB" sz="1200" dirty="0"/>
              <a:t> __</a:t>
            </a:r>
            <a:r>
              <a:rPr lang="en-GB" sz="1200" dirty="0" err="1"/>
              <a:t>init</a:t>
            </a:r>
            <a:r>
              <a:rPr lang="en-GB" sz="1200" dirty="0"/>
              <a:t>__(self, </a:t>
            </a:r>
            <a:r>
              <a:rPr lang="en-GB" sz="1200" dirty="0" err="1"/>
              <a:t>accountHolder</a:t>
            </a:r>
            <a:r>
              <a:rPr lang="en-GB" sz="1200" dirty="0"/>
              <a:t>="Anonymous"):</a:t>
            </a:r>
          </a:p>
          <a:p>
            <a:pPr defTabSz="739775">
              <a:defRPr/>
            </a:pPr>
            <a:r>
              <a:rPr lang="en-GB" sz="1200" dirty="0"/>
              <a:t>        </a:t>
            </a:r>
            <a:r>
              <a:rPr lang="en-GB" sz="1200" dirty="0" err="1"/>
              <a:t>self.accountHolder</a:t>
            </a:r>
            <a:r>
              <a:rPr lang="en-GB" sz="1200" dirty="0"/>
              <a:t> = </a:t>
            </a:r>
            <a:r>
              <a:rPr lang="en-GB" sz="1200" dirty="0" err="1"/>
              <a:t>accountHolder</a:t>
            </a:r>
            <a:endParaRPr lang="en-GB" sz="1200" dirty="0"/>
          </a:p>
          <a:p>
            <a:pPr defTabSz="739775">
              <a:defRPr/>
            </a:pPr>
            <a:r>
              <a:rPr lang="en-GB" sz="1200" dirty="0"/>
              <a:t>        </a:t>
            </a:r>
            <a:r>
              <a:rPr lang="en-GB" sz="1200" dirty="0" err="1"/>
              <a:t>self.__balance</a:t>
            </a:r>
            <a:r>
              <a:rPr lang="en-GB" sz="1200" dirty="0"/>
              <a:t> = 0.0</a:t>
            </a:r>
          </a:p>
          <a:p>
            <a:pPr defTabSz="739775">
              <a:defRPr/>
            </a:pPr>
            <a:r>
              <a:rPr lang="en-GB" sz="1200" dirty="0"/>
              <a:t>        self.id = </a:t>
            </a:r>
            <a:r>
              <a:rPr lang="en-GB" sz="1200" b="1" dirty="0" err="1"/>
              <a:t>BankAccount</a:t>
            </a:r>
            <a:r>
              <a:rPr lang="en-GB" sz="1200" b="1" dirty="0" smtClean="0"/>
              <a:t>.__</a:t>
            </a:r>
            <a:r>
              <a:rPr lang="en-GB" sz="1200" b="1" dirty="0" err="1" smtClean="0"/>
              <a:t>nextId</a:t>
            </a:r>
            <a:endParaRPr lang="en-GB" sz="1200" b="1" dirty="0"/>
          </a:p>
          <a:p>
            <a:pPr defTabSz="739775">
              <a:defRPr/>
            </a:pPr>
            <a:r>
              <a:rPr lang="en-GB" sz="1200" dirty="0"/>
              <a:t>        </a:t>
            </a:r>
            <a:r>
              <a:rPr lang="en-GB" sz="1200" b="1" dirty="0" err="1"/>
              <a:t>BankAccount</a:t>
            </a:r>
            <a:r>
              <a:rPr lang="en-GB" sz="1200" b="1" dirty="0" smtClean="0"/>
              <a:t>.__</a:t>
            </a:r>
            <a:r>
              <a:rPr lang="en-GB" sz="1200" b="1" dirty="0" err="1" smtClean="0"/>
              <a:t>nextId</a:t>
            </a:r>
            <a:r>
              <a:rPr lang="en-GB" sz="1200" dirty="0" smtClean="0"/>
              <a:t> </a:t>
            </a:r>
            <a:r>
              <a:rPr lang="en-GB" sz="1200" dirty="0"/>
              <a:t>+= </a:t>
            </a:r>
            <a:r>
              <a:rPr lang="en-GB" sz="1200" dirty="0" smtClean="0"/>
              <a:t>1</a:t>
            </a:r>
          </a:p>
          <a:p>
            <a:pPr defTabSz="739775">
              <a:defRPr/>
            </a:pPr>
            <a:endParaRPr lang="en-GB" sz="1200" dirty="0"/>
          </a:p>
          <a:p>
            <a:pPr defTabSz="739775">
              <a:defRPr/>
            </a:pPr>
            <a:endParaRPr lang="en-GB" sz="1200" dirty="0" smtClean="0"/>
          </a:p>
          <a:p>
            <a:pPr defTabSz="739775">
              <a:defRPr/>
            </a:pPr>
            <a:r>
              <a:rPr lang="en-GB" sz="1200" dirty="0" smtClean="0"/>
              <a:t>     </a:t>
            </a:r>
            <a:r>
              <a:rPr lang="en-GB" sz="1200" dirty="0" err="1"/>
              <a:t>def</a:t>
            </a:r>
            <a:r>
              <a:rPr lang="en-GB" sz="1200" dirty="0"/>
              <a:t> withdraw(self, amount):</a:t>
            </a:r>
          </a:p>
          <a:p>
            <a:pPr defTabSz="739775">
              <a:defRPr/>
            </a:pPr>
            <a:r>
              <a:rPr lang="en-GB" sz="1200" dirty="0"/>
              <a:t>        </a:t>
            </a:r>
            <a:r>
              <a:rPr lang="en-GB" sz="1200" dirty="0" err="1"/>
              <a:t>newBalance</a:t>
            </a:r>
            <a:r>
              <a:rPr lang="en-GB" sz="1200" dirty="0"/>
              <a:t> = </a:t>
            </a:r>
            <a:r>
              <a:rPr lang="en-GB" sz="1200" dirty="0" err="1"/>
              <a:t>self.__balance</a:t>
            </a:r>
            <a:r>
              <a:rPr lang="en-GB" sz="1200" dirty="0"/>
              <a:t> - amount</a:t>
            </a:r>
          </a:p>
          <a:p>
            <a:pPr defTabSz="739775">
              <a:defRPr/>
            </a:pPr>
            <a:r>
              <a:rPr lang="en-GB" sz="1200" dirty="0"/>
              <a:t>        if </a:t>
            </a:r>
            <a:r>
              <a:rPr lang="en-GB" sz="1200" dirty="0" err="1"/>
              <a:t>newBalance</a:t>
            </a:r>
            <a:r>
              <a:rPr lang="en-GB" sz="1200" dirty="0"/>
              <a:t> &lt; </a:t>
            </a:r>
            <a:r>
              <a:rPr lang="en-GB" sz="1200" b="1" dirty="0" err="1"/>
              <a:t>BankAccount</a:t>
            </a:r>
            <a:r>
              <a:rPr lang="en-GB" sz="1200" b="1" dirty="0" smtClean="0"/>
              <a:t>.__OVERDRAFT_LIMIT</a:t>
            </a:r>
            <a:r>
              <a:rPr lang="en-GB" sz="1200" dirty="0"/>
              <a:t>:</a:t>
            </a:r>
          </a:p>
          <a:p>
            <a:pPr defTabSz="739775">
              <a:defRPr/>
            </a:pPr>
            <a:r>
              <a:rPr lang="en-GB" sz="1200" dirty="0"/>
              <a:t>            print("Insufficient funds to withdraw %f" % amount)</a:t>
            </a:r>
          </a:p>
          <a:p>
            <a:pPr defTabSz="739775">
              <a:defRPr/>
            </a:pPr>
            <a:r>
              <a:rPr lang="en-GB" sz="1200" dirty="0"/>
              <a:t>        else:</a:t>
            </a:r>
          </a:p>
          <a:p>
            <a:pPr defTabSz="739775">
              <a:defRPr/>
            </a:pPr>
            <a:r>
              <a:rPr lang="en-GB" sz="1200" dirty="0"/>
              <a:t>            </a:t>
            </a:r>
            <a:r>
              <a:rPr lang="en-GB" sz="1200" dirty="0" err="1"/>
              <a:t>self.__balance</a:t>
            </a:r>
            <a:r>
              <a:rPr lang="en-GB" sz="1200" dirty="0"/>
              <a:t> = </a:t>
            </a:r>
            <a:r>
              <a:rPr lang="en-GB" sz="1200" dirty="0" err="1"/>
              <a:t>newBalance</a:t>
            </a:r>
            <a:endParaRPr lang="en-GB" sz="1200" dirty="0"/>
          </a:p>
          <a:p>
            <a:pPr defTabSz="739775">
              <a:defRPr/>
            </a:pPr>
            <a:r>
              <a:rPr lang="en-GB" sz="1200" dirty="0"/>
              <a:t>        return </a:t>
            </a:r>
            <a:r>
              <a:rPr lang="en-GB" sz="1200" dirty="0" err="1"/>
              <a:t>self.__</a:t>
            </a:r>
            <a:r>
              <a:rPr lang="en-GB" sz="1200" dirty="0" err="1" smtClean="0"/>
              <a:t>balance</a:t>
            </a:r>
            <a:endParaRPr lang="en-GB" sz="1200" dirty="0" smtClean="0"/>
          </a:p>
          <a:p>
            <a:pPr defTabSz="739775">
              <a:defRPr/>
            </a:pPr>
            <a:endParaRPr lang="en-GB" sz="1200" dirty="0"/>
          </a:p>
          <a:p>
            <a:pPr defTabSz="739775">
              <a:defRPr/>
            </a:pPr>
            <a:r>
              <a:rPr lang="en-GB" sz="1200" dirty="0" smtClean="0"/>
              <a:t>    …</a:t>
            </a:r>
            <a:endParaRPr lang="en-GB" sz="1200" dirty="0"/>
          </a:p>
        </p:txBody>
      </p:sp>
      <p:sp>
        <p:nvSpPr>
          <p:cNvPr id="10" name="TextBox 12"/>
          <p:cNvSpPr txBox="1">
            <a:spLocks noChangeArrowheads="1"/>
          </p:cNvSpPr>
          <p:nvPr/>
        </p:nvSpPr>
        <p:spPr bwMode="auto">
          <a:xfrm>
            <a:off x="7070792" y="5562452"/>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Tree>
    <p:extLst>
      <p:ext uri="{BB962C8B-B14F-4D97-AF65-F5344CB8AC3E}">
        <p14:creationId xmlns:p14="http://schemas.microsoft.com/office/powerpoint/2010/main" val="3199226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5"/>
          <p:cNvSpPr>
            <a:spLocks noGrp="1" noChangeArrowheads="1"/>
          </p:cNvSpPr>
          <p:nvPr>
            <p:ph idx="1"/>
          </p:nvPr>
        </p:nvSpPr>
        <p:spPr/>
        <p:txBody>
          <a:bodyPr/>
          <a:lstStyle/>
          <a:p>
            <a:pPr eaLnBrk="1" hangingPunct="1"/>
            <a:r>
              <a:rPr lang="en-GB" dirty="0" smtClean="0">
                <a:latin typeface="+mj-lt"/>
                <a:sym typeface="Wingdings" pitchFamily="2" charset="2"/>
              </a:rPr>
              <a:t>Typical uses for </a:t>
            </a:r>
            <a:r>
              <a:rPr lang="en-GB" dirty="0" smtClean="0">
                <a:sym typeface="Wingdings" pitchFamily="2" charset="2"/>
              </a:rPr>
              <a:t>class-wide methods:</a:t>
            </a:r>
          </a:p>
          <a:p>
            <a:pPr lvl="1" eaLnBrk="1" hangingPunct="1"/>
            <a:r>
              <a:rPr lang="en-GB" dirty="0" smtClean="0">
                <a:sym typeface="Wingdings" pitchFamily="2" charset="2"/>
              </a:rPr>
              <a:t>Get/set class-wide variables</a:t>
            </a:r>
          </a:p>
          <a:p>
            <a:pPr lvl="1" eaLnBrk="1" hangingPunct="1"/>
            <a:r>
              <a:rPr lang="en-GB" dirty="0" smtClean="0">
                <a:sym typeface="Wingdings" pitchFamily="2" charset="2"/>
              </a:rPr>
              <a:t>Factory methods, responsible for creating instances</a:t>
            </a:r>
          </a:p>
          <a:p>
            <a:pPr lvl="1" eaLnBrk="1" hangingPunct="1"/>
            <a:r>
              <a:rPr lang="en-GB" dirty="0" smtClean="0">
                <a:sym typeface="Wingdings" pitchFamily="2" charset="2"/>
              </a:rPr>
              <a:t>Instance management, keeping track of all instances</a:t>
            </a:r>
          </a:p>
          <a:p>
            <a:pPr lvl="1" eaLnBrk="1" hangingPunct="1"/>
            <a:endParaRPr lang="en-GB" dirty="0" smtClean="0">
              <a:sym typeface="Wingdings" pitchFamily="2" charset="2"/>
            </a:endParaRPr>
          </a:p>
          <a:p>
            <a:pPr eaLnBrk="1" hangingPunct="1"/>
            <a:r>
              <a:rPr lang="en-GB" dirty="0" smtClean="0">
                <a:sym typeface="Wingdings" pitchFamily="2" charset="2"/>
              </a:rPr>
              <a:t>Example:</a:t>
            </a:r>
          </a:p>
          <a:p>
            <a:pPr lvl="1" eaLnBrk="1" hangingPunct="1"/>
            <a:endParaRPr lang="en-GB" dirty="0" smtClean="0">
              <a:sym typeface="Wingdings" pitchFamily="2" charset="2"/>
            </a:endParaRPr>
          </a:p>
          <a:p>
            <a:pPr lvl="1" eaLnBrk="1" hangingPunct="1"/>
            <a:endParaRPr lang="en-GB" dirty="0">
              <a:sym typeface="Wingdings" pitchFamily="2" charset="2"/>
            </a:endParaRP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eaLnBrk="1" hangingPunct="1"/>
            <a:r>
              <a:rPr lang="en-GB" dirty="0" smtClean="0">
                <a:sym typeface="Wingdings" pitchFamily="2" charset="2"/>
              </a:rPr>
              <a:t>Client code:</a:t>
            </a:r>
            <a:br>
              <a:rPr lang="en-GB" dirty="0" smtClean="0">
                <a:sym typeface="Wingdings" pitchFamily="2" charset="2"/>
              </a:rPr>
            </a:br>
            <a:endParaRPr lang="en-GB" dirty="0" smtClean="0">
              <a:sym typeface="Wingdings" pitchFamily="2" charset="2"/>
            </a:endParaRPr>
          </a:p>
        </p:txBody>
      </p:sp>
      <p:sp>
        <p:nvSpPr>
          <p:cNvPr id="38914" name="Rectangle 4"/>
          <p:cNvSpPr>
            <a:spLocks noGrp="1" noChangeArrowheads="1"/>
          </p:cNvSpPr>
          <p:nvPr>
            <p:ph type="title"/>
          </p:nvPr>
        </p:nvSpPr>
        <p:spPr/>
        <p:txBody>
          <a:bodyPr/>
          <a:lstStyle/>
          <a:p>
            <a:pPr eaLnBrk="1" hangingPunct="1"/>
            <a:r>
              <a:rPr lang="en-GB" sz="3400" dirty="0" smtClean="0"/>
              <a:t>Class-Wide Methods</a:t>
            </a:r>
          </a:p>
        </p:txBody>
      </p:sp>
      <p:sp>
        <p:nvSpPr>
          <p:cNvPr id="9" name="Rectangle 8"/>
          <p:cNvSpPr>
            <a:spLocks noChangeArrowheads="1"/>
          </p:cNvSpPr>
          <p:nvPr/>
        </p:nvSpPr>
        <p:spPr bwMode="auto">
          <a:xfrm>
            <a:off x="838200" y="3646306"/>
            <a:ext cx="7810500" cy="15748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a:t>
            </a:r>
            <a:r>
              <a:rPr lang="en-GB" sz="1200" dirty="0" err="1"/>
              <a:t>BankAccount</a:t>
            </a:r>
            <a:r>
              <a:rPr lang="en-GB" sz="1200" dirty="0" smtClean="0"/>
              <a:t>:</a:t>
            </a:r>
          </a:p>
          <a:p>
            <a:pPr defTabSz="739775">
              <a:defRPr/>
            </a:pPr>
            <a:r>
              <a:rPr lang="en-GB" sz="1200" dirty="0" smtClean="0"/>
              <a:t>    </a:t>
            </a:r>
          </a:p>
          <a:p>
            <a:pPr defTabSz="739775">
              <a:defRPr/>
            </a:pPr>
            <a:r>
              <a:rPr lang="en-GB" sz="1200" dirty="0" smtClean="0"/>
              <a:t>    </a:t>
            </a:r>
            <a:r>
              <a:rPr lang="en-GB" sz="1200" dirty="0"/>
              <a:t>__</a:t>
            </a:r>
            <a:r>
              <a:rPr lang="en-GB" sz="1200" dirty="0" err="1"/>
              <a:t>nextId</a:t>
            </a:r>
            <a:r>
              <a:rPr lang="en-GB" sz="1200" dirty="0"/>
              <a:t> = 1</a:t>
            </a:r>
          </a:p>
          <a:p>
            <a:pPr defTabSz="739775">
              <a:defRPr/>
            </a:pPr>
            <a:r>
              <a:rPr lang="en-GB" sz="1200" dirty="0"/>
              <a:t>    __OVERDRAFT_LIMIT = -1000</a:t>
            </a:r>
          </a:p>
          <a:p>
            <a:pPr defTabSz="739775">
              <a:defRPr/>
            </a:pPr>
            <a:r>
              <a:rPr lang="en-GB" sz="1200" dirty="0" smtClean="0"/>
              <a:t>    …</a:t>
            </a:r>
          </a:p>
          <a:p>
            <a:pPr defTabSz="739775">
              <a:defRPr/>
            </a:pPr>
            <a:endParaRPr lang="en-GB" sz="1200" dirty="0" smtClean="0"/>
          </a:p>
          <a:p>
            <a:pPr defTabSz="739775">
              <a:defRPr/>
            </a:pPr>
            <a:r>
              <a:rPr lang="en-GB" sz="1200" b="1" dirty="0" smtClean="0"/>
              <a:t>    </a:t>
            </a:r>
            <a:r>
              <a:rPr lang="en-GB" sz="1200" b="1" dirty="0" err="1" smtClean="0"/>
              <a:t>def</a:t>
            </a:r>
            <a:r>
              <a:rPr lang="en-GB" sz="1200" b="1" dirty="0" smtClean="0"/>
              <a:t> </a:t>
            </a:r>
            <a:r>
              <a:rPr lang="en-GB" sz="1200" b="1" dirty="0" err="1"/>
              <a:t>getOverdraftLimit</a:t>
            </a:r>
            <a:r>
              <a:rPr lang="en-GB" sz="1200" b="1" dirty="0"/>
              <a:t>():</a:t>
            </a:r>
          </a:p>
          <a:p>
            <a:pPr defTabSz="739775">
              <a:defRPr/>
            </a:pPr>
            <a:r>
              <a:rPr lang="en-GB" sz="1200" b="1" dirty="0"/>
              <a:t>        return </a:t>
            </a:r>
            <a:r>
              <a:rPr lang="en-GB" sz="1200" b="1" dirty="0" err="1"/>
              <a:t>BankAccount</a:t>
            </a:r>
            <a:r>
              <a:rPr lang="en-GB" sz="1200" b="1" dirty="0"/>
              <a:t>.__OVERDRAFT_LIMIT</a:t>
            </a:r>
          </a:p>
        </p:txBody>
      </p:sp>
      <p:sp>
        <p:nvSpPr>
          <p:cNvPr id="38917" name="TextBox 12"/>
          <p:cNvSpPr txBox="1">
            <a:spLocks noChangeArrowheads="1"/>
          </p:cNvSpPr>
          <p:nvPr/>
        </p:nvSpPr>
        <p:spPr bwMode="auto">
          <a:xfrm>
            <a:off x="7070792" y="4916306"/>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
        <p:nvSpPr>
          <p:cNvPr id="11" name="Rectangle 10"/>
          <p:cNvSpPr>
            <a:spLocks noChangeArrowheads="1"/>
          </p:cNvSpPr>
          <p:nvPr/>
        </p:nvSpPr>
        <p:spPr bwMode="auto">
          <a:xfrm>
            <a:off x="838200" y="5969000"/>
            <a:ext cx="7810500" cy="673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print("Overdraft limit for all accounts is %d" % </a:t>
            </a:r>
            <a:r>
              <a:rPr lang="en-GB" sz="1200" b="1" dirty="0" err="1"/>
              <a:t>BankAccount.getOverdraftLimit</a:t>
            </a:r>
            <a:r>
              <a:rPr lang="en-GB" sz="1200" b="1" dirty="0" smtClean="0"/>
              <a:t>()</a:t>
            </a:r>
            <a:r>
              <a:rPr lang="en-GB" sz="1200" dirty="0" smtClean="0"/>
              <a:t>)</a:t>
            </a:r>
          </a:p>
          <a:p>
            <a:pPr defTabSz="739775">
              <a:defRPr/>
            </a:pPr>
            <a:endParaRPr lang="en-GB" sz="1200" dirty="0" smtClean="0"/>
          </a:p>
          <a:p>
            <a:pPr defTabSz="739775">
              <a:defRPr/>
            </a:pPr>
            <a:endParaRPr lang="en-GB" sz="1200" dirty="0" err="1"/>
          </a:p>
        </p:txBody>
      </p:sp>
      <p:sp>
        <p:nvSpPr>
          <p:cNvPr id="38919" name="TextBox 12"/>
          <p:cNvSpPr txBox="1">
            <a:spLocks noChangeArrowheads="1"/>
          </p:cNvSpPr>
          <p:nvPr/>
        </p:nvSpPr>
        <p:spPr bwMode="auto">
          <a:xfrm>
            <a:off x="7070792" y="6337300"/>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clientcode.py</a:t>
            </a:r>
            <a:endParaRPr lang="en-GB" b="1" dirty="0">
              <a:solidFill>
                <a:schemeClr val="tx2"/>
              </a:solidFill>
            </a:endParaRPr>
          </a:p>
        </p:txBody>
      </p:sp>
      <p:sp>
        <p:nvSpPr>
          <p:cNvPr id="8" name="Footer Placeholder 3"/>
          <p:cNvSpPr>
            <a:spLocks noGrp="1"/>
          </p:cNvSpPr>
          <p:nvPr>
            <p:ph type="ftr" sz="quarter" idx="10"/>
          </p:nvPr>
        </p:nvSpPr>
        <p:spPr>
          <a:xfrm>
            <a:off x="8725566" y="6346483"/>
            <a:ext cx="520503" cy="457200"/>
          </a:xfrm>
        </p:spPr>
        <p:txBody>
          <a:bodyPr/>
          <a:lstStyle/>
          <a:p>
            <a:pPr>
              <a:defRPr/>
            </a:pPr>
            <a:fld id="{972CCB52-023F-4604-8D1D-5232457BBB5A}" type="slidenum">
              <a:rPr lang="en-GB"/>
              <a:pPr>
                <a:defRPr/>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5"/>
          <p:cNvSpPr>
            <a:spLocks noGrp="1" noChangeArrowheads="1"/>
          </p:cNvSpPr>
          <p:nvPr>
            <p:ph idx="1"/>
          </p:nvPr>
        </p:nvSpPr>
        <p:spPr/>
        <p:txBody>
          <a:bodyPr/>
          <a:lstStyle/>
          <a:p>
            <a:pPr eaLnBrk="1" hangingPunct="1"/>
            <a:r>
              <a:rPr lang="en-GB" smtClean="0">
                <a:latin typeface="+mj-lt"/>
                <a:sym typeface="Wingdings" pitchFamily="2" charset="2"/>
              </a:rPr>
              <a:t>The </a:t>
            </a:r>
            <a:r>
              <a:rPr lang="en-GB" smtClean="0">
                <a:latin typeface="Lucida Console" panose="020B0609040504020204" pitchFamily="49" charset="0"/>
                <a:sym typeface="Wingdings" pitchFamily="2" charset="2"/>
              </a:rPr>
              <a:t>@classmethod</a:t>
            </a:r>
            <a:r>
              <a:rPr lang="en-GB" smtClean="0">
                <a:sym typeface="Wingdings" pitchFamily="2" charset="2"/>
              </a:rPr>
              <a:t> and </a:t>
            </a:r>
            <a:r>
              <a:rPr lang="en-GB" smtClean="0">
                <a:latin typeface="Lucida Console" panose="020B0609040504020204" pitchFamily="49" charset="0"/>
                <a:sym typeface="Wingdings" pitchFamily="2" charset="2"/>
              </a:rPr>
              <a:t>@staticmethod</a:t>
            </a:r>
            <a:r>
              <a:rPr lang="en-GB" smtClean="0">
                <a:sym typeface="Wingdings" pitchFamily="2" charset="2"/>
              </a:rPr>
              <a:t> decorators can be applied to class-wide methods</a:t>
            </a:r>
            <a:endParaRPr lang="en-GB">
              <a:sym typeface="Wingdings" pitchFamily="2" charset="2"/>
            </a:endParaRPr>
          </a:p>
          <a:p>
            <a:pPr lvl="1" eaLnBrk="1" hangingPunct="1"/>
            <a:endParaRPr lang="en-GB">
              <a:latin typeface="+mj-lt"/>
              <a:sym typeface="Wingdings" pitchFamily="2" charset="2"/>
            </a:endParaRPr>
          </a:p>
          <a:p>
            <a:pPr eaLnBrk="1" hangingPunct="1"/>
            <a:r>
              <a:rPr lang="en-GB" smtClean="0">
                <a:latin typeface="+mj-lt"/>
                <a:sym typeface="Wingdings" pitchFamily="2" charset="2"/>
              </a:rPr>
              <a:t>Example</a:t>
            </a:r>
          </a:p>
        </p:txBody>
      </p:sp>
      <p:sp>
        <p:nvSpPr>
          <p:cNvPr id="38914" name="Rectangle 4"/>
          <p:cNvSpPr>
            <a:spLocks noGrp="1" noChangeArrowheads="1"/>
          </p:cNvSpPr>
          <p:nvPr>
            <p:ph type="title"/>
          </p:nvPr>
        </p:nvSpPr>
        <p:spPr/>
        <p:txBody>
          <a:bodyPr/>
          <a:lstStyle/>
          <a:p>
            <a:pPr eaLnBrk="1" hangingPunct="1"/>
            <a:r>
              <a:rPr lang="en-GB" sz="3400" smtClean="0"/>
              <a:t>@classmethod and @staticmethod</a:t>
            </a:r>
            <a:endParaRPr lang="en-GB" sz="3400" dirty="0" smtClean="0"/>
          </a:p>
        </p:txBody>
      </p:sp>
      <p:sp>
        <p:nvSpPr>
          <p:cNvPr id="9" name="Rectangle 8"/>
          <p:cNvSpPr>
            <a:spLocks noChangeArrowheads="1"/>
          </p:cNvSpPr>
          <p:nvPr/>
        </p:nvSpPr>
        <p:spPr bwMode="auto">
          <a:xfrm>
            <a:off x="838200" y="2947806"/>
            <a:ext cx="7810500" cy="232269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a:t>class BankAccount:</a:t>
            </a:r>
          </a:p>
          <a:p>
            <a:pPr defTabSz="739775">
              <a:defRPr/>
            </a:pPr>
            <a:endParaRPr lang="en-GB" sz="1200" smtClean="0"/>
          </a:p>
          <a:p>
            <a:pPr defTabSz="739775">
              <a:defRPr/>
            </a:pPr>
            <a:r>
              <a:rPr lang="en-GB" sz="1200" smtClean="0"/>
              <a:t>    __</a:t>
            </a:r>
            <a:r>
              <a:rPr lang="en-GB" sz="1200"/>
              <a:t>OVERDRAFT_LIMIT = -1000</a:t>
            </a:r>
          </a:p>
          <a:p>
            <a:pPr defTabSz="739775">
              <a:defRPr/>
            </a:pPr>
            <a:r>
              <a:rPr lang="en-GB" sz="1200" smtClean="0"/>
              <a:t>    …</a:t>
            </a:r>
          </a:p>
          <a:p>
            <a:pPr defTabSz="739775">
              <a:defRPr/>
            </a:pPr>
            <a:endParaRPr lang="en-GB" sz="1200"/>
          </a:p>
          <a:p>
            <a:pPr defTabSz="739775">
              <a:defRPr/>
            </a:pPr>
            <a:r>
              <a:rPr lang="en-GB" sz="1200" b="1" smtClean="0"/>
              <a:t>    @</a:t>
            </a:r>
            <a:r>
              <a:rPr lang="en-GB" sz="1200" b="1"/>
              <a:t>classmethod		</a:t>
            </a:r>
          </a:p>
          <a:p>
            <a:pPr defTabSz="739775">
              <a:defRPr/>
            </a:pPr>
            <a:r>
              <a:rPr lang="en-GB" sz="1200"/>
              <a:t>    def getOverdraftLimit(</a:t>
            </a:r>
            <a:r>
              <a:rPr lang="en-GB" sz="1200" b="1"/>
              <a:t>cls</a:t>
            </a:r>
            <a:r>
              <a:rPr lang="en-GB" sz="1200"/>
              <a:t>):</a:t>
            </a:r>
          </a:p>
          <a:p>
            <a:pPr defTabSz="739775">
              <a:defRPr/>
            </a:pPr>
            <a:r>
              <a:rPr lang="en-GB" sz="1200"/>
              <a:t>        return </a:t>
            </a:r>
            <a:r>
              <a:rPr lang="en-GB" sz="1200" b="1"/>
              <a:t>cls.__OVERDRAFT_LIMIT</a:t>
            </a:r>
          </a:p>
          <a:p>
            <a:pPr defTabSz="739775">
              <a:defRPr/>
            </a:pPr>
            <a:endParaRPr lang="en-GB" sz="1200"/>
          </a:p>
          <a:p>
            <a:pPr defTabSz="739775">
              <a:defRPr/>
            </a:pPr>
            <a:r>
              <a:rPr lang="en-GB" sz="1200"/>
              <a:t>    </a:t>
            </a:r>
            <a:r>
              <a:rPr lang="en-GB" sz="1200" b="1"/>
              <a:t>@staticmethod</a:t>
            </a:r>
            <a:r>
              <a:rPr lang="en-GB" sz="1200"/>
              <a:t>		</a:t>
            </a:r>
          </a:p>
          <a:p>
            <a:pPr defTabSz="739775">
              <a:defRPr/>
            </a:pPr>
            <a:r>
              <a:rPr lang="en-GB" sz="1200"/>
              <a:t>    def getBanner():</a:t>
            </a:r>
          </a:p>
          <a:p>
            <a:pPr defTabSz="739775">
              <a:defRPr/>
            </a:pPr>
            <a:r>
              <a:rPr lang="en-GB" sz="1200"/>
              <a:t>        return "\nThis is the BankAccount Banner</a:t>
            </a:r>
            <a:r>
              <a:rPr lang="en-GB" sz="1200" smtClean="0"/>
              <a:t>"</a:t>
            </a:r>
            <a:endParaRPr lang="en-GB" sz="1200"/>
          </a:p>
        </p:txBody>
      </p:sp>
      <p:sp>
        <p:nvSpPr>
          <p:cNvPr id="38917" name="TextBox 12"/>
          <p:cNvSpPr txBox="1">
            <a:spLocks noChangeArrowheads="1"/>
          </p:cNvSpPr>
          <p:nvPr/>
        </p:nvSpPr>
        <p:spPr bwMode="auto">
          <a:xfrm>
            <a:off x="5544734" y="2947806"/>
            <a:ext cx="3127779" cy="307777"/>
          </a:xfrm>
          <a:prstGeom prst="rect">
            <a:avLst/>
          </a:prstGeom>
          <a:noFill/>
          <a:ln w="9525">
            <a:noFill/>
            <a:miter lim="800000"/>
            <a:headEnd/>
            <a:tailEnd/>
          </a:ln>
        </p:spPr>
        <p:txBody>
          <a:bodyPr wrap="none">
            <a:spAutoFit/>
          </a:bodyPr>
          <a:lstStyle/>
          <a:p>
            <a:pPr algn="r"/>
            <a:r>
              <a:rPr lang="en-GB" b="1">
                <a:solidFill>
                  <a:schemeClr val="tx2"/>
                </a:solidFill>
              </a:rPr>
              <a:t>classmethod_staticmethod.py</a:t>
            </a:r>
            <a:endParaRPr lang="en-GB" b="1" dirty="0">
              <a:solidFill>
                <a:schemeClr val="tx2"/>
              </a:solidFill>
            </a:endParaRPr>
          </a:p>
        </p:txBody>
      </p:sp>
      <p:sp>
        <p:nvSpPr>
          <p:cNvPr id="11" name="Rectangle 10"/>
          <p:cNvSpPr>
            <a:spLocks noChangeArrowheads="1"/>
          </p:cNvSpPr>
          <p:nvPr/>
        </p:nvSpPr>
        <p:spPr bwMode="auto">
          <a:xfrm>
            <a:off x="1517650" y="5855060"/>
            <a:ext cx="3695700" cy="462307"/>
          </a:xfrm>
          <a:prstGeom prst="rect">
            <a:avLst/>
          </a:prstGeom>
          <a:solidFill>
            <a:schemeClr val="accent2"/>
          </a:solidFill>
          <a:ln w="9525">
            <a:solidFill>
              <a:schemeClr val="accent6">
                <a:lumMod val="50000"/>
              </a:schemeClr>
            </a:solidFill>
            <a:miter lim="800000"/>
            <a:headEnd/>
            <a:tailEnd/>
          </a:ln>
          <a:effectLst/>
        </p:spPr>
        <p:txBody>
          <a:bodyPr wrap="square" lIns="92075" tIns="46038" rIns="92075" bIns="46038" anchor="ctr">
            <a:spAutoFit/>
          </a:bodyPr>
          <a:lstStyle/>
          <a:p>
            <a:pPr defTabSz="739775">
              <a:defRPr/>
            </a:pPr>
            <a:r>
              <a:rPr lang="en-GB" sz="1200" smtClean="0"/>
              <a:t>print(BankAccount.getBanner</a:t>
            </a:r>
            <a:r>
              <a:rPr lang="en-GB" sz="1200"/>
              <a:t>())</a:t>
            </a:r>
          </a:p>
          <a:p>
            <a:pPr defTabSz="739775">
              <a:defRPr/>
            </a:pPr>
            <a:r>
              <a:rPr lang="en-GB" sz="1200"/>
              <a:t>print(BankAccount.getOverdraftLimit())</a:t>
            </a:r>
            <a:endParaRPr lang="en-GB" sz="1200" dirty="0"/>
          </a:p>
        </p:txBody>
      </p:sp>
      <p:sp>
        <p:nvSpPr>
          <p:cNvPr id="8" name="Footer Placeholder 3"/>
          <p:cNvSpPr>
            <a:spLocks noGrp="1"/>
          </p:cNvSpPr>
          <p:nvPr>
            <p:ph type="ftr" sz="quarter" idx="10"/>
          </p:nvPr>
        </p:nvSpPr>
        <p:spPr>
          <a:xfrm>
            <a:off x="8725566" y="6346483"/>
            <a:ext cx="520503" cy="457200"/>
          </a:xfrm>
        </p:spPr>
        <p:txBody>
          <a:bodyPr/>
          <a:lstStyle/>
          <a:p>
            <a:pPr>
              <a:defRPr/>
            </a:pPr>
            <a:fld id="{972CCB52-023F-4604-8D1D-5232457BBB5A}" type="slidenum">
              <a:rPr lang="en-GB"/>
              <a:pPr>
                <a:defRPr/>
              </a:pPr>
              <a:t>19</a:t>
            </a:fld>
            <a:endParaRPr lang="en-GB" dirty="0"/>
          </a:p>
        </p:txBody>
      </p:sp>
      <p:sp>
        <p:nvSpPr>
          <p:cNvPr id="10" name="Rectangle 9"/>
          <p:cNvSpPr>
            <a:spLocks noChangeArrowheads="1"/>
          </p:cNvSpPr>
          <p:nvPr/>
        </p:nvSpPr>
        <p:spPr bwMode="auto">
          <a:xfrm>
            <a:off x="5435600" y="5855060"/>
            <a:ext cx="3236912" cy="646973"/>
          </a:xfrm>
          <a:prstGeom prst="rect">
            <a:avLst/>
          </a:prstGeom>
          <a:solidFill>
            <a:schemeClr val="accent2"/>
          </a:solidFill>
          <a:ln w="9525">
            <a:solidFill>
              <a:schemeClr val="accent6">
                <a:lumMod val="50000"/>
              </a:schemeClr>
            </a:solidFill>
            <a:miter lim="800000"/>
            <a:headEnd/>
            <a:tailEnd/>
          </a:ln>
          <a:effectLst/>
        </p:spPr>
        <p:txBody>
          <a:bodyPr wrap="square" lIns="92075" tIns="46038" rIns="92075" bIns="46038" anchor="ctr">
            <a:spAutoFit/>
          </a:bodyPr>
          <a:lstStyle/>
          <a:p>
            <a:pPr defTabSz="739775">
              <a:defRPr/>
            </a:pPr>
            <a:r>
              <a:rPr lang="en-GB" sz="1200"/>
              <a:t>acc1 = BankAccount("Luke")</a:t>
            </a:r>
          </a:p>
          <a:p>
            <a:pPr defTabSz="739775">
              <a:defRPr/>
            </a:pPr>
            <a:r>
              <a:rPr lang="en-GB" sz="1200"/>
              <a:t>print(acc1.getBanner())</a:t>
            </a:r>
          </a:p>
          <a:p>
            <a:pPr defTabSz="739775">
              <a:defRPr/>
            </a:pPr>
            <a:r>
              <a:rPr lang="en-GB" sz="1200"/>
              <a:t>print(acc1.getOverdraftLimit())</a:t>
            </a:r>
          </a:p>
        </p:txBody>
      </p:sp>
      <p:sp>
        <p:nvSpPr>
          <p:cNvPr id="12" name="Rectangle 5"/>
          <p:cNvSpPr txBox="1">
            <a:spLocks noChangeArrowheads="1"/>
          </p:cNvSpPr>
          <p:nvPr/>
        </p:nvSpPr>
        <p:spPr bwMode="auto">
          <a:xfrm>
            <a:off x="1517650" y="5502635"/>
            <a:ext cx="219710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indent="0" eaLnBrk="1" hangingPunct="1">
              <a:buNone/>
            </a:pPr>
            <a:r>
              <a:rPr lang="en-GB" sz="1600" kern="0" smtClean="0">
                <a:solidFill>
                  <a:srgbClr val="FF0000"/>
                </a:solidFill>
                <a:latin typeface="+mj-lt"/>
                <a:sym typeface="Wingdings" pitchFamily="2" charset="2"/>
              </a:rPr>
              <a:t>Invoking via the class</a:t>
            </a:r>
          </a:p>
        </p:txBody>
      </p:sp>
      <p:sp>
        <p:nvSpPr>
          <p:cNvPr id="13" name="Rectangle 5"/>
          <p:cNvSpPr txBox="1">
            <a:spLocks noChangeArrowheads="1"/>
          </p:cNvSpPr>
          <p:nvPr/>
        </p:nvSpPr>
        <p:spPr bwMode="auto">
          <a:xfrm>
            <a:off x="5435600" y="5502635"/>
            <a:ext cx="288290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FF0000"/>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marL="0" indent="0" eaLnBrk="1" hangingPunct="1">
              <a:buNone/>
            </a:pPr>
            <a:r>
              <a:rPr lang="en-GB" sz="1600" kern="0" smtClean="0">
                <a:solidFill>
                  <a:srgbClr val="FF0000"/>
                </a:solidFill>
                <a:latin typeface="+mj-lt"/>
                <a:sym typeface="Wingdings" pitchFamily="2" charset="2"/>
              </a:rPr>
              <a:t>Invoking via an instance</a:t>
            </a:r>
          </a:p>
        </p:txBody>
      </p:sp>
    </p:spTree>
    <p:extLst>
      <p:ext uri="{BB962C8B-B14F-4D97-AF65-F5344CB8AC3E}">
        <p14:creationId xmlns:p14="http://schemas.microsoft.com/office/powerpoint/2010/main" val="7393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Essential concepts</a:t>
            </a:r>
          </a:p>
          <a:p>
            <a:pPr marL="457200" indent="-457200" eaLnBrk="1" hangingPunct="1">
              <a:buFont typeface="Tahoma" pitchFamily="34" charset="0"/>
              <a:buAutoNum type="arabicPeriod"/>
            </a:pPr>
            <a:r>
              <a:rPr lang="en-GB" dirty="0" smtClean="0"/>
              <a:t>Defining and using a class</a:t>
            </a:r>
          </a:p>
          <a:p>
            <a:pPr marL="457200" indent="-457200" eaLnBrk="1" hangingPunct="1">
              <a:buFont typeface="Tahoma" pitchFamily="34" charset="0"/>
              <a:buAutoNum type="arabicPeriod"/>
            </a:pPr>
            <a:r>
              <a:rPr lang="en-GB" dirty="0" smtClean="0"/>
              <a:t>Class-wide members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08-OOP</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20</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88744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smtClean="0"/>
              <a:t>What is a class?</a:t>
            </a:r>
          </a:p>
          <a:p>
            <a:pPr eaLnBrk="1" hangingPunct="1"/>
            <a:r>
              <a:rPr lang="en-GB" smtClean="0"/>
              <a:t>What is an object?</a:t>
            </a:r>
          </a:p>
          <a:p>
            <a:pPr eaLnBrk="1" hangingPunct="1"/>
            <a:r>
              <a:rPr lang="en-GB" smtClean="0"/>
              <a:t>Class diagrams</a:t>
            </a:r>
          </a:p>
        </p:txBody>
      </p:sp>
      <p:sp>
        <p:nvSpPr>
          <p:cNvPr id="996354" name="Rectangle 2"/>
          <p:cNvSpPr>
            <a:spLocks noGrp="1" noChangeArrowheads="1"/>
          </p:cNvSpPr>
          <p:nvPr>
            <p:ph type="title"/>
          </p:nvPr>
        </p:nvSpPr>
        <p:spPr/>
        <p:txBody>
          <a:bodyPr/>
          <a:lstStyle/>
          <a:p>
            <a:pPr marL="571500" indent="-571500" eaLnBrk="1" hangingPunct="1"/>
            <a:r>
              <a:rPr lang="en-GB" sz="3300" smtClean="0"/>
              <a:t>1. Essential Concepts</a:t>
            </a:r>
          </a:p>
        </p:txBody>
      </p:sp>
      <p:sp>
        <p:nvSpPr>
          <p:cNvPr id="4" name="Footer Placeholder 3"/>
          <p:cNvSpPr>
            <a:spLocks noGrp="1"/>
          </p:cNvSpPr>
          <p:nvPr>
            <p:ph type="ftr" sz="quarter" idx="10"/>
          </p:nvPr>
        </p:nvSpPr>
        <p:spPr/>
        <p:txBody>
          <a:bodyPr/>
          <a:lstStyle/>
          <a:p>
            <a:pPr>
              <a:defRPr/>
            </a:pPr>
            <a:fld id="{9B9D3222-6951-4545-9DDD-1C54C7FF8761}"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 class is a representation of a real-world entity</a:t>
            </a:r>
          </a:p>
          <a:p>
            <a:pPr lvl="1" eaLnBrk="1" hangingPunct="1">
              <a:defRPr/>
            </a:pPr>
            <a:r>
              <a:rPr lang="en-GB" dirty="0" smtClean="0">
                <a:sym typeface="Wingdings" pitchFamily="2" charset="2"/>
              </a:rPr>
              <a:t>Defines data, plus methods to work on that data</a:t>
            </a:r>
          </a:p>
          <a:p>
            <a:pPr lvl="1" eaLnBrk="1" hangingPunct="1">
              <a:defRPr/>
            </a:pPr>
            <a:r>
              <a:rPr lang="en-GB" dirty="0" smtClean="0">
                <a:sym typeface="Wingdings" pitchFamily="2" charset="2"/>
              </a:rPr>
              <a:t>You can hide data from external code, to enforce encapsulation</a:t>
            </a:r>
          </a:p>
          <a:p>
            <a:pPr eaLnBrk="1" hangingPunct="1">
              <a:defRPr/>
            </a:pPr>
            <a:r>
              <a:rPr lang="en-GB" dirty="0" smtClean="0">
                <a:sym typeface="Wingdings" pitchFamily="2" charset="2"/>
              </a:rPr>
              <a:t>Domain classes</a:t>
            </a:r>
          </a:p>
          <a:p>
            <a:pPr lvl="1" eaLnBrk="1" hangingPunct="1">
              <a:defRPr/>
            </a:pPr>
            <a:r>
              <a:rPr lang="en-GB" dirty="0" smtClean="0">
                <a:sym typeface="Wingdings" pitchFamily="2" charset="2"/>
              </a:rPr>
              <a:t>Specific to your business domain</a:t>
            </a:r>
          </a:p>
          <a:p>
            <a:pPr lvl="1" eaLnBrk="1" hangingPunct="1">
              <a:defRPr/>
            </a:pPr>
            <a:r>
              <a:rPr lang="en-GB" dirty="0" smtClean="0">
                <a:sym typeface="Wingdings" pitchFamily="2" charset="2"/>
              </a:rPr>
              <a:t>E.g. </a:t>
            </a:r>
            <a:r>
              <a:rPr lang="en-GB" dirty="0" err="1" smtClean="0">
                <a:latin typeface="Lucida Console" pitchFamily="49" charset="0"/>
                <a:sym typeface="Wingdings" pitchFamily="2" charset="2"/>
              </a:rPr>
              <a:t>BankAccount</a:t>
            </a:r>
            <a:r>
              <a:rPr lang="en-GB" dirty="0" smtClean="0">
                <a:sym typeface="Wingdings" pitchFamily="2" charset="2"/>
              </a:rPr>
              <a:t>, </a:t>
            </a:r>
            <a:r>
              <a:rPr lang="en-GB" dirty="0" smtClean="0">
                <a:latin typeface="Lucida Console" pitchFamily="49" charset="0"/>
                <a:sym typeface="Wingdings" pitchFamily="2" charset="2"/>
              </a:rPr>
              <a:t>Customer</a:t>
            </a:r>
            <a:r>
              <a:rPr lang="en-GB" dirty="0" smtClean="0">
                <a:sym typeface="Wingdings" pitchFamily="2" charset="2"/>
              </a:rPr>
              <a:t>, </a:t>
            </a:r>
            <a:r>
              <a:rPr lang="en-GB" dirty="0" smtClean="0">
                <a:latin typeface="Lucida Console" pitchFamily="49" charset="0"/>
                <a:sym typeface="Wingdings" pitchFamily="2" charset="2"/>
              </a:rPr>
              <a:t>Patient</a:t>
            </a:r>
            <a:r>
              <a:rPr lang="en-GB" dirty="0" smtClean="0">
                <a:sym typeface="Wingdings" pitchFamily="2" charset="2"/>
              </a:rPr>
              <a:t>, </a:t>
            </a:r>
            <a:r>
              <a:rPr lang="en-GB" dirty="0" err="1" smtClean="0">
                <a:latin typeface="Lucida Console" pitchFamily="49" charset="0"/>
                <a:sym typeface="Wingdings" pitchFamily="2" charset="2"/>
              </a:rPr>
              <a:t>MedicalRecord</a:t>
            </a:r>
            <a:endParaRPr lang="en-GB" dirty="0" smtClean="0">
              <a:latin typeface="Lucida Console" pitchFamily="49" charset="0"/>
              <a:sym typeface="Wingdings" pitchFamily="2" charset="2"/>
            </a:endParaRPr>
          </a:p>
          <a:p>
            <a:pPr eaLnBrk="1" hangingPunct="1">
              <a:defRPr/>
            </a:pPr>
            <a:r>
              <a:rPr lang="en-GB" dirty="0" smtClean="0">
                <a:sym typeface="Wingdings" pitchFamily="2" charset="2"/>
              </a:rPr>
              <a:t>Infrastructure classes</a:t>
            </a:r>
          </a:p>
          <a:p>
            <a:pPr lvl="1" eaLnBrk="1" hangingPunct="1">
              <a:defRPr/>
            </a:pPr>
            <a:r>
              <a:rPr lang="en-GB" dirty="0" smtClean="0">
                <a:sym typeface="Wingdings" pitchFamily="2" charset="2"/>
              </a:rPr>
              <a:t>Implement technical infrastructure layer</a:t>
            </a:r>
          </a:p>
          <a:p>
            <a:pPr lvl="1" eaLnBrk="1" hangingPunct="1">
              <a:defRPr/>
            </a:pPr>
            <a:r>
              <a:rPr lang="en-GB" dirty="0" smtClean="0">
                <a:sym typeface="Wingdings" pitchFamily="2" charset="2"/>
              </a:rPr>
              <a:t>E.g. </a:t>
            </a:r>
            <a:r>
              <a:rPr lang="en-GB" dirty="0" err="1" smtClean="0">
                <a:latin typeface="Lucida Console" pitchFamily="49" charset="0"/>
                <a:sym typeface="Wingdings" pitchFamily="2" charset="2"/>
              </a:rPr>
              <a:t>NetworkConnection</a:t>
            </a:r>
            <a:r>
              <a:rPr lang="en-GB" dirty="0" smtClean="0">
                <a:sym typeface="Wingdings" pitchFamily="2" charset="2"/>
              </a:rPr>
              <a:t>, </a:t>
            </a:r>
            <a:r>
              <a:rPr lang="en-GB" dirty="0" err="1" smtClean="0">
                <a:latin typeface="Lucida Console" pitchFamily="49" charset="0"/>
                <a:sym typeface="Wingdings" pitchFamily="2" charset="2"/>
              </a:rPr>
              <a:t>AccountsDataAccess</a:t>
            </a:r>
            <a:r>
              <a:rPr lang="en-GB" dirty="0" smtClean="0">
                <a:sym typeface="Wingdings" pitchFamily="2" charset="2"/>
              </a:rPr>
              <a:t>, </a:t>
            </a:r>
            <a:r>
              <a:rPr lang="en-GB" dirty="0" err="1" smtClean="0">
                <a:latin typeface="Lucida Console" pitchFamily="49" charset="0"/>
                <a:sym typeface="Wingdings" pitchFamily="2" charset="2"/>
              </a:rPr>
              <a:t>IPAddress</a:t>
            </a:r>
            <a:endParaRPr lang="en-GB" dirty="0" smtClean="0">
              <a:latin typeface="Lucida Console" pitchFamily="49" charset="0"/>
              <a:sym typeface="Wingdings" pitchFamily="2" charset="2"/>
            </a:endParaRPr>
          </a:p>
          <a:p>
            <a:pPr eaLnBrk="1" hangingPunct="1">
              <a:defRPr/>
            </a:pPr>
            <a:r>
              <a:rPr lang="en-GB" dirty="0" smtClean="0">
                <a:sym typeface="Wingdings" pitchFamily="2" charset="2"/>
              </a:rPr>
              <a:t>Exception classes</a:t>
            </a:r>
          </a:p>
          <a:p>
            <a:pPr lvl="1" eaLnBrk="1" hangingPunct="1">
              <a:defRPr/>
            </a:pPr>
            <a:r>
              <a:rPr lang="en-GB" dirty="0" smtClean="0">
                <a:sym typeface="Wingdings" pitchFamily="2" charset="2"/>
              </a:rPr>
              <a:t>Represent known types of error</a:t>
            </a:r>
          </a:p>
          <a:p>
            <a:pPr lvl="1" eaLnBrk="1" hangingPunct="1">
              <a:defRPr/>
            </a:pPr>
            <a:r>
              <a:rPr lang="en-GB" dirty="0" smtClean="0">
                <a:sym typeface="Wingdings" pitchFamily="2" charset="2"/>
              </a:rPr>
              <a:t>E.g. </a:t>
            </a:r>
            <a:r>
              <a:rPr lang="en-GB" dirty="0" smtClean="0">
                <a:latin typeface="Lucida Console" pitchFamily="49" charset="0"/>
                <a:sym typeface="Wingdings" pitchFamily="2" charset="2"/>
              </a:rPr>
              <a:t>Exception</a:t>
            </a:r>
            <a:r>
              <a:rPr lang="en-GB" dirty="0" smtClean="0">
                <a:sym typeface="Wingdings" pitchFamily="2" charset="2"/>
              </a:rPr>
              <a:t>, </a:t>
            </a:r>
            <a:r>
              <a:rPr lang="en-GB" dirty="0" err="1" smtClean="0">
                <a:latin typeface="Lucida Console" pitchFamily="49" charset="0"/>
                <a:sym typeface="Wingdings" pitchFamily="2" charset="2"/>
              </a:rPr>
              <a:t>BankException</a:t>
            </a:r>
            <a:r>
              <a:rPr lang="en-GB" dirty="0" smtClean="0">
                <a:sym typeface="Wingdings" pitchFamily="2" charset="2"/>
              </a:rPr>
              <a:t>, </a:t>
            </a:r>
            <a:r>
              <a:rPr lang="en-GB" dirty="0" err="1" smtClean="0">
                <a:latin typeface="Lucida Console" pitchFamily="49" charset="0"/>
                <a:sym typeface="Wingdings" pitchFamily="2" charset="2"/>
              </a:rPr>
              <a:t>CustomerException</a:t>
            </a:r>
            <a:endParaRPr lang="en-GB" dirty="0" smtClean="0">
              <a:latin typeface="Lucida Console" pitchFamily="49" charset="0"/>
              <a:sym typeface="Wingdings" pitchFamily="2" charset="2"/>
            </a:endParaRPr>
          </a:p>
          <a:p>
            <a:pPr eaLnBrk="1" hangingPunct="1">
              <a:defRPr/>
            </a:pPr>
            <a:r>
              <a:rPr lang="en-GB" dirty="0" smtClean="0">
                <a:latin typeface="+mj-lt"/>
                <a:sym typeface="Wingdings" pitchFamily="2" charset="2"/>
              </a:rPr>
              <a:t>Etc.</a:t>
            </a:r>
          </a:p>
          <a:p>
            <a:pPr lvl="1" eaLnBrk="1" hangingPunct="1">
              <a:defRPr/>
            </a:pPr>
            <a:endParaRPr lang="en-GB" dirty="0" smtClean="0">
              <a:latin typeface="Lucida Console" pitchFamily="49" charset="0"/>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smtClean="0"/>
              <a:t>What is a Class?</a:t>
            </a:r>
          </a:p>
        </p:txBody>
      </p:sp>
      <p:sp>
        <p:nvSpPr>
          <p:cNvPr id="22530" name="Footer Placeholder 3"/>
          <p:cNvSpPr>
            <a:spLocks noGrp="1"/>
          </p:cNvSpPr>
          <p:nvPr>
            <p:ph type="ftr" sz="quarter" idx="10"/>
          </p:nvPr>
        </p:nvSpPr>
        <p:spPr/>
        <p:txBody>
          <a:bodyPr/>
          <a:lstStyle/>
          <a:p>
            <a:pPr>
              <a:defRPr/>
            </a:pPr>
            <a:fld id="{74D9F4EA-C83F-43DB-820F-AD3D1AB9092A}"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An object is an instance of a class</a:t>
            </a:r>
          </a:p>
          <a:p>
            <a:pPr lvl="1" eaLnBrk="1" hangingPunct="1">
              <a:defRPr/>
            </a:pPr>
            <a:r>
              <a:rPr lang="en-GB" dirty="0" smtClean="0">
                <a:latin typeface="+mj-lt"/>
                <a:sym typeface="Wingdings" pitchFamily="2" charset="2"/>
              </a:rPr>
              <a:t>Created (or "instantiated") by client code</a:t>
            </a:r>
          </a:p>
          <a:p>
            <a:pPr lvl="1" eaLnBrk="1" hangingPunct="1">
              <a:defRPr/>
            </a:pPr>
            <a:r>
              <a:rPr lang="en-GB" dirty="0" smtClean="0">
                <a:latin typeface="+mj-lt"/>
                <a:sym typeface="Wingdings" pitchFamily="2" charset="2"/>
              </a:rPr>
              <a:t>Each object is uniquely referenced by its memory address (no need for primary keys, as in a database)</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Object management</a:t>
            </a:r>
          </a:p>
          <a:p>
            <a:pPr lvl="1" eaLnBrk="1" hangingPunct="1">
              <a:defRPr/>
            </a:pPr>
            <a:r>
              <a:rPr lang="en-GB" dirty="0" smtClean="0">
                <a:sym typeface="Wingdings" pitchFamily="2" charset="2"/>
              </a:rPr>
              <a:t>Objects are allocated on the garbage-collected heap</a:t>
            </a:r>
          </a:p>
          <a:p>
            <a:pPr lvl="1" eaLnBrk="1" hangingPunct="1">
              <a:defRPr/>
            </a:pPr>
            <a:r>
              <a:rPr lang="en-GB" dirty="0" smtClean="0">
                <a:latin typeface="+mj-lt"/>
                <a:sym typeface="Wingdings" pitchFamily="2" charset="2"/>
              </a:rPr>
              <a:t>An object remains allocated until the last remaining object reference disappears</a:t>
            </a:r>
          </a:p>
          <a:p>
            <a:pPr lvl="1" eaLnBrk="1" hangingPunct="1">
              <a:defRPr/>
            </a:pPr>
            <a:r>
              <a:rPr lang="en-GB" dirty="0" smtClean="0">
                <a:latin typeface="+mj-lt"/>
                <a:sym typeface="Wingdings" pitchFamily="2" charset="2"/>
              </a:rPr>
              <a:t>At this point, the object is available for garbage collection</a:t>
            </a:r>
          </a:p>
          <a:p>
            <a:pPr lvl="1" eaLnBrk="1" hangingPunct="1">
              <a:defRPr/>
            </a:pPr>
            <a:r>
              <a:rPr lang="en-GB" dirty="0" smtClean="0">
                <a:latin typeface="+mj-lt"/>
                <a:sym typeface="Wingdings" pitchFamily="2" charset="2"/>
              </a:rPr>
              <a:t>The garbage collector will reclaim its memory sometime thereafter</a:t>
            </a:r>
          </a:p>
        </p:txBody>
      </p:sp>
      <p:sp>
        <p:nvSpPr>
          <p:cNvPr id="7171" name="Rectangle 4"/>
          <p:cNvSpPr>
            <a:spLocks noGrp="1" noChangeArrowheads="1"/>
          </p:cNvSpPr>
          <p:nvPr>
            <p:ph type="title"/>
          </p:nvPr>
        </p:nvSpPr>
        <p:spPr/>
        <p:txBody>
          <a:bodyPr/>
          <a:lstStyle/>
          <a:p>
            <a:pPr eaLnBrk="1" hangingPunct="1"/>
            <a:r>
              <a:rPr lang="en-GB" sz="3400" smtClean="0"/>
              <a:t>What is an Object?</a:t>
            </a:r>
          </a:p>
        </p:txBody>
      </p:sp>
      <p:sp>
        <p:nvSpPr>
          <p:cNvPr id="22530" name="Footer Placeholder 3"/>
          <p:cNvSpPr>
            <a:spLocks noGrp="1"/>
          </p:cNvSpPr>
          <p:nvPr>
            <p:ph type="ftr" sz="quarter" idx="10"/>
          </p:nvPr>
        </p:nvSpPr>
        <p:spPr/>
        <p:txBody>
          <a:bodyPr/>
          <a:lstStyle/>
          <a:p>
            <a:pPr>
              <a:defRPr/>
            </a:pPr>
            <a:fld id="{9994518E-825F-4A9B-A5AB-F49BFAFBA8F7}"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fld id="{928A83D3-3203-4853-9843-9A3BA01FEA49}" type="slidenum">
              <a:rPr lang="en-GB" altLang="en-US"/>
              <a:pPr/>
              <a:t>6</a:t>
            </a:fld>
            <a:endParaRPr lang="en-GB" altLang="en-US"/>
          </a:p>
        </p:txBody>
      </p:sp>
      <p:sp>
        <p:nvSpPr>
          <p:cNvPr id="537602" name="Rectangle 2"/>
          <p:cNvSpPr>
            <a:spLocks noGrp="1" noChangeArrowheads="1"/>
          </p:cNvSpPr>
          <p:nvPr>
            <p:ph type="title"/>
          </p:nvPr>
        </p:nvSpPr>
        <p:spPr/>
        <p:txBody>
          <a:bodyPr/>
          <a:lstStyle/>
          <a:p>
            <a:r>
              <a:rPr lang="en-GB" altLang="en-US" sz="3400" dirty="0"/>
              <a:t>Class Diagrams</a:t>
            </a:r>
            <a:endParaRPr lang="en-GB" altLang="en-US" sz="2800" dirty="0"/>
          </a:p>
        </p:txBody>
      </p:sp>
      <p:sp>
        <p:nvSpPr>
          <p:cNvPr id="537603" name="Rectangle 3"/>
          <p:cNvSpPr>
            <a:spLocks noGrp="1" noChangeArrowheads="1"/>
          </p:cNvSpPr>
          <p:nvPr>
            <p:ph type="body" idx="1"/>
          </p:nvPr>
        </p:nvSpPr>
        <p:spPr/>
        <p:txBody>
          <a:bodyPr/>
          <a:lstStyle/>
          <a:p>
            <a:pPr eaLnBrk="1" hangingPunct="1"/>
            <a:r>
              <a:rPr lang="en-GB">
                <a:sym typeface="Wingdings" pitchFamily="2" charset="2"/>
              </a:rPr>
              <a:t>During OO analysis and design, you map the real world into candidate classes in your application</a:t>
            </a:r>
          </a:p>
          <a:p>
            <a:pPr eaLnBrk="1" hangingPunct="1"/>
            <a:endParaRPr lang="en-GB" dirty="0">
              <a:sym typeface="Wingdings" pitchFamily="2" charset="2"/>
            </a:endParaRPr>
          </a:p>
        </p:txBody>
      </p:sp>
      <p:sp>
        <p:nvSpPr>
          <p:cNvPr id="537617" name="Line 17"/>
          <p:cNvSpPr>
            <a:spLocks noChangeShapeType="1"/>
          </p:cNvSpPr>
          <p:nvPr/>
        </p:nvSpPr>
        <p:spPr bwMode="auto">
          <a:xfrm>
            <a:off x="4240213" y="2965450"/>
            <a:ext cx="831850" cy="0"/>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18" name="Text Box 18"/>
          <p:cNvSpPr txBox="1">
            <a:spLocks noChangeArrowheads="1"/>
          </p:cNvSpPr>
          <p:nvPr/>
        </p:nvSpPr>
        <p:spPr bwMode="auto">
          <a:xfrm>
            <a:off x="4292600" y="2659063"/>
            <a:ext cx="290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2"/>
                </a:solidFill>
              </a:rPr>
              <a:t>1</a:t>
            </a:r>
          </a:p>
        </p:txBody>
      </p:sp>
      <p:sp>
        <p:nvSpPr>
          <p:cNvPr id="537619" name="Text Box 19"/>
          <p:cNvSpPr txBox="1">
            <a:spLocks noChangeArrowheads="1"/>
          </p:cNvSpPr>
          <p:nvPr/>
        </p:nvSpPr>
        <p:spPr bwMode="auto">
          <a:xfrm>
            <a:off x="4733925" y="2659063"/>
            <a:ext cx="290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2"/>
                </a:solidFill>
              </a:rPr>
              <a:t>1</a:t>
            </a:r>
          </a:p>
        </p:txBody>
      </p:sp>
      <p:grpSp>
        <p:nvGrpSpPr>
          <p:cNvPr id="537627" name="Group 27"/>
          <p:cNvGrpSpPr>
            <a:grpSpLocks/>
          </p:cNvGrpSpPr>
          <p:nvPr/>
        </p:nvGrpSpPr>
        <p:grpSpPr bwMode="auto">
          <a:xfrm>
            <a:off x="2155825" y="4202113"/>
            <a:ext cx="292100" cy="677862"/>
            <a:chOff x="3684" y="3585"/>
            <a:chExt cx="199" cy="461"/>
          </a:xfrm>
        </p:grpSpPr>
        <p:sp>
          <p:nvSpPr>
            <p:cNvPr id="537626" name="Line 26"/>
            <p:cNvSpPr>
              <a:spLocks noChangeShapeType="1"/>
            </p:cNvSpPr>
            <p:nvPr/>
          </p:nvSpPr>
          <p:spPr bwMode="auto">
            <a:xfrm>
              <a:off x="3783" y="3702"/>
              <a:ext cx="0" cy="344"/>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25" name="AutoShape 25"/>
            <p:cNvSpPr>
              <a:spLocks noChangeArrowheads="1"/>
            </p:cNvSpPr>
            <p:nvPr/>
          </p:nvSpPr>
          <p:spPr bwMode="auto">
            <a:xfrm>
              <a:off x="3684" y="3585"/>
              <a:ext cx="199" cy="172"/>
            </a:xfrm>
            <a:prstGeom prst="triangle">
              <a:avLst>
                <a:gd name="adj" fmla="val 50000"/>
              </a:avLst>
            </a:prstGeom>
            <a:solidFill>
              <a:schemeClr val="bg1"/>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537624" name="Group 24"/>
          <p:cNvGrpSpPr>
            <a:grpSpLocks/>
          </p:cNvGrpSpPr>
          <p:nvPr/>
        </p:nvGrpSpPr>
        <p:grpSpPr bwMode="auto">
          <a:xfrm>
            <a:off x="336550" y="4667250"/>
            <a:ext cx="3948113" cy="1576388"/>
            <a:chOff x="-2500" y="2137"/>
            <a:chExt cx="2484" cy="1073"/>
          </a:xfrm>
        </p:grpSpPr>
        <p:sp>
          <p:nvSpPr>
            <p:cNvPr id="537621" name="Rectangle 21"/>
            <p:cNvSpPr>
              <a:spLocks noChangeArrowheads="1"/>
            </p:cNvSpPr>
            <p:nvPr/>
          </p:nvSpPr>
          <p:spPr bwMode="auto">
            <a:xfrm>
              <a:off x="-2500" y="2137"/>
              <a:ext cx="2484" cy="1073"/>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Employee</a:t>
              </a:r>
            </a:p>
            <a:p>
              <a:endParaRPr lang="en-GB" altLang="en-US">
                <a:solidFill>
                  <a:schemeClr val="tx2"/>
                </a:solidFill>
              </a:endParaRPr>
            </a:p>
            <a:p>
              <a:r>
                <a:rPr lang="en-GB" altLang="en-US">
                  <a:solidFill>
                    <a:schemeClr val="tx2"/>
                  </a:solidFill>
                </a:rPr>
                <a:t>-jobTitle: String</a:t>
              </a:r>
            </a:p>
            <a:p>
              <a:r>
                <a:rPr lang="en-GB" altLang="en-US">
                  <a:solidFill>
                    <a:schemeClr val="tx2"/>
                  </a:solidFill>
                </a:rPr>
                <a:t>-salary: Money</a:t>
              </a:r>
            </a:p>
            <a:p>
              <a:endParaRPr lang="en-GB" altLang="en-US">
                <a:solidFill>
                  <a:schemeClr val="tx2"/>
                </a:solidFill>
              </a:endParaRPr>
            </a:p>
            <a:p>
              <a:r>
                <a:rPr lang="en-GB" altLang="en-US">
                  <a:solidFill>
                    <a:schemeClr val="tx2"/>
                  </a:solidFill>
                </a:rPr>
                <a:t>+Employee()</a:t>
              </a:r>
            </a:p>
            <a:p>
              <a:r>
                <a:rPr lang="en-GB" altLang="en-US">
                  <a:solidFill>
                    <a:schemeClr val="tx2"/>
                  </a:solidFill>
                </a:rPr>
                <a:t>+payRaise(amount: Money)</a:t>
              </a:r>
            </a:p>
          </p:txBody>
        </p:sp>
        <p:sp>
          <p:nvSpPr>
            <p:cNvPr id="537622" name="Line 22"/>
            <p:cNvSpPr>
              <a:spLocks noChangeShapeType="1"/>
            </p:cNvSpPr>
            <p:nvPr/>
          </p:nvSpPr>
          <p:spPr bwMode="auto">
            <a:xfrm>
              <a:off x="-2500" y="2396"/>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23" name="Line 23"/>
            <p:cNvSpPr>
              <a:spLocks noChangeShapeType="1"/>
            </p:cNvSpPr>
            <p:nvPr/>
          </p:nvSpPr>
          <p:spPr bwMode="auto">
            <a:xfrm>
              <a:off x="-2500" y="2820"/>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7610" name="Group 10"/>
          <p:cNvGrpSpPr>
            <a:grpSpLocks/>
          </p:cNvGrpSpPr>
          <p:nvPr/>
        </p:nvGrpSpPr>
        <p:grpSpPr bwMode="auto">
          <a:xfrm>
            <a:off x="336550" y="2203450"/>
            <a:ext cx="3948113" cy="1992313"/>
            <a:chOff x="791" y="1975"/>
            <a:chExt cx="2484" cy="1357"/>
          </a:xfrm>
        </p:grpSpPr>
        <p:sp>
          <p:nvSpPr>
            <p:cNvPr id="537607" name="Rectangle 7"/>
            <p:cNvSpPr>
              <a:spLocks noChangeArrowheads="1"/>
            </p:cNvSpPr>
            <p:nvPr/>
          </p:nvSpPr>
          <p:spPr bwMode="auto">
            <a:xfrm>
              <a:off x="791" y="1975"/>
              <a:ext cx="2484" cy="1357"/>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Person</a:t>
              </a:r>
            </a:p>
            <a:p>
              <a:endParaRPr lang="en-GB" altLang="en-US">
                <a:solidFill>
                  <a:schemeClr val="tx2"/>
                </a:solidFill>
              </a:endParaRPr>
            </a:p>
            <a:p>
              <a:r>
                <a:rPr lang="en-GB" altLang="en-US">
                  <a:solidFill>
                    <a:schemeClr val="tx2"/>
                  </a:solidFill>
                </a:rPr>
                <a:t>-personID: long</a:t>
              </a:r>
            </a:p>
            <a:p>
              <a:r>
                <a:rPr lang="en-GB" altLang="en-US">
                  <a:solidFill>
                    <a:schemeClr val="tx2"/>
                  </a:solidFill>
                </a:rPr>
                <a:t>-surname: String</a:t>
              </a:r>
            </a:p>
            <a:p>
              <a:r>
                <a:rPr lang="en-GB" altLang="en-US">
                  <a:solidFill>
                    <a:schemeClr val="tx2"/>
                  </a:solidFill>
                </a:rPr>
                <a:t>-firstname: String</a:t>
              </a:r>
            </a:p>
            <a:p>
              <a:r>
                <a:rPr lang="en-GB" altLang="en-US">
                  <a:solidFill>
                    <a:schemeClr val="tx2"/>
                  </a:solidFill>
                </a:rPr>
                <a:t>-address: String</a:t>
              </a:r>
            </a:p>
            <a:p>
              <a:endParaRPr lang="en-GB" altLang="en-US">
                <a:solidFill>
                  <a:schemeClr val="tx2"/>
                </a:solidFill>
              </a:endParaRPr>
            </a:p>
            <a:p>
              <a:r>
                <a:rPr lang="en-GB" altLang="en-US">
                  <a:solidFill>
                    <a:schemeClr val="tx2"/>
                  </a:solidFill>
                </a:rPr>
                <a:t>+Person()</a:t>
              </a:r>
            </a:p>
            <a:p>
              <a:r>
                <a:rPr lang="en-GB" altLang="en-US">
                  <a:solidFill>
                    <a:schemeClr val="tx2"/>
                  </a:solidFill>
                </a:rPr>
                <a:t>+changeAddress(newAddress : String)</a:t>
              </a:r>
            </a:p>
          </p:txBody>
        </p:sp>
        <p:sp>
          <p:nvSpPr>
            <p:cNvPr id="537608" name="Line 8"/>
            <p:cNvSpPr>
              <a:spLocks noChangeShapeType="1"/>
            </p:cNvSpPr>
            <p:nvPr/>
          </p:nvSpPr>
          <p:spPr bwMode="auto">
            <a:xfrm>
              <a:off x="791" y="2234"/>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09" name="Line 9"/>
            <p:cNvSpPr>
              <a:spLocks noChangeShapeType="1"/>
            </p:cNvSpPr>
            <p:nvPr/>
          </p:nvSpPr>
          <p:spPr bwMode="auto">
            <a:xfrm>
              <a:off x="791" y="2937"/>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7616" name="Group 16"/>
          <p:cNvGrpSpPr>
            <a:grpSpLocks/>
          </p:cNvGrpSpPr>
          <p:nvPr/>
        </p:nvGrpSpPr>
        <p:grpSpPr bwMode="auto">
          <a:xfrm>
            <a:off x="4995863" y="2203450"/>
            <a:ext cx="3948112" cy="1589088"/>
            <a:chOff x="3136" y="1975"/>
            <a:chExt cx="2484" cy="1082"/>
          </a:xfrm>
        </p:grpSpPr>
        <p:sp>
          <p:nvSpPr>
            <p:cNvPr id="537612" name="Rectangle 12"/>
            <p:cNvSpPr>
              <a:spLocks noChangeArrowheads="1"/>
            </p:cNvSpPr>
            <p:nvPr/>
          </p:nvSpPr>
          <p:spPr bwMode="auto">
            <a:xfrm>
              <a:off x="3136" y="1975"/>
              <a:ext cx="2484" cy="1082"/>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Reservation</a:t>
              </a:r>
            </a:p>
            <a:p>
              <a:endParaRPr lang="en-GB" altLang="en-US">
                <a:solidFill>
                  <a:schemeClr val="tx2"/>
                </a:solidFill>
              </a:endParaRPr>
            </a:p>
            <a:p>
              <a:r>
                <a:rPr lang="en-GB" altLang="en-US">
                  <a:solidFill>
                    <a:schemeClr val="tx2"/>
                  </a:solidFill>
                </a:rPr>
                <a:t>-dateOfReservation: Date</a:t>
              </a:r>
            </a:p>
            <a:p>
              <a:r>
                <a:rPr lang="en-GB" altLang="en-US">
                  <a:solidFill>
                    <a:schemeClr val="tx2"/>
                  </a:solidFill>
                </a:rPr>
                <a:t>-amountPaid: Money</a:t>
              </a:r>
            </a:p>
            <a:p>
              <a:endParaRPr lang="en-GB" altLang="en-US">
                <a:solidFill>
                  <a:schemeClr val="tx2"/>
                </a:solidFill>
              </a:endParaRPr>
            </a:p>
            <a:p>
              <a:r>
                <a:rPr lang="en-GB" altLang="en-US">
                  <a:solidFill>
                    <a:schemeClr val="tx2"/>
                  </a:solidFill>
                </a:rPr>
                <a:t>+Reservation()</a:t>
              </a:r>
            </a:p>
            <a:p>
              <a:r>
                <a:rPr lang="en-GB" altLang="en-US">
                  <a:solidFill>
                    <a:schemeClr val="tx2"/>
                  </a:solidFill>
                </a:rPr>
                <a:t>+cancelReservation()</a:t>
              </a:r>
            </a:p>
          </p:txBody>
        </p:sp>
        <p:sp>
          <p:nvSpPr>
            <p:cNvPr id="537613" name="Line 13"/>
            <p:cNvSpPr>
              <a:spLocks noChangeShapeType="1"/>
            </p:cNvSpPr>
            <p:nvPr/>
          </p:nvSpPr>
          <p:spPr bwMode="auto">
            <a:xfrm>
              <a:off x="3136" y="2234"/>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14" name="Line 14"/>
            <p:cNvSpPr>
              <a:spLocks noChangeShapeType="1"/>
            </p:cNvSpPr>
            <p:nvPr/>
          </p:nvSpPr>
          <p:spPr bwMode="auto">
            <a:xfrm>
              <a:off x="3136" y="2667"/>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860514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General syntax for class declarations</a:t>
            </a:r>
          </a:p>
          <a:p>
            <a:pPr eaLnBrk="1" hangingPunct="1"/>
            <a:r>
              <a:rPr lang="en-GB" dirty="0" smtClean="0"/>
              <a:t>Creating objects</a:t>
            </a:r>
          </a:p>
          <a:p>
            <a:pPr eaLnBrk="1" hangingPunct="1"/>
            <a:r>
              <a:rPr lang="en-GB" dirty="0"/>
              <a:t>Defining and </a:t>
            </a:r>
            <a:r>
              <a:rPr lang="en-GB" dirty="0" smtClean="0"/>
              <a:t>calling methods</a:t>
            </a:r>
          </a:p>
          <a:p>
            <a:pPr eaLnBrk="1" hangingPunct="1"/>
            <a:r>
              <a:rPr lang="en-GB" dirty="0" smtClean="0"/>
              <a:t>Defining instance variables</a:t>
            </a:r>
          </a:p>
          <a:p>
            <a:pPr eaLnBrk="1" hangingPunct="1"/>
            <a:r>
              <a:rPr lang="en-GB" dirty="0" smtClean="0"/>
              <a:t>Initialization methods</a:t>
            </a:r>
          </a:p>
          <a:p>
            <a:pPr eaLnBrk="1" hangingPunct="1"/>
            <a:r>
              <a:rPr lang="en-GB" dirty="0" smtClean="0"/>
              <a:t>Making an object's attributes private</a:t>
            </a:r>
          </a:p>
          <a:p>
            <a:pPr eaLnBrk="1" hangingPunct="1"/>
            <a:r>
              <a:rPr lang="en-GB" dirty="0" smtClean="0"/>
              <a:t>Implementing method behaviour</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2. Defining and Using a Class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sym typeface="Wingdings" pitchFamily="2" charset="2"/>
              </a:rPr>
              <a:t>General syntax for declaring a class:</a:t>
            </a:r>
          </a:p>
          <a:p>
            <a:pPr eaLnBrk="1" hangingPunct="1">
              <a:defRPr/>
            </a:pPr>
            <a:endParaRPr lang="en-GB" dirty="0" smtClean="0">
              <a:sym typeface="Wingdings" pitchFamily="2" charset="2"/>
            </a:endParaRPr>
          </a:p>
          <a:p>
            <a:pPr eaLnBrk="1" hangingPunct="1">
              <a:defRPr/>
            </a:pPr>
            <a:endParaRPr lang="en-GB" dirty="0" smtClean="0">
              <a:sym typeface="Wingdings" pitchFamily="2" charset="2"/>
            </a:endParaRPr>
          </a:p>
          <a:p>
            <a:pPr eaLnBrk="1" hangingPunct="1">
              <a:defRPr/>
            </a:pPr>
            <a:endParaRPr lang="en-GB" dirty="0" smtClean="0">
              <a:sym typeface="Wingdings" pitchFamily="2" charset="2"/>
            </a:endParaRPr>
          </a:p>
          <a:p>
            <a:pPr eaLnBrk="1" hangingPunct="1">
              <a:defRPr/>
            </a:pPr>
            <a:r>
              <a:rPr lang="en-GB" dirty="0" smtClean="0">
                <a:sym typeface="Wingdings" pitchFamily="2" charset="2"/>
              </a:rPr>
              <a:t>Example:</a:t>
            </a:r>
          </a:p>
          <a:p>
            <a:pPr eaLnBrk="1" hangingPunct="1">
              <a:defRPr/>
            </a:pPr>
            <a:endParaRPr lang="en-GB" dirty="0" smtClean="0">
              <a:sym typeface="Wingdings" pitchFamily="2" charset="2"/>
            </a:endParaRPr>
          </a:p>
          <a:p>
            <a:pPr eaLnBrk="1" hangingPunct="1">
              <a:defRPr/>
            </a:pPr>
            <a:endParaRPr lang="en-GB" dirty="0" smtClean="0">
              <a:sym typeface="Wingdings" pitchFamily="2" charset="2"/>
            </a:endParaRPr>
          </a:p>
        </p:txBody>
      </p:sp>
      <p:sp>
        <p:nvSpPr>
          <p:cNvPr id="10243" name="Rectangle 4"/>
          <p:cNvSpPr>
            <a:spLocks noGrp="1" noChangeArrowheads="1"/>
          </p:cNvSpPr>
          <p:nvPr>
            <p:ph type="title"/>
          </p:nvPr>
        </p:nvSpPr>
        <p:spPr/>
        <p:txBody>
          <a:bodyPr/>
          <a:lstStyle/>
          <a:p>
            <a:pPr eaLnBrk="1" hangingPunct="1"/>
            <a:r>
              <a:rPr lang="en-GB" sz="3400" smtClean="0"/>
              <a:t>General Syntax for Class Declarations</a:t>
            </a:r>
          </a:p>
        </p:txBody>
      </p:sp>
      <p:sp>
        <p:nvSpPr>
          <p:cNvPr id="22530" name="Footer Placeholder 3"/>
          <p:cNvSpPr>
            <a:spLocks noGrp="1"/>
          </p:cNvSpPr>
          <p:nvPr>
            <p:ph type="ftr" sz="quarter" idx="10"/>
          </p:nvPr>
        </p:nvSpPr>
        <p:spPr/>
        <p:txBody>
          <a:bodyPr/>
          <a:lstStyle/>
          <a:p>
            <a:pPr>
              <a:defRPr/>
            </a:pPr>
            <a:fld id="{CE2E7C07-E2EA-4D2C-9799-567D3F6A7BDC}" type="slidenum">
              <a:rPr lang="en-GB"/>
              <a:pPr>
                <a:defRPr/>
              </a:pPr>
              <a:t>8</a:t>
            </a:fld>
            <a:endParaRPr lang="en-GB"/>
          </a:p>
        </p:txBody>
      </p:sp>
      <p:sp>
        <p:nvSpPr>
          <p:cNvPr id="22" name="Rectangle 21"/>
          <p:cNvSpPr>
            <a:spLocks noChangeArrowheads="1"/>
          </p:cNvSpPr>
          <p:nvPr/>
        </p:nvSpPr>
        <p:spPr bwMode="auto">
          <a:xfrm>
            <a:off x="838200" y="1676400"/>
            <a:ext cx="7810500" cy="92491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class </a:t>
            </a:r>
            <a:r>
              <a:rPr lang="en-GB" sz="1200" i="1" dirty="0" err="1"/>
              <a:t>ClassName</a:t>
            </a:r>
            <a:r>
              <a:rPr lang="en-GB" sz="1200" i="1" dirty="0"/>
              <a:t> </a:t>
            </a:r>
            <a:r>
              <a:rPr lang="en-GB" sz="1200" dirty="0" smtClean="0"/>
              <a:t>:</a:t>
            </a:r>
            <a:endParaRPr lang="en-GB" sz="1200" dirty="0"/>
          </a:p>
          <a:p>
            <a:pPr defTabSz="739775">
              <a:defRPr/>
            </a:pPr>
            <a:r>
              <a:rPr lang="en-GB" sz="1200" dirty="0" smtClean="0"/>
              <a:t>  # </a:t>
            </a:r>
            <a:endParaRPr lang="en-GB" sz="1200" dirty="0"/>
          </a:p>
          <a:p>
            <a:pPr defTabSz="739775">
              <a:defRPr/>
            </a:pPr>
            <a:r>
              <a:rPr lang="en-GB" sz="1200" dirty="0"/>
              <a:t>  </a:t>
            </a:r>
            <a:r>
              <a:rPr lang="en-GB" sz="1200" dirty="0" smtClean="0"/>
              <a:t># </a:t>
            </a:r>
            <a:r>
              <a:rPr lang="en-GB" sz="1200" dirty="0"/>
              <a:t>Define </a:t>
            </a:r>
            <a:r>
              <a:rPr lang="en-GB" sz="1200" dirty="0" smtClean="0"/>
              <a:t>attributes </a:t>
            </a:r>
            <a:r>
              <a:rPr lang="en-GB" sz="1200" dirty="0"/>
              <a:t>(data and methods) here.</a:t>
            </a:r>
          </a:p>
          <a:p>
            <a:pPr defTabSz="739775">
              <a:defRPr/>
            </a:pPr>
            <a:r>
              <a:rPr lang="en-GB" sz="1200" dirty="0" smtClean="0"/>
              <a:t>  #</a:t>
            </a:r>
            <a:endParaRPr lang="en-GB" sz="1200" dirty="0"/>
          </a:p>
        </p:txBody>
      </p:sp>
      <p:sp>
        <p:nvSpPr>
          <p:cNvPr id="24" name="Rectangle 23"/>
          <p:cNvSpPr>
            <a:spLocks noChangeArrowheads="1"/>
          </p:cNvSpPr>
          <p:nvPr/>
        </p:nvSpPr>
        <p:spPr bwMode="auto">
          <a:xfrm>
            <a:off x="838200" y="3733800"/>
            <a:ext cx="7810500" cy="9412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class </a:t>
            </a:r>
            <a:r>
              <a:rPr lang="en-GB" sz="1200" dirty="0" err="1"/>
              <a:t>BankAccount</a:t>
            </a:r>
            <a:r>
              <a:rPr lang="en-GB" sz="1200" dirty="0"/>
              <a:t> </a:t>
            </a:r>
            <a:r>
              <a:rPr lang="en-GB" sz="1200" dirty="0" smtClean="0"/>
              <a:t>:</a:t>
            </a:r>
            <a:endParaRPr lang="en-GB" sz="1200" dirty="0"/>
          </a:p>
          <a:p>
            <a:pPr defTabSz="739775">
              <a:defRPr/>
            </a:pPr>
            <a:r>
              <a:rPr lang="en-GB" sz="1200" dirty="0"/>
              <a:t> </a:t>
            </a:r>
            <a:r>
              <a:rPr lang="en-GB" sz="1200" dirty="0" smtClean="0"/>
              <a:t> # </a:t>
            </a:r>
            <a:endParaRPr lang="en-GB" sz="1200" dirty="0"/>
          </a:p>
          <a:p>
            <a:pPr defTabSz="739775">
              <a:defRPr/>
            </a:pPr>
            <a:r>
              <a:rPr lang="en-GB" sz="1200" dirty="0"/>
              <a:t>  # Define </a:t>
            </a:r>
            <a:r>
              <a:rPr lang="en-GB" sz="1200" dirty="0" err="1" smtClean="0"/>
              <a:t>BankAccount</a:t>
            </a:r>
            <a:r>
              <a:rPr lang="en-GB" sz="1200" dirty="0" smtClean="0"/>
              <a:t> attributes </a:t>
            </a:r>
            <a:r>
              <a:rPr lang="en-GB" sz="1200" dirty="0"/>
              <a:t>(data and methods) here.</a:t>
            </a:r>
          </a:p>
          <a:p>
            <a:pPr defTabSz="739775">
              <a:defRPr/>
            </a:pPr>
            <a:r>
              <a:rPr lang="en-GB" sz="1200" dirty="0"/>
              <a:t>  #</a:t>
            </a:r>
          </a:p>
        </p:txBody>
      </p:sp>
      <p:sp>
        <p:nvSpPr>
          <p:cNvPr id="10247" name="TextBox 12"/>
          <p:cNvSpPr txBox="1">
            <a:spLocks noChangeArrowheads="1"/>
          </p:cNvSpPr>
          <p:nvPr/>
        </p:nvSpPr>
        <p:spPr bwMode="auto">
          <a:xfrm>
            <a:off x="7070792" y="4395072"/>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accounting.py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To create an instance (object) of the class:</a:t>
            </a:r>
          </a:p>
          <a:p>
            <a:pPr lvl="1" eaLnBrk="1" hangingPunct="1"/>
            <a:r>
              <a:rPr lang="en-GB" dirty="0" smtClean="0"/>
              <a:t>Use the name of the class, followed by parentheses</a:t>
            </a:r>
          </a:p>
          <a:p>
            <a:pPr lvl="1" eaLnBrk="1" hangingPunct="1"/>
            <a:r>
              <a:rPr lang="en-GB" dirty="0" smtClean="0"/>
              <a:t>Pass initialization parameters if necessary (see later)</a:t>
            </a:r>
          </a:p>
          <a:p>
            <a:pPr lvl="1" eaLnBrk="1" hangingPunct="1"/>
            <a:r>
              <a:rPr lang="en-GB" dirty="0" smtClean="0"/>
              <a:t>You get back an object reference, which points to the object in memory</a:t>
            </a:r>
          </a:p>
          <a:p>
            <a:pPr lvl="1" eaLnBrk="1" hangingPunct="1"/>
            <a:endParaRPr lang="en-GB" dirty="0"/>
          </a:p>
          <a:p>
            <a:pPr lvl="1" eaLnBrk="1" hangingPunct="1"/>
            <a:endParaRPr lang="en-GB" dirty="0" smtClean="0"/>
          </a:p>
          <a:p>
            <a:pPr eaLnBrk="1" hangingPunct="1"/>
            <a:r>
              <a:rPr lang="en-GB" dirty="0" smtClean="0"/>
              <a:t>Example</a:t>
            </a:r>
          </a:p>
        </p:txBody>
      </p:sp>
      <p:sp>
        <p:nvSpPr>
          <p:cNvPr id="22531" name="Rectangle 4"/>
          <p:cNvSpPr>
            <a:spLocks noGrp="1" noChangeArrowheads="1"/>
          </p:cNvSpPr>
          <p:nvPr>
            <p:ph type="title"/>
          </p:nvPr>
        </p:nvSpPr>
        <p:spPr/>
        <p:txBody>
          <a:bodyPr/>
          <a:lstStyle/>
          <a:p>
            <a:pPr eaLnBrk="1" hangingPunct="1"/>
            <a:r>
              <a:rPr lang="en-GB" sz="3400" dirty="0" smtClean="0"/>
              <a:t>Creating Objects</a:t>
            </a:r>
          </a:p>
        </p:txBody>
      </p:sp>
      <p:sp>
        <p:nvSpPr>
          <p:cNvPr id="23554" name="Footer Placeholder 3"/>
          <p:cNvSpPr>
            <a:spLocks noGrp="1"/>
          </p:cNvSpPr>
          <p:nvPr>
            <p:ph type="ftr" sz="quarter" idx="10"/>
          </p:nvPr>
        </p:nvSpPr>
        <p:spPr/>
        <p:txBody>
          <a:bodyPr/>
          <a:lstStyle/>
          <a:p>
            <a:pPr>
              <a:defRPr/>
            </a:pPr>
            <a:fld id="{BB3E84EB-6407-47BE-8247-C535329007A6}" type="slidenum">
              <a:rPr lang="en-GB"/>
              <a:pPr>
                <a:defRPr/>
              </a:pPr>
              <a:t>9</a:t>
            </a:fld>
            <a:endParaRPr lang="en-GB"/>
          </a:p>
        </p:txBody>
      </p:sp>
      <p:sp>
        <p:nvSpPr>
          <p:cNvPr id="7" name="Rectangle 6"/>
          <p:cNvSpPr>
            <a:spLocks noChangeArrowheads="1"/>
          </p:cNvSpPr>
          <p:nvPr/>
        </p:nvSpPr>
        <p:spPr bwMode="auto">
          <a:xfrm>
            <a:off x="838200" y="3082925"/>
            <a:ext cx="7810500"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smtClean="0"/>
              <a:t>objectRef</a:t>
            </a:r>
            <a:r>
              <a:rPr lang="en-GB" sz="1200" i="1" dirty="0" smtClean="0"/>
              <a:t> </a:t>
            </a:r>
            <a:r>
              <a:rPr lang="en-GB" sz="1200" dirty="0"/>
              <a:t>= </a:t>
            </a:r>
            <a:r>
              <a:rPr lang="en-GB" sz="1200" dirty="0" err="1" smtClean="0"/>
              <a:t>ClassType</a:t>
            </a:r>
            <a:r>
              <a:rPr lang="en-GB" sz="1200" dirty="0" smtClean="0"/>
              <a:t>(</a:t>
            </a:r>
            <a:r>
              <a:rPr lang="en-GB" sz="1200" i="1" dirty="0" err="1" smtClean="0"/>
              <a:t>initializationParams</a:t>
            </a:r>
            <a:r>
              <a:rPr lang="en-GB" sz="1200" dirty="0" smtClean="0"/>
              <a:t>)</a:t>
            </a:r>
            <a:endParaRPr lang="en-GB" sz="1200" dirty="0"/>
          </a:p>
        </p:txBody>
      </p:sp>
      <p:sp>
        <p:nvSpPr>
          <p:cNvPr id="6" name="Rectangle 5"/>
          <p:cNvSpPr>
            <a:spLocks noChangeArrowheads="1"/>
          </p:cNvSpPr>
          <p:nvPr/>
        </p:nvSpPr>
        <p:spPr bwMode="auto">
          <a:xfrm>
            <a:off x="838200" y="4363540"/>
            <a:ext cx="7810500" cy="9412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from accounting import </a:t>
            </a:r>
            <a:r>
              <a:rPr lang="en-GB" sz="1200" dirty="0" err="1" smtClean="0"/>
              <a:t>BankAccount</a:t>
            </a:r>
            <a:endParaRPr lang="en-GB" sz="1200" dirty="0" smtClean="0"/>
          </a:p>
          <a:p>
            <a:pPr defTabSz="739775">
              <a:defRPr/>
            </a:pPr>
            <a:endParaRPr lang="en-GB" sz="1200" dirty="0"/>
          </a:p>
          <a:p>
            <a:pPr defTabSz="739775">
              <a:defRPr/>
            </a:pPr>
            <a:r>
              <a:rPr lang="en-GB" sz="1200" dirty="0" smtClean="0"/>
              <a:t>acc1 = </a:t>
            </a:r>
            <a:r>
              <a:rPr lang="en-GB" sz="1200" dirty="0" err="1" smtClean="0"/>
              <a:t>BankAccount</a:t>
            </a:r>
            <a:r>
              <a:rPr lang="en-GB" sz="1200" dirty="0" smtClean="0"/>
              <a:t>()</a:t>
            </a:r>
          </a:p>
          <a:p>
            <a:pPr defTabSz="739775">
              <a:defRPr/>
            </a:pPr>
            <a:r>
              <a:rPr lang="en-GB" sz="1200" dirty="0" smtClean="0"/>
              <a:t>acc2 = </a:t>
            </a:r>
            <a:r>
              <a:rPr lang="en-GB" sz="1200" dirty="0" err="1" smtClean="0"/>
              <a:t>BankAccount</a:t>
            </a:r>
            <a:r>
              <a:rPr lang="en-GB" sz="1200" dirty="0" smtClean="0"/>
              <a:t>()</a:t>
            </a:r>
            <a:endParaRPr lang="en-GB" sz="1200" dirty="0"/>
          </a:p>
        </p:txBody>
      </p:sp>
      <p:sp>
        <p:nvSpPr>
          <p:cNvPr id="8" name="TextBox 12"/>
          <p:cNvSpPr txBox="1">
            <a:spLocks noChangeArrowheads="1"/>
          </p:cNvSpPr>
          <p:nvPr/>
        </p:nvSpPr>
        <p:spPr bwMode="auto">
          <a:xfrm>
            <a:off x="7070792" y="4961748"/>
            <a:ext cx="1601721" cy="307777"/>
          </a:xfrm>
          <a:prstGeom prst="rect">
            <a:avLst/>
          </a:prstGeom>
          <a:noFill/>
          <a:ln w="9525">
            <a:noFill/>
            <a:miter lim="800000"/>
            <a:headEnd/>
            <a:tailEnd/>
          </a:ln>
        </p:spPr>
        <p:txBody>
          <a:bodyPr wrap="none">
            <a:spAutoFit/>
          </a:bodyPr>
          <a:lstStyle/>
          <a:p>
            <a:pPr algn="r"/>
            <a:r>
              <a:rPr lang="en-GB" b="1" dirty="0" smtClean="0">
                <a:solidFill>
                  <a:schemeClr val="tx2"/>
                </a:solidFill>
              </a:rPr>
              <a:t>clientcode.py</a:t>
            </a:r>
            <a:endParaRPr lang="en-GB" b="1" dirty="0">
              <a:solidFill>
                <a:schemeClr val="tx2"/>
              </a:solidFill>
            </a:endParaRPr>
          </a:p>
        </p:txBody>
      </p:sp>
    </p:spTree>
    <p:extLst>
      <p:ext uri="{BB962C8B-B14F-4D97-AF65-F5344CB8AC3E}">
        <p14:creationId xmlns:p14="http://schemas.microsoft.com/office/powerpoint/2010/main" val="186539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14418</TotalTime>
  <Words>3494</Words>
  <Application>Microsoft Office PowerPoint</Application>
  <PresentationFormat>On-screen Show (4:3)</PresentationFormat>
  <Paragraphs>413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1_Blends</vt:lpstr>
      <vt:lpstr>Object-Oriented Programming</vt:lpstr>
      <vt:lpstr>Contents</vt:lpstr>
      <vt:lpstr>1. Essential Concepts</vt:lpstr>
      <vt:lpstr>What is a Class?</vt:lpstr>
      <vt:lpstr>What is an Object?</vt:lpstr>
      <vt:lpstr>Class Diagrams</vt:lpstr>
      <vt:lpstr>2. Defining and Using a Class</vt:lpstr>
      <vt:lpstr>General Syntax for Class Declarations</vt:lpstr>
      <vt:lpstr>Creating Objects</vt:lpstr>
      <vt:lpstr>Defining and Calling Methods</vt:lpstr>
      <vt:lpstr>Initialization Methods (1 of 2)</vt:lpstr>
      <vt:lpstr>Initialization Methods (2 of 2)</vt:lpstr>
      <vt:lpstr>Making an Object's Attributes Private</vt:lpstr>
      <vt:lpstr>Implementing Method Behaviour </vt:lpstr>
      <vt:lpstr>3. Class-Wide Members</vt:lpstr>
      <vt:lpstr>Class-Wide Variables (1 of 2)</vt:lpstr>
      <vt:lpstr>Class-Wide Variables (2 of 2)</vt:lpstr>
      <vt:lpstr>Class-Wide Methods</vt:lpstr>
      <vt:lpstr>@classmethod and @staticmethod</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502</cp:revision>
  <dcterms:created xsi:type="dcterms:W3CDTF">2002-05-03T12:27:39Z</dcterms:created>
  <dcterms:modified xsi:type="dcterms:W3CDTF">2019-05-21T07:52:55Z</dcterms:modified>
</cp:coreProperties>
</file>