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7" r:id="rId1"/>
  </p:sldMasterIdLst>
  <p:notesMasterIdLst>
    <p:notesMasterId r:id="rId24"/>
  </p:notesMasterIdLst>
  <p:handoutMasterIdLst>
    <p:handoutMasterId r:id="rId25"/>
  </p:handoutMasterIdLst>
  <p:sldIdLst>
    <p:sldId id="256" r:id="rId2"/>
    <p:sldId id="497" r:id="rId3"/>
    <p:sldId id="661" r:id="rId4"/>
    <p:sldId id="662" r:id="rId5"/>
    <p:sldId id="685" r:id="rId6"/>
    <p:sldId id="671" r:id="rId7"/>
    <p:sldId id="672" r:id="rId8"/>
    <p:sldId id="673" r:id="rId9"/>
    <p:sldId id="727" r:id="rId10"/>
    <p:sldId id="733" r:id="rId11"/>
    <p:sldId id="734" r:id="rId12"/>
    <p:sldId id="735" r:id="rId13"/>
    <p:sldId id="740" r:id="rId14"/>
    <p:sldId id="741" r:id="rId15"/>
    <p:sldId id="742" r:id="rId16"/>
    <p:sldId id="743" r:id="rId17"/>
    <p:sldId id="744" r:id="rId18"/>
    <p:sldId id="745" r:id="rId19"/>
    <p:sldId id="746" r:id="rId20"/>
    <p:sldId id="747" r:id="rId21"/>
    <p:sldId id="748" r:id="rId22"/>
    <p:sldId id="726" r:id="rId23"/>
  </p:sldIdLst>
  <p:sldSz cx="9144000" cy="6858000" type="screen4x3"/>
  <p:notesSz cx="7315200" cy="9601200"/>
  <p:defaultTextStyle>
    <a:defPPr>
      <a:defRPr lang="en-GB"/>
    </a:defPPr>
    <a:lvl1pPr algn="l" rtl="0" fontAlgn="base">
      <a:spcBef>
        <a:spcPct val="0"/>
      </a:spcBef>
      <a:spcAft>
        <a:spcPct val="0"/>
      </a:spcAft>
      <a:defRPr sz="1400" kern="1200">
        <a:solidFill>
          <a:schemeClr val="tx1"/>
        </a:solidFill>
        <a:latin typeface="Lucida Console" pitchFamily="49" charset="0"/>
        <a:ea typeface="+mn-ea"/>
        <a:cs typeface="+mn-cs"/>
      </a:defRPr>
    </a:lvl1pPr>
    <a:lvl2pPr marL="457200" algn="l" rtl="0" fontAlgn="base">
      <a:spcBef>
        <a:spcPct val="0"/>
      </a:spcBef>
      <a:spcAft>
        <a:spcPct val="0"/>
      </a:spcAft>
      <a:defRPr sz="1400" kern="1200">
        <a:solidFill>
          <a:schemeClr val="tx1"/>
        </a:solidFill>
        <a:latin typeface="Lucida Console" pitchFamily="49" charset="0"/>
        <a:ea typeface="+mn-ea"/>
        <a:cs typeface="+mn-cs"/>
      </a:defRPr>
    </a:lvl2pPr>
    <a:lvl3pPr marL="914400" algn="l" rtl="0" fontAlgn="base">
      <a:spcBef>
        <a:spcPct val="0"/>
      </a:spcBef>
      <a:spcAft>
        <a:spcPct val="0"/>
      </a:spcAft>
      <a:defRPr sz="1400" kern="1200">
        <a:solidFill>
          <a:schemeClr val="tx1"/>
        </a:solidFill>
        <a:latin typeface="Lucida Console" pitchFamily="49" charset="0"/>
        <a:ea typeface="+mn-ea"/>
        <a:cs typeface="+mn-cs"/>
      </a:defRPr>
    </a:lvl3pPr>
    <a:lvl4pPr marL="1371600" algn="l" rtl="0" fontAlgn="base">
      <a:spcBef>
        <a:spcPct val="0"/>
      </a:spcBef>
      <a:spcAft>
        <a:spcPct val="0"/>
      </a:spcAft>
      <a:defRPr sz="1400" kern="1200">
        <a:solidFill>
          <a:schemeClr val="tx1"/>
        </a:solidFill>
        <a:latin typeface="Lucida Console" pitchFamily="49" charset="0"/>
        <a:ea typeface="+mn-ea"/>
        <a:cs typeface="+mn-cs"/>
      </a:defRPr>
    </a:lvl4pPr>
    <a:lvl5pPr marL="1828800" algn="l" rtl="0" fontAlgn="base">
      <a:spcBef>
        <a:spcPct val="0"/>
      </a:spcBef>
      <a:spcAft>
        <a:spcPct val="0"/>
      </a:spcAft>
      <a:defRPr sz="1400" kern="1200">
        <a:solidFill>
          <a:schemeClr val="tx1"/>
        </a:solidFill>
        <a:latin typeface="Lucida Console" pitchFamily="49" charset="0"/>
        <a:ea typeface="+mn-ea"/>
        <a:cs typeface="+mn-cs"/>
      </a:defRPr>
    </a:lvl5pPr>
    <a:lvl6pPr marL="2286000" algn="l" defTabSz="914400" rtl="0" eaLnBrk="1" latinLnBrk="0" hangingPunct="1">
      <a:defRPr sz="1400" kern="1200">
        <a:solidFill>
          <a:schemeClr val="tx1"/>
        </a:solidFill>
        <a:latin typeface="Lucida Console" pitchFamily="49" charset="0"/>
        <a:ea typeface="+mn-ea"/>
        <a:cs typeface="+mn-cs"/>
      </a:defRPr>
    </a:lvl6pPr>
    <a:lvl7pPr marL="2743200" algn="l" defTabSz="914400" rtl="0" eaLnBrk="1" latinLnBrk="0" hangingPunct="1">
      <a:defRPr sz="1400" kern="1200">
        <a:solidFill>
          <a:schemeClr val="tx1"/>
        </a:solidFill>
        <a:latin typeface="Lucida Console" pitchFamily="49" charset="0"/>
        <a:ea typeface="+mn-ea"/>
        <a:cs typeface="+mn-cs"/>
      </a:defRPr>
    </a:lvl7pPr>
    <a:lvl8pPr marL="3200400" algn="l" defTabSz="914400" rtl="0" eaLnBrk="1" latinLnBrk="0" hangingPunct="1">
      <a:defRPr sz="1400" kern="1200">
        <a:solidFill>
          <a:schemeClr val="tx1"/>
        </a:solidFill>
        <a:latin typeface="Lucida Console" pitchFamily="49" charset="0"/>
        <a:ea typeface="+mn-ea"/>
        <a:cs typeface="+mn-cs"/>
      </a:defRPr>
    </a:lvl8pPr>
    <a:lvl9pPr marL="3657600" algn="l" defTabSz="914400" rtl="0" eaLnBrk="1" latinLnBrk="0" hangingPunct="1">
      <a:defRPr sz="1400" kern="1200">
        <a:solidFill>
          <a:schemeClr val="tx1"/>
        </a:solidFill>
        <a:latin typeface="Lucida Console" pitchFamily="49"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CC"/>
    <a:srgbClr val="9BFDDF"/>
    <a:srgbClr val="FE7C6E"/>
    <a:srgbClr val="F7FC9C"/>
    <a:srgbClr val="F2CAE5"/>
    <a:srgbClr val="ECB4D9"/>
    <a:srgbClr val="FFB9BB"/>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vertBarState="minimized">
    <p:restoredLeft sz="15411" autoAdjust="0"/>
    <p:restoredTop sz="94610" autoAdjust="0"/>
  </p:normalViewPr>
  <p:slideViewPr>
    <p:cSldViewPr snapToGrid="0" showGuides="1">
      <p:cViewPr varScale="1">
        <p:scale>
          <a:sx n="112" d="100"/>
          <a:sy n="112" d="100"/>
        </p:scale>
        <p:origin x="-2454" y="-78"/>
      </p:cViewPr>
      <p:guideLst>
        <p:guide orient="horz" pos="1937"/>
        <p:guide pos="2170"/>
      </p:guideLst>
    </p:cSldViewPr>
  </p:slideViewPr>
  <p:notesTextViewPr>
    <p:cViewPr>
      <p:scale>
        <a:sx n="100" d="100"/>
        <a:sy n="100" d="100"/>
      </p:scale>
      <p:origin x="0" y="0"/>
    </p:cViewPr>
  </p:notesTextViewPr>
  <p:sorterViewPr>
    <p:cViewPr>
      <p:scale>
        <a:sx n="100" d="100"/>
        <a:sy n="100" d="100"/>
      </p:scale>
      <p:origin x="0" y="4206"/>
    </p:cViewPr>
  </p:sorterViewPr>
  <p:notesViewPr>
    <p:cSldViewPr snapToGrid="0" showGuides="1">
      <p:cViewPr>
        <p:scale>
          <a:sx n="100" d="100"/>
          <a:sy n="100" d="100"/>
        </p:scale>
        <p:origin x="-3408" y="42"/>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30" name="Rectangle 6"/>
          <p:cNvSpPr>
            <a:spLocks noGrp="1" noChangeArrowheads="1"/>
          </p:cNvSpPr>
          <p:nvPr>
            <p:ph type="hdr" sz="quarter"/>
          </p:nvPr>
        </p:nvSpPr>
        <p:spPr bwMode="auto">
          <a:xfrm>
            <a:off x="798513" y="309563"/>
            <a:ext cx="5792787" cy="195262"/>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lvl1pPr algn="ctr" defTabSz="954088">
              <a:defRPr sz="1000">
                <a:solidFill>
                  <a:schemeClr val="tx2"/>
                </a:solidFill>
                <a:latin typeface="Tahoma" pitchFamily="34" charset="0"/>
              </a:defRPr>
            </a:lvl1pPr>
          </a:lstStyle>
          <a:p>
            <a:pPr>
              <a:defRPr/>
            </a:pPr>
            <a:r>
              <a:rPr lang="en-GB" dirty="0" smtClean="0"/>
              <a:t>Additional Object-Oriented Techniques</a:t>
            </a:r>
            <a:endParaRPr lang="en-GB" dirty="0"/>
          </a:p>
        </p:txBody>
      </p:sp>
      <p:sp>
        <p:nvSpPr>
          <p:cNvPr id="26631" name="Line 7"/>
          <p:cNvSpPr>
            <a:spLocks noChangeShapeType="1"/>
          </p:cNvSpPr>
          <p:nvPr/>
        </p:nvSpPr>
        <p:spPr bwMode="auto">
          <a:xfrm>
            <a:off x="742950" y="554038"/>
            <a:ext cx="5840413" cy="0"/>
          </a:xfrm>
          <a:prstGeom prst="line">
            <a:avLst/>
          </a:prstGeom>
          <a:noFill/>
          <a:ln w="9525">
            <a:solidFill>
              <a:schemeClr val="tx1"/>
            </a:solidFill>
            <a:round/>
            <a:headEnd/>
            <a:tailEnd/>
          </a:ln>
          <a:effectLst/>
        </p:spPr>
        <p:txBody>
          <a:bodyPr/>
          <a:lstStyle/>
          <a:p>
            <a:pPr>
              <a:defRPr/>
            </a:pPr>
            <a:endParaRPr lang="en-GB"/>
          </a:p>
        </p:txBody>
      </p:sp>
      <p:sp>
        <p:nvSpPr>
          <p:cNvPr id="26632" name="Line 8"/>
          <p:cNvSpPr>
            <a:spLocks noChangeShapeType="1"/>
          </p:cNvSpPr>
          <p:nvPr/>
        </p:nvSpPr>
        <p:spPr bwMode="auto">
          <a:xfrm>
            <a:off x="742950" y="9088438"/>
            <a:ext cx="5840413" cy="0"/>
          </a:xfrm>
          <a:prstGeom prst="line">
            <a:avLst/>
          </a:prstGeom>
          <a:noFill/>
          <a:ln w="9525">
            <a:solidFill>
              <a:schemeClr val="tx1"/>
            </a:solidFill>
            <a:round/>
            <a:headEnd/>
            <a:tailEnd/>
          </a:ln>
          <a:effectLst/>
        </p:spPr>
        <p:txBody>
          <a:bodyPr/>
          <a:lstStyle/>
          <a:p>
            <a:pPr>
              <a:defRPr/>
            </a:pPr>
            <a:endParaRPr lang="en-GB"/>
          </a:p>
        </p:txBody>
      </p:sp>
      <p:sp>
        <p:nvSpPr>
          <p:cNvPr id="26633" name="Rectangle 9"/>
          <p:cNvSpPr>
            <a:spLocks noChangeArrowheads="1"/>
          </p:cNvSpPr>
          <p:nvPr/>
        </p:nvSpPr>
        <p:spPr bwMode="auto">
          <a:xfrm>
            <a:off x="2479675" y="9139238"/>
            <a:ext cx="2355850" cy="201612"/>
          </a:xfrm>
          <a:prstGeom prst="rect">
            <a:avLst/>
          </a:prstGeom>
          <a:noFill/>
          <a:ln w="9525">
            <a:noFill/>
            <a:miter lim="800000"/>
            <a:headEnd/>
            <a:tailEnd/>
          </a:ln>
          <a:effectLst/>
        </p:spPr>
        <p:txBody>
          <a:bodyPr lIns="95445" tIns="47723" rIns="95445" bIns="47723" anchor="b"/>
          <a:lstStyle/>
          <a:p>
            <a:pPr algn="ctr" defTabSz="954088">
              <a:defRPr/>
            </a:pPr>
            <a:r>
              <a:rPr lang="en-GB" sz="1000" smtClean="0">
                <a:latin typeface="Tahoma" pitchFamily="34" charset="0"/>
              </a:rPr>
              <a:t>© Olsen Software, 2019</a:t>
            </a:r>
            <a:endParaRPr lang="en-GB" sz="1000" dirty="0">
              <a:latin typeface="Tahoma" pitchFamily="34" charset="0"/>
            </a:endParaRPr>
          </a:p>
        </p:txBody>
      </p:sp>
    </p:spTree>
    <p:extLst>
      <p:ext uri="{BB962C8B-B14F-4D97-AF65-F5344CB8AC3E}">
        <p14:creationId xmlns:p14="http://schemas.microsoft.com/office/powerpoint/2010/main" val="12543634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798513" y="309563"/>
            <a:ext cx="5792787" cy="195262"/>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lvl1pPr algn="ctr" defTabSz="954088">
              <a:defRPr sz="1000">
                <a:solidFill>
                  <a:schemeClr val="tx2"/>
                </a:solidFill>
                <a:latin typeface="Tahoma" pitchFamily="34" charset="0"/>
              </a:defRPr>
            </a:lvl1pPr>
          </a:lstStyle>
          <a:p>
            <a:pPr>
              <a:defRPr/>
            </a:pPr>
            <a:r>
              <a:rPr lang="en-GB" dirty="0" smtClean="0"/>
              <a:t>Additional Object-Oriented Techniques</a:t>
            </a:r>
            <a:endParaRPr lang="en-GB" dirty="0"/>
          </a:p>
        </p:txBody>
      </p:sp>
      <p:sp>
        <p:nvSpPr>
          <p:cNvPr id="45059" name="Rectangle 4"/>
          <p:cNvSpPr>
            <a:spLocks noGrp="1" noRot="1" noChangeAspect="1" noChangeArrowheads="1" noTextEdit="1"/>
          </p:cNvSpPr>
          <p:nvPr>
            <p:ph type="sldImg" idx="2"/>
          </p:nvPr>
        </p:nvSpPr>
        <p:spPr bwMode="auto">
          <a:xfrm>
            <a:off x="1258888" y="720725"/>
            <a:ext cx="4799012" cy="3598863"/>
          </a:xfrm>
          <a:prstGeom prst="rect">
            <a:avLst/>
          </a:prstGeom>
          <a:noFill/>
          <a:ln w="9525">
            <a:solidFill>
              <a:schemeClr val="bg2"/>
            </a:solidFill>
            <a:miter lim="800000"/>
            <a:headEnd/>
            <a:tailEnd/>
          </a:ln>
        </p:spPr>
      </p:sp>
      <p:sp>
        <p:nvSpPr>
          <p:cNvPr id="24581" name="Rectangle 5"/>
          <p:cNvSpPr>
            <a:spLocks noGrp="1" noChangeArrowheads="1"/>
          </p:cNvSpPr>
          <p:nvPr>
            <p:ph type="body" sz="quarter" idx="3"/>
          </p:nvPr>
        </p:nvSpPr>
        <p:spPr bwMode="auto">
          <a:xfrm>
            <a:off x="731838" y="4379913"/>
            <a:ext cx="5851525" cy="4511675"/>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24584" name="Line 8"/>
          <p:cNvSpPr>
            <a:spLocks noChangeShapeType="1"/>
          </p:cNvSpPr>
          <p:nvPr/>
        </p:nvSpPr>
        <p:spPr bwMode="auto">
          <a:xfrm>
            <a:off x="742950" y="4370388"/>
            <a:ext cx="5840413" cy="1587"/>
          </a:xfrm>
          <a:prstGeom prst="line">
            <a:avLst/>
          </a:prstGeom>
          <a:noFill/>
          <a:ln w="9525">
            <a:solidFill>
              <a:schemeClr val="tx1"/>
            </a:solidFill>
            <a:round/>
            <a:headEnd/>
            <a:tailEnd/>
          </a:ln>
          <a:effectLst/>
        </p:spPr>
        <p:txBody>
          <a:bodyPr/>
          <a:lstStyle/>
          <a:p>
            <a:pPr>
              <a:defRPr/>
            </a:pPr>
            <a:endParaRPr lang="en-GB"/>
          </a:p>
        </p:txBody>
      </p:sp>
      <p:sp>
        <p:nvSpPr>
          <p:cNvPr id="24585" name="Line 9"/>
          <p:cNvSpPr>
            <a:spLocks noChangeShapeType="1"/>
          </p:cNvSpPr>
          <p:nvPr/>
        </p:nvSpPr>
        <p:spPr bwMode="auto">
          <a:xfrm>
            <a:off x="742950" y="9088438"/>
            <a:ext cx="5840413" cy="0"/>
          </a:xfrm>
          <a:prstGeom prst="line">
            <a:avLst/>
          </a:prstGeom>
          <a:noFill/>
          <a:ln w="9525">
            <a:solidFill>
              <a:schemeClr val="tx1"/>
            </a:solidFill>
            <a:round/>
            <a:headEnd/>
            <a:tailEnd/>
          </a:ln>
          <a:effectLst/>
        </p:spPr>
        <p:txBody>
          <a:bodyPr/>
          <a:lstStyle/>
          <a:p>
            <a:pPr>
              <a:defRPr/>
            </a:pPr>
            <a:endParaRPr lang="en-GB"/>
          </a:p>
        </p:txBody>
      </p:sp>
      <p:sp>
        <p:nvSpPr>
          <p:cNvPr id="24586" name="Rectangle 10"/>
          <p:cNvSpPr>
            <a:spLocks noChangeArrowheads="1"/>
          </p:cNvSpPr>
          <p:nvPr/>
        </p:nvSpPr>
        <p:spPr bwMode="auto">
          <a:xfrm>
            <a:off x="2479675" y="9139238"/>
            <a:ext cx="2355850" cy="201612"/>
          </a:xfrm>
          <a:prstGeom prst="rect">
            <a:avLst/>
          </a:prstGeom>
          <a:noFill/>
          <a:ln w="9525">
            <a:noFill/>
            <a:miter lim="800000"/>
            <a:headEnd/>
            <a:tailEnd/>
          </a:ln>
          <a:effectLst/>
        </p:spPr>
        <p:txBody>
          <a:bodyPr lIns="95445" tIns="47723" rIns="95445" bIns="47723" anchor="b"/>
          <a:lstStyle/>
          <a:p>
            <a:pPr algn="ctr" defTabSz="954088">
              <a:defRPr/>
            </a:pPr>
            <a:r>
              <a:rPr lang="en-GB" sz="1000" smtClean="0">
                <a:latin typeface="Tahoma" pitchFamily="34" charset="0"/>
              </a:rPr>
              <a:t>© Olsen Software, 2019</a:t>
            </a:r>
            <a:endParaRPr lang="en-GB" sz="1000" dirty="0">
              <a:latin typeface="Tahoma" pitchFamily="34" charset="0"/>
            </a:endParaRPr>
          </a:p>
        </p:txBody>
      </p:sp>
      <p:sp>
        <p:nvSpPr>
          <p:cNvPr id="24587" name="Line 11"/>
          <p:cNvSpPr>
            <a:spLocks noChangeShapeType="1"/>
          </p:cNvSpPr>
          <p:nvPr/>
        </p:nvSpPr>
        <p:spPr bwMode="auto">
          <a:xfrm>
            <a:off x="742950" y="554038"/>
            <a:ext cx="5840413" cy="0"/>
          </a:xfrm>
          <a:prstGeom prst="line">
            <a:avLst/>
          </a:prstGeom>
          <a:noFill/>
          <a:ln w="9525">
            <a:solidFill>
              <a:schemeClr val="tx1"/>
            </a:solidFill>
            <a:round/>
            <a:headEnd/>
            <a:tailEnd/>
          </a:ln>
          <a:effectLst/>
        </p:spPr>
        <p:txBody>
          <a:bodyPr/>
          <a:lstStyle/>
          <a:p>
            <a:pPr>
              <a:defRPr/>
            </a:pPr>
            <a:endParaRPr lang="en-GB"/>
          </a:p>
        </p:txBody>
      </p:sp>
    </p:spTree>
    <p:extLst>
      <p:ext uri="{BB962C8B-B14F-4D97-AF65-F5344CB8AC3E}">
        <p14:creationId xmlns:p14="http://schemas.microsoft.com/office/powerpoint/2010/main" val="799400660"/>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Tahoma" pitchFamily="34" charset="0"/>
        <a:ea typeface="+mn-ea"/>
        <a:cs typeface="+mn-cs"/>
      </a:defRPr>
    </a:lvl1pPr>
    <a:lvl2pPr marL="360363" indent="-180975" algn="l" rtl="0" eaLnBrk="0" fontAlgn="base" hangingPunct="0">
      <a:spcBef>
        <a:spcPct val="30000"/>
      </a:spcBef>
      <a:spcAft>
        <a:spcPct val="0"/>
      </a:spcAft>
      <a:buChar char="•"/>
      <a:defRPr sz="1200" kern="1200">
        <a:solidFill>
          <a:schemeClr val="tx1"/>
        </a:solidFill>
        <a:latin typeface="Tahoma" pitchFamily="34" charset="0"/>
        <a:ea typeface="+mn-ea"/>
        <a:cs typeface="+mn-cs"/>
      </a:defRPr>
    </a:lvl2pPr>
    <a:lvl3pPr marL="714375" indent="-174625" algn="l" rtl="0" eaLnBrk="0" fontAlgn="base" hangingPunct="0">
      <a:spcBef>
        <a:spcPct val="30000"/>
      </a:spcBef>
      <a:spcAft>
        <a:spcPct val="0"/>
      </a:spcAft>
      <a:buChar char="•"/>
      <a:defRPr sz="1200" kern="1200">
        <a:solidFill>
          <a:schemeClr val="tx1"/>
        </a:solidFill>
        <a:latin typeface="Tahoma" pitchFamily="34" charset="0"/>
        <a:ea typeface="+mn-ea"/>
        <a:cs typeface="+mn-cs"/>
      </a:defRPr>
    </a:lvl3pPr>
    <a:lvl4pPr marL="1074738" indent="-180975" algn="l" rtl="0" eaLnBrk="0" fontAlgn="base" hangingPunct="0">
      <a:spcBef>
        <a:spcPct val="30000"/>
      </a:spcBef>
      <a:spcAft>
        <a:spcPct val="0"/>
      </a:spcAft>
      <a:buChar char="•"/>
      <a:defRPr sz="1200" kern="1200">
        <a:solidFill>
          <a:schemeClr val="tx1"/>
        </a:solidFill>
        <a:latin typeface="Tahoma" pitchFamily="34" charset="0"/>
        <a:ea typeface="+mn-ea"/>
        <a:cs typeface="+mn-cs"/>
      </a:defRPr>
    </a:lvl4pPr>
    <a:lvl5pPr marL="1438275" indent="-184150" algn="l" rtl="0" eaLnBrk="0" fontAlgn="base" hangingPunct="0">
      <a:spcBef>
        <a:spcPct val="30000"/>
      </a:spcBef>
      <a:spcAft>
        <a:spcPct val="0"/>
      </a:spcAft>
      <a:buChar char="•"/>
      <a:defRPr sz="1200" kern="1200">
        <a:solidFill>
          <a:schemeClr val="tx1"/>
        </a:solidFill>
        <a:latin typeface="Tahom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a:noFill/>
        </p:spPr>
        <p:txBody>
          <a:bodyPr/>
          <a:lstStyle/>
          <a:p>
            <a:r>
              <a:rPr lang="en-GB" dirty="0" smtClean="0"/>
              <a:t>Additional Object-Oriented Techniques</a:t>
            </a:r>
          </a:p>
        </p:txBody>
      </p:sp>
      <p:sp>
        <p:nvSpPr>
          <p:cNvPr id="46083" name="Rectangle 4"/>
          <p:cNvSpPr>
            <a:spLocks noGrp="1" noRot="1" noChangeAspect="1" noChangeArrowheads="1" noTextEdit="1"/>
          </p:cNvSpPr>
          <p:nvPr>
            <p:ph type="sldImg"/>
          </p:nvPr>
        </p:nvSpPr>
        <p:spPr>
          <a:ln/>
        </p:spPr>
      </p:sp>
      <p:sp>
        <p:nvSpPr>
          <p:cNvPr id="46084" name="Rectangle 5"/>
          <p:cNvSpPr>
            <a:spLocks noGrp="1" noChangeArrowheads="1"/>
          </p:cNvSpPr>
          <p:nvPr>
            <p:ph type="body" idx="1"/>
          </p:nvPr>
        </p:nvSpPr>
        <p:spPr>
          <a:noFill/>
          <a:ln/>
        </p:spPr>
        <p:txBody>
          <a:bodyPr/>
          <a:lstStyle/>
          <a:p>
            <a:pPr eaLnBrk="1" hangingPunct="1"/>
            <a:r>
              <a:rPr lang="en-GB" dirty="0"/>
              <a:t>This module explores some of the more advanced object-oriented language features in Python. We take a closer look at how to add and remove attributes in an object, and also show how to implement special methods such as constructors, destructors, and </a:t>
            </a:r>
            <a:r>
              <a:rPr lang="en-GB" dirty="0" err="1"/>
              <a:t>stringify</a:t>
            </a:r>
            <a:r>
              <a:rPr lang="en-GB" dirty="0"/>
              <a:t> methods. </a:t>
            </a:r>
            <a:r>
              <a:rPr lang="en-GB"/>
              <a:t>We conclude the module by showing how to implement inheritance hierarchies in Python.</a:t>
            </a:r>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a:noFill/>
        </p:spPr>
        <p:txBody>
          <a:bodyPr/>
          <a:lstStyle/>
          <a:p>
            <a:r>
              <a:rPr lang="en-GB" dirty="0" smtClean="0"/>
              <a:t>Additional Object-Oriented Techniques</a:t>
            </a:r>
          </a:p>
        </p:txBody>
      </p:sp>
      <p:sp>
        <p:nvSpPr>
          <p:cNvPr id="65539" name="Rectangle 2"/>
          <p:cNvSpPr>
            <a:spLocks noGrp="1" noRot="1" noChangeAspect="1" noChangeArrowheads="1" noTextEdit="1"/>
          </p:cNvSpPr>
          <p:nvPr>
            <p:ph type="sldImg"/>
          </p:nvPr>
        </p:nvSpPr>
        <p:spPr>
          <a:ln/>
        </p:spPr>
      </p:sp>
      <p:sp>
        <p:nvSpPr>
          <p:cNvPr id="65540"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smtClean="0"/>
              <a:t>The </a:t>
            </a:r>
            <a:r>
              <a:rPr lang="en-GB" dirty="0" smtClean="0">
                <a:latin typeface="Lucida Console" panose="020B0609040504020204" pitchFamily="49" charset="0"/>
              </a:rPr>
              <a:t>__</a:t>
            </a:r>
            <a:r>
              <a:rPr lang="en-GB" dirty="0" err="1" smtClean="0">
                <a:latin typeface="Lucida Console" panose="020B0609040504020204" pitchFamily="49" charset="0"/>
              </a:rPr>
              <a:t>repr</a:t>
            </a:r>
            <a:r>
              <a:rPr lang="en-GB" dirty="0" smtClean="0">
                <a:latin typeface="Lucida Console" panose="020B0609040504020204" pitchFamily="49" charset="0"/>
              </a:rPr>
              <a:t>__()</a:t>
            </a:r>
            <a:r>
              <a:rPr lang="en-GB" dirty="0" smtClean="0"/>
              <a:t> function will be invoked automatically when</a:t>
            </a:r>
            <a:r>
              <a:rPr lang="en-GB" dirty="0"/>
              <a:t> </a:t>
            </a:r>
            <a:r>
              <a:rPr lang="en-GB" dirty="0" smtClean="0"/>
              <a:t>client code calls </a:t>
            </a:r>
            <a:r>
              <a:rPr lang="en-GB" dirty="0" err="1" smtClean="0">
                <a:latin typeface="Lucida Console" panose="020B0609040504020204" pitchFamily="49" charset="0"/>
              </a:rPr>
              <a:t>repr</a:t>
            </a:r>
            <a:r>
              <a:rPr lang="en-GB" dirty="0">
                <a:latin typeface="Lucida Console" panose="020B0609040504020204" pitchFamily="49" charset="0"/>
              </a:rPr>
              <a:t>()</a:t>
            </a:r>
            <a:r>
              <a:rPr lang="en-GB" dirty="0"/>
              <a:t> </a:t>
            </a:r>
            <a:r>
              <a:rPr lang="en-GB" dirty="0" smtClean="0"/>
              <a:t>on </a:t>
            </a:r>
            <a:r>
              <a:rPr lang="en-GB" dirty="0"/>
              <a:t>an instance of your class. </a:t>
            </a:r>
            <a:r>
              <a:rPr lang="en-GB" dirty="0" smtClean="0"/>
              <a:t>The idea is to return a string that is a machine-readable representation of your object (in </a:t>
            </a:r>
            <a:r>
              <a:rPr lang="en-GB" dirty="0"/>
              <a:t>many cases, </a:t>
            </a:r>
            <a:r>
              <a:rPr lang="en-GB" dirty="0" smtClean="0"/>
              <a:t>the method can even return valid </a:t>
            </a:r>
            <a:r>
              <a:rPr lang="en-GB" dirty="0"/>
              <a:t>Python </a:t>
            </a:r>
            <a:r>
              <a:rPr lang="en-GB" dirty="0" smtClean="0"/>
              <a:t>code).</a:t>
            </a:r>
          </a:p>
          <a:p>
            <a:r>
              <a:rPr lang="en-GB" dirty="0"/>
              <a:t>The </a:t>
            </a:r>
            <a:r>
              <a:rPr lang="en-GB" dirty="0" smtClean="0">
                <a:latin typeface="Lucida Console" panose="020B0609040504020204" pitchFamily="49" charset="0"/>
              </a:rPr>
              <a:t>__</a:t>
            </a:r>
            <a:r>
              <a:rPr lang="en-GB" dirty="0" err="1" smtClean="0">
                <a:latin typeface="Lucida Console" panose="020B0609040504020204" pitchFamily="49" charset="0"/>
              </a:rPr>
              <a:t>str</a:t>
            </a:r>
            <a:r>
              <a:rPr lang="en-GB" dirty="0" smtClean="0">
                <a:latin typeface="Lucida Console" panose="020B0609040504020204" pitchFamily="49" charset="0"/>
              </a:rPr>
              <a:t>__()</a:t>
            </a:r>
            <a:r>
              <a:rPr lang="en-GB" dirty="0" smtClean="0"/>
              <a:t> </a:t>
            </a:r>
            <a:r>
              <a:rPr lang="en-GB" dirty="0"/>
              <a:t>function will be invoked automatically when </a:t>
            </a:r>
            <a:r>
              <a:rPr lang="en-GB" dirty="0" err="1" smtClean="0">
                <a:latin typeface="Lucida Console" panose="020B0609040504020204" pitchFamily="49" charset="0"/>
              </a:rPr>
              <a:t>str</a:t>
            </a:r>
            <a:r>
              <a:rPr lang="en-GB" dirty="0" smtClean="0">
                <a:latin typeface="Lucida Console" panose="020B0609040504020204" pitchFamily="49" charset="0"/>
              </a:rPr>
              <a:t>()</a:t>
            </a:r>
            <a:r>
              <a:rPr lang="en-GB" dirty="0"/>
              <a:t> </a:t>
            </a:r>
            <a:r>
              <a:rPr lang="en-GB" dirty="0" smtClean="0"/>
              <a:t>is called on </a:t>
            </a:r>
            <a:r>
              <a:rPr lang="en-GB" dirty="0"/>
              <a:t>an instance of your class. The idea is to return a </a:t>
            </a:r>
            <a:r>
              <a:rPr lang="en-GB" dirty="0" smtClean="0"/>
              <a:t>string </a:t>
            </a:r>
            <a:r>
              <a:rPr lang="en-GB" dirty="0"/>
              <a:t>that is </a:t>
            </a:r>
            <a:r>
              <a:rPr lang="en-GB" dirty="0" smtClean="0"/>
              <a:t>user-friendly and human-readable, similar to </a:t>
            </a:r>
            <a:r>
              <a:rPr lang="en-GB" dirty="0" err="1" smtClean="0">
                <a:latin typeface="Lucida Console" panose="020B0609040504020204" pitchFamily="49" charset="0"/>
              </a:rPr>
              <a:t>toString</a:t>
            </a:r>
            <a:r>
              <a:rPr lang="en-GB" dirty="0" smtClean="0">
                <a:latin typeface="Lucida Console" panose="020B0609040504020204" pitchFamily="49" charset="0"/>
              </a:rPr>
              <a:t>(</a:t>
            </a:r>
            <a:r>
              <a:rPr lang="en-GB" dirty="0" smtClean="0"/>
              <a:t>) in Java and </a:t>
            </a:r>
            <a:r>
              <a:rPr lang="en-GB" dirty="0" err="1" smtClean="0">
                <a:latin typeface="Lucida Console" panose="020B0609040504020204" pitchFamily="49" charset="0"/>
              </a:rPr>
              <a:t>ToString</a:t>
            </a:r>
            <a:r>
              <a:rPr lang="en-GB" dirty="0" smtClean="0">
                <a:latin typeface="Lucida Console" panose="020B0609040504020204" pitchFamily="49" charset="0"/>
              </a:rPr>
              <a:t>()</a:t>
            </a:r>
            <a:r>
              <a:rPr lang="en-GB" dirty="0" smtClean="0"/>
              <a:t> in C#. It's good to name the method </a:t>
            </a:r>
            <a:r>
              <a:rPr lang="en-GB" dirty="0" smtClean="0">
                <a:latin typeface="Lucida Console" panose="020B0609040504020204" pitchFamily="49" charset="0"/>
              </a:rPr>
              <a:t>__</a:t>
            </a:r>
            <a:r>
              <a:rPr lang="en-GB" dirty="0" err="1" smtClean="0">
                <a:latin typeface="Lucida Console" panose="020B0609040504020204" pitchFamily="49" charset="0"/>
              </a:rPr>
              <a:t>str</a:t>
            </a:r>
            <a:r>
              <a:rPr lang="en-GB" dirty="0" smtClean="0">
                <a:latin typeface="Lucida Console" panose="020B0609040504020204" pitchFamily="49" charset="0"/>
              </a:rPr>
              <a:t>__()</a:t>
            </a:r>
            <a:r>
              <a:rPr lang="en-GB" dirty="0" smtClean="0"/>
              <a:t> in Python, because it's a standard Python mechanism and it dovetails automatically with </a:t>
            </a:r>
            <a:r>
              <a:rPr lang="en-GB" dirty="0" err="1" smtClean="0">
                <a:latin typeface="Lucida Console" panose="020B0609040504020204" pitchFamily="49" charset="0"/>
              </a:rPr>
              <a:t>str</a:t>
            </a:r>
            <a:r>
              <a:rPr lang="en-GB" dirty="0" smtClean="0">
                <a:latin typeface="Lucida Console" panose="020B0609040504020204" pitchFamily="49" charset="0"/>
              </a:rPr>
              <a:t>()</a:t>
            </a:r>
            <a:r>
              <a:rPr lang="en-GB" dirty="0" smtClean="0"/>
              <a:t> calls in the application.</a:t>
            </a:r>
            <a:endParaRPr lang="en-GB" dirty="0"/>
          </a:p>
          <a:p>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a:noFill/>
        </p:spPr>
        <p:txBody>
          <a:bodyPr/>
          <a:lstStyle/>
          <a:p>
            <a:r>
              <a:rPr lang="en-GB" dirty="0" smtClean="0"/>
              <a:t>Additional Object-Oriented Techniques</a:t>
            </a:r>
          </a:p>
        </p:txBody>
      </p:sp>
      <p:sp>
        <p:nvSpPr>
          <p:cNvPr id="65539" name="Rectangle 2"/>
          <p:cNvSpPr>
            <a:spLocks noGrp="1" noRot="1" noChangeAspect="1" noChangeArrowheads="1" noTextEdit="1"/>
          </p:cNvSpPr>
          <p:nvPr>
            <p:ph type="sldImg"/>
          </p:nvPr>
        </p:nvSpPr>
        <p:spPr>
          <a:ln/>
        </p:spPr>
      </p:sp>
      <p:sp>
        <p:nvSpPr>
          <p:cNvPr id="65540"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smtClean="0"/>
              <a:t>Here are some magic methods you can implement, so that your class objects can be used in conjunction with relational operators:</a:t>
            </a:r>
          </a:p>
          <a:p>
            <a:pPr lvl="1"/>
            <a:r>
              <a:rPr lang="en-GB" dirty="0">
                <a:latin typeface="Lucida Console" panose="020B0609040504020204" pitchFamily="49" charset="0"/>
              </a:rPr>
              <a:t>__</a:t>
            </a:r>
            <a:r>
              <a:rPr lang="en-GB" dirty="0" err="1">
                <a:latin typeface="Lucida Console" panose="020B0609040504020204" pitchFamily="49" charset="0"/>
              </a:rPr>
              <a:t>eq</a:t>
            </a:r>
            <a:r>
              <a:rPr lang="en-GB" dirty="0">
                <a:latin typeface="Lucida Console" panose="020B0609040504020204" pitchFamily="49" charset="0"/>
              </a:rPr>
              <a:t>__(self, other</a:t>
            </a:r>
            <a:r>
              <a:rPr lang="en-GB" dirty="0" smtClean="0">
                <a:latin typeface="Lucida Console" panose="020B0609040504020204" pitchFamily="49" charset="0"/>
              </a:rPr>
              <a:t>)</a:t>
            </a:r>
            <a:br>
              <a:rPr lang="en-GB" dirty="0" smtClean="0">
                <a:latin typeface="Lucida Console" panose="020B0609040504020204" pitchFamily="49" charset="0"/>
              </a:rPr>
            </a:br>
            <a:r>
              <a:rPr lang="en-GB" dirty="0" smtClean="0"/>
              <a:t>Implements the </a:t>
            </a:r>
            <a:r>
              <a:rPr lang="en-GB" dirty="0" smtClean="0">
                <a:latin typeface="Lucida Console" panose="020B0609040504020204" pitchFamily="49" charset="0"/>
              </a:rPr>
              <a:t>==</a:t>
            </a:r>
            <a:r>
              <a:rPr lang="en-GB" dirty="0" smtClean="0"/>
              <a:t> operator.</a:t>
            </a:r>
            <a:endParaRPr lang="en-GB" dirty="0"/>
          </a:p>
          <a:p>
            <a:pPr lvl="1"/>
            <a:r>
              <a:rPr lang="en-GB" dirty="0" smtClean="0">
                <a:latin typeface="Lucida Console" panose="020B0609040504020204" pitchFamily="49" charset="0"/>
              </a:rPr>
              <a:t>__</a:t>
            </a:r>
            <a:r>
              <a:rPr lang="en-GB" dirty="0">
                <a:latin typeface="Lucida Console" panose="020B0609040504020204" pitchFamily="49" charset="0"/>
              </a:rPr>
              <a:t>ne__(self, other</a:t>
            </a:r>
            <a:r>
              <a:rPr lang="en-GB" dirty="0" smtClean="0">
                <a:latin typeface="Lucida Console" panose="020B0609040504020204" pitchFamily="49" charset="0"/>
              </a:rPr>
              <a:t>)</a:t>
            </a:r>
            <a:br>
              <a:rPr lang="en-GB" dirty="0" smtClean="0">
                <a:latin typeface="Lucida Console" panose="020B0609040504020204" pitchFamily="49" charset="0"/>
              </a:rPr>
            </a:br>
            <a:r>
              <a:rPr lang="en-GB" dirty="0" smtClean="0"/>
              <a:t>Implements the</a:t>
            </a:r>
            <a:r>
              <a:rPr lang="en-GB" dirty="0"/>
              <a:t> </a:t>
            </a:r>
            <a:r>
              <a:rPr lang="en-GB" dirty="0" smtClean="0">
                <a:latin typeface="Lucida Console" panose="020B0609040504020204" pitchFamily="49" charset="0"/>
              </a:rPr>
              <a:t>!=</a:t>
            </a:r>
            <a:r>
              <a:rPr lang="en-GB" dirty="0" smtClean="0"/>
              <a:t> operator.</a:t>
            </a:r>
          </a:p>
          <a:p>
            <a:pPr lvl="1"/>
            <a:r>
              <a:rPr lang="en-GB" dirty="0" smtClean="0">
                <a:latin typeface="Lucida Console" panose="020B0609040504020204" pitchFamily="49" charset="0"/>
              </a:rPr>
              <a:t>__</a:t>
            </a:r>
            <a:r>
              <a:rPr lang="en-GB" dirty="0" err="1">
                <a:latin typeface="Lucida Console" panose="020B0609040504020204" pitchFamily="49" charset="0"/>
              </a:rPr>
              <a:t>lt</a:t>
            </a:r>
            <a:r>
              <a:rPr lang="en-GB" dirty="0">
                <a:latin typeface="Lucida Console" panose="020B0609040504020204" pitchFamily="49" charset="0"/>
              </a:rPr>
              <a:t>__(self, other</a:t>
            </a:r>
            <a:r>
              <a:rPr lang="en-GB" dirty="0" smtClean="0">
                <a:latin typeface="Lucida Console" panose="020B0609040504020204" pitchFamily="49" charset="0"/>
              </a:rPr>
              <a:t>)</a:t>
            </a:r>
            <a:br>
              <a:rPr lang="en-GB" dirty="0" smtClean="0">
                <a:latin typeface="Lucida Console" panose="020B0609040504020204" pitchFamily="49" charset="0"/>
              </a:rPr>
            </a:br>
            <a:r>
              <a:rPr lang="en-GB" dirty="0" smtClean="0"/>
              <a:t>Implements the </a:t>
            </a:r>
            <a:r>
              <a:rPr lang="en-GB" dirty="0" smtClean="0">
                <a:latin typeface="Lucida Console" panose="020B0609040504020204" pitchFamily="49" charset="0"/>
              </a:rPr>
              <a:t>&lt;</a:t>
            </a:r>
            <a:r>
              <a:rPr lang="en-GB" dirty="0" smtClean="0"/>
              <a:t> operator.</a:t>
            </a:r>
          </a:p>
          <a:p>
            <a:pPr lvl="1"/>
            <a:r>
              <a:rPr lang="en-GB" dirty="0" smtClean="0">
                <a:latin typeface="Lucida Console" panose="020B0609040504020204" pitchFamily="49" charset="0"/>
              </a:rPr>
              <a:t>__</a:t>
            </a:r>
            <a:r>
              <a:rPr lang="en-GB" dirty="0" err="1" smtClean="0">
                <a:latin typeface="Lucida Console" panose="020B0609040504020204" pitchFamily="49" charset="0"/>
              </a:rPr>
              <a:t>gt</a:t>
            </a:r>
            <a:r>
              <a:rPr lang="en-GB" dirty="0">
                <a:latin typeface="Lucida Console" panose="020B0609040504020204" pitchFamily="49" charset="0"/>
              </a:rPr>
              <a:t>__(self, other)</a:t>
            </a:r>
            <a:br>
              <a:rPr lang="en-GB" dirty="0">
                <a:latin typeface="Lucida Console" panose="020B0609040504020204" pitchFamily="49" charset="0"/>
              </a:rPr>
            </a:br>
            <a:r>
              <a:rPr lang="en-GB" dirty="0"/>
              <a:t>Implements the </a:t>
            </a:r>
            <a:r>
              <a:rPr lang="en-GB" dirty="0" smtClean="0">
                <a:latin typeface="Lucida Console" panose="020B0609040504020204" pitchFamily="49" charset="0"/>
              </a:rPr>
              <a:t>&gt;</a:t>
            </a:r>
            <a:r>
              <a:rPr lang="en-GB" dirty="0" smtClean="0"/>
              <a:t> </a:t>
            </a:r>
            <a:r>
              <a:rPr lang="en-GB" dirty="0"/>
              <a:t>operator.</a:t>
            </a:r>
          </a:p>
          <a:p>
            <a:pPr lvl="1"/>
            <a:r>
              <a:rPr lang="en-GB" dirty="0">
                <a:latin typeface="Lucida Console" panose="020B0609040504020204" pitchFamily="49" charset="0"/>
              </a:rPr>
              <a:t>__</a:t>
            </a:r>
            <a:r>
              <a:rPr lang="en-GB" dirty="0" smtClean="0">
                <a:latin typeface="Lucida Console" panose="020B0609040504020204" pitchFamily="49" charset="0"/>
              </a:rPr>
              <a:t>le__(</a:t>
            </a:r>
            <a:r>
              <a:rPr lang="en-GB" dirty="0">
                <a:latin typeface="Lucida Console" panose="020B0609040504020204" pitchFamily="49" charset="0"/>
              </a:rPr>
              <a:t>self, other)</a:t>
            </a:r>
            <a:br>
              <a:rPr lang="en-GB" dirty="0">
                <a:latin typeface="Lucida Console" panose="020B0609040504020204" pitchFamily="49" charset="0"/>
              </a:rPr>
            </a:br>
            <a:r>
              <a:rPr lang="en-GB" dirty="0"/>
              <a:t>Implements the </a:t>
            </a:r>
            <a:r>
              <a:rPr lang="en-GB" dirty="0" smtClean="0">
                <a:latin typeface="Lucida Console" panose="020B0609040504020204" pitchFamily="49" charset="0"/>
              </a:rPr>
              <a:t>&lt;=</a:t>
            </a:r>
            <a:r>
              <a:rPr lang="en-GB" dirty="0" smtClean="0"/>
              <a:t> </a:t>
            </a:r>
            <a:r>
              <a:rPr lang="en-GB" dirty="0"/>
              <a:t>operator.</a:t>
            </a:r>
          </a:p>
          <a:p>
            <a:pPr lvl="1"/>
            <a:r>
              <a:rPr lang="en-GB" dirty="0">
                <a:latin typeface="Lucida Console" panose="020B0609040504020204" pitchFamily="49" charset="0"/>
              </a:rPr>
              <a:t>__</a:t>
            </a:r>
            <a:r>
              <a:rPr lang="en-GB" dirty="0" err="1" smtClean="0">
                <a:latin typeface="Lucida Console" panose="020B0609040504020204" pitchFamily="49" charset="0"/>
              </a:rPr>
              <a:t>ge</a:t>
            </a:r>
            <a:r>
              <a:rPr lang="en-GB" dirty="0" smtClean="0">
                <a:latin typeface="Lucida Console" panose="020B0609040504020204" pitchFamily="49" charset="0"/>
              </a:rPr>
              <a:t>__(</a:t>
            </a:r>
            <a:r>
              <a:rPr lang="en-GB" dirty="0">
                <a:latin typeface="Lucida Console" panose="020B0609040504020204" pitchFamily="49" charset="0"/>
              </a:rPr>
              <a:t>self, other)</a:t>
            </a:r>
            <a:br>
              <a:rPr lang="en-GB" dirty="0">
                <a:latin typeface="Lucida Console" panose="020B0609040504020204" pitchFamily="49" charset="0"/>
              </a:rPr>
            </a:br>
            <a:r>
              <a:rPr lang="en-GB" dirty="0"/>
              <a:t>Implements the </a:t>
            </a:r>
            <a:r>
              <a:rPr lang="en-GB" dirty="0" smtClean="0">
                <a:latin typeface="Lucida Console" panose="020B0609040504020204" pitchFamily="49" charset="0"/>
              </a:rPr>
              <a:t>&gt;=</a:t>
            </a:r>
            <a:r>
              <a:rPr lang="en-GB" dirty="0" smtClean="0"/>
              <a:t> </a:t>
            </a:r>
            <a:r>
              <a:rPr lang="en-GB" dirty="0"/>
              <a:t>operator</a:t>
            </a:r>
            <a:r>
              <a:rPr lang="en-GB" dirty="0" smtClean="0"/>
              <a:t>.</a:t>
            </a:r>
          </a:p>
          <a:p>
            <a:r>
              <a:rPr lang="en-GB" dirty="0" smtClean="0"/>
              <a:t>There are a lot of other methods you can implement too, to support a wide range of other operators. There's an excellent article about this here:</a:t>
            </a:r>
          </a:p>
          <a:p>
            <a:pPr lvl="1"/>
            <a:r>
              <a:rPr lang="en-GB" smtClean="0"/>
              <a:t>github.com/RafeKettler/magicmethods/blob/master/magicmethods.markdown</a:t>
            </a:r>
            <a:endParaRPr lang="en-GB" dirty="0" smtClean="0"/>
          </a:p>
          <a:p>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a:noFill/>
        </p:spPr>
        <p:txBody>
          <a:bodyPr/>
          <a:lstStyle/>
          <a:p>
            <a:r>
              <a:rPr lang="en-GB" dirty="0" smtClean="0"/>
              <a:t>Additional Object-Oriented Techniques</a:t>
            </a: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r>
              <a:rPr lang="en-US" dirty="0"/>
              <a:t>Inheritance </a:t>
            </a:r>
            <a:r>
              <a:rPr lang="en-US" dirty="0" smtClean="0"/>
              <a:t>is an essential ingredient </a:t>
            </a:r>
            <a:r>
              <a:rPr lang="en-US" dirty="0"/>
              <a:t>in object-oriented programming. It's imperative that you have a good understanding of </a:t>
            </a:r>
            <a:r>
              <a:rPr lang="en-US" dirty="0" smtClean="0"/>
              <a:t>inheritance in general, and on how Python does it in particular.</a:t>
            </a: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p>
            <a:r>
              <a:rPr lang="en-GB" dirty="0"/>
              <a:t>Additional Object-Oriented Techniques</a:t>
            </a: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r>
              <a:rPr lang="en-US" dirty="0" smtClean="0"/>
              <a:t>Inheritance allows you define a new class based on an existing class. The existing class is known as the superclass, and the new class is known as the subclass. Note that some other OO programming languages use alternative terminology here; for example, C++ developers tend to talk about base classes and derived classes. No matter.</a:t>
            </a:r>
          </a:p>
          <a:p>
            <a:pPr eaLnBrk="1" hangingPunct="1"/>
            <a:r>
              <a:rPr lang="en-US" dirty="0" smtClean="0"/>
              <a:t>One of the main benefits of inheritance is code reuse. You can develop a new class more quickly, simply by specifying how it differs from an existing class. Another key benefit of inheritance is that it makes sense; it results in an object model that resembles the real world.</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a:noFill/>
        </p:spPr>
        <p:txBody>
          <a:bodyPr/>
          <a:lstStyle/>
          <a:p>
            <a:r>
              <a:rPr lang="en-GB" dirty="0"/>
              <a:t>Additional Object-Oriented Techniques</a:t>
            </a: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When you define a subclass, i.e. when you define a class that inherits from an existing class, the subclass inherits everything from the superclass (except for constructors, which we'll address later).</a:t>
            </a:r>
          </a:p>
          <a:p>
            <a:pPr eaLnBrk="1" hangingPunct="1"/>
            <a:r>
              <a:rPr lang="en-US" dirty="0" smtClean="0"/>
              <a:t>The subclass can add extra data attributes and methods, as relevant for that class. The subclass can also potentially redefine methods defined in the superclass, so that they behave differently in the subclass; this is known as method overriding, and it lies at the heart of polymorphism.</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a:noFill/>
        </p:spPr>
        <p:txBody>
          <a:bodyPr/>
          <a:lstStyle/>
          <a:p>
            <a:r>
              <a:rPr lang="en-GB" dirty="0"/>
              <a:t>Additional Object-Oriented Techniques</a:t>
            </a: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r>
              <a:rPr lang="en-US" dirty="0" smtClean="0"/>
              <a:t>For the purposes of our discussions, we'll show how to implement the simple inheritance hierarchy depicted in the slide. This diagram uses simple UML notation.</a:t>
            </a:r>
          </a:p>
          <a:p>
            <a:pPr eaLnBrk="1" hangingPunct="1"/>
            <a:r>
              <a:rPr lang="en-US" dirty="0" smtClean="0"/>
              <a:t>Note the following points:</a:t>
            </a:r>
          </a:p>
          <a:p>
            <a:pPr lvl="1" eaLnBrk="1" hangingPunct="1"/>
            <a:r>
              <a:rPr lang="en-US" dirty="0" err="1" smtClean="0">
                <a:latin typeface="Lucida Console" panose="020B0609040504020204" pitchFamily="49" charset="0"/>
              </a:rPr>
              <a:t>BankAccount</a:t>
            </a:r>
            <a:r>
              <a:rPr lang="en-US" dirty="0" smtClean="0"/>
              <a:t> is the superclass, and defines common members that are relevant for all kinds of bank account. </a:t>
            </a:r>
          </a:p>
          <a:p>
            <a:pPr lvl="1" eaLnBrk="1" hangingPunct="1"/>
            <a:r>
              <a:rPr lang="en-US" dirty="0" err="1" smtClean="0">
                <a:latin typeface="Lucida Console" panose="020B0609040504020204" pitchFamily="49" charset="0"/>
              </a:rPr>
              <a:t>SavingsAccount</a:t>
            </a:r>
            <a:r>
              <a:rPr lang="en-US" dirty="0" smtClean="0"/>
              <a:t> is a subclass of </a:t>
            </a:r>
            <a:r>
              <a:rPr lang="en-US" dirty="0" err="1" smtClean="0">
                <a:latin typeface="Lucida Console" panose="020B0609040504020204" pitchFamily="49" charset="0"/>
              </a:rPr>
              <a:t>BankAccount</a:t>
            </a:r>
            <a:r>
              <a:rPr lang="en-US" dirty="0" smtClean="0"/>
              <a:t>. It inherits everything from </a:t>
            </a:r>
            <a:r>
              <a:rPr lang="en-US" dirty="0" err="1" smtClean="0">
                <a:latin typeface="Lucida Console" panose="020B0609040504020204" pitchFamily="49" charset="0"/>
              </a:rPr>
              <a:t>BankAccount</a:t>
            </a:r>
            <a:r>
              <a:rPr lang="en-US" dirty="0" smtClean="0"/>
              <a:t> (except constructors), and can add new members and override existing methods.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a:noFill/>
        </p:spPr>
        <p:txBody>
          <a:bodyPr/>
          <a:lstStyle/>
          <a:p>
            <a:r>
              <a:rPr lang="en-GB" dirty="0"/>
              <a:t>Additional Object-Oriented Techniques</a:t>
            </a: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r>
              <a:rPr lang="en-US" dirty="0" smtClean="0"/>
              <a:t>This slide shows how to define a subclass in Python. When you define a class, you define the name of the superclass (or </a:t>
            </a:r>
            <a:r>
              <a:rPr lang="en-US" dirty="0" err="1" smtClean="0"/>
              <a:t>superclasses</a:t>
            </a:r>
            <a:r>
              <a:rPr lang="en-US" dirty="0" smtClean="0"/>
              <a:t>) in parentheses after your class name. </a:t>
            </a:r>
          </a:p>
          <a:p>
            <a:pPr eaLnBrk="1" hangingPunct="1"/>
            <a:r>
              <a:rPr lang="en-US" dirty="0" smtClean="0"/>
              <a:t>Note the following points:</a:t>
            </a:r>
          </a:p>
          <a:p>
            <a:pPr lvl="1" eaLnBrk="1" hangingPunct="1"/>
            <a:r>
              <a:rPr lang="en-US" dirty="0" smtClean="0"/>
              <a:t>You can inherit from multiple classes in Python.</a:t>
            </a:r>
          </a:p>
          <a:p>
            <a:pPr lvl="1" eaLnBrk="1" hangingPunct="1"/>
            <a:r>
              <a:rPr lang="en-US" dirty="0" smtClean="0"/>
              <a:t>If you don't specify a superclass, your class inherits directly from </a:t>
            </a:r>
            <a:r>
              <a:rPr lang="en-US" dirty="0" smtClean="0">
                <a:latin typeface="Lucida Console" panose="020B0609040504020204" pitchFamily="49" charset="0"/>
              </a:rPr>
              <a:t>object</a:t>
            </a:r>
            <a:r>
              <a:rPr lang="en-US" dirty="0" smtClean="0"/>
              <a:t> by default.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a:noFill/>
        </p:spPr>
        <p:txBody>
          <a:bodyPr/>
          <a:lstStyle/>
          <a:p>
            <a:r>
              <a:rPr lang="en-GB" dirty="0"/>
              <a:t>Additional Object-Oriented Techniques</a:t>
            </a: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r>
              <a:rPr lang="en-US" dirty="0" smtClean="0"/>
              <a:t>When you define a subclass, you automatically inherit all the members from the superclass (except constructors).</a:t>
            </a:r>
          </a:p>
          <a:p>
            <a:pPr eaLnBrk="1" hangingPunct="1"/>
            <a:r>
              <a:rPr lang="en-US" dirty="0" smtClean="0"/>
              <a:t>You can add whatever extra attributes and methods you need in your subclass. This includes instance variables, instance methods, class-wide variables, and class-wide methods.</a:t>
            </a:r>
          </a:p>
          <a:p>
            <a:pPr eaLnBrk="1" hangingPunct="1"/>
            <a:r>
              <a:rPr lang="en-US" dirty="0" smtClean="0"/>
              <a:t>The code in the slide shows how </a:t>
            </a:r>
            <a:r>
              <a:rPr lang="en-US" dirty="0" err="1" smtClean="0">
                <a:latin typeface="Lucida Console" panose="020B0609040504020204" pitchFamily="49" charset="0"/>
              </a:rPr>
              <a:t>SavingsAccount</a:t>
            </a:r>
            <a:r>
              <a:rPr lang="en-US" dirty="0" smtClean="0"/>
              <a:t> inherits from </a:t>
            </a:r>
            <a:r>
              <a:rPr lang="en-US" dirty="0" err="1" smtClean="0">
                <a:latin typeface="Lucida Console" panose="020B0609040504020204" pitchFamily="49" charset="0"/>
              </a:rPr>
              <a:t>BankAccount</a:t>
            </a:r>
            <a:r>
              <a:rPr lang="en-US" dirty="0" smtClean="0"/>
              <a:t> and adds a class-wide variable and an instance method (we'll see how to add instance variables in the next slide, when we discuss how to define the constructor for the </a:t>
            </a:r>
            <a:r>
              <a:rPr lang="en-US" dirty="0" err="1" smtClean="0">
                <a:latin typeface="Lucida Console" panose="020B0609040504020204" pitchFamily="49" charset="0"/>
              </a:rPr>
              <a:t>SavingsAccount</a:t>
            </a:r>
            <a:r>
              <a:rPr lang="en-US" dirty="0" smtClean="0"/>
              <a:t> class).</a:t>
            </a:r>
          </a:p>
          <a:p>
            <a:pPr eaLnBrk="1" hangingPunct="1"/>
            <a:r>
              <a:rPr lang="en-US" dirty="0" smtClean="0"/>
              <a:t>Note that the </a:t>
            </a:r>
            <a:r>
              <a:rPr lang="en-US" dirty="0" err="1" smtClean="0">
                <a:latin typeface="Lucida Console" panose="020B0609040504020204" pitchFamily="49" charset="0"/>
              </a:rPr>
              <a:t>earnInterest</a:t>
            </a:r>
            <a:r>
              <a:rPr lang="en-US" dirty="0" smtClean="0">
                <a:latin typeface="Lucida Console" panose="020B0609040504020204" pitchFamily="49" charset="0"/>
              </a:rPr>
              <a:t>()</a:t>
            </a:r>
            <a:r>
              <a:rPr lang="en-US" dirty="0" smtClean="0"/>
              <a:t> method is allowed to access the </a:t>
            </a:r>
            <a:r>
              <a:rPr lang="en-US" dirty="0" smtClean="0">
                <a:latin typeface="Lucida Console" panose="020B0609040504020204" pitchFamily="49" charset="0"/>
              </a:rPr>
              <a:t>balance</a:t>
            </a:r>
            <a:r>
              <a:rPr lang="en-US" dirty="0" smtClean="0"/>
              <a:t> variable from the superclass, because </a:t>
            </a:r>
            <a:r>
              <a:rPr lang="en-US" dirty="0">
                <a:latin typeface="Lucida Console" panose="020B0609040504020204" pitchFamily="49" charset="0"/>
              </a:rPr>
              <a:t>balance </a:t>
            </a:r>
            <a:r>
              <a:rPr lang="en-US" dirty="0" smtClean="0"/>
              <a:t>is public in the superclass (i.e. the variable is called </a:t>
            </a:r>
            <a:r>
              <a:rPr lang="en-US" dirty="0" smtClean="0">
                <a:latin typeface="Lucida Console" panose="020B0609040504020204" pitchFamily="49" charset="0"/>
              </a:rPr>
              <a:t>balance</a:t>
            </a:r>
            <a:r>
              <a:rPr lang="en-US" dirty="0" smtClean="0"/>
              <a:t>, not </a:t>
            </a:r>
            <a:r>
              <a:rPr lang="en-US" dirty="0" smtClean="0">
                <a:latin typeface="Lucida Console" panose="020B0609040504020204" pitchFamily="49" charset="0"/>
              </a:rPr>
              <a:t>__balance</a:t>
            </a:r>
            <a:r>
              <a:rPr lang="en-US" dirty="0" smtClean="0"/>
              <a: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a:noFill/>
        </p:spPr>
        <p:txBody>
          <a:bodyPr/>
          <a:lstStyle/>
          <a:p>
            <a:r>
              <a:rPr lang="en-GB" dirty="0"/>
              <a:t>Additional Object-Oriented Techniques</a:t>
            </a: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r>
              <a:rPr lang="en-US" dirty="0" smtClean="0"/>
              <a:t>The one thing you don't inherit from the superclass is the constructor. You must redefine a constructor in your subclass, taking the full set of parameters that you deem necessary to fully initialize all the members in your subclass plus the superclass.</a:t>
            </a:r>
          </a:p>
          <a:p>
            <a:pPr eaLnBrk="1" hangingPunct="1"/>
            <a:r>
              <a:rPr lang="en-US" dirty="0" smtClean="0"/>
              <a:t>When the client creates a subclass object, Python calls the constructor defined in your subclass. The first thing your subclass constructor should do is to invoke the superclass constructor, to initialize the base part of the object. You do this via a call to </a:t>
            </a:r>
            <a:r>
              <a:rPr lang="en-US" dirty="0" smtClean="0">
                <a:latin typeface="Lucida Console" panose="020B0609040504020204" pitchFamily="49" charset="0"/>
              </a:rPr>
              <a:t>super().__</a:t>
            </a:r>
            <a:r>
              <a:rPr lang="en-US" dirty="0" err="1" smtClean="0">
                <a:latin typeface="Lucida Console" panose="020B0609040504020204" pitchFamily="49" charset="0"/>
              </a:rPr>
              <a:t>init</a:t>
            </a:r>
            <a:r>
              <a:rPr lang="en-US" dirty="0" smtClean="0">
                <a:latin typeface="Lucida Console" panose="020B0609040504020204" pitchFamily="49" charset="0"/>
              </a:rPr>
              <a:t>__()</a:t>
            </a:r>
            <a:r>
              <a:rPr lang="en-US" dirty="0" smtClean="0"/>
              <a:t>, passing whatever parameters you need into the superclass constructor. </a:t>
            </a:r>
          </a:p>
          <a:p>
            <a:pPr eaLnBrk="1" hangingPunct="1"/>
            <a:r>
              <a:rPr lang="en-US" dirty="0" smtClean="0"/>
              <a:t>After you've done this, your subclass constructor should add whatever instance variables are appropriate for the subclass. </a:t>
            </a:r>
          </a:p>
          <a:p>
            <a:pPr eaLnBrk="1" hangingPunct="1"/>
            <a:r>
              <a:rPr lang="en-US" dirty="0" smtClean="0"/>
              <a:t>Consider the example in the slide:</a:t>
            </a:r>
          </a:p>
          <a:p>
            <a:pPr lvl="1" eaLnBrk="1" hangingPunct="1"/>
            <a:r>
              <a:rPr lang="en-US" dirty="0" smtClean="0"/>
              <a:t>First we call the superclass constructor.</a:t>
            </a:r>
          </a:p>
          <a:p>
            <a:pPr lvl="1" eaLnBrk="1" hangingPunct="1"/>
            <a:r>
              <a:rPr lang="en-US" dirty="0" smtClean="0"/>
              <a:t>Then we add an instance variable named </a:t>
            </a:r>
            <a:r>
              <a:rPr lang="en-US" dirty="0" err="1" smtClean="0">
                <a:latin typeface="Lucida Console" panose="020B0609040504020204" pitchFamily="49" charset="0"/>
              </a:rPr>
              <a:t>interestRate</a:t>
            </a:r>
            <a:r>
              <a:rPr lang="en-US" dirty="0" smtClean="0"/>
              <a:t> to hold the interest rate for this particular </a:t>
            </a:r>
            <a:r>
              <a:rPr lang="en-US" dirty="0" err="1" smtClean="0">
                <a:latin typeface="Lucida Console" panose="020B0609040504020204" pitchFamily="49" charset="0"/>
              </a:rPr>
              <a:t>SavingsAccount</a:t>
            </a:r>
            <a:r>
              <a:rPr lang="en-US" dirty="0" smtClean="0"/>
              <a:t> instance, based on a value passed into our constructor from client code. If the client code didn't specify this value in the constructor call, we use the </a:t>
            </a:r>
            <a:r>
              <a:rPr lang="en-US" dirty="0" smtClean="0">
                <a:latin typeface="Lucida Console" panose="020B0609040504020204" pitchFamily="49" charset="0"/>
              </a:rPr>
              <a:t>__DEFAULT_INTEREST_RATE</a:t>
            </a:r>
            <a:r>
              <a:rPr lang="en-US" dirty="0" smtClean="0"/>
              <a:t> class-wide variable </a:t>
            </a:r>
            <a:r>
              <a:rPr lang="en-US" smtClean="0"/>
              <a:t>instead.</a:t>
            </a:r>
          </a:p>
          <a:p>
            <a:pPr lvl="1" eaLnBrk="1" hangingPunct="1"/>
            <a:endParaRPr lang="en-US"/>
          </a:p>
          <a:p>
            <a:pPr eaLnBrk="1" hangingPunct="1"/>
            <a:r>
              <a:rPr lang="en-US" smtClean="0"/>
              <a:t>Note: In Python 2.7, the syntax for specifying the superclass was slightly different. This is the syntax in Pythin 2.7: </a:t>
            </a:r>
            <a:r>
              <a:rPr lang="en-GB" smtClean="0">
                <a:latin typeface="Lucida Console" panose="020B0609040504020204" pitchFamily="49" charset="0"/>
              </a:rPr>
              <a:t> super(ClassName, </a:t>
            </a:r>
            <a:r>
              <a:rPr lang="en-GB">
                <a:latin typeface="Lucida Console" panose="020B0609040504020204" pitchFamily="49" charset="0"/>
              </a:rPr>
              <a:t>self</a:t>
            </a:r>
            <a:r>
              <a:rPr lang="en-GB" smtClean="0">
                <a:latin typeface="Lucida Console" panose="020B0609040504020204" pitchFamily="49" charset="0"/>
              </a:rPr>
              <a:t>)</a:t>
            </a:r>
            <a:endParaRPr lang="en-US" dirty="0" smtClean="0">
              <a:latin typeface="Lucida Console" panose="020B0609040504020204" pitchFamily="49"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a:noFill/>
        </p:spPr>
        <p:txBody>
          <a:bodyPr/>
          <a:lstStyle/>
          <a:p>
            <a:r>
              <a:rPr lang="en-GB" dirty="0"/>
              <a:t>Additional Object-Oriented Techniques</a:t>
            </a: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r>
              <a:rPr lang="en-US" dirty="0" smtClean="0"/>
              <a:t>In Python, all methods in a superclass are </a:t>
            </a:r>
            <a:r>
              <a:rPr lang="en-US" dirty="0" err="1" smtClean="0"/>
              <a:t>overridable</a:t>
            </a:r>
            <a:r>
              <a:rPr lang="en-US" dirty="0" smtClean="0"/>
              <a:t>. This means subclasses can re-implement methods with alternative application logic if appropriate. </a:t>
            </a:r>
          </a:p>
          <a:p>
            <a:pPr eaLnBrk="1" hangingPunct="1"/>
            <a:r>
              <a:rPr lang="en-US" dirty="0" smtClean="0"/>
              <a:t>Method overriding is a very common practice, especially when you're using a third-party framework. The framework will typically define a large number of classes in a predefined arrangement, to implement core functionality for a simple application. To use the framework, you typically define subclasses for some of the existing classes, and override some of the methods with your own application-specific functionality.</a:t>
            </a:r>
          </a:p>
          <a:p>
            <a:pPr eaLnBrk="1" hangingPunct="1"/>
            <a:r>
              <a:rPr lang="en-US" dirty="0" smtClean="0"/>
              <a:t>Consider the example in the slide:</a:t>
            </a:r>
          </a:p>
          <a:p>
            <a:pPr lvl="1" eaLnBrk="1" hangingPunct="1"/>
            <a:r>
              <a:rPr lang="en-US" dirty="0" smtClean="0"/>
              <a:t>The </a:t>
            </a:r>
            <a:r>
              <a:rPr lang="en-US" dirty="0">
                <a:latin typeface="Lucida Console" panose="020B0609040504020204" pitchFamily="49" charset="0"/>
              </a:rPr>
              <a:t>withdraw()</a:t>
            </a:r>
            <a:r>
              <a:rPr lang="en-US" dirty="0"/>
              <a:t> method first </a:t>
            </a:r>
            <a:r>
              <a:rPr lang="en-US" dirty="0" smtClean="0"/>
              <a:t>checks whether the withdrawal amount exceeds the current balance. This isn't allowed for savings accounts, according to the business rules in our application </a:t>
            </a:r>
            <a:r>
              <a:rPr lang="en-US" dirty="0" smtClean="0">
                <a:sym typeface="Wingdings" panose="05000000000000000000" pitchFamily="2" charset="2"/>
              </a:rPr>
              <a:t>.</a:t>
            </a:r>
          </a:p>
          <a:p>
            <a:pPr lvl="1" eaLnBrk="1" hangingPunct="1"/>
            <a:r>
              <a:rPr lang="en-US" dirty="0" smtClean="0">
                <a:sym typeface="Wingdings" panose="05000000000000000000" pitchFamily="2" charset="2"/>
              </a:rPr>
              <a:t>If the amount isn't too large, we </a:t>
            </a:r>
            <a:r>
              <a:rPr lang="en-US" dirty="0" smtClean="0"/>
              <a:t>call </a:t>
            </a:r>
            <a:r>
              <a:rPr lang="en-US" dirty="0"/>
              <a:t>the superclass version of </a:t>
            </a:r>
            <a:r>
              <a:rPr lang="en-US" dirty="0">
                <a:latin typeface="Lucida Console" panose="020B0609040504020204" pitchFamily="49" charset="0"/>
              </a:rPr>
              <a:t>withdraw</a:t>
            </a:r>
            <a:r>
              <a:rPr lang="en-US" dirty="0" smtClean="0">
                <a:latin typeface="Lucida Console" panose="020B0609040504020204" pitchFamily="49" charset="0"/>
              </a:rPr>
              <a:t>()</a:t>
            </a:r>
            <a:r>
              <a:rPr lang="en-US" dirty="0" smtClean="0"/>
              <a:t> </a:t>
            </a:r>
            <a:r>
              <a:rPr lang="en-US" dirty="0"/>
              <a:t>to perform the normal processing as defined by the superclass. </a:t>
            </a:r>
            <a:endParaRPr lang="en-US" dirty="0" smtClean="0"/>
          </a:p>
          <a:p>
            <a:pPr eaLnBrk="1" hangingPunct="1"/>
            <a:r>
              <a:rPr lang="en-US" dirty="0" smtClean="0"/>
              <a:t>We can also override the </a:t>
            </a:r>
            <a:r>
              <a:rPr lang="en-US" dirty="0" smtClean="0">
                <a:latin typeface="Lucida Console" panose="020B0609040504020204" pitchFamily="49" charset="0"/>
              </a:rPr>
              <a:t>__</a:t>
            </a:r>
            <a:r>
              <a:rPr lang="en-US" dirty="0" err="1" smtClean="0">
                <a:latin typeface="Lucida Console" panose="020B0609040504020204" pitchFamily="49" charset="0"/>
              </a:rPr>
              <a:t>str</a:t>
            </a:r>
            <a:r>
              <a:rPr lang="en-US" dirty="0" smtClean="0">
                <a:latin typeface="Lucida Console" panose="020B0609040504020204" pitchFamily="49" charset="0"/>
              </a:rPr>
              <a:t>__() </a:t>
            </a:r>
            <a:r>
              <a:rPr lang="en-US" dirty="0" smtClean="0"/>
              <a:t> method as follows, to return a textual representation of the object data in the subclass plus its superclass:</a:t>
            </a:r>
          </a:p>
          <a:p>
            <a:pPr eaLnBrk="1" hangingPunct="1"/>
            <a:r>
              <a:rPr lang="en-US" dirty="0">
                <a:latin typeface="Lucida Console" panose="020B0609040504020204" pitchFamily="49" charset="0"/>
              </a:rPr>
              <a:t> </a:t>
            </a:r>
            <a:r>
              <a:rPr lang="en-US" dirty="0" smtClean="0">
                <a:latin typeface="Lucida Console" panose="020B0609040504020204" pitchFamily="49" charset="0"/>
              </a:rPr>
              <a:t>   </a:t>
            </a:r>
            <a:r>
              <a:rPr lang="en-US" dirty="0" err="1" smtClean="0">
                <a:latin typeface="Lucida Console" panose="020B0609040504020204" pitchFamily="49" charset="0"/>
              </a:rPr>
              <a:t>def</a:t>
            </a:r>
            <a:r>
              <a:rPr lang="en-US" dirty="0" smtClean="0">
                <a:latin typeface="Lucida Console" panose="020B0609040504020204" pitchFamily="49" charset="0"/>
              </a:rPr>
              <a:t> </a:t>
            </a:r>
            <a:r>
              <a:rPr lang="en-US" dirty="0">
                <a:latin typeface="Lucida Console" panose="020B0609040504020204" pitchFamily="49" charset="0"/>
              </a:rPr>
              <a:t>__</a:t>
            </a:r>
            <a:r>
              <a:rPr lang="en-US" dirty="0" err="1">
                <a:latin typeface="Lucida Console" panose="020B0609040504020204" pitchFamily="49" charset="0"/>
              </a:rPr>
              <a:t>str</a:t>
            </a:r>
            <a:r>
              <a:rPr lang="en-US" dirty="0">
                <a:latin typeface="Lucida Console" panose="020B0609040504020204" pitchFamily="49" charset="0"/>
              </a:rPr>
              <a:t>__(self):</a:t>
            </a:r>
          </a:p>
          <a:p>
            <a:pPr eaLnBrk="1" hangingPunct="1"/>
            <a:r>
              <a:rPr lang="en-US" dirty="0">
                <a:latin typeface="Lucida Console" panose="020B0609040504020204" pitchFamily="49" charset="0"/>
              </a:rPr>
              <a:t>        </a:t>
            </a:r>
            <a:r>
              <a:rPr lang="en-US" dirty="0" err="1">
                <a:latin typeface="Lucida Console" panose="020B0609040504020204" pitchFamily="49" charset="0"/>
              </a:rPr>
              <a:t>baseStr</a:t>
            </a:r>
            <a:r>
              <a:rPr lang="en-US" dirty="0">
                <a:latin typeface="Lucida Console" panose="020B0609040504020204" pitchFamily="49" charset="0"/>
              </a:rPr>
              <a:t> = super().__</a:t>
            </a:r>
            <a:r>
              <a:rPr lang="en-US" dirty="0" err="1">
                <a:latin typeface="Lucida Console" panose="020B0609040504020204" pitchFamily="49" charset="0"/>
              </a:rPr>
              <a:t>str</a:t>
            </a:r>
            <a:r>
              <a:rPr lang="en-US" dirty="0">
                <a:latin typeface="Lucida Console" panose="020B0609040504020204" pitchFamily="49" charset="0"/>
              </a:rPr>
              <a:t>__()</a:t>
            </a:r>
          </a:p>
          <a:p>
            <a:pPr eaLnBrk="1" hangingPunct="1"/>
            <a:r>
              <a:rPr lang="en-US" dirty="0">
                <a:latin typeface="Lucida Console" panose="020B0609040504020204" pitchFamily="49" charset="0"/>
              </a:rPr>
              <a:t>        return "{0}, {1}".format(</a:t>
            </a:r>
            <a:r>
              <a:rPr lang="en-US" dirty="0" err="1">
                <a:latin typeface="Lucida Console" panose="020B0609040504020204" pitchFamily="49" charset="0"/>
              </a:rPr>
              <a:t>baseStr</a:t>
            </a:r>
            <a:r>
              <a:rPr lang="en-US" dirty="0">
                <a:latin typeface="Lucida Console" panose="020B0609040504020204" pitchFamily="49" charset="0"/>
              </a:rPr>
              <a:t>, </a:t>
            </a:r>
            <a:r>
              <a:rPr lang="en-US" dirty="0" err="1">
                <a:latin typeface="Lucida Console" panose="020B0609040504020204" pitchFamily="49" charset="0"/>
              </a:rPr>
              <a:t>self.interestRate</a:t>
            </a:r>
            <a:r>
              <a:rPr lang="en-US" dirty="0">
                <a:latin typeface="Lucida Console" panose="020B0609040504020204" pitchFamily="49" charset="0"/>
              </a:rPr>
              <a:t>)</a:t>
            </a:r>
            <a:endParaRPr lang="en-US" dirty="0" smtClean="0">
              <a:latin typeface="Lucida Console" panose="020B0609040504020204" pitchFamily="49"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a:noFill/>
        </p:spPr>
        <p:txBody>
          <a:bodyPr/>
          <a:lstStyle/>
          <a:p>
            <a:r>
              <a:rPr lang="en-GB" dirty="0" smtClean="0"/>
              <a:t>Additional Object-Oriented Techniques</a:t>
            </a: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r>
              <a:rPr lang="en-US" dirty="0"/>
              <a:t>Section 1 </a:t>
            </a:r>
            <a:r>
              <a:rPr lang="en-US" dirty="0" smtClean="0"/>
              <a:t>explores some weird and wacky techniques supported by Python, for managing the attributes on an object.</a:t>
            </a:r>
            <a:endParaRPr lang="en-US" dirty="0"/>
          </a:p>
          <a:p>
            <a:pPr eaLnBrk="1" hangingPunct="1"/>
            <a:r>
              <a:rPr lang="en-US" dirty="0"/>
              <a:t>Section 2 </a:t>
            </a:r>
            <a:r>
              <a:rPr lang="en-US" dirty="0" smtClean="0"/>
              <a:t>describes some special methods that you can implement in your Python classes, to integrate your classes with various Python idioms. For example, we'll see how you can write methods that will allow your class objects to be used in expressions such as obj1 == </a:t>
            </a:r>
            <a:r>
              <a:rPr lang="en-US" dirty="0" err="1" smtClean="0"/>
              <a:t>obj</a:t>
            </a:r>
            <a:r>
              <a:rPr lang="en-US" dirty="0" smtClean="0"/>
              <a:t> 2, obj1 &lt; obj2, etc.</a:t>
            </a:r>
            <a:endParaRPr lang="en-US" dirty="0"/>
          </a:p>
          <a:p>
            <a:pPr eaLnBrk="1" hangingPunct="1"/>
            <a:r>
              <a:rPr lang="en-US" dirty="0" smtClean="0"/>
              <a:t>Section 3 discusses inheritance. We'll explain what inheritance is, why it matters, and how to do it in Python</a:t>
            </a:r>
            <a:endParaRPr lang="en-US" dirty="0"/>
          </a:p>
          <a:p>
            <a:pPr eaLnBrk="1" hangingPunct="1"/>
            <a:endParaRPr lang="en-US" dirty="0"/>
          </a:p>
          <a:p>
            <a:pPr eaLnBrk="1" hangingPunct="1"/>
            <a:r>
              <a:rPr lang="en-US" dirty="0"/>
              <a:t>The demos for chapter are located in the following folder:</a:t>
            </a:r>
          </a:p>
          <a:p>
            <a:pPr lvl="1" eaLnBrk="1" hangingPunct="1"/>
            <a:r>
              <a:rPr lang="en-US" dirty="0">
                <a:latin typeface="Lucida Console" panose="020B0609040504020204" pitchFamily="49" charset="0"/>
              </a:rPr>
              <a:t>C</a:t>
            </a:r>
            <a:r>
              <a:rPr lang="en-US">
                <a:latin typeface="Lucida Console" panose="020B0609040504020204" pitchFamily="49" charset="0"/>
              </a:rPr>
              <a:t>:\</a:t>
            </a:r>
            <a:r>
              <a:rPr lang="en-US" smtClean="0">
                <a:latin typeface="Lucida Console" panose="020B0609040504020204" pitchFamily="49" charset="0"/>
              </a:rPr>
              <a:t>PythonDev\Demos\09-MoreOOP</a:t>
            </a:r>
            <a:endParaRPr lang="en-US" dirty="0">
              <a:latin typeface="Lucida Console" panose="020B0609040504020204" pitchFamily="49" charset="0"/>
            </a:endParaRPr>
          </a:p>
          <a:p>
            <a:pPr eaLnBrk="1" hangingPunct="1"/>
            <a:endParaRPr lang="en-US"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a:noFill/>
        </p:spPr>
        <p:txBody>
          <a:bodyPr/>
          <a:lstStyle/>
          <a:p>
            <a:r>
              <a:rPr lang="en-GB" dirty="0"/>
              <a:t>Additional Object-Oriented Techniques</a:t>
            </a: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r>
              <a:rPr lang="en-US" dirty="0" smtClean="0"/>
              <a:t>Python supports multiple inheritance, which is quite unusual in OO these days. C++ also supports multiple inheritance, but other OO languages such as C# and Java do not.</a:t>
            </a:r>
          </a:p>
          <a:p>
            <a:pPr eaLnBrk="1" hangingPunct="1"/>
            <a:r>
              <a:rPr lang="en-US" dirty="0" smtClean="0"/>
              <a:t>To use multiple inheritance in Python, the subclass specifies a comma-separated list of </a:t>
            </a:r>
            <a:r>
              <a:rPr lang="en-US" dirty="0" err="1" smtClean="0"/>
              <a:t>superclasses</a:t>
            </a:r>
            <a:r>
              <a:rPr lang="en-US" dirty="0" smtClean="0"/>
              <a:t> in its definition. For example, the </a:t>
            </a:r>
            <a:r>
              <a:rPr lang="en-US" dirty="0" err="1" smtClean="0">
                <a:latin typeface="Lucida Console" panose="020B0609040504020204" pitchFamily="49" charset="0"/>
              </a:rPr>
              <a:t>Alerter</a:t>
            </a:r>
            <a:r>
              <a:rPr lang="en-US" dirty="0" smtClean="0"/>
              <a:t> class in the slide inherits from both the </a:t>
            </a:r>
            <a:r>
              <a:rPr lang="en-US" dirty="0" smtClean="0">
                <a:latin typeface="Lucida Console" panose="020B0609040504020204" pitchFamily="49" charset="0"/>
              </a:rPr>
              <a:t>Logger</a:t>
            </a:r>
            <a:r>
              <a:rPr lang="en-US" dirty="0" smtClean="0"/>
              <a:t> and </a:t>
            </a:r>
            <a:r>
              <a:rPr lang="en-US" dirty="0" smtClean="0">
                <a:latin typeface="Lucida Console" panose="020B0609040504020204" pitchFamily="49" charset="0"/>
              </a:rPr>
              <a:t>Beeper</a:t>
            </a:r>
            <a:r>
              <a:rPr lang="en-US" dirty="0" smtClean="0"/>
              <a:t> classes, and leverages the methods defined in both these </a:t>
            </a:r>
            <a:r>
              <a:rPr lang="en-US" dirty="0" err="1" smtClean="0"/>
              <a:t>superclasses</a:t>
            </a:r>
            <a:r>
              <a:rPr lang="en-US" dirty="0" smtClean="0"/>
              <a:t>.</a:t>
            </a:r>
          </a:p>
          <a:p>
            <a:pPr eaLnBrk="1" hangingPunct="1"/>
            <a:r>
              <a:rPr lang="en-US" dirty="0" smtClean="0"/>
              <a:t>The following slide shows how client code can define and use </a:t>
            </a:r>
            <a:r>
              <a:rPr lang="en-US" dirty="0" err="1" smtClean="0">
                <a:latin typeface="Lucida Console" panose="020B0609040504020204" pitchFamily="49" charset="0"/>
              </a:rPr>
              <a:t>Alerter</a:t>
            </a:r>
            <a:r>
              <a:rPr lang="en-US" dirty="0" smtClean="0"/>
              <a:t> </a:t>
            </a:r>
            <a:r>
              <a:rPr lang="en-US" smtClean="0"/>
              <a:t>objects.</a:t>
            </a:r>
          </a:p>
          <a:p>
            <a:pPr eaLnBrk="1" hangingPunct="1"/>
            <a:endParaRPr lang="en-US"/>
          </a:p>
          <a:p>
            <a:pPr eaLnBrk="1" hangingPunct="1"/>
            <a:r>
              <a:rPr lang="en-US"/>
              <a:t>Note: The way in which methods are resolved in Python is commonly known as the "Method Resolution Order" (MRO). For more information about the MRO, see http://</a:t>
            </a:r>
            <a:r>
              <a:rPr lang="en-US" smtClean="0"/>
              <a:t>www.python-course.eu/python3_multiple_inheritance.php.</a:t>
            </a:r>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a:noFill/>
        </p:spPr>
        <p:txBody>
          <a:bodyPr/>
          <a:lstStyle/>
          <a:p>
            <a:r>
              <a:rPr lang="en-GB" dirty="0"/>
              <a:t>Additional Object-Oriented Techniques</a:t>
            </a: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r>
              <a:rPr lang="en-US" dirty="0" smtClean="0"/>
              <a:t>This slide shows that the client code can access any public methods defined in the subclass, or in any of its </a:t>
            </a:r>
            <a:r>
              <a:rPr lang="en-US" dirty="0" err="1" smtClean="0"/>
              <a:t>superclasses</a:t>
            </a:r>
            <a:r>
              <a:rPr lang="en-US" dirty="0" smtClean="0"/>
              <a:t>. Note the following points:</a:t>
            </a:r>
          </a:p>
          <a:p>
            <a:pPr lvl="1" eaLnBrk="1" hangingPunct="1"/>
            <a:r>
              <a:rPr lang="en-US" dirty="0" smtClean="0"/>
              <a:t>We define an </a:t>
            </a:r>
            <a:r>
              <a:rPr lang="en-US" dirty="0" err="1" smtClean="0">
                <a:latin typeface="Lucida Console" panose="020B0609040504020204" pitchFamily="49" charset="0"/>
              </a:rPr>
              <a:t>Alerter</a:t>
            </a:r>
            <a:r>
              <a:rPr lang="en-US" dirty="0" smtClean="0"/>
              <a:t> object. This object will have various methods defined in the </a:t>
            </a:r>
            <a:r>
              <a:rPr lang="en-US" dirty="0" err="1" smtClean="0">
                <a:latin typeface="Lucida Console" panose="020B0609040504020204" pitchFamily="49" charset="0"/>
              </a:rPr>
              <a:t>Alerter</a:t>
            </a:r>
            <a:r>
              <a:rPr lang="en-US" dirty="0" smtClean="0"/>
              <a:t> class, plus all the methods defined in </a:t>
            </a:r>
            <a:r>
              <a:rPr lang="en-US" dirty="0" smtClean="0">
                <a:latin typeface="Lucida Console" panose="020B0609040504020204" pitchFamily="49" charset="0"/>
              </a:rPr>
              <a:t>Logger</a:t>
            </a:r>
            <a:r>
              <a:rPr lang="en-US" dirty="0" smtClean="0"/>
              <a:t> and </a:t>
            </a:r>
            <a:r>
              <a:rPr lang="en-US" dirty="0" smtClean="0">
                <a:latin typeface="Lucida Console" panose="020B0609040504020204" pitchFamily="49" charset="0"/>
              </a:rPr>
              <a:t>Beeper</a:t>
            </a:r>
            <a:r>
              <a:rPr lang="en-US" dirty="0" smtClean="0"/>
              <a:t>.</a:t>
            </a:r>
          </a:p>
          <a:p>
            <a:pPr lvl="1" eaLnBrk="1" hangingPunct="1"/>
            <a:r>
              <a:rPr lang="en-US" dirty="0" smtClean="0"/>
              <a:t>We call </a:t>
            </a:r>
            <a:r>
              <a:rPr lang="en-US" dirty="0" smtClean="0">
                <a:latin typeface="Lucida Console" panose="020B0609040504020204" pitchFamily="49" charset="0"/>
              </a:rPr>
              <a:t>log()</a:t>
            </a:r>
            <a:r>
              <a:rPr lang="en-US" dirty="0" smtClean="0"/>
              <a:t> on the </a:t>
            </a:r>
            <a:r>
              <a:rPr lang="en-US" dirty="0" err="1" smtClean="0">
                <a:latin typeface="Lucida Console" panose="020B0609040504020204" pitchFamily="49" charset="0"/>
              </a:rPr>
              <a:t>Alerter</a:t>
            </a:r>
            <a:r>
              <a:rPr lang="en-US" dirty="0" smtClean="0"/>
              <a:t> object. Python looks up the inheritance tree and locates this method in the </a:t>
            </a:r>
            <a:r>
              <a:rPr lang="en-US" dirty="0" smtClean="0">
                <a:latin typeface="Lucida Console" panose="020B0609040504020204" pitchFamily="49" charset="0"/>
              </a:rPr>
              <a:t>Logger</a:t>
            </a:r>
            <a:r>
              <a:rPr lang="en-US" dirty="0" smtClean="0"/>
              <a:t> class.</a:t>
            </a:r>
          </a:p>
          <a:p>
            <a:pPr lvl="1" eaLnBrk="1" hangingPunct="1"/>
            <a:r>
              <a:rPr lang="en-US" dirty="0" smtClean="0"/>
              <a:t>Then we </a:t>
            </a:r>
            <a:r>
              <a:rPr lang="en-US" dirty="0"/>
              <a:t>call </a:t>
            </a:r>
            <a:r>
              <a:rPr lang="en-US" dirty="0" smtClean="0">
                <a:latin typeface="Lucida Console" panose="020B0609040504020204" pitchFamily="49" charset="0"/>
              </a:rPr>
              <a:t>beep()</a:t>
            </a:r>
            <a:r>
              <a:rPr lang="en-US" dirty="0" smtClean="0"/>
              <a:t> </a:t>
            </a:r>
            <a:r>
              <a:rPr lang="en-US" dirty="0"/>
              <a:t>on the </a:t>
            </a:r>
            <a:r>
              <a:rPr lang="en-US" dirty="0" err="1">
                <a:latin typeface="Lucida Console" panose="020B0609040504020204" pitchFamily="49" charset="0"/>
              </a:rPr>
              <a:t>Alerter</a:t>
            </a:r>
            <a:r>
              <a:rPr lang="en-US" dirty="0"/>
              <a:t> object. Python looks up the inheritance tree </a:t>
            </a:r>
            <a:r>
              <a:rPr lang="en-US" dirty="0" smtClean="0"/>
              <a:t>again, and this time locates the method </a:t>
            </a:r>
            <a:r>
              <a:rPr lang="en-US" dirty="0"/>
              <a:t>in the </a:t>
            </a:r>
            <a:r>
              <a:rPr lang="en-US" dirty="0" smtClean="0">
                <a:latin typeface="Lucida Console" panose="020B0609040504020204" pitchFamily="49" charset="0"/>
              </a:rPr>
              <a:t>Beeper</a:t>
            </a:r>
            <a:r>
              <a:rPr lang="en-US" dirty="0" smtClean="0"/>
              <a:t> </a:t>
            </a:r>
            <a:r>
              <a:rPr lang="en-US" dirty="0"/>
              <a:t>class</a:t>
            </a:r>
            <a:r>
              <a:rPr lang="en-US" dirty="0" smtClean="0"/>
              <a:t>.</a:t>
            </a:r>
          </a:p>
          <a:p>
            <a:pPr lvl="1" eaLnBrk="1" hangingPunct="1"/>
            <a:r>
              <a:rPr lang="en-US" dirty="0" smtClean="0"/>
              <a:t>Then we </a:t>
            </a:r>
            <a:r>
              <a:rPr lang="en-US" dirty="0"/>
              <a:t>call </a:t>
            </a:r>
            <a:r>
              <a:rPr lang="en-US" dirty="0" err="1" smtClean="0">
                <a:latin typeface="Lucida Console" panose="020B0609040504020204" pitchFamily="49" charset="0"/>
              </a:rPr>
              <a:t>doShortAlert</a:t>
            </a:r>
            <a:r>
              <a:rPr lang="en-US" dirty="0" smtClean="0">
                <a:latin typeface="Lucida Console" panose="020B0609040504020204" pitchFamily="49" charset="0"/>
              </a:rPr>
              <a:t>()</a:t>
            </a:r>
            <a:r>
              <a:rPr lang="en-US" dirty="0" smtClean="0"/>
              <a:t>, </a:t>
            </a:r>
            <a:r>
              <a:rPr lang="en-US" dirty="0" err="1" smtClean="0">
                <a:latin typeface="Lucida Console" panose="020B0609040504020204" pitchFamily="49" charset="0"/>
              </a:rPr>
              <a:t>doMediumAlert</a:t>
            </a:r>
            <a:r>
              <a:rPr lang="en-US" dirty="0">
                <a:latin typeface="Lucida Console" panose="020B0609040504020204" pitchFamily="49" charset="0"/>
              </a:rPr>
              <a:t>()</a:t>
            </a:r>
            <a:r>
              <a:rPr lang="en-US" dirty="0" smtClean="0"/>
              <a:t>, and </a:t>
            </a:r>
            <a:r>
              <a:rPr lang="en-US" dirty="0" err="1" smtClean="0">
                <a:latin typeface="Lucida Console" panose="020B0609040504020204" pitchFamily="49" charset="0"/>
              </a:rPr>
              <a:t>doLongAlert</a:t>
            </a:r>
            <a:r>
              <a:rPr lang="en-US" dirty="0">
                <a:latin typeface="Lucida Console" panose="020B0609040504020204" pitchFamily="49" charset="0"/>
              </a:rPr>
              <a:t>()</a:t>
            </a:r>
            <a:r>
              <a:rPr lang="en-US" dirty="0" smtClean="0"/>
              <a:t> on the </a:t>
            </a:r>
            <a:r>
              <a:rPr lang="en-US" dirty="0" err="1">
                <a:latin typeface="Lucida Console" panose="020B0609040504020204" pitchFamily="49" charset="0"/>
              </a:rPr>
              <a:t>Alerter</a:t>
            </a:r>
            <a:r>
              <a:rPr lang="en-US" dirty="0"/>
              <a:t> object. Python </a:t>
            </a:r>
            <a:r>
              <a:rPr lang="en-US" dirty="0" smtClean="0"/>
              <a:t>locates these methods immediately in the </a:t>
            </a:r>
            <a:r>
              <a:rPr lang="en-US" dirty="0" err="1" smtClean="0">
                <a:latin typeface="Lucida Console" panose="020B0609040504020204" pitchFamily="49" charset="0"/>
              </a:rPr>
              <a:t>Alerter</a:t>
            </a:r>
            <a:r>
              <a:rPr lang="en-US" dirty="0" smtClean="0"/>
              <a:t> class, so it doesn't need to look any further up </a:t>
            </a:r>
            <a:r>
              <a:rPr lang="en-US" dirty="0"/>
              <a:t>the inheritance </a:t>
            </a:r>
            <a:r>
              <a:rPr lang="en-US" dirty="0" smtClean="0"/>
              <a:t>tree.</a:t>
            </a:r>
            <a:endParaRPr lang="en-US" dirty="0"/>
          </a:p>
          <a:p>
            <a:pPr lvl="1" eaLnBrk="1" hangingPunct="1"/>
            <a:endParaRPr lang="en-US" dirty="0"/>
          </a:p>
          <a:p>
            <a:pPr lvl="1" eaLnBrk="1" hangingPunct="1"/>
            <a:endParaRPr 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en-US" smtClean="0"/>
          </a:p>
        </p:txBody>
      </p:sp>
      <p:sp>
        <p:nvSpPr>
          <p:cNvPr id="5" name="Rectangle 2"/>
          <p:cNvSpPr>
            <a:spLocks noGrp="1" noChangeArrowheads="1"/>
          </p:cNvSpPr>
          <p:nvPr>
            <p:ph type="hdr" sz="quarter"/>
          </p:nvPr>
        </p:nvSpPr>
        <p:spPr>
          <a:xfrm>
            <a:off x="798513" y="309563"/>
            <a:ext cx="5792787" cy="195262"/>
          </a:xfrm>
          <a:noFill/>
        </p:spPr>
        <p:txBody>
          <a:bodyPr/>
          <a:lstStyle/>
          <a:p>
            <a:r>
              <a:rPr lang="en-GB" dirty="0" smtClean="0"/>
              <a:t>Additional Object-Oriented Techniques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a:noFill/>
        </p:spPr>
        <p:txBody>
          <a:bodyPr/>
          <a:lstStyle/>
          <a:p>
            <a:r>
              <a:rPr lang="en-GB" dirty="0" smtClean="0"/>
              <a:t>Additional Object-Oriented Techniques</a:t>
            </a: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r>
              <a:rPr lang="en-US" dirty="0" smtClean="0"/>
              <a:t>This is short section, in which we look at some interesting ways in which you can manipulate the attributes on a specific object at run time. </a:t>
            </a:r>
          </a:p>
          <a:p>
            <a:pPr eaLnBrk="1" hangingPunct="1"/>
            <a:r>
              <a:rPr lang="en-US" dirty="0" smtClean="0"/>
              <a:t>We'll also describe a bunch of metadata that is defined for every class in the system, which can be useful for reporting and diagnostics purposes.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a:noFill/>
        </p:spPr>
        <p:txBody>
          <a:bodyPr/>
          <a:lstStyle/>
          <a:p>
            <a:r>
              <a:rPr lang="en-GB" dirty="0" smtClean="0"/>
              <a:t>Additional Object-Oriented Techniques</a:t>
            </a:r>
          </a:p>
        </p:txBody>
      </p:sp>
      <p:sp>
        <p:nvSpPr>
          <p:cNvPr id="49155" name="Rectangle 2"/>
          <p:cNvSpPr>
            <a:spLocks noGrp="1" noRot="1" noChangeAspect="1" noChangeArrowheads="1" noTextEdit="1"/>
          </p:cNvSpPr>
          <p:nvPr>
            <p:ph type="sldImg"/>
          </p:nvPr>
        </p:nvSpPr>
        <p:spPr>
          <a:ln/>
        </p:spPr>
      </p:sp>
      <p:sp>
        <p:nvSpPr>
          <p:cNvPr id="49156"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smtClean="0"/>
              <a:t>You can use the global functions shown in the slide to query/add/remove attributes on a specific object instance. Here's the general syntax of these global functions:</a:t>
            </a:r>
          </a:p>
          <a:p>
            <a:pPr lvl="1"/>
            <a:r>
              <a:rPr lang="en-GB" dirty="0" err="1" smtClean="0">
                <a:latin typeface="Lucida Console" panose="020B0609040504020204" pitchFamily="49" charset="0"/>
              </a:rPr>
              <a:t>setattr</a:t>
            </a:r>
            <a:r>
              <a:rPr lang="en-GB" dirty="0" smtClean="0">
                <a:latin typeface="Lucida Console" panose="020B0609040504020204" pitchFamily="49" charset="0"/>
              </a:rPr>
              <a:t>(object, </a:t>
            </a:r>
            <a:r>
              <a:rPr lang="en-GB" dirty="0" err="1" smtClean="0">
                <a:latin typeface="Lucida Console" panose="020B0609040504020204" pitchFamily="49" charset="0"/>
              </a:rPr>
              <a:t>attributeName</a:t>
            </a:r>
            <a:r>
              <a:rPr lang="en-GB" dirty="0" smtClean="0">
                <a:latin typeface="Lucida Console" panose="020B0609040504020204" pitchFamily="49" charset="0"/>
              </a:rPr>
              <a:t>, value)</a:t>
            </a:r>
          </a:p>
          <a:p>
            <a:pPr lvl="1"/>
            <a:r>
              <a:rPr lang="en-GB" dirty="0" err="1" smtClean="0">
                <a:latin typeface="Lucida Console" panose="020B0609040504020204" pitchFamily="49" charset="0"/>
              </a:rPr>
              <a:t>hasattr</a:t>
            </a:r>
            <a:r>
              <a:rPr lang="en-GB" dirty="0" smtClean="0">
                <a:latin typeface="Lucida Console" panose="020B0609040504020204" pitchFamily="49" charset="0"/>
              </a:rPr>
              <a:t>(object, </a:t>
            </a:r>
            <a:r>
              <a:rPr lang="en-GB" dirty="0" err="1" smtClean="0">
                <a:latin typeface="Lucida Console" panose="020B0609040504020204" pitchFamily="49" charset="0"/>
              </a:rPr>
              <a:t>attributeName</a:t>
            </a:r>
            <a:r>
              <a:rPr lang="en-GB" dirty="0" smtClean="0">
                <a:latin typeface="Lucida Console" panose="020B0609040504020204" pitchFamily="49" charset="0"/>
              </a:rPr>
              <a:t>)</a:t>
            </a:r>
          </a:p>
          <a:p>
            <a:pPr lvl="1"/>
            <a:r>
              <a:rPr lang="en-GB" dirty="0" err="1" smtClean="0">
                <a:latin typeface="Lucida Console" panose="020B0609040504020204" pitchFamily="49" charset="0"/>
              </a:rPr>
              <a:t>delattr</a:t>
            </a:r>
            <a:r>
              <a:rPr lang="en-GB" dirty="0" smtClean="0">
                <a:latin typeface="Lucida Console" panose="020B0609040504020204" pitchFamily="49" charset="0"/>
              </a:rPr>
              <a:t>(object, </a:t>
            </a:r>
            <a:r>
              <a:rPr lang="en-GB" dirty="0" err="1" smtClean="0">
                <a:latin typeface="Lucida Console" panose="020B0609040504020204" pitchFamily="49" charset="0"/>
              </a:rPr>
              <a:t>attributeName</a:t>
            </a:r>
            <a:r>
              <a:rPr lang="en-GB" dirty="0" smtClean="0">
                <a:latin typeface="Lucida Console" panose="020B0609040504020204" pitchFamily="49" charset="0"/>
              </a:rPr>
              <a:t>)</a:t>
            </a:r>
          </a:p>
          <a:p>
            <a:endParaRPr lang="en-GB" dirty="0" smtClean="0"/>
          </a:p>
          <a:p>
            <a:endParaRPr lang="en-GB"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a:noFill/>
        </p:spPr>
        <p:txBody>
          <a:bodyPr/>
          <a:lstStyle/>
          <a:p>
            <a:r>
              <a:rPr lang="en-GB" dirty="0" smtClean="0"/>
              <a:t>Additional Object-Oriented Techniques</a:t>
            </a:r>
          </a:p>
        </p:txBody>
      </p:sp>
      <p:sp>
        <p:nvSpPr>
          <p:cNvPr id="50179" name="Rectangle 2"/>
          <p:cNvSpPr>
            <a:spLocks noGrp="1" noRot="1" noChangeAspect="1" noChangeArrowheads="1" noTextEdit="1"/>
          </p:cNvSpPr>
          <p:nvPr>
            <p:ph type="sldImg"/>
          </p:nvPr>
        </p:nvSpPr>
        <p:spPr>
          <a:ln/>
        </p:spPr>
      </p:sp>
      <p:sp>
        <p:nvSpPr>
          <p:cNvPr id="50180"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smtClean="0"/>
              <a:t>This slide shows an alternative way to add and remove attributes on an object. This can be useful if you temporarily want to pin a bit of extra data on an object, and then remove it later. </a:t>
            </a:r>
          </a:p>
          <a:p>
            <a:r>
              <a:rPr lang="en-GB" dirty="0" smtClean="0"/>
              <a:t>This is all possible because Python is a dynamically-typed language!</a:t>
            </a:r>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a:noFill/>
        </p:spPr>
        <p:txBody>
          <a:bodyPr/>
          <a:lstStyle/>
          <a:p>
            <a:r>
              <a:rPr lang="en-GB" dirty="0" smtClean="0"/>
              <a:t>Additional Object-Oriented Techniques</a:t>
            </a:r>
          </a:p>
        </p:txBody>
      </p:sp>
      <p:sp>
        <p:nvSpPr>
          <p:cNvPr id="51203" name="Rectangle 2"/>
          <p:cNvSpPr>
            <a:spLocks noGrp="1" noRot="1" noChangeAspect="1" noChangeArrowheads="1" noTextEdit="1"/>
          </p:cNvSpPr>
          <p:nvPr>
            <p:ph type="sldImg"/>
          </p:nvPr>
        </p:nvSpPr>
        <p:spPr>
          <a:ln/>
        </p:spPr>
      </p:sp>
      <p:sp>
        <p:nvSpPr>
          <p:cNvPr id="51204"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a:t>Every Python class keeps the following built-in attributes. You can access these attributes via the class name, as shown in the example in the slide:</a:t>
            </a:r>
          </a:p>
          <a:p>
            <a:pPr lvl="1"/>
            <a:r>
              <a:rPr lang="en-GB" dirty="0">
                <a:latin typeface="Lucida Console" panose="020B0609040504020204" pitchFamily="49" charset="0"/>
              </a:rPr>
              <a:t>__doc__</a:t>
            </a:r>
            <a:r>
              <a:rPr lang="en-GB" dirty="0"/>
              <a:t/>
            </a:r>
            <a:br>
              <a:rPr lang="en-GB" dirty="0"/>
            </a:br>
            <a:r>
              <a:rPr lang="en-GB" dirty="0"/>
              <a:t>Returns the class documentation string, or </a:t>
            </a:r>
            <a:r>
              <a:rPr lang="en-GB" dirty="0">
                <a:latin typeface="Lucida Console" panose="020B0609040504020204" pitchFamily="49" charset="0"/>
              </a:rPr>
              <a:t>None</a:t>
            </a:r>
            <a:r>
              <a:rPr lang="en-GB" dirty="0"/>
              <a:t> if undefined.</a:t>
            </a:r>
          </a:p>
          <a:p>
            <a:pPr lvl="1"/>
            <a:r>
              <a:rPr lang="en-GB" dirty="0">
                <a:latin typeface="Lucida Console" panose="020B0609040504020204" pitchFamily="49" charset="0"/>
              </a:rPr>
              <a:t>__name__</a:t>
            </a:r>
            <a:r>
              <a:rPr lang="en-GB" dirty="0"/>
              <a:t/>
            </a:r>
            <a:br>
              <a:rPr lang="en-GB" dirty="0"/>
            </a:br>
            <a:r>
              <a:rPr lang="en-GB" dirty="0"/>
              <a:t>Returns the name of the class.</a:t>
            </a:r>
          </a:p>
          <a:p>
            <a:pPr lvl="1"/>
            <a:r>
              <a:rPr lang="en-GB" dirty="0">
                <a:latin typeface="Lucida Console" panose="020B0609040504020204" pitchFamily="49" charset="0"/>
              </a:rPr>
              <a:t>__module__</a:t>
            </a:r>
            <a:r>
              <a:rPr lang="en-GB" dirty="0"/>
              <a:t/>
            </a:r>
            <a:br>
              <a:rPr lang="en-GB" dirty="0"/>
            </a:br>
            <a:r>
              <a:rPr lang="en-GB" dirty="0"/>
              <a:t>Returns the name of the module in which the class is defined. In interactive mode, this attribute is </a:t>
            </a:r>
            <a:r>
              <a:rPr lang="en-GB" dirty="0">
                <a:latin typeface="Lucida Console" panose="020B0609040504020204" pitchFamily="49" charset="0"/>
              </a:rPr>
              <a:t>"__main__"</a:t>
            </a:r>
            <a:r>
              <a:rPr lang="en-GB" dirty="0"/>
              <a:t>.</a:t>
            </a:r>
          </a:p>
          <a:p>
            <a:pPr lvl="1"/>
            <a:r>
              <a:rPr lang="en-GB" dirty="0">
                <a:latin typeface="Lucida Console" panose="020B0609040504020204" pitchFamily="49" charset="0"/>
              </a:rPr>
              <a:t>__bases__</a:t>
            </a:r>
            <a:br>
              <a:rPr lang="en-GB" dirty="0">
                <a:latin typeface="Lucida Console" panose="020B0609040504020204" pitchFamily="49" charset="0"/>
              </a:rPr>
            </a:br>
            <a:r>
              <a:rPr lang="en-GB" dirty="0"/>
              <a:t>A possibly empty tuple containing the base classes, in the order of their occurrence in the base class list. Yes, Python supports inheritance. We're going to explore later in the chapter.</a:t>
            </a:r>
          </a:p>
          <a:p>
            <a:pPr lvl="1"/>
            <a:r>
              <a:rPr lang="en-GB" dirty="0" smtClean="0">
                <a:latin typeface="Lucida Console" panose="020B0609040504020204" pitchFamily="49" charset="0"/>
              </a:rPr>
              <a:t>__</a:t>
            </a:r>
            <a:r>
              <a:rPr lang="en-GB" dirty="0" err="1" smtClean="0">
                <a:latin typeface="Lucida Console" panose="020B0609040504020204" pitchFamily="49" charset="0"/>
              </a:rPr>
              <a:t>dict</a:t>
            </a:r>
            <a:r>
              <a:rPr lang="en-GB" dirty="0">
                <a:latin typeface="Lucida Console" panose="020B0609040504020204" pitchFamily="49" charset="0"/>
              </a:rPr>
              <a:t>__</a:t>
            </a:r>
            <a:r>
              <a:rPr lang="en-GB" dirty="0"/>
              <a:t/>
            </a:r>
            <a:br>
              <a:rPr lang="en-GB" dirty="0"/>
            </a:br>
            <a:r>
              <a:rPr lang="en-GB" dirty="0"/>
              <a:t>Returns a dictionary containing the </a:t>
            </a:r>
            <a:r>
              <a:rPr lang="en-GB" dirty="0" smtClean="0"/>
              <a:t>contents of the class's </a:t>
            </a:r>
            <a:r>
              <a:rPr lang="en-GB" dirty="0"/>
              <a:t>namespace</a:t>
            </a:r>
            <a:r>
              <a:rPr lang="en-GB" dirty="0" smtClean="0"/>
              <a:t>.</a:t>
            </a:r>
          </a:p>
          <a:p>
            <a:r>
              <a:rPr lang="en-GB" dirty="0" smtClean="0"/>
              <a:t>The example in the slide displays the following info for the </a:t>
            </a:r>
            <a:r>
              <a:rPr lang="en-GB" dirty="0" err="1" smtClean="0">
                <a:latin typeface="Lucida Console" panose="020B0609040504020204" pitchFamily="49" charset="0"/>
              </a:rPr>
              <a:t>BankAccount</a:t>
            </a:r>
            <a:r>
              <a:rPr lang="en-GB" dirty="0" smtClean="0"/>
              <a:t> class</a:t>
            </a:r>
            <a:r>
              <a:rPr lang="en-GB" dirty="0" smtClean="0">
                <a:latin typeface="Lucida Console" panose="020B0609040504020204" pitchFamily="49" charset="0"/>
              </a:rPr>
              <a:t>:</a:t>
            </a:r>
          </a:p>
          <a:p>
            <a:r>
              <a:rPr lang="en-GB" dirty="0" smtClean="0">
                <a:latin typeface="Lucida Console" panose="020B0609040504020204" pitchFamily="49" charset="0"/>
              </a:rPr>
              <a:t>    </a:t>
            </a:r>
            <a:r>
              <a:rPr lang="en-GB" dirty="0" err="1" smtClean="0">
                <a:latin typeface="Lucida Console" panose="020B0609040504020204" pitchFamily="49" charset="0"/>
              </a:rPr>
              <a:t>BankAccount</a:t>
            </a:r>
            <a:r>
              <a:rPr lang="en-GB" dirty="0">
                <a:latin typeface="Lucida Console" panose="020B0609040504020204" pitchFamily="49" charset="0"/>
              </a:rPr>
              <a:t>.__doc__: Simple </a:t>
            </a:r>
            <a:r>
              <a:rPr lang="en-GB" dirty="0" err="1">
                <a:latin typeface="Lucida Console" panose="020B0609040504020204" pitchFamily="49" charset="0"/>
              </a:rPr>
              <a:t>BankAccount</a:t>
            </a:r>
            <a:r>
              <a:rPr lang="en-GB" dirty="0">
                <a:latin typeface="Lucida Console" panose="020B0609040504020204" pitchFamily="49" charset="0"/>
              </a:rPr>
              <a:t> class</a:t>
            </a:r>
          </a:p>
          <a:p>
            <a:r>
              <a:rPr lang="en-GB" dirty="0" smtClean="0">
                <a:latin typeface="Lucida Console" panose="020B0609040504020204" pitchFamily="49" charset="0"/>
              </a:rPr>
              <a:t>    </a:t>
            </a:r>
            <a:r>
              <a:rPr lang="en-GB" dirty="0" err="1" smtClean="0">
                <a:latin typeface="Lucida Console" panose="020B0609040504020204" pitchFamily="49" charset="0"/>
              </a:rPr>
              <a:t>BankAccount</a:t>
            </a:r>
            <a:r>
              <a:rPr lang="en-GB" dirty="0">
                <a:latin typeface="Lucida Console" panose="020B0609040504020204" pitchFamily="49" charset="0"/>
              </a:rPr>
              <a:t>.__name__: </a:t>
            </a:r>
            <a:r>
              <a:rPr lang="en-GB" dirty="0" err="1">
                <a:latin typeface="Lucida Console" panose="020B0609040504020204" pitchFamily="49" charset="0"/>
              </a:rPr>
              <a:t>BankAccount</a:t>
            </a:r>
            <a:endParaRPr lang="en-GB" dirty="0">
              <a:latin typeface="Lucida Console" panose="020B0609040504020204" pitchFamily="49" charset="0"/>
            </a:endParaRPr>
          </a:p>
          <a:p>
            <a:r>
              <a:rPr lang="en-GB" dirty="0" smtClean="0">
                <a:latin typeface="Lucida Console" panose="020B0609040504020204" pitchFamily="49" charset="0"/>
              </a:rPr>
              <a:t>    </a:t>
            </a:r>
            <a:r>
              <a:rPr lang="en-GB" dirty="0" err="1" smtClean="0">
                <a:latin typeface="Lucida Console" panose="020B0609040504020204" pitchFamily="49" charset="0"/>
              </a:rPr>
              <a:t>BankAccount</a:t>
            </a:r>
            <a:r>
              <a:rPr lang="en-GB" dirty="0">
                <a:latin typeface="Lucida Console" panose="020B0609040504020204" pitchFamily="49" charset="0"/>
              </a:rPr>
              <a:t>.__module__: accounting</a:t>
            </a:r>
          </a:p>
          <a:p>
            <a:r>
              <a:rPr lang="en-GB" dirty="0" smtClean="0">
                <a:latin typeface="Lucida Console" panose="020B0609040504020204" pitchFamily="49" charset="0"/>
              </a:rPr>
              <a:t>    </a:t>
            </a:r>
            <a:r>
              <a:rPr lang="en-GB" dirty="0" err="1" smtClean="0">
                <a:latin typeface="Lucida Console" panose="020B0609040504020204" pitchFamily="49" charset="0"/>
              </a:rPr>
              <a:t>BankAccount</a:t>
            </a:r>
            <a:r>
              <a:rPr lang="en-GB" dirty="0">
                <a:latin typeface="Lucida Console" panose="020B0609040504020204" pitchFamily="49" charset="0"/>
              </a:rPr>
              <a:t>.__bases__: (&lt;class 'object'&gt;,)</a:t>
            </a:r>
          </a:p>
          <a:p>
            <a:r>
              <a:rPr lang="en-GB" dirty="0" smtClean="0">
                <a:latin typeface="Lucida Console" panose="020B0609040504020204" pitchFamily="49" charset="0"/>
              </a:rPr>
              <a:t>    </a:t>
            </a:r>
            <a:r>
              <a:rPr lang="en-GB" dirty="0" err="1" smtClean="0">
                <a:latin typeface="Lucida Console" panose="020B0609040504020204" pitchFamily="49" charset="0"/>
              </a:rPr>
              <a:t>BankAccount</a:t>
            </a:r>
            <a:r>
              <a:rPr lang="en-GB" dirty="0">
                <a:latin typeface="Lucida Console" panose="020B0609040504020204" pitchFamily="49" charset="0"/>
              </a:rPr>
              <a:t>.__</a:t>
            </a:r>
            <a:r>
              <a:rPr lang="en-GB" dirty="0" err="1">
                <a:latin typeface="Lucida Console" panose="020B0609040504020204" pitchFamily="49" charset="0"/>
              </a:rPr>
              <a:t>dict</a:t>
            </a:r>
            <a:r>
              <a:rPr lang="en-GB" dirty="0">
                <a:latin typeface="Lucida Console" panose="020B0609040504020204" pitchFamily="49" charset="0"/>
              </a:rPr>
              <a:t>__: </a:t>
            </a:r>
            <a:r>
              <a:rPr lang="en-GB" dirty="0" smtClean="0">
                <a:latin typeface="Lucida Console" panose="020B0609040504020204" pitchFamily="49" charset="0"/>
              </a:rPr>
              <a:t>{ … </a:t>
            </a:r>
            <a:r>
              <a:rPr lang="en-GB" i="1" dirty="0" smtClean="0">
                <a:latin typeface="Lucida Console" panose="020B0609040504020204" pitchFamily="49" charset="0"/>
              </a:rPr>
              <a:t>omitted for brevity </a:t>
            </a:r>
            <a:r>
              <a:rPr lang="en-GB" dirty="0" smtClean="0">
                <a:latin typeface="Lucida Console" panose="020B0609040504020204" pitchFamily="49" charset="0"/>
              </a:rPr>
              <a:t>… }</a:t>
            </a:r>
            <a:endParaRPr lang="en-GB" dirty="0">
              <a:latin typeface="Lucida Console" panose="020B0609040504020204" pitchFamily="49" charset="0"/>
            </a:endParaRPr>
          </a:p>
          <a:p>
            <a:endParaRPr lang="en-GB"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a:noFill/>
        </p:spPr>
        <p:txBody>
          <a:bodyPr/>
          <a:lstStyle/>
          <a:p>
            <a:r>
              <a:rPr lang="en-GB" dirty="0" smtClean="0"/>
              <a:t>Additional Object-Oriented Techniques</a:t>
            </a: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r>
              <a:rPr lang="en-US" dirty="0" smtClean="0"/>
              <a:t>Python defines some standard "magic" methods you can implement in your class. If you implement these methods correctly, your class objects will integrate well with various Python language idioms, which will make your Python classes better behaved and more consistent with other Python classes out there.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a:noFill/>
        </p:spPr>
        <p:txBody>
          <a:bodyPr/>
          <a:lstStyle/>
          <a:p>
            <a:r>
              <a:rPr lang="en-GB" dirty="0" smtClean="0"/>
              <a:t>Additional Object-Oriented Techniques</a:t>
            </a:r>
          </a:p>
        </p:txBody>
      </p:sp>
      <p:sp>
        <p:nvSpPr>
          <p:cNvPr id="53251" name="Rectangle 2"/>
          <p:cNvSpPr>
            <a:spLocks noGrp="1" noRot="1" noChangeAspect="1" noChangeArrowheads="1" noTextEdit="1"/>
          </p:cNvSpPr>
          <p:nvPr>
            <p:ph type="sldImg"/>
          </p:nvPr>
        </p:nvSpPr>
        <p:spPr>
          <a:ln/>
        </p:spPr>
      </p:sp>
      <p:sp>
        <p:nvSpPr>
          <p:cNvPr id="53252"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smtClean="0"/>
              <a:t>We're going to look at three categories of standard methods:</a:t>
            </a:r>
          </a:p>
          <a:p>
            <a:pPr lvl="1"/>
            <a:r>
              <a:rPr lang="en-GB" dirty="0" smtClean="0">
                <a:ea typeface="Tahoma" panose="020B0604030504040204" pitchFamily="34" charset="0"/>
                <a:cs typeface="Tahoma" panose="020B0604030504040204" pitchFamily="34" charset="0"/>
              </a:rPr>
              <a:t>Constructors and destructors</a:t>
            </a:r>
          </a:p>
          <a:p>
            <a:pPr lvl="1"/>
            <a:r>
              <a:rPr lang="en-GB" dirty="0" err="1" smtClean="0">
                <a:ea typeface="Tahoma" panose="020B0604030504040204" pitchFamily="34" charset="0"/>
                <a:cs typeface="Tahoma" panose="020B0604030504040204" pitchFamily="34" charset="0"/>
              </a:rPr>
              <a:t>Stringify</a:t>
            </a:r>
            <a:r>
              <a:rPr lang="en-GB" dirty="0" smtClean="0">
                <a:ea typeface="Tahoma" panose="020B0604030504040204" pitchFamily="34" charset="0"/>
                <a:cs typeface="Tahoma" panose="020B0604030504040204" pitchFamily="34" charset="0"/>
              </a:rPr>
              <a:t> methods</a:t>
            </a:r>
          </a:p>
          <a:p>
            <a:pPr lvl="1"/>
            <a:r>
              <a:rPr lang="en-GB" dirty="0" smtClean="0">
                <a:ea typeface="Tahoma" panose="020B0604030504040204" pitchFamily="34" charset="0"/>
                <a:cs typeface="Tahoma" panose="020B0604030504040204" pitchFamily="34" charset="0"/>
              </a:rPr>
              <a:t>Operator methods</a:t>
            </a:r>
            <a:endParaRPr lang="en-GB" dirty="0">
              <a:ea typeface="Tahoma" panose="020B0604030504040204" pitchFamily="34" charset="0"/>
              <a:cs typeface="Tahoma" panose="020B060403050404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a:noFill/>
        </p:spPr>
        <p:txBody>
          <a:bodyPr/>
          <a:lstStyle/>
          <a:p>
            <a:r>
              <a:rPr lang="en-GB" dirty="0" smtClean="0"/>
              <a:t>Additional Object-Oriented Techniques</a:t>
            </a:r>
          </a:p>
        </p:txBody>
      </p:sp>
      <p:sp>
        <p:nvSpPr>
          <p:cNvPr id="65539" name="Rectangle 2"/>
          <p:cNvSpPr>
            <a:spLocks noGrp="1" noRot="1" noChangeAspect="1" noChangeArrowheads="1" noTextEdit="1"/>
          </p:cNvSpPr>
          <p:nvPr>
            <p:ph type="sldImg"/>
          </p:nvPr>
        </p:nvSpPr>
        <p:spPr>
          <a:ln/>
        </p:spPr>
      </p:sp>
      <p:sp>
        <p:nvSpPr>
          <p:cNvPr id="65540"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smtClean="0"/>
              <a:t>We've already see that </a:t>
            </a:r>
            <a:r>
              <a:rPr lang="en-GB" dirty="0" smtClean="0">
                <a:latin typeface="Lucida Console" panose="020B0609040504020204" pitchFamily="49" charset="0"/>
              </a:rPr>
              <a:t>__</a:t>
            </a:r>
            <a:r>
              <a:rPr lang="en-GB" dirty="0" err="1" smtClean="0">
                <a:latin typeface="Lucida Console" panose="020B0609040504020204" pitchFamily="49" charset="0"/>
              </a:rPr>
              <a:t>init</a:t>
            </a:r>
            <a:r>
              <a:rPr lang="en-GB" dirty="0" smtClean="0">
                <a:latin typeface="Lucida Console" panose="020B0609040504020204" pitchFamily="49" charset="0"/>
              </a:rPr>
              <a:t>__()</a:t>
            </a:r>
            <a:r>
              <a:rPr lang="en-GB" dirty="0" smtClean="0"/>
              <a:t> is a constructor in Python. Python calls this method automatically just after an object has been allocated, in order to initialize the state of the object. With Python being a dynamic language, the typical task of a constructor is to add attributes to the object and to initialize these attributes.</a:t>
            </a:r>
          </a:p>
          <a:p>
            <a:r>
              <a:rPr lang="en-GB" dirty="0" smtClean="0"/>
              <a:t>There's a complementary method named </a:t>
            </a:r>
            <a:r>
              <a:rPr lang="en-GB" dirty="0" smtClean="0">
                <a:latin typeface="Lucida Console" panose="020B0609040504020204" pitchFamily="49" charset="0"/>
              </a:rPr>
              <a:t>__del__()</a:t>
            </a:r>
            <a:r>
              <a:rPr lang="en-GB" dirty="0" smtClean="0"/>
              <a:t>, which is the destructor. This method will be called automatically by Python just before an object is garbage collected. An object becomes available for garbage collection when there are no longer any references to the object in the application (e.g. by using the </a:t>
            </a:r>
            <a:r>
              <a:rPr lang="en-GB" dirty="0" smtClean="0">
                <a:latin typeface="Lucida Console" panose="020B0609040504020204" pitchFamily="49" charset="0"/>
              </a:rPr>
              <a:t>del</a:t>
            </a:r>
            <a:r>
              <a:rPr lang="en-GB" dirty="0" smtClean="0"/>
              <a:t> operator to delete a reference to the object). </a:t>
            </a:r>
          </a:p>
          <a:p>
            <a:r>
              <a:rPr lang="en-GB" dirty="0" smtClean="0"/>
              <a:t>Note that garbage collection is non-deterministic in Python, i.e. you can't be sure exactly when it will occur. In fact, it might not happen at all; the program might terminate first before the garbage collector gets a chance to run. So you shouldn't put any really critical code in </a:t>
            </a:r>
            <a:r>
              <a:rPr lang="en-GB" dirty="0" smtClean="0">
                <a:latin typeface="Lucida Console" panose="020B0609040504020204" pitchFamily="49" charset="0"/>
              </a:rPr>
              <a:t>__del__()</a:t>
            </a:r>
            <a:r>
              <a:rPr lang="en-GB" dirty="0" smtClean="0"/>
              <a:t>; a better approach is to implement some kind of "dispose()" method that client code can call explicitly when it's ready to tidy up an object.</a:t>
            </a:r>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2pPr>
              <a:buClr>
                <a:srgbClr val="FF0000"/>
              </a:buCl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Rectangle 4"/>
          <p:cNvSpPr/>
          <p:nvPr userDrawn="1"/>
        </p:nvSpPr>
        <p:spPr bwMode="auto">
          <a:xfrm>
            <a:off x="0" y="0"/>
            <a:ext cx="9144000" cy="1024759"/>
          </a:xfrm>
          <a:prstGeom prst="rect">
            <a:avLst/>
          </a:prstGeom>
          <a:solidFill>
            <a:schemeClr val="tx2"/>
          </a:solidFill>
          <a:ln w="28575" cap="flat" cmpd="sng" algn="ctr">
            <a:no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smtClean="0">
              <a:ln>
                <a:noFill/>
              </a:ln>
              <a:solidFill>
                <a:srgbClr val="FFC000"/>
              </a:solidFill>
              <a:effectLst/>
              <a:latin typeface="Lucida Console" pitchFamily="49" charset="0"/>
            </a:endParaRPr>
          </a:p>
        </p:txBody>
      </p:sp>
      <p:sp>
        <p:nvSpPr>
          <p:cNvPr id="2" name="Title 1"/>
          <p:cNvSpPr>
            <a:spLocks noGrp="1"/>
          </p:cNvSpPr>
          <p:nvPr>
            <p:ph type="title"/>
          </p:nvPr>
        </p:nvSpPr>
        <p:spPr>
          <a:xfrm>
            <a:off x="378372" y="151249"/>
            <a:ext cx="8549837" cy="693737"/>
          </a:xfrm>
        </p:spPr>
        <p:txBody>
          <a:bodyPr/>
          <a:lstStyle>
            <a:lvl1pPr>
              <a:defRPr>
                <a:solidFill>
                  <a:srgbClr val="FFC000"/>
                </a:solidFill>
              </a:defRPr>
            </a:lvl1pPr>
          </a:lstStyle>
          <a:p>
            <a:r>
              <a:rPr lang="en-US" dirty="0" smtClean="0"/>
              <a:t>Click to edit Master title style</a:t>
            </a:r>
            <a:endParaRPr lang="en-GB" dirty="0"/>
          </a:p>
        </p:txBody>
      </p:sp>
      <p:sp>
        <p:nvSpPr>
          <p:cNvPr id="7" name="Teardrop 6"/>
          <p:cNvSpPr/>
          <p:nvPr userDrawn="1"/>
        </p:nvSpPr>
        <p:spPr>
          <a:xfrm rot="8093063">
            <a:off x="8856385" y="6525907"/>
            <a:ext cx="258468" cy="258468"/>
          </a:xfrm>
          <a:prstGeom prst="teardrop">
            <a:avLst/>
          </a:prstGeom>
          <a:solidFill>
            <a:srgbClr val="FFC000"/>
          </a:solidFill>
          <a:ln w="9525">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12"/>
          <p:cNvSpPr>
            <a:spLocks noGrp="1" noChangeArrowheads="1"/>
          </p:cNvSpPr>
          <p:nvPr>
            <p:ph type="ftr" sz="quarter" idx="10"/>
          </p:nvPr>
        </p:nvSpPr>
        <p:spPr>
          <a:xfrm>
            <a:off x="8725566" y="6346483"/>
            <a:ext cx="520503" cy="457200"/>
          </a:xfrm>
          <a:ln/>
        </p:spPr>
        <p:txBody>
          <a:bodyPr/>
          <a:lstStyle>
            <a:lvl1pPr algn="ctr">
              <a:defRPr b="0">
                <a:solidFill>
                  <a:schemeClr val="tx2"/>
                </a:solidFill>
              </a:defRPr>
            </a:lvl1pPr>
          </a:lstStyle>
          <a:p>
            <a:pPr>
              <a:defRPr/>
            </a:pPr>
            <a:fld id="{20D3A3B2-EA16-4B4A-AE9A-D51E3039C102}" type="slidenum">
              <a:rPr lang="en-GB" smtClean="0"/>
              <a:pPr>
                <a:defRPr/>
              </a:pPr>
              <a:t>‹#›</a:t>
            </a:fld>
            <a:endParaRPr lang="en-GB" dirty="0"/>
          </a:p>
        </p:txBody>
      </p:sp>
    </p:spTree>
    <p:extLst>
      <p:ext uri="{BB962C8B-B14F-4D97-AF65-F5344CB8AC3E}">
        <p14:creationId xmlns:p14="http://schemas.microsoft.com/office/powerpoint/2010/main" val="396804262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9" name="Rectangle 2"/>
          <p:cNvSpPr>
            <a:spLocks noGrp="1" noChangeArrowheads="1"/>
          </p:cNvSpPr>
          <p:nvPr>
            <p:ph type="ctrTitle" hasCustomPrompt="1"/>
          </p:nvPr>
        </p:nvSpPr>
        <p:spPr>
          <a:xfrm>
            <a:off x="687307" y="1076120"/>
            <a:ext cx="8094095" cy="1360488"/>
          </a:xfrm>
        </p:spPr>
        <p:txBody>
          <a:bodyPr wrap="none" lIns="0" rIns="0" anchor="b" anchorCtr="0"/>
          <a:lstStyle>
            <a:lvl1pPr algn="r">
              <a:defRPr sz="4000" b="0">
                <a:solidFill>
                  <a:schemeClr val="tx2"/>
                </a:solidFill>
              </a:defRPr>
            </a:lvl1pPr>
          </a:lstStyle>
          <a:p>
            <a:r>
              <a:rPr lang="en-US" dirty="0" smtClean="0"/>
              <a:t>Click to edit master title style</a:t>
            </a:r>
            <a:endParaRPr lang="en-US" dirty="0"/>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10302" y="4430109"/>
            <a:ext cx="5691357" cy="2006204"/>
          </a:xfrm>
          <a:prstGeom prst="rect">
            <a:avLst/>
          </a:prstGeom>
        </p:spPr>
      </p:pic>
      <p:cxnSp>
        <p:nvCxnSpPr>
          <p:cNvPr id="15" name="Straight Connector 14"/>
          <p:cNvCxnSpPr/>
          <p:nvPr userDrawn="1"/>
        </p:nvCxnSpPr>
        <p:spPr bwMode="auto">
          <a:xfrm>
            <a:off x="331076" y="1655378"/>
            <a:ext cx="8466082" cy="0"/>
          </a:xfrm>
          <a:prstGeom prst="line">
            <a:avLst/>
          </a:prstGeom>
          <a:noFill/>
          <a:ln w="57150" cap="flat" cmpd="sng" algn="ctr">
            <a:solidFill>
              <a:schemeClr val="accent2"/>
            </a:solidFill>
            <a:prstDash val="solid"/>
            <a:round/>
            <a:headEnd type="none" w="med" len="med"/>
            <a:tailEnd type="none" w="med" len="med"/>
          </a:ln>
          <a:effectLst/>
        </p:spPr>
      </p:cxnSp>
    </p:spTree>
    <p:extLst>
      <p:ext uri="{BB962C8B-B14F-4D97-AF65-F5344CB8AC3E}">
        <p14:creationId xmlns:p14="http://schemas.microsoft.com/office/powerpoint/2010/main" val="58468888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2" name="Rectangle 10"/>
          <p:cNvSpPr>
            <a:spLocks noGrp="1" noChangeArrowheads="1"/>
          </p:cNvSpPr>
          <p:nvPr>
            <p:ph type="body" idx="1"/>
          </p:nvPr>
        </p:nvSpPr>
        <p:spPr bwMode="auto">
          <a:xfrm>
            <a:off x="406400" y="1196975"/>
            <a:ext cx="8486775" cy="49355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p:txBody>
      </p:sp>
      <p:sp>
        <p:nvSpPr>
          <p:cNvPr id="16396" name="Rectangle 12"/>
          <p:cNvSpPr>
            <a:spLocks noGrp="1" noChangeArrowheads="1"/>
          </p:cNvSpPr>
          <p:nvPr>
            <p:ph type="ftr" sz="quarter" idx="3"/>
          </p:nvPr>
        </p:nvSpPr>
        <p:spPr bwMode="auto">
          <a:xfrm>
            <a:off x="5997575" y="6386513"/>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2"/>
                </a:solidFill>
                <a:latin typeface="+mn-lt"/>
              </a:defRPr>
            </a:lvl1pPr>
          </a:lstStyle>
          <a:p>
            <a:pPr>
              <a:defRPr/>
            </a:pPr>
            <a:fld id="{B016C11A-B916-4667-8D69-E957939188D1}" type="slidenum">
              <a:rPr lang="en-GB"/>
              <a:pPr>
                <a:defRPr/>
              </a:pPr>
              <a:t>‹#›</a:t>
            </a:fld>
            <a:endParaRPr lang="en-GB"/>
          </a:p>
        </p:txBody>
      </p:sp>
      <p:sp>
        <p:nvSpPr>
          <p:cNvPr id="1031" name="Rectangle 9"/>
          <p:cNvSpPr>
            <a:spLocks noGrp="1" noChangeArrowheads="1"/>
          </p:cNvSpPr>
          <p:nvPr>
            <p:ph type="title"/>
          </p:nvPr>
        </p:nvSpPr>
        <p:spPr bwMode="auto">
          <a:xfrm>
            <a:off x="394138" y="151249"/>
            <a:ext cx="8549837" cy="69373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GB" smtClean="0"/>
              <a:t>Click to edit Master title style</a:t>
            </a:r>
          </a:p>
        </p:txBody>
      </p:sp>
    </p:spTree>
    <p:extLst>
      <p:ext uri="{BB962C8B-B14F-4D97-AF65-F5344CB8AC3E}">
        <p14:creationId xmlns:p14="http://schemas.microsoft.com/office/powerpoint/2010/main" val="3493683832"/>
      </p:ext>
    </p:extLst>
  </p:cSld>
  <p:clrMap bg1="lt1" tx1="dk1" bg2="lt2" tx2="dk2" accent1="accent1" accent2="accent2" accent3="accent3" accent4="accent4" accent5="accent5" accent6="accent6" hlink="hlink" folHlink="folHlink"/>
  <p:sldLayoutIdLst>
    <p:sldLayoutId id="2147483908" r:id="rId1"/>
    <p:sldLayoutId id="2147483909" r:id="rId2"/>
  </p:sldLayoutIdLst>
  <p:timing>
    <p:tnLst>
      <p:par>
        <p:cTn id="1" dur="indefinite" restart="never" nodeType="tmRoot"/>
      </p:par>
    </p:tnLst>
  </p:timing>
  <p:hf sldNum="0" hdr="0" dt="0"/>
  <p:txStyles>
    <p:titleStyle>
      <a:lvl1pPr algn="l" rtl="0" eaLnBrk="0" fontAlgn="base" hangingPunct="0">
        <a:spcBef>
          <a:spcPct val="0"/>
        </a:spcBef>
        <a:spcAft>
          <a:spcPct val="0"/>
        </a:spcAft>
        <a:defRPr sz="3000">
          <a:solidFill>
            <a:schemeClr val="bg1"/>
          </a:solidFill>
          <a:latin typeface="+mj-lt"/>
          <a:ea typeface="+mj-ea"/>
          <a:cs typeface="+mj-cs"/>
        </a:defRPr>
      </a:lvl1pPr>
      <a:lvl2pPr algn="l" rtl="0" eaLnBrk="0" fontAlgn="base" hangingPunct="0">
        <a:spcBef>
          <a:spcPct val="0"/>
        </a:spcBef>
        <a:spcAft>
          <a:spcPct val="0"/>
        </a:spcAft>
        <a:defRPr sz="3000">
          <a:solidFill>
            <a:schemeClr val="tx2"/>
          </a:solidFill>
          <a:latin typeface="Tahoma" pitchFamily="34" charset="0"/>
        </a:defRPr>
      </a:lvl2pPr>
      <a:lvl3pPr algn="l" rtl="0" eaLnBrk="0" fontAlgn="base" hangingPunct="0">
        <a:spcBef>
          <a:spcPct val="0"/>
        </a:spcBef>
        <a:spcAft>
          <a:spcPct val="0"/>
        </a:spcAft>
        <a:defRPr sz="3000">
          <a:solidFill>
            <a:schemeClr val="tx2"/>
          </a:solidFill>
          <a:latin typeface="Tahoma" pitchFamily="34" charset="0"/>
        </a:defRPr>
      </a:lvl3pPr>
      <a:lvl4pPr algn="l" rtl="0" eaLnBrk="0" fontAlgn="base" hangingPunct="0">
        <a:spcBef>
          <a:spcPct val="0"/>
        </a:spcBef>
        <a:spcAft>
          <a:spcPct val="0"/>
        </a:spcAft>
        <a:defRPr sz="3000">
          <a:solidFill>
            <a:schemeClr val="tx2"/>
          </a:solidFill>
          <a:latin typeface="Tahoma" pitchFamily="34" charset="0"/>
        </a:defRPr>
      </a:lvl4pPr>
      <a:lvl5pPr algn="l" rtl="0" eaLnBrk="0" fontAlgn="base" hangingPunct="0">
        <a:spcBef>
          <a:spcPct val="0"/>
        </a:spcBef>
        <a:spcAft>
          <a:spcPct val="0"/>
        </a:spcAft>
        <a:defRPr sz="3000">
          <a:solidFill>
            <a:schemeClr val="tx2"/>
          </a:solidFill>
          <a:latin typeface="Tahoma" pitchFamily="34" charset="0"/>
        </a:defRPr>
      </a:lvl5pPr>
      <a:lvl6pPr marL="457200" algn="l" rtl="0" fontAlgn="base">
        <a:spcBef>
          <a:spcPct val="0"/>
        </a:spcBef>
        <a:spcAft>
          <a:spcPct val="0"/>
        </a:spcAft>
        <a:defRPr sz="3000">
          <a:solidFill>
            <a:schemeClr val="tx2"/>
          </a:solidFill>
          <a:latin typeface="Tahoma" pitchFamily="34" charset="0"/>
        </a:defRPr>
      </a:lvl6pPr>
      <a:lvl7pPr marL="914400" algn="l" rtl="0" fontAlgn="base">
        <a:spcBef>
          <a:spcPct val="0"/>
        </a:spcBef>
        <a:spcAft>
          <a:spcPct val="0"/>
        </a:spcAft>
        <a:defRPr sz="3000">
          <a:solidFill>
            <a:schemeClr val="tx2"/>
          </a:solidFill>
          <a:latin typeface="Tahoma" pitchFamily="34" charset="0"/>
        </a:defRPr>
      </a:lvl7pPr>
      <a:lvl8pPr marL="1371600" algn="l" rtl="0" fontAlgn="base">
        <a:spcBef>
          <a:spcPct val="0"/>
        </a:spcBef>
        <a:spcAft>
          <a:spcPct val="0"/>
        </a:spcAft>
        <a:defRPr sz="3000">
          <a:solidFill>
            <a:schemeClr val="tx2"/>
          </a:solidFill>
          <a:latin typeface="Tahoma" pitchFamily="34" charset="0"/>
        </a:defRPr>
      </a:lvl8pPr>
      <a:lvl9pPr marL="1828800" algn="l" rtl="0" fontAlgn="base">
        <a:spcBef>
          <a:spcPct val="0"/>
        </a:spcBef>
        <a:spcAft>
          <a:spcPct val="0"/>
        </a:spcAft>
        <a:defRPr sz="3000">
          <a:solidFill>
            <a:schemeClr val="tx2"/>
          </a:solidFill>
          <a:latin typeface="Tahoma" pitchFamily="34" charset="0"/>
        </a:defRPr>
      </a:lvl9pPr>
    </p:titleStyle>
    <p:bodyStyle>
      <a:lvl1pPr marL="342900" indent="-342900" algn="l" rtl="0" eaLnBrk="0" fontAlgn="base" hangingPunct="0">
        <a:spcBef>
          <a:spcPct val="40000"/>
        </a:spcBef>
        <a:spcAft>
          <a:spcPct val="0"/>
        </a:spcAft>
        <a:buClr>
          <a:schemeClr val="folHlink"/>
        </a:buClr>
        <a:buSzPct val="60000"/>
        <a:buFont typeface="Wingdings" pitchFamily="2" charset="2"/>
        <a:buChar char="n"/>
        <a:defRPr sz="2400">
          <a:solidFill>
            <a:schemeClr val="tx2"/>
          </a:solidFill>
          <a:latin typeface="+mn-lt"/>
          <a:ea typeface="+mn-ea"/>
          <a:cs typeface="+mn-cs"/>
        </a:defRPr>
      </a:lvl1pPr>
      <a:lvl2pPr marL="742950" indent="-285750" algn="l" rtl="0" eaLnBrk="0" fontAlgn="base" hangingPunct="0">
        <a:spcBef>
          <a:spcPct val="20000"/>
        </a:spcBef>
        <a:spcAft>
          <a:spcPct val="0"/>
        </a:spcAft>
        <a:buClr>
          <a:schemeClr val="hlink"/>
        </a:buClr>
        <a:buSzPct val="80000"/>
        <a:buChar char="•"/>
        <a:defRPr sz="2000">
          <a:solidFill>
            <a:schemeClr val="tx2"/>
          </a:solidFill>
          <a:latin typeface="+mn-lt"/>
        </a:defRPr>
      </a:lvl2pPr>
      <a:lvl3pPr marL="1143000" indent="-228600" algn="l" rtl="0" eaLnBrk="0" fontAlgn="base" hangingPunct="0">
        <a:spcBef>
          <a:spcPct val="20000"/>
        </a:spcBef>
        <a:spcAft>
          <a:spcPct val="0"/>
        </a:spcAft>
        <a:buClr>
          <a:schemeClr val="accent1"/>
        </a:buClr>
        <a:buSzPct val="50000"/>
        <a:buFont typeface="Wingdings" pitchFamily="2" charset="2"/>
        <a:buChar char="n"/>
        <a:defRPr sz="1600">
          <a:solidFill>
            <a:schemeClr val="tx2"/>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2"/>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2"/>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734605" y="1612164"/>
            <a:ext cx="8094095" cy="1360488"/>
          </a:xfrm>
        </p:spPr>
        <p:txBody>
          <a:bodyPr/>
          <a:lstStyle/>
          <a:p>
            <a:pPr eaLnBrk="1" hangingPunct="1"/>
            <a:r>
              <a:rPr lang="en-GB" dirty="0" smtClean="0"/>
              <a:t>Additional Object-Oriented</a:t>
            </a:r>
            <a:br>
              <a:rPr lang="en-GB" dirty="0" smtClean="0"/>
            </a:br>
            <a:r>
              <a:rPr lang="en-GB" dirty="0" smtClean="0"/>
              <a:t>Techniques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2" name="Rectangle 5"/>
          <p:cNvSpPr>
            <a:spLocks noGrp="1" noChangeArrowheads="1"/>
          </p:cNvSpPr>
          <p:nvPr>
            <p:ph idx="1"/>
          </p:nvPr>
        </p:nvSpPr>
        <p:spPr/>
        <p:txBody>
          <a:bodyPr/>
          <a:lstStyle/>
          <a:p>
            <a:pPr eaLnBrk="1" hangingPunct="1"/>
            <a:r>
              <a:rPr lang="en-GB" dirty="0" smtClean="0"/>
              <a:t>Return a machine-readable representation of an object</a:t>
            </a:r>
          </a:p>
          <a:p>
            <a:pPr lvl="1" eaLnBrk="1" hangingPunct="1"/>
            <a:r>
              <a:rPr lang="en-GB" dirty="0" smtClean="0">
                <a:latin typeface="Lucida Console" panose="020B0609040504020204" pitchFamily="49" charset="0"/>
              </a:rPr>
              <a:t>__</a:t>
            </a:r>
            <a:r>
              <a:rPr lang="en-GB" dirty="0" err="1" smtClean="0">
                <a:latin typeface="Lucida Console" panose="020B0609040504020204" pitchFamily="49" charset="0"/>
              </a:rPr>
              <a:t>repr</a:t>
            </a:r>
            <a:r>
              <a:rPr lang="en-GB" dirty="0" smtClean="0">
                <a:latin typeface="Lucida Console" panose="020B0609040504020204" pitchFamily="49" charset="0"/>
              </a:rPr>
              <a:t>__(self)</a:t>
            </a:r>
          </a:p>
          <a:p>
            <a:pPr lvl="2" eaLnBrk="1" hangingPunct="1"/>
            <a:endParaRPr lang="en-GB" dirty="0" smtClean="0">
              <a:latin typeface="Lucida Console" panose="020B0609040504020204" pitchFamily="49" charset="0"/>
            </a:endParaRPr>
          </a:p>
          <a:p>
            <a:pPr eaLnBrk="1" hangingPunct="1"/>
            <a:r>
              <a:rPr lang="en-GB" dirty="0" smtClean="0"/>
              <a:t>Return a human-readable representation of an object</a:t>
            </a:r>
            <a:endParaRPr lang="en-GB" dirty="0"/>
          </a:p>
          <a:p>
            <a:pPr lvl="1" eaLnBrk="1" hangingPunct="1"/>
            <a:r>
              <a:rPr lang="en-GB" dirty="0" smtClean="0">
                <a:latin typeface="Lucida Console" panose="020B0609040504020204" pitchFamily="49" charset="0"/>
              </a:rPr>
              <a:t>__</a:t>
            </a:r>
            <a:r>
              <a:rPr lang="en-GB" dirty="0" err="1" smtClean="0">
                <a:latin typeface="Lucida Console" panose="020B0609040504020204" pitchFamily="49" charset="0"/>
              </a:rPr>
              <a:t>str</a:t>
            </a:r>
            <a:r>
              <a:rPr lang="en-GB" dirty="0" smtClean="0">
                <a:latin typeface="Lucida Console" panose="020B0609040504020204" pitchFamily="49" charset="0"/>
              </a:rPr>
              <a:t>__(self)</a:t>
            </a:r>
            <a:endParaRPr lang="en-GB" dirty="0">
              <a:latin typeface="Lucida Console" panose="020B0609040504020204" pitchFamily="49" charset="0"/>
            </a:endParaRPr>
          </a:p>
          <a:p>
            <a:pPr lvl="2" eaLnBrk="1" hangingPunct="1"/>
            <a:endParaRPr lang="en-GB" dirty="0" smtClean="0">
              <a:latin typeface="Lucida Console" panose="020B0609040504020204" pitchFamily="49" charset="0"/>
            </a:endParaRPr>
          </a:p>
          <a:p>
            <a:pPr eaLnBrk="1" hangingPunct="1"/>
            <a:r>
              <a:rPr lang="en-GB" dirty="0" smtClean="0">
                <a:latin typeface="+mj-lt"/>
              </a:rPr>
              <a:t>Example</a:t>
            </a:r>
          </a:p>
        </p:txBody>
      </p:sp>
      <p:sp>
        <p:nvSpPr>
          <p:cNvPr id="22531" name="Rectangle 4"/>
          <p:cNvSpPr>
            <a:spLocks noGrp="1" noChangeArrowheads="1"/>
          </p:cNvSpPr>
          <p:nvPr>
            <p:ph type="title"/>
          </p:nvPr>
        </p:nvSpPr>
        <p:spPr/>
        <p:txBody>
          <a:bodyPr/>
          <a:lstStyle/>
          <a:p>
            <a:pPr eaLnBrk="1" hangingPunct="1"/>
            <a:r>
              <a:rPr lang="en-GB" sz="3400" dirty="0"/>
              <a:t>Implementing </a:t>
            </a:r>
            <a:r>
              <a:rPr lang="en-GB" sz="3400" dirty="0" err="1" smtClean="0"/>
              <a:t>Stringify</a:t>
            </a:r>
            <a:r>
              <a:rPr lang="en-GB" sz="3400" dirty="0" smtClean="0"/>
              <a:t> Methods</a:t>
            </a:r>
          </a:p>
        </p:txBody>
      </p:sp>
      <p:sp>
        <p:nvSpPr>
          <p:cNvPr id="23554" name="Footer Placeholder 3"/>
          <p:cNvSpPr>
            <a:spLocks noGrp="1"/>
          </p:cNvSpPr>
          <p:nvPr>
            <p:ph type="ftr" sz="quarter" idx="10"/>
          </p:nvPr>
        </p:nvSpPr>
        <p:spPr/>
        <p:txBody>
          <a:bodyPr/>
          <a:lstStyle/>
          <a:p>
            <a:pPr>
              <a:defRPr/>
            </a:pPr>
            <a:fld id="{BB3E84EB-6407-47BE-8247-C535329007A6}" type="slidenum">
              <a:rPr lang="en-GB"/>
              <a:pPr>
                <a:defRPr/>
              </a:pPr>
              <a:t>10</a:t>
            </a:fld>
            <a:endParaRPr lang="en-GB"/>
          </a:p>
        </p:txBody>
      </p:sp>
      <p:sp>
        <p:nvSpPr>
          <p:cNvPr id="6" name="Rectangle 5"/>
          <p:cNvSpPr>
            <a:spLocks noChangeArrowheads="1"/>
          </p:cNvSpPr>
          <p:nvPr/>
        </p:nvSpPr>
        <p:spPr bwMode="auto">
          <a:xfrm>
            <a:off x="838200" y="4018844"/>
            <a:ext cx="7810500" cy="1715907"/>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a:t>class Person:</a:t>
            </a:r>
          </a:p>
          <a:p>
            <a:pPr defTabSz="739775">
              <a:defRPr/>
            </a:pPr>
            <a:endParaRPr lang="en-GB" sz="1200" dirty="0"/>
          </a:p>
          <a:p>
            <a:pPr defTabSz="739775">
              <a:defRPr/>
            </a:pPr>
            <a:r>
              <a:rPr lang="en-GB" sz="1200" dirty="0"/>
              <a:t> </a:t>
            </a:r>
            <a:r>
              <a:rPr lang="en-GB" sz="1200" dirty="0" smtClean="0"/>
              <a:t>   </a:t>
            </a:r>
            <a:r>
              <a:rPr lang="en-GB" sz="1200" dirty="0" err="1" smtClean="0"/>
              <a:t>def</a:t>
            </a:r>
            <a:r>
              <a:rPr lang="en-GB" sz="1200" dirty="0" smtClean="0"/>
              <a:t> </a:t>
            </a:r>
            <a:r>
              <a:rPr lang="en-GB" sz="1200" dirty="0"/>
              <a:t>__</a:t>
            </a:r>
            <a:r>
              <a:rPr lang="en-GB" sz="1200" dirty="0" err="1"/>
              <a:t>repr</a:t>
            </a:r>
            <a:r>
              <a:rPr lang="en-GB" sz="1200" dirty="0"/>
              <a:t>__(self):</a:t>
            </a:r>
          </a:p>
          <a:p>
            <a:pPr defTabSz="739775">
              <a:defRPr/>
            </a:pPr>
            <a:r>
              <a:rPr lang="en-GB" sz="1200" dirty="0"/>
              <a:t>        return "{0} instance, name: {1}, age: {2}".format</a:t>
            </a:r>
            <a:r>
              <a:rPr lang="en-GB" sz="1200" dirty="0" smtClean="0"/>
              <a:t>( \</a:t>
            </a:r>
          </a:p>
          <a:p>
            <a:pPr defTabSz="739775">
              <a:defRPr/>
            </a:pPr>
            <a:r>
              <a:rPr lang="en-GB" sz="1200" dirty="0"/>
              <a:t> </a:t>
            </a:r>
            <a:r>
              <a:rPr lang="en-GB" sz="1200" dirty="0" smtClean="0"/>
              <a:t>                                                     </a:t>
            </a:r>
            <a:r>
              <a:rPr lang="en-GB" sz="1200" dirty="0" err="1" smtClean="0"/>
              <a:t>self</a:t>
            </a:r>
            <a:r>
              <a:rPr lang="en-GB" sz="1200" dirty="0" err="1"/>
              <a:t>.__class__.__name</a:t>
            </a:r>
            <a:r>
              <a:rPr lang="en-GB" sz="1200" dirty="0" smtClean="0"/>
              <a:t>__,\</a:t>
            </a:r>
          </a:p>
          <a:p>
            <a:pPr defTabSz="739775">
              <a:defRPr/>
            </a:pPr>
            <a:r>
              <a:rPr lang="en-GB" sz="1200" dirty="0" smtClean="0"/>
              <a:t>                                                      self.name</a:t>
            </a:r>
            <a:r>
              <a:rPr lang="en-GB" sz="1200" dirty="0"/>
              <a:t>, </a:t>
            </a:r>
            <a:r>
              <a:rPr lang="en-GB" sz="1200" dirty="0" err="1"/>
              <a:t>self.age</a:t>
            </a:r>
            <a:r>
              <a:rPr lang="en-GB" sz="1200" dirty="0" smtClean="0"/>
              <a:t>)</a:t>
            </a:r>
            <a:endParaRPr lang="en-GB" sz="1200" dirty="0"/>
          </a:p>
          <a:p>
            <a:pPr defTabSz="739775">
              <a:defRPr/>
            </a:pPr>
            <a:r>
              <a:rPr lang="en-GB" sz="1200" dirty="0" smtClean="0"/>
              <a:t>    </a:t>
            </a:r>
            <a:r>
              <a:rPr lang="en-GB" sz="1200" dirty="0" err="1"/>
              <a:t>def</a:t>
            </a:r>
            <a:r>
              <a:rPr lang="en-GB" sz="1200" dirty="0"/>
              <a:t> __</a:t>
            </a:r>
            <a:r>
              <a:rPr lang="en-GB" sz="1200" dirty="0" err="1"/>
              <a:t>str</a:t>
            </a:r>
            <a:r>
              <a:rPr lang="en-GB" sz="1200" dirty="0"/>
              <a:t>__(self):</a:t>
            </a:r>
          </a:p>
          <a:p>
            <a:pPr defTabSz="739775">
              <a:defRPr/>
            </a:pPr>
            <a:r>
              <a:rPr lang="en-GB" sz="1200" dirty="0"/>
              <a:t>        return "{0} is {1}.".format(self.name, </a:t>
            </a:r>
            <a:r>
              <a:rPr lang="en-GB" sz="1200" dirty="0" err="1"/>
              <a:t>self.age</a:t>
            </a:r>
            <a:r>
              <a:rPr lang="en-GB" sz="1200" dirty="0" smtClean="0"/>
              <a:t>)</a:t>
            </a:r>
          </a:p>
          <a:p>
            <a:pPr defTabSz="739775">
              <a:defRPr/>
            </a:pPr>
            <a:r>
              <a:rPr lang="en-GB" sz="1200" dirty="0"/>
              <a:t> </a:t>
            </a:r>
            <a:r>
              <a:rPr lang="en-GB" sz="1200" dirty="0" smtClean="0"/>
              <a:t>   …</a:t>
            </a:r>
          </a:p>
        </p:txBody>
      </p:sp>
      <p:sp>
        <p:nvSpPr>
          <p:cNvPr id="9" name="Rectangle 8"/>
          <p:cNvSpPr>
            <a:spLocks noChangeArrowheads="1"/>
          </p:cNvSpPr>
          <p:nvPr/>
        </p:nvSpPr>
        <p:spPr bwMode="auto">
          <a:xfrm>
            <a:off x="838200" y="5915370"/>
            <a:ext cx="7810500" cy="784577"/>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smtClean="0"/>
              <a:t>…</a:t>
            </a:r>
          </a:p>
          <a:p>
            <a:pPr defTabSz="739775">
              <a:defRPr/>
            </a:pPr>
            <a:endParaRPr lang="en-GB" sz="1200" dirty="0"/>
          </a:p>
          <a:p>
            <a:pPr defTabSz="739775">
              <a:defRPr/>
            </a:pPr>
            <a:r>
              <a:rPr lang="en-GB" sz="1200" dirty="0" smtClean="0"/>
              <a:t>print(</a:t>
            </a:r>
            <a:r>
              <a:rPr lang="en-GB" sz="1200" dirty="0" err="1" smtClean="0"/>
              <a:t>repr</a:t>
            </a:r>
            <a:r>
              <a:rPr lang="en-GB" sz="1200" dirty="0" smtClean="0"/>
              <a:t>(p1</a:t>
            </a:r>
            <a:r>
              <a:rPr lang="en-GB" sz="1200" dirty="0"/>
              <a:t>))</a:t>
            </a:r>
          </a:p>
          <a:p>
            <a:pPr defTabSz="739775">
              <a:defRPr/>
            </a:pPr>
            <a:r>
              <a:rPr lang="en-GB" sz="1200" dirty="0"/>
              <a:t>print(</a:t>
            </a:r>
            <a:r>
              <a:rPr lang="en-GB" sz="1200" dirty="0" err="1"/>
              <a:t>str</a:t>
            </a:r>
            <a:r>
              <a:rPr lang="en-GB" sz="1200" dirty="0"/>
              <a:t>(p2))</a:t>
            </a:r>
          </a:p>
        </p:txBody>
      </p:sp>
      <p:sp>
        <p:nvSpPr>
          <p:cNvPr id="8" name="TextBox 12"/>
          <p:cNvSpPr txBox="1">
            <a:spLocks noChangeArrowheads="1"/>
          </p:cNvSpPr>
          <p:nvPr/>
        </p:nvSpPr>
        <p:spPr bwMode="auto">
          <a:xfrm>
            <a:off x="6864073" y="6415088"/>
            <a:ext cx="1819729" cy="307777"/>
          </a:xfrm>
          <a:prstGeom prst="rect">
            <a:avLst/>
          </a:prstGeom>
          <a:noFill/>
          <a:ln w="9525">
            <a:noFill/>
            <a:miter lim="800000"/>
            <a:headEnd/>
            <a:tailEnd/>
          </a:ln>
        </p:spPr>
        <p:txBody>
          <a:bodyPr wrap="none">
            <a:spAutoFit/>
          </a:bodyPr>
          <a:lstStyle/>
          <a:p>
            <a:pPr algn="r"/>
            <a:r>
              <a:rPr lang="en-GB" b="1" dirty="0" smtClean="0">
                <a:solidFill>
                  <a:schemeClr val="tx2"/>
                </a:solidFill>
              </a:rPr>
              <a:t>magicmethods.py</a:t>
            </a:r>
            <a:endParaRPr lang="en-GB" b="1" dirty="0">
              <a:solidFill>
                <a:schemeClr val="tx2"/>
              </a:solidFill>
            </a:endParaRPr>
          </a:p>
        </p:txBody>
      </p:sp>
    </p:spTree>
    <p:extLst>
      <p:ext uri="{BB962C8B-B14F-4D97-AF65-F5344CB8AC3E}">
        <p14:creationId xmlns:p14="http://schemas.microsoft.com/office/powerpoint/2010/main" val="14696266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2" name="Rectangle 5"/>
          <p:cNvSpPr>
            <a:spLocks noGrp="1" noChangeArrowheads="1"/>
          </p:cNvSpPr>
          <p:nvPr>
            <p:ph idx="1"/>
          </p:nvPr>
        </p:nvSpPr>
        <p:spPr/>
        <p:txBody>
          <a:bodyPr/>
          <a:lstStyle/>
          <a:p>
            <a:pPr eaLnBrk="1" hangingPunct="1"/>
            <a:r>
              <a:rPr lang="en-GB" dirty="0" smtClean="0"/>
              <a:t>There are a large number of method that represent standard operators, including:</a:t>
            </a:r>
          </a:p>
          <a:p>
            <a:pPr lvl="1" eaLnBrk="1" hangingPunct="1"/>
            <a:r>
              <a:rPr lang="en-GB" dirty="0" smtClean="0">
                <a:latin typeface="+mj-lt"/>
              </a:rPr>
              <a:t> </a:t>
            </a:r>
            <a:r>
              <a:rPr lang="en-GB" dirty="0" smtClean="0">
                <a:latin typeface="Lucida Console" panose="020B0609040504020204" pitchFamily="49" charset="0"/>
              </a:rPr>
              <a:t>__</a:t>
            </a:r>
            <a:r>
              <a:rPr lang="en-GB" dirty="0" err="1" smtClean="0">
                <a:latin typeface="Lucida Console" panose="020B0609040504020204" pitchFamily="49" charset="0"/>
              </a:rPr>
              <a:t>eq</a:t>
            </a:r>
            <a:r>
              <a:rPr lang="en-GB" dirty="0" smtClean="0">
                <a:latin typeface="Lucida Console" panose="020B0609040504020204" pitchFamily="49" charset="0"/>
              </a:rPr>
              <a:t>__(self, </a:t>
            </a:r>
            <a:r>
              <a:rPr lang="en-GB" i="1" dirty="0" smtClean="0">
                <a:latin typeface="Lucida Console" panose="020B0609040504020204" pitchFamily="49" charset="0"/>
              </a:rPr>
              <a:t>other</a:t>
            </a:r>
            <a:r>
              <a:rPr lang="en-GB" dirty="0" smtClean="0">
                <a:latin typeface="Lucida Console" panose="020B0609040504020204" pitchFamily="49" charset="0"/>
              </a:rPr>
              <a:t>)</a:t>
            </a:r>
          </a:p>
          <a:p>
            <a:pPr lvl="1" eaLnBrk="1" hangingPunct="1"/>
            <a:r>
              <a:rPr lang="en-GB" dirty="0" smtClean="0">
                <a:latin typeface="+mj-lt"/>
              </a:rPr>
              <a:t> </a:t>
            </a:r>
            <a:r>
              <a:rPr lang="en-GB" dirty="0" smtClean="0">
                <a:latin typeface="Lucida Console" panose="020B0609040504020204" pitchFamily="49" charset="0"/>
              </a:rPr>
              <a:t>__ne__(</a:t>
            </a:r>
            <a:r>
              <a:rPr lang="en-GB" dirty="0">
                <a:latin typeface="Lucida Console" panose="020B0609040504020204" pitchFamily="49" charset="0"/>
              </a:rPr>
              <a:t>self, </a:t>
            </a:r>
            <a:r>
              <a:rPr lang="en-GB" i="1" dirty="0">
                <a:latin typeface="Lucida Console" panose="020B0609040504020204" pitchFamily="49" charset="0"/>
              </a:rPr>
              <a:t>other</a:t>
            </a:r>
            <a:r>
              <a:rPr lang="en-GB" dirty="0">
                <a:latin typeface="Lucida Console" panose="020B0609040504020204" pitchFamily="49" charset="0"/>
              </a:rPr>
              <a:t>)</a:t>
            </a:r>
          </a:p>
          <a:p>
            <a:pPr lvl="1" eaLnBrk="1" hangingPunct="1"/>
            <a:r>
              <a:rPr lang="en-GB" dirty="0" smtClean="0">
                <a:latin typeface="+mj-lt"/>
              </a:rPr>
              <a:t> Etc…</a:t>
            </a:r>
          </a:p>
          <a:p>
            <a:pPr lvl="1" eaLnBrk="1" hangingPunct="1"/>
            <a:endParaRPr lang="en-GB" dirty="0" smtClean="0">
              <a:latin typeface="Lucida Console" panose="020B0609040504020204" pitchFamily="49" charset="0"/>
            </a:endParaRPr>
          </a:p>
          <a:p>
            <a:pPr eaLnBrk="1" hangingPunct="1"/>
            <a:r>
              <a:rPr lang="en-GB" dirty="0" smtClean="0">
                <a:latin typeface="+mj-lt"/>
              </a:rPr>
              <a:t>Example</a:t>
            </a:r>
          </a:p>
        </p:txBody>
      </p:sp>
      <p:sp>
        <p:nvSpPr>
          <p:cNvPr id="22531" name="Rectangle 4"/>
          <p:cNvSpPr>
            <a:spLocks noGrp="1" noChangeArrowheads="1"/>
          </p:cNvSpPr>
          <p:nvPr>
            <p:ph type="title"/>
          </p:nvPr>
        </p:nvSpPr>
        <p:spPr/>
        <p:txBody>
          <a:bodyPr/>
          <a:lstStyle/>
          <a:p>
            <a:pPr eaLnBrk="1" hangingPunct="1"/>
            <a:r>
              <a:rPr lang="en-GB" sz="3400" dirty="0"/>
              <a:t>Implementing </a:t>
            </a:r>
            <a:r>
              <a:rPr lang="en-GB" sz="3400" dirty="0" smtClean="0"/>
              <a:t>Operator Methods</a:t>
            </a:r>
          </a:p>
        </p:txBody>
      </p:sp>
      <p:sp>
        <p:nvSpPr>
          <p:cNvPr id="23554" name="Footer Placeholder 3"/>
          <p:cNvSpPr>
            <a:spLocks noGrp="1"/>
          </p:cNvSpPr>
          <p:nvPr>
            <p:ph type="ftr" sz="quarter" idx="10"/>
          </p:nvPr>
        </p:nvSpPr>
        <p:spPr/>
        <p:txBody>
          <a:bodyPr/>
          <a:lstStyle/>
          <a:p>
            <a:pPr>
              <a:defRPr/>
            </a:pPr>
            <a:fld id="{BB3E84EB-6407-47BE-8247-C535329007A6}" type="slidenum">
              <a:rPr lang="en-GB"/>
              <a:pPr>
                <a:defRPr/>
              </a:pPr>
              <a:t>11</a:t>
            </a:fld>
            <a:endParaRPr lang="en-GB"/>
          </a:p>
        </p:txBody>
      </p:sp>
      <p:sp>
        <p:nvSpPr>
          <p:cNvPr id="6" name="Rectangle 5"/>
          <p:cNvSpPr>
            <a:spLocks noChangeArrowheads="1"/>
          </p:cNvSpPr>
          <p:nvPr/>
        </p:nvSpPr>
        <p:spPr bwMode="auto">
          <a:xfrm>
            <a:off x="838200" y="4018844"/>
            <a:ext cx="7810500" cy="1715907"/>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a:t>class Person:</a:t>
            </a:r>
          </a:p>
          <a:p>
            <a:pPr defTabSz="739775">
              <a:defRPr/>
            </a:pPr>
            <a:endParaRPr lang="en-GB" sz="1200" dirty="0"/>
          </a:p>
          <a:p>
            <a:pPr defTabSz="739775">
              <a:defRPr/>
            </a:pPr>
            <a:r>
              <a:rPr lang="en-GB" sz="1200" dirty="0"/>
              <a:t> </a:t>
            </a:r>
            <a:r>
              <a:rPr lang="en-GB" sz="1200" dirty="0" smtClean="0"/>
              <a:t>   </a:t>
            </a:r>
            <a:r>
              <a:rPr lang="en-GB" sz="1200" dirty="0" err="1" smtClean="0"/>
              <a:t>def</a:t>
            </a:r>
            <a:r>
              <a:rPr lang="en-GB" sz="1200" dirty="0" smtClean="0"/>
              <a:t> </a:t>
            </a:r>
            <a:r>
              <a:rPr lang="en-GB" sz="1200" dirty="0"/>
              <a:t>__</a:t>
            </a:r>
            <a:r>
              <a:rPr lang="en-GB" sz="1200" dirty="0" err="1"/>
              <a:t>eq</a:t>
            </a:r>
            <a:r>
              <a:rPr lang="en-GB" sz="1200" dirty="0"/>
              <a:t>__(self, other):</a:t>
            </a:r>
          </a:p>
          <a:p>
            <a:pPr defTabSz="739775">
              <a:defRPr/>
            </a:pPr>
            <a:r>
              <a:rPr lang="en-GB" sz="1200" dirty="0"/>
              <a:t>        return </a:t>
            </a:r>
            <a:r>
              <a:rPr lang="en-GB" sz="1200" dirty="0" err="1"/>
              <a:t>self.age</a:t>
            </a:r>
            <a:r>
              <a:rPr lang="en-GB" sz="1200" dirty="0"/>
              <a:t> == </a:t>
            </a:r>
            <a:r>
              <a:rPr lang="en-GB" sz="1200" dirty="0" err="1"/>
              <a:t>other.age</a:t>
            </a:r>
            <a:endParaRPr lang="en-GB" sz="1200" dirty="0"/>
          </a:p>
          <a:p>
            <a:pPr defTabSz="739775">
              <a:defRPr/>
            </a:pPr>
            <a:endParaRPr lang="en-GB" sz="1200" dirty="0"/>
          </a:p>
          <a:p>
            <a:pPr defTabSz="739775">
              <a:defRPr/>
            </a:pPr>
            <a:r>
              <a:rPr lang="en-GB" sz="1200" dirty="0"/>
              <a:t>    </a:t>
            </a:r>
            <a:r>
              <a:rPr lang="en-GB" sz="1200" dirty="0" err="1"/>
              <a:t>def</a:t>
            </a:r>
            <a:r>
              <a:rPr lang="en-GB" sz="1200" dirty="0"/>
              <a:t> __ne__(self, other):</a:t>
            </a:r>
          </a:p>
          <a:p>
            <a:pPr defTabSz="739775">
              <a:defRPr/>
            </a:pPr>
            <a:r>
              <a:rPr lang="en-GB" sz="1200" dirty="0"/>
              <a:t>        return </a:t>
            </a:r>
            <a:r>
              <a:rPr lang="en-GB" sz="1200" dirty="0" err="1"/>
              <a:t>self.age</a:t>
            </a:r>
            <a:r>
              <a:rPr lang="en-GB" sz="1200" dirty="0"/>
              <a:t> != </a:t>
            </a:r>
            <a:r>
              <a:rPr lang="en-GB" sz="1200" dirty="0" err="1"/>
              <a:t>other.age</a:t>
            </a:r>
            <a:endParaRPr lang="en-GB" sz="1200" dirty="0"/>
          </a:p>
          <a:p>
            <a:pPr defTabSz="739775">
              <a:defRPr/>
            </a:pPr>
            <a:endParaRPr lang="en-GB" sz="1200" dirty="0"/>
          </a:p>
          <a:p>
            <a:pPr defTabSz="739775">
              <a:defRPr/>
            </a:pPr>
            <a:r>
              <a:rPr lang="en-GB" sz="1200" dirty="0"/>
              <a:t>    </a:t>
            </a:r>
            <a:r>
              <a:rPr lang="en-GB" sz="1200" dirty="0" smtClean="0"/>
              <a:t>…</a:t>
            </a:r>
          </a:p>
        </p:txBody>
      </p:sp>
      <p:sp>
        <p:nvSpPr>
          <p:cNvPr id="9" name="Rectangle 8"/>
          <p:cNvSpPr>
            <a:spLocks noChangeArrowheads="1"/>
          </p:cNvSpPr>
          <p:nvPr/>
        </p:nvSpPr>
        <p:spPr bwMode="auto">
          <a:xfrm>
            <a:off x="838200" y="5915370"/>
            <a:ext cx="7810500" cy="784577"/>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smtClean="0"/>
              <a:t>…</a:t>
            </a:r>
          </a:p>
          <a:p>
            <a:pPr defTabSz="739775">
              <a:defRPr/>
            </a:pPr>
            <a:endParaRPr lang="en-GB" sz="1200" dirty="0"/>
          </a:p>
          <a:p>
            <a:pPr defTabSz="739775">
              <a:defRPr/>
            </a:pPr>
            <a:r>
              <a:rPr lang="en-GB" sz="1200" dirty="0"/>
              <a:t>print("p1 == p2 gives %s" % (p1 == p2))</a:t>
            </a:r>
          </a:p>
          <a:p>
            <a:pPr defTabSz="739775">
              <a:defRPr/>
            </a:pPr>
            <a:r>
              <a:rPr lang="en-GB" sz="1200" dirty="0"/>
              <a:t>print("p1 != p2 gives %s" % (p1 != p2))</a:t>
            </a:r>
          </a:p>
        </p:txBody>
      </p:sp>
      <p:sp>
        <p:nvSpPr>
          <p:cNvPr id="8" name="TextBox 12"/>
          <p:cNvSpPr txBox="1">
            <a:spLocks noChangeArrowheads="1"/>
          </p:cNvSpPr>
          <p:nvPr/>
        </p:nvSpPr>
        <p:spPr bwMode="auto">
          <a:xfrm>
            <a:off x="6864073" y="6415088"/>
            <a:ext cx="1819729" cy="307777"/>
          </a:xfrm>
          <a:prstGeom prst="rect">
            <a:avLst/>
          </a:prstGeom>
          <a:noFill/>
          <a:ln w="9525">
            <a:noFill/>
            <a:miter lim="800000"/>
            <a:headEnd/>
            <a:tailEnd/>
          </a:ln>
        </p:spPr>
        <p:txBody>
          <a:bodyPr wrap="none">
            <a:spAutoFit/>
          </a:bodyPr>
          <a:lstStyle/>
          <a:p>
            <a:pPr algn="r"/>
            <a:r>
              <a:rPr lang="en-GB" b="1" dirty="0" smtClean="0">
                <a:solidFill>
                  <a:schemeClr val="tx2"/>
                </a:solidFill>
              </a:rPr>
              <a:t>magicmethods.py</a:t>
            </a:r>
            <a:endParaRPr lang="en-GB" b="1" dirty="0">
              <a:solidFill>
                <a:schemeClr val="tx2"/>
              </a:solidFill>
            </a:endParaRPr>
          </a:p>
        </p:txBody>
      </p:sp>
    </p:spTree>
    <p:extLst>
      <p:ext uri="{BB962C8B-B14F-4D97-AF65-F5344CB8AC3E}">
        <p14:creationId xmlns:p14="http://schemas.microsoft.com/office/powerpoint/2010/main" val="31369339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6355" name="Rectangle 3"/>
          <p:cNvSpPr>
            <a:spLocks noGrp="1" noChangeArrowheads="1"/>
          </p:cNvSpPr>
          <p:nvPr>
            <p:ph idx="1"/>
          </p:nvPr>
        </p:nvSpPr>
        <p:spPr/>
        <p:txBody>
          <a:bodyPr/>
          <a:lstStyle/>
          <a:p>
            <a:pPr eaLnBrk="1" hangingPunct="1"/>
            <a:r>
              <a:rPr lang="en-GB" dirty="0" smtClean="0"/>
              <a:t>Overview of inheritance</a:t>
            </a:r>
          </a:p>
          <a:p>
            <a:pPr eaLnBrk="1" hangingPunct="1"/>
            <a:r>
              <a:rPr lang="en-GB" dirty="0" err="1"/>
              <a:t>Superclasses</a:t>
            </a:r>
            <a:r>
              <a:rPr lang="en-GB" dirty="0"/>
              <a:t> and </a:t>
            </a:r>
            <a:r>
              <a:rPr lang="en-GB" dirty="0" smtClean="0"/>
              <a:t>subclasses</a:t>
            </a:r>
          </a:p>
          <a:p>
            <a:pPr eaLnBrk="1" hangingPunct="1"/>
            <a:r>
              <a:rPr lang="en-GB" dirty="0"/>
              <a:t>Sample </a:t>
            </a:r>
            <a:r>
              <a:rPr lang="en-GB" dirty="0" smtClean="0"/>
              <a:t>hierarchy</a:t>
            </a:r>
          </a:p>
          <a:p>
            <a:pPr eaLnBrk="1" hangingPunct="1"/>
            <a:r>
              <a:rPr lang="en-GB" dirty="0"/>
              <a:t>Defining a </a:t>
            </a:r>
            <a:r>
              <a:rPr lang="en-GB" dirty="0" smtClean="0"/>
              <a:t>subclass</a:t>
            </a:r>
          </a:p>
          <a:p>
            <a:pPr eaLnBrk="1" hangingPunct="1"/>
            <a:r>
              <a:rPr lang="en-GB" dirty="0"/>
              <a:t>Adding </a:t>
            </a:r>
            <a:r>
              <a:rPr lang="en-GB" dirty="0" smtClean="0"/>
              <a:t>new members</a:t>
            </a:r>
          </a:p>
          <a:p>
            <a:pPr eaLnBrk="1" hangingPunct="1"/>
            <a:r>
              <a:rPr lang="en-GB" dirty="0"/>
              <a:t>Defining </a:t>
            </a:r>
            <a:r>
              <a:rPr lang="en-GB" dirty="0" smtClean="0"/>
              <a:t>constructors</a:t>
            </a:r>
          </a:p>
          <a:p>
            <a:pPr eaLnBrk="1" hangingPunct="1"/>
            <a:r>
              <a:rPr lang="en-GB" dirty="0"/>
              <a:t>Overriding </a:t>
            </a:r>
            <a:r>
              <a:rPr lang="en-GB" dirty="0" smtClean="0"/>
              <a:t>methods</a:t>
            </a:r>
          </a:p>
          <a:p>
            <a:pPr eaLnBrk="1" hangingPunct="1"/>
            <a:r>
              <a:rPr lang="en-GB" dirty="0"/>
              <a:t>Multiple </a:t>
            </a:r>
            <a:r>
              <a:rPr lang="en-GB" dirty="0" smtClean="0"/>
              <a:t>inheritance</a:t>
            </a:r>
          </a:p>
          <a:p>
            <a:pPr eaLnBrk="1" hangingPunct="1"/>
            <a:endParaRPr lang="en-GB" dirty="0" smtClean="0"/>
          </a:p>
        </p:txBody>
      </p:sp>
      <p:sp>
        <p:nvSpPr>
          <p:cNvPr id="996354" name="Rectangle 2"/>
          <p:cNvSpPr>
            <a:spLocks noGrp="1" noChangeArrowheads="1"/>
          </p:cNvSpPr>
          <p:nvPr>
            <p:ph type="title"/>
          </p:nvPr>
        </p:nvSpPr>
        <p:spPr/>
        <p:txBody>
          <a:bodyPr/>
          <a:lstStyle/>
          <a:p>
            <a:pPr marL="571500" indent="-571500" eaLnBrk="1" hangingPunct="1"/>
            <a:r>
              <a:rPr lang="en-GB" sz="3300" dirty="0" smtClean="0"/>
              <a:t>3. Inheritance</a:t>
            </a:r>
          </a:p>
        </p:txBody>
      </p:sp>
      <p:sp>
        <p:nvSpPr>
          <p:cNvPr id="4" name="Footer Placeholder 3"/>
          <p:cNvSpPr>
            <a:spLocks noGrp="1"/>
          </p:cNvSpPr>
          <p:nvPr>
            <p:ph type="ftr" sz="quarter" idx="10"/>
          </p:nvPr>
        </p:nvSpPr>
        <p:spPr/>
        <p:txBody>
          <a:bodyPr/>
          <a:lstStyle/>
          <a:p>
            <a:pPr>
              <a:defRPr/>
            </a:pPr>
            <a:fld id="{F3AAB270-7363-48D4-AABE-560494F0E532}" type="slidenum">
              <a:rPr lang="en-GB"/>
              <a:pPr>
                <a:defRPr/>
              </a:pPr>
              <a:t>12</a:t>
            </a:fld>
            <a:endParaRPr lang="en-GB"/>
          </a:p>
        </p:txBody>
      </p:sp>
    </p:spTree>
    <p:extLst>
      <p:ext uri="{BB962C8B-B14F-4D97-AF65-F5344CB8AC3E}">
        <p14:creationId xmlns:p14="http://schemas.microsoft.com/office/powerpoint/2010/main" val="7956675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47"/>
          <p:cNvSpPr>
            <a:spLocks noGrp="1" noChangeArrowheads="1"/>
          </p:cNvSpPr>
          <p:nvPr>
            <p:ph idx="1"/>
          </p:nvPr>
        </p:nvSpPr>
        <p:spPr/>
        <p:txBody>
          <a:bodyPr/>
          <a:lstStyle/>
          <a:p>
            <a:pPr eaLnBrk="1" hangingPunct="1"/>
            <a:r>
              <a:rPr lang="en-GB" dirty="0" smtClean="0"/>
              <a:t>Inheritance is a very important part of object-oriented development</a:t>
            </a:r>
          </a:p>
          <a:p>
            <a:pPr lvl="1" eaLnBrk="1" hangingPunct="1"/>
            <a:r>
              <a:rPr lang="en-GB" dirty="0" smtClean="0"/>
              <a:t>Allows you to define a new class based on an existing class</a:t>
            </a:r>
          </a:p>
          <a:p>
            <a:pPr lvl="1" eaLnBrk="1" hangingPunct="1"/>
            <a:r>
              <a:rPr lang="en-GB" dirty="0" smtClean="0"/>
              <a:t>You just specify how the new class differs from the existing class</a:t>
            </a:r>
          </a:p>
          <a:p>
            <a:pPr lvl="1" eaLnBrk="1" hangingPunct="1"/>
            <a:endParaRPr lang="en-GB" dirty="0" smtClean="0"/>
          </a:p>
          <a:p>
            <a:pPr eaLnBrk="1" hangingPunct="1"/>
            <a:r>
              <a:rPr lang="en-GB" dirty="0" smtClean="0"/>
              <a:t>Terminology:</a:t>
            </a:r>
          </a:p>
          <a:p>
            <a:pPr lvl="1" eaLnBrk="1" hangingPunct="1"/>
            <a:r>
              <a:rPr lang="en-GB" dirty="0" smtClean="0"/>
              <a:t>For the "existing class": 	Base class, superclass, parent class</a:t>
            </a:r>
          </a:p>
          <a:p>
            <a:pPr lvl="1" eaLnBrk="1" hangingPunct="1"/>
            <a:r>
              <a:rPr lang="en-GB" dirty="0" smtClean="0"/>
              <a:t>For the "new class":	Derived class, subclass, child class</a:t>
            </a:r>
          </a:p>
          <a:p>
            <a:pPr lvl="1" eaLnBrk="1" hangingPunct="1"/>
            <a:endParaRPr lang="en-GB" dirty="0" smtClean="0"/>
          </a:p>
          <a:p>
            <a:pPr eaLnBrk="1" hangingPunct="1"/>
            <a:r>
              <a:rPr lang="en-GB" dirty="0" smtClean="0"/>
              <a:t>Potential benefits of inheritance:</a:t>
            </a:r>
          </a:p>
          <a:p>
            <a:pPr lvl="1" eaLnBrk="1" hangingPunct="1"/>
            <a:r>
              <a:rPr lang="en-GB" dirty="0" smtClean="0"/>
              <a:t>Improved OO model</a:t>
            </a:r>
          </a:p>
          <a:p>
            <a:pPr lvl="1" eaLnBrk="1" hangingPunct="1"/>
            <a:r>
              <a:rPr lang="en-GB" dirty="0" smtClean="0"/>
              <a:t>Faster development</a:t>
            </a:r>
          </a:p>
          <a:p>
            <a:pPr lvl="1" eaLnBrk="1" hangingPunct="1"/>
            <a:r>
              <a:rPr lang="en-GB" dirty="0" smtClean="0"/>
              <a:t>Smaller code base</a:t>
            </a:r>
          </a:p>
          <a:p>
            <a:pPr lvl="1" eaLnBrk="1" hangingPunct="1"/>
            <a:endParaRPr lang="en-GB" dirty="0" smtClean="0"/>
          </a:p>
          <a:p>
            <a:pPr lvl="1" eaLnBrk="1" hangingPunct="1"/>
            <a:endParaRPr lang="en-GB" dirty="0" smtClean="0"/>
          </a:p>
        </p:txBody>
      </p:sp>
      <p:sp>
        <p:nvSpPr>
          <p:cNvPr id="6146" name="Rectangle 46"/>
          <p:cNvSpPr>
            <a:spLocks noGrp="1" noChangeArrowheads="1"/>
          </p:cNvSpPr>
          <p:nvPr>
            <p:ph type="title"/>
          </p:nvPr>
        </p:nvSpPr>
        <p:spPr/>
        <p:txBody>
          <a:bodyPr/>
          <a:lstStyle/>
          <a:p>
            <a:pPr eaLnBrk="1" hangingPunct="1"/>
            <a:r>
              <a:rPr lang="en-GB" sz="3400" dirty="0" smtClean="0"/>
              <a:t>Overview of Inheritance</a:t>
            </a:r>
          </a:p>
        </p:txBody>
      </p:sp>
      <p:sp>
        <p:nvSpPr>
          <p:cNvPr id="4" name="Footer Placeholder 3"/>
          <p:cNvSpPr>
            <a:spLocks noGrp="1"/>
          </p:cNvSpPr>
          <p:nvPr>
            <p:ph type="ftr" sz="quarter" idx="10"/>
          </p:nvPr>
        </p:nvSpPr>
        <p:spPr>
          <a:xfrm>
            <a:off x="8725566" y="6346483"/>
            <a:ext cx="520503" cy="457200"/>
          </a:xfrm>
        </p:spPr>
        <p:txBody>
          <a:bodyPr/>
          <a:lstStyle/>
          <a:p>
            <a:pPr>
              <a:defRPr/>
            </a:pPr>
            <a:fld id="{0BFFE56C-4541-4376-A36D-67D4B672B488}" type="slidenum">
              <a:rPr lang="en-GB"/>
              <a:pPr>
                <a:defRPr/>
              </a:pPr>
              <a:t>13</a:t>
            </a:fld>
            <a:endParaRPr lang="en-GB" dirty="0"/>
          </a:p>
        </p:txBody>
      </p:sp>
    </p:spTree>
    <p:extLst>
      <p:ext uri="{BB962C8B-B14F-4D97-AF65-F5344CB8AC3E}">
        <p14:creationId xmlns:p14="http://schemas.microsoft.com/office/powerpoint/2010/main" val="23444001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47"/>
          <p:cNvSpPr>
            <a:spLocks noGrp="1" noChangeArrowheads="1"/>
          </p:cNvSpPr>
          <p:nvPr>
            <p:ph idx="1"/>
          </p:nvPr>
        </p:nvSpPr>
        <p:spPr/>
        <p:txBody>
          <a:bodyPr/>
          <a:lstStyle/>
          <a:p>
            <a:pPr eaLnBrk="1" hangingPunct="1"/>
            <a:r>
              <a:rPr lang="en-GB" dirty="0" smtClean="0"/>
              <a:t>The subclass inherits everything from the superclass (except constructors)</a:t>
            </a:r>
          </a:p>
          <a:p>
            <a:pPr lvl="1" algn="just" eaLnBrk="1" hangingPunct="1"/>
            <a:r>
              <a:rPr lang="en-GB" dirty="0" smtClean="0"/>
              <a:t>You can define additional variables and methods</a:t>
            </a:r>
          </a:p>
          <a:p>
            <a:pPr lvl="1" algn="just" eaLnBrk="1" hangingPunct="1"/>
            <a:r>
              <a:rPr lang="en-GB" dirty="0" smtClean="0"/>
              <a:t>You can override existing methods from the superclass</a:t>
            </a:r>
          </a:p>
          <a:p>
            <a:pPr lvl="1" algn="just" eaLnBrk="1" hangingPunct="1"/>
            <a:r>
              <a:rPr lang="en-GB" dirty="0" smtClean="0"/>
              <a:t>You typically have to define constructors too</a:t>
            </a:r>
          </a:p>
          <a:p>
            <a:pPr lvl="1" algn="just" eaLnBrk="1" hangingPunct="1"/>
            <a:r>
              <a:rPr lang="en-GB" dirty="0" smtClean="0"/>
              <a:t>Note: You can't cherry pick or "blank off" superclass members</a:t>
            </a:r>
          </a:p>
          <a:p>
            <a:pPr eaLnBrk="1" hangingPunct="1"/>
            <a:endParaRPr lang="en-GB" dirty="0" smtClean="0"/>
          </a:p>
          <a:p>
            <a:pPr lvl="1" eaLnBrk="1" hangingPunct="1"/>
            <a:endParaRPr lang="en-GB" dirty="0" smtClean="0"/>
          </a:p>
          <a:p>
            <a:pPr lvl="1" eaLnBrk="1" hangingPunct="1"/>
            <a:endParaRPr lang="en-GB" dirty="0" smtClean="0"/>
          </a:p>
        </p:txBody>
      </p:sp>
      <p:sp>
        <p:nvSpPr>
          <p:cNvPr id="7170" name="Rectangle 46"/>
          <p:cNvSpPr>
            <a:spLocks noGrp="1" noChangeArrowheads="1"/>
          </p:cNvSpPr>
          <p:nvPr>
            <p:ph type="title"/>
          </p:nvPr>
        </p:nvSpPr>
        <p:spPr/>
        <p:txBody>
          <a:bodyPr/>
          <a:lstStyle/>
          <a:p>
            <a:pPr eaLnBrk="1" hangingPunct="1"/>
            <a:r>
              <a:rPr lang="en-GB" sz="3400" dirty="0" err="1" smtClean="0"/>
              <a:t>Superclasses</a:t>
            </a:r>
            <a:r>
              <a:rPr lang="en-GB" sz="3400" dirty="0" smtClean="0"/>
              <a:t> and Subclasses</a:t>
            </a:r>
          </a:p>
        </p:txBody>
      </p:sp>
      <p:sp>
        <p:nvSpPr>
          <p:cNvPr id="9" name="Footer Placeholder 3"/>
          <p:cNvSpPr>
            <a:spLocks noGrp="1"/>
          </p:cNvSpPr>
          <p:nvPr>
            <p:ph type="ftr" sz="quarter" idx="10"/>
          </p:nvPr>
        </p:nvSpPr>
        <p:spPr/>
        <p:txBody>
          <a:bodyPr/>
          <a:lstStyle/>
          <a:p>
            <a:pPr>
              <a:defRPr/>
            </a:pPr>
            <a:fld id="{74DE6318-E30D-4F8E-A82C-13D4D8517250}" type="slidenum">
              <a:rPr lang="en-GB"/>
              <a:pPr>
                <a:defRPr/>
              </a:pPr>
              <a:t>14</a:t>
            </a:fld>
            <a:endParaRPr lang="en-GB"/>
          </a:p>
        </p:txBody>
      </p:sp>
    </p:spTree>
    <p:extLst>
      <p:ext uri="{BB962C8B-B14F-4D97-AF65-F5344CB8AC3E}">
        <p14:creationId xmlns:p14="http://schemas.microsoft.com/office/powerpoint/2010/main" val="26130002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idx="1"/>
          </p:nvPr>
        </p:nvSpPr>
        <p:spPr/>
        <p:txBody>
          <a:bodyPr/>
          <a:lstStyle/>
          <a:p>
            <a:pPr eaLnBrk="1" hangingPunct="1"/>
            <a:r>
              <a:rPr lang="en-GB" dirty="0" smtClean="0"/>
              <a:t>We'll see how to implement the following simple hierarchy:</a:t>
            </a:r>
          </a:p>
          <a:p>
            <a:pPr eaLnBrk="1" hangingPunct="1"/>
            <a:endParaRPr lang="en-GB" dirty="0" smtClean="0"/>
          </a:p>
          <a:p>
            <a:pPr eaLnBrk="1" hangingPunct="1"/>
            <a:endParaRPr lang="en-GB" dirty="0" smtClean="0"/>
          </a:p>
          <a:p>
            <a:pPr eaLnBrk="1" hangingPunct="1"/>
            <a:endParaRPr lang="en-GB" dirty="0" smtClean="0"/>
          </a:p>
          <a:p>
            <a:pPr marL="0" indent="0" eaLnBrk="1" hangingPunct="1">
              <a:buNone/>
            </a:pPr>
            <a:endParaRPr lang="en-GB" dirty="0" smtClean="0"/>
          </a:p>
          <a:p>
            <a:pPr eaLnBrk="1" hangingPunct="1"/>
            <a:r>
              <a:rPr lang="en-GB" dirty="0" smtClean="0"/>
              <a:t>Note:</a:t>
            </a:r>
          </a:p>
          <a:p>
            <a:pPr lvl="1" eaLnBrk="1" hangingPunct="1"/>
            <a:r>
              <a:rPr lang="en-GB" dirty="0" err="1" smtClean="0">
                <a:latin typeface="Lucida Console" pitchFamily="49" charset="0"/>
              </a:rPr>
              <a:t>BankAccount</a:t>
            </a:r>
            <a:r>
              <a:rPr lang="en-GB" dirty="0" smtClean="0"/>
              <a:t> defines common state and behaviour that is relevant for all kinds of account</a:t>
            </a:r>
          </a:p>
          <a:p>
            <a:pPr lvl="1" eaLnBrk="1" hangingPunct="1"/>
            <a:r>
              <a:rPr lang="en-GB" dirty="0" err="1" smtClean="0">
                <a:latin typeface="Lucida Console" pitchFamily="49" charset="0"/>
              </a:rPr>
              <a:t>SavingsAccount</a:t>
            </a:r>
            <a:r>
              <a:rPr lang="en-GB" dirty="0" smtClean="0"/>
              <a:t> "is a kind of" </a:t>
            </a:r>
            <a:r>
              <a:rPr lang="en-GB" dirty="0" err="1" smtClean="0">
                <a:latin typeface="Lucida Console" pitchFamily="49" charset="0"/>
              </a:rPr>
              <a:t>BankAccount</a:t>
            </a:r>
            <a:r>
              <a:rPr lang="en-GB" dirty="0" smtClean="0"/>
              <a:t> that earns interest</a:t>
            </a:r>
          </a:p>
          <a:p>
            <a:pPr lvl="1" eaLnBrk="1" hangingPunct="1"/>
            <a:endParaRPr lang="en-GB" dirty="0" smtClean="0">
              <a:latin typeface="Lucida Console" pitchFamily="49" charset="0"/>
            </a:endParaRPr>
          </a:p>
          <a:p>
            <a:pPr eaLnBrk="1" hangingPunct="1"/>
            <a:r>
              <a:rPr lang="en-GB" dirty="0" smtClean="0">
                <a:latin typeface="+mj-lt"/>
              </a:rPr>
              <a:t>We might define additional subclasses in the future…</a:t>
            </a:r>
          </a:p>
          <a:p>
            <a:pPr lvl="1" eaLnBrk="1" hangingPunct="1"/>
            <a:r>
              <a:rPr lang="en-GB" dirty="0" smtClean="0">
                <a:latin typeface="+mj-lt"/>
              </a:rPr>
              <a:t>E.g. </a:t>
            </a:r>
            <a:r>
              <a:rPr lang="en-GB" dirty="0" err="1" smtClean="0">
                <a:latin typeface="Lucida Console" pitchFamily="49" charset="0"/>
              </a:rPr>
              <a:t>CurrentAccount</a:t>
            </a:r>
            <a:r>
              <a:rPr lang="en-GB" dirty="0" smtClean="0"/>
              <a:t>, a kind of </a:t>
            </a:r>
            <a:r>
              <a:rPr lang="en-GB" dirty="0" err="1" smtClean="0">
                <a:latin typeface="Lucida Console" pitchFamily="49" charset="0"/>
              </a:rPr>
              <a:t>BankAccount</a:t>
            </a:r>
            <a:r>
              <a:rPr lang="en-GB" dirty="0" smtClean="0"/>
              <a:t> that has cheques</a:t>
            </a:r>
          </a:p>
          <a:p>
            <a:pPr lvl="1" eaLnBrk="1" hangingPunct="1"/>
            <a:endParaRPr lang="en-GB" dirty="0" smtClean="0"/>
          </a:p>
        </p:txBody>
      </p:sp>
      <p:sp>
        <p:nvSpPr>
          <p:cNvPr id="12291" name="Rectangle 2"/>
          <p:cNvSpPr>
            <a:spLocks noGrp="1" noChangeArrowheads="1"/>
          </p:cNvSpPr>
          <p:nvPr>
            <p:ph type="title"/>
          </p:nvPr>
        </p:nvSpPr>
        <p:spPr/>
        <p:txBody>
          <a:bodyPr/>
          <a:lstStyle/>
          <a:p>
            <a:pPr eaLnBrk="1" hangingPunct="1"/>
            <a:r>
              <a:rPr lang="en-GB" sz="3400" dirty="0" smtClean="0"/>
              <a:t>Sample Hierarchy</a:t>
            </a:r>
          </a:p>
        </p:txBody>
      </p:sp>
      <p:sp>
        <p:nvSpPr>
          <p:cNvPr id="6" name="Footer Placeholder 3"/>
          <p:cNvSpPr>
            <a:spLocks noGrp="1"/>
          </p:cNvSpPr>
          <p:nvPr>
            <p:ph type="ftr" sz="quarter" idx="10"/>
          </p:nvPr>
        </p:nvSpPr>
        <p:spPr/>
        <p:txBody>
          <a:bodyPr/>
          <a:lstStyle/>
          <a:p>
            <a:pPr>
              <a:defRPr/>
            </a:pPr>
            <a:fld id="{B65DA14B-422B-4128-AE37-B6E4D8141109}" type="slidenum">
              <a:rPr lang="en-GB">
                <a:solidFill>
                  <a:srgbClr val="333399"/>
                </a:solidFill>
              </a:rPr>
              <a:pPr>
                <a:defRPr/>
              </a:pPr>
              <a:t>15</a:t>
            </a:fld>
            <a:endParaRPr lang="en-GB">
              <a:solidFill>
                <a:srgbClr val="333399"/>
              </a:solidFill>
            </a:endParaRPr>
          </a:p>
        </p:txBody>
      </p:sp>
      <p:cxnSp>
        <p:nvCxnSpPr>
          <p:cNvPr id="12293" name="Straight Connector 43"/>
          <p:cNvCxnSpPr>
            <a:cxnSpLocks noChangeShapeType="1"/>
          </p:cNvCxnSpPr>
          <p:nvPr/>
        </p:nvCxnSpPr>
        <p:spPr bwMode="auto">
          <a:xfrm>
            <a:off x="4302300" y="2379308"/>
            <a:ext cx="1" cy="600959"/>
          </a:xfrm>
          <a:prstGeom prst="line">
            <a:avLst/>
          </a:prstGeom>
          <a:noFill/>
          <a:ln w="28575" algn="ctr">
            <a:solidFill>
              <a:schemeClr val="tx2"/>
            </a:solidFill>
            <a:round/>
            <a:headEnd/>
            <a:tailEnd/>
          </a:ln>
        </p:spPr>
      </p:cxnSp>
      <p:sp>
        <p:nvSpPr>
          <p:cNvPr id="12294" name="Isosceles Triangle 44"/>
          <p:cNvSpPr>
            <a:spLocks noChangeArrowheads="1"/>
          </p:cNvSpPr>
          <p:nvPr/>
        </p:nvSpPr>
        <p:spPr bwMode="auto">
          <a:xfrm>
            <a:off x="4203875" y="2352320"/>
            <a:ext cx="203200" cy="215900"/>
          </a:xfrm>
          <a:prstGeom prst="triangle">
            <a:avLst>
              <a:gd name="adj" fmla="val 50000"/>
            </a:avLst>
          </a:prstGeom>
          <a:solidFill>
            <a:schemeClr val="bg1"/>
          </a:solidFill>
          <a:ln w="28575" algn="ctr">
            <a:solidFill>
              <a:schemeClr val="tx2"/>
            </a:solidFill>
            <a:round/>
            <a:headEnd/>
            <a:tailEnd type="triangle" w="lg" len="lg"/>
          </a:ln>
        </p:spPr>
        <p:txBody>
          <a:bodyPr/>
          <a:lstStyle/>
          <a:p>
            <a:endParaRPr lang="en-US">
              <a:solidFill>
                <a:srgbClr val="000000"/>
              </a:solidFill>
            </a:endParaRPr>
          </a:p>
        </p:txBody>
      </p:sp>
      <p:sp>
        <p:nvSpPr>
          <p:cNvPr id="12296" name="TextBox 48"/>
          <p:cNvSpPr txBox="1">
            <a:spLocks noChangeArrowheads="1"/>
          </p:cNvSpPr>
          <p:nvPr/>
        </p:nvSpPr>
        <p:spPr bwMode="auto">
          <a:xfrm flipH="1">
            <a:off x="3302175" y="1793520"/>
            <a:ext cx="1979612" cy="546100"/>
          </a:xfrm>
          <a:prstGeom prst="rect">
            <a:avLst/>
          </a:prstGeom>
          <a:solidFill>
            <a:srgbClr val="FFFF99"/>
          </a:solidFill>
          <a:ln w="9525">
            <a:solidFill>
              <a:schemeClr val="tx2"/>
            </a:solidFill>
            <a:miter lim="800000"/>
            <a:headEnd/>
            <a:tailEnd/>
          </a:ln>
        </p:spPr>
        <p:txBody>
          <a:bodyPr anchor="ctr"/>
          <a:lstStyle/>
          <a:p>
            <a:pPr algn="ctr"/>
            <a:r>
              <a:rPr lang="en-GB">
                <a:solidFill>
                  <a:srgbClr val="000000"/>
                </a:solidFill>
              </a:rPr>
              <a:t>BankAccount</a:t>
            </a:r>
          </a:p>
        </p:txBody>
      </p:sp>
      <p:sp>
        <p:nvSpPr>
          <p:cNvPr id="12297" name="TextBox 45"/>
          <p:cNvSpPr txBox="1">
            <a:spLocks noChangeArrowheads="1"/>
          </p:cNvSpPr>
          <p:nvPr/>
        </p:nvSpPr>
        <p:spPr bwMode="auto">
          <a:xfrm flipH="1">
            <a:off x="3302175" y="2792055"/>
            <a:ext cx="1979612" cy="546100"/>
          </a:xfrm>
          <a:prstGeom prst="rect">
            <a:avLst/>
          </a:prstGeom>
          <a:solidFill>
            <a:srgbClr val="FFFF99"/>
          </a:solidFill>
          <a:ln w="9525">
            <a:solidFill>
              <a:schemeClr val="tx2"/>
            </a:solidFill>
            <a:miter lim="800000"/>
            <a:headEnd/>
            <a:tailEnd/>
          </a:ln>
        </p:spPr>
        <p:txBody>
          <a:bodyPr anchor="ctr"/>
          <a:lstStyle/>
          <a:p>
            <a:pPr algn="ctr"/>
            <a:r>
              <a:rPr lang="en-GB" dirty="0" err="1">
                <a:solidFill>
                  <a:srgbClr val="000000"/>
                </a:solidFill>
              </a:rPr>
              <a:t>SavingsAccount</a:t>
            </a:r>
            <a:endParaRPr lang="en-GB" dirty="0">
              <a:solidFill>
                <a:srgbClr val="000000"/>
              </a:solidFill>
            </a:endParaRPr>
          </a:p>
        </p:txBody>
      </p:sp>
    </p:spTree>
    <p:extLst>
      <p:ext uri="{BB962C8B-B14F-4D97-AF65-F5344CB8AC3E}">
        <p14:creationId xmlns:p14="http://schemas.microsoft.com/office/powerpoint/2010/main" val="15869592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3"/>
          <p:cNvSpPr>
            <a:spLocks noGrp="1" noChangeArrowheads="1"/>
          </p:cNvSpPr>
          <p:nvPr>
            <p:ph idx="1"/>
          </p:nvPr>
        </p:nvSpPr>
        <p:spPr/>
        <p:txBody>
          <a:bodyPr/>
          <a:lstStyle/>
          <a:p>
            <a:pPr eaLnBrk="1" hangingPunct="1"/>
            <a:r>
              <a:rPr lang="en-GB" dirty="0" smtClean="0"/>
              <a:t>To define a subclass, use the following syntax</a:t>
            </a:r>
          </a:p>
          <a:p>
            <a:pPr lvl="1" eaLnBrk="1" hangingPunct="1"/>
            <a:r>
              <a:rPr lang="en-GB" dirty="0" smtClean="0">
                <a:cs typeface="Tahoma" pitchFamily="34" charset="0"/>
              </a:rPr>
              <a:t>Note that a Python class can inherit from multiple </a:t>
            </a:r>
            <a:r>
              <a:rPr lang="en-GB" dirty="0" err="1" smtClean="0">
                <a:cs typeface="Tahoma" pitchFamily="34" charset="0"/>
              </a:rPr>
              <a:t>superclasses</a:t>
            </a:r>
            <a:endParaRPr lang="en-GB" dirty="0" smtClean="0">
              <a:cs typeface="Tahoma" pitchFamily="34" charset="0"/>
            </a:endParaRPr>
          </a:p>
          <a:p>
            <a:pPr lvl="1" eaLnBrk="1" hangingPunct="1"/>
            <a:r>
              <a:rPr lang="en-GB" dirty="0" smtClean="0">
                <a:cs typeface="Tahoma" pitchFamily="34" charset="0"/>
              </a:rPr>
              <a:t>We'll discuss multiple inheritance later in this chapter</a:t>
            </a:r>
          </a:p>
          <a:p>
            <a:pPr lvl="1" eaLnBrk="1" hangingPunct="1"/>
            <a:endParaRPr lang="en-GB" dirty="0" smtClean="0">
              <a:cs typeface="Tahoma" pitchFamily="34" charset="0"/>
            </a:endParaRPr>
          </a:p>
          <a:p>
            <a:pPr lvl="1" eaLnBrk="1" hangingPunct="1"/>
            <a:endParaRPr lang="en-GB" dirty="0">
              <a:cs typeface="Tahoma" pitchFamily="34" charset="0"/>
            </a:endParaRPr>
          </a:p>
          <a:p>
            <a:pPr lvl="1" eaLnBrk="1" hangingPunct="1"/>
            <a:endParaRPr lang="en-GB" dirty="0" smtClean="0">
              <a:cs typeface="Tahoma" pitchFamily="34" charset="0"/>
            </a:endParaRPr>
          </a:p>
          <a:p>
            <a:pPr lvl="1" eaLnBrk="1" hangingPunct="1"/>
            <a:endParaRPr lang="en-GB" dirty="0">
              <a:cs typeface="Tahoma" pitchFamily="34" charset="0"/>
            </a:endParaRPr>
          </a:p>
          <a:p>
            <a:pPr lvl="1" eaLnBrk="1" hangingPunct="1"/>
            <a:endParaRPr lang="en-GB" dirty="0" smtClean="0">
              <a:cs typeface="Tahoma" pitchFamily="34" charset="0"/>
            </a:endParaRPr>
          </a:p>
          <a:p>
            <a:pPr eaLnBrk="1" hangingPunct="1"/>
            <a:r>
              <a:rPr lang="en-GB" dirty="0" smtClean="0">
                <a:cs typeface="Tahoma" pitchFamily="34" charset="0"/>
              </a:rPr>
              <a:t>Example:</a:t>
            </a:r>
            <a:endParaRPr lang="en-US" dirty="0" smtClean="0">
              <a:cs typeface="Tahoma" pitchFamily="34" charset="0"/>
            </a:endParaRPr>
          </a:p>
        </p:txBody>
      </p:sp>
      <p:sp>
        <p:nvSpPr>
          <p:cNvPr id="16387" name="Rectangle 2"/>
          <p:cNvSpPr>
            <a:spLocks noGrp="1" noChangeArrowheads="1"/>
          </p:cNvSpPr>
          <p:nvPr>
            <p:ph type="title"/>
          </p:nvPr>
        </p:nvSpPr>
        <p:spPr/>
        <p:txBody>
          <a:bodyPr/>
          <a:lstStyle/>
          <a:p>
            <a:pPr eaLnBrk="1" hangingPunct="1"/>
            <a:r>
              <a:rPr lang="en-GB" sz="3400" dirty="0" smtClean="0"/>
              <a:t>Defining a Subclass</a:t>
            </a:r>
          </a:p>
        </p:txBody>
      </p:sp>
      <p:sp>
        <p:nvSpPr>
          <p:cNvPr id="11" name="Footer Placeholder 3"/>
          <p:cNvSpPr>
            <a:spLocks noGrp="1"/>
          </p:cNvSpPr>
          <p:nvPr>
            <p:ph type="ftr" sz="quarter" idx="10"/>
          </p:nvPr>
        </p:nvSpPr>
        <p:spPr/>
        <p:txBody>
          <a:bodyPr/>
          <a:lstStyle/>
          <a:p>
            <a:pPr>
              <a:defRPr/>
            </a:pPr>
            <a:fld id="{1473F06D-2F42-4EC3-9888-35F04ABCB567}" type="slidenum">
              <a:rPr lang="en-GB"/>
              <a:pPr>
                <a:defRPr/>
              </a:pPr>
              <a:t>16</a:t>
            </a:fld>
            <a:endParaRPr lang="en-GB"/>
          </a:p>
        </p:txBody>
      </p:sp>
      <p:sp>
        <p:nvSpPr>
          <p:cNvPr id="12" name="Rectangle 11"/>
          <p:cNvSpPr>
            <a:spLocks noChangeArrowheads="1"/>
          </p:cNvSpPr>
          <p:nvPr/>
        </p:nvSpPr>
        <p:spPr bwMode="auto">
          <a:xfrm>
            <a:off x="787400" y="4747409"/>
            <a:ext cx="7874000" cy="897731"/>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a:defRPr/>
            </a:pPr>
            <a:r>
              <a:rPr lang="en-GB" sz="1200" dirty="0"/>
              <a:t>class </a:t>
            </a:r>
            <a:r>
              <a:rPr lang="en-GB" sz="1200" dirty="0" err="1"/>
              <a:t>SavingsAccount</a:t>
            </a:r>
            <a:r>
              <a:rPr lang="en-GB" sz="1200" dirty="0"/>
              <a:t>(</a:t>
            </a:r>
            <a:r>
              <a:rPr lang="en-GB" sz="1200" dirty="0" err="1"/>
              <a:t>BankAccount</a:t>
            </a:r>
            <a:r>
              <a:rPr lang="en-GB" sz="1200" dirty="0" smtClean="0"/>
              <a:t>):</a:t>
            </a:r>
          </a:p>
          <a:p>
            <a:pPr>
              <a:defRPr/>
            </a:pPr>
            <a:r>
              <a:rPr lang="en-GB" sz="1200" dirty="0"/>
              <a:t> </a:t>
            </a:r>
            <a:r>
              <a:rPr lang="en-GB" sz="1200" dirty="0" smtClean="0"/>
              <a:t>   …</a:t>
            </a:r>
          </a:p>
          <a:p>
            <a:pPr>
              <a:defRPr/>
            </a:pPr>
            <a:r>
              <a:rPr lang="en-GB" sz="1200" dirty="0"/>
              <a:t> </a:t>
            </a:r>
            <a:r>
              <a:rPr lang="en-GB" sz="1200" dirty="0" smtClean="0"/>
              <a:t>   …</a:t>
            </a:r>
          </a:p>
          <a:p>
            <a:pPr>
              <a:defRPr/>
            </a:pPr>
            <a:r>
              <a:rPr lang="en-GB" sz="1200" dirty="0"/>
              <a:t> </a:t>
            </a:r>
            <a:r>
              <a:rPr lang="en-GB" sz="1200" dirty="0" smtClean="0"/>
              <a:t>   …</a:t>
            </a:r>
            <a:endParaRPr lang="en-GB" sz="1200" dirty="0"/>
          </a:p>
        </p:txBody>
      </p:sp>
      <p:sp>
        <p:nvSpPr>
          <p:cNvPr id="16390" name="TextBox 12"/>
          <p:cNvSpPr txBox="1">
            <a:spLocks noChangeArrowheads="1"/>
          </p:cNvSpPr>
          <p:nvPr/>
        </p:nvSpPr>
        <p:spPr bwMode="auto">
          <a:xfrm>
            <a:off x="7070792" y="5348279"/>
            <a:ext cx="1601721" cy="307777"/>
          </a:xfrm>
          <a:prstGeom prst="rect">
            <a:avLst/>
          </a:prstGeom>
          <a:noFill/>
          <a:ln w="9525">
            <a:noFill/>
            <a:miter lim="800000"/>
            <a:headEnd/>
            <a:tailEnd/>
          </a:ln>
        </p:spPr>
        <p:txBody>
          <a:bodyPr wrap="none">
            <a:spAutoFit/>
          </a:bodyPr>
          <a:lstStyle/>
          <a:p>
            <a:pPr algn="r"/>
            <a:r>
              <a:rPr lang="en-GB" b="1" dirty="0" smtClean="0">
                <a:solidFill>
                  <a:srgbClr val="002060"/>
                </a:solidFill>
              </a:rPr>
              <a:t>accounting.py</a:t>
            </a:r>
            <a:endParaRPr lang="en-GB" b="1" dirty="0">
              <a:solidFill>
                <a:srgbClr val="002060"/>
              </a:solidFill>
            </a:endParaRPr>
          </a:p>
        </p:txBody>
      </p:sp>
      <p:sp>
        <p:nvSpPr>
          <p:cNvPr id="7" name="Rectangle 6"/>
          <p:cNvSpPr>
            <a:spLocks noChangeArrowheads="1"/>
          </p:cNvSpPr>
          <p:nvPr/>
        </p:nvSpPr>
        <p:spPr bwMode="auto">
          <a:xfrm>
            <a:off x="798513" y="2399063"/>
            <a:ext cx="7874000" cy="1420027"/>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a:defRPr/>
            </a:pPr>
            <a:r>
              <a:rPr lang="en-GB" sz="1200" dirty="0" smtClean="0"/>
              <a:t>class </a:t>
            </a:r>
            <a:r>
              <a:rPr lang="en-GB" sz="1200" i="1" dirty="0" smtClean="0"/>
              <a:t>Subclass</a:t>
            </a:r>
            <a:r>
              <a:rPr lang="en-GB" sz="1200" b="1" dirty="0" smtClean="0"/>
              <a:t>(</a:t>
            </a:r>
            <a:r>
              <a:rPr lang="en-GB" sz="1200" b="1" i="1" dirty="0" smtClean="0"/>
              <a:t>Superclass1</a:t>
            </a:r>
            <a:r>
              <a:rPr lang="en-GB" sz="1200" b="1" dirty="0" smtClean="0"/>
              <a:t>, </a:t>
            </a:r>
            <a:r>
              <a:rPr lang="en-GB" sz="1200" b="1" i="1" dirty="0" smtClean="0"/>
              <a:t>Superclass2</a:t>
            </a:r>
            <a:r>
              <a:rPr lang="en-GB" sz="1200" b="1" dirty="0" smtClean="0"/>
              <a:t>, …)</a:t>
            </a:r>
            <a:r>
              <a:rPr lang="en-GB" sz="1200" dirty="0" smtClean="0"/>
              <a:t> :</a:t>
            </a:r>
            <a:r>
              <a:rPr lang="en-GB" sz="1200" b="1" dirty="0" smtClean="0"/>
              <a:t> </a:t>
            </a:r>
            <a:endParaRPr lang="en-GB" sz="1200" dirty="0"/>
          </a:p>
          <a:p>
            <a:pPr>
              <a:defRPr/>
            </a:pPr>
            <a:endParaRPr lang="en-GB" sz="1200" dirty="0"/>
          </a:p>
          <a:p>
            <a:pPr>
              <a:defRPr/>
            </a:pPr>
            <a:r>
              <a:rPr lang="en-GB" sz="1200" dirty="0"/>
              <a:t>  </a:t>
            </a:r>
            <a:r>
              <a:rPr lang="en-GB" sz="1200" dirty="0" smtClean="0"/>
              <a:t>  # </a:t>
            </a:r>
            <a:r>
              <a:rPr lang="en-GB" sz="1200" dirty="0"/>
              <a:t>Additional </a:t>
            </a:r>
            <a:r>
              <a:rPr lang="en-GB" sz="1200" dirty="0" smtClean="0"/>
              <a:t>attributes and </a:t>
            </a:r>
            <a:r>
              <a:rPr lang="en-GB" sz="1200" dirty="0"/>
              <a:t>methods …</a:t>
            </a:r>
          </a:p>
          <a:p>
            <a:pPr>
              <a:defRPr/>
            </a:pPr>
            <a:endParaRPr lang="en-GB" sz="1200" dirty="0"/>
          </a:p>
          <a:p>
            <a:pPr>
              <a:defRPr/>
            </a:pPr>
            <a:r>
              <a:rPr lang="en-GB" sz="1200" dirty="0"/>
              <a:t>  </a:t>
            </a:r>
            <a:r>
              <a:rPr lang="en-GB" sz="1200" dirty="0" smtClean="0"/>
              <a:t>  # Constructor(s</a:t>
            </a:r>
            <a:r>
              <a:rPr lang="en-GB" sz="1200" dirty="0"/>
              <a:t>) …</a:t>
            </a:r>
          </a:p>
          <a:p>
            <a:pPr>
              <a:defRPr/>
            </a:pPr>
            <a:endParaRPr lang="en-GB" sz="1200" dirty="0"/>
          </a:p>
          <a:p>
            <a:pPr>
              <a:defRPr/>
            </a:pPr>
            <a:r>
              <a:rPr lang="en-GB" sz="1200" dirty="0"/>
              <a:t>  </a:t>
            </a:r>
            <a:r>
              <a:rPr lang="en-GB" sz="1200" dirty="0" smtClean="0"/>
              <a:t>  # </a:t>
            </a:r>
            <a:r>
              <a:rPr lang="en-GB" sz="1200" dirty="0"/>
              <a:t>Overrides for superclass methods, if necessary </a:t>
            </a:r>
            <a:r>
              <a:rPr lang="en-GB" sz="1200" dirty="0" smtClean="0"/>
              <a:t>…</a:t>
            </a:r>
            <a:endParaRPr lang="en-GB" sz="1200" dirty="0"/>
          </a:p>
        </p:txBody>
      </p:sp>
    </p:spTree>
    <p:extLst>
      <p:ext uri="{BB962C8B-B14F-4D97-AF65-F5344CB8AC3E}">
        <p14:creationId xmlns:p14="http://schemas.microsoft.com/office/powerpoint/2010/main" val="15343390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p:txBody>
          <a:bodyPr/>
          <a:lstStyle/>
          <a:p>
            <a:pPr eaLnBrk="1" hangingPunct="1"/>
            <a:r>
              <a:rPr lang="en-GB" dirty="0" smtClean="0"/>
              <a:t>The subclass inherits everything from the superclass</a:t>
            </a:r>
          </a:p>
          <a:p>
            <a:pPr lvl="1" eaLnBrk="1" hangingPunct="1"/>
            <a:r>
              <a:rPr lang="en-GB" dirty="0" smtClean="0">
                <a:cs typeface="Tahoma" pitchFamily="34" charset="0"/>
              </a:rPr>
              <a:t>(Except for constructors)</a:t>
            </a:r>
          </a:p>
          <a:p>
            <a:pPr lvl="1" eaLnBrk="1" hangingPunct="1"/>
            <a:r>
              <a:rPr lang="en-GB" dirty="0" smtClean="0">
                <a:cs typeface="Tahoma" pitchFamily="34" charset="0"/>
              </a:rPr>
              <a:t>The subclass can define additional members if it needs to …</a:t>
            </a:r>
          </a:p>
          <a:p>
            <a:pPr lvl="1" eaLnBrk="1" hangingPunct="1"/>
            <a:endParaRPr lang="en-GB" dirty="0">
              <a:cs typeface="Tahoma" pitchFamily="34" charset="0"/>
            </a:endParaRPr>
          </a:p>
          <a:p>
            <a:pPr eaLnBrk="1" hangingPunct="1"/>
            <a:r>
              <a:rPr lang="en-GB" dirty="0" smtClean="0">
                <a:cs typeface="Tahoma" pitchFamily="34" charset="0"/>
              </a:rPr>
              <a:t>Example:</a:t>
            </a:r>
          </a:p>
        </p:txBody>
      </p:sp>
      <p:sp>
        <p:nvSpPr>
          <p:cNvPr id="17410" name="Rectangle 2"/>
          <p:cNvSpPr>
            <a:spLocks noGrp="1" noChangeArrowheads="1"/>
          </p:cNvSpPr>
          <p:nvPr>
            <p:ph type="title"/>
          </p:nvPr>
        </p:nvSpPr>
        <p:spPr/>
        <p:txBody>
          <a:bodyPr/>
          <a:lstStyle/>
          <a:p>
            <a:pPr eaLnBrk="1" hangingPunct="1"/>
            <a:r>
              <a:rPr lang="en-GB" sz="3400" dirty="0" smtClean="0"/>
              <a:t>Adding New Members</a:t>
            </a:r>
          </a:p>
        </p:txBody>
      </p:sp>
      <p:sp>
        <p:nvSpPr>
          <p:cNvPr id="12" name="Rectangle 11"/>
          <p:cNvSpPr>
            <a:spLocks noChangeArrowheads="1"/>
          </p:cNvSpPr>
          <p:nvPr/>
        </p:nvSpPr>
        <p:spPr bwMode="auto">
          <a:xfrm>
            <a:off x="787400" y="3295660"/>
            <a:ext cx="7874000" cy="2045051"/>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a:defRPr/>
            </a:pPr>
            <a:r>
              <a:rPr lang="en-GB" sz="1200" dirty="0"/>
              <a:t>class </a:t>
            </a:r>
            <a:r>
              <a:rPr lang="en-GB" sz="1200" dirty="0" err="1"/>
              <a:t>SavingsAccount</a:t>
            </a:r>
            <a:r>
              <a:rPr lang="en-GB" sz="1200" dirty="0"/>
              <a:t>(</a:t>
            </a:r>
            <a:r>
              <a:rPr lang="en-GB" sz="1200" dirty="0" err="1"/>
              <a:t>BankAccount</a:t>
            </a:r>
            <a:r>
              <a:rPr lang="en-GB" sz="1200" dirty="0"/>
              <a:t>):</a:t>
            </a:r>
          </a:p>
          <a:p>
            <a:pPr>
              <a:defRPr/>
            </a:pPr>
            <a:endParaRPr lang="en-GB" sz="1200" dirty="0"/>
          </a:p>
          <a:p>
            <a:pPr>
              <a:defRPr/>
            </a:pPr>
            <a:r>
              <a:rPr lang="en-GB" sz="1200" dirty="0"/>
              <a:t> </a:t>
            </a:r>
            <a:r>
              <a:rPr lang="en-GB" sz="1200" dirty="0" smtClean="0"/>
              <a:t>   __</a:t>
            </a:r>
            <a:r>
              <a:rPr lang="en-GB" sz="1200" dirty="0"/>
              <a:t>DEFAULT_INTEREST_RATE = </a:t>
            </a:r>
            <a:r>
              <a:rPr lang="en-GB" sz="1200" dirty="0" smtClean="0"/>
              <a:t>1.5</a:t>
            </a:r>
          </a:p>
          <a:p>
            <a:pPr>
              <a:defRPr/>
            </a:pPr>
            <a:endParaRPr lang="en-GB" sz="1200" dirty="0" smtClean="0"/>
          </a:p>
          <a:p>
            <a:pPr>
              <a:defRPr/>
            </a:pPr>
            <a:endParaRPr lang="en-GB" sz="1200" dirty="0"/>
          </a:p>
          <a:p>
            <a:pPr>
              <a:defRPr/>
            </a:pPr>
            <a:r>
              <a:rPr lang="en-GB" sz="1200" dirty="0" smtClean="0"/>
              <a:t>    </a:t>
            </a:r>
            <a:r>
              <a:rPr lang="en-GB" sz="1200" dirty="0" err="1" smtClean="0"/>
              <a:t>def</a:t>
            </a:r>
            <a:r>
              <a:rPr lang="en-GB" sz="1200" dirty="0" smtClean="0"/>
              <a:t> </a:t>
            </a:r>
            <a:r>
              <a:rPr lang="en-GB" sz="1200" dirty="0" err="1"/>
              <a:t>earnInterest</a:t>
            </a:r>
            <a:r>
              <a:rPr lang="en-GB" sz="1200" dirty="0"/>
              <a:t>(self):</a:t>
            </a:r>
          </a:p>
          <a:p>
            <a:pPr>
              <a:defRPr/>
            </a:pPr>
            <a:r>
              <a:rPr lang="en-GB" sz="1200" dirty="0" smtClean="0"/>
              <a:t>        </a:t>
            </a:r>
            <a:r>
              <a:rPr lang="en-GB" sz="1200" dirty="0" err="1" smtClean="0"/>
              <a:t>self.balance</a:t>
            </a:r>
            <a:r>
              <a:rPr lang="en-GB" sz="1200" dirty="0" smtClean="0"/>
              <a:t> </a:t>
            </a:r>
            <a:r>
              <a:rPr lang="en-GB" sz="1200" dirty="0"/>
              <a:t>*= (1 + </a:t>
            </a:r>
            <a:r>
              <a:rPr lang="en-GB" sz="1200" dirty="0" err="1"/>
              <a:t>self.interestRate</a:t>
            </a:r>
            <a:r>
              <a:rPr lang="en-GB" sz="1200" dirty="0"/>
              <a:t>)</a:t>
            </a:r>
          </a:p>
          <a:p>
            <a:pPr>
              <a:defRPr/>
            </a:pPr>
            <a:r>
              <a:rPr lang="en-GB" sz="1200" dirty="0"/>
              <a:t>        return </a:t>
            </a:r>
            <a:r>
              <a:rPr lang="en-GB" sz="1200" dirty="0" err="1"/>
              <a:t>self.balance</a:t>
            </a:r>
            <a:r>
              <a:rPr lang="en-GB" sz="1200" dirty="0"/>
              <a:t> </a:t>
            </a:r>
            <a:endParaRPr lang="en-GB" sz="1200" dirty="0" smtClean="0"/>
          </a:p>
          <a:p>
            <a:pPr>
              <a:defRPr/>
            </a:pPr>
            <a:endParaRPr lang="en-GB" sz="1200" dirty="0"/>
          </a:p>
          <a:p>
            <a:pPr>
              <a:defRPr/>
            </a:pPr>
            <a:r>
              <a:rPr lang="en-GB" sz="1200" dirty="0"/>
              <a:t>  </a:t>
            </a:r>
            <a:r>
              <a:rPr lang="en-GB" sz="1200" dirty="0" smtClean="0"/>
              <a:t>  …</a:t>
            </a:r>
            <a:endParaRPr lang="en-GB" sz="1200" dirty="0"/>
          </a:p>
        </p:txBody>
      </p:sp>
      <p:sp>
        <p:nvSpPr>
          <p:cNvPr id="10" name="TextBox 9"/>
          <p:cNvSpPr txBox="1"/>
          <p:nvPr/>
        </p:nvSpPr>
        <p:spPr>
          <a:xfrm>
            <a:off x="6315384" y="3718816"/>
            <a:ext cx="2242152" cy="276999"/>
          </a:xfrm>
          <a:prstGeom prst="rect">
            <a:avLst/>
          </a:prstGeom>
          <a:noFill/>
        </p:spPr>
        <p:txBody>
          <a:bodyPr wrap="none">
            <a:spAutoFit/>
          </a:bodyPr>
          <a:lstStyle/>
          <a:p>
            <a:pPr>
              <a:defRPr/>
            </a:pPr>
            <a:r>
              <a:rPr lang="en-GB" sz="1200" dirty="0">
                <a:solidFill>
                  <a:srgbClr val="FF0000"/>
                </a:solidFill>
                <a:latin typeface="+mj-lt"/>
              </a:rPr>
              <a:t>Additional </a:t>
            </a:r>
            <a:r>
              <a:rPr lang="en-GB" sz="1200" dirty="0" smtClean="0">
                <a:solidFill>
                  <a:srgbClr val="FF0000"/>
                </a:solidFill>
                <a:latin typeface="+mj-lt"/>
              </a:rPr>
              <a:t>class-wide variables</a:t>
            </a:r>
            <a:endParaRPr lang="en-GB" sz="1200" dirty="0">
              <a:solidFill>
                <a:srgbClr val="FF0000"/>
              </a:solidFill>
              <a:latin typeface="+mj-lt"/>
            </a:endParaRPr>
          </a:p>
        </p:txBody>
      </p:sp>
      <p:sp>
        <p:nvSpPr>
          <p:cNvPr id="20" name="TextBox 19"/>
          <p:cNvSpPr txBox="1"/>
          <p:nvPr/>
        </p:nvSpPr>
        <p:spPr>
          <a:xfrm>
            <a:off x="6319332" y="4223987"/>
            <a:ext cx="2348976" cy="461665"/>
          </a:xfrm>
          <a:prstGeom prst="rect">
            <a:avLst/>
          </a:prstGeom>
          <a:noFill/>
        </p:spPr>
        <p:txBody>
          <a:bodyPr wrap="none">
            <a:spAutoFit/>
          </a:bodyPr>
          <a:lstStyle/>
          <a:p>
            <a:pPr>
              <a:defRPr/>
            </a:pPr>
            <a:r>
              <a:rPr lang="en-GB" sz="1200" dirty="0">
                <a:solidFill>
                  <a:srgbClr val="FF0000"/>
                </a:solidFill>
                <a:latin typeface="+mj-lt"/>
              </a:rPr>
              <a:t>Additional methods</a:t>
            </a:r>
            <a:br>
              <a:rPr lang="en-GB" sz="1200" dirty="0">
                <a:solidFill>
                  <a:srgbClr val="FF0000"/>
                </a:solidFill>
                <a:latin typeface="+mj-lt"/>
              </a:rPr>
            </a:br>
            <a:r>
              <a:rPr lang="en-GB" sz="1200" dirty="0">
                <a:solidFill>
                  <a:srgbClr val="FF0000"/>
                </a:solidFill>
                <a:latin typeface="+mj-lt"/>
              </a:rPr>
              <a:t>(instance / </a:t>
            </a:r>
            <a:r>
              <a:rPr lang="en-GB" sz="1200" dirty="0" smtClean="0">
                <a:solidFill>
                  <a:srgbClr val="FF0000"/>
                </a:solidFill>
                <a:latin typeface="+mj-lt"/>
              </a:rPr>
              <a:t>class-wide methods</a:t>
            </a:r>
            <a:r>
              <a:rPr lang="en-GB" sz="1200" dirty="0">
                <a:solidFill>
                  <a:srgbClr val="FF0000"/>
                </a:solidFill>
                <a:latin typeface="+mj-lt"/>
              </a:rPr>
              <a:t>)</a:t>
            </a:r>
          </a:p>
        </p:txBody>
      </p:sp>
      <p:sp>
        <p:nvSpPr>
          <p:cNvPr id="13" name="Footer Placeholder 3"/>
          <p:cNvSpPr>
            <a:spLocks noGrp="1"/>
          </p:cNvSpPr>
          <p:nvPr>
            <p:ph type="ftr" sz="quarter" idx="10"/>
          </p:nvPr>
        </p:nvSpPr>
        <p:spPr>
          <a:xfrm>
            <a:off x="8725566" y="6346483"/>
            <a:ext cx="520503" cy="457200"/>
          </a:xfrm>
        </p:spPr>
        <p:txBody>
          <a:bodyPr/>
          <a:lstStyle/>
          <a:p>
            <a:pPr>
              <a:defRPr/>
            </a:pPr>
            <a:fld id="{0BFFE56C-4541-4376-A36D-67D4B672B488}" type="slidenum">
              <a:rPr lang="en-GB"/>
              <a:pPr>
                <a:defRPr/>
              </a:pPr>
              <a:t>17</a:t>
            </a:fld>
            <a:endParaRPr lang="en-GB" dirty="0"/>
          </a:p>
        </p:txBody>
      </p:sp>
      <p:cxnSp>
        <p:nvCxnSpPr>
          <p:cNvPr id="14" name="Straight Arrow Connector 18"/>
          <p:cNvCxnSpPr>
            <a:cxnSpLocks noChangeShapeType="1"/>
          </p:cNvCxnSpPr>
          <p:nvPr/>
        </p:nvCxnSpPr>
        <p:spPr bwMode="auto">
          <a:xfrm flipH="1">
            <a:off x="3996266" y="3855728"/>
            <a:ext cx="2375321" cy="0"/>
          </a:xfrm>
          <a:prstGeom prst="straightConnector1">
            <a:avLst/>
          </a:prstGeom>
          <a:noFill/>
          <a:ln w="28575" algn="ctr">
            <a:solidFill>
              <a:srgbClr val="FF0000"/>
            </a:solidFill>
            <a:round/>
            <a:headEnd/>
            <a:tailEnd type="arrow" w="med" len="med"/>
          </a:ln>
        </p:spPr>
      </p:cxnSp>
      <p:sp>
        <p:nvSpPr>
          <p:cNvPr id="16" name="TextBox 12"/>
          <p:cNvSpPr txBox="1">
            <a:spLocks noChangeArrowheads="1"/>
          </p:cNvSpPr>
          <p:nvPr/>
        </p:nvSpPr>
        <p:spPr bwMode="auto">
          <a:xfrm>
            <a:off x="7070792" y="5007702"/>
            <a:ext cx="1601721" cy="307777"/>
          </a:xfrm>
          <a:prstGeom prst="rect">
            <a:avLst/>
          </a:prstGeom>
          <a:noFill/>
          <a:ln w="9525">
            <a:noFill/>
            <a:miter lim="800000"/>
            <a:headEnd/>
            <a:tailEnd/>
          </a:ln>
        </p:spPr>
        <p:txBody>
          <a:bodyPr wrap="none">
            <a:spAutoFit/>
          </a:bodyPr>
          <a:lstStyle/>
          <a:p>
            <a:pPr algn="r"/>
            <a:r>
              <a:rPr lang="en-GB" b="1" dirty="0" smtClean="0">
                <a:solidFill>
                  <a:srgbClr val="002060"/>
                </a:solidFill>
              </a:rPr>
              <a:t>accounting.py</a:t>
            </a:r>
            <a:endParaRPr lang="en-GB" b="1" dirty="0">
              <a:solidFill>
                <a:srgbClr val="002060"/>
              </a:solidFill>
            </a:endParaRPr>
          </a:p>
        </p:txBody>
      </p:sp>
      <p:cxnSp>
        <p:nvCxnSpPr>
          <p:cNvPr id="19" name="Straight Arrow Connector 18"/>
          <p:cNvCxnSpPr>
            <a:cxnSpLocks noChangeShapeType="1"/>
          </p:cNvCxnSpPr>
          <p:nvPr/>
        </p:nvCxnSpPr>
        <p:spPr bwMode="auto">
          <a:xfrm flipH="1">
            <a:off x="3996508" y="4376509"/>
            <a:ext cx="2375321" cy="0"/>
          </a:xfrm>
          <a:prstGeom prst="straightConnector1">
            <a:avLst/>
          </a:prstGeom>
          <a:noFill/>
          <a:ln w="28575" algn="ctr">
            <a:solidFill>
              <a:srgbClr val="FF0000"/>
            </a:solidFill>
            <a:round/>
            <a:headEnd/>
            <a:tailEnd type="arrow" w="med" len="med"/>
          </a:ln>
        </p:spPr>
      </p:cxnSp>
    </p:spTree>
    <p:extLst>
      <p:ext uri="{BB962C8B-B14F-4D97-AF65-F5344CB8AC3E}">
        <p14:creationId xmlns:p14="http://schemas.microsoft.com/office/powerpoint/2010/main" val="11643770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p:txBody>
          <a:bodyPr/>
          <a:lstStyle/>
          <a:p>
            <a:pPr eaLnBrk="1" hangingPunct="1"/>
            <a:r>
              <a:rPr lang="en-GB" dirty="0" smtClean="0"/>
              <a:t>A subclass doesn't inherit the constructor from superclass</a:t>
            </a:r>
          </a:p>
          <a:p>
            <a:pPr lvl="1" eaLnBrk="1" hangingPunct="1"/>
            <a:r>
              <a:rPr lang="en-GB" dirty="0" smtClean="0">
                <a:cs typeface="Tahoma" pitchFamily="34" charset="0"/>
              </a:rPr>
              <a:t>So, define a constructor in the subclass, to initialize subclass state</a:t>
            </a:r>
          </a:p>
          <a:p>
            <a:pPr lvl="1" eaLnBrk="1" hangingPunct="1"/>
            <a:endParaRPr lang="en-GB" dirty="0" smtClean="0">
              <a:cs typeface="Tahoma" pitchFamily="34" charset="0"/>
            </a:endParaRPr>
          </a:p>
          <a:p>
            <a:pPr eaLnBrk="1" hangingPunct="1"/>
            <a:r>
              <a:rPr lang="en-GB" dirty="0" smtClean="0">
                <a:cs typeface="Tahoma" pitchFamily="34" charset="0"/>
              </a:rPr>
              <a:t>The subclass constructor should invoke the superclass constructor, to initialize superclass data</a:t>
            </a:r>
          </a:p>
          <a:p>
            <a:pPr lvl="1" eaLnBrk="1" hangingPunct="1"/>
            <a:r>
              <a:rPr lang="en-GB" dirty="0" smtClean="0">
                <a:cs typeface="Tahoma" pitchFamily="34" charset="0"/>
              </a:rPr>
              <a:t>Call </a:t>
            </a:r>
            <a:r>
              <a:rPr lang="en-GB" dirty="0">
                <a:latin typeface="Lucida Console" pitchFamily="49" charset="0"/>
                <a:cs typeface="Tahoma" pitchFamily="34" charset="0"/>
              </a:rPr>
              <a:t>super().__</a:t>
            </a:r>
            <a:r>
              <a:rPr lang="en-GB" dirty="0" err="1">
                <a:latin typeface="Lucida Console" pitchFamily="49" charset="0"/>
                <a:cs typeface="Tahoma" pitchFamily="34" charset="0"/>
              </a:rPr>
              <a:t>init</a:t>
            </a:r>
            <a:r>
              <a:rPr lang="en-GB" dirty="0" smtClean="0">
                <a:latin typeface="Lucida Console" pitchFamily="49" charset="0"/>
                <a:cs typeface="Tahoma" pitchFamily="34" charset="0"/>
              </a:rPr>
              <a:t>__(</a:t>
            </a:r>
            <a:r>
              <a:rPr lang="en-GB" i="1" dirty="0" err="1" smtClean="0">
                <a:latin typeface="Lucida Console" pitchFamily="49" charset="0"/>
                <a:cs typeface="Tahoma" pitchFamily="34" charset="0"/>
              </a:rPr>
              <a:t>params</a:t>
            </a:r>
            <a:r>
              <a:rPr lang="en-GB" dirty="0" smtClean="0">
                <a:latin typeface="Lucida Console" pitchFamily="49" charset="0"/>
                <a:cs typeface="Tahoma" pitchFamily="34" charset="0"/>
              </a:rPr>
              <a:t>)</a:t>
            </a:r>
          </a:p>
          <a:p>
            <a:pPr lvl="1" eaLnBrk="1" hangingPunct="1"/>
            <a:endParaRPr lang="en-GB" dirty="0">
              <a:latin typeface="Lucida Console" pitchFamily="49" charset="0"/>
              <a:cs typeface="Tahoma" pitchFamily="34" charset="0"/>
            </a:endParaRPr>
          </a:p>
          <a:p>
            <a:pPr eaLnBrk="1" hangingPunct="1"/>
            <a:r>
              <a:rPr lang="en-GB" dirty="0" smtClean="0">
                <a:latin typeface="+mj-lt"/>
                <a:cs typeface="Tahoma" pitchFamily="34" charset="0"/>
              </a:rPr>
              <a:t>Example:</a:t>
            </a:r>
          </a:p>
        </p:txBody>
      </p:sp>
      <p:sp>
        <p:nvSpPr>
          <p:cNvPr id="18434" name="Rectangle 2"/>
          <p:cNvSpPr>
            <a:spLocks noGrp="1" noChangeArrowheads="1"/>
          </p:cNvSpPr>
          <p:nvPr>
            <p:ph type="title"/>
          </p:nvPr>
        </p:nvSpPr>
        <p:spPr/>
        <p:txBody>
          <a:bodyPr/>
          <a:lstStyle/>
          <a:p>
            <a:pPr eaLnBrk="1" hangingPunct="1"/>
            <a:r>
              <a:rPr lang="en-GB" sz="3400" dirty="0" smtClean="0"/>
              <a:t>Defining Constructors</a:t>
            </a:r>
          </a:p>
        </p:txBody>
      </p:sp>
      <p:sp>
        <p:nvSpPr>
          <p:cNvPr id="28" name="Footer Placeholder 3"/>
          <p:cNvSpPr>
            <a:spLocks noGrp="1"/>
          </p:cNvSpPr>
          <p:nvPr>
            <p:ph type="ftr" sz="quarter" idx="10"/>
          </p:nvPr>
        </p:nvSpPr>
        <p:spPr/>
        <p:txBody>
          <a:bodyPr/>
          <a:lstStyle/>
          <a:p>
            <a:pPr>
              <a:defRPr/>
            </a:pPr>
            <a:fld id="{2447ADE1-50E6-4E85-93A8-4277AD8BC79E}" type="slidenum">
              <a:rPr lang="en-GB"/>
              <a:pPr>
                <a:defRPr/>
              </a:pPr>
              <a:t>18</a:t>
            </a:fld>
            <a:endParaRPr lang="en-GB" dirty="0"/>
          </a:p>
        </p:txBody>
      </p:sp>
      <p:sp>
        <p:nvSpPr>
          <p:cNvPr id="9" name="Rectangle 8"/>
          <p:cNvSpPr>
            <a:spLocks noChangeArrowheads="1"/>
          </p:cNvSpPr>
          <p:nvPr/>
        </p:nvSpPr>
        <p:spPr bwMode="auto">
          <a:xfrm>
            <a:off x="787400" y="4560028"/>
            <a:ext cx="7874000" cy="2045051"/>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a:defRPr/>
            </a:pPr>
            <a:r>
              <a:rPr lang="en-GB" sz="1200" dirty="0"/>
              <a:t>class </a:t>
            </a:r>
            <a:r>
              <a:rPr lang="en-GB" sz="1200" dirty="0" err="1"/>
              <a:t>SavingsAccount</a:t>
            </a:r>
            <a:r>
              <a:rPr lang="en-GB" sz="1200" dirty="0"/>
              <a:t>(</a:t>
            </a:r>
            <a:r>
              <a:rPr lang="en-GB" sz="1200" dirty="0" err="1"/>
              <a:t>BankAccount</a:t>
            </a:r>
            <a:r>
              <a:rPr lang="en-GB" sz="1200" dirty="0"/>
              <a:t>):</a:t>
            </a:r>
          </a:p>
          <a:p>
            <a:pPr>
              <a:defRPr/>
            </a:pPr>
            <a:endParaRPr lang="en-GB" sz="1200" dirty="0"/>
          </a:p>
          <a:p>
            <a:pPr>
              <a:defRPr/>
            </a:pPr>
            <a:r>
              <a:rPr lang="en-GB" sz="1200" dirty="0"/>
              <a:t> </a:t>
            </a:r>
            <a:r>
              <a:rPr lang="en-GB" sz="1200" dirty="0" smtClean="0"/>
              <a:t>   </a:t>
            </a:r>
            <a:r>
              <a:rPr lang="en-GB" sz="1200" dirty="0" err="1" smtClean="0"/>
              <a:t>def</a:t>
            </a:r>
            <a:r>
              <a:rPr lang="en-GB" sz="1200" dirty="0" smtClean="0"/>
              <a:t> </a:t>
            </a:r>
            <a:r>
              <a:rPr lang="en-GB" sz="1200" dirty="0"/>
              <a:t>__</a:t>
            </a:r>
            <a:r>
              <a:rPr lang="en-GB" sz="1200" dirty="0" err="1"/>
              <a:t>init</a:t>
            </a:r>
            <a:r>
              <a:rPr lang="en-GB" sz="1200" dirty="0"/>
              <a:t>__(self, </a:t>
            </a:r>
            <a:r>
              <a:rPr lang="en-GB" sz="1200" dirty="0" err="1"/>
              <a:t>accountHolder</a:t>
            </a:r>
            <a:r>
              <a:rPr lang="en-GB" sz="1200" dirty="0"/>
              <a:t>="Anonymous", </a:t>
            </a:r>
            <a:r>
              <a:rPr lang="en-GB" sz="1200" dirty="0" err="1"/>
              <a:t>interestRate</a:t>
            </a:r>
            <a:r>
              <a:rPr lang="en-GB" sz="1200" dirty="0"/>
              <a:t>=None):</a:t>
            </a:r>
          </a:p>
          <a:p>
            <a:pPr>
              <a:defRPr/>
            </a:pPr>
            <a:endParaRPr lang="en-GB" sz="1200" dirty="0" smtClean="0"/>
          </a:p>
          <a:p>
            <a:pPr>
              <a:defRPr/>
            </a:pPr>
            <a:r>
              <a:rPr lang="en-GB" sz="1200" dirty="0" smtClean="0"/>
              <a:t>        </a:t>
            </a:r>
            <a:r>
              <a:rPr lang="en-GB" sz="1200" dirty="0"/>
              <a:t>super().__</a:t>
            </a:r>
            <a:r>
              <a:rPr lang="en-GB" sz="1200" dirty="0" err="1"/>
              <a:t>init</a:t>
            </a:r>
            <a:r>
              <a:rPr lang="en-GB" sz="1200" dirty="0"/>
              <a:t>__(</a:t>
            </a:r>
            <a:r>
              <a:rPr lang="en-GB" sz="1200" dirty="0" err="1"/>
              <a:t>accountHolder</a:t>
            </a:r>
            <a:r>
              <a:rPr lang="en-GB" sz="1200" dirty="0"/>
              <a:t>)</a:t>
            </a:r>
          </a:p>
          <a:p>
            <a:pPr>
              <a:defRPr/>
            </a:pPr>
            <a:endParaRPr lang="en-GB" sz="1200" dirty="0" smtClean="0"/>
          </a:p>
          <a:p>
            <a:pPr>
              <a:defRPr/>
            </a:pPr>
            <a:r>
              <a:rPr lang="en-GB" sz="1200" dirty="0" smtClean="0"/>
              <a:t>        </a:t>
            </a:r>
            <a:r>
              <a:rPr lang="en-GB" sz="1200" dirty="0"/>
              <a:t>if </a:t>
            </a:r>
            <a:r>
              <a:rPr lang="en-GB" sz="1200" dirty="0" err="1"/>
              <a:t>interestRate</a:t>
            </a:r>
            <a:r>
              <a:rPr lang="en-GB" sz="1200" dirty="0"/>
              <a:t> is None:</a:t>
            </a:r>
          </a:p>
          <a:p>
            <a:pPr>
              <a:defRPr/>
            </a:pPr>
            <a:r>
              <a:rPr lang="en-GB" sz="1200" dirty="0"/>
              <a:t>            </a:t>
            </a:r>
            <a:r>
              <a:rPr lang="en-GB" sz="1200" dirty="0" err="1"/>
              <a:t>self.interestRate</a:t>
            </a:r>
            <a:r>
              <a:rPr lang="en-GB" sz="1200" dirty="0"/>
              <a:t> = </a:t>
            </a:r>
            <a:r>
              <a:rPr lang="en-GB" sz="1200" dirty="0" err="1"/>
              <a:t>SavingsAccount</a:t>
            </a:r>
            <a:r>
              <a:rPr lang="en-GB" sz="1200" dirty="0"/>
              <a:t>.__DEFAULT_INTEREST_RATE</a:t>
            </a:r>
          </a:p>
          <a:p>
            <a:pPr>
              <a:defRPr/>
            </a:pPr>
            <a:r>
              <a:rPr lang="en-GB" sz="1200" dirty="0"/>
              <a:t>        else:</a:t>
            </a:r>
          </a:p>
          <a:p>
            <a:pPr>
              <a:defRPr/>
            </a:pPr>
            <a:r>
              <a:rPr lang="en-GB" sz="1200" dirty="0"/>
              <a:t>            </a:t>
            </a:r>
            <a:r>
              <a:rPr lang="en-GB" sz="1200" dirty="0" err="1"/>
              <a:t>self.interestRate</a:t>
            </a:r>
            <a:r>
              <a:rPr lang="en-GB" sz="1200" dirty="0"/>
              <a:t> = </a:t>
            </a:r>
            <a:r>
              <a:rPr lang="en-GB" sz="1200" dirty="0" err="1"/>
              <a:t>interestRate</a:t>
            </a:r>
            <a:endParaRPr lang="en-GB" sz="1200" dirty="0"/>
          </a:p>
          <a:p>
            <a:pPr>
              <a:defRPr/>
            </a:pPr>
            <a:r>
              <a:rPr lang="en-GB" sz="1200" dirty="0"/>
              <a:t>  </a:t>
            </a:r>
            <a:r>
              <a:rPr lang="en-GB" sz="1200" dirty="0" smtClean="0"/>
              <a:t>  …</a:t>
            </a:r>
            <a:endParaRPr lang="en-GB" sz="1200" dirty="0"/>
          </a:p>
        </p:txBody>
      </p:sp>
      <p:sp>
        <p:nvSpPr>
          <p:cNvPr id="13" name="TextBox 12"/>
          <p:cNvSpPr txBox="1">
            <a:spLocks noChangeArrowheads="1"/>
          </p:cNvSpPr>
          <p:nvPr/>
        </p:nvSpPr>
        <p:spPr bwMode="auto">
          <a:xfrm>
            <a:off x="7070792" y="6272070"/>
            <a:ext cx="1601721" cy="307777"/>
          </a:xfrm>
          <a:prstGeom prst="rect">
            <a:avLst/>
          </a:prstGeom>
          <a:noFill/>
          <a:ln w="9525">
            <a:noFill/>
            <a:miter lim="800000"/>
            <a:headEnd/>
            <a:tailEnd/>
          </a:ln>
        </p:spPr>
        <p:txBody>
          <a:bodyPr wrap="none">
            <a:spAutoFit/>
          </a:bodyPr>
          <a:lstStyle/>
          <a:p>
            <a:pPr algn="r"/>
            <a:r>
              <a:rPr lang="en-GB" b="1" dirty="0" smtClean="0">
                <a:solidFill>
                  <a:srgbClr val="002060"/>
                </a:solidFill>
              </a:rPr>
              <a:t>accounting.py</a:t>
            </a:r>
            <a:endParaRPr lang="en-GB" b="1" dirty="0">
              <a:solidFill>
                <a:srgbClr val="002060"/>
              </a:solidFill>
            </a:endParaRPr>
          </a:p>
        </p:txBody>
      </p:sp>
    </p:spTree>
    <p:extLst>
      <p:ext uri="{BB962C8B-B14F-4D97-AF65-F5344CB8AC3E}">
        <p14:creationId xmlns:p14="http://schemas.microsoft.com/office/powerpoint/2010/main" val="30684013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p:txBody>
          <a:bodyPr/>
          <a:lstStyle/>
          <a:p>
            <a:pPr eaLnBrk="1" hangingPunct="1"/>
            <a:r>
              <a:rPr lang="en-GB" dirty="0" smtClean="0"/>
              <a:t>The subclass can override superclass instance methods</a:t>
            </a:r>
          </a:p>
          <a:p>
            <a:pPr lvl="1" eaLnBrk="1" hangingPunct="1"/>
            <a:r>
              <a:rPr lang="en-GB" dirty="0" smtClean="0">
                <a:cs typeface="Tahoma" pitchFamily="34" charset="0"/>
              </a:rPr>
              <a:t>To </a:t>
            </a:r>
            <a:r>
              <a:rPr lang="en-GB" dirty="0" smtClean="0">
                <a:cs typeface="Tahoma" pitchFamily="34" charset="0"/>
                <a:sym typeface="Wingdings" pitchFamily="2" charset="2"/>
              </a:rPr>
              <a:t>provide a different (or supplementary) implementation</a:t>
            </a:r>
          </a:p>
          <a:p>
            <a:pPr lvl="1" eaLnBrk="1" hangingPunct="1"/>
            <a:r>
              <a:rPr lang="en-GB" dirty="0" smtClean="0">
                <a:cs typeface="Tahoma" pitchFamily="34" charset="0"/>
                <a:sym typeface="Wingdings" pitchFamily="2" charset="2"/>
              </a:rPr>
              <a:t>No obligation </a:t>
            </a:r>
          </a:p>
          <a:p>
            <a:pPr lvl="1" eaLnBrk="1" hangingPunct="1"/>
            <a:endParaRPr lang="en-GB" dirty="0" smtClean="0">
              <a:cs typeface="Tahoma" pitchFamily="34" charset="0"/>
              <a:sym typeface="Wingdings" pitchFamily="2" charset="2"/>
            </a:endParaRPr>
          </a:p>
          <a:p>
            <a:pPr eaLnBrk="1" hangingPunct="1"/>
            <a:r>
              <a:rPr lang="en-GB" dirty="0" smtClean="0">
                <a:cs typeface="Tahoma" pitchFamily="34" charset="0"/>
                <a:sym typeface="Wingdings" pitchFamily="2" charset="2"/>
              </a:rPr>
              <a:t>An override can call the original superclass method, to leverage existing functionality</a:t>
            </a:r>
          </a:p>
          <a:p>
            <a:pPr lvl="1" eaLnBrk="1" hangingPunct="1"/>
            <a:r>
              <a:rPr lang="en-GB" dirty="0" smtClean="0">
                <a:cs typeface="Tahoma" pitchFamily="34" charset="0"/>
                <a:sym typeface="Wingdings" pitchFamily="2" charset="2"/>
              </a:rPr>
              <a:t>Call </a:t>
            </a:r>
            <a:r>
              <a:rPr lang="en-GB" dirty="0" smtClean="0">
                <a:latin typeface="Lucida Console" pitchFamily="49" charset="0"/>
                <a:cs typeface="Tahoma" pitchFamily="34" charset="0"/>
                <a:sym typeface="Wingdings" pitchFamily="2" charset="2"/>
              </a:rPr>
              <a:t>super().</a:t>
            </a:r>
            <a:r>
              <a:rPr lang="en-GB" i="1" dirty="0" err="1" smtClean="0">
                <a:latin typeface="Lucida Console" pitchFamily="49" charset="0"/>
                <a:cs typeface="Tahoma" pitchFamily="34" charset="0"/>
                <a:sym typeface="Wingdings" pitchFamily="2" charset="2"/>
              </a:rPr>
              <a:t>methodName</a:t>
            </a:r>
            <a:r>
              <a:rPr lang="en-GB" dirty="0" smtClean="0">
                <a:latin typeface="Lucida Console" pitchFamily="49" charset="0"/>
                <a:cs typeface="Tahoma" pitchFamily="34" charset="0"/>
                <a:sym typeface="Wingdings" pitchFamily="2" charset="2"/>
              </a:rPr>
              <a:t>(</a:t>
            </a:r>
            <a:r>
              <a:rPr lang="en-GB" i="1" dirty="0" err="1" smtClean="0">
                <a:latin typeface="Lucida Console" pitchFamily="49" charset="0"/>
                <a:cs typeface="Tahoma" pitchFamily="34" charset="0"/>
                <a:sym typeface="Wingdings" pitchFamily="2" charset="2"/>
              </a:rPr>
              <a:t>params</a:t>
            </a:r>
            <a:r>
              <a:rPr lang="en-GB" dirty="0" smtClean="0">
                <a:latin typeface="Lucida Console" pitchFamily="49" charset="0"/>
                <a:cs typeface="Tahoma" pitchFamily="34" charset="0"/>
                <a:sym typeface="Wingdings" pitchFamily="2" charset="2"/>
              </a:rPr>
              <a:t>)</a:t>
            </a:r>
          </a:p>
          <a:p>
            <a:pPr lvl="1" eaLnBrk="1" hangingPunct="1"/>
            <a:endParaRPr lang="en-GB" dirty="0">
              <a:latin typeface="Lucida Console" pitchFamily="49" charset="0"/>
              <a:cs typeface="Tahoma" pitchFamily="34" charset="0"/>
              <a:sym typeface="Wingdings" pitchFamily="2" charset="2"/>
            </a:endParaRPr>
          </a:p>
          <a:p>
            <a:pPr eaLnBrk="1" hangingPunct="1"/>
            <a:r>
              <a:rPr lang="en-GB" dirty="0" smtClean="0">
                <a:latin typeface="+mj-lt"/>
                <a:cs typeface="Tahoma" pitchFamily="34" charset="0"/>
                <a:sym typeface="Wingdings" pitchFamily="2" charset="2"/>
              </a:rPr>
              <a:t>Example:</a:t>
            </a:r>
          </a:p>
        </p:txBody>
      </p:sp>
      <p:sp>
        <p:nvSpPr>
          <p:cNvPr id="19458" name="Rectangle 2"/>
          <p:cNvSpPr>
            <a:spLocks noGrp="1" noChangeArrowheads="1"/>
          </p:cNvSpPr>
          <p:nvPr>
            <p:ph type="title"/>
          </p:nvPr>
        </p:nvSpPr>
        <p:spPr/>
        <p:txBody>
          <a:bodyPr/>
          <a:lstStyle/>
          <a:p>
            <a:pPr eaLnBrk="1" hangingPunct="1"/>
            <a:r>
              <a:rPr lang="en-GB" sz="3400" dirty="0" smtClean="0"/>
              <a:t>Overriding Methods</a:t>
            </a:r>
          </a:p>
        </p:txBody>
      </p:sp>
      <p:sp>
        <p:nvSpPr>
          <p:cNvPr id="28" name="Footer Placeholder 3"/>
          <p:cNvSpPr>
            <a:spLocks noGrp="1"/>
          </p:cNvSpPr>
          <p:nvPr>
            <p:ph type="ftr" sz="quarter" idx="10"/>
          </p:nvPr>
        </p:nvSpPr>
        <p:spPr/>
        <p:txBody>
          <a:bodyPr/>
          <a:lstStyle/>
          <a:p>
            <a:pPr>
              <a:defRPr/>
            </a:pPr>
            <a:fld id="{F57DCE49-9681-41C6-84CB-E390BD09699F}" type="slidenum">
              <a:rPr lang="en-GB"/>
              <a:pPr>
                <a:defRPr/>
              </a:pPr>
              <a:t>19</a:t>
            </a:fld>
            <a:endParaRPr lang="en-GB" dirty="0"/>
          </a:p>
        </p:txBody>
      </p:sp>
      <p:sp>
        <p:nvSpPr>
          <p:cNvPr id="5" name="Rectangle 4"/>
          <p:cNvSpPr>
            <a:spLocks noChangeArrowheads="1"/>
          </p:cNvSpPr>
          <p:nvPr/>
        </p:nvSpPr>
        <p:spPr bwMode="auto">
          <a:xfrm>
            <a:off x="787400" y="4910668"/>
            <a:ext cx="7874000" cy="1796012"/>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a:defRPr/>
            </a:pPr>
            <a:r>
              <a:rPr lang="en-GB" sz="1200" dirty="0"/>
              <a:t>class </a:t>
            </a:r>
            <a:r>
              <a:rPr lang="en-GB" sz="1200" dirty="0" err="1"/>
              <a:t>SavingsAccount</a:t>
            </a:r>
            <a:r>
              <a:rPr lang="en-GB" sz="1200" dirty="0"/>
              <a:t>(</a:t>
            </a:r>
            <a:r>
              <a:rPr lang="en-GB" sz="1200" dirty="0" err="1"/>
              <a:t>BankAccount</a:t>
            </a:r>
            <a:r>
              <a:rPr lang="en-GB" sz="1200" dirty="0"/>
              <a:t>):</a:t>
            </a:r>
          </a:p>
          <a:p>
            <a:pPr>
              <a:defRPr/>
            </a:pPr>
            <a:endParaRPr lang="en-GB" sz="1200" dirty="0"/>
          </a:p>
          <a:p>
            <a:pPr>
              <a:defRPr/>
            </a:pPr>
            <a:r>
              <a:rPr lang="en-GB" sz="1200" dirty="0"/>
              <a:t> </a:t>
            </a:r>
            <a:r>
              <a:rPr lang="en-GB" sz="1200" dirty="0" smtClean="0"/>
              <a:t>   </a:t>
            </a:r>
            <a:r>
              <a:rPr lang="en-GB" sz="1200" dirty="0" err="1" smtClean="0"/>
              <a:t>def</a:t>
            </a:r>
            <a:r>
              <a:rPr lang="en-GB" sz="1200" dirty="0" smtClean="0"/>
              <a:t> </a:t>
            </a:r>
            <a:r>
              <a:rPr lang="en-GB" sz="1200" dirty="0"/>
              <a:t>withdraw(self, amount):</a:t>
            </a:r>
          </a:p>
          <a:p>
            <a:pPr>
              <a:defRPr/>
            </a:pPr>
            <a:r>
              <a:rPr lang="en-GB" sz="1200" dirty="0"/>
              <a:t>        if amount &gt; </a:t>
            </a:r>
            <a:r>
              <a:rPr lang="en-GB" sz="1200" dirty="0" err="1"/>
              <a:t>self.balance</a:t>
            </a:r>
            <a:r>
              <a:rPr lang="en-GB" sz="1200" dirty="0"/>
              <a:t>:</a:t>
            </a:r>
          </a:p>
          <a:p>
            <a:pPr>
              <a:defRPr/>
            </a:pPr>
            <a:r>
              <a:rPr lang="en-GB" sz="1200" dirty="0"/>
              <a:t>            print("You can't go overdrawn in a savings account!")</a:t>
            </a:r>
          </a:p>
          <a:p>
            <a:pPr>
              <a:defRPr/>
            </a:pPr>
            <a:r>
              <a:rPr lang="en-GB" sz="1200" dirty="0"/>
              <a:t>        else:</a:t>
            </a:r>
          </a:p>
          <a:p>
            <a:pPr>
              <a:defRPr/>
            </a:pPr>
            <a:r>
              <a:rPr lang="en-GB" sz="1200" dirty="0"/>
              <a:t>            </a:t>
            </a:r>
            <a:r>
              <a:rPr lang="en-GB" sz="1200" b="1" dirty="0"/>
              <a:t>super().withdraw(amount)</a:t>
            </a:r>
          </a:p>
          <a:p>
            <a:pPr>
              <a:defRPr/>
            </a:pPr>
            <a:r>
              <a:rPr lang="en-GB" sz="1200" dirty="0"/>
              <a:t>        return </a:t>
            </a:r>
            <a:r>
              <a:rPr lang="en-GB" sz="1200" dirty="0" err="1"/>
              <a:t>self.balance</a:t>
            </a:r>
            <a:r>
              <a:rPr lang="en-GB" sz="1200" dirty="0" smtClean="0"/>
              <a:t>    </a:t>
            </a:r>
          </a:p>
          <a:p>
            <a:pPr>
              <a:defRPr/>
            </a:pPr>
            <a:r>
              <a:rPr lang="en-GB" sz="1200" dirty="0"/>
              <a:t> </a:t>
            </a:r>
            <a:r>
              <a:rPr lang="en-GB" sz="1200" dirty="0" smtClean="0"/>
              <a:t>   …</a:t>
            </a:r>
            <a:endParaRPr lang="en-GB" sz="1200" dirty="0"/>
          </a:p>
        </p:txBody>
      </p:sp>
      <p:sp>
        <p:nvSpPr>
          <p:cNvPr id="6" name="TextBox 5"/>
          <p:cNvSpPr txBox="1">
            <a:spLocks noChangeArrowheads="1"/>
          </p:cNvSpPr>
          <p:nvPr/>
        </p:nvSpPr>
        <p:spPr bwMode="auto">
          <a:xfrm>
            <a:off x="7070792" y="6373671"/>
            <a:ext cx="1601721" cy="307777"/>
          </a:xfrm>
          <a:prstGeom prst="rect">
            <a:avLst/>
          </a:prstGeom>
          <a:noFill/>
          <a:ln w="9525">
            <a:noFill/>
            <a:miter lim="800000"/>
            <a:headEnd/>
            <a:tailEnd/>
          </a:ln>
        </p:spPr>
        <p:txBody>
          <a:bodyPr wrap="none">
            <a:spAutoFit/>
          </a:bodyPr>
          <a:lstStyle/>
          <a:p>
            <a:pPr algn="r"/>
            <a:r>
              <a:rPr lang="en-GB" b="1" dirty="0" smtClean="0">
                <a:solidFill>
                  <a:srgbClr val="002060"/>
                </a:solidFill>
              </a:rPr>
              <a:t>accounting.py</a:t>
            </a:r>
            <a:endParaRPr lang="en-GB" b="1" dirty="0">
              <a:solidFill>
                <a:srgbClr val="002060"/>
              </a:solidFill>
            </a:endParaRPr>
          </a:p>
        </p:txBody>
      </p:sp>
    </p:spTree>
    <p:extLst>
      <p:ext uri="{BB962C8B-B14F-4D97-AF65-F5344CB8AC3E}">
        <p14:creationId xmlns:p14="http://schemas.microsoft.com/office/powerpoint/2010/main" val="36739048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2595" name="Rectangle 3"/>
          <p:cNvSpPr>
            <a:spLocks noGrp="1" noChangeArrowheads="1"/>
          </p:cNvSpPr>
          <p:nvPr>
            <p:ph idx="1"/>
          </p:nvPr>
        </p:nvSpPr>
        <p:spPr/>
        <p:txBody>
          <a:bodyPr/>
          <a:lstStyle/>
          <a:p>
            <a:pPr marL="457200" indent="-457200" eaLnBrk="1" hangingPunct="1">
              <a:buFont typeface="Tahoma" pitchFamily="34" charset="0"/>
              <a:buAutoNum type="arabicPeriod"/>
            </a:pPr>
            <a:r>
              <a:rPr lang="en-GB" dirty="0" smtClean="0"/>
              <a:t>A closer look at attributes</a:t>
            </a:r>
          </a:p>
          <a:p>
            <a:pPr marL="457200" indent="-457200" eaLnBrk="1" hangingPunct="1">
              <a:buFont typeface="Tahoma" pitchFamily="34" charset="0"/>
              <a:buAutoNum type="arabicPeriod"/>
            </a:pPr>
            <a:r>
              <a:rPr lang="en-GB" dirty="0" smtClean="0"/>
              <a:t>Implementing magic methods</a:t>
            </a:r>
          </a:p>
          <a:p>
            <a:pPr marL="457200" indent="-457200" eaLnBrk="1" hangingPunct="1">
              <a:buFont typeface="Tahoma" pitchFamily="34" charset="0"/>
              <a:buAutoNum type="arabicPeriod"/>
            </a:pPr>
            <a:r>
              <a:rPr lang="en-GB" dirty="0" smtClean="0"/>
              <a:t>Inheritance</a:t>
            </a:r>
          </a:p>
        </p:txBody>
      </p:sp>
      <p:sp>
        <p:nvSpPr>
          <p:cNvPr id="622594" name="Rectangle 2"/>
          <p:cNvSpPr>
            <a:spLocks noGrp="1" noChangeArrowheads="1"/>
          </p:cNvSpPr>
          <p:nvPr>
            <p:ph type="title"/>
          </p:nvPr>
        </p:nvSpPr>
        <p:spPr/>
        <p:txBody>
          <a:bodyPr/>
          <a:lstStyle/>
          <a:p>
            <a:pPr eaLnBrk="1" hangingPunct="1"/>
            <a:r>
              <a:rPr lang="en-GB" sz="3400" smtClean="0"/>
              <a:t>Contents</a:t>
            </a:r>
          </a:p>
        </p:txBody>
      </p:sp>
      <p:sp>
        <p:nvSpPr>
          <p:cNvPr id="4" name="Footer Placeholder 3"/>
          <p:cNvSpPr>
            <a:spLocks noGrp="1"/>
          </p:cNvSpPr>
          <p:nvPr>
            <p:ph type="ftr" sz="quarter" idx="10"/>
          </p:nvPr>
        </p:nvSpPr>
        <p:spPr/>
        <p:txBody>
          <a:bodyPr/>
          <a:lstStyle/>
          <a:p>
            <a:pPr>
              <a:defRPr/>
            </a:pPr>
            <a:fld id="{A5CA6276-6ACB-44B0-919C-320034B7FA49}" type="slidenum">
              <a:rPr lang="en-GB"/>
              <a:pPr>
                <a:defRPr/>
              </a:pPr>
              <a:t>2</a:t>
            </a:fld>
            <a:endParaRPr lang="en-GB"/>
          </a:p>
        </p:txBody>
      </p:sp>
      <p:grpSp>
        <p:nvGrpSpPr>
          <p:cNvPr id="5" name="Group 9"/>
          <p:cNvGrpSpPr>
            <a:grpSpLocks/>
          </p:cNvGrpSpPr>
          <p:nvPr/>
        </p:nvGrpSpPr>
        <p:grpSpPr bwMode="auto">
          <a:xfrm>
            <a:off x="434975" y="5199325"/>
            <a:ext cx="7924800" cy="1644650"/>
            <a:chOff x="274" y="3059"/>
            <a:chExt cx="4992" cy="1036"/>
          </a:xfrm>
        </p:grpSpPr>
        <p:sp>
          <p:nvSpPr>
            <p:cNvPr id="6" name="Text Box 7"/>
            <p:cNvSpPr txBox="1">
              <a:spLocks noChangeArrowheads="1"/>
            </p:cNvSpPr>
            <p:nvPr/>
          </p:nvSpPr>
          <p:spPr bwMode="auto">
            <a:xfrm>
              <a:off x="792" y="3169"/>
              <a:ext cx="4474" cy="520"/>
            </a:xfrm>
            <a:prstGeom prst="rect">
              <a:avLst/>
            </a:prstGeom>
            <a:gradFill rotWithShape="1">
              <a:gsLst>
                <a:gs pos="0">
                  <a:srgbClr val="CCECFF"/>
                </a:gs>
                <a:gs pos="100000">
                  <a:srgbClr val="C0C0EA">
                    <a:alpha val="82999"/>
                  </a:srgbClr>
                </a:gs>
              </a:gsLst>
              <a:lin ang="5400000" scaled="1"/>
            </a:gradFill>
            <a:ln w="9525">
              <a:solidFill>
                <a:schemeClr val="tx2"/>
              </a:solidFill>
              <a:miter lim="800000"/>
              <a:headEnd/>
              <a:tailEnd/>
            </a:ln>
          </p:spPr>
          <p:txBody>
            <a:bodyPr wrap="none" anchor="ctr"/>
            <a:lstStyle/>
            <a:p>
              <a:pPr marL="1263650" lvl="1">
                <a:spcBef>
                  <a:spcPts val="0"/>
                </a:spcBef>
                <a:buClr>
                  <a:schemeClr val="folHlink"/>
                </a:buClr>
                <a:buSzPct val="60000"/>
                <a:buFont typeface="Wingdings" pitchFamily="2" charset="2"/>
                <a:buNone/>
              </a:pPr>
              <a:r>
                <a:rPr lang="en-GB" sz="2000" dirty="0" smtClean="0">
                  <a:solidFill>
                    <a:schemeClr val="tx2"/>
                  </a:solidFill>
                  <a:sym typeface="Wingdings" pitchFamily="2" charset="2"/>
                </a:rPr>
                <a:t>Demo folder</a:t>
              </a:r>
              <a:r>
                <a:rPr lang="en-GB" sz="2000" smtClean="0">
                  <a:solidFill>
                    <a:schemeClr val="tx2"/>
                  </a:solidFill>
                  <a:sym typeface="Wingdings" pitchFamily="2" charset="2"/>
                </a:rPr>
                <a:t>: </a:t>
              </a:r>
              <a:r>
                <a:rPr lang="en-GB" sz="2000" b="1" smtClean="0">
                  <a:solidFill>
                    <a:schemeClr val="tx2"/>
                  </a:solidFill>
                  <a:sym typeface="Wingdings" pitchFamily="2" charset="2"/>
                </a:rPr>
                <a:t>09-MoreOOP</a:t>
              </a:r>
              <a:endParaRPr lang="en-US" sz="2000" b="1" dirty="0"/>
            </a:p>
          </p:txBody>
        </p:sp>
        <p:pic>
          <p:nvPicPr>
            <p:cNvPr id="7" name="Picture 6" descr="bd09771_[1]"/>
            <p:cNvPicPr>
              <a:picLocks noChangeAspect="1" noChangeArrowheads="1"/>
            </p:cNvPicPr>
            <p:nvPr/>
          </p:nvPicPr>
          <p:blipFill>
            <a:blip r:embed="rId3" cstate="print"/>
            <a:srcRect/>
            <a:stretch>
              <a:fillRect/>
            </a:stretch>
          </p:blipFill>
          <p:spPr bwMode="auto">
            <a:xfrm>
              <a:off x="274" y="3059"/>
              <a:ext cx="1181" cy="1036"/>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5699" name="Rectangle 3"/>
          <p:cNvSpPr>
            <a:spLocks noGrp="1" noChangeArrowheads="1"/>
          </p:cNvSpPr>
          <p:nvPr>
            <p:ph idx="1"/>
          </p:nvPr>
        </p:nvSpPr>
        <p:spPr/>
        <p:txBody>
          <a:bodyPr/>
          <a:lstStyle/>
          <a:p>
            <a:pPr eaLnBrk="1" hangingPunct="1">
              <a:defRPr/>
            </a:pPr>
            <a:r>
              <a:rPr lang="en-GB" dirty="0" smtClean="0"/>
              <a:t>Python supports multiple inheritance</a:t>
            </a:r>
            <a:endParaRPr lang="en-GB" dirty="0" smtClean="0">
              <a:latin typeface="+mj-lt"/>
              <a:cs typeface="Tahoma" pitchFamily="34" charset="0"/>
            </a:endParaRPr>
          </a:p>
        </p:txBody>
      </p:sp>
      <p:sp>
        <p:nvSpPr>
          <p:cNvPr id="20482" name="Rectangle 2"/>
          <p:cNvSpPr>
            <a:spLocks noGrp="1" noChangeArrowheads="1"/>
          </p:cNvSpPr>
          <p:nvPr>
            <p:ph type="title"/>
          </p:nvPr>
        </p:nvSpPr>
        <p:spPr/>
        <p:txBody>
          <a:bodyPr/>
          <a:lstStyle/>
          <a:p>
            <a:pPr eaLnBrk="1" hangingPunct="1"/>
            <a:r>
              <a:rPr lang="en-GB" sz="3400" dirty="0" smtClean="0"/>
              <a:t>Multiple Inheritance (1 of 2)</a:t>
            </a:r>
          </a:p>
        </p:txBody>
      </p:sp>
      <p:sp>
        <p:nvSpPr>
          <p:cNvPr id="28" name="Footer Placeholder 3"/>
          <p:cNvSpPr>
            <a:spLocks noGrp="1"/>
          </p:cNvSpPr>
          <p:nvPr>
            <p:ph type="ftr" sz="quarter" idx="10"/>
          </p:nvPr>
        </p:nvSpPr>
        <p:spPr/>
        <p:txBody>
          <a:bodyPr/>
          <a:lstStyle/>
          <a:p>
            <a:pPr>
              <a:defRPr/>
            </a:pPr>
            <a:fld id="{CFB8D96D-C021-473B-B3ED-02847D6F95B6}" type="slidenum">
              <a:rPr lang="en-GB"/>
              <a:pPr>
                <a:defRPr/>
              </a:pPr>
              <a:t>20</a:t>
            </a:fld>
            <a:endParaRPr lang="en-GB" dirty="0"/>
          </a:p>
        </p:txBody>
      </p:sp>
      <p:sp>
        <p:nvSpPr>
          <p:cNvPr id="5" name="Rectangle 4"/>
          <p:cNvSpPr>
            <a:spLocks noChangeArrowheads="1"/>
          </p:cNvSpPr>
          <p:nvPr/>
        </p:nvSpPr>
        <p:spPr bwMode="auto">
          <a:xfrm>
            <a:off x="787400" y="1727199"/>
            <a:ext cx="3434644" cy="903112"/>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a:defRPr/>
            </a:pPr>
            <a:r>
              <a:rPr lang="en-GB" sz="1200" dirty="0"/>
              <a:t>class Logger:</a:t>
            </a:r>
          </a:p>
          <a:p>
            <a:pPr>
              <a:defRPr/>
            </a:pPr>
            <a:endParaRPr lang="en-GB" sz="1200" dirty="0"/>
          </a:p>
          <a:p>
            <a:pPr>
              <a:defRPr/>
            </a:pPr>
            <a:r>
              <a:rPr lang="en-GB" sz="1200" dirty="0"/>
              <a:t>    </a:t>
            </a:r>
            <a:r>
              <a:rPr lang="en-GB" sz="1200" dirty="0" err="1"/>
              <a:t>def</a:t>
            </a:r>
            <a:r>
              <a:rPr lang="en-GB" sz="1200" dirty="0"/>
              <a:t> log(self, </a:t>
            </a:r>
            <a:r>
              <a:rPr lang="en-GB" sz="1200" dirty="0" err="1"/>
              <a:t>msg</a:t>
            </a:r>
            <a:r>
              <a:rPr lang="en-GB" sz="1200" dirty="0"/>
              <a:t>):</a:t>
            </a:r>
          </a:p>
          <a:p>
            <a:pPr>
              <a:defRPr/>
            </a:pPr>
            <a:r>
              <a:rPr lang="en-GB" sz="1200" dirty="0"/>
              <a:t>        print(</a:t>
            </a:r>
            <a:r>
              <a:rPr lang="en-GB" sz="1200" dirty="0" err="1"/>
              <a:t>msg</a:t>
            </a:r>
            <a:r>
              <a:rPr lang="en-GB" sz="1200" dirty="0" smtClean="0"/>
              <a:t>)</a:t>
            </a:r>
            <a:endParaRPr lang="en-GB" sz="1200" dirty="0"/>
          </a:p>
        </p:txBody>
      </p:sp>
      <p:sp>
        <p:nvSpPr>
          <p:cNvPr id="16" name="Rectangle 15"/>
          <p:cNvSpPr>
            <a:spLocks noChangeArrowheads="1"/>
          </p:cNvSpPr>
          <p:nvPr/>
        </p:nvSpPr>
        <p:spPr bwMode="auto">
          <a:xfrm>
            <a:off x="4646824" y="1738489"/>
            <a:ext cx="3698484" cy="903112"/>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a:defRPr/>
            </a:pPr>
            <a:r>
              <a:rPr lang="en-GB" sz="1200" dirty="0"/>
              <a:t>class Beeper:</a:t>
            </a:r>
          </a:p>
          <a:p>
            <a:pPr>
              <a:defRPr/>
            </a:pPr>
            <a:endParaRPr lang="en-GB" sz="1200" dirty="0"/>
          </a:p>
          <a:p>
            <a:pPr>
              <a:defRPr/>
            </a:pPr>
            <a:r>
              <a:rPr lang="en-GB" sz="1200" dirty="0"/>
              <a:t>    </a:t>
            </a:r>
            <a:r>
              <a:rPr lang="en-GB" sz="1200" dirty="0" err="1"/>
              <a:t>def</a:t>
            </a:r>
            <a:r>
              <a:rPr lang="en-GB" sz="1200" dirty="0"/>
              <a:t> beep(self, duration):</a:t>
            </a:r>
          </a:p>
          <a:p>
            <a:pPr>
              <a:defRPr/>
            </a:pPr>
            <a:r>
              <a:rPr lang="en-GB" sz="1200" dirty="0"/>
              <a:t>        </a:t>
            </a:r>
            <a:r>
              <a:rPr lang="en-GB" sz="1200" dirty="0" err="1"/>
              <a:t>winsound.Beep</a:t>
            </a:r>
            <a:r>
              <a:rPr lang="en-GB" sz="1200" dirty="0"/>
              <a:t>(2500, duration)</a:t>
            </a:r>
          </a:p>
        </p:txBody>
      </p:sp>
      <p:sp>
        <p:nvSpPr>
          <p:cNvPr id="18" name="Rectangle 17"/>
          <p:cNvSpPr>
            <a:spLocks noChangeArrowheads="1"/>
          </p:cNvSpPr>
          <p:nvPr/>
        </p:nvSpPr>
        <p:spPr bwMode="auto">
          <a:xfrm>
            <a:off x="2449690" y="3194749"/>
            <a:ext cx="4292600" cy="2506133"/>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a:defRPr/>
            </a:pPr>
            <a:r>
              <a:rPr lang="en-GB" sz="1200" dirty="0"/>
              <a:t>class </a:t>
            </a:r>
            <a:r>
              <a:rPr lang="en-GB" sz="1200" dirty="0" err="1"/>
              <a:t>Alerter</a:t>
            </a:r>
            <a:r>
              <a:rPr lang="en-GB" sz="1200" dirty="0"/>
              <a:t>(Logger, Beeper):</a:t>
            </a:r>
          </a:p>
          <a:p>
            <a:pPr>
              <a:defRPr/>
            </a:pPr>
            <a:endParaRPr lang="en-GB" sz="1200" dirty="0"/>
          </a:p>
          <a:p>
            <a:pPr>
              <a:defRPr/>
            </a:pPr>
            <a:r>
              <a:rPr lang="en-GB" sz="1200" dirty="0"/>
              <a:t>    </a:t>
            </a:r>
            <a:r>
              <a:rPr lang="en-GB" sz="1200" dirty="0" err="1"/>
              <a:t>def</a:t>
            </a:r>
            <a:r>
              <a:rPr lang="en-GB" sz="1200" dirty="0"/>
              <a:t> </a:t>
            </a:r>
            <a:r>
              <a:rPr lang="en-GB" sz="1200" dirty="0" err="1"/>
              <a:t>doShortAlert</a:t>
            </a:r>
            <a:r>
              <a:rPr lang="en-GB" sz="1200" dirty="0"/>
              <a:t>(self, </a:t>
            </a:r>
            <a:r>
              <a:rPr lang="en-GB" sz="1200" dirty="0" err="1"/>
              <a:t>msg</a:t>
            </a:r>
            <a:r>
              <a:rPr lang="en-GB" sz="1200" dirty="0"/>
              <a:t>):</a:t>
            </a:r>
          </a:p>
          <a:p>
            <a:pPr>
              <a:defRPr/>
            </a:pPr>
            <a:r>
              <a:rPr lang="en-GB" sz="1200" dirty="0"/>
              <a:t>        super().log(</a:t>
            </a:r>
            <a:r>
              <a:rPr lang="en-GB" sz="1200" dirty="0" err="1"/>
              <a:t>msg</a:t>
            </a:r>
            <a:r>
              <a:rPr lang="en-GB" sz="1200" dirty="0"/>
              <a:t>)</a:t>
            </a:r>
          </a:p>
          <a:p>
            <a:pPr>
              <a:defRPr/>
            </a:pPr>
            <a:r>
              <a:rPr lang="en-GB" sz="1200" dirty="0"/>
              <a:t>        super().beep(250)</a:t>
            </a:r>
          </a:p>
          <a:p>
            <a:pPr>
              <a:defRPr/>
            </a:pPr>
            <a:endParaRPr lang="en-GB" sz="1200" dirty="0"/>
          </a:p>
          <a:p>
            <a:pPr>
              <a:defRPr/>
            </a:pPr>
            <a:r>
              <a:rPr lang="en-GB" sz="1200" dirty="0"/>
              <a:t>    </a:t>
            </a:r>
            <a:r>
              <a:rPr lang="en-GB" sz="1200" dirty="0" err="1"/>
              <a:t>def</a:t>
            </a:r>
            <a:r>
              <a:rPr lang="en-GB" sz="1200" dirty="0"/>
              <a:t> </a:t>
            </a:r>
            <a:r>
              <a:rPr lang="en-GB" sz="1200" dirty="0" err="1"/>
              <a:t>doMediumAlert</a:t>
            </a:r>
            <a:r>
              <a:rPr lang="en-GB" sz="1200" dirty="0"/>
              <a:t>(self, </a:t>
            </a:r>
            <a:r>
              <a:rPr lang="en-GB" sz="1200" dirty="0" err="1"/>
              <a:t>msg</a:t>
            </a:r>
            <a:r>
              <a:rPr lang="en-GB" sz="1200" dirty="0"/>
              <a:t>):</a:t>
            </a:r>
          </a:p>
          <a:p>
            <a:pPr>
              <a:defRPr/>
            </a:pPr>
            <a:r>
              <a:rPr lang="en-GB" sz="1200" dirty="0"/>
              <a:t>        super().log(</a:t>
            </a:r>
            <a:r>
              <a:rPr lang="en-GB" sz="1200" dirty="0" err="1"/>
              <a:t>msg</a:t>
            </a:r>
            <a:r>
              <a:rPr lang="en-GB" sz="1200" dirty="0"/>
              <a:t>)</a:t>
            </a:r>
          </a:p>
          <a:p>
            <a:pPr>
              <a:defRPr/>
            </a:pPr>
            <a:r>
              <a:rPr lang="en-GB" sz="1200" dirty="0"/>
              <a:t>        super().beep(1000)</a:t>
            </a:r>
          </a:p>
          <a:p>
            <a:pPr>
              <a:defRPr/>
            </a:pPr>
            <a:endParaRPr lang="en-GB" sz="1200" dirty="0"/>
          </a:p>
          <a:p>
            <a:pPr>
              <a:defRPr/>
            </a:pPr>
            <a:r>
              <a:rPr lang="en-GB" sz="1200" dirty="0"/>
              <a:t>    </a:t>
            </a:r>
            <a:r>
              <a:rPr lang="en-GB" sz="1200" dirty="0" err="1"/>
              <a:t>def</a:t>
            </a:r>
            <a:r>
              <a:rPr lang="en-GB" sz="1200" dirty="0"/>
              <a:t> </a:t>
            </a:r>
            <a:r>
              <a:rPr lang="en-GB" sz="1200" dirty="0" err="1"/>
              <a:t>doLongAlert</a:t>
            </a:r>
            <a:r>
              <a:rPr lang="en-GB" sz="1200" dirty="0"/>
              <a:t>(self, </a:t>
            </a:r>
            <a:r>
              <a:rPr lang="en-GB" sz="1200" dirty="0" err="1"/>
              <a:t>msg</a:t>
            </a:r>
            <a:r>
              <a:rPr lang="en-GB" sz="1200" dirty="0"/>
              <a:t>):</a:t>
            </a:r>
          </a:p>
          <a:p>
            <a:pPr>
              <a:defRPr/>
            </a:pPr>
            <a:r>
              <a:rPr lang="en-GB" sz="1200" dirty="0"/>
              <a:t>        super().log(</a:t>
            </a:r>
            <a:r>
              <a:rPr lang="en-GB" sz="1200" dirty="0" err="1"/>
              <a:t>msg</a:t>
            </a:r>
            <a:r>
              <a:rPr lang="en-GB" sz="1200" dirty="0"/>
              <a:t>)</a:t>
            </a:r>
          </a:p>
          <a:p>
            <a:pPr>
              <a:defRPr/>
            </a:pPr>
            <a:r>
              <a:rPr lang="en-GB" sz="1200" dirty="0"/>
              <a:t>        super().beep(2500)</a:t>
            </a:r>
          </a:p>
        </p:txBody>
      </p:sp>
      <p:cxnSp>
        <p:nvCxnSpPr>
          <p:cNvPr id="4" name="Straight Arrow Connector 3"/>
          <p:cNvCxnSpPr/>
          <p:nvPr/>
        </p:nvCxnSpPr>
        <p:spPr bwMode="auto">
          <a:xfrm flipH="1" flipV="1">
            <a:off x="3680177" y="2669819"/>
            <a:ext cx="225778" cy="575730"/>
          </a:xfrm>
          <a:prstGeom prst="straightConnector1">
            <a:avLst/>
          </a:prstGeom>
          <a:noFill/>
          <a:ln w="28575" cap="flat" cmpd="sng" algn="ctr">
            <a:solidFill>
              <a:schemeClr val="tx2"/>
            </a:solidFill>
            <a:prstDash val="solid"/>
            <a:round/>
            <a:headEnd type="none" w="med" len="med"/>
            <a:tailEnd type="arrow"/>
          </a:ln>
          <a:effectLst/>
        </p:spPr>
      </p:cxnSp>
      <p:cxnSp>
        <p:nvCxnSpPr>
          <p:cNvPr id="23" name="Straight Arrow Connector 22"/>
          <p:cNvCxnSpPr/>
          <p:nvPr/>
        </p:nvCxnSpPr>
        <p:spPr bwMode="auto">
          <a:xfrm flipV="1">
            <a:off x="4826000" y="2669819"/>
            <a:ext cx="225778" cy="575730"/>
          </a:xfrm>
          <a:prstGeom prst="straightConnector1">
            <a:avLst/>
          </a:prstGeom>
          <a:noFill/>
          <a:ln w="28575" cap="flat" cmpd="sng" algn="ctr">
            <a:solidFill>
              <a:schemeClr val="tx2"/>
            </a:solidFill>
            <a:prstDash val="solid"/>
            <a:round/>
            <a:headEnd type="none" w="med" len="med"/>
            <a:tailEnd type="arrow"/>
          </a:ln>
          <a:effectLst/>
        </p:spPr>
      </p:cxnSp>
      <p:sp>
        <p:nvSpPr>
          <p:cNvPr id="24" name="TextBox 23"/>
          <p:cNvSpPr txBox="1">
            <a:spLocks noChangeArrowheads="1"/>
          </p:cNvSpPr>
          <p:nvPr/>
        </p:nvSpPr>
        <p:spPr bwMode="auto">
          <a:xfrm>
            <a:off x="3402973" y="6114024"/>
            <a:ext cx="2582758" cy="307777"/>
          </a:xfrm>
          <a:prstGeom prst="rect">
            <a:avLst/>
          </a:prstGeom>
          <a:noFill/>
          <a:ln w="9525">
            <a:noFill/>
            <a:miter lim="800000"/>
            <a:headEnd/>
            <a:tailEnd/>
          </a:ln>
        </p:spPr>
        <p:txBody>
          <a:bodyPr wrap="none">
            <a:spAutoFit/>
          </a:bodyPr>
          <a:lstStyle/>
          <a:p>
            <a:pPr algn="r"/>
            <a:r>
              <a:rPr lang="en-GB" b="1" dirty="0" smtClean="0">
                <a:solidFill>
                  <a:srgbClr val="002060"/>
                </a:solidFill>
              </a:rPr>
              <a:t>multipleinheritance.py</a:t>
            </a:r>
            <a:endParaRPr lang="en-GB" b="1" dirty="0">
              <a:solidFill>
                <a:srgbClr val="002060"/>
              </a:solidFill>
            </a:endParaRPr>
          </a:p>
        </p:txBody>
      </p:sp>
    </p:spTree>
    <p:extLst>
      <p:ext uri="{BB962C8B-B14F-4D97-AF65-F5344CB8AC3E}">
        <p14:creationId xmlns:p14="http://schemas.microsoft.com/office/powerpoint/2010/main" val="15847700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5699" name="Rectangle 3"/>
          <p:cNvSpPr>
            <a:spLocks noGrp="1" noChangeArrowheads="1"/>
          </p:cNvSpPr>
          <p:nvPr>
            <p:ph idx="1"/>
          </p:nvPr>
        </p:nvSpPr>
        <p:spPr/>
        <p:txBody>
          <a:bodyPr/>
          <a:lstStyle/>
          <a:p>
            <a:pPr eaLnBrk="1" hangingPunct="1">
              <a:defRPr/>
            </a:pPr>
            <a:r>
              <a:rPr lang="en-GB" dirty="0" smtClean="0"/>
              <a:t>Client code can access public members in the subclass or in any superclass</a:t>
            </a:r>
            <a:endParaRPr lang="en-GB" dirty="0" smtClean="0">
              <a:latin typeface="+mj-lt"/>
              <a:cs typeface="Tahoma" pitchFamily="34" charset="0"/>
            </a:endParaRPr>
          </a:p>
        </p:txBody>
      </p:sp>
      <p:sp>
        <p:nvSpPr>
          <p:cNvPr id="20482" name="Rectangle 2"/>
          <p:cNvSpPr>
            <a:spLocks noGrp="1" noChangeArrowheads="1"/>
          </p:cNvSpPr>
          <p:nvPr>
            <p:ph type="title"/>
          </p:nvPr>
        </p:nvSpPr>
        <p:spPr/>
        <p:txBody>
          <a:bodyPr/>
          <a:lstStyle/>
          <a:p>
            <a:pPr eaLnBrk="1" hangingPunct="1"/>
            <a:r>
              <a:rPr lang="en-GB" sz="3400" dirty="0" smtClean="0"/>
              <a:t>Multiple Inheritance (2 of 2)</a:t>
            </a:r>
          </a:p>
        </p:txBody>
      </p:sp>
      <p:sp>
        <p:nvSpPr>
          <p:cNvPr id="28" name="Footer Placeholder 3"/>
          <p:cNvSpPr>
            <a:spLocks noGrp="1"/>
          </p:cNvSpPr>
          <p:nvPr>
            <p:ph type="ftr" sz="quarter" idx="10"/>
          </p:nvPr>
        </p:nvSpPr>
        <p:spPr/>
        <p:txBody>
          <a:bodyPr/>
          <a:lstStyle/>
          <a:p>
            <a:pPr>
              <a:defRPr/>
            </a:pPr>
            <a:fld id="{CFB8D96D-C021-473B-B3ED-02847D6F95B6}" type="slidenum">
              <a:rPr lang="en-GB"/>
              <a:pPr>
                <a:defRPr/>
              </a:pPr>
              <a:t>21</a:t>
            </a:fld>
            <a:endParaRPr lang="en-GB" dirty="0"/>
          </a:p>
        </p:txBody>
      </p:sp>
      <p:sp>
        <p:nvSpPr>
          <p:cNvPr id="11" name="Rectangle 10"/>
          <p:cNvSpPr>
            <a:spLocks noChangeArrowheads="1"/>
          </p:cNvSpPr>
          <p:nvPr/>
        </p:nvSpPr>
        <p:spPr bwMode="auto">
          <a:xfrm>
            <a:off x="787400" y="2054576"/>
            <a:ext cx="7874000" cy="2676547"/>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a:defRPr/>
            </a:pPr>
            <a:r>
              <a:rPr lang="en-GB" sz="1200" dirty="0" err="1"/>
              <a:t>alerter</a:t>
            </a:r>
            <a:r>
              <a:rPr lang="en-GB" sz="1200" dirty="0"/>
              <a:t> = </a:t>
            </a:r>
            <a:r>
              <a:rPr lang="en-GB" sz="1200" dirty="0" err="1"/>
              <a:t>Alerter</a:t>
            </a:r>
            <a:r>
              <a:rPr lang="en-GB" sz="1200" dirty="0"/>
              <a:t>()</a:t>
            </a:r>
          </a:p>
          <a:p>
            <a:pPr>
              <a:defRPr/>
            </a:pPr>
            <a:endParaRPr lang="en-GB" sz="1200" dirty="0"/>
          </a:p>
          <a:p>
            <a:pPr>
              <a:defRPr/>
            </a:pPr>
            <a:r>
              <a:rPr lang="en-GB" sz="1200" b="1" dirty="0"/>
              <a:t>alerter.log("</a:t>
            </a:r>
            <a:r>
              <a:rPr lang="en-GB" sz="1200" b="1" dirty="0" err="1"/>
              <a:t>Wakey</a:t>
            </a:r>
            <a:r>
              <a:rPr lang="en-GB" sz="1200" b="1" dirty="0"/>
              <a:t> </a:t>
            </a:r>
            <a:r>
              <a:rPr lang="en-GB" sz="1200" b="1" dirty="0" err="1"/>
              <a:t>wakey</a:t>
            </a:r>
            <a:r>
              <a:rPr lang="en-GB" sz="1200" b="1" dirty="0"/>
              <a:t>!")</a:t>
            </a:r>
          </a:p>
          <a:p>
            <a:pPr>
              <a:defRPr/>
            </a:pPr>
            <a:r>
              <a:rPr lang="en-GB" sz="1200" dirty="0"/>
              <a:t>for </a:t>
            </a:r>
            <a:r>
              <a:rPr lang="en-GB" sz="1200" dirty="0" err="1"/>
              <a:t>i</a:t>
            </a:r>
            <a:r>
              <a:rPr lang="en-GB" sz="1200" dirty="0"/>
              <a:t> in range(30):</a:t>
            </a:r>
          </a:p>
          <a:p>
            <a:pPr>
              <a:defRPr/>
            </a:pPr>
            <a:r>
              <a:rPr lang="en-GB" sz="1200" b="1" dirty="0"/>
              <a:t>    </a:t>
            </a:r>
            <a:r>
              <a:rPr lang="en-GB" sz="1200" b="1" dirty="0" err="1"/>
              <a:t>alerter.beep</a:t>
            </a:r>
            <a:r>
              <a:rPr lang="en-GB" sz="1200" b="1" dirty="0"/>
              <a:t>(50)</a:t>
            </a:r>
          </a:p>
          <a:p>
            <a:pPr>
              <a:defRPr/>
            </a:pPr>
            <a:endParaRPr lang="en-GB" sz="1200" dirty="0"/>
          </a:p>
          <a:p>
            <a:pPr>
              <a:defRPr/>
            </a:pPr>
            <a:r>
              <a:rPr lang="en-GB" sz="1200" dirty="0" err="1"/>
              <a:t>msg</a:t>
            </a:r>
            <a:r>
              <a:rPr lang="en-GB" sz="1200" dirty="0"/>
              <a:t> = input("Enter an alert message: ")</a:t>
            </a:r>
          </a:p>
          <a:p>
            <a:pPr>
              <a:defRPr/>
            </a:pPr>
            <a:r>
              <a:rPr lang="en-GB" sz="1200" b="1" dirty="0" err="1"/>
              <a:t>alerter.doShortAlert</a:t>
            </a:r>
            <a:r>
              <a:rPr lang="en-GB" sz="1200" b="1" dirty="0"/>
              <a:t>(</a:t>
            </a:r>
            <a:r>
              <a:rPr lang="en-GB" sz="1200" b="1" dirty="0" err="1"/>
              <a:t>msg</a:t>
            </a:r>
            <a:r>
              <a:rPr lang="en-GB" sz="1200" b="1" dirty="0"/>
              <a:t>)</a:t>
            </a:r>
          </a:p>
          <a:p>
            <a:pPr>
              <a:defRPr/>
            </a:pPr>
            <a:endParaRPr lang="en-GB" sz="1200" dirty="0"/>
          </a:p>
          <a:p>
            <a:pPr>
              <a:defRPr/>
            </a:pPr>
            <a:r>
              <a:rPr lang="en-GB" sz="1200" dirty="0" err="1"/>
              <a:t>msg</a:t>
            </a:r>
            <a:r>
              <a:rPr lang="en-GB" sz="1200" dirty="0"/>
              <a:t> = input("Enter another alert message: ")</a:t>
            </a:r>
          </a:p>
          <a:p>
            <a:pPr>
              <a:defRPr/>
            </a:pPr>
            <a:r>
              <a:rPr lang="en-GB" sz="1200" b="1" dirty="0" err="1"/>
              <a:t>alerter.doMediumAlert</a:t>
            </a:r>
            <a:r>
              <a:rPr lang="en-GB" sz="1200" b="1" dirty="0"/>
              <a:t>(</a:t>
            </a:r>
            <a:r>
              <a:rPr lang="en-GB" sz="1200" b="1" dirty="0" err="1"/>
              <a:t>msg</a:t>
            </a:r>
            <a:r>
              <a:rPr lang="en-GB" sz="1200" b="1" dirty="0"/>
              <a:t>)</a:t>
            </a:r>
          </a:p>
          <a:p>
            <a:pPr>
              <a:defRPr/>
            </a:pPr>
            <a:endParaRPr lang="en-GB" sz="1200" dirty="0"/>
          </a:p>
          <a:p>
            <a:pPr>
              <a:defRPr/>
            </a:pPr>
            <a:r>
              <a:rPr lang="en-GB" sz="1200" dirty="0" err="1"/>
              <a:t>msg</a:t>
            </a:r>
            <a:r>
              <a:rPr lang="en-GB" sz="1200" dirty="0"/>
              <a:t> = input("And another: ")</a:t>
            </a:r>
          </a:p>
          <a:p>
            <a:pPr>
              <a:defRPr/>
            </a:pPr>
            <a:r>
              <a:rPr lang="en-GB" sz="1200" b="1" dirty="0" err="1"/>
              <a:t>alerter.doLongAlert</a:t>
            </a:r>
            <a:r>
              <a:rPr lang="en-GB" sz="1200" b="1" dirty="0"/>
              <a:t>(</a:t>
            </a:r>
            <a:r>
              <a:rPr lang="en-GB" sz="1200" b="1" dirty="0" err="1"/>
              <a:t>msg</a:t>
            </a:r>
            <a:r>
              <a:rPr lang="en-GB" sz="1200" b="1" dirty="0"/>
              <a:t>)</a:t>
            </a:r>
          </a:p>
        </p:txBody>
      </p:sp>
      <p:sp>
        <p:nvSpPr>
          <p:cNvPr id="12" name="TextBox 11"/>
          <p:cNvSpPr txBox="1">
            <a:spLocks noChangeArrowheads="1"/>
          </p:cNvSpPr>
          <p:nvPr/>
        </p:nvSpPr>
        <p:spPr bwMode="auto">
          <a:xfrm>
            <a:off x="6089755" y="4398115"/>
            <a:ext cx="2582758" cy="307777"/>
          </a:xfrm>
          <a:prstGeom prst="rect">
            <a:avLst/>
          </a:prstGeom>
          <a:noFill/>
          <a:ln w="9525">
            <a:noFill/>
            <a:miter lim="800000"/>
            <a:headEnd/>
            <a:tailEnd/>
          </a:ln>
        </p:spPr>
        <p:txBody>
          <a:bodyPr wrap="none">
            <a:spAutoFit/>
          </a:bodyPr>
          <a:lstStyle/>
          <a:p>
            <a:pPr algn="r"/>
            <a:r>
              <a:rPr lang="en-GB" b="1" dirty="0">
                <a:solidFill>
                  <a:srgbClr val="002060"/>
                </a:solidFill>
              </a:rPr>
              <a:t>multipleinheritance.py</a:t>
            </a:r>
          </a:p>
        </p:txBody>
      </p:sp>
    </p:spTree>
    <p:extLst>
      <p:ext uri="{BB962C8B-B14F-4D97-AF65-F5344CB8AC3E}">
        <p14:creationId xmlns:p14="http://schemas.microsoft.com/office/powerpoint/2010/main" val="22090135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fld id="{639A3677-20BC-4CEC-8026-522984BE808E}" type="slidenum">
              <a:rPr lang="en-GB"/>
              <a:pPr>
                <a:defRPr/>
              </a:pPr>
              <a:t>22</a:t>
            </a:fld>
            <a:endParaRPr lang="en-GB"/>
          </a:p>
        </p:txBody>
      </p:sp>
      <p:sp>
        <p:nvSpPr>
          <p:cNvPr id="316430" name="Rectangle 14"/>
          <p:cNvSpPr>
            <a:spLocks noGrp="1" noChangeArrowheads="1"/>
          </p:cNvSpPr>
          <p:nvPr>
            <p:ph type="title"/>
          </p:nvPr>
        </p:nvSpPr>
        <p:spPr/>
        <p:txBody>
          <a:bodyPr/>
          <a:lstStyle/>
          <a:p>
            <a:pPr eaLnBrk="1" hangingPunct="1"/>
            <a:r>
              <a:rPr lang="en-US" sz="3400" dirty="0" smtClean="0"/>
              <a:t>Any Questions?</a:t>
            </a:r>
            <a:endParaRPr lang="en-GB" sz="3400" dirty="0" smtClean="0"/>
          </a:p>
        </p:txBody>
      </p:sp>
      <p:grpSp>
        <p:nvGrpSpPr>
          <p:cNvPr id="3" name="Group 5"/>
          <p:cNvGrpSpPr>
            <a:grpSpLocks noChangeAspect="1"/>
          </p:cNvGrpSpPr>
          <p:nvPr/>
        </p:nvGrpSpPr>
        <p:grpSpPr bwMode="auto">
          <a:xfrm>
            <a:off x="2358846" y="1860319"/>
            <a:ext cx="4120772" cy="4040965"/>
            <a:chOff x="1332" y="995"/>
            <a:chExt cx="2685" cy="2633"/>
          </a:xfrm>
        </p:grpSpPr>
        <p:sp>
          <p:nvSpPr>
            <p:cNvPr id="5" name="AutoShape 4"/>
            <p:cNvSpPr>
              <a:spLocks noChangeAspect="1" noChangeArrowheads="1" noTextEdit="1"/>
            </p:cNvSpPr>
            <p:nvPr/>
          </p:nvSpPr>
          <p:spPr bwMode="auto">
            <a:xfrm>
              <a:off x="1332" y="995"/>
              <a:ext cx="2685" cy="2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 name="Freeform 6"/>
            <p:cNvSpPr>
              <a:spLocks/>
            </p:cNvSpPr>
            <p:nvPr/>
          </p:nvSpPr>
          <p:spPr bwMode="auto">
            <a:xfrm>
              <a:off x="2136" y="1471"/>
              <a:ext cx="1086" cy="1690"/>
            </a:xfrm>
            <a:custGeom>
              <a:avLst/>
              <a:gdLst>
                <a:gd name="T0" fmla="*/ 370 w 1086"/>
                <a:gd name="T1" fmla="*/ 456 h 1690"/>
                <a:gd name="T2" fmla="*/ 479 w 1086"/>
                <a:gd name="T3" fmla="*/ 342 h 1690"/>
                <a:gd name="T4" fmla="*/ 672 w 1086"/>
                <a:gd name="T5" fmla="*/ 413 h 1690"/>
                <a:gd name="T6" fmla="*/ 655 w 1086"/>
                <a:gd name="T7" fmla="*/ 604 h 1690"/>
                <a:gd name="T8" fmla="*/ 422 w 1086"/>
                <a:gd name="T9" fmla="*/ 752 h 1690"/>
                <a:gd name="T10" fmla="*/ 379 w 1086"/>
                <a:gd name="T11" fmla="*/ 1171 h 1690"/>
                <a:gd name="T12" fmla="*/ 422 w 1086"/>
                <a:gd name="T13" fmla="*/ 1302 h 1690"/>
                <a:gd name="T14" fmla="*/ 345 w 1086"/>
                <a:gd name="T15" fmla="*/ 1447 h 1690"/>
                <a:gd name="T16" fmla="*/ 362 w 1086"/>
                <a:gd name="T17" fmla="*/ 1596 h 1690"/>
                <a:gd name="T18" fmla="*/ 527 w 1086"/>
                <a:gd name="T19" fmla="*/ 1690 h 1690"/>
                <a:gd name="T20" fmla="*/ 741 w 1086"/>
                <a:gd name="T21" fmla="*/ 1621 h 1690"/>
                <a:gd name="T22" fmla="*/ 809 w 1086"/>
                <a:gd name="T23" fmla="*/ 1447 h 1690"/>
                <a:gd name="T24" fmla="*/ 724 w 1086"/>
                <a:gd name="T25" fmla="*/ 1282 h 1690"/>
                <a:gd name="T26" fmla="*/ 818 w 1086"/>
                <a:gd name="T27" fmla="*/ 1188 h 1690"/>
                <a:gd name="T28" fmla="*/ 818 w 1086"/>
                <a:gd name="T29" fmla="*/ 957 h 1690"/>
                <a:gd name="T30" fmla="*/ 1060 w 1086"/>
                <a:gd name="T31" fmla="*/ 761 h 1690"/>
                <a:gd name="T32" fmla="*/ 1086 w 1086"/>
                <a:gd name="T33" fmla="*/ 464 h 1690"/>
                <a:gd name="T34" fmla="*/ 929 w 1086"/>
                <a:gd name="T35" fmla="*/ 145 h 1690"/>
                <a:gd name="T36" fmla="*/ 621 w 1086"/>
                <a:gd name="T37" fmla="*/ 0 h 1690"/>
                <a:gd name="T38" fmla="*/ 276 w 1086"/>
                <a:gd name="T39" fmla="*/ 94 h 1690"/>
                <a:gd name="T40" fmla="*/ 77 w 1086"/>
                <a:gd name="T41" fmla="*/ 285 h 1690"/>
                <a:gd name="T42" fmla="*/ 0 w 1086"/>
                <a:gd name="T43" fmla="*/ 578 h 1690"/>
                <a:gd name="T44" fmla="*/ 8 w 1086"/>
                <a:gd name="T45" fmla="*/ 752 h 1690"/>
                <a:gd name="T46" fmla="*/ 362 w 1086"/>
                <a:gd name="T47" fmla="*/ 732 h 1690"/>
                <a:gd name="T48" fmla="*/ 370 w 1086"/>
                <a:gd name="T49" fmla="*/ 456 h 1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86" h="1690">
                  <a:moveTo>
                    <a:pt x="370" y="456"/>
                  </a:moveTo>
                  <a:lnTo>
                    <a:pt x="479" y="342"/>
                  </a:lnTo>
                  <a:lnTo>
                    <a:pt x="672" y="413"/>
                  </a:lnTo>
                  <a:lnTo>
                    <a:pt x="655" y="604"/>
                  </a:lnTo>
                  <a:lnTo>
                    <a:pt x="422" y="752"/>
                  </a:lnTo>
                  <a:lnTo>
                    <a:pt x="379" y="1171"/>
                  </a:lnTo>
                  <a:lnTo>
                    <a:pt x="422" y="1302"/>
                  </a:lnTo>
                  <a:lnTo>
                    <a:pt x="345" y="1447"/>
                  </a:lnTo>
                  <a:lnTo>
                    <a:pt x="362" y="1596"/>
                  </a:lnTo>
                  <a:lnTo>
                    <a:pt x="527" y="1690"/>
                  </a:lnTo>
                  <a:lnTo>
                    <a:pt x="741" y="1621"/>
                  </a:lnTo>
                  <a:lnTo>
                    <a:pt x="809" y="1447"/>
                  </a:lnTo>
                  <a:lnTo>
                    <a:pt x="724" y="1282"/>
                  </a:lnTo>
                  <a:lnTo>
                    <a:pt x="818" y="1188"/>
                  </a:lnTo>
                  <a:lnTo>
                    <a:pt x="818" y="957"/>
                  </a:lnTo>
                  <a:lnTo>
                    <a:pt x="1060" y="761"/>
                  </a:lnTo>
                  <a:lnTo>
                    <a:pt x="1086" y="464"/>
                  </a:lnTo>
                  <a:lnTo>
                    <a:pt x="929" y="145"/>
                  </a:lnTo>
                  <a:lnTo>
                    <a:pt x="621" y="0"/>
                  </a:lnTo>
                  <a:lnTo>
                    <a:pt x="276" y="94"/>
                  </a:lnTo>
                  <a:lnTo>
                    <a:pt x="77" y="285"/>
                  </a:lnTo>
                  <a:lnTo>
                    <a:pt x="0" y="578"/>
                  </a:lnTo>
                  <a:lnTo>
                    <a:pt x="8" y="752"/>
                  </a:lnTo>
                  <a:lnTo>
                    <a:pt x="362" y="732"/>
                  </a:lnTo>
                  <a:lnTo>
                    <a:pt x="370" y="456"/>
                  </a:lnTo>
                  <a:close/>
                </a:path>
              </a:pathLst>
            </a:custGeom>
            <a:solidFill>
              <a:srgbClr val="3399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 name="Freeform 7"/>
            <p:cNvSpPr>
              <a:spLocks/>
            </p:cNvSpPr>
            <p:nvPr/>
          </p:nvSpPr>
          <p:spPr bwMode="auto">
            <a:xfrm>
              <a:off x="2198" y="1539"/>
              <a:ext cx="964" cy="1180"/>
            </a:xfrm>
            <a:custGeom>
              <a:avLst/>
              <a:gdLst>
                <a:gd name="T0" fmla="*/ 0 w 964"/>
                <a:gd name="T1" fmla="*/ 596 h 1180"/>
                <a:gd name="T2" fmla="*/ 140 w 964"/>
                <a:gd name="T3" fmla="*/ 570 h 1180"/>
                <a:gd name="T4" fmla="*/ 220 w 964"/>
                <a:gd name="T5" fmla="*/ 596 h 1180"/>
                <a:gd name="T6" fmla="*/ 214 w 964"/>
                <a:gd name="T7" fmla="*/ 433 h 1180"/>
                <a:gd name="T8" fmla="*/ 274 w 964"/>
                <a:gd name="T9" fmla="*/ 251 h 1180"/>
                <a:gd name="T10" fmla="*/ 508 w 964"/>
                <a:gd name="T11" fmla="*/ 183 h 1180"/>
                <a:gd name="T12" fmla="*/ 619 w 964"/>
                <a:gd name="T13" fmla="*/ 260 h 1180"/>
                <a:gd name="T14" fmla="*/ 739 w 964"/>
                <a:gd name="T15" fmla="*/ 379 h 1180"/>
                <a:gd name="T16" fmla="*/ 705 w 964"/>
                <a:gd name="T17" fmla="*/ 587 h 1180"/>
                <a:gd name="T18" fmla="*/ 482 w 964"/>
                <a:gd name="T19" fmla="*/ 684 h 1180"/>
                <a:gd name="T20" fmla="*/ 422 w 964"/>
                <a:gd name="T21" fmla="*/ 829 h 1180"/>
                <a:gd name="T22" fmla="*/ 439 w 964"/>
                <a:gd name="T23" fmla="*/ 978 h 1180"/>
                <a:gd name="T24" fmla="*/ 411 w 964"/>
                <a:gd name="T25" fmla="*/ 1180 h 1180"/>
                <a:gd name="T26" fmla="*/ 633 w 964"/>
                <a:gd name="T27" fmla="*/ 1180 h 1180"/>
                <a:gd name="T28" fmla="*/ 662 w 964"/>
                <a:gd name="T29" fmla="*/ 1029 h 1180"/>
                <a:gd name="T30" fmla="*/ 645 w 964"/>
                <a:gd name="T31" fmla="*/ 855 h 1180"/>
                <a:gd name="T32" fmla="*/ 781 w 964"/>
                <a:gd name="T33" fmla="*/ 761 h 1180"/>
                <a:gd name="T34" fmla="*/ 884 w 964"/>
                <a:gd name="T35" fmla="*/ 710 h 1180"/>
                <a:gd name="T36" fmla="*/ 964 w 964"/>
                <a:gd name="T37" fmla="*/ 485 h 1180"/>
                <a:gd name="T38" fmla="*/ 893 w 964"/>
                <a:gd name="T39" fmla="*/ 242 h 1180"/>
                <a:gd name="T40" fmla="*/ 653 w 964"/>
                <a:gd name="T41" fmla="*/ 0 h 1180"/>
                <a:gd name="T42" fmla="*/ 360 w 964"/>
                <a:gd name="T43" fmla="*/ 20 h 1180"/>
                <a:gd name="T44" fmla="*/ 126 w 964"/>
                <a:gd name="T45" fmla="*/ 166 h 1180"/>
                <a:gd name="T46" fmla="*/ 23 w 964"/>
                <a:gd name="T47" fmla="*/ 348 h 1180"/>
                <a:gd name="T48" fmla="*/ 0 w 964"/>
                <a:gd name="T49" fmla="*/ 596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64" h="1180">
                  <a:moveTo>
                    <a:pt x="0" y="596"/>
                  </a:moveTo>
                  <a:lnTo>
                    <a:pt x="140" y="570"/>
                  </a:lnTo>
                  <a:lnTo>
                    <a:pt x="220" y="596"/>
                  </a:lnTo>
                  <a:lnTo>
                    <a:pt x="214" y="433"/>
                  </a:lnTo>
                  <a:lnTo>
                    <a:pt x="274" y="251"/>
                  </a:lnTo>
                  <a:lnTo>
                    <a:pt x="508" y="183"/>
                  </a:lnTo>
                  <a:lnTo>
                    <a:pt x="619" y="260"/>
                  </a:lnTo>
                  <a:lnTo>
                    <a:pt x="739" y="379"/>
                  </a:lnTo>
                  <a:lnTo>
                    <a:pt x="705" y="587"/>
                  </a:lnTo>
                  <a:lnTo>
                    <a:pt x="482" y="684"/>
                  </a:lnTo>
                  <a:lnTo>
                    <a:pt x="422" y="829"/>
                  </a:lnTo>
                  <a:lnTo>
                    <a:pt x="439" y="978"/>
                  </a:lnTo>
                  <a:lnTo>
                    <a:pt x="411" y="1180"/>
                  </a:lnTo>
                  <a:lnTo>
                    <a:pt x="633" y="1180"/>
                  </a:lnTo>
                  <a:lnTo>
                    <a:pt x="662" y="1029"/>
                  </a:lnTo>
                  <a:lnTo>
                    <a:pt x="645" y="855"/>
                  </a:lnTo>
                  <a:lnTo>
                    <a:pt x="781" y="761"/>
                  </a:lnTo>
                  <a:lnTo>
                    <a:pt x="884" y="710"/>
                  </a:lnTo>
                  <a:lnTo>
                    <a:pt x="964" y="485"/>
                  </a:lnTo>
                  <a:lnTo>
                    <a:pt x="893" y="242"/>
                  </a:lnTo>
                  <a:lnTo>
                    <a:pt x="653" y="0"/>
                  </a:lnTo>
                  <a:lnTo>
                    <a:pt x="360" y="20"/>
                  </a:lnTo>
                  <a:lnTo>
                    <a:pt x="126" y="166"/>
                  </a:lnTo>
                  <a:lnTo>
                    <a:pt x="23" y="348"/>
                  </a:lnTo>
                  <a:lnTo>
                    <a:pt x="0" y="596"/>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 name="Freeform 8"/>
            <p:cNvSpPr>
              <a:spLocks/>
            </p:cNvSpPr>
            <p:nvPr/>
          </p:nvSpPr>
          <p:spPr bwMode="auto">
            <a:xfrm>
              <a:off x="2549" y="2807"/>
              <a:ext cx="311" cy="268"/>
            </a:xfrm>
            <a:custGeom>
              <a:avLst/>
              <a:gdLst>
                <a:gd name="T0" fmla="*/ 111 w 311"/>
                <a:gd name="T1" fmla="*/ 0 h 268"/>
                <a:gd name="T2" fmla="*/ 23 w 311"/>
                <a:gd name="T3" fmla="*/ 49 h 268"/>
                <a:gd name="T4" fmla="*/ 0 w 311"/>
                <a:gd name="T5" fmla="*/ 180 h 268"/>
                <a:gd name="T6" fmla="*/ 68 w 311"/>
                <a:gd name="T7" fmla="*/ 268 h 268"/>
                <a:gd name="T8" fmla="*/ 242 w 311"/>
                <a:gd name="T9" fmla="*/ 268 h 268"/>
                <a:gd name="T10" fmla="*/ 311 w 311"/>
                <a:gd name="T11" fmla="*/ 163 h 268"/>
                <a:gd name="T12" fmla="*/ 251 w 311"/>
                <a:gd name="T13" fmla="*/ 35 h 268"/>
                <a:gd name="T14" fmla="*/ 111 w 311"/>
                <a:gd name="T15" fmla="*/ 0 h 2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1" h="268">
                  <a:moveTo>
                    <a:pt x="111" y="0"/>
                  </a:moveTo>
                  <a:lnTo>
                    <a:pt x="23" y="49"/>
                  </a:lnTo>
                  <a:lnTo>
                    <a:pt x="0" y="180"/>
                  </a:lnTo>
                  <a:lnTo>
                    <a:pt x="68" y="268"/>
                  </a:lnTo>
                  <a:lnTo>
                    <a:pt x="242" y="268"/>
                  </a:lnTo>
                  <a:lnTo>
                    <a:pt x="311" y="163"/>
                  </a:lnTo>
                  <a:lnTo>
                    <a:pt x="251" y="35"/>
                  </a:lnTo>
                  <a:lnTo>
                    <a:pt x="111"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 name="Freeform 9"/>
            <p:cNvSpPr>
              <a:spLocks/>
            </p:cNvSpPr>
            <p:nvPr/>
          </p:nvSpPr>
          <p:spPr bwMode="auto">
            <a:xfrm>
              <a:off x="1332" y="995"/>
              <a:ext cx="2685" cy="2633"/>
            </a:xfrm>
            <a:custGeom>
              <a:avLst/>
              <a:gdLst>
                <a:gd name="T0" fmla="*/ 1673 w 2685"/>
                <a:gd name="T1" fmla="*/ 0 h 2633"/>
                <a:gd name="T2" fmla="*/ 1140 w 2685"/>
                <a:gd name="T3" fmla="*/ 9 h 2633"/>
                <a:gd name="T4" fmla="*/ 735 w 2685"/>
                <a:gd name="T5" fmla="*/ 140 h 2633"/>
                <a:gd name="T6" fmla="*/ 319 w 2685"/>
                <a:gd name="T7" fmla="*/ 407 h 2633"/>
                <a:gd name="T8" fmla="*/ 128 w 2685"/>
                <a:gd name="T9" fmla="*/ 795 h 2633"/>
                <a:gd name="T10" fmla="*/ 43 w 2685"/>
                <a:gd name="T11" fmla="*/ 1191 h 2633"/>
                <a:gd name="T12" fmla="*/ 0 w 2685"/>
                <a:gd name="T13" fmla="*/ 1590 h 2633"/>
                <a:gd name="T14" fmla="*/ 191 w 2685"/>
                <a:gd name="T15" fmla="*/ 1881 h 2633"/>
                <a:gd name="T16" fmla="*/ 425 w 2685"/>
                <a:gd name="T17" fmla="*/ 2268 h 2633"/>
                <a:gd name="T18" fmla="*/ 969 w 2685"/>
                <a:gd name="T19" fmla="*/ 2579 h 2633"/>
                <a:gd name="T20" fmla="*/ 1491 w 2685"/>
                <a:gd name="T21" fmla="*/ 2633 h 2633"/>
                <a:gd name="T22" fmla="*/ 1856 w 2685"/>
                <a:gd name="T23" fmla="*/ 2528 h 2633"/>
                <a:gd name="T24" fmla="*/ 2081 w 2685"/>
                <a:gd name="T25" fmla="*/ 2399 h 2633"/>
                <a:gd name="T26" fmla="*/ 2320 w 2685"/>
                <a:gd name="T27" fmla="*/ 2311 h 2633"/>
                <a:gd name="T28" fmla="*/ 2409 w 2685"/>
                <a:gd name="T29" fmla="*/ 2097 h 2633"/>
                <a:gd name="T30" fmla="*/ 2617 w 2685"/>
                <a:gd name="T31" fmla="*/ 1758 h 2633"/>
                <a:gd name="T32" fmla="*/ 2685 w 2685"/>
                <a:gd name="T33" fmla="*/ 1356 h 2633"/>
                <a:gd name="T34" fmla="*/ 2625 w 2685"/>
                <a:gd name="T35" fmla="*/ 898 h 2633"/>
                <a:gd name="T36" fmla="*/ 2460 w 2685"/>
                <a:gd name="T37" fmla="*/ 442 h 2633"/>
                <a:gd name="T38" fmla="*/ 2235 w 2685"/>
                <a:gd name="T39" fmla="*/ 268 h 2633"/>
                <a:gd name="T40" fmla="*/ 1958 w 2685"/>
                <a:gd name="T41" fmla="*/ 43 h 2633"/>
                <a:gd name="T42" fmla="*/ 1813 w 2685"/>
                <a:gd name="T43" fmla="*/ 407 h 2633"/>
                <a:gd name="T44" fmla="*/ 2163 w 2685"/>
                <a:gd name="T45" fmla="*/ 664 h 2633"/>
                <a:gd name="T46" fmla="*/ 2300 w 2685"/>
                <a:gd name="T47" fmla="*/ 881 h 2633"/>
                <a:gd name="T48" fmla="*/ 2383 w 2685"/>
                <a:gd name="T49" fmla="*/ 1180 h 2633"/>
                <a:gd name="T50" fmla="*/ 2286 w 2685"/>
                <a:gd name="T51" fmla="*/ 1664 h 2633"/>
                <a:gd name="T52" fmla="*/ 2081 w 2685"/>
                <a:gd name="T53" fmla="*/ 2017 h 2633"/>
                <a:gd name="T54" fmla="*/ 1873 w 2685"/>
                <a:gd name="T55" fmla="*/ 2131 h 2633"/>
                <a:gd name="T56" fmla="*/ 1639 w 2685"/>
                <a:gd name="T57" fmla="*/ 2243 h 2633"/>
                <a:gd name="T58" fmla="*/ 1263 w 2685"/>
                <a:gd name="T59" fmla="*/ 2285 h 2633"/>
                <a:gd name="T60" fmla="*/ 847 w 2685"/>
                <a:gd name="T61" fmla="*/ 2200 h 2633"/>
                <a:gd name="T62" fmla="*/ 519 w 2685"/>
                <a:gd name="T63" fmla="*/ 1838 h 2633"/>
                <a:gd name="T64" fmla="*/ 371 w 2685"/>
                <a:gd name="T65" fmla="*/ 1596 h 2633"/>
                <a:gd name="T66" fmla="*/ 362 w 2685"/>
                <a:gd name="T67" fmla="*/ 1217 h 2633"/>
                <a:gd name="T68" fmla="*/ 442 w 2685"/>
                <a:gd name="T69" fmla="*/ 898 h 2633"/>
                <a:gd name="T70" fmla="*/ 656 w 2685"/>
                <a:gd name="T71" fmla="*/ 630 h 2633"/>
                <a:gd name="T72" fmla="*/ 775 w 2685"/>
                <a:gd name="T73" fmla="*/ 459 h 2633"/>
                <a:gd name="T74" fmla="*/ 1063 w 2685"/>
                <a:gd name="T75" fmla="*/ 388 h 2633"/>
                <a:gd name="T76" fmla="*/ 1371 w 2685"/>
                <a:gd name="T77" fmla="*/ 276 h 2633"/>
                <a:gd name="T78" fmla="*/ 1813 w 2685"/>
                <a:gd name="T79" fmla="*/ 407 h 2633"/>
                <a:gd name="T80" fmla="*/ 1958 w 2685"/>
                <a:gd name="T81" fmla="*/ 43 h 2633"/>
                <a:gd name="T82" fmla="*/ 1673 w 2685"/>
                <a:gd name="T83" fmla="*/ 0 h 2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85" h="2633">
                  <a:moveTo>
                    <a:pt x="1673" y="0"/>
                  </a:moveTo>
                  <a:lnTo>
                    <a:pt x="1140" y="9"/>
                  </a:lnTo>
                  <a:lnTo>
                    <a:pt x="735" y="140"/>
                  </a:lnTo>
                  <a:lnTo>
                    <a:pt x="319" y="407"/>
                  </a:lnTo>
                  <a:lnTo>
                    <a:pt x="128" y="795"/>
                  </a:lnTo>
                  <a:lnTo>
                    <a:pt x="43" y="1191"/>
                  </a:lnTo>
                  <a:lnTo>
                    <a:pt x="0" y="1590"/>
                  </a:lnTo>
                  <a:lnTo>
                    <a:pt x="191" y="1881"/>
                  </a:lnTo>
                  <a:lnTo>
                    <a:pt x="425" y="2268"/>
                  </a:lnTo>
                  <a:lnTo>
                    <a:pt x="969" y="2579"/>
                  </a:lnTo>
                  <a:lnTo>
                    <a:pt x="1491" y="2633"/>
                  </a:lnTo>
                  <a:lnTo>
                    <a:pt x="1856" y="2528"/>
                  </a:lnTo>
                  <a:lnTo>
                    <a:pt x="2081" y="2399"/>
                  </a:lnTo>
                  <a:lnTo>
                    <a:pt x="2320" y="2311"/>
                  </a:lnTo>
                  <a:lnTo>
                    <a:pt x="2409" y="2097"/>
                  </a:lnTo>
                  <a:lnTo>
                    <a:pt x="2617" y="1758"/>
                  </a:lnTo>
                  <a:lnTo>
                    <a:pt x="2685" y="1356"/>
                  </a:lnTo>
                  <a:lnTo>
                    <a:pt x="2625" y="898"/>
                  </a:lnTo>
                  <a:lnTo>
                    <a:pt x="2460" y="442"/>
                  </a:lnTo>
                  <a:lnTo>
                    <a:pt x="2235" y="268"/>
                  </a:lnTo>
                  <a:lnTo>
                    <a:pt x="1958" y="43"/>
                  </a:lnTo>
                  <a:lnTo>
                    <a:pt x="1813" y="407"/>
                  </a:lnTo>
                  <a:lnTo>
                    <a:pt x="2163" y="664"/>
                  </a:lnTo>
                  <a:lnTo>
                    <a:pt x="2300" y="881"/>
                  </a:lnTo>
                  <a:lnTo>
                    <a:pt x="2383" y="1180"/>
                  </a:lnTo>
                  <a:lnTo>
                    <a:pt x="2286" y="1664"/>
                  </a:lnTo>
                  <a:lnTo>
                    <a:pt x="2081" y="2017"/>
                  </a:lnTo>
                  <a:lnTo>
                    <a:pt x="1873" y="2131"/>
                  </a:lnTo>
                  <a:lnTo>
                    <a:pt x="1639" y="2243"/>
                  </a:lnTo>
                  <a:lnTo>
                    <a:pt x="1263" y="2285"/>
                  </a:lnTo>
                  <a:lnTo>
                    <a:pt x="847" y="2200"/>
                  </a:lnTo>
                  <a:lnTo>
                    <a:pt x="519" y="1838"/>
                  </a:lnTo>
                  <a:lnTo>
                    <a:pt x="371" y="1596"/>
                  </a:lnTo>
                  <a:lnTo>
                    <a:pt x="362" y="1217"/>
                  </a:lnTo>
                  <a:lnTo>
                    <a:pt x="442" y="898"/>
                  </a:lnTo>
                  <a:lnTo>
                    <a:pt x="656" y="630"/>
                  </a:lnTo>
                  <a:lnTo>
                    <a:pt x="775" y="459"/>
                  </a:lnTo>
                  <a:lnTo>
                    <a:pt x="1063" y="388"/>
                  </a:lnTo>
                  <a:lnTo>
                    <a:pt x="1371" y="276"/>
                  </a:lnTo>
                  <a:lnTo>
                    <a:pt x="1813" y="407"/>
                  </a:lnTo>
                  <a:lnTo>
                    <a:pt x="1958" y="43"/>
                  </a:lnTo>
                  <a:lnTo>
                    <a:pt x="1673" y="0"/>
                  </a:lnTo>
                  <a:close/>
                </a:path>
              </a:pathLst>
            </a:custGeom>
            <a:solidFill>
              <a:srgbClr val="3399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 name="Freeform 10"/>
            <p:cNvSpPr>
              <a:spLocks/>
            </p:cNvSpPr>
            <p:nvPr/>
          </p:nvSpPr>
          <p:spPr bwMode="auto">
            <a:xfrm>
              <a:off x="1409" y="1038"/>
              <a:ext cx="2542" cy="2527"/>
            </a:xfrm>
            <a:custGeom>
              <a:avLst/>
              <a:gdLst>
                <a:gd name="T0" fmla="*/ 1374 w 2542"/>
                <a:gd name="T1" fmla="*/ 182 h 2527"/>
                <a:gd name="T2" fmla="*/ 1080 w 2542"/>
                <a:gd name="T3" fmla="*/ 182 h 2527"/>
                <a:gd name="T4" fmla="*/ 650 w 2542"/>
                <a:gd name="T5" fmla="*/ 353 h 2527"/>
                <a:gd name="T6" fmla="*/ 382 w 2542"/>
                <a:gd name="T7" fmla="*/ 649 h 2527"/>
                <a:gd name="T8" fmla="*/ 251 w 2542"/>
                <a:gd name="T9" fmla="*/ 1028 h 2527"/>
                <a:gd name="T10" fmla="*/ 174 w 2542"/>
                <a:gd name="T11" fmla="*/ 1339 h 2527"/>
                <a:gd name="T12" fmla="*/ 348 w 2542"/>
                <a:gd name="T13" fmla="*/ 1821 h 2527"/>
                <a:gd name="T14" fmla="*/ 553 w 2542"/>
                <a:gd name="T15" fmla="*/ 1992 h 2527"/>
                <a:gd name="T16" fmla="*/ 693 w 2542"/>
                <a:gd name="T17" fmla="*/ 2174 h 2527"/>
                <a:gd name="T18" fmla="*/ 1012 w 2542"/>
                <a:gd name="T19" fmla="*/ 2279 h 2527"/>
                <a:gd name="T20" fmla="*/ 1314 w 2542"/>
                <a:gd name="T21" fmla="*/ 2348 h 2527"/>
                <a:gd name="T22" fmla="*/ 1898 w 2542"/>
                <a:gd name="T23" fmla="*/ 2148 h 2527"/>
                <a:gd name="T24" fmla="*/ 2243 w 2542"/>
                <a:gd name="T25" fmla="*/ 1804 h 2527"/>
                <a:gd name="T26" fmla="*/ 2374 w 2542"/>
                <a:gd name="T27" fmla="*/ 1330 h 2527"/>
                <a:gd name="T28" fmla="*/ 2374 w 2542"/>
                <a:gd name="T29" fmla="*/ 934 h 2527"/>
                <a:gd name="T30" fmla="*/ 2209 w 2542"/>
                <a:gd name="T31" fmla="*/ 667 h 2527"/>
                <a:gd name="T32" fmla="*/ 1978 w 2542"/>
                <a:gd name="T33" fmla="*/ 373 h 2527"/>
                <a:gd name="T34" fmla="*/ 1374 w 2542"/>
                <a:gd name="T35" fmla="*/ 182 h 2527"/>
                <a:gd name="T36" fmla="*/ 1345 w 2542"/>
                <a:gd name="T37" fmla="*/ 0 h 2527"/>
                <a:gd name="T38" fmla="*/ 1619 w 2542"/>
                <a:gd name="T39" fmla="*/ 42 h 2527"/>
                <a:gd name="T40" fmla="*/ 1987 w 2542"/>
                <a:gd name="T41" fmla="*/ 148 h 2527"/>
                <a:gd name="T42" fmla="*/ 2175 w 2542"/>
                <a:gd name="T43" fmla="*/ 367 h 2527"/>
                <a:gd name="T44" fmla="*/ 2417 w 2542"/>
                <a:gd name="T45" fmla="*/ 612 h 2527"/>
                <a:gd name="T46" fmla="*/ 2542 w 2542"/>
                <a:gd name="T47" fmla="*/ 1148 h 2527"/>
                <a:gd name="T48" fmla="*/ 2520 w 2542"/>
                <a:gd name="T49" fmla="*/ 1536 h 2527"/>
                <a:gd name="T50" fmla="*/ 2357 w 2542"/>
                <a:gd name="T51" fmla="*/ 1880 h 2527"/>
                <a:gd name="T52" fmla="*/ 2123 w 2542"/>
                <a:gd name="T53" fmla="*/ 2183 h 2527"/>
                <a:gd name="T54" fmla="*/ 1613 w 2542"/>
                <a:gd name="T55" fmla="*/ 2450 h 2527"/>
                <a:gd name="T56" fmla="*/ 1208 w 2542"/>
                <a:gd name="T57" fmla="*/ 2527 h 2527"/>
                <a:gd name="T58" fmla="*/ 770 w 2542"/>
                <a:gd name="T59" fmla="*/ 2422 h 2527"/>
                <a:gd name="T60" fmla="*/ 294 w 2542"/>
                <a:gd name="T61" fmla="*/ 2020 h 2527"/>
                <a:gd name="T62" fmla="*/ 0 w 2542"/>
                <a:gd name="T63" fmla="*/ 1348 h 2527"/>
                <a:gd name="T64" fmla="*/ 114 w 2542"/>
                <a:gd name="T65" fmla="*/ 926 h 2527"/>
                <a:gd name="T66" fmla="*/ 191 w 2542"/>
                <a:gd name="T67" fmla="*/ 544 h 2527"/>
                <a:gd name="T68" fmla="*/ 490 w 2542"/>
                <a:gd name="T69" fmla="*/ 276 h 2527"/>
                <a:gd name="T70" fmla="*/ 824 w 2542"/>
                <a:gd name="T71" fmla="*/ 85 h 2527"/>
                <a:gd name="T72" fmla="*/ 1345 w 2542"/>
                <a:gd name="T73" fmla="*/ 0 h 2527"/>
                <a:gd name="T74" fmla="*/ 1374 w 2542"/>
                <a:gd name="T75" fmla="*/ 182 h 2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42" h="2527">
                  <a:moveTo>
                    <a:pt x="1374" y="182"/>
                  </a:moveTo>
                  <a:lnTo>
                    <a:pt x="1080" y="182"/>
                  </a:lnTo>
                  <a:lnTo>
                    <a:pt x="650" y="353"/>
                  </a:lnTo>
                  <a:lnTo>
                    <a:pt x="382" y="649"/>
                  </a:lnTo>
                  <a:lnTo>
                    <a:pt x="251" y="1028"/>
                  </a:lnTo>
                  <a:lnTo>
                    <a:pt x="174" y="1339"/>
                  </a:lnTo>
                  <a:lnTo>
                    <a:pt x="348" y="1821"/>
                  </a:lnTo>
                  <a:lnTo>
                    <a:pt x="553" y="1992"/>
                  </a:lnTo>
                  <a:lnTo>
                    <a:pt x="693" y="2174"/>
                  </a:lnTo>
                  <a:lnTo>
                    <a:pt x="1012" y="2279"/>
                  </a:lnTo>
                  <a:lnTo>
                    <a:pt x="1314" y="2348"/>
                  </a:lnTo>
                  <a:lnTo>
                    <a:pt x="1898" y="2148"/>
                  </a:lnTo>
                  <a:lnTo>
                    <a:pt x="2243" y="1804"/>
                  </a:lnTo>
                  <a:lnTo>
                    <a:pt x="2374" y="1330"/>
                  </a:lnTo>
                  <a:lnTo>
                    <a:pt x="2374" y="934"/>
                  </a:lnTo>
                  <a:lnTo>
                    <a:pt x="2209" y="667"/>
                  </a:lnTo>
                  <a:lnTo>
                    <a:pt x="1978" y="373"/>
                  </a:lnTo>
                  <a:lnTo>
                    <a:pt x="1374" y="182"/>
                  </a:lnTo>
                  <a:lnTo>
                    <a:pt x="1345" y="0"/>
                  </a:lnTo>
                  <a:lnTo>
                    <a:pt x="1619" y="42"/>
                  </a:lnTo>
                  <a:lnTo>
                    <a:pt x="1987" y="148"/>
                  </a:lnTo>
                  <a:lnTo>
                    <a:pt x="2175" y="367"/>
                  </a:lnTo>
                  <a:lnTo>
                    <a:pt x="2417" y="612"/>
                  </a:lnTo>
                  <a:lnTo>
                    <a:pt x="2542" y="1148"/>
                  </a:lnTo>
                  <a:lnTo>
                    <a:pt x="2520" y="1536"/>
                  </a:lnTo>
                  <a:lnTo>
                    <a:pt x="2357" y="1880"/>
                  </a:lnTo>
                  <a:lnTo>
                    <a:pt x="2123" y="2183"/>
                  </a:lnTo>
                  <a:lnTo>
                    <a:pt x="1613" y="2450"/>
                  </a:lnTo>
                  <a:lnTo>
                    <a:pt x="1208" y="2527"/>
                  </a:lnTo>
                  <a:lnTo>
                    <a:pt x="770" y="2422"/>
                  </a:lnTo>
                  <a:lnTo>
                    <a:pt x="294" y="2020"/>
                  </a:lnTo>
                  <a:lnTo>
                    <a:pt x="0" y="1348"/>
                  </a:lnTo>
                  <a:lnTo>
                    <a:pt x="114" y="926"/>
                  </a:lnTo>
                  <a:lnTo>
                    <a:pt x="191" y="544"/>
                  </a:lnTo>
                  <a:lnTo>
                    <a:pt x="490" y="276"/>
                  </a:lnTo>
                  <a:lnTo>
                    <a:pt x="824" y="85"/>
                  </a:lnTo>
                  <a:lnTo>
                    <a:pt x="1345" y="0"/>
                  </a:lnTo>
                  <a:lnTo>
                    <a:pt x="1374" y="182"/>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15887446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6355" name="Rectangle 3"/>
          <p:cNvSpPr>
            <a:spLocks noGrp="1" noChangeArrowheads="1"/>
          </p:cNvSpPr>
          <p:nvPr>
            <p:ph idx="1"/>
          </p:nvPr>
        </p:nvSpPr>
        <p:spPr/>
        <p:txBody>
          <a:bodyPr/>
          <a:lstStyle/>
          <a:p>
            <a:pPr eaLnBrk="1" hangingPunct="1"/>
            <a:r>
              <a:rPr lang="en-GB" dirty="0" smtClean="0"/>
              <a:t>Determining an object's attributes</a:t>
            </a:r>
          </a:p>
          <a:p>
            <a:pPr eaLnBrk="1" hangingPunct="1"/>
            <a:r>
              <a:rPr lang="en-GB" dirty="0"/>
              <a:t>Adding and removing </a:t>
            </a:r>
            <a:r>
              <a:rPr lang="en-GB" dirty="0" smtClean="0"/>
              <a:t>object attributes</a:t>
            </a:r>
            <a:endParaRPr lang="en-GB" dirty="0"/>
          </a:p>
          <a:p>
            <a:pPr eaLnBrk="1" hangingPunct="1"/>
            <a:r>
              <a:rPr lang="en-GB" dirty="0" smtClean="0"/>
              <a:t>Built-in class attributes</a:t>
            </a:r>
          </a:p>
        </p:txBody>
      </p:sp>
      <p:sp>
        <p:nvSpPr>
          <p:cNvPr id="996354" name="Rectangle 2"/>
          <p:cNvSpPr>
            <a:spLocks noGrp="1" noChangeArrowheads="1"/>
          </p:cNvSpPr>
          <p:nvPr>
            <p:ph type="title"/>
          </p:nvPr>
        </p:nvSpPr>
        <p:spPr/>
        <p:txBody>
          <a:bodyPr/>
          <a:lstStyle/>
          <a:p>
            <a:pPr marL="571500" indent="-571500" eaLnBrk="1" hangingPunct="1"/>
            <a:r>
              <a:rPr lang="en-GB" sz="3300" dirty="0" smtClean="0"/>
              <a:t>1. A Closer Look at Attributes</a:t>
            </a:r>
          </a:p>
        </p:txBody>
      </p:sp>
      <p:sp>
        <p:nvSpPr>
          <p:cNvPr id="4" name="Footer Placeholder 3"/>
          <p:cNvSpPr>
            <a:spLocks noGrp="1"/>
          </p:cNvSpPr>
          <p:nvPr>
            <p:ph type="ftr" sz="quarter" idx="10"/>
          </p:nvPr>
        </p:nvSpPr>
        <p:spPr/>
        <p:txBody>
          <a:bodyPr/>
          <a:lstStyle/>
          <a:p>
            <a:pPr>
              <a:defRPr/>
            </a:pPr>
            <a:fld id="{9B9D3222-6951-4545-9DDD-1C54C7FF8761}" type="slidenum">
              <a:rPr lang="en-GB"/>
              <a:pPr>
                <a:defRPr/>
              </a:pPr>
              <a:t>3</a:t>
            </a:fld>
            <a:endParaRPr lang="en-GB"/>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8" name="Rectangle 5"/>
          <p:cNvSpPr>
            <a:spLocks noGrp="1" noChangeArrowheads="1"/>
          </p:cNvSpPr>
          <p:nvPr>
            <p:ph idx="1"/>
          </p:nvPr>
        </p:nvSpPr>
        <p:spPr/>
        <p:txBody>
          <a:bodyPr/>
          <a:lstStyle/>
          <a:p>
            <a:pPr eaLnBrk="1" hangingPunct="1">
              <a:defRPr/>
            </a:pPr>
            <a:r>
              <a:rPr lang="en-GB" dirty="0" smtClean="0">
                <a:sym typeface="Wingdings" pitchFamily="2" charset="2"/>
              </a:rPr>
              <a:t>Python provides several global functions that allow you to manage attributes on an object</a:t>
            </a:r>
            <a:endParaRPr lang="en-GB" dirty="0" smtClean="0">
              <a:latin typeface="Lucida Console" pitchFamily="49" charset="0"/>
              <a:sym typeface="Wingdings" pitchFamily="2" charset="2"/>
            </a:endParaRPr>
          </a:p>
        </p:txBody>
      </p:sp>
      <p:sp>
        <p:nvSpPr>
          <p:cNvPr id="6147" name="Rectangle 4"/>
          <p:cNvSpPr>
            <a:spLocks noGrp="1" noChangeArrowheads="1"/>
          </p:cNvSpPr>
          <p:nvPr>
            <p:ph type="title"/>
          </p:nvPr>
        </p:nvSpPr>
        <p:spPr/>
        <p:txBody>
          <a:bodyPr/>
          <a:lstStyle/>
          <a:p>
            <a:pPr eaLnBrk="1" hangingPunct="1"/>
            <a:r>
              <a:rPr lang="en-GB" sz="3400" dirty="0" smtClean="0"/>
              <a:t>Managing </a:t>
            </a:r>
            <a:r>
              <a:rPr lang="en-GB" sz="3400" dirty="0"/>
              <a:t>an </a:t>
            </a:r>
            <a:r>
              <a:rPr lang="en-GB" sz="3400" dirty="0" smtClean="0"/>
              <a:t>Object's Attributes</a:t>
            </a:r>
          </a:p>
        </p:txBody>
      </p:sp>
      <p:sp>
        <p:nvSpPr>
          <p:cNvPr id="22530" name="Footer Placeholder 3"/>
          <p:cNvSpPr>
            <a:spLocks noGrp="1"/>
          </p:cNvSpPr>
          <p:nvPr>
            <p:ph type="ftr" sz="quarter" idx="10"/>
          </p:nvPr>
        </p:nvSpPr>
        <p:spPr/>
        <p:txBody>
          <a:bodyPr/>
          <a:lstStyle/>
          <a:p>
            <a:pPr>
              <a:defRPr/>
            </a:pPr>
            <a:fld id="{74D9F4EA-C83F-43DB-820F-AD3D1AB9092A}" type="slidenum">
              <a:rPr lang="en-GB"/>
              <a:pPr>
                <a:defRPr/>
              </a:pPr>
              <a:t>4</a:t>
            </a:fld>
            <a:endParaRPr lang="en-GB"/>
          </a:p>
        </p:txBody>
      </p:sp>
      <p:sp>
        <p:nvSpPr>
          <p:cNvPr id="5" name="Rectangle 4"/>
          <p:cNvSpPr>
            <a:spLocks noChangeArrowheads="1"/>
          </p:cNvSpPr>
          <p:nvPr/>
        </p:nvSpPr>
        <p:spPr bwMode="auto">
          <a:xfrm>
            <a:off x="838200" y="2088450"/>
            <a:ext cx="7810500" cy="1977032"/>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a:t>from accounting import </a:t>
            </a:r>
            <a:r>
              <a:rPr lang="en-GB" sz="1200" dirty="0" err="1"/>
              <a:t>BankAccount</a:t>
            </a:r>
            <a:endParaRPr lang="en-GB" sz="1200" dirty="0"/>
          </a:p>
          <a:p>
            <a:pPr defTabSz="739775">
              <a:defRPr/>
            </a:pPr>
            <a:endParaRPr lang="en-GB" sz="1200" dirty="0"/>
          </a:p>
          <a:p>
            <a:pPr defTabSz="739775">
              <a:defRPr/>
            </a:pPr>
            <a:r>
              <a:rPr lang="en-GB" sz="1200" dirty="0"/>
              <a:t>acc1 = </a:t>
            </a:r>
            <a:r>
              <a:rPr lang="en-GB" sz="1200" dirty="0" err="1"/>
              <a:t>BankAccount</a:t>
            </a:r>
            <a:r>
              <a:rPr lang="en-GB" sz="1200" dirty="0"/>
              <a:t>("Fred")</a:t>
            </a:r>
          </a:p>
          <a:p>
            <a:pPr defTabSz="739775">
              <a:defRPr/>
            </a:pPr>
            <a:endParaRPr lang="en-GB" sz="1200" dirty="0"/>
          </a:p>
          <a:p>
            <a:pPr defTabSz="739775">
              <a:defRPr/>
            </a:pPr>
            <a:r>
              <a:rPr lang="en-GB" sz="1200" b="1" dirty="0" err="1" smtClean="0"/>
              <a:t>setattr</a:t>
            </a:r>
            <a:r>
              <a:rPr lang="en-GB" sz="1200" b="1" dirty="0" smtClean="0"/>
              <a:t>(acc1</a:t>
            </a:r>
            <a:r>
              <a:rPr lang="en-GB" sz="1200" b="1" dirty="0"/>
              <a:t>, "bonus", 2000)</a:t>
            </a:r>
          </a:p>
          <a:p>
            <a:pPr defTabSz="739775">
              <a:defRPr/>
            </a:pPr>
            <a:endParaRPr lang="en-GB" sz="1200" dirty="0"/>
          </a:p>
          <a:p>
            <a:pPr defTabSz="739775">
              <a:defRPr/>
            </a:pPr>
            <a:r>
              <a:rPr lang="en-GB" sz="1200" dirty="0" smtClean="0"/>
              <a:t>if </a:t>
            </a:r>
            <a:r>
              <a:rPr lang="en-GB" sz="1200" b="1" dirty="0" err="1"/>
              <a:t>hasattr</a:t>
            </a:r>
            <a:r>
              <a:rPr lang="en-GB" sz="1200" b="1" dirty="0"/>
              <a:t>(acc1, "bonus")</a:t>
            </a:r>
            <a:r>
              <a:rPr lang="en-GB" sz="1200" dirty="0"/>
              <a:t>:</a:t>
            </a:r>
          </a:p>
          <a:p>
            <a:pPr defTabSz="739775">
              <a:defRPr/>
            </a:pPr>
            <a:r>
              <a:rPr lang="en-GB" sz="1200" dirty="0"/>
              <a:t>    print("acc1.bonus is %d" % acc1.bonus)</a:t>
            </a:r>
          </a:p>
          <a:p>
            <a:pPr defTabSz="739775">
              <a:defRPr/>
            </a:pPr>
            <a:endParaRPr lang="en-GB" sz="1200" dirty="0"/>
          </a:p>
          <a:p>
            <a:pPr defTabSz="739775">
              <a:defRPr/>
            </a:pPr>
            <a:r>
              <a:rPr lang="en-GB" sz="1200" b="1" dirty="0" err="1" smtClean="0"/>
              <a:t>delattr</a:t>
            </a:r>
            <a:r>
              <a:rPr lang="en-GB" sz="1200" b="1" dirty="0" smtClean="0"/>
              <a:t>(acc1</a:t>
            </a:r>
            <a:r>
              <a:rPr lang="en-GB" sz="1200" b="1" dirty="0"/>
              <a:t>, "bonus")</a:t>
            </a:r>
          </a:p>
        </p:txBody>
      </p:sp>
      <p:sp>
        <p:nvSpPr>
          <p:cNvPr id="6" name="TextBox 12"/>
          <p:cNvSpPr txBox="1">
            <a:spLocks noChangeArrowheads="1"/>
          </p:cNvSpPr>
          <p:nvPr/>
        </p:nvSpPr>
        <p:spPr bwMode="auto">
          <a:xfrm>
            <a:off x="6416767" y="3785466"/>
            <a:ext cx="2255746" cy="307777"/>
          </a:xfrm>
          <a:prstGeom prst="rect">
            <a:avLst/>
          </a:prstGeom>
          <a:noFill/>
          <a:ln w="9525">
            <a:noFill/>
            <a:miter lim="800000"/>
            <a:headEnd/>
            <a:tailEnd/>
          </a:ln>
        </p:spPr>
        <p:txBody>
          <a:bodyPr wrap="none">
            <a:spAutoFit/>
          </a:bodyPr>
          <a:lstStyle/>
          <a:p>
            <a:pPr algn="r"/>
            <a:r>
              <a:rPr lang="en-GB" b="1" dirty="0">
                <a:solidFill>
                  <a:schemeClr val="tx2"/>
                </a:solidFill>
              </a:rPr>
              <a:t>manageattributes.py</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8" name="Rectangle 5"/>
          <p:cNvSpPr>
            <a:spLocks noGrp="1" noChangeArrowheads="1"/>
          </p:cNvSpPr>
          <p:nvPr>
            <p:ph idx="1"/>
          </p:nvPr>
        </p:nvSpPr>
        <p:spPr/>
        <p:txBody>
          <a:bodyPr/>
          <a:lstStyle/>
          <a:p>
            <a:pPr eaLnBrk="1" hangingPunct="1">
              <a:defRPr/>
            </a:pPr>
            <a:r>
              <a:rPr lang="en-GB" dirty="0" smtClean="0">
                <a:sym typeface="Wingdings" pitchFamily="2" charset="2"/>
              </a:rPr>
              <a:t>You can also add and remove attributes on an object directly, as follows:</a:t>
            </a:r>
            <a:endParaRPr lang="en-GB" dirty="0">
              <a:latin typeface="Lucida Console" pitchFamily="49" charset="0"/>
              <a:sym typeface="Wingdings" pitchFamily="2" charset="2"/>
            </a:endParaRPr>
          </a:p>
        </p:txBody>
      </p:sp>
      <p:sp>
        <p:nvSpPr>
          <p:cNvPr id="7171" name="Rectangle 4"/>
          <p:cNvSpPr>
            <a:spLocks noGrp="1" noChangeArrowheads="1"/>
          </p:cNvSpPr>
          <p:nvPr>
            <p:ph type="title"/>
          </p:nvPr>
        </p:nvSpPr>
        <p:spPr/>
        <p:txBody>
          <a:bodyPr/>
          <a:lstStyle/>
          <a:p>
            <a:pPr eaLnBrk="1" hangingPunct="1"/>
            <a:r>
              <a:rPr lang="en-GB" sz="3400" dirty="0"/>
              <a:t>Adding and </a:t>
            </a:r>
            <a:r>
              <a:rPr lang="en-GB" sz="3400" dirty="0" smtClean="0"/>
              <a:t>Removing Object Attributes</a:t>
            </a:r>
          </a:p>
        </p:txBody>
      </p:sp>
      <p:sp>
        <p:nvSpPr>
          <p:cNvPr id="22530" name="Footer Placeholder 3"/>
          <p:cNvSpPr>
            <a:spLocks noGrp="1"/>
          </p:cNvSpPr>
          <p:nvPr>
            <p:ph type="ftr" sz="quarter" idx="10"/>
          </p:nvPr>
        </p:nvSpPr>
        <p:spPr/>
        <p:txBody>
          <a:bodyPr/>
          <a:lstStyle/>
          <a:p>
            <a:pPr>
              <a:defRPr/>
            </a:pPr>
            <a:fld id="{9994518E-825F-4A9B-A5AB-F49BFAFBA8F7}" type="slidenum">
              <a:rPr lang="en-GB"/>
              <a:pPr>
                <a:defRPr/>
              </a:pPr>
              <a:t>5</a:t>
            </a:fld>
            <a:endParaRPr lang="en-GB"/>
          </a:p>
        </p:txBody>
      </p:sp>
      <p:sp>
        <p:nvSpPr>
          <p:cNvPr id="5" name="Rectangle 4"/>
          <p:cNvSpPr>
            <a:spLocks noChangeArrowheads="1"/>
          </p:cNvSpPr>
          <p:nvPr/>
        </p:nvSpPr>
        <p:spPr bwMode="auto">
          <a:xfrm>
            <a:off x="838200" y="2088450"/>
            <a:ext cx="7810500" cy="1977032"/>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a:t>from accounting import </a:t>
            </a:r>
            <a:r>
              <a:rPr lang="en-GB" sz="1200" dirty="0" err="1"/>
              <a:t>BankAccount</a:t>
            </a:r>
            <a:endParaRPr lang="en-GB" sz="1200" dirty="0"/>
          </a:p>
          <a:p>
            <a:pPr defTabSz="739775">
              <a:defRPr/>
            </a:pPr>
            <a:endParaRPr lang="en-GB" sz="1200" dirty="0"/>
          </a:p>
          <a:p>
            <a:pPr defTabSz="739775">
              <a:defRPr/>
            </a:pPr>
            <a:r>
              <a:rPr lang="en-GB" sz="1200" dirty="0"/>
              <a:t>acc1 = </a:t>
            </a:r>
            <a:r>
              <a:rPr lang="en-GB" sz="1200" dirty="0" err="1"/>
              <a:t>BankAccount</a:t>
            </a:r>
            <a:r>
              <a:rPr lang="en-GB" sz="1200" dirty="0"/>
              <a:t>("Fred")</a:t>
            </a:r>
          </a:p>
          <a:p>
            <a:pPr defTabSz="739775">
              <a:defRPr/>
            </a:pPr>
            <a:endParaRPr lang="en-GB" sz="1200" dirty="0"/>
          </a:p>
          <a:p>
            <a:pPr defTabSz="739775">
              <a:defRPr/>
            </a:pPr>
            <a:r>
              <a:rPr lang="en-GB" sz="1200" dirty="0"/>
              <a:t># Add an attribute to an object.</a:t>
            </a:r>
          </a:p>
          <a:p>
            <a:pPr defTabSz="739775">
              <a:defRPr/>
            </a:pPr>
            <a:r>
              <a:rPr lang="en-GB" sz="1200" b="1" dirty="0"/>
              <a:t>acc1.flag = "</a:t>
            </a:r>
            <a:r>
              <a:rPr lang="en-GB" sz="1200" b="1" dirty="0" err="1"/>
              <a:t>Whao</a:t>
            </a:r>
            <a:r>
              <a:rPr lang="en-GB" sz="1200" b="1" dirty="0"/>
              <a:t> watch this guy"     </a:t>
            </a:r>
          </a:p>
          <a:p>
            <a:pPr defTabSz="739775">
              <a:defRPr/>
            </a:pPr>
            <a:r>
              <a:rPr lang="en-GB" sz="1200" dirty="0"/>
              <a:t>print("acc1.flag is %s" % acc1.flag)</a:t>
            </a:r>
          </a:p>
          <a:p>
            <a:pPr defTabSz="739775">
              <a:defRPr/>
            </a:pPr>
            <a:endParaRPr lang="en-GB" sz="1200" dirty="0"/>
          </a:p>
          <a:p>
            <a:pPr defTabSz="739775">
              <a:defRPr/>
            </a:pPr>
            <a:r>
              <a:rPr lang="en-GB" sz="1200" dirty="0"/>
              <a:t># Remove an attribute from an object.</a:t>
            </a:r>
          </a:p>
          <a:p>
            <a:pPr defTabSz="739775">
              <a:defRPr/>
            </a:pPr>
            <a:r>
              <a:rPr lang="en-GB" sz="1200" b="1" dirty="0"/>
              <a:t>del </a:t>
            </a:r>
            <a:r>
              <a:rPr lang="en-GB" sz="1200" b="1" dirty="0" smtClean="0"/>
              <a:t>acc1.flag</a:t>
            </a:r>
            <a:endParaRPr lang="en-GB" sz="1200" b="1" dirty="0"/>
          </a:p>
        </p:txBody>
      </p:sp>
      <p:sp>
        <p:nvSpPr>
          <p:cNvPr id="6" name="TextBox 12"/>
          <p:cNvSpPr txBox="1">
            <a:spLocks noChangeArrowheads="1"/>
          </p:cNvSpPr>
          <p:nvPr/>
        </p:nvSpPr>
        <p:spPr bwMode="auto">
          <a:xfrm>
            <a:off x="6089755" y="3785466"/>
            <a:ext cx="2582758" cy="307777"/>
          </a:xfrm>
          <a:prstGeom prst="rect">
            <a:avLst/>
          </a:prstGeom>
          <a:noFill/>
          <a:ln w="9525">
            <a:noFill/>
            <a:miter lim="800000"/>
            <a:headEnd/>
            <a:tailEnd/>
          </a:ln>
        </p:spPr>
        <p:txBody>
          <a:bodyPr wrap="none">
            <a:spAutoFit/>
          </a:bodyPr>
          <a:lstStyle/>
          <a:p>
            <a:pPr algn="r"/>
            <a:r>
              <a:rPr lang="en-GB" b="1" dirty="0">
                <a:solidFill>
                  <a:schemeClr val="tx2"/>
                </a:solidFill>
              </a:rPr>
              <a:t>addremoveattributes.py</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6" name="Rectangle 5"/>
          <p:cNvSpPr>
            <a:spLocks noGrp="1" noChangeArrowheads="1"/>
          </p:cNvSpPr>
          <p:nvPr>
            <p:ph idx="1"/>
          </p:nvPr>
        </p:nvSpPr>
        <p:spPr/>
        <p:txBody>
          <a:bodyPr/>
          <a:lstStyle/>
          <a:p>
            <a:pPr eaLnBrk="1" hangingPunct="1"/>
            <a:r>
              <a:rPr lang="en-GB" dirty="0" smtClean="0">
                <a:sym typeface="Wingdings" pitchFamily="2" charset="2"/>
              </a:rPr>
              <a:t>Every class provides metadata via the following built-in attributes</a:t>
            </a:r>
          </a:p>
        </p:txBody>
      </p:sp>
      <p:sp>
        <p:nvSpPr>
          <p:cNvPr id="8195" name="Rectangle 4"/>
          <p:cNvSpPr>
            <a:spLocks noGrp="1" noChangeArrowheads="1"/>
          </p:cNvSpPr>
          <p:nvPr>
            <p:ph type="title"/>
          </p:nvPr>
        </p:nvSpPr>
        <p:spPr/>
        <p:txBody>
          <a:bodyPr/>
          <a:lstStyle/>
          <a:p>
            <a:pPr eaLnBrk="1" hangingPunct="1"/>
            <a:r>
              <a:rPr lang="en-GB" sz="3400" dirty="0" smtClean="0"/>
              <a:t>Built-In Class Attributes</a:t>
            </a:r>
          </a:p>
        </p:txBody>
      </p:sp>
      <p:sp>
        <p:nvSpPr>
          <p:cNvPr id="22530" name="Footer Placeholder 3"/>
          <p:cNvSpPr>
            <a:spLocks noGrp="1"/>
          </p:cNvSpPr>
          <p:nvPr>
            <p:ph type="ftr" sz="quarter" idx="10"/>
          </p:nvPr>
        </p:nvSpPr>
        <p:spPr/>
        <p:txBody>
          <a:bodyPr/>
          <a:lstStyle/>
          <a:p>
            <a:pPr>
              <a:defRPr/>
            </a:pPr>
            <a:fld id="{5298A1EA-0186-4D25-988D-63FB26DF2DD9}" type="slidenum">
              <a:rPr lang="en-GB"/>
              <a:pPr>
                <a:defRPr/>
              </a:pPr>
              <a:t>6</a:t>
            </a:fld>
            <a:endParaRPr lang="en-GB"/>
          </a:p>
        </p:txBody>
      </p:sp>
      <p:sp>
        <p:nvSpPr>
          <p:cNvPr id="5" name="Rectangle 4"/>
          <p:cNvSpPr>
            <a:spLocks noChangeArrowheads="1"/>
          </p:cNvSpPr>
          <p:nvPr/>
        </p:nvSpPr>
        <p:spPr bwMode="auto">
          <a:xfrm>
            <a:off x="838200" y="2054567"/>
            <a:ext cx="7810500" cy="1423888"/>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a:t>from accounting import </a:t>
            </a:r>
            <a:r>
              <a:rPr lang="en-GB" sz="1200" dirty="0" err="1"/>
              <a:t>BankAccount</a:t>
            </a:r>
            <a:endParaRPr lang="en-GB" sz="1200" dirty="0"/>
          </a:p>
          <a:p>
            <a:pPr defTabSz="739775">
              <a:defRPr/>
            </a:pPr>
            <a:endParaRPr lang="en-GB" sz="1200" dirty="0"/>
          </a:p>
          <a:p>
            <a:pPr defTabSz="739775">
              <a:defRPr/>
            </a:pPr>
            <a:r>
              <a:rPr lang="en-GB" sz="1200" dirty="0"/>
              <a:t>print("</a:t>
            </a:r>
            <a:r>
              <a:rPr lang="en-GB" sz="1200" dirty="0" err="1"/>
              <a:t>BankAccount</a:t>
            </a:r>
            <a:r>
              <a:rPr lang="en-GB" sz="1200" dirty="0"/>
              <a:t>.__doc__:",    </a:t>
            </a:r>
            <a:r>
              <a:rPr lang="en-GB" sz="1200" b="1" dirty="0" err="1"/>
              <a:t>BankAccount</a:t>
            </a:r>
            <a:r>
              <a:rPr lang="en-GB" sz="1200" b="1" dirty="0"/>
              <a:t>.__doc__</a:t>
            </a:r>
            <a:r>
              <a:rPr lang="en-GB" sz="1200" dirty="0"/>
              <a:t>)</a:t>
            </a:r>
          </a:p>
          <a:p>
            <a:pPr defTabSz="739775">
              <a:defRPr/>
            </a:pPr>
            <a:r>
              <a:rPr lang="en-GB" sz="1200" dirty="0"/>
              <a:t>print("</a:t>
            </a:r>
            <a:r>
              <a:rPr lang="en-GB" sz="1200" dirty="0" err="1"/>
              <a:t>BankAccount</a:t>
            </a:r>
            <a:r>
              <a:rPr lang="en-GB" sz="1200" dirty="0"/>
              <a:t>.__name__:",   </a:t>
            </a:r>
            <a:r>
              <a:rPr lang="en-GB" sz="1200" b="1" dirty="0" err="1"/>
              <a:t>BankAccount</a:t>
            </a:r>
            <a:r>
              <a:rPr lang="en-GB" sz="1200" b="1" dirty="0"/>
              <a:t>.__name__</a:t>
            </a:r>
            <a:r>
              <a:rPr lang="en-GB" sz="1200" dirty="0"/>
              <a:t>)</a:t>
            </a:r>
          </a:p>
          <a:p>
            <a:pPr defTabSz="739775">
              <a:defRPr/>
            </a:pPr>
            <a:r>
              <a:rPr lang="en-GB" sz="1200" dirty="0"/>
              <a:t>print("</a:t>
            </a:r>
            <a:r>
              <a:rPr lang="en-GB" sz="1200" dirty="0" err="1"/>
              <a:t>BankAccount</a:t>
            </a:r>
            <a:r>
              <a:rPr lang="en-GB" sz="1200" dirty="0"/>
              <a:t>.__module__:", </a:t>
            </a:r>
            <a:r>
              <a:rPr lang="en-GB" sz="1200" b="1" dirty="0" err="1"/>
              <a:t>BankAccount</a:t>
            </a:r>
            <a:r>
              <a:rPr lang="en-GB" sz="1200" b="1" dirty="0"/>
              <a:t>.__module__</a:t>
            </a:r>
            <a:r>
              <a:rPr lang="en-GB" sz="1200" dirty="0"/>
              <a:t>)</a:t>
            </a:r>
          </a:p>
          <a:p>
            <a:pPr defTabSz="739775">
              <a:defRPr/>
            </a:pPr>
            <a:r>
              <a:rPr lang="en-GB" sz="1200" dirty="0"/>
              <a:t>print("</a:t>
            </a:r>
            <a:r>
              <a:rPr lang="en-GB" sz="1200" dirty="0" err="1"/>
              <a:t>BankAccount</a:t>
            </a:r>
            <a:r>
              <a:rPr lang="en-GB" sz="1200" dirty="0"/>
              <a:t>.__bases__:",  </a:t>
            </a:r>
            <a:r>
              <a:rPr lang="en-GB" sz="1200" b="1" dirty="0" err="1"/>
              <a:t>BankAccount</a:t>
            </a:r>
            <a:r>
              <a:rPr lang="en-GB" sz="1200" b="1" dirty="0"/>
              <a:t>.__bases__</a:t>
            </a:r>
            <a:r>
              <a:rPr lang="en-GB" sz="1200" dirty="0"/>
              <a:t>)</a:t>
            </a:r>
          </a:p>
          <a:p>
            <a:pPr defTabSz="739775">
              <a:defRPr/>
            </a:pPr>
            <a:r>
              <a:rPr lang="en-GB" sz="1200" dirty="0"/>
              <a:t>print("</a:t>
            </a:r>
            <a:r>
              <a:rPr lang="en-GB" sz="1200" dirty="0" err="1"/>
              <a:t>BankAccount</a:t>
            </a:r>
            <a:r>
              <a:rPr lang="en-GB" sz="1200" dirty="0"/>
              <a:t>.__</a:t>
            </a:r>
            <a:r>
              <a:rPr lang="en-GB" sz="1200" dirty="0" err="1"/>
              <a:t>dict</a:t>
            </a:r>
            <a:r>
              <a:rPr lang="en-GB" sz="1200" dirty="0"/>
              <a:t>__:",   </a:t>
            </a:r>
            <a:r>
              <a:rPr lang="en-GB" sz="1200" b="1" dirty="0" err="1"/>
              <a:t>BankAccount</a:t>
            </a:r>
            <a:r>
              <a:rPr lang="en-GB" sz="1200" b="1" dirty="0"/>
              <a:t>.__</a:t>
            </a:r>
            <a:r>
              <a:rPr lang="en-GB" sz="1200" b="1" dirty="0" err="1"/>
              <a:t>dict</a:t>
            </a:r>
            <a:r>
              <a:rPr lang="en-GB" sz="1200" b="1" dirty="0" smtClean="0"/>
              <a:t>__</a:t>
            </a:r>
            <a:r>
              <a:rPr lang="en-GB" sz="1200" dirty="0" smtClean="0"/>
              <a:t>)</a:t>
            </a:r>
            <a:endParaRPr lang="en-GB" sz="1200" dirty="0"/>
          </a:p>
        </p:txBody>
      </p:sp>
      <p:sp>
        <p:nvSpPr>
          <p:cNvPr id="6" name="TextBox 12"/>
          <p:cNvSpPr txBox="1">
            <a:spLocks noChangeArrowheads="1"/>
          </p:cNvSpPr>
          <p:nvPr/>
        </p:nvSpPr>
        <p:spPr bwMode="auto">
          <a:xfrm>
            <a:off x="6307763" y="3198438"/>
            <a:ext cx="2364750" cy="307777"/>
          </a:xfrm>
          <a:prstGeom prst="rect">
            <a:avLst/>
          </a:prstGeom>
          <a:noFill/>
          <a:ln w="9525">
            <a:noFill/>
            <a:miter lim="800000"/>
            <a:headEnd/>
            <a:tailEnd/>
          </a:ln>
        </p:spPr>
        <p:txBody>
          <a:bodyPr wrap="none">
            <a:spAutoFit/>
          </a:bodyPr>
          <a:lstStyle/>
          <a:p>
            <a:pPr algn="r"/>
            <a:r>
              <a:rPr lang="en-GB" b="1" dirty="0">
                <a:solidFill>
                  <a:schemeClr val="tx2"/>
                </a:solidFill>
              </a:rPr>
              <a:t>builtinattributes.py</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6355" name="Rectangle 3"/>
          <p:cNvSpPr>
            <a:spLocks noGrp="1" noChangeArrowheads="1"/>
          </p:cNvSpPr>
          <p:nvPr>
            <p:ph idx="1"/>
          </p:nvPr>
        </p:nvSpPr>
        <p:spPr/>
        <p:txBody>
          <a:bodyPr/>
          <a:lstStyle/>
          <a:p>
            <a:pPr eaLnBrk="1" hangingPunct="1"/>
            <a:r>
              <a:rPr lang="en-GB" dirty="0" smtClean="0"/>
              <a:t>Overview</a:t>
            </a:r>
          </a:p>
          <a:p>
            <a:pPr eaLnBrk="1" hangingPunct="1"/>
            <a:r>
              <a:rPr lang="en-GB" dirty="0" smtClean="0"/>
              <a:t>Implementing constructors and destructors</a:t>
            </a:r>
          </a:p>
          <a:p>
            <a:pPr eaLnBrk="1" hangingPunct="1"/>
            <a:r>
              <a:rPr lang="en-GB" dirty="0" smtClean="0"/>
              <a:t>Implementing </a:t>
            </a:r>
            <a:r>
              <a:rPr lang="en-GB" dirty="0" err="1" smtClean="0"/>
              <a:t>stringify</a:t>
            </a:r>
            <a:r>
              <a:rPr lang="en-GB" dirty="0" smtClean="0"/>
              <a:t> methods</a:t>
            </a:r>
          </a:p>
          <a:p>
            <a:pPr eaLnBrk="1" hangingPunct="1"/>
            <a:r>
              <a:rPr lang="en-GB" dirty="0" smtClean="0"/>
              <a:t>Implementing operator methods</a:t>
            </a:r>
          </a:p>
        </p:txBody>
      </p:sp>
      <p:sp>
        <p:nvSpPr>
          <p:cNvPr id="996354" name="Rectangle 2"/>
          <p:cNvSpPr>
            <a:spLocks noGrp="1" noChangeArrowheads="1"/>
          </p:cNvSpPr>
          <p:nvPr>
            <p:ph type="title"/>
          </p:nvPr>
        </p:nvSpPr>
        <p:spPr/>
        <p:txBody>
          <a:bodyPr/>
          <a:lstStyle/>
          <a:p>
            <a:pPr marL="571500" indent="-571500" eaLnBrk="1" hangingPunct="1"/>
            <a:r>
              <a:rPr lang="en-GB" sz="3300" dirty="0" smtClean="0"/>
              <a:t>2. Implementing Special Methods</a:t>
            </a:r>
          </a:p>
        </p:txBody>
      </p:sp>
      <p:sp>
        <p:nvSpPr>
          <p:cNvPr id="4" name="Footer Placeholder 3"/>
          <p:cNvSpPr>
            <a:spLocks noGrp="1"/>
          </p:cNvSpPr>
          <p:nvPr>
            <p:ph type="ftr" sz="quarter" idx="10"/>
          </p:nvPr>
        </p:nvSpPr>
        <p:spPr/>
        <p:txBody>
          <a:bodyPr/>
          <a:lstStyle/>
          <a:p>
            <a:pPr>
              <a:defRPr/>
            </a:pPr>
            <a:fld id="{F3AAB270-7363-48D4-AABE-560494F0E532}" type="slidenum">
              <a:rPr lang="en-GB"/>
              <a:pPr>
                <a:defRPr/>
              </a:pPr>
              <a:t>7</a:t>
            </a:fld>
            <a:endParaRPr lang="en-GB"/>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4" name="Rectangle 5"/>
          <p:cNvSpPr>
            <a:spLocks noGrp="1" noChangeArrowheads="1"/>
          </p:cNvSpPr>
          <p:nvPr>
            <p:ph idx="1"/>
          </p:nvPr>
        </p:nvSpPr>
        <p:spPr/>
        <p:txBody>
          <a:bodyPr/>
          <a:lstStyle/>
          <a:p>
            <a:pPr eaLnBrk="1" hangingPunct="1">
              <a:defRPr/>
            </a:pPr>
            <a:r>
              <a:rPr lang="en-GB" dirty="0" smtClean="0">
                <a:sym typeface="Wingdings" pitchFamily="2" charset="2"/>
              </a:rPr>
              <a:t>There are various "special" methods you can implement in your Python classes</a:t>
            </a:r>
          </a:p>
          <a:p>
            <a:pPr lvl="1" eaLnBrk="1" hangingPunct="1">
              <a:defRPr/>
            </a:pPr>
            <a:r>
              <a:rPr lang="en-GB" dirty="0" smtClean="0">
                <a:sym typeface="Wingdings" pitchFamily="2" charset="2"/>
              </a:rPr>
              <a:t>These methods allow your class objects to take advantage of standard Python idioms</a:t>
            </a:r>
          </a:p>
          <a:p>
            <a:pPr lvl="1" eaLnBrk="1" hangingPunct="1">
              <a:defRPr/>
            </a:pPr>
            <a:endParaRPr lang="en-GB" dirty="0">
              <a:sym typeface="Wingdings" pitchFamily="2" charset="2"/>
            </a:endParaRPr>
          </a:p>
          <a:p>
            <a:pPr eaLnBrk="1" hangingPunct="1">
              <a:defRPr/>
            </a:pPr>
            <a:r>
              <a:rPr lang="en-GB" dirty="0" smtClean="0">
                <a:sym typeface="Wingdings" pitchFamily="2" charset="2"/>
              </a:rPr>
              <a:t>It's good practice to implement these methods where relevant</a:t>
            </a:r>
          </a:p>
          <a:p>
            <a:pPr lvl="1" eaLnBrk="1" hangingPunct="1">
              <a:defRPr/>
            </a:pPr>
            <a:r>
              <a:rPr lang="en-GB" dirty="0" smtClean="0">
                <a:sym typeface="Wingdings" pitchFamily="2" charset="2"/>
              </a:rPr>
              <a:t>Python programmers will recognise these methods immediately</a:t>
            </a:r>
          </a:p>
          <a:p>
            <a:pPr lvl="1" eaLnBrk="1" hangingPunct="1">
              <a:defRPr/>
            </a:pPr>
            <a:r>
              <a:rPr lang="en-GB" dirty="0" smtClean="0">
                <a:sym typeface="Wingdings" pitchFamily="2" charset="2"/>
              </a:rPr>
              <a:t>Makes your classes easier to maintain</a:t>
            </a:r>
          </a:p>
          <a:p>
            <a:pPr lvl="1" eaLnBrk="1" hangingPunct="1">
              <a:defRPr/>
            </a:pPr>
            <a:endParaRPr lang="en-GB" dirty="0" smtClean="0">
              <a:sym typeface="Wingdings" pitchFamily="2" charset="2"/>
            </a:endParaRPr>
          </a:p>
        </p:txBody>
      </p:sp>
      <p:sp>
        <p:nvSpPr>
          <p:cNvPr id="10243" name="Rectangle 4"/>
          <p:cNvSpPr>
            <a:spLocks noGrp="1" noChangeArrowheads="1"/>
          </p:cNvSpPr>
          <p:nvPr>
            <p:ph type="title"/>
          </p:nvPr>
        </p:nvSpPr>
        <p:spPr/>
        <p:txBody>
          <a:bodyPr/>
          <a:lstStyle/>
          <a:p>
            <a:pPr eaLnBrk="1" hangingPunct="1"/>
            <a:r>
              <a:rPr lang="en-GB" sz="3400" dirty="0" smtClean="0"/>
              <a:t>Overview</a:t>
            </a:r>
          </a:p>
        </p:txBody>
      </p:sp>
      <p:sp>
        <p:nvSpPr>
          <p:cNvPr id="22530" name="Footer Placeholder 3"/>
          <p:cNvSpPr>
            <a:spLocks noGrp="1"/>
          </p:cNvSpPr>
          <p:nvPr>
            <p:ph type="ftr" sz="quarter" idx="10"/>
          </p:nvPr>
        </p:nvSpPr>
        <p:spPr/>
        <p:txBody>
          <a:bodyPr/>
          <a:lstStyle/>
          <a:p>
            <a:pPr>
              <a:defRPr/>
            </a:pPr>
            <a:fld id="{CE2E7C07-E2EA-4D2C-9799-567D3F6A7BDC}" type="slidenum">
              <a:rPr lang="en-GB"/>
              <a:pPr>
                <a:defRPr/>
              </a:pPr>
              <a:t>8</a:t>
            </a:fld>
            <a:endParaRPr lang="en-GB"/>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2" name="Rectangle 5"/>
          <p:cNvSpPr>
            <a:spLocks noGrp="1" noChangeArrowheads="1"/>
          </p:cNvSpPr>
          <p:nvPr>
            <p:ph idx="1"/>
          </p:nvPr>
        </p:nvSpPr>
        <p:spPr/>
        <p:txBody>
          <a:bodyPr/>
          <a:lstStyle/>
          <a:p>
            <a:pPr eaLnBrk="1" hangingPunct="1"/>
            <a:r>
              <a:rPr lang="en-GB" dirty="0" smtClean="0"/>
              <a:t>Constructor</a:t>
            </a:r>
          </a:p>
          <a:p>
            <a:pPr lvl="1" eaLnBrk="1" hangingPunct="1"/>
            <a:r>
              <a:rPr lang="en-GB" dirty="0" smtClean="0">
                <a:latin typeface="Lucida Console" panose="020B0609040504020204" pitchFamily="49" charset="0"/>
              </a:rPr>
              <a:t>__</a:t>
            </a:r>
            <a:r>
              <a:rPr lang="en-GB" dirty="0" err="1" smtClean="0">
                <a:latin typeface="Lucida Console" panose="020B0609040504020204" pitchFamily="49" charset="0"/>
              </a:rPr>
              <a:t>init</a:t>
            </a:r>
            <a:r>
              <a:rPr lang="en-GB" dirty="0" smtClean="0">
                <a:latin typeface="Lucida Console" panose="020B0609040504020204" pitchFamily="49" charset="0"/>
              </a:rPr>
              <a:t>__(self, </a:t>
            </a:r>
            <a:r>
              <a:rPr lang="en-GB" i="1" dirty="0" err="1" smtClean="0">
                <a:latin typeface="Lucida Console" panose="020B0609040504020204" pitchFamily="49" charset="0"/>
              </a:rPr>
              <a:t>otherArgs</a:t>
            </a:r>
            <a:r>
              <a:rPr lang="en-GB" dirty="0" smtClean="0">
                <a:latin typeface="Lucida Console" panose="020B0609040504020204" pitchFamily="49" charset="0"/>
              </a:rPr>
              <a:t>)</a:t>
            </a:r>
          </a:p>
          <a:p>
            <a:pPr lvl="2" eaLnBrk="1" hangingPunct="1"/>
            <a:endParaRPr lang="en-GB" dirty="0" smtClean="0">
              <a:latin typeface="Lucida Console" panose="020B0609040504020204" pitchFamily="49" charset="0"/>
            </a:endParaRPr>
          </a:p>
          <a:p>
            <a:pPr eaLnBrk="1" hangingPunct="1"/>
            <a:r>
              <a:rPr lang="en-GB" dirty="0" smtClean="0"/>
              <a:t>Destructor</a:t>
            </a:r>
            <a:endParaRPr lang="en-GB" dirty="0"/>
          </a:p>
          <a:p>
            <a:pPr lvl="1" eaLnBrk="1" hangingPunct="1"/>
            <a:r>
              <a:rPr lang="en-GB" dirty="0" smtClean="0">
                <a:latin typeface="Lucida Console" panose="020B0609040504020204" pitchFamily="49" charset="0"/>
              </a:rPr>
              <a:t>__del__(self)</a:t>
            </a:r>
            <a:endParaRPr lang="en-GB" dirty="0">
              <a:latin typeface="Lucida Console" panose="020B0609040504020204" pitchFamily="49" charset="0"/>
            </a:endParaRPr>
          </a:p>
          <a:p>
            <a:pPr lvl="2" eaLnBrk="1" hangingPunct="1"/>
            <a:endParaRPr lang="en-GB" dirty="0" smtClean="0">
              <a:latin typeface="Lucida Console" panose="020B0609040504020204" pitchFamily="49" charset="0"/>
            </a:endParaRPr>
          </a:p>
          <a:p>
            <a:pPr eaLnBrk="1" hangingPunct="1"/>
            <a:r>
              <a:rPr lang="en-GB" dirty="0" smtClean="0">
                <a:latin typeface="+mj-lt"/>
              </a:rPr>
              <a:t>Example</a:t>
            </a:r>
          </a:p>
        </p:txBody>
      </p:sp>
      <p:sp>
        <p:nvSpPr>
          <p:cNvPr id="22531" name="Rectangle 4"/>
          <p:cNvSpPr>
            <a:spLocks noGrp="1" noChangeArrowheads="1"/>
          </p:cNvSpPr>
          <p:nvPr>
            <p:ph type="title"/>
          </p:nvPr>
        </p:nvSpPr>
        <p:spPr/>
        <p:txBody>
          <a:bodyPr/>
          <a:lstStyle/>
          <a:p>
            <a:pPr eaLnBrk="1" hangingPunct="1"/>
            <a:r>
              <a:rPr lang="en-GB" sz="3400" dirty="0"/>
              <a:t>Implementing </a:t>
            </a:r>
            <a:r>
              <a:rPr lang="en-GB" sz="3400" dirty="0" smtClean="0"/>
              <a:t>Constructors </a:t>
            </a:r>
            <a:r>
              <a:rPr lang="en-GB" sz="3400" dirty="0"/>
              <a:t>and </a:t>
            </a:r>
            <a:r>
              <a:rPr lang="en-GB" sz="3400" dirty="0" smtClean="0"/>
              <a:t>Destructors</a:t>
            </a:r>
          </a:p>
        </p:txBody>
      </p:sp>
      <p:sp>
        <p:nvSpPr>
          <p:cNvPr id="23554" name="Footer Placeholder 3"/>
          <p:cNvSpPr>
            <a:spLocks noGrp="1"/>
          </p:cNvSpPr>
          <p:nvPr>
            <p:ph type="ftr" sz="quarter" idx="10"/>
          </p:nvPr>
        </p:nvSpPr>
        <p:spPr/>
        <p:txBody>
          <a:bodyPr/>
          <a:lstStyle/>
          <a:p>
            <a:pPr>
              <a:defRPr/>
            </a:pPr>
            <a:fld id="{BB3E84EB-6407-47BE-8247-C535329007A6}" type="slidenum">
              <a:rPr lang="en-GB"/>
              <a:pPr>
                <a:defRPr/>
              </a:pPr>
              <a:t>9</a:t>
            </a:fld>
            <a:endParaRPr lang="en-GB"/>
          </a:p>
        </p:txBody>
      </p:sp>
      <p:sp>
        <p:nvSpPr>
          <p:cNvPr id="6" name="Rectangle 5"/>
          <p:cNvSpPr>
            <a:spLocks noChangeArrowheads="1"/>
          </p:cNvSpPr>
          <p:nvPr/>
        </p:nvSpPr>
        <p:spPr bwMode="auto">
          <a:xfrm>
            <a:off x="838200" y="4018844"/>
            <a:ext cx="7810500" cy="1715907"/>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a:t>class Person:</a:t>
            </a:r>
          </a:p>
          <a:p>
            <a:pPr defTabSz="739775">
              <a:defRPr/>
            </a:pPr>
            <a:endParaRPr lang="en-GB" sz="1200" dirty="0"/>
          </a:p>
          <a:p>
            <a:pPr defTabSz="739775">
              <a:defRPr/>
            </a:pPr>
            <a:r>
              <a:rPr lang="en-GB" sz="1200" dirty="0"/>
              <a:t>    </a:t>
            </a:r>
            <a:r>
              <a:rPr lang="en-GB" sz="1200" dirty="0" err="1"/>
              <a:t>def</a:t>
            </a:r>
            <a:r>
              <a:rPr lang="en-GB" sz="1200" dirty="0"/>
              <a:t> __</a:t>
            </a:r>
            <a:r>
              <a:rPr lang="en-GB" sz="1200" dirty="0" err="1"/>
              <a:t>init</a:t>
            </a:r>
            <a:r>
              <a:rPr lang="en-GB" sz="1200" dirty="0"/>
              <a:t>__(self, name, age):</a:t>
            </a:r>
          </a:p>
          <a:p>
            <a:pPr defTabSz="739775">
              <a:defRPr/>
            </a:pPr>
            <a:r>
              <a:rPr lang="en-GB" sz="1200" dirty="0"/>
              <a:t>        self.name = name</a:t>
            </a:r>
          </a:p>
          <a:p>
            <a:pPr defTabSz="739775">
              <a:defRPr/>
            </a:pPr>
            <a:r>
              <a:rPr lang="en-GB" sz="1200" dirty="0"/>
              <a:t>        </a:t>
            </a:r>
            <a:r>
              <a:rPr lang="en-GB" sz="1200" dirty="0" err="1"/>
              <a:t>self.age</a:t>
            </a:r>
            <a:r>
              <a:rPr lang="en-GB" sz="1200" dirty="0"/>
              <a:t> = age</a:t>
            </a:r>
          </a:p>
          <a:p>
            <a:pPr defTabSz="739775">
              <a:defRPr/>
            </a:pPr>
            <a:r>
              <a:rPr lang="en-GB" sz="1200" dirty="0"/>
              <a:t>        print("In __</a:t>
            </a:r>
            <a:r>
              <a:rPr lang="en-GB" sz="1200" dirty="0" err="1"/>
              <a:t>init</a:t>
            </a:r>
            <a:r>
              <a:rPr lang="en-GB" sz="1200" dirty="0"/>
              <a:t>__() for %s and %d" % (self.name, </a:t>
            </a:r>
            <a:r>
              <a:rPr lang="en-GB" sz="1200" dirty="0" err="1"/>
              <a:t>self.age</a:t>
            </a:r>
            <a:r>
              <a:rPr lang="en-GB" sz="1200" dirty="0"/>
              <a:t>))</a:t>
            </a:r>
          </a:p>
          <a:p>
            <a:pPr defTabSz="739775">
              <a:defRPr/>
            </a:pPr>
            <a:endParaRPr lang="en-GB" sz="1200" dirty="0"/>
          </a:p>
          <a:p>
            <a:pPr defTabSz="739775">
              <a:defRPr/>
            </a:pPr>
            <a:r>
              <a:rPr lang="en-GB" sz="1200" dirty="0"/>
              <a:t>    </a:t>
            </a:r>
            <a:r>
              <a:rPr lang="en-GB" sz="1200" dirty="0" err="1"/>
              <a:t>def</a:t>
            </a:r>
            <a:r>
              <a:rPr lang="en-GB" sz="1200" dirty="0"/>
              <a:t> __del__(self):</a:t>
            </a:r>
          </a:p>
          <a:p>
            <a:pPr defTabSz="739775">
              <a:defRPr/>
            </a:pPr>
            <a:r>
              <a:rPr lang="en-GB" sz="1200" dirty="0"/>
              <a:t>        print("In __del__() for %s and %d" % (self.name, </a:t>
            </a:r>
            <a:r>
              <a:rPr lang="en-GB" sz="1200" dirty="0" err="1"/>
              <a:t>self.age</a:t>
            </a:r>
            <a:r>
              <a:rPr lang="en-GB" sz="1200" dirty="0" smtClean="0"/>
              <a:t>))</a:t>
            </a:r>
          </a:p>
        </p:txBody>
      </p:sp>
      <p:sp>
        <p:nvSpPr>
          <p:cNvPr id="9" name="Rectangle 8"/>
          <p:cNvSpPr>
            <a:spLocks noChangeArrowheads="1"/>
          </p:cNvSpPr>
          <p:nvPr/>
        </p:nvSpPr>
        <p:spPr bwMode="auto">
          <a:xfrm>
            <a:off x="838200" y="5915370"/>
            <a:ext cx="7810500" cy="784577"/>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smtClean="0"/>
              <a:t>p1 </a:t>
            </a:r>
            <a:r>
              <a:rPr lang="en-GB" sz="1200" smtClean="0"/>
              <a:t>= Person</a:t>
            </a:r>
            <a:r>
              <a:rPr lang="en-GB" sz="1200" dirty="0" smtClean="0"/>
              <a:t>("Bill", 23)</a:t>
            </a:r>
          </a:p>
          <a:p>
            <a:pPr defTabSz="739775">
              <a:defRPr/>
            </a:pPr>
            <a:r>
              <a:rPr lang="en-GB" sz="1200" dirty="0" smtClean="0"/>
              <a:t>p2 </a:t>
            </a:r>
            <a:r>
              <a:rPr lang="en-GB" sz="1200" smtClean="0"/>
              <a:t>= Person</a:t>
            </a:r>
            <a:r>
              <a:rPr lang="en-GB" sz="1200" dirty="0" smtClean="0"/>
              <a:t>("Ben", 25)</a:t>
            </a:r>
          </a:p>
          <a:p>
            <a:pPr defTabSz="739775">
              <a:defRPr/>
            </a:pPr>
            <a:r>
              <a:rPr lang="en-GB" sz="1200" dirty="0" smtClean="0"/>
              <a:t>…</a:t>
            </a:r>
          </a:p>
          <a:p>
            <a:pPr defTabSz="739775">
              <a:defRPr/>
            </a:pPr>
            <a:r>
              <a:rPr lang="en-GB" sz="1200" dirty="0" smtClean="0"/>
              <a:t>del p1, p2</a:t>
            </a:r>
            <a:endParaRPr lang="en-GB" sz="1200" dirty="0"/>
          </a:p>
        </p:txBody>
      </p:sp>
      <p:sp>
        <p:nvSpPr>
          <p:cNvPr id="8" name="TextBox 12"/>
          <p:cNvSpPr txBox="1">
            <a:spLocks noChangeArrowheads="1"/>
          </p:cNvSpPr>
          <p:nvPr/>
        </p:nvSpPr>
        <p:spPr bwMode="auto">
          <a:xfrm>
            <a:off x="6864073" y="6415088"/>
            <a:ext cx="1819729" cy="307777"/>
          </a:xfrm>
          <a:prstGeom prst="rect">
            <a:avLst/>
          </a:prstGeom>
          <a:noFill/>
          <a:ln w="9525">
            <a:noFill/>
            <a:miter lim="800000"/>
            <a:headEnd/>
            <a:tailEnd/>
          </a:ln>
        </p:spPr>
        <p:txBody>
          <a:bodyPr wrap="none">
            <a:spAutoFit/>
          </a:bodyPr>
          <a:lstStyle/>
          <a:p>
            <a:pPr algn="r"/>
            <a:r>
              <a:rPr lang="en-GB" b="1" dirty="0" smtClean="0">
                <a:solidFill>
                  <a:schemeClr val="tx2"/>
                </a:solidFill>
              </a:rPr>
              <a:t>magicmethods.py</a:t>
            </a:r>
            <a:endParaRPr lang="en-GB" b="1" dirty="0">
              <a:solidFill>
                <a:schemeClr val="tx2"/>
              </a:solidFill>
            </a:endParaRPr>
          </a:p>
        </p:txBody>
      </p:sp>
    </p:spTree>
    <p:extLst>
      <p:ext uri="{BB962C8B-B14F-4D97-AF65-F5344CB8AC3E}">
        <p14:creationId xmlns:p14="http://schemas.microsoft.com/office/powerpoint/2010/main" val="1865398786"/>
      </p:ext>
    </p:extLst>
  </p:cSld>
  <p:clrMapOvr>
    <a:masterClrMapping/>
  </p:clrMapOvr>
  <p:timing>
    <p:tnLst>
      <p:par>
        <p:cTn id="1" dur="indefinite" restart="never" nodeType="tmRoot"/>
      </p:par>
    </p:tnLst>
  </p:timing>
</p:sld>
</file>

<file path=ppt/theme/theme1.xml><?xml version="1.0" encoding="utf-8"?>
<a:theme xmlns:a="http://schemas.openxmlformats.org/drawingml/2006/main" name="1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2"/>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Lucida Console" pitchFamily="49" charset="0"/>
          </a:defRPr>
        </a:defPPr>
      </a:lstStyle>
    </a:spDef>
    <a:lnDef>
      <a:spPr bwMode="auto">
        <a:xfrm>
          <a:off x="0" y="0"/>
          <a:ext cx="1" cy="1"/>
        </a:xfrm>
        <a:custGeom>
          <a:avLst/>
          <a:gdLst/>
          <a:ahLst/>
          <a:cxnLst/>
          <a:rect l="0" t="0" r="0" b="0"/>
          <a:pathLst/>
        </a:custGeom>
        <a:noFill/>
        <a:ln w="28575" cap="flat" cmpd="sng" algn="ctr">
          <a:solidFill>
            <a:schemeClr val="tx2"/>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Lucida Console" pitchFamily="49"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15105</TotalTime>
  <Words>3176</Words>
  <Application>Microsoft Office PowerPoint</Application>
  <PresentationFormat>On-screen Show (4:3)</PresentationFormat>
  <Paragraphs>421</Paragraphs>
  <Slides>22</Slides>
  <Notes>22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1_Blends</vt:lpstr>
      <vt:lpstr>Additional Object-Oriented Techniques</vt:lpstr>
      <vt:lpstr>Contents</vt:lpstr>
      <vt:lpstr>1. A Closer Look at Attributes</vt:lpstr>
      <vt:lpstr>Managing an Object's Attributes</vt:lpstr>
      <vt:lpstr>Adding and Removing Object Attributes</vt:lpstr>
      <vt:lpstr>Built-In Class Attributes</vt:lpstr>
      <vt:lpstr>2. Implementing Special Methods</vt:lpstr>
      <vt:lpstr>Overview</vt:lpstr>
      <vt:lpstr>Implementing Constructors and Destructors</vt:lpstr>
      <vt:lpstr>Implementing Stringify Methods</vt:lpstr>
      <vt:lpstr>Implementing Operator Methods</vt:lpstr>
      <vt:lpstr>3. Inheritance</vt:lpstr>
      <vt:lpstr>Overview of Inheritance</vt:lpstr>
      <vt:lpstr>Superclasses and Subclasses</vt:lpstr>
      <vt:lpstr>Sample Hierarchy</vt:lpstr>
      <vt:lpstr>Defining a Subclass</vt:lpstr>
      <vt:lpstr>Adding New Members</vt:lpstr>
      <vt:lpstr>Defining Constructors</vt:lpstr>
      <vt:lpstr>Overriding Methods</vt:lpstr>
      <vt:lpstr>Multiple Inheritance (1 of 2)</vt:lpstr>
      <vt:lpstr>Multiple Inheritance (2 of 2)</vt:lpstr>
      <vt:lpstr>Any Questions?</vt:lpstr>
    </vt:vector>
  </TitlesOfParts>
  <Company>Olsen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and Developing JSP Pages Using Custom Tags</dc:title>
  <dc:creator>Andy Olsen</dc:creator>
  <cp:lastModifiedBy>andyo@olsensoft.com</cp:lastModifiedBy>
  <cp:revision>521</cp:revision>
  <dcterms:created xsi:type="dcterms:W3CDTF">2002-05-03T12:27:39Z</dcterms:created>
  <dcterms:modified xsi:type="dcterms:W3CDTF">2019-05-21T07:53:07Z</dcterms:modified>
</cp:coreProperties>
</file>