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435" r:id="rId4"/>
    <p:sldId id="263" r:id="rId5"/>
    <p:sldId id="313" r:id="rId6"/>
    <p:sldId id="314" r:id="rId7"/>
    <p:sldId id="315" r:id="rId8"/>
    <p:sldId id="316" r:id="rId9"/>
    <p:sldId id="317" r:id="rId10"/>
    <p:sldId id="318" r:id="rId11"/>
    <p:sldId id="322" r:id="rId12"/>
    <p:sldId id="321" r:id="rId13"/>
    <p:sldId id="323" r:id="rId14"/>
    <p:sldId id="324" r:id="rId15"/>
    <p:sldId id="319" r:id="rId16"/>
    <p:sldId id="325" r:id="rId17"/>
    <p:sldId id="326" r:id="rId18"/>
    <p:sldId id="327" r:id="rId19"/>
    <p:sldId id="328" r:id="rId20"/>
    <p:sldId id="431" r:id="rId21"/>
    <p:sldId id="329" r:id="rId22"/>
    <p:sldId id="406" r:id="rId23"/>
    <p:sldId id="407" r:id="rId24"/>
    <p:sldId id="408" r:id="rId25"/>
    <p:sldId id="409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410" r:id="rId38"/>
    <p:sldId id="411" r:id="rId39"/>
    <p:sldId id="346" r:id="rId40"/>
    <p:sldId id="412" r:id="rId41"/>
    <p:sldId id="413" r:id="rId42"/>
    <p:sldId id="414" r:id="rId43"/>
    <p:sldId id="350" r:id="rId44"/>
    <p:sldId id="415" r:id="rId45"/>
    <p:sldId id="352" r:id="rId46"/>
    <p:sldId id="417" r:id="rId47"/>
    <p:sldId id="416" r:id="rId48"/>
    <p:sldId id="418" r:id="rId49"/>
    <p:sldId id="420" r:id="rId50"/>
    <p:sldId id="421" r:id="rId51"/>
    <p:sldId id="358" r:id="rId52"/>
    <p:sldId id="359" r:id="rId53"/>
    <p:sldId id="360" r:id="rId54"/>
    <p:sldId id="361" r:id="rId55"/>
    <p:sldId id="363" r:id="rId56"/>
    <p:sldId id="365" r:id="rId57"/>
    <p:sldId id="422" r:id="rId58"/>
    <p:sldId id="367" r:id="rId59"/>
    <p:sldId id="368" r:id="rId60"/>
    <p:sldId id="433" r:id="rId61"/>
    <p:sldId id="371" r:id="rId62"/>
    <p:sldId id="372" r:id="rId63"/>
    <p:sldId id="423" r:id="rId64"/>
    <p:sldId id="424" r:id="rId65"/>
    <p:sldId id="375" r:id="rId66"/>
    <p:sldId id="376" r:id="rId67"/>
    <p:sldId id="377" r:id="rId68"/>
    <p:sldId id="425" r:id="rId69"/>
    <p:sldId id="426" r:id="rId70"/>
    <p:sldId id="427" r:id="rId71"/>
    <p:sldId id="382" r:id="rId72"/>
    <p:sldId id="383" r:id="rId73"/>
    <p:sldId id="384" r:id="rId74"/>
    <p:sldId id="385" r:id="rId75"/>
    <p:sldId id="432" r:id="rId76"/>
    <p:sldId id="388" r:id="rId77"/>
    <p:sldId id="434" r:id="rId78"/>
    <p:sldId id="390" r:id="rId79"/>
    <p:sldId id="391" r:id="rId80"/>
    <p:sldId id="392" r:id="rId81"/>
    <p:sldId id="393" r:id="rId82"/>
    <p:sldId id="429" r:id="rId83"/>
    <p:sldId id="396" r:id="rId84"/>
    <p:sldId id="430" r:id="rId85"/>
    <p:sldId id="398" r:id="rId86"/>
    <p:sldId id="401" r:id="rId87"/>
    <p:sldId id="312" r:id="rId88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3648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3060" userDrawn="1">
          <p15:clr>
            <a:srgbClr val="A4A3A4"/>
          </p15:clr>
        </p15:guide>
        <p15:guide id="6" orient="horz" pos="1620" userDrawn="1">
          <p15:clr>
            <a:srgbClr val="A4A3A4"/>
          </p15:clr>
        </p15:guide>
        <p15:guide id="7" pos="2208" userDrawn="1">
          <p15:clr>
            <a:srgbClr val="A4A3A4"/>
          </p15:clr>
        </p15:guide>
        <p15:guide id="8" orient="horz" pos="1860" userDrawn="1">
          <p15:clr>
            <a:srgbClr val="A4A3A4"/>
          </p15:clr>
        </p15:guide>
        <p15:guide id="9" orient="horz" pos="1332" userDrawn="1">
          <p15:clr>
            <a:srgbClr val="A4A3A4"/>
          </p15:clr>
        </p15:guide>
        <p15:guide id="10" orient="horz" pos="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756"/>
        <p:guide pos="288"/>
        <p:guide pos="3648"/>
        <p:guide pos="2880"/>
        <p:guide orient="horz" pos="3060"/>
        <p:guide orient="horz" pos="1620"/>
        <p:guide pos="2208"/>
        <p:guide orient="horz" pos="1860"/>
        <p:guide orient="horz" pos="1332"/>
        <p:guide orient="horz" pos="9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03759" y="503826"/>
            <a:ext cx="213648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DADA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157254"/>
            <a:ext cx="4076700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5045" y="503826"/>
            <a:ext cx="115390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80" y="1354126"/>
            <a:ext cx="8938839" cy="346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DADA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825" y="4778067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881696"/>
            <a:ext cx="73025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200" b="0" spc="-10" dirty="0" err="1"/>
              <a:t>TensorFlow</a:t>
            </a:r>
            <a:r>
              <a:rPr lang="en-US" sz="5200" b="0" spc="-100" dirty="0"/>
              <a:t> </a:t>
            </a:r>
            <a:r>
              <a:rPr lang="en-US" sz="5200" b="0" spc="-5" dirty="0"/>
              <a:t>Ops</a:t>
            </a:r>
            <a:endParaRPr sz="5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6115" y="2898006"/>
            <a:ext cx="4087495" cy="56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en-US" spc="-5" smtClean="0">
                <a:solidFill>
                  <a:srgbClr val="ADADAD"/>
                </a:solidFill>
                <a:latin typeface="Georgia"/>
                <a:cs typeface="Georgia"/>
              </a:rPr>
              <a:t>Introduction </a:t>
            </a:r>
            <a:r>
              <a:rPr lang="en-US" spc="-5" dirty="0" smtClean="0">
                <a:solidFill>
                  <a:srgbClr val="ADADAD"/>
                </a:solidFill>
                <a:latin typeface="Georgia"/>
                <a:cs typeface="Georgia"/>
              </a:rPr>
              <a:t>t</a:t>
            </a:r>
            <a:r>
              <a:rPr lang="ca-ES" spc="-5" dirty="0" smtClean="0">
                <a:solidFill>
                  <a:srgbClr val="ADADAD"/>
                </a:solidFill>
                <a:latin typeface="Georgia"/>
                <a:cs typeface="Georgia"/>
              </a:rPr>
              <a:t>o </a:t>
            </a:r>
            <a:r>
              <a:rPr lang="en-US" spc="-5" dirty="0" err="1" smtClean="0">
                <a:solidFill>
                  <a:srgbClr val="ADADAD"/>
                </a:solidFill>
                <a:latin typeface="Georgia"/>
                <a:cs typeface="Georgia"/>
              </a:rPr>
              <a:t>TensorFlow</a:t>
            </a:r>
            <a:endParaRPr lang="en-US" sz="1800" dirty="0" smtClean="0">
              <a:latin typeface="Georgia"/>
              <a:cs typeface="Georgia"/>
            </a:endParaRPr>
          </a:p>
          <a:p>
            <a:pPr marL="5080" algn="ctr">
              <a:lnSpc>
                <a:spcPct val="100000"/>
              </a:lnSpc>
              <a:spcBef>
                <a:spcPts val="15"/>
              </a:spcBef>
            </a:pPr>
            <a:r>
              <a:rPr lang="ca-ES"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18</a:t>
            </a:r>
            <a:r>
              <a:rPr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/</a:t>
            </a:r>
            <a:r>
              <a:rPr lang="ca-ES"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05</a:t>
            </a:r>
            <a:r>
              <a:rPr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/2017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166000" y="530550"/>
            <a:ext cx="1339199" cy="13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32784"/>
            <a:ext cx="2709596" cy="734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438460" y="743315"/>
            <a:ext cx="6280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Tensors filled with </a:t>
            </a:r>
            <a:r>
              <a:rPr dirty="0"/>
              <a:t>a </a:t>
            </a:r>
            <a:r>
              <a:rPr spc="-5" dirty="0"/>
              <a:t>specific</a:t>
            </a:r>
            <a:r>
              <a:rPr spc="-100" dirty="0"/>
              <a:t> </a:t>
            </a:r>
            <a:r>
              <a:rPr spc="-5" dirty="0"/>
              <a:t>value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8085" y="1518557"/>
            <a:ext cx="7251159" cy="59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14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tf.zeros</a:t>
            </a:r>
            <a:r>
              <a:rPr lang="en-US" sz="1600" spc="1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(shape,  </a:t>
            </a:r>
            <a:r>
              <a:rPr lang="en-US" sz="1600" spc="175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dtype</a:t>
            </a:r>
            <a:r>
              <a:rPr lang="en-US"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=tf.float32,</a:t>
            </a:r>
            <a:r>
              <a:rPr lang="en-US" sz="1600" spc="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</a:t>
            </a:r>
            <a:r>
              <a:rPr lang="en-US"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5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8086" y="2582634"/>
            <a:ext cx="7251159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(Similar to </a:t>
            </a:r>
            <a:r>
              <a:rPr lang="en-US" sz="1400" spc="14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numpy.zeros</a:t>
            </a: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5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68085" y="2960815"/>
            <a:ext cx="6923315" cy="448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more compact than </a:t>
            </a:r>
            <a:r>
              <a:rPr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other </a:t>
            </a: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constants in the </a:t>
            </a:r>
            <a:r>
              <a:rPr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graph</a:t>
            </a:r>
            <a:r>
              <a:rPr sz="1600" spc="-7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def</a:t>
            </a:r>
          </a:p>
          <a:p>
            <a:pPr marL="12700">
              <a:lnSpc>
                <a:spcPts val="1664"/>
              </a:lnSpc>
            </a:pPr>
            <a:r>
              <a:rPr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→ </a:t>
            </a: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faster startup (esp.in</a:t>
            </a:r>
            <a:r>
              <a:rPr sz="1600" spc="-8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distributed)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438460" y="743315"/>
            <a:ext cx="6280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Tensors filled with </a:t>
            </a:r>
            <a:r>
              <a:rPr dirty="0"/>
              <a:t>a </a:t>
            </a:r>
            <a:r>
              <a:rPr spc="-5" dirty="0"/>
              <a:t>specific</a:t>
            </a:r>
            <a:r>
              <a:rPr spc="-100" dirty="0"/>
              <a:t> </a:t>
            </a:r>
            <a:r>
              <a:rPr spc="-5" dirty="0"/>
              <a:t>value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8085" y="1518557"/>
            <a:ext cx="8294915" cy="59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165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tf.zeros_like</a:t>
            </a:r>
            <a:r>
              <a:rPr lang="en-US" sz="16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lang="en-US" sz="1600" spc="165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input_tensor</a:t>
            </a:r>
            <a:r>
              <a:rPr lang="en-US" sz="16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,  </a:t>
            </a:r>
            <a:r>
              <a:rPr lang="en-US" sz="1600" spc="30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</a:t>
            </a:r>
            <a:r>
              <a:rPr lang="en-US" sz="1600" spc="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=None,  </a:t>
            </a:r>
            <a:r>
              <a:rPr lang="en-US" sz="1600" spc="-4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name=None,</a:t>
            </a:r>
            <a:r>
              <a:rPr lang="en-US" sz="1600" spc="-3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9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optimize=True)</a:t>
            </a:r>
            <a:endParaRPr lang="en-US" sz="1600" dirty="0">
              <a:solidFill>
                <a:prstClr val="black"/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5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8086" y="2582634"/>
            <a:ext cx="7251159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(Similar to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numpy.zeros_like</a:t>
            </a: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5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68085" y="2960815"/>
            <a:ext cx="77615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Creates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tensor of shape and type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(unless 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type is specified) as the </a:t>
            </a:r>
            <a:r>
              <a:rPr lang="en-US" sz="1600" spc="-5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input_tensor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 but all elements are</a:t>
            </a:r>
            <a:r>
              <a:rPr lang="en-US" sz="1600" spc="-3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zeros.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438460" y="743315"/>
            <a:ext cx="6280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Tensors filled with </a:t>
            </a:r>
            <a:r>
              <a:rPr dirty="0"/>
              <a:t>a </a:t>
            </a:r>
            <a:r>
              <a:rPr spc="-5" dirty="0"/>
              <a:t>specific</a:t>
            </a:r>
            <a:r>
              <a:rPr spc="-100" dirty="0"/>
              <a:t> </a:t>
            </a:r>
            <a:r>
              <a:rPr spc="-5" dirty="0"/>
              <a:t>value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8085" y="1518557"/>
            <a:ext cx="7251159" cy="59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14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tf.ones</a:t>
            </a:r>
            <a:r>
              <a:rPr lang="en-US" sz="1600" spc="14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(shape</a:t>
            </a:r>
            <a:r>
              <a:rPr lang="en-US" sz="1600" spc="1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,  </a:t>
            </a:r>
            <a:r>
              <a:rPr lang="en-US" sz="1600" spc="175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dtype</a:t>
            </a:r>
            <a:r>
              <a:rPr lang="en-US"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=tf.float32,</a:t>
            </a:r>
            <a:r>
              <a:rPr lang="en-US" sz="1600" spc="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</a:t>
            </a:r>
            <a:r>
              <a:rPr lang="en-US"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5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8086" y="2582634"/>
            <a:ext cx="7251159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(Similar to </a:t>
            </a:r>
            <a:r>
              <a:rPr lang="en-US" sz="1400" spc="14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numpy.ones</a:t>
            </a: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5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438460" y="743315"/>
            <a:ext cx="6280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Tensors filled with </a:t>
            </a:r>
            <a:r>
              <a:rPr dirty="0"/>
              <a:t>a </a:t>
            </a:r>
            <a:r>
              <a:rPr spc="-5" dirty="0"/>
              <a:t>specific</a:t>
            </a:r>
            <a:r>
              <a:rPr spc="-100" dirty="0"/>
              <a:t> </a:t>
            </a:r>
            <a:r>
              <a:rPr spc="-5" dirty="0"/>
              <a:t>value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8085" y="1518557"/>
            <a:ext cx="8294915" cy="59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16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</a:t>
            </a:r>
            <a:r>
              <a:rPr lang="en-US" sz="1600" spc="15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ones_like</a:t>
            </a:r>
            <a:r>
              <a:rPr lang="en-US" sz="1600" spc="16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lang="en-US" sz="1600" spc="16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input_ten</a:t>
            </a:r>
            <a:r>
              <a:rPr lang="en-US" sz="1600" spc="165" dirty="0" err="1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sor</a:t>
            </a:r>
            <a:r>
              <a:rPr lang="en-US" sz="16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,  </a:t>
            </a:r>
            <a:r>
              <a:rPr lang="en-US" sz="1600" spc="30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</a:t>
            </a:r>
            <a:r>
              <a:rPr lang="en-US" sz="1600" spc="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=None,  </a:t>
            </a:r>
            <a:r>
              <a:rPr lang="en-US" sz="1600" spc="-4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name=None,</a:t>
            </a:r>
            <a:r>
              <a:rPr lang="en-US" sz="1600" spc="-3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9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optimize=True)</a:t>
            </a:r>
            <a:endParaRPr lang="en-US" sz="1600" dirty="0">
              <a:solidFill>
                <a:prstClr val="black"/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5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8086" y="2582634"/>
            <a:ext cx="7251159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(Similar to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numpy.ones_like</a:t>
            </a: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5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68085" y="2960815"/>
            <a:ext cx="77615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Creates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tensor of shape and type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(unless 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type is specified) as the </a:t>
            </a:r>
            <a:r>
              <a:rPr lang="en-US" sz="1600" spc="-5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input_tensor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 but all elements are</a:t>
            </a:r>
            <a:r>
              <a:rPr lang="en-US" sz="1600" spc="-3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1600" spc="-5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ones.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438460" y="743315"/>
            <a:ext cx="6280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Tensors filled with </a:t>
            </a:r>
            <a:r>
              <a:rPr dirty="0"/>
              <a:t>a </a:t>
            </a:r>
            <a:r>
              <a:rPr spc="-5" dirty="0"/>
              <a:t>specific</a:t>
            </a:r>
            <a:r>
              <a:rPr spc="-100" dirty="0"/>
              <a:t> </a:t>
            </a:r>
            <a:r>
              <a:rPr spc="-5" dirty="0"/>
              <a:t>value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8085" y="1518557"/>
            <a:ext cx="8294915" cy="59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275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tf.fill</a:t>
            </a:r>
            <a:r>
              <a:rPr lang="en-US" sz="1600" spc="2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(dims, </a:t>
            </a:r>
            <a:r>
              <a:rPr lang="en-US" sz="1600" spc="1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value,</a:t>
            </a:r>
            <a:r>
              <a:rPr lang="en-US" sz="1600" spc="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5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8086" y="2582634"/>
            <a:ext cx="7251159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(In </a:t>
            </a:r>
            <a:r>
              <a:rPr lang="en-US" sz="1400" spc="14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numpy</a:t>
            </a: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: Create an array ‘a’ and then use </a:t>
            </a:r>
            <a:r>
              <a:rPr lang="en-US" sz="1400" spc="14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a.fill</a:t>
            </a: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(value))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5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68085" y="2960815"/>
            <a:ext cx="77615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1600" spc="-5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Creates a tensor filled with a scalar value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Constants as sequences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68079" y="1515836"/>
            <a:ext cx="8599721" cy="212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1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tf.linspace(start, </a:t>
            </a:r>
            <a:r>
              <a:rPr sz="1600" spc="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stop,  </a:t>
            </a:r>
            <a:r>
              <a:rPr sz="1600" spc="-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num,   </a:t>
            </a:r>
            <a:r>
              <a:rPr sz="1600" spc="-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   </a:t>
            </a:r>
            <a:r>
              <a:rPr sz="1400" spc="-1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#  </a:t>
            </a:r>
            <a:r>
              <a:rPr sz="1400" spc="15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slightly  </a:t>
            </a:r>
            <a:r>
              <a:rPr sz="1400" spc="13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different</a:t>
            </a:r>
            <a:r>
              <a:rPr sz="1400" spc="-12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400" spc="-1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from  </a:t>
            </a:r>
            <a:r>
              <a:rPr sz="1400" spc="5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np.linspace</a:t>
            </a:r>
            <a:endParaRPr sz="1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75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tf.linspace</a:t>
            </a:r>
            <a:r>
              <a:rPr sz="1400" spc="17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(10.0, </a:t>
            </a:r>
            <a:r>
              <a:rPr sz="1400" spc="13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13.0, 4) </a:t>
            </a:r>
            <a:r>
              <a:rPr sz="1400" spc="-5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==&gt;  </a:t>
            </a:r>
            <a:r>
              <a:rPr sz="1400" spc="13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[10.0 </a:t>
            </a:r>
            <a:r>
              <a:rPr sz="1400" spc="30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400" spc="7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11.0  12.0  </a:t>
            </a:r>
            <a:r>
              <a:rPr sz="1400" spc="13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13.0]</a:t>
            </a:r>
            <a:endParaRPr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1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tf.range(start, </a:t>
            </a:r>
            <a:r>
              <a:rPr sz="1600" spc="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limit=None,  </a:t>
            </a:r>
            <a:r>
              <a:rPr sz="1600" spc="1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delta=1, 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dtype=None,</a:t>
            </a:r>
            <a:r>
              <a:rPr sz="1600" spc="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name='range')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 marR="2637790">
              <a:lnSpc>
                <a:spcPct val="209800"/>
              </a:lnSpc>
            </a:pPr>
            <a:r>
              <a:rPr sz="1400" spc="204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tf.range</a:t>
            </a:r>
            <a:r>
              <a:rPr sz="1400" spc="204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(</a:t>
            </a:r>
            <a:r>
              <a:rPr lang="ca-ES" sz="1400" spc="204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3</a:t>
            </a:r>
            <a:r>
              <a:rPr sz="1400" spc="204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, </a:t>
            </a:r>
            <a:r>
              <a:rPr lang="ca-ES" sz="1400" spc="28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18</a:t>
            </a:r>
            <a:r>
              <a:rPr sz="1400" spc="28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, </a:t>
            </a:r>
            <a:r>
              <a:rPr lang="ca-ES" sz="1400" spc="17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3</a:t>
            </a:r>
            <a:r>
              <a:rPr sz="1400" spc="17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) </a:t>
            </a:r>
            <a:r>
              <a:rPr sz="1400" spc="-5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==&gt;  </a:t>
            </a:r>
            <a:r>
              <a:rPr sz="1400" spc="24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[3, </a:t>
            </a:r>
            <a:r>
              <a:rPr sz="1400" spc="17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6, 9, </a:t>
            </a:r>
            <a:r>
              <a:rPr sz="1400" spc="38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400" spc="11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12,  15]</a:t>
            </a:r>
            <a:endParaRPr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/>
            </a:endParaRPr>
          </a:p>
          <a:p>
            <a:r>
              <a:rPr lang="da-DK" sz="1400" spc="204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tf.range(limit=5</a:t>
            </a:r>
            <a:r>
              <a:rPr lang="da-DK" sz="1400" spc="17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) </a:t>
            </a:r>
            <a:r>
              <a:rPr lang="da-DK" sz="1400" spc="-5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==&gt;  </a:t>
            </a:r>
            <a:r>
              <a:rPr lang="da-DK" sz="1400" spc="24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[0, 1, 2, 3, 4</a:t>
            </a:r>
            <a:r>
              <a:rPr lang="da-DK" sz="1400" spc="11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]</a:t>
            </a:r>
            <a:endParaRPr lang="da-DK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69639" y="3643085"/>
            <a:ext cx="5528389" cy="746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Tensor </a:t>
            </a:r>
            <a:r>
              <a:rPr lang="ca-ES" sz="1600" spc="21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objects</a:t>
            </a:r>
            <a:r>
              <a:rPr lang="ca-ES"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ca-ES" sz="1600" spc="21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are</a:t>
            </a:r>
            <a:r>
              <a:rPr lang="ca-ES"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ca-ES" sz="1600" spc="21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not</a:t>
            </a:r>
            <a:r>
              <a:rPr lang="ca-ES"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iterable: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ca-ES" sz="1600" spc="21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1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for </a:t>
            </a:r>
            <a:r>
              <a:rPr sz="1400" spc="-1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_  </a:t>
            </a:r>
            <a:r>
              <a:rPr sz="1400" spc="21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in </a:t>
            </a:r>
            <a:r>
              <a:rPr sz="1400" spc="18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tf.range(4):  </a:t>
            </a:r>
            <a:r>
              <a:rPr sz="1400" spc="-1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#</a:t>
            </a:r>
            <a:r>
              <a:rPr sz="1400" spc="28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400" spc="6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TypeError</a:t>
            </a:r>
            <a:endParaRPr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Randomly generated constants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68086" y="1512870"/>
            <a:ext cx="8599714" cy="2882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400" spc="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tf.random_normal(shape,  </a:t>
            </a:r>
            <a:r>
              <a:rPr sz="1400" spc="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mean=0.0,  </a:t>
            </a:r>
            <a:r>
              <a:rPr sz="1400" spc="6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stddev=1.0,  </a:t>
            </a:r>
            <a:r>
              <a:rPr sz="1400" spc="1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dtype=tf.float32,  </a:t>
            </a:r>
            <a:r>
              <a:rPr sz="1400" spc="-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</a:t>
            </a:r>
            <a:r>
              <a:rPr sz="1400" spc="-4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</a:t>
            </a:r>
            <a:r>
              <a:rPr sz="1400" spc="-8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)</a:t>
            </a:r>
            <a:endParaRPr sz="1400" dirty="0">
              <a:latin typeface="Georgia" panose="02040502050405020303" pitchFamily="18" charset="0"/>
              <a:cs typeface="Times New Roman"/>
            </a:endParaRPr>
          </a:p>
          <a:p>
            <a:pPr marL="298450" marR="78613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spc="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tf.truncated_normal(shape, </a:t>
            </a:r>
            <a:r>
              <a:rPr sz="1400" spc="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mean=0.0, </a:t>
            </a:r>
            <a:r>
              <a:rPr sz="1400" spc="6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stddev=1.0, </a:t>
            </a:r>
            <a:r>
              <a:rPr sz="1400" spc="1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dtype=tf.float32, </a:t>
            </a:r>
            <a:r>
              <a:rPr sz="1400" spc="-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  </a:t>
            </a:r>
            <a:r>
              <a:rPr sz="1400" spc="-8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</a:t>
            </a:r>
            <a:r>
              <a:rPr sz="1400" spc="-8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)</a:t>
            </a:r>
            <a:endParaRPr sz="1400" dirty="0">
              <a:latin typeface="Georgia" panose="02040502050405020303" pitchFamily="18" charset="0"/>
              <a:cs typeface="Times New Roman"/>
            </a:endParaRPr>
          </a:p>
          <a:p>
            <a:pPr marL="298450" marR="88328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spc="3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tf.random_uniform(shape, </a:t>
            </a:r>
            <a:r>
              <a:rPr sz="1400" spc="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minval=0, </a:t>
            </a:r>
            <a:r>
              <a:rPr sz="1400" spc="-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maxval=None, </a:t>
            </a:r>
            <a:r>
              <a:rPr sz="1400" spc="1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dtype=tf.float32, </a:t>
            </a:r>
            <a:r>
              <a:rPr sz="1400" spc="-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  </a:t>
            </a:r>
            <a:r>
              <a:rPr sz="1400" spc="-8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400" dirty="0">
              <a:latin typeface="Georgia" panose="02040502050405020303" pitchFamily="18" charset="0"/>
              <a:cs typeface="Arial"/>
            </a:endParaRPr>
          </a:p>
          <a:p>
            <a:pPr marL="298450" marR="273431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spc="8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tf.random_shuffle(value, </a:t>
            </a:r>
            <a:r>
              <a:rPr sz="1400" spc="-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 </a:t>
            </a:r>
            <a:r>
              <a:rPr sz="1400" spc="-8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lang="ca-ES" sz="1400" spc="-80" dirty="0" smtClean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  <a:p>
            <a:pPr marL="298450" marR="273431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spc="55" dirty="0" err="1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tf.random_crop</a:t>
            </a:r>
            <a:r>
              <a:rPr sz="1400" spc="55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(value</a:t>
            </a:r>
            <a:r>
              <a:rPr sz="1400" spc="5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, </a:t>
            </a:r>
            <a:r>
              <a:rPr sz="1400" spc="1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size, </a:t>
            </a:r>
            <a:r>
              <a:rPr sz="1400" spc="-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 </a:t>
            </a:r>
            <a:r>
              <a:rPr sz="1400" spc="-8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lang="ca-ES" sz="1400" spc="-80" dirty="0" smtClean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  <a:p>
            <a:pPr marL="298450" marR="273431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spc="130" dirty="0" err="1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tf.multinomial</a:t>
            </a:r>
            <a:r>
              <a:rPr sz="1400" spc="13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sz="1400" spc="130" dirty="0" err="1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logits</a:t>
            </a:r>
            <a:r>
              <a:rPr sz="1400" spc="1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,  </a:t>
            </a:r>
            <a:r>
              <a:rPr sz="1400" spc="-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num_samples,   </a:t>
            </a:r>
            <a:r>
              <a:rPr sz="1400" spc="-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</a:t>
            </a:r>
            <a:r>
              <a:rPr sz="1400" spc="-10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</a:t>
            </a:r>
            <a:r>
              <a:rPr sz="1400" spc="-8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)</a:t>
            </a:r>
            <a:endParaRPr sz="1400" dirty="0">
              <a:latin typeface="Georgia" panose="02040502050405020303" pitchFamily="18" charset="0"/>
              <a:cs typeface="Times New Roman"/>
            </a:endParaRPr>
          </a:p>
          <a:p>
            <a:pPr marL="298450" indent="-28575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400" spc="-1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tf.random_gamma(shape,  </a:t>
            </a:r>
            <a:r>
              <a:rPr sz="1400" spc="8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alpha,  </a:t>
            </a:r>
            <a:r>
              <a:rPr sz="1400" spc="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beta=None,  </a:t>
            </a:r>
            <a:r>
              <a:rPr sz="1400" spc="1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dtype=tf.float32,  </a:t>
            </a:r>
            <a:r>
              <a:rPr sz="1400" spc="-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</a:t>
            </a:r>
            <a:r>
              <a:rPr sz="1400" spc="-1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4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Randomly generated constants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058518" y="2125436"/>
            <a:ext cx="303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tf.set_random_seed(seed)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Operations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277584" y="1581150"/>
            <a:ext cx="8588832" cy="2362200"/>
          </a:xfrm>
          <a:prstGeom prst="rect">
            <a:avLst/>
          </a:prstGeom>
          <a:blipFill>
            <a:blip r:embed="rId2" cstate="print"/>
            <a:srcRect/>
            <a:stretch>
              <a:fillRect t="-3111" b="-614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468087" y="4669246"/>
            <a:ext cx="26244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Table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“Fundamental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1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Learning”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Operations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7498202" cy="2808514"/>
          </a:xfrm>
          <a:prstGeom prst="rect">
            <a:avLst/>
          </a:prstGeom>
        </p:spPr>
      </p:pic>
      <p:sp>
        <p:nvSpPr>
          <p:cNvPr id="8" name="object 6"/>
          <p:cNvSpPr txBox="1"/>
          <p:nvPr/>
        </p:nvSpPr>
        <p:spPr>
          <a:xfrm>
            <a:off x="5802086" y="4401277"/>
            <a:ext cx="2843530" cy="4402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2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Pretty standard, </a:t>
            </a:r>
            <a:r>
              <a:rPr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quite </a:t>
            </a:r>
            <a:r>
              <a:rPr sz="12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similar to </a:t>
            </a:r>
            <a:r>
              <a:rPr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numpy.  </a:t>
            </a:r>
            <a:r>
              <a:rPr sz="12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See TensorFlow</a:t>
            </a:r>
            <a:r>
              <a:rPr sz="1200" spc="-9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documentation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404" y="1891030"/>
            <a:ext cx="1396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4" y="2582636"/>
            <a:ext cx="5856516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Constants, variables and basic operations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5" dirty="0">
              <a:solidFill>
                <a:srgbClr val="ADADAD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Tensor </a:t>
            </a: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types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5" dirty="0" smtClean="0">
              <a:solidFill>
                <a:srgbClr val="ADADAD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Placeholders </a:t>
            </a: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and feeding </a:t>
            </a: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inputs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5" dirty="0">
              <a:solidFill>
                <a:srgbClr val="ADADAD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Lazy </a:t>
            </a: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loading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166000" y="530550"/>
            <a:ext cx="1339199" cy="13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32784"/>
            <a:ext cx="2709596" cy="734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Exercise</a:t>
            </a:r>
            <a:endParaRPr lang="en-US"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058518" y="2421890"/>
            <a:ext cx="303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z="1800" spc="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01_intro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03" y="1512927"/>
            <a:ext cx="768989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 takes Python natives types: boolean, numeric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(int,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float),</a:t>
            </a:r>
            <a:r>
              <a:rPr sz="16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strings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indent="87313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0-d tensor,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400" spc="-90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"scalar"</a:t>
            </a:r>
            <a:r>
              <a:rPr lang="ca-ES"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:</a:t>
            </a:r>
          </a:p>
          <a:p>
            <a:pPr marL="12700">
              <a:lnSpc>
                <a:spcPct val="100000"/>
              </a:lnSpc>
            </a:pPr>
            <a:endParaRPr sz="1400" dirty="0" smtClean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TensorFlow </a:t>
            </a:r>
            <a:r>
              <a:rPr spc="-10" dirty="0"/>
              <a:t>Data</a:t>
            </a:r>
            <a:r>
              <a:rPr spc="-95" dirty="0"/>
              <a:t> </a:t>
            </a:r>
            <a:r>
              <a:rPr spc="-5" dirty="0"/>
              <a:t>Types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227" t="63542" r="67204" b="29166"/>
          <a:stretch/>
        </p:blipFill>
        <p:spPr>
          <a:xfrm>
            <a:off x="457200" y="2320986"/>
            <a:ext cx="3592286" cy="838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03" y="1512927"/>
            <a:ext cx="768989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 takes Python natives types: boolean, numeric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(int,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float),</a:t>
            </a:r>
            <a:r>
              <a:rPr sz="16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strings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7313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0-d tensor,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400" spc="-90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"scalar"</a:t>
            </a:r>
            <a:r>
              <a:rPr lang="ca-ES"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:</a:t>
            </a:r>
          </a:p>
          <a:p>
            <a:pPr marL="12700">
              <a:lnSpc>
                <a:spcPct val="100000"/>
              </a:lnSpc>
            </a:pPr>
            <a:endParaRPr sz="1400" dirty="0" smtClean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TensorFlow </a:t>
            </a:r>
            <a:r>
              <a:rPr spc="-10" dirty="0"/>
              <a:t>Data</a:t>
            </a:r>
            <a:r>
              <a:rPr spc="-95" dirty="0"/>
              <a:t> </a:t>
            </a:r>
            <a:r>
              <a:rPr spc="-5" dirty="0"/>
              <a:t>Types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227" t="63542" r="65766" b="29166"/>
          <a:stretch/>
        </p:blipFill>
        <p:spPr>
          <a:xfrm>
            <a:off x="457200" y="2316346"/>
            <a:ext cx="3886200" cy="838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3548390"/>
            <a:ext cx="3869708" cy="54736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68086" y="3230728"/>
            <a:ext cx="1961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1-d tensor, or</a:t>
            </a:r>
            <a:r>
              <a:rPr lang="en-US" sz="1400" spc="-90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4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"</a:t>
            </a:r>
            <a:r>
              <a:rPr lang="en-US" sz="1400" spc="-5" dirty="0" smtClean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vector“: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03" y="1512927"/>
            <a:ext cx="768989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 takes Python natives types: boolean, numeric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(int,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float),</a:t>
            </a:r>
            <a:r>
              <a:rPr sz="16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strings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7313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0-d tensor,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400" spc="-90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"scalar"</a:t>
            </a:r>
            <a:r>
              <a:rPr lang="ca-ES"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:</a:t>
            </a:r>
          </a:p>
          <a:p>
            <a:pPr marL="12700">
              <a:lnSpc>
                <a:spcPct val="100000"/>
              </a:lnSpc>
            </a:pPr>
            <a:endParaRPr sz="1400" dirty="0" smtClean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TensorFlow </a:t>
            </a:r>
            <a:r>
              <a:rPr spc="-10" dirty="0"/>
              <a:t>Data</a:t>
            </a:r>
            <a:r>
              <a:rPr spc="-95" dirty="0"/>
              <a:t> </a:t>
            </a:r>
            <a:r>
              <a:rPr spc="-5" dirty="0"/>
              <a:t>Types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227" t="63542" r="65766" b="29166"/>
          <a:stretch/>
        </p:blipFill>
        <p:spPr>
          <a:xfrm>
            <a:off x="457200" y="2316346"/>
            <a:ext cx="3886200" cy="8382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68086" y="3230728"/>
            <a:ext cx="1961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1-d tensor, or</a:t>
            </a:r>
            <a:r>
              <a:rPr lang="en-US" sz="1400" spc="-90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4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"</a:t>
            </a:r>
            <a:r>
              <a:rPr lang="en-US" sz="1400" spc="-5" dirty="0" smtClean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vector“: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3554179"/>
            <a:ext cx="4045371" cy="7592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03" y="1512927"/>
            <a:ext cx="768989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 takes Python natives types: boolean, numeric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(int,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float),</a:t>
            </a:r>
            <a:r>
              <a:rPr sz="16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strings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7313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0-d tensor,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400" spc="-90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"scalar"</a:t>
            </a:r>
            <a:r>
              <a:rPr lang="ca-ES"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:</a:t>
            </a:r>
          </a:p>
          <a:p>
            <a:pPr marL="12700">
              <a:lnSpc>
                <a:spcPct val="100000"/>
              </a:lnSpc>
            </a:pPr>
            <a:endParaRPr sz="1400" dirty="0" smtClean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TensorFlow </a:t>
            </a:r>
            <a:r>
              <a:rPr spc="-10" dirty="0"/>
              <a:t>Data</a:t>
            </a:r>
            <a:r>
              <a:rPr spc="-95" dirty="0"/>
              <a:t> </a:t>
            </a:r>
            <a:r>
              <a:rPr spc="-5" dirty="0"/>
              <a:t>Types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227" t="63542" r="65766" b="29166"/>
          <a:stretch/>
        </p:blipFill>
        <p:spPr>
          <a:xfrm>
            <a:off x="457200" y="2316346"/>
            <a:ext cx="3886200" cy="8382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68086" y="3230728"/>
            <a:ext cx="1961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1-d tensor, or</a:t>
            </a:r>
            <a:r>
              <a:rPr lang="en-US" sz="1400" spc="-90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4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"</a:t>
            </a:r>
            <a:r>
              <a:rPr lang="en-US" sz="1400" spc="-5" dirty="0" smtClean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vector“: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" y="3552112"/>
            <a:ext cx="8493143" cy="7849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03" y="1512927"/>
            <a:ext cx="768989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 takes Python natives types: boolean, numeric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(int,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float),</a:t>
            </a:r>
            <a:r>
              <a:rPr sz="16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strings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7313">
              <a:lnSpc>
                <a:spcPct val="100000"/>
              </a:lnSpc>
            </a:pPr>
            <a:r>
              <a:rPr lang="ca-ES"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2-d t</a:t>
            </a:r>
            <a:r>
              <a:rPr sz="1400" spc="-5" dirty="0" err="1" smtClean="0">
                <a:solidFill>
                  <a:srgbClr val="FFFFFF"/>
                </a:solidFill>
                <a:latin typeface="Georgia"/>
                <a:cs typeface="Georgia"/>
              </a:rPr>
              <a:t>ensor</a:t>
            </a: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,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400" spc="-90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"</a:t>
            </a:r>
            <a:r>
              <a:rPr lang="ca-ES" sz="1400" spc="-5" dirty="0" err="1" smtClean="0">
                <a:solidFill>
                  <a:srgbClr val="FFFFFF"/>
                </a:solidFill>
                <a:latin typeface="Georgia"/>
                <a:cs typeface="Georgia"/>
              </a:rPr>
              <a:t>matrix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"</a:t>
            </a:r>
            <a:r>
              <a:rPr lang="ca-ES"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:</a:t>
            </a:r>
          </a:p>
          <a:p>
            <a:pPr marL="12700">
              <a:lnSpc>
                <a:spcPct val="100000"/>
              </a:lnSpc>
            </a:pPr>
            <a:endParaRPr sz="1400" dirty="0" smtClean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TensorFlow </a:t>
            </a:r>
            <a:r>
              <a:rPr spc="-10" dirty="0"/>
              <a:t>Data</a:t>
            </a:r>
            <a:r>
              <a:rPr spc="-95" dirty="0"/>
              <a:t> </a:t>
            </a:r>
            <a:r>
              <a:rPr spc="-5" dirty="0"/>
              <a:t>Types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3" y="2343150"/>
            <a:ext cx="6900863" cy="1371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TensorFlow </a:t>
            </a:r>
            <a:r>
              <a:rPr spc="-10" dirty="0"/>
              <a:t>Data</a:t>
            </a:r>
            <a:r>
              <a:rPr spc="-95" dirty="0"/>
              <a:t> </a:t>
            </a:r>
            <a:r>
              <a:rPr spc="-5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2481944" y="1267482"/>
            <a:ext cx="4199129" cy="3591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086" y="1515836"/>
            <a:ext cx="8066314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TensorFlow integrates seamlessly with</a:t>
            </a:r>
            <a:r>
              <a:rPr sz="1600" spc="-8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NumPy</a:t>
            </a:r>
            <a:endParaRPr sz="16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tf.int32 </a:t>
            </a:r>
            <a:r>
              <a:rPr sz="1400" spc="-4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==  </a:t>
            </a:r>
            <a:r>
              <a:rPr sz="1400" spc="114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np.int32  </a:t>
            </a:r>
            <a:r>
              <a:rPr sz="1400" spc="-1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#</a:t>
            </a:r>
            <a:r>
              <a:rPr sz="1400" spc="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400" spc="3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True</a:t>
            </a:r>
            <a:endParaRPr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Can pass numpy types to TensorFlow</a:t>
            </a:r>
            <a:r>
              <a:rPr sz="1600" spc="-7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ops</a:t>
            </a:r>
            <a:endParaRPr sz="16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6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tf.ones([2,  </a:t>
            </a:r>
            <a:r>
              <a:rPr sz="1400" spc="204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2], </a:t>
            </a:r>
            <a:r>
              <a:rPr sz="1400" spc="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np.float32)  </a:t>
            </a:r>
            <a:r>
              <a:rPr sz="1400" spc="-1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#  </a:t>
            </a:r>
            <a:r>
              <a:rPr sz="1400" spc="33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 Unicode MS"/>
              </a:rPr>
              <a:t>⇒ </a:t>
            </a:r>
            <a:r>
              <a:rPr sz="1400" spc="18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[[1.0 1.0], </a:t>
            </a:r>
            <a:r>
              <a:rPr sz="1400" spc="1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[1.0</a:t>
            </a:r>
            <a:r>
              <a:rPr sz="1400" spc="19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400" spc="18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1.0]]</a:t>
            </a:r>
            <a:endParaRPr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For</a:t>
            </a:r>
            <a:r>
              <a:rPr sz="1600" spc="2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1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tf.Session.run(fetches)</a:t>
            </a:r>
            <a:r>
              <a:rPr sz="1600" spc="1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: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If the requested fetch is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Tensor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,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then the output of will be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NumPy</a:t>
            </a:r>
            <a:r>
              <a:rPr sz="1600" spc="-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ndarray.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2720" y="748030"/>
            <a:ext cx="3718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 vs NP </a:t>
            </a:r>
            <a:r>
              <a:rPr spc="-10" dirty="0"/>
              <a:t>Data</a:t>
            </a:r>
            <a:r>
              <a:rPr spc="-90" dirty="0"/>
              <a:t> </a:t>
            </a:r>
            <a:r>
              <a:rPr spc="-5" dirty="0"/>
              <a:t>Types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133" y="2205050"/>
            <a:ext cx="8349615" cy="623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6210" marR="5080" indent="-3954145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Do not use Python native types for tensors because TensorFlow has to infer Python  type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TensorFlow </a:t>
            </a: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Types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569" y="2205050"/>
            <a:ext cx="8307705" cy="623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0480" marR="5080" indent="-2558415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Beware when using NumPy arrays because NumPy and TensorFlow might become  not so compatible in the</a:t>
            </a:r>
            <a:r>
              <a:rPr sz="1800" spc="-8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future!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9918" y="739866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TensorFlow </a:t>
            </a: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Types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Go to </a:t>
            </a:r>
            <a:r>
              <a:rPr lang="en-US" sz="2800" b="1" spc="-1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Git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42247" y="2387084"/>
            <a:ext cx="788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github.com/vertcli/pervasive_academy_introduction_tensorflow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005" y="2334804"/>
            <a:ext cx="550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What’s wrong with</a:t>
            </a:r>
            <a:r>
              <a:rPr spc="-95" dirty="0"/>
              <a:t> </a:t>
            </a:r>
            <a:r>
              <a:rPr spc="-5" dirty="0"/>
              <a:t>constants?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880" y="2345690"/>
            <a:ext cx="5222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 than being constant</a:t>
            </a:r>
            <a:r>
              <a:rPr spc="-100" dirty="0"/>
              <a:t> </a:t>
            </a:r>
            <a:r>
              <a:rPr spc="-5" dirty="0"/>
              <a:t>...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1565" y="2421890"/>
            <a:ext cx="442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Constants are stored in the graph</a:t>
            </a:r>
            <a:r>
              <a:rPr sz="18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definition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6630" y="748030"/>
            <a:ext cx="550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What’s wrong with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constants?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4371" y="748030"/>
            <a:ext cx="41770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Print out the graph</a:t>
            </a:r>
            <a:r>
              <a:rPr spc="-100" dirty="0"/>
              <a:t> </a:t>
            </a:r>
            <a:r>
              <a:rPr spc="-5" dirty="0"/>
              <a:t>def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1515836"/>
            <a:ext cx="7612515" cy="18179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544" y="2137322"/>
            <a:ext cx="679005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4290" marR="5080" indent="-1292225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This makes loading graphs</a:t>
            </a:r>
            <a:r>
              <a:rPr spc="-95" dirty="0"/>
              <a:t> </a:t>
            </a:r>
            <a:r>
              <a:rPr spc="-5" dirty="0"/>
              <a:t>expensive  when constants are</a:t>
            </a:r>
            <a:r>
              <a:rPr spc="-95" dirty="0"/>
              <a:t> </a:t>
            </a:r>
            <a:r>
              <a:rPr spc="-5" dirty="0"/>
              <a:t>big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825" y="1917065"/>
            <a:ext cx="788035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Only use constants for primitive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types.</a:t>
            </a:r>
            <a:endParaRPr sz="2800" dirty="0">
              <a:latin typeface="Georgia"/>
              <a:cs typeface="Georgia"/>
            </a:endParaRPr>
          </a:p>
          <a:p>
            <a:pPr marL="12700" marR="5080" algn="ctr">
              <a:lnSpc>
                <a:spcPct val="100400"/>
              </a:lnSpc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Use variables </a:t>
            </a:r>
            <a:r>
              <a:rPr sz="2800" b="1" spc="-5" dirty="0" smtClean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more data</a:t>
            </a:r>
            <a:r>
              <a:rPr sz="28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that  requires more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memory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1493" y="740613"/>
            <a:ext cx="1962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Variables</a:t>
            </a:r>
            <a:endParaRPr spc="-5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6618514" cy="28405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1493" y="740613"/>
            <a:ext cx="1962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Variables</a:t>
            </a:r>
            <a:endParaRPr spc="-5" dirty="0"/>
          </a:p>
        </p:txBody>
      </p:sp>
      <p:sp>
        <p:nvSpPr>
          <p:cNvPr id="7" name="object 5"/>
          <p:cNvSpPr txBox="1"/>
          <p:nvPr/>
        </p:nvSpPr>
        <p:spPr>
          <a:xfrm>
            <a:off x="2144486" y="2342200"/>
            <a:ext cx="4876799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Why tf.constant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but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tf.Variable and</a:t>
            </a:r>
            <a:r>
              <a:rPr spc="-8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not 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tf.variable?</a:t>
            </a: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1493" y="740613"/>
            <a:ext cx="1962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Variables</a:t>
            </a:r>
            <a:endParaRPr spc="-5" dirty="0"/>
          </a:p>
        </p:txBody>
      </p:sp>
      <p:sp>
        <p:nvSpPr>
          <p:cNvPr id="7" name="object 5"/>
          <p:cNvSpPr txBox="1"/>
          <p:nvPr/>
        </p:nvSpPr>
        <p:spPr>
          <a:xfrm>
            <a:off x="2144486" y="2342200"/>
            <a:ext cx="4876799" cy="330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err="1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tf.Variable</a:t>
            </a:r>
            <a:r>
              <a:rPr lang="en-US" sz="20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is </a:t>
            </a:r>
            <a:r>
              <a:rPr lang="en-US" sz="20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 </a:t>
            </a:r>
            <a:r>
              <a:rPr lang="en-US" sz="20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class, </a:t>
            </a:r>
            <a:r>
              <a:rPr lang="en-US" sz="20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but </a:t>
            </a:r>
            <a:r>
              <a:rPr lang="en-US" sz="2000" spc="-5" dirty="0" err="1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tf.constant</a:t>
            </a:r>
            <a:r>
              <a:rPr lang="en-US" sz="20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is an</a:t>
            </a:r>
            <a:r>
              <a:rPr lang="en-US" sz="2000" spc="-8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op</a:t>
            </a:r>
            <a:endParaRPr lang="en-US" sz="20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748030"/>
            <a:ext cx="3975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about</a:t>
            </a:r>
            <a:r>
              <a:rPr spc="-100" dirty="0"/>
              <a:t> </a:t>
            </a:r>
            <a:r>
              <a:rPr spc="-5" dirty="0"/>
              <a:t>variables?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8086" y="1515836"/>
            <a:ext cx="6477000" cy="2528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tf.Variable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holds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several</a:t>
            </a:r>
            <a:r>
              <a:rPr sz="1600" spc="-9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ops</a:t>
            </a:r>
            <a:r>
              <a:rPr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:</a:t>
            </a:r>
            <a:endParaRPr lang="ca-ES" sz="16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spcBef>
                <a:spcPts val="100"/>
              </a:spcBef>
            </a:pPr>
            <a:endParaRPr lang="en-US" sz="1600" spc="5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1600" spc="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  </a:t>
            </a:r>
            <a:r>
              <a:rPr lang="en-US" sz="1600" spc="-4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</a:t>
            </a:r>
            <a:r>
              <a:rPr lang="en-US" sz="1600" spc="1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20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tf.Variable</a:t>
            </a:r>
            <a:r>
              <a:rPr lang="en-US" sz="1600" spc="2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(...)</a:t>
            </a:r>
          </a:p>
          <a:p>
            <a:pPr marL="12700">
              <a:spcBef>
                <a:spcPts val="100"/>
              </a:spcBef>
            </a:pPr>
            <a:endParaRPr lang="en-US" sz="1600" spc="2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1600" spc="215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x.initializer</a:t>
            </a:r>
            <a:r>
              <a:rPr lang="en-US" sz="1600" spc="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4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  </a:t>
            </a:r>
            <a:r>
              <a:rPr lang="en-US"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1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# </a:t>
            </a:r>
            <a:r>
              <a:rPr lang="en-US" sz="1600" spc="265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init</a:t>
            </a:r>
            <a:r>
              <a:rPr lang="en-US" sz="1600" spc="2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  </a:t>
            </a:r>
            <a:endParaRPr lang="en-US" sz="1600" spc="-1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1600" spc="13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x.value</a:t>
            </a:r>
            <a:r>
              <a:rPr lang="en-US" sz="1600" spc="1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() </a:t>
            </a:r>
            <a:r>
              <a:rPr lang="en-US" sz="1600" spc="13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     </a:t>
            </a:r>
            <a:r>
              <a:rPr lang="en-US" sz="1400" spc="13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      </a:t>
            </a:r>
            <a:r>
              <a:rPr lang="en-US" sz="1600" spc="-1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# </a:t>
            </a:r>
            <a:r>
              <a:rPr lang="en-US" sz="1600" spc="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read </a:t>
            </a:r>
            <a:r>
              <a:rPr lang="en-US" sz="16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  </a:t>
            </a:r>
            <a:endParaRPr lang="en-US" sz="1600" spc="-1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1600" spc="17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x.assign</a:t>
            </a:r>
            <a:r>
              <a:rPr lang="en-US"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(...) </a:t>
            </a:r>
            <a:r>
              <a:rPr lang="en-US" sz="16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      </a:t>
            </a:r>
            <a:r>
              <a:rPr lang="en-US" sz="1600" spc="-1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# </a:t>
            </a:r>
            <a:r>
              <a:rPr lang="en-US" sz="1600" spc="1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write </a:t>
            </a:r>
            <a:r>
              <a:rPr lang="en-US" sz="16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  </a:t>
            </a:r>
            <a:endParaRPr lang="en-US" sz="1600" spc="-1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x.assign_add</a:t>
            </a:r>
            <a:r>
              <a:rPr lang="en-US"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(...)  </a:t>
            </a:r>
            <a:r>
              <a:rPr lang="en-US"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1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#  </a:t>
            </a:r>
            <a:r>
              <a:rPr lang="en-US" sz="16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and</a:t>
            </a:r>
            <a:r>
              <a:rPr lang="en-US" sz="1600" spc="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more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spcBef>
                <a:spcPts val="100"/>
              </a:spcBef>
            </a:pP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>
                <a:solidFill>
                  <a:schemeClr val="bg1"/>
                </a:solidFill>
                <a:latin typeface="Georgia" panose="02040502050405020303" pitchFamily="18" charset="0"/>
              </a:rPr>
              <a:t>Your </a:t>
            </a:r>
            <a:r>
              <a:rPr lang="en-US" sz="2800" b="1" spc="-5" dirty="0">
                <a:solidFill>
                  <a:schemeClr val="bg1"/>
                </a:solidFill>
                <a:latin typeface="Georgia" panose="02040502050405020303" pitchFamily="18" charset="0"/>
              </a:rPr>
              <a:t>first </a:t>
            </a:r>
            <a:r>
              <a:rPr lang="en-US" sz="2800" b="1" spc="-5" dirty="0" err="1">
                <a:solidFill>
                  <a:schemeClr val="bg1"/>
                </a:solidFill>
                <a:latin typeface="Georgia" panose="02040502050405020303" pitchFamily="18" charset="0"/>
              </a:rPr>
              <a:t>TensorFlow</a:t>
            </a:r>
            <a:r>
              <a:rPr lang="en-US" sz="2800" b="1" spc="-85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800" b="1" spc="-5" dirty="0">
                <a:solidFill>
                  <a:schemeClr val="bg1"/>
                </a:solidFill>
                <a:latin typeface="Georgia" panose="02040502050405020303" pitchFamily="18" charset="0"/>
              </a:rPr>
              <a:t>program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5170714" cy="28432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685" y="748030"/>
            <a:ext cx="6564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You </a:t>
            </a:r>
            <a:r>
              <a:rPr spc="-5" dirty="0"/>
              <a:t>have to </a:t>
            </a:r>
            <a:r>
              <a:rPr u="heavy" spc="-5" dirty="0"/>
              <a:t>initialize</a:t>
            </a:r>
            <a:r>
              <a:rPr spc="-5" dirty="0"/>
              <a:t> your</a:t>
            </a:r>
            <a:r>
              <a:rPr spc="-2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5787475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The easiest way is initializing all variables at</a:t>
            </a:r>
            <a:r>
              <a:rPr sz="16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once: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866186"/>
            <a:ext cx="5083760" cy="12083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685" y="748030"/>
            <a:ext cx="6564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You </a:t>
            </a:r>
            <a:r>
              <a:rPr spc="-5" dirty="0"/>
              <a:t>have to </a:t>
            </a:r>
            <a:r>
              <a:rPr u="heavy" spc="-5" dirty="0"/>
              <a:t>initialize</a:t>
            </a:r>
            <a:r>
              <a:rPr spc="-5" dirty="0"/>
              <a:t> your</a:t>
            </a:r>
            <a:r>
              <a:rPr spc="-2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5787475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The easiest way is initializing all variables at</a:t>
            </a:r>
            <a:r>
              <a:rPr sz="16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once: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866186"/>
            <a:ext cx="5083760" cy="1208314"/>
          </a:xfrm>
          <a:prstGeom prst="rect">
            <a:avLst/>
          </a:prstGeom>
        </p:spPr>
      </p:pic>
      <p:sp>
        <p:nvSpPr>
          <p:cNvPr id="6" name="object 3"/>
          <p:cNvSpPr txBox="1"/>
          <p:nvPr/>
        </p:nvSpPr>
        <p:spPr>
          <a:xfrm>
            <a:off x="468086" y="3181350"/>
            <a:ext cx="5787475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6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But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ca-ES" sz="16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you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can </a:t>
            </a:r>
            <a:r>
              <a:rPr lang="ca-ES" sz="16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initialize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a set of variables: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" y="3530270"/>
            <a:ext cx="6187741" cy="10988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685" y="748030"/>
            <a:ext cx="6564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You </a:t>
            </a:r>
            <a:r>
              <a:rPr spc="-5" dirty="0"/>
              <a:t>have to </a:t>
            </a:r>
            <a:r>
              <a:rPr u="heavy" spc="-5" dirty="0"/>
              <a:t>initialize</a:t>
            </a:r>
            <a:r>
              <a:rPr spc="-5" dirty="0"/>
              <a:t> your</a:t>
            </a:r>
            <a:r>
              <a:rPr spc="-2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5787475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Or a single variable: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1868261"/>
            <a:ext cx="4384825" cy="11606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9772" y="740613"/>
            <a:ext cx="3014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Eval() </a:t>
            </a:r>
            <a:r>
              <a:rPr dirty="0"/>
              <a:t>a</a:t>
            </a:r>
            <a:r>
              <a:rPr spc="-10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3028950"/>
            <a:ext cx="7620000" cy="47064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&gt;&gt;  </a:t>
            </a:r>
            <a:r>
              <a:rPr sz="1200" spc="11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Tensor("Variable/read:0",  </a:t>
            </a:r>
            <a:r>
              <a:rPr sz="1200" spc="4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shape=(700,  </a:t>
            </a:r>
            <a:r>
              <a:rPr sz="1200" spc="13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10),</a:t>
            </a:r>
            <a:r>
              <a:rPr sz="1200" spc="8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dtype=float32)</a:t>
            </a:r>
            <a:endParaRPr sz="1200" dirty="0"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1515836"/>
            <a:ext cx="4841965" cy="15131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9772" y="740613"/>
            <a:ext cx="3014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Eval() </a:t>
            </a:r>
            <a:r>
              <a:rPr dirty="0"/>
              <a:t>a</a:t>
            </a:r>
            <a:r>
              <a:rPr spc="-105" dirty="0"/>
              <a:t> </a:t>
            </a:r>
            <a:r>
              <a:rPr spc="-5" dirty="0"/>
              <a:t>variable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1515836"/>
            <a:ext cx="4841965" cy="15131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5836"/>
            <a:ext cx="5017848" cy="1513114"/>
          </a:xfrm>
          <a:prstGeom prst="rect">
            <a:avLst/>
          </a:prstGeom>
        </p:spPr>
      </p:pic>
      <p:sp>
        <p:nvSpPr>
          <p:cNvPr id="7" name="object 4"/>
          <p:cNvSpPr txBox="1"/>
          <p:nvPr/>
        </p:nvSpPr>
        <p:spPr>
          <a:xfrm>
            <a:off x="2787531" y="3173782"/>
            <a:ext cx="30137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1.15333688  </a:t>
            </a:r>
            <a:r>
              <a:rPr sz="1100" spc="290" dirty="0">
                <a:solidFill>
                  <a:srgbClr val="FFFFFF"/>
                </a:solidFill>
                <a:latin typeface="Arial"/>
                <a:cs typeface="Arial"/>
              </a:rPr>
              <a:t>...,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-0.98434633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-1.25692499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838406" y="3561640"/>
            <a:ext cx="17119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0.19320194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-0.38379928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468085" y="3131433"/>
            <a:ext cx="3242945" cy="100668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&gt;&gt;  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[[-0.76781619</a:t>
            </a:r>
            <a:r>
              <a:rPr sz="1100" spc="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-0.67020458</a:t>
            </a:r>
            <a:endParaRPr sz="1100" dirty="0">
              <a:latin typeface="Arial"/>
              <a:cs typeface="Arial"/>
            </a:endParaRPr>
          </a:p>
          <a:p>
            <a:pPr marR="1981835" algn="ctr">
              <a:lnSpc>
                <a:spcPct val="100000"/>
              </a:lnSpc>
              <a:spcBef>
                <a:spcPts val="210"/>
              </a:spcBef>
            </a:pP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-0.90904623]</a:t>
            </a:r>
            <a:endParaRPr sz="11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80"/>
              </a:spcBef>
            </a:pP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[-0.36763489 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-0.65037876  -1.52936983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85" dirty="0">
                <a:solidFill>
                  <a:srgbClr val="FFFFFF"/>
                </a:solidFill>
                <a:latin typeface="Arial"/>
                <a:cs typeface="Arial"/>
              </a:rPr>
              <a:t>...,</a:t>
            </a:r>
            <a:endParaRPr sz="1100" dirty="0">
              <a:latin typeface="Arial"/>
              <a:cs typeface="Arial"/>
            </a:endParaRPr>
          </a:p>
          <a:p>
            <a:pPr marR="1905000" algn="ctr">
              <a:lnSpc>
                <a:spcPct val="100000"/>
              </a:lnSpc>
              <a:spcBef>
                <a:spcPts val="180"/>
              </a:spcBef>
            </a:pP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0.44387451</a:t>
            </a:r>
            <a:r>
              <a:rPr sz="1100" spc="35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lang="ca-ES" sz="1100" dirty="0">
              <a:latin typeface="Arial"/>
              <a:cs typeface="Arial"/>
            </a:endParaRPr>
          </a:p>
          <a:p>
            <a:pPr marR="1905000" algn="ctr">
              <a:lnSpc>
                <a:spcPct val="100000"/>
              </a:lnSpc>
              <a:spcBef>
                <a:spcPts val="180"/>
              </a:spcBef>
            </a:pPr>
            <a:r>
              <a:rPr lang="ca-ES" sz="1100" spc="35" dirty="0" smtClean="0">
                <a:solidFill>
                  <a:srgbClr val="FFFFFF"/>
                </a:solidFill>
                <a:latin typeface="Arial"/>
                <a:cs typeface="Arial"/>
              </a:rPr>
              <a:t>...,</a:t>
            </a:r>
          </a:p>
        </p:txBody>
      </p:sp>
      <p:sp>
        <p:nvSpPr>
          <p:cNvPr id="14" name="object 11"/>
          <p:cNvSpPr txBox="1"/>
          <p:nvPr/>
        </p:nvSpPr>
        <p:spPr>
          <a:xfrm>
            <a:off x="2536386" y="4138119"/>
            <a:ext cx="30143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4450" algn="l"/>
              </a:tabLst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1.03265858</a:t>
            </a:r>
            <a:r>
              <a:rPr sz="1100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90" dirty="0">
                <a:solidFill>
                  <a:srgbClr val="FFFFFF"/>
                </a:solidFill>
                <a:latin typeface="Arial"/>
                <a:cs typeface="Arial"/>
              </a:rPr>
              <a:t>...,	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0.59978199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-0.91293705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533248" y="4119009"/>
            <a:ext cx="1864360" cy="4001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1084580" algn="l"/>
              </a:tabLst>
            </a:pPr>
            <a:r>
              <a:rPr sz="1100" spc="50" dirty="0" smtClean="0">
                <a:solidFill>
                  <a:srgbClr val="FFFFFF"/>
                </a:solidFill>
                <a:latin typeface="Arial"/>
                <a:cs typeface="Arial"/>
              </a:rPr>
              <a:t>[-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0.12753558	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0.52571583</a:t>
            </a:r>
            <a:endParaRPr sz="1100" dirty="0">
              <a:latin typeface="Arial"/>
              <a:cs typeface="Arial"/>
            </a:endParaRPr>
          </a:p>
          <a:p>
            <a:pPr marR="756920" algn="ctr">
              <a:lnSpc>
                <a:spcPct val="100000"/>
              </a:lnSpc>
              <a:spcBef>
                <a:spcPts val="180"/>
              </a:spcBef>
            </a:pP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-0.02646019]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4746741" y="4519119"/>
            <a:ext cx="792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0.68170643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533895" y="4496260"/>
            <a:ext cx="4084954" cy="4064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290" dirty="0">
                <a:solidFill>
                  <a:srgbClr val="FFFFFF"/>
                </a:solidFill>
                <a:latin typeface="Arial"/>
                <a:cs typeface="Arial"/>
              </a:rPr>
              <a:t>[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0.19076447 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-0.62968266  -1.97970271  </a:t>
            </a:r>
            <a:r>
              <a:rPr sz="1100" spc="290" dirty="0">
                <a:solidFill>
                  <a:srgbClr val="FFFFFF"/>
                </a:solidFill>
                <a:latin typeface="Arial"/>
                <a:cs typeface="Arial"/>
              </a:rPr>
              <a:t>...,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-1.48389161</a:t>
            </a:r>
            <a:endParaRPr sz="1100" dirty="0">
              <a:latin typeface="Arial"/>
              <a:cs typeface="Arial"/>
            </a:endParaRPr>
          </a:p>
          <a:p>
            <a:pPr marL="165735">
              <a:lnSpc>
                <a:spcPct val="100000"/>
              </a:lnSpc>
              <a:spcBef>
                <a:spcPts val="180"/>
              </a:spcBef>
            </a:pP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1.46369624]]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00600" y="2963636"/>
            <a:ext cx="2520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What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do you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think this will</a:t>
            </a:r>
            <a:r>
              <a:rPr sz="1400" spc="-8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return?</a:t>
            </a:r>
            <a:endParaRPr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4156235" cy="14369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00600" y="2963636"/>
            <a:ext cx="25203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Uh,</a:t>
            </a:r>
            <a:r>
              <a:rPr lang="en-US" sz="1400" spc="-1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why?</a:t>
            </a:r>
            <a:endParaRPr lang="en-US"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4156235" cy="14369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5836"/>
            <a:ext cx="3912140" cy="1447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00600" y="2963636"/>
            <a:ext cx="2520315" cy="872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lang="en-US" sz="1400" spc="-5" dirty="0" err="1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W.assign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(100)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doesn’t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assign the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value</a:t>
            </a:r>
            <a:r>
              <a:rPr lang="en-US" sz="1400" spc="-8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100 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to W. It creates an assign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op,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and that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op  needs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to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be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run to take</a:t>
            </a:r>
            <a:r>
              <a:rPr lang="en-US" sz="1400" spc="-8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effect.</a:t>
            </a:r>
            <a:endParaRPr lang="en-US"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4156235" cy="14369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5836"/>
            <a:ext cx="3912140" cy="1447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4156235" cy="14369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5836"/>
            <a:ext cx="3912140" cy="1447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6" y="3105149"/>
            <a:ext cx="3799114" cy="16984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4156235" cy="14369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5836"/>
            <a:ext cx="3912140" cy="1447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5" y="3106637"/>
            <a:ext cx="3896277" cy="1293913"/>
          </a:xfrm>
          <a:prstGeom prst="rect">
            <a:avLst/>
          </a:prstGeom>
        </p:spPr>
      </p:pic>
      <p:sp>
        <p:nvSpPr>
          <p:cNvPr id="8" name="object 9"/>
          <p:cNvSpPr txBox="1"/>
          <p:nvPr/>
        </p:nvSpPr>
        <p:spPr>
          <a:xfrm>
            <a:off x="5181600" y="2963636"/>
            <a:ext cx="296697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You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don’t need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to initialize</a:t>
            </a:r>
            <a:r>
              <a:rPr sz="1400" spc="-9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variable  because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assign_op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does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it for</a:t>
            </a:r>
            <a:r>
              <a:rPr sz="1400" spc="-8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you</a:t>
            </a:r>
            <a:endParaRPr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Visualize it with </a:t>
            </a:r>
            <a:r>
              <a:rPr lang="en-US" sz="2800" b="1" spc="-1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TensorBoard</a:t>
            </a: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!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1515836"/>
            <a:ext cx="6193403" cy="26561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4156235" cy="14369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5836"/>
            <a:ext cx="3912140" cy="1447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5" y="3106637"/>
            <a:ext cx="3896277" cy="1293913"/>
          </a:xfrm>
          <a:prstGeom prst="rect">
            <a:avLst/>
          </a:prstGeom>
        </p:spPr>
      </p:pic>
      <p:sp>
        <p:nvSpPr>
          <p:cNvPr id="8" name="object 9"/>
          <p:cNvSpPr txBox="1"/>
          <p:nvPr/>
        </p:nvSpPr>
        <p:spPr>
          <a:xfrm>
            <a:off x="5181600" y="2963636"/>
            <a:ext cx="2966975" cy="66473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In fact, initializer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op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is the assign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op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that  assigns the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variable’s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initial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value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to the 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variable</a:t>
            </a:r>
            <a:r>
              <a:rPr lang="en-US" sz="1400" spc="-1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itself.</a:t>
            </a:r>
            <a:endParaRPr lang="en-US"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4950"/>
            <a:ext cx="5038344" cy="2209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295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02086" y="2125436"/>
            <a:ext cx="2520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What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do you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think this will</a:t>
            </a:r>
            <a:r>
              <a:rPr sz="1400" spc="-8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return?</a:t>
            </a:r>
            <a:endParaRPr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504950"/>
            <a:ext cx="5029199" cy="23202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8557"/>
            <a:ext cx="4984981" cy="2424793"/>
          </a:xfrm>
          <a:prstGeom prst="rect">
            <a:avLst/>
          </a:prstGeom>
        </p:spPr>
      </p:pic>
      <p:sp>
        <p:nvSpPr>
          <p:cNvPr id="8" name="object 5"/>
          <p:cNvSpPr txBox="1"/>
          <p:nvPr/>
        </p:nvSpPr>
        <p:spPr>
          <a:xfrm>
            <a:off x="5802086" y="2125436"/>
            <a:ext cx="2520315" cy="653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It assign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2 * </a:t>
            </a:r>
            <a:r>
              <a:rPr lang="en-US" sz="1200" spc="-5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my_var</a:t>
            </a:r>
            <a:r>
              <a:rPr lang="en-US" sz="1200" spc="-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to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every</a:t>
            </a:r>
            <a:r>
              <a:rPr lang="en-US" sz="1400" spc="-2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time </a:t>
            </a:r>
            <a:r>
              <a:rPr lang="en-US" sz="1200" spc="-5" dirty="0" err="1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my_var</a:t>
            </a:r>
            <a:r>
              <a:rPr lang="en-US" sz="1400" spc="-5" dirty="0" err="1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_times_two</a:t>
            </a:r>
            <a:r>
              <a:rPr lang="en-US" sz="14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is</a:t>
            </a:r>
            <a:r>
              <a:rPr lang="en-US" sz="1400" spc="-2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fetched.</a:t>
            </a:r>
            <a:endParaRPr lang="en-US"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468" y="748030"/>
            <a:ext cx="5664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assign_add() and</a:t>
            </a:r>
            <a:r>
              <a:rPr spc="-105" dirty="0"/>
              <a:t> </a:t>
            </a:r>
            <a:r>
              <a:rPr spc="-5" dirty="0"/>
              <a:t>assign_sub()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8086" y="2994571"/>
            <a:ext cx="4103914" cy="6771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assign_add() and assign_sub() can’t  initialize the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variable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my_var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for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you  because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these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ops need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the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original</a:t>
            </a:r>
            <a:r>
              <a:rPr sz="1400" spc="-9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value  of</a:t>
            </a:r>
            <a:r>
              <a:rPr sz="1400" spc="-8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my_var</a:t>
            </a:r>
            <a:endParaRPr sz="14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07672"/>
            <a:ext cx="4925402" cy="13688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56439"/>
            <a:ext cx="914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Each session maintains its own copy</a:t>
            </a:r>
            <a:r>
              <a:rPr spc="-95" dirty="0"/>
              <a:t> </a:t>
            </a:r>
            <a:r>
              <a:rPr spc="-5" dirty="0" smtClean="0"/>
              <a:t>of</a:t>
            </a:r>
            <a:r>
              <a:rPr lang="en-US" spc="-5" dirty="0">
                <a:solidFill>
                  <a:srgbClr val="FFFFFF"/>
                </a:solidFill>
              </a:rPr>
              <a:t> variable</a:t>
            </a:r>
            <a:endParaRPr spc="-5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1515836"/>
            <a:ext cx="5119326" cy="25037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553" y="744496"/>
            <a:ext cx="7860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dirty="0"/>
              <a:t>a </a:t>
            </a:r>
            <a:r>
              <a:rPr spc="-5" dirty="0"/>
              <a:t>variable to initialize another</a:t>
            </a:r>
            <a:r>
              <a:rPr spc="-114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692975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Want to declare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U = 2 *</a:t>
            </a:r>
            <a:r>
              <a:rPr sz="1400" spc="-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W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ca-ES" sz="1200" spc="-10" dirty="0" smtClean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ca-ES" sz="1200" spc="-10" dirty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ca-ES" sz="1200" spc="-10" dirty="0" smtClean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Georgia" panose="02040502050405020303" pitchFamily="18" charset="0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Not so safe (but </a:t>
            </a:r>
            <a:r>
              <a:rPr sz="1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quite</a:t>
            </a:r>
            <a:r>
              <a:rPr sz="1400" spc="-7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common)</a:t>
            </a:r>
            <a:endParaRPr sz="1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9275"/>
            <a:ext cx="4876800" cy="7693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553" y="744496"/>
            <a:ext cx="7860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dirty="0"/>
              <a:t>a </a:t>
            </a:r>
            <a:r>
              <a:rPr spc="-5" dirty="0"/>
              <a:t>variable to initialize another</a:t>
            </a:r>
            <a:r>
              <a:rPr spc="-114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6929755" cy="136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Want to declare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U = 2 *</a:t>
            </a:r>
            <a:r>
              <a:rPr sz="1400" spc="-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4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W</a:t>
            </a:r>
            <a:endParaRPr lang="ca-ES" sz="14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ca-ES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ca-ES" sz="14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ca-ES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ca-ES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(It is safer if W is initialized before  its value  is used  to initialize U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)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9275"/>
            <a:ext cx="4876800" cy="7693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9075"/>
          <a:stretch/>
        </p:blipFill>
        <p:spPr>
          <a:xfrm>
            <a:off x="457200" y="1808389"/>
            <a:ext cx="4876800" cy="7633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408" y="748030"/>
            <a:ext cx="5376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</a:t>
            </a:r>
            <a:r>
              <a:rPr spc="-5" dirty="0"/>
              <a:t>vs</a:t>
            </a:r>
            <a:r>
              <a:rPr spc="-95" dirty="0"/>
              <a:t> </a:t>
            </a:r>
            <a:r>
              <a:rPr spc="-5" dirty="0"/>
              <a:t>InteractiveSession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784487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You sometimes see InteractiveSession instead of</a:t>
            </a:r>
            <a:r>
              <a:rPr sz="1600" spc="-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Session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The only difference 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is</a:t>
            </a:r>
            <a:r>
              <a:rPr lang="ca-ES"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ca-ES" sz="1600" spc="-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that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an InteractiveSession makes itself the</a:t>
            </a:r>
            <a:r>
              <a:rPr sz="1600" spc="-6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default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2584948"/>
            <a:ext cx="4789714" cy="19134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1482" y="748030"/>
            <a:ext cx="4077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100" dirty="0"/>
              <a:t> </a:t>
            </a:r>
            <a:r>
              <a:rPr spc="-5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1659"/>
            <a:ext cx="5673090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tf.Graph.control_dependencies(control_inputs)</a:t>
            </a:r>
            <a:endParaRPr sz="1600" dirty="0"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2125436"/>
            <a:ext cx="7298375" cy="13607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body" idx="1"/>
          </p:nvPr>
        </p:nvSpPr>
        <p:spPr>
          <a:xfrm>
            <a:off x="468087" y="1518557"/>
            <a:ext cx="8938839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Go to terminal,</a:t>
            </a:r>
            <a:r>
              <a:rPr sz="16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run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:</a:t>
            </a: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chemeClr val="bg1"/>
                </a:solidFill>
                <a:latin typeface="Arial"/>
                <a:cs typeface="Arial"/>
              </a:rPr>
              <a:t>$  </a:t>
            </a:r>
            <a:r>
              <a:rPr sz="1600" spc="80" dirty="0">
                <a:solidFill>
                  <a:schemeClr val="bg1"/>
                </a:solidFill>
                <a:latin typeface="Arial"/>
                <a:cs typeface="Arial"/>
              </a:rPr>
              <a:t>tensorboard  </a:t>
            </a:r>
            <a:r>
              <a:rPr sz="1600" spc="165" dirty="0">
                <a:solidFill>
                  <a:schemeClr val="bg1"/>
                </a:solidFill>
                <a:latin typeface="Arial"/>
                <a:cs typeface="Arial"/>
              </a:rPr>
              <a:t>--logdir="./graphs"  </a:t>
            </a:r>
            <a:r>
              <a:rPr sz="1600" spc="200" dirty="0">
                <a:solidFill>
                  <a:schemeClr val="bg1"/>
                </a:solidFill>
                <a:latin typeface="Arial"/>
                <a:cs typeface="Arial"/>
              </a:rPr>
              <a:t>--port</a:t>
            </a:r>
            <a:r>
              <a:rPr sz="1600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Arial"/>
                <a:cs typeface="Arial"/>
              </a:rPr>
              <a:t>6006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Then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open your browser and go 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to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:</a:t>
            </a:r>
            <a:r>
              <a:rPr sz="1600" spc="3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http://localhost:6006/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Run your program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Exercise </a:t>
            </a:r>
            <a:endParaRPr lang="en-US"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058518" y="2421890"/>
            <a:ext cx="303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z="1800" spc="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02_variables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547" y="2255300"/>
            <a:ext cx="392876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 smtClean="0"/>
              <a:t>Placeholder</a:t>
            </a:r>
            <a:r>
              <a:rPr lang="ca-ES" sz="4000" spc="-5" dirty="0" smtClean="0"/>
              <a:t>s</a:t>
            </a:r>
            <a:endParaRPr sz="4000" spc="-5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086" y="1515462"/>
            <a:ext cx="536321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TF program often has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2</a:t>
            </a:r>
            <a:r>
              <a:rPr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phases:</a:t>
            </a:r>
            <a:endParaRPr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38862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Assemble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16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graph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Use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session to execute operations in the</a:t>
            </a:r>
            <a:r>
              <a:rPr sz="16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graph.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7778" y="748030"/>
            <a:ext cx="3228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quick</a:t>
            </a:r>
            <a:r>
              <a:rPr spc="-105" dirty="0"/>
              <a:t> </a:t>
            </a:r>
            <a:r>
              <a:rPr spc="-5" dirty="0"/>
              <a:t>reminder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086" y="1515462"/>
            <a:ext cx="8294914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TF program often has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2</a:t>
            </a:r>
            <a:r>
              <a:rPr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phases:</a:t>
            </a:r>
            <a:endParaRPr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38862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Assemble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16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graph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Use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session to execute operations in the</a:t>
            </a:r>
            <a:r>
              <a:rPr sz="16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graph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.</a:t>
            </a: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endParaRPr lang="ca-ES" sz="1600" spc="-5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  <a:tabLst>
                <a:tab pos="469265" algn="l"/>
                <a:tab pos="469900" algn="l"/>
              </a:tabLst>
            </a:pP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Can assemble the graph first without knowing the values needed for  </a:t>
            </a:r>
            <a:r>
              <a:rPr lang="en-U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computation?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3384178" y="748030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Placeholders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086" y="1515462"/>
            <a:ext cx="7913914" cy="2756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TF program often has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2</a:t>
            </a:r>
            <a:r>
              <a:rPr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phases:</a:t>
            </a:r>
            <a:endParaRPr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38862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Assemble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16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graph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Use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session to execute operations in the</a:t>
            </a:r>
            <a:r>
              <a:rPr sz="16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graph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.</a:t>
            </a: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endParaRPr lang="ca-ES" sz="1600" spc="-5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  <a:tabLst>
                <a:tab pos="469265" algn="l"/>
                <a:tab pos="469900" algn="l"/>
              </a:tabLst>
            </a:pP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Can assemble the graph first without knowing the values needed for  </a:t>
            </a:r>
            <a:r>
              <a:rPr lang="en-U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computation?</a:t>
            </a:r>
          </a:p>
          <a:p>
            <a:pPr marL="51435">
              <a:lnSpc>
                <a:spcPct val="100000"/>
              </a:lnSpc>
              <a:spcBef>
                <a:spcPts val="15"/>
              </a:spcBef>
              <a:tabLst>
                <a:tab pos="469265" algn="l"/>
                <a:tab pos="469900" algn="l"/>
              </a:tabLst>
            </a:pPr>
            <a:endParaRPr lang="en-US" sz="1600" spc="-5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Analogy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: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12700" marR="5080">
              <a:lnSpc>
                <a:spcPct val="100699"/>
              </a:lnSpc>
            </a:pPr>
            <a:r>
              <a:rPr lang="en-U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We can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define the function f(x, y)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=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x*2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+ y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without </a:t>
            </a:r>
            <a:r>
              <a:rPr lang="en-U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knowing the values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of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x </a:t>
            </a:r>
            <a:r>
              <a:rPr lang="en-U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and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y</a:t>
            </a:r>
            <a:r>
              <a:rPr lang="en-U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. Variables x and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y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are  placeholders for the actual</a:t>
            </a:r>
            <a:r>
              <a:rPr lang="en-US" sz="1600" spc="-8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values.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  <a:tabLst>
                <a:tab pos="469265" algn="l"/>
                <a:tab pos="469900" algn="l"/>
              </a:tabLst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3384178" y="748030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Placeholders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284" y="748030"/>
            <a:ext cx="3505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Why</a:t>
            </a:r>
            <a:r>
              <a:rPr sz="28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placeholders?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858" y="2158094"/>
            <a:ext cx="8163559" cy="827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835" marR="5080" indent="-184277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We, or our clients, can later supply their own data when they  need to execute the</a:t>
            </a:r>
            <a:r>
              <a:rPr sz="2400" spc="-8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computation.</a:t>
            </a:r>
            <a:endParaRPr sz="24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178" y="748030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Placeholders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8776"/>
            <a:ext cx="5541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tf.placeholder(dtype,  </a:t>
            </a:r>
            <a:r>
              <a:rPr sz="1600" b="1" spc="-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shape=None,</a:t>
            </a:r>
            <a:r>
              <a:rPr sz="1600" b="1" spc="1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b="1" spc="-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2114550"/>
            <a:ext cx="7132320" cy="228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453" y="2137322"/>
            <a:ext cx="711517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22550" marR="5080" indent="-2610485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Feed the values to placeholders using</a:t>
            </a:r>
            <a:r>
              <a:rPr spc="-100" dirty="0"/>
              <a:t> </a:t>
            </a:r>
            <a:r>
              <a:rPr dirty="0"/>
              <a:t>a  </a:t>
            </a:r>
            <a:r>
              <a:rPr spc="-5" dirty="0"/>
              <a:t>dictionary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178" y="748030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Placeholders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8776"/>
            <a:ext cx="5541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tf.placeholder(dtype,  </a:t>
            </a:r>
            <a:r>
              <a:rPr sz="1600" b="1" spc="-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shape=None,</a:t>
            </a:r>
            <a:r>
              <a:rPr sz="1600" b="1" spc="1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b="1" spc="-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2128156"/>
            <a:ext cx="7879427" cy="265339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81000" y="4725633"/>
            <a:ext cx="1979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spc="-1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Arial"/>
              </a:rPr>
              <a:t>#  </a:t>
            </a:r>
            <a:r>
              <a:rPr lang="en-US" sz="1400" spc="-45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Arial"/>
              </a:rPr>
              <a:t>&gt;&gt;  </a:t>
            </a:r>
            <a:r>
              <a:rPr lang="en-US" sz="1400" spc="185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Arial"/>
              </a:rPr>
              <a:t>[6, </a:t>
            </a:r>
            <a:r>
              <a:rPr lang="en-US" sz="1400" spc="135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Arial"/>
              </a:rPr>
              <a:t>7,</a:t>
            </a:r>
            <a:r>
              <a:rPr lang="en-US" sz="1400" spc="425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n-US" sz="1400" spc="135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Arial"/>
              </a:rPr>
              <a:t>8]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178" y="748030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Placeholders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8776"/>
            <a:ext cx="5541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tf.placeholder(dtype,  </a:t>
            </a:r>
            <a:r>
              <a:rPr sz="1600" b="1" spc="-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shape=None,</a:t>
            </a:r>
            <a:r>
              <a:rPr sz="1600" b="1" spc="1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b="1" spc="-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458" y="2128157"/>
            <a:ext cx="5783942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shape=None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means that tensor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of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any  shape will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be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accepted as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value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for 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placeholder</a:t>
            </a:r>
            <a:r>
              <a:rPr sz="14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.</a:t>
            </a:r>
            <a:endParaRPr lang="ca-ES" sz="14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endParaRPr lang="ca-ES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shape=None is easy to</a:t>
            </a:r>
            <a:r>
              <a:rPr lang="en-US" sz="1400" spc="-8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construct </a:t>
            </a:r>
            <a:r>
              <a:rPr lang="en-US" sz="1400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graphs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, but nightmarish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for</a:t>
            </a:r>
            <a:r>
              <a:rPr lang="en-US" sz="1400" spc="-9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debugging</a:t>
            </a:r>
            <a:endParaRPr lang="en-US" sz="1400" dirty="0">
              <a:latin typeface="Georgia" panose="02040502050405020303" pitchFamily="18" charset="0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endParaRPr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Explicitly name them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2125436"/>
            <a:ext cx="6603092" cy="2446564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4588324" y="1515836"/>
            <a:ext cx="3823262" cy="1741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178" y="748030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Placeholders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8776"/>
            <a:ext cx="5541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tf.placeholder(dtype,  </a:t>
            </a:r>
            <a:r>
              <a:rPr sz="1600" b="1" spc="-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shape=None,</a:t>
            </a:r>
            <a:r>
              <a:rPr sz="1600" b="1" spc="1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b="1" spc="-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458" y="2128157"/>
            <a:ext cx="5783942" cy="910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lang="en-US"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shape=None also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breaks </a:t>
            </a:r>
            <a:r>
              <a:rPr lang="en-US"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all following  shape inference, which makes many 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ops not </a:t>
            </a:r>
            <a:r>
              <a:rPr lang="en-US"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work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because </a:t>
            </a:r>
            <a:r>
              <a:rPr lang="en-US"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they expect  certain</a:t>
            </a:r>
            <a:r>
              <a:rPr lang="en-US" sz="1400" spc="-1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rank.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endParaRPr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382" y="748030"/>
            <a:ext cx="8122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if want to feed multiple data points</a:t>
            </a:r>
            <a:r>
              <a:rPr spc="-90" dirty="0"/>
              <a:t> </a:t>
            </a:r>
            <a:r>
              <a:rPr spc="-5" dirty="0"/>
              <a:t>in?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5" y="1515836"/>
            <a:ext cx="387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We feed all the values in, one at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time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9" y="2120356"/>
            <a:ext cx="4187194" cy="8323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915" y="1918606"/>
            <a:ext cx="7344409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You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can feed_dict any feedable</a:t>
            </a:r>
            <a:r>
              <a:rPr sz="2800" b="1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tensor.</a:t>
            </a:r>
            <a:endParaRPr sz="2800" dirty="0">
              <a:latin typeface="Georgia"/>
              <a:cs typeface="Georgia"/>
            </a:endParaRPr>
          </a:p>
          <a:p>
            <a:pPr marL="12700" marR="5080" algn="ctr">
              <a:lnSpc>
                <a:spcPct val="100400"/>
              </a:lnSpc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Placeholder is just </a:t>
            </a:r>
            <a:r>
              <a:rPr sz="2800" b="1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way to indicate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that  something must be</a:t>
            </a:r>
            <a:r>
              <a:rPr sz="28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fed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884" y="2171702"/>
            <a:ext cx="83820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200" dirty="0">
                <a:latin typeface="Georgia" panose="02040502050405020303" pitchFamily="18" charset="0"/>
                <a:cs typeface="Arial"/>
              </a:rPr>
              <a:t>tf.Graph.is_feedable(tensor)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b="0" dirty="0">
                <a:latin typeface="Georgia" panose="02040502050405020303" pitchFamily="18" charset="0"/>
              </a:rPr>
              <a:t># </a:t>
            </a:r>
            <a:r>
              <a:rPr sz="2400" b="0" spc="-5" dirty="0">
                <a:latin typeface="Georgia" panose="02040502050405020303" pitchFamily="18" charset="0"/>
              </a:rPr>
              <a:t>True if and only if tensor is</a:t>
            </a:r>
            <a:r>
              <a:rPr sz="2400" b="0" spc="-90" dirty="0">
                <a:latin typeface="Georgia" panose="02040502050405020303" pitchFamily="18" charset="0"/>
              </a:rPr>
              <a:t> </a:t>
            </a:r>
            <a:r>
              <a:rPr sz="2400" b="0" spc="-5" dirty="0">
                <a:latin typeface="Georgia" panose="02040502050405020303" pitchFamily="18" charset="0"/>
              </a:rPr>
              <a:t>feedable.</a:t>
            </a:r>
            <a:endParaRPr sz="2400" dirty="0">
              <a:latin typeface="Georgia" panose="02040502050405020303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8478" y="748030"/>
            <a:ext cx="4488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Feeding values to TF</a:t>
            </a:r>
            <a:r>
              <a:rPr spc="-95" dirty="0"/>
              <a:t> </a:t>
            </a:r>
            <a:r>
              <a:rPr spc="-5" dirty="0"/>
              <a:t>ops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8557"/>
            <a:ext cx="7686400" cy="227239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Exercises </a:t>
            </a:r>
            <a:endParaRPr lang="en-US"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058518" y="2421890"/>
            <a:ext cx="303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z="1800" spc="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02_feed_dict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063" y="2348230"/>
            <a:ext cx="3763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What’s lazy</a:t>
            </a:r>
            <a:r>
              <a:rPr spc="-100" dirty="0"/>
              <a:t> </a:t>
            </a:r>
            <a:r>
              <a:rPr spc="-5" dirty="0"/>
              <a:t>loading?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Exercise </a:t>
            </a:r>
            <a:endParaRPr lang="en-US"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058518" y="2421890"/>
            <a:ext cx="303784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z="1800" spc="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02_normal_loading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pc="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02_lazy_loading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752" y="739866"/>
            <a:ext cx="4015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Lazy loading</a:t>
            </a:r>
            <a:r>
              <a:rPr spc="-10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167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Normal</a:t>
            </a:r>
            <a:r>
              <a:rPr sz="18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loading: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2128156"/>
            <a:ext cx="7586717" cy="21199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8084" y="1507672"/>
            <a:ext cx="137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Lazy</a:t>
            </a:r>
            <a:r>
              <a:rPr sz="18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loading: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4" y="2125436"/>
            <a:ext cx="8305866" cy="1894114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570752" y="739866"/>
            <a:ext cx="4015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Lazy loading</a:t>
            </a:r>
            <a:r>
              <a:rPr spc="-100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1709056" y="1710482"/>
            <a:ext cx="5747385" cy="1737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94030" marR="483234" algn="ctr">
              <a:lnSpc>
                <a:spcPct val="100400"/>
              </a:lnSpc>
              <a:spcBef>
                <a:spcPts val="85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Learn to use</a:t>
            </a:r>
            <a:r>
              <a:rPr sz="28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TensorBoard  well and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often.</a:t>
            </a:r>
            <a:endParaRPr sz="2800" dirty="0">
              <a:latin typeface="Georgia"/>
              <a:cs typeface="Georgia"/>
            </a:endParaRPr>
          </a:p>
          <a:p>
            <a:pPr marL="12700" marR="5080" algn="ctr">
              <a:lnSpc>
                <a:spcPct val="100400"/>
              </a:lnSpc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It will help </a:t>
            </a:r>
            <a:r>
              <a:rPr sz="2800" b="1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lot when you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build  complicated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models.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2134503"/>
            <a:ext cx="8001000" cy="8726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algn="ctr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Both give the same value of</a:t>
            </a:r>
            <a:r>
              <a:rPr spc="-100" dirty="0"/>
              <a:t> </a:t>
            </a:r>
            <a:r>
              <a:rPr dirty="0" smtClean="0"/>
              <a:t>z</a:t>
            </a:r>
            <a:r>
              <a:rPr lang="ca-ES" dirty="0" smtClean="0"/>
              <a:t>.</a:t>
            </a:r>
            <a:r>
              <a:rPr dirty="0" smtClean="0"/>
              <a:t> </a:t>
            </a:r>
            <a:r>
              <a:rPr spc="-5" dirty="0"/>
              <a:t>What’s </a:t>
            </a:r>
            <a:r>
              <a:rPr spc="-5" dirty="0" smtClean="0"/>
              <a:t>the</a:t>
            </a:r>
            <a:r>
              <a:rPr lang="ca-ES" spc="-105" dirty="0"/>
              <a:t> </a:t>
            </a:r>
            <a:r>
              <a:rPr spc="-5" dirty="0" smtClean="0"/>
              <a:t>problem</a:t>
            </a:r>
            <a:r>
              <a:rPr spc="-5" dirty="0"/>
              <a:t>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514645" y="748031"/>
            <a:ext cx="213648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</a:rPr>
              <a:t>TensorBoard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207951"/>
            <a:ext cx="160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Normal</a:t>
            </a:r>
            <a:r>
              <a:rPr sz="18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loading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2" y="1808501"/>
            <a:ext cx="6705598" cy="2288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514645" y="748031"/>
            <a:ext cx="213648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</a:rPr>
              <a:t>TensorBoard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207951"/>
            <a:ext cx="85997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Lazy loading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(just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missing the node Add, bad for reading graph, but not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lang="en-US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bug)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2" y="1808501"/>
            <a:ext cx="6705598" cy="2288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1822108"/>
            <a:ext cx="7489632" cy="2288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300" y="743313"/>
            <a:ext cx="7142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tf.get_default_graph().as_graph_def()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7903"/>
            <a:ext cx="167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Normal</a:t>
            </a:r>
            <a:r>
              <a:rPr sz="18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loading: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086" y="2125436"/>
            <a:ext cx="1698625" cy="25400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2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  <a:p>
            <a:pPr marL="179705" marR="590550">
              <a:lnSpc>
                <a:spcPct val="114599"/>
              </a:lnSpc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name: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"Add"  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op:</a:t>
            </a:r>
            <a:r>
              <a:rPr sz="1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"Add"</a:t>
            </a:r>
            <a:endParaRPr sz="1200" dirty="0">
              <a:latin typeface="Arial"/>
              <a:cs typeface="Arial"/>
            </a:endParaRPr>
          </a:p>
          <a:p>
            <a:pPr marL="179705" marR="255904" algn="just">
              <a:lnSpc>
                <a:spcPct val="114599"/>
              </a:lnSpc>
            </a:pP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input: 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"x/read"  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input: 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"y/read"  </a:t>
            </a:r>
            <a:r>
              <a:rPr sz="1200" spc="215" dirty="0">
                <a:solidFill>
                  <a:srgbClr val="FFFFFF"/>
                </a:solidFill>
                <a:latin typeface="Arial"/>
                <a:cs typeface="Arial"/>
              </a:rPr>
              <a:t>attr</a:t>
            </a:r>
            <a:r>
              <a:rPr sz="1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  <a:p>
            <a:pPr marL="347345" marR="673735">
              <a:lnSpc>
                <a:spcPct val="114599"/>
              </a:lnSpc>
            </a:pP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key: 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"T" 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210"/>
              </a:spcBef>
            </a:pP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sz="12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DT_INT32</a:t>
            </a:r>
            <a:endParaRPr sz="120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209"/>
              </a:spcBef>
            </a:pPr>
            <a:r>
              <a:rPr sz="1200" spc="25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 marL="179705" algn="just">
              <a:lnSpc>
                <a:spcPct val="100000"/>
              </a:lnSpc>
              <a:spcBef>
                <a:spcPts val="210"/>
              </a:spcBef>
            </a:pPr>
            <a:r>
              <a:rPr sz="1200" spc="25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25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6087" y="2349894"/>
            <a:ext cx="33928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Node “Add” added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once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to the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graph</a:t>
            </a:r>
            <a:r>
              <a:rPr sz="1400" spc="-7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definition</a:t>
            </a:r>
            <a:endParaRPr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300" y="743313"/>
            <a:ext cx="7142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tf.get_default_graph().as_graph_def()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7903"/>
            <a:ext cx="167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8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Lazy</a:t>
            </a:r>
            <a:r>
              <a:rPr lang="ca-ES"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loading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: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086" y="2125436"/>
            <a:ext cx="1698625" cy="24201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R="870585" algn="ctr">
              <a:lnSpc>
                <a:spcPct val="100000"/>
              </a:lnSpc>
              <a:spcBef>
                <a:spcPts val="370"/>
              </a:spcBef>
            </a:pPr>
            <a:r>
              <a:rPr lang="nl-NL" sz="1200" spc="-1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lang="nl-NL" sz="12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200" spc="3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lang="nl-NL" sz="1200" dirty="0">
              <a:latin typeface="Arial"/>
              <a:cs typeface="Arial"/>
            </a:endParaRPr>
          </a:p>
          <a:p>
            <a:pPr marL="207645" marR="200025">
              <a:lnSpc>
                <a:spcPct val="116100"/>
              </a:lnSpc>
            </a:pPr>
            <a:r>
              <a:rPr lang="nl-NL" sz="1200" spc="-15" dirty="0">
                <a:solidFill>
                  <a:srgbClr val="FFFFFF"/>
                </a:solidFill>
                <a:latin typeface="Arial"/>
                <a:cs typeface="Arial"/>
              </a:rPr>
              <a:t>name: </a:t>
            </a:r>
            <a:r>
              <a:rPr lang="nl-NL" sz="1200" spc="60" dirty="0">
                <a:solidFill>
                  <a:srgbClr val="FFFFFF"/>
                </a:solidFill>
                <a:latin typeface="Arial"/>
                <a:cs typeface="Arial"/>
              </a:rPr>
              <a:t>"Add"  </a:t>
            </a:r>
            <a:r>
              <a:rPr lang="nl-NL" sz="1200" spc="110" dirty="0">
                <a:solidFill>
                  <a:srgbClr val="FFFFFF"/>
                </a:solidFill>
                <a:latin typeface="Arial"/>
                <a:cs typeface="Arial"/>
              </a:rPr>
              <a:t>op:</a:t>
            </a:r>
            <a:r>
              <a:rPr lang="nl-NL" sz="1200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200" spc="60" dirty="0">
                <a:solidFill>
                  <a:srgbClr val="FFFFFF"/>
                </a:solidFill>
                <a:latin typeface="Arial"/>
                <a:cs typeface="Arial"/>
              </a:rPr>
              <a:t>"Add"</a:t>
            </a:r>
            <a:endParaRPr lang="nl-NL" sz="1200" dirty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270"/>
              </a:spcBef>
            </a:pPr>
            <a:r>
              <a:rPr lang="nl-NL" sz="1200" spc="37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lang="nl-NL" sz="1200" dirty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270"/>
              </a:spcBef>
            </a:pPr>
            <a:r>
              <a:rPr lang="nl-NL" sz="1200" spc="3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lang="nl-NL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nl-NL" sz="1200" spc="37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lang="nl-NL" sz="1200" dirty="0">
              <a:latin typeface="Arial"/>
              <a:cs typeface="Arial"/>
            </a:endParaRPr>
          </a:p>
          <a:p>
            <a:pPr marR="870585" algn="ctr">
              <a:lnSpc>
                <a:spcPct val="100000"/>
              </a:lnSpc>
              <a:spcBef>
                <a:spcPts val="270"/>
              </a:spcBef>
            </a:pPr>
            <a:r>
              <a:rPr lang="nl-NL" sz="1200" spc="-1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lang="nl-NL" sz="12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200" spc="3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lang="nl-NL" sz="1200" dirty="0">
              <a:latin typeface="Arial"/>
              <a:cs typeface="Arial"/>
            </a:endParaRPr>
          </a:p>
          <a:p>
            <a:pPr marL="207645" marR="5080">
              <a:lnSpc>
                <a:spcPct val="116100"/>
              </a:lnSpc>
            </a:pPr>
            <a:r>
              <a:rPr lang="nl-NL" sz="1200" spc="-15" dirty="0">
                <a:solidFill>
                  <a:srgbClr val="FFFFFF"/>
                </a:solidFill>
                <a:latin typeface="Arial"/>
                <a:cs typeface="Arial"/>
              </a:rPr>
              <a:t>name: </a:t>
            </a:r>
            <a:r>
              <a:rPr lang="nl-NL" sz="1200" spc="35" dirty="0">
                <a:solidFill>
                  <a:srgbClr val="FFFFFF"/>
                </a:solidFill>
                <a:latin typeface="Arial"/>
                <a:cs typeface="Arial"/>
              </a:rPr>
              <a:t>"Add_9"  </a:t>
            </a:r>
            <a:r>
              <a:rPr lang="nl-NL" sz="1200" spc="110" dirty="0">
                <a:solidFill>
                  <a:srgbClr val="FFFFFF"/>
                </a:solidFill>
                <a:latin typeface="Arial"/>
                <a:cs typeface="Arial"/>
              </a:rPr>
              <a:t>op:</a:t>
            </a:r>
            <a:r>
              <a:rPr lang="nl-NL" sz="1200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200" spc="60" dirty="0">
                <a:solidFill>
                  <a:srgbClr val="FFFFFF"/>
                </a:solidFill>
                <a:latin typeface="Arial"/>
                <a:cs typeface="Arial"/>
              </a:rPr>
              <a:t>"Add"</a:t>
            </a:r>
            <a:endParaRPr lang="nl-NL" sz="1200" dirty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270"/>
              </a:spcBef>
            </a:pPr>
            <a:r>
              <a:rPr lang="nl-NL" sz="1200" spc="37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lang="nl-NL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nl-NL" sz="1200" spc="3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lang="nl-NL"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6087" y="2349894"/>
            <a:ext cx="33928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Node “Add” added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10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times to the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graph  definition</a:t>
            </a:r>
            <a:endParaRPr lang="en-US" sz="140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516086" y="2920092"/>
            <a:ext cx="35705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Or as many times as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you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want to compute</a:t>
            </a:r>
            <a:r>
              <a:rPr sz="1400" spc="-6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z</a:t>
            </a:r>
            <a:endParaRPr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44" y="2135412"/>
            <a:ext cx="8458200" cy="8726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indent="23813" algn="ctr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Imagine you want to compute an</a:t>
            </a:r>
            <a:r>
              <a:rPr spc="-90" dirty="0"/>
              <a:t> </a:t>
            </a:r>
            <a:r>
              <a:rPr spc="-5" dirty="0"/>
              <a:t>op  thousands of</a:t>
            </a:r>
            <a:r>
              <a:rPr spc="-105" dirty="0"/>
              <a:t> </a:t>
            </a:r>
            <a:r>
              <a:rPr spc="-5" dirty="0"/>
              <a:t>times!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906" y="2434327"/>
            <a:ext cx="81343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3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Separate definition of ops from computing/running</a:t>
            </a:r>
            <a:r>
              <a:rPr sz="18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ops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0231" y="503826"/>
            <a:ext cx="1581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2114550"/>
            <a:ext cx="1854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pc="-5" dirty="0" smtClean="0"/>
              <a:t>BREAK!!!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Constants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992" y="1515836"/>
            <a:ext cx="7379608" cy="5704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indent="12700">
              <a:lnSpc>
                <a:spcPct val="100699"/>
              </a:lnSpc>
              <a:spcBef>
                <a:spcPts val="85"/>
              </a:spcBef>
            </a:pPr>
            <a:r>
              <a:rPr sz="1800" b="1"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tf.constant(value, </a:t>
            </a:r>
            <a:r>
              <a:rPr sz="1800" b="1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dtype=None, </a:t>
            </a:r>
            <a:r>
              <a:rPr sz="1800" b="1" spc="-4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shape=None,</a:t>
            </a:r>
            <a:r>
              <a:rPr lang="ca-ES" sz="1800" b="1" spc="-4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b="1" spc="4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</a:t>
            </a:r>
            <a:r>
              <a:rPr sz="1800" b="1" spc="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='Const',</a:t>
            </a:r>
            <a:r>
              <a:rPr sz="1800" b="1" spc="4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b="1" spc="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verify_shape=False)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2125436"/>
            <a:ext cx="4088611" cy="227511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81000" y="4475116"/>
            <a:ext cx="2312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4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  </a:t>
            </a:r>
            <a:r>
              <a:rPr lang="en-US" sz="1600" spc="1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[5 8] [6 </a:t>
            </a:r>
            <a:r>
              <a:rPr lang="en-US" sz="1600" spc="18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spc="9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12]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809</TotalTime>
  <Words>1662</Words>
  <Application>Microsoft Office PowerPoint</Application>
  <PresentationFormat>Presentación en pantalla (16:9)</PresentationFormat>
  <Paragraphs>292</Paragraphs>
  <Slides>87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87</vt:i4>
      </vt:variant>
    </vt:vector>
  </HeadingPairs>
  <TitlesOfParts>
    <vt:vector size="94" baseType="lpstr">
      <vt:lpstr>Arial Unicode MS</vt:lpstr>
      <vt:lpstr>Arial</vt:lpstr>
      <vt:lpstr>Calibri</vt:lpstr>
      <vt:lpstr>Consolas</vt:lpstr>
      <vt:lpstr>Georgia</vt:lpstr>
      <vt:lpstr>Times New Roman</vt:lpstr>
      <vt:lpstr>Office Theme</vt:lpstr>
      <vt:lpstr>TensorFlow Ops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Tensors filled with a specific value</vt:lpstr>
      <vt:lpstr>Tensors filled with a specific value</vt:lpstr>
      <vt:lpstr>Tensors filled with a specific value</vt:lpstr>
      <vt:lpstr>Tensors filled with a specific value</vt:lpstr>
      <vt:lpstr>Tensors filled with a specific value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TensorFlow Data Types</vt:lpstr>
      <vt:lpstr>TensorFlow Data Types</vt:lpstr>
      <vt:lpstr>TensorFlow Data Types</vt:lpstr>
      <vt:lpstr>TensorFlow Data Types</vt:lpstr>
      <vt:lpstr>TensorFlow Data Types</vt:lpstr>
      <vt:lpstr>TensorFlow Data Types</vt:lpstr>
      <vt:lpstr>TF vs NP Data Types</vt:lpstr>
      <vt:lpstr>Presentación de PowerPoint</vt:lpstr>
      <vt:lpstr>Presentación de PowerPoint</vt:lpstr>
      <vt:lpstr>What’s wrong with constants?</vt:lpstr>
      <vt:lpstr>Other than being constant ...</vt:lpstr>
      <vt:lpstr>Presentación de PowerPoint</vt:lpstr>
      <vt:lpstr>Print out the graph def</vt:lpstr>
      <vt:lpstr>This makes loading graphs expensive  when constants are big</vt:lpstr>
      <vt:lpstr>Presentación de PowerPoint</vt:lpstr>
      <vt:lpstr>Variables</vt:lpstr>
      <vt:lpstr>Variables</vt:lpstr>
      <vt:lpstr>Variables</vt:lpstr>
      <vt:lpstr>How about variables?</vt:lpstr>
      <vt:lpstr>You have to initialize your variables</vt:lpstr>
      <vt:lpstr>You have to initialize your variables</vt:lpstr>
      <vt:lpstr>You have to initialize your variables</vt:lpstr>
      <vt:lpstr>Eval() a variable</vt:lpstr>
      <vt:lpstr>Eval() a variable</vt:lpstr>
      <vt:lpstr>tf.Variable.assign()</vt:lpstr>
      <vt:lpstr>tf.Variable.assign()</vt:lpstr>
      <vt:lpstr>tf.Variable.assign()</vt:lpstr>
      <vt:lpstr>tf.Variable.assign()</vt:lpstr>
      <vt:lpstr>tf.Variable.assign()</vt:lpstr>
      <vt:lpstr>tf.Variable.assign()</vt:lpstr>
      <vt:lpstr>tf.Variable.assign()</vt:lpstr>
      <vt:lpstr>tf.Variable.assign()</vt:lpstr>
      <vt:lpstr>tf.Variable.assign()</vt:lpstr>
      <vt:lpstr>assign_add() and assign_sub()</vt:lpstr>
      <vt:lpstr>Each session maintains its own copy of variable</vt:lpstr>
      <vt:lpstr>Use a variable to initialize another variable</vt:lpstr>
      <vt:lpstr>Use a variable to initialize another variable</vt:lpstr>
      <vt:lpstr>Session vs InteractiveSession</vt:lpstr>
      <vt:lpstr>Control Dependencies</vt:lpstr>
      <vt:lpstr>Presentación de PowerPoint</vt:lpstr>
      <vt:lpstr>Placeholders</vt:lpstr>
      <vt:lpstr>A quick reminder</vt:lpstr>
      <vt:lpstr>Placeholders</vt:lpstr>
      <vt:lpstr>Placeholders</vt:lpstr>
      <vt:lpstr>Presentación de PowerPoint</vt:lpstr>
      <vt:lpstr>Placeholders</vt:lpstr>
      <vt:lpstr>Feed the values to placeholders using a  dictionary</vt:lpstr>
      <vt:lpstr>Placeholders</vt:lpstr>
      <vt:lpstr>Placeholders</vt:lpstr>
      <vt:lpstr>Placeholders</vt:lpstr>
      <vt:lpstr>What if want to feed multiple data points in?</vt:lpstr>
      <vt:lpstr>Presentación de PowerPoint</vt:lpstr>
      <vt:lpstr>tf.Graph.is_feedable(tensor) # True if and only if tensor is feedable.</vt:lpstr>
      <vt:lpstr>Feeding values to TF ops</vt:lpstr>
      <vt:lpstr>Presentación de PowerPoint</vt:lpstr>
      <vt:lpstr>What’s lazy loading?</vt:lpstr>
      <vt:lpstr>Presentación de PowerPoint</vt:lpstr>
      <vt:lpstr>Lazy loading Example</vt:lpstr>
      <vt:lpstr>Lazy loading Example</vt:lpstr>
      <vt:lpstr>Both give the same value of z. What’s the problem?</vt:lpstr>
      <vt:lpstr>TensorBoard</vt:lpstr>
      <vt:lpstr>TensorBoard</vt:lpstr>
      <vt:lpstr>tf.get_default_graph().as_graph_def()</vt:lpstr>
      <vt:lpstr>tf.get_default_graph().as_graph_def()</vt:lpstr>
      <vt:lpstr>Imagine you want to compute an op  thousands of times!</vt:lpstr>
      <vt:lpstr>Solution</vt:lpstr>
      <vt:lpstr>BREAK!!!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TensorFlow!</dc:title>
  <dc:creator>Albert Climent Bigas</dc:creator>
  <cp:lastModifiedBy>Albert Climent Bigas</cp:lastModifiedBy>
  <cp:revision>54</cp:revision>
  <dcterms:created xsi:type="dcterms:W3CDTF">2017-05-12T14:37:48Z</dcterms:created>
  <dcterms:modified xsi:type="dcterms:W3CDTF">2017-05-18T11:39:30Z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