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4" r:id="rId4"/>
    <p:sldId id="315" r:id="rId5"/>
    <p:sldId id="371" r:id="rId6"/>
    <p:sldId id="31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41" r:id="rId28"/>
    <p:sldId id="372" r:id="rId29"/>
    <p:sldId id="37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79" r:id="rId38"/>
    <p:sldId id="352" r:id="rId39"/>
    <p:sldId id="353" r:id="rId40"/>
    <p:sldId id="354" r:id="rId41"/>
    <p:sldId id="355" r:id="rId42"/>
    <p:sldId id="374" r:id="rId43"/>
    <p:sldId id="357" r:id="rId44"/>
    <p:sldId id="359" r:id="rId45"/>
    <p:sldId id="375" r:id="rId46"/>
    <p:sldId id="361" r:id="rId47"/>
    <p:sldId id="358" r:id="rId48"/>
    <p:sldId id="376" r:id="rId49"/>
    <p:sldId id="364" r:id="rId50"/>
    <p:sldId id="365" r:id="rId51"/>
    <p:sldId id="377" r:id="rId52"/>
    <p:sldId id="378" r:id="rId53"/>
    <p:sldId id="368" r:id="rId54"/>
    <p:sldId id="369" r:id="rId55"/>
    <p:sldId id="312" r:id="rId56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360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1860" userDrawn="1">
          <p15:clr>
            <a:srgbClr val="A4A3A4"/>
          </p15:clr>
        </p15:guide>
        <p15:guide id="9" orient="horz" pos="1332" userDrawn="1">
          <p15:clr>
            <a:srgbClr val="A4A3A4"/>
          </p15:clr>
        </p15:guide>
        <p15:guide id="10" orient="horz" pos="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756"/>
        <p:guide pos="288"/>
        <p:guide pos="3600"/>
        <p:guide pos="2880"/>
        <p:guide orient="horz" pos="3060"/>
        <p:guide orient="horz" pos="1620"/>
        <p:guide pos="2208"/>
        <p:guide orient="horz" pos="1860"/>
        <p:guide orient="horz" pos="1332"/>
        <p:guide orient="horz" pos="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759" y="503826"/>
            <a:ext cx="2136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7254"/>
            <a:ext cx="407670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045" y="503826"/>
            <a:ext cx="11539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80" y="1354126"/>
            <a:ext cx="8938839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72" y="1881696"/>
            <a:ext cx="8501742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200" b="0" spc="-10" dirty="0" smtClean="0"/>
              <a:t>Basic Models in </a:t>
            </a:r>
            <a:r>
              <a:rPr lang="en-US" sz="5200" b="0" spc="-10" dirty="0" err="1" smtClean="0"/>
              <a:t>TensorFlow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115" y="2898006"/>
            <a:ext cx="4087495" cy="56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Introduction </a:t>
            </a: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t</a:t>
            </a:r>
            <a:r>
              <a:rPr lang="ca-ES" spc="-5" dirty="0" smtClean="0">
                <a:solidFill>
                  <a:srgbClr val="ADADAD"/>
                </a:solidFill>
                <a:latin typeface="Georgia"/>
                <a:cs typeface="Georgia"/>
              </a:rPr>
              <a:t>o </a:t>
            </a:r>
            <a:r>
              <a:rPr lang="en-US" spc="-5" dirty="0" err="1" smtClean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lang="en-US" sz="1800" dirty="0" smtClean="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18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</a:t>
            </a: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05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/2017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17065"/>
            <a:ext cx="702437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Model relationship between </a:t>
            </a:r>
            <a:r>
              <a:rPr dirty="0"/>
              <a:t>a </a:t>
            </a:r>
            <a:r>
              <a:rPr spc="-5" dirty="0"/>
              <a:t>scalar  dependent variable </a:t>
            </a:r>
            <a:r>
              <a:rPr dirty="0"/>
              <a:t>y </a:t>
            </a:r>
            <a:r>
              <a:rPr spc="-5" dirty="0"/>
              <a:t>and</a:t>
            </a:r>
            <a:r>
              <a:rPr spc="-105" dirty="0"/>
              <a:t> </a:t>
            </a:r>
            <a:r>
              <a:rPr spc="-5" dirty="0"/>
              <a:t>independent  variables</a:t>
            </a:r>
            <a:r>
              <a:rPr spc="-105" dirty="0"/>
              <a:t> </a:t>
            </a:r>
            <a:r>
              <a:rPr dirty="0"/>
              <a:t>X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715" y="2123438"/>
            <a:ext cx="48145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7937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1145" y="748030"/>
            <a:ext cx="352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The City of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Chicago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1271" y="2124889"/>
            <a:ext cx="481457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635" algn="ctr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  Predict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Y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4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0259" y="748030"/>
            <a:ext cx="102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030" y="748029"/>
            <a:ext cx="1739074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3400" y="1518557"/>
            <a:ext cx="2245995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Linear 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model: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= </a:t>
            </a:r>
            <a:r>
              <a:rPr lang="ca-ES" sz="16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W·x+b</a:t>
            </a: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Error: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= (y-</a:t>
            </a:r>
            <a:r>
              <a:rPr lang="ca-ES" sz="16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  <a:r>
              <a:rPr lang="ca-ES" sz="1600" baseline="300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</a:t>
            </a:r>
            <a:endParaRPr lang="ca-ES" sz="1600" baseline="30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1515836"/>
            <a:ext cx="3733800" cy="2800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938" y="2345690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775" y="748030"/>
            <a:ext cx="3600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1: Read in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9255" y="2421890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4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</a:t>
            </a:r>
            <a:r>
              <a:rPr sz="18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already</a:t>
            </a:r>
            <a:r>
              <a:rPr sz="18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did </a:t>
            </a:r>
            <a:r>
              <a:rPr sz="1800" spc="229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that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you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50198"/>
            <a:ext cx="8991600" cy="4417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 algn="ctr">
              <a:lnSpc>
                <a:spcPct val="100400"/>
              </a:lnSpc>
              <a:spcBef>
                <a:spcPts val="85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2: Create placeholders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for  inputs and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labels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751" y="2421890"/>
            <a:ext cx="554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800" spc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800" spc="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58" y="748030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259901"/>
            <a:ext cx="81718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...)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078" y="742952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8100" y="2421890"/>
            <a:ext cx="290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10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sz="1800" spc="-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-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 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800" spc="-3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   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+ </a:t>
            </a:r>
            <a:r>
              <a:rPr sz="1800" spc="-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b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32" y="739866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5: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Specify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loss</a:t>
            </a:r>
            <a:r>
              <a:rPr sz="2800" b="1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6002" y="2421890"/>
            <a:ext cx="491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ca-ES"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sz="1800" spc="3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lang="ca-ES" sz="18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sz="18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</a:t>
            </a:r>
            <a:r>
              <a:rPr sz="1800" spc="229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name="loss")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404" y="1891030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4" y="2582636"/>
            <a:ext cx="4103916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Review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Linear regression in </a:t>
            </a:r>
            <a:r>
              <a:rPr lang="en-US" sz="2000" spc="-5" dirty="0" err="1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 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Optimizers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Loss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functions</a:t>
            </a: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Logistic regression on MNIST  </a:t>
            </a:r>
            <a:endParaRPr lang="en-US" sz="2000" spc="-5" dirty="0" smtClean="0">
              <a:solidFill>
                <a:srgbClr val="ADADAD"/>
              </a:solidFill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865" y="748030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88" y="2434327"/>
            <a:ext cx="8838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tf.train.GradientDescentOptimizer(learning_rate=0.001).minimize(loss)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53" y="748030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182" y="1892895"/>
            <a:ext cx="6920865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Initialize</a:t>
            </a:r>
            <a:r>
              <a:rPr sz="1800" spc="4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z="18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optimizer</a:t>
            </a:r>
            <a:r>
              <a:rPr sz="1800"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2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(with </a:t>
            </a:r>
            <a:r>
              <a:rPr sz="1800" spc="10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data </a:t>
            </a:r>
            <a:r>
              <a:rPr sz="18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fed </a:t>
            </a:r>
            <a:r>
              <a:rPr sz="1800" spc="25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into </a:t>
            </a:r>
            <a:r>
              <a:rPr sz="18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placeholders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 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inputs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081" y="748030"/>
            <a:ext cx="5801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See </a:t>
            </a:r>
            <a:r>
              <a:rPr spc="-5" dirty="0"/>
              <a:t>your model in</a:t>
            </a:r>
            <a:r>
              <a:rPr spc="-90" dirty="0"/>
              <a:t> </a:t>
            </a:r>
            <a:r>
              <a:rPr spc="-5" dirty="0"/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68" y="1517492"/>
            <a:ext cx="8646075" cy="121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1: </a:t>
            </a:r>
            <a:r>
              <a:rPr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writer 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pc="1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tf.summary.FileWriter('./my_graph/03/linear_reg',  </a:t>
            </a:r>
            <a:r>
              <a:rPr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sess.graph)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2:  </a:t>
            </a:r>
            <a:r>
              <a:rPr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$  </a:t>
            </a:r>
            <a:r>
              <a:rPr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tensorboard</a:t>
            </a:r>
            <a:r>
              <a:rPr spc="-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--logdir='./my_graph'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0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014" y="748030"/>
            <a:ext cx="5695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Plot the results with</a:t>
            </a:r>
            <a:r>
              <a:rPr spc="-90" dirty="0"/>
              <a:t> </a:t>
            </a:r>
            <a:r>
              <a:rPr spc="-5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7922259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1: </a:t>
            </a:r>
            <a:r>
              <a:rPr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Uncomment   </a:t>
            </a:r>
            <a:r>
              <a:rPr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the  </a:t>
            </a:r>
            <a:r>
              <a:rPr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plotting </a:t>
            </a:r>
            <a:r>
              <a:rPr spc="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code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at </a:t>
            </a:r>
            <a:r>
              <a:rPr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the  </a:t>
            </a:r>
            <a:r>
              <a:rPr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end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of </a:t>
            </a:r>
            <a:r>
              <a:rPr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your</a:t>
            </a:r>
            <a:r>
              <a:rPr spc="4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program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2: </a:t>
            </a:r>
            <a:r>
              <a:rPr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pc="5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it</a:t>
            </a:r>
            <a:r>
              <a:rPr spc="3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1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again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925" y="1152475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2131378"/>
            <a:ext cx="792860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9265" marR="5080" indent="-2997200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How does TensorFlow know what variables  to</a:t>
            </a:r>
            <a:r>
              <a:rPr spc="-105" dirty="0"/>
              <a:t> </a:t>
            </a:r>
            <a:r>
              <a:rPr spc="-5" dirty="0"/>
              <a:t>update?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4645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ptimizer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f.train.GradientDescentOptimizer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learning_rate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=0.001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).minimize(loss)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_, </a:t>
            </a:r>
            <a:r>
              <a:rPr sz="1600" spc="4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sess.run([optimizer,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loss],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feed_dict={X: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x,</a:t>
            </a:r>
            <a:r>
              <a:rPr sz="16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Y:y})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4645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ptimizer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f.train.GradientDescentOptimizer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learning_rate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=0.001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).minimize(loss)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_, </a:t>
            </a:r>
            <a:r>
              <a:rPr sz="1600" spc="4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sess.run([optimizer,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loss],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feed_dict={X: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x,</a:t>
            </a:r>
            <a:r>
              <a:rPr sz="16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Y:y})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966357"/>
            <a:ext cx="77316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all</a:t>
            </a:r>
            <a:r>
              <a:rPr lang="ca-E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b="1" u="sng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trainable</a:t>
            </a:r>
            <a:r>
              <a:rPr lang="ca-E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variables that loss depends on and update</a:t>
            </a:r>
            <a:r>
              <a:rPr lang="en-US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086" y="1518557"/>
            <a:ext cx="77316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all</a:t>
            </a:r>
            <a:r>
              <a:rPr lang="ca-E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b="1" u="sng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trainable</a:t>
            </a:r>
            <a:r>
              <a:rPr lang="ca-E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variables that loss depends on and update</a:t>
            </a:r>
            <a:r>
              <a:rPr lang="en-US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950" y="2222250"/>
            <a:ext cx="8839201" cy="166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374" y="2321380"/>
            <a:ext cx="33305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873" y="748030"/>
            <a:ext cx="3564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Trainable</a:t>
            </a:r>
            <a:r>
              <a:rPr spc="-10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195" y="1518557"/>
            <a:ext cx="811593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400" b="1" u="sng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trainable=True</a:t>
            </a:r>
            <a:r>
              <a:rPr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 </a:t>
            </a:r>
            <a:r>
              <a:rPr sz="1400"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400" spc="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validate_shape=True, </a:t>
            </a:r>
            <a:r>
              <a:rPr sz="14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caching_device=None, </a:t>
            </a:r>
            <a:r>
              <a:rPr sz="14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name=None, </a:t>
            </a:r>
            <a:r>
              <a:rPr sz="1400" spc="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variable_def=None, </a:t>
            </a:r>
            <a:r>
              <a:rPr sz="1400" spc="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  </a:t>
            </a:r>
            <a:r>
              <a:rPr sz="1400" spc="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expected_shape=None,</a:t>
            </a:r>
            <a:r>
              <a:rPr sz="1400" spc="3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import_scope=None)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368" y="748030"/>
            <a:ext cx="4260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of optimizers in</a:t>
            </a:r>
            <a:r>
              <a:rPr spc="-105" dirty="0"/>
              <a:t> </a:t>
            </a:r>
            <a:r>
              <a:rPr spc="-5" dirty="0"/>
              <a:t>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2663"/>
            <a:ext cx="4027804" cy="2920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tf.train.GradientDescentOptimizer</a:t>
            </a: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tf.train.AdagradOptimizer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tf.train.MomentumOptimizer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tf.train.AdamOptimizer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tf.train.ProximalGradientDescentOptimizer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tf.train.ProximalAdagradOptimizer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tf.train.RMSPropOptimizer</a:t>
            </a: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 more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38" y="1611225"/>
            <a:ext cx="3698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Discussion</a:t>
            </a:r>
            <a:r>
              <a:rPr spc="-10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2580640"/>
            <a:ext cx="672210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478155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know that our model is</a:t>
            </a:r>
            <a:r>
              <a:rPr sz="24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correct?</a:t>
            </a:r>
            <a:endParaRPr sz="2400" dirty="0">
              <a:latin typeface="Georgia"/>
              <a:cs typeface="Georgia"/>
            </a:endParaRPr>
          </a:p>
          <a:p>
            <a:pPr marL="532130" indent="-519430">
              <a:lnSpc>
                <a:spcPts val="2865"/>
              </a:lnSpc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improve our</a:t>
            </a:r>
            <a:r>
              <a:rPr sz="24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model?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963" y="503826"/>
            <a:ext cx="4941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improve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62650" y="1222424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362" y="748030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312150" cy="1568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Robust  to outliers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25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Intuition: if the difference between the predicted value and the real value is small,  square 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25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If it’s large,  take  its absolute value</a:t>
            </a: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432" y="748030"/>
            <a:ext cx="4700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 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7274" y="1739174"/>
            <a:ext cx="34112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600" spc="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Can’t</a:t>
            </a:r>
            <a:r>
              <a:rPr sz="1600" spc="2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write:</a:t>
            </a:r>
            <a:endParaRPr sz="16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spc="250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n-US" sz="1600" spc="2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if 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y-</a:t>
            </a:r>
            <a:r>
              <a:rPr lang="en-US" sz="1600" spc="25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600" spc="2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&lt; 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delta</a:t>
            </a:r>
            <a:endParaRPr sz="16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72" y="503826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863"/>
            <a:ext cx="852351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90525">
              <a:spcBef>
                <a:spcPts val="100"/>
              </a:spcBef>
            </a:pPr>
            <a:r>
              <a:rPr sz="1600" spc="1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def 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huber_loss(labels,  </a:t>
            </a:r>
            <a:r>
              <a:rPr sz="1600" spc="1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predictions,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delta=1.0):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residual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tf.abs(predictions </a:t>
            </a:r>
            <a:r>
              <a:rPr sz="1600" spc="3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condition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20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tf.less(residual,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9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small_res</a:t>
            </a:r>
            <a:r>
              <a:rPr sz="1600" spc="9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0.5 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</a:t>
            </a:r>
            <a:r>
              <a:rPr lang="ca-ES" sz="1600" spc="-2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600"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(residual)</a:t>
            </a:r>
            <a:endParaRPr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5080"/>
            <a:r>
              <a:rPr sz="1600" spc="11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large_res</a:t>
            </a:r>
            <a:r>
              <a:rPr sz="1600" spc="1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residual </a:t>
            </a:r>
            <a:r>
              <a:rPr sz="1600" spc="3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sz="1600" spc="1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0.5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6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6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(delta)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5080"/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return  </a:t>
            </a:r>
            <a:r>
              <a:rPr sz="1600" spc="2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tf.select</a:t>
            </a:r>
            <a:r>
              <a:rPr sz="1600" spc="2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(condition, 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small_res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</a:t>
            </a:r>
            <a:r>
              <a:rPr sz="1600" spc="204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large_res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244" y="748030"/>
            <a:ext cx="243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Exercise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3464" y="2389832"/>
            <a:ext cx="7761514" cy="37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03_logistic_regression_mnist_starter</a:t>
            </a:r>
            <a:endParaRPr lang="ca-ES" spc="16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47" y="2345690"/>
            <a:ext cx="359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Logistic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5931" y="590552"/>
            <a:ext cx="4958011" cy="37837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12700" algn="ctr">
              <a:lnSpc>
                <a:spcPts val="2850"/>
              </a:lnSpc>
              <a:spcBef>
                <a:spcPts val="220"/>
              </a:spcBef>
            </a:pPr>
            <a:r>
              <a:rPr lang="ca-ES"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b="1" spc="-5" dirty="0" err="1" smtClean="0">
                <a:solidFill>
                  <a:srgbClr val="FFFFFF"/>
                </a:solidFill>
                <a:latin typeface="Georgia"/>
                <a:cs typeface="Georgia"/>
              </a:rPr>
              <a:t>ogistic</a:t>
            </a:r>
            <a:r>
              <a:rPr lang="ca-ES" sz="2400" b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ca-ES"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egression</a:t>
            </a:r>
            <a:r>
              <a:rPr sz="2400" b="1" spc="-10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009608"/>
            <a:ext cx="7505700" cy="31337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248" y="739866"/>
            <a:ext cx="3597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Computation</a:t>
            </a:r>
            <a:r>
              <a:rPr spc="-100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8557"/>
            <a:ext cx="7079615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TensorFlow separates definition of computations from their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execution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1: assemble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sz="1400" spc="-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2: use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 to execute operations in the</a:t>
            </a:r>
            <a:r>
              <a:rPr sz="14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graph.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4505" y="748030"/>
            <a:ext cx="3094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MNIST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Database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086" y="1510030"/>
            <a:ext cx="716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Each image is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28x28 array, flattened out to be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1-d tensor of size</a:t>
            </a:r>
            <a:r>
              <a:rPr sz="18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784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5444" y="1853126"/>
            <a:ext cx="5361800" cy="300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573" y="2201636"/>
            <a:ext cx="487743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image of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handwritten</a:t>
            </a:r>
            <a:r>
              <a:rPr sz="24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digit  Y: the digit</a:t>
            </a:r>
            <a:r>
              <a:rPr sz="24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03759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MNIST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573" y="2201636"/>
            <a:ext cx="4877435" cy="236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image of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handwritten</a:t>
            </a:r>
            <a:r>
              <a:rPr sz="24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digit  Y: the digit</a:t>
            </a:r>
            <a:r>
              <a:rPr sz="24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lang="ca-ES" sz="2400" b="1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endParaRPr lang="ca-ES" sz="2400" b="1" spc="-5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r>
              <a:rPr lang="ca-ES" sz="2400" b="1" spc="-5" dirty="0" err="1" smtClean="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lang="ca-ES" sz="2400" b="1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Recognize the digit in the image</a:t>
            </a: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03759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MNIST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961" y="748031"/>
            <a:ext cx="1338953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505" y="4643664"/>
            <a:ext cx="1346200" cy="1699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*Y is </a:t>
            </a:r>
            <a:r>
              <a:rPr sz="110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one-hot</a:t>
            </a:r>
            <a:r>
              <a:rPr sz="1100" spc="-9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</a:t>
            </a:r>
            <a:endParaRPr sz="110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505" y="1515836"/>
            <a:ext cx="620043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X*w +b</a:t>
            </a:r>
            <a:endParaRPr lang="en-US" spc="28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y_predicted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softmax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  </a:t>
            </a:r>
            <a:endParaRPr lang="en-US" spc="28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 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cross_entropy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(y, </a:t>
            </a: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y_predicted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505" y="73986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8374680" cy="642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505" y="73986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8374680" cy="6429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8088" y="2582636"/>
            <a:ext cx="4572000" cy="10002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MNIST.train</a:t>
            </a:r>
            <a:r>
              <a:rPr lang="en-US" spc="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55,000</a:t>
            </a:r>
            <a:r>
              <a:rPr lang="en-US" spc="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examples</a:t>
            </a:r>
            <a:endParaRPr lang="en-US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spc="11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MNIST.validation</a:t>
            </a:r>
            <a:r>
              <a:rPr lang="en-US" spc="1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5,000</a:t>
            </a:r>
            <a:r>
              <a:rPr lang="en-US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examples</a:t>
            </a:r>
            <a:endParaRPr lang="en-US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spc="8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MNIST.test</a:t>
            </a:r>
            <a:r>
              <a:rPr lang="en-US" spc="8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10,000</a:t>
            </a:r>
            <a:r>
              <a:rPr lang="en-US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2" y="2345690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372" y="2150533"/>
            <a:ext cx="86460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x</a:t>
            </a:r>
            <a:r>
              <a:rPr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 </a:t>
            </a:r>
            <a:r>
              <a:rPr spc="-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pc="25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tf.placeholder(tf.float32, </a:t>
            </a:r>
            <a:r>
              <a:rPr spc="17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[batch_size,  784],</a:t>
            </a:r>
            <a:r>
              <a:rPr spc="3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name="image")</a:t>
            </a:r>
            <a:endParaRPr dirty="0"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ca-ES"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  </a:t>
            </a:r>
            <a:r>
              <a:rPr spc="-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pc="25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tf.placeholder(tf.float32, </a:t>
            </a:r>
            <a:r>
              <a:rPr spc="17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[batch_size,  </a:t>
            </a:r>
            <a:r>
              <a:rPr spc="229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10],</a:t>
            </a:r>
            <a:r>
              <a:rPr spc="3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11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name="label")</a:t>
            </a:r>
            <a:endParaRPr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750060" y="319406"/>
            <a:ext cx="564388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>
              <a:lnSpc>
                <a:spcPct val="100400"/>
              </a:lnSpc>
              <a:spcBef>
                <a:spcPts val="85"/>
              </a:spcBef>
            </a:pPr>
            <a:r>
              <a:rPr spc="-10" dirty="0"/>
              <a:t>Step </a:t>
            </a:r>
            <a:r>
              <a:rPr spc="-5" dirty="0"/>
              <a:t>2: Create placeholders</a:t>
            </a:r>
            <a:r>
              <a:rPr spc="-90" dirty="0"/>
              <a:t> </a:t>
            </a:r>
            <a:r>
              <a:rPr spc="-5" dirty="0"/>
              <a:t>for  inputs and</a:t>
            </a:r>
            <a:r>
              <a:rPr spc="-105" dirty="0"/>
              <a:t> </a:t>
            </a:r>
            <a:r>
              <a:rPr spc="-5" dirty="0"/>
              <a:t>labels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58" y="748030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259901"/>
            <a:ext cx="81718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...)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192" y="748030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9886" y="2421890"/>
            <a:ext cx="228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-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 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800" spc="-3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   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+  </a:t>
            </a:r>
            <a:r>
              <a:rPr sz="18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b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314" y="748030"/>
            <a:ext cx="3689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TensorBoard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516086" y="1518372"/>
            <a:ext cx="5170248" cy="255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90165" y="4145093"/>
            <a:ext cx="197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Visualized </a:t>
            </a:r>
            <a:r>
              <a:rPr sz="1400" dirty="0">
                <a:solidFill>
                  <a:srgbClr val="EEEEEE"/>
                </a:solidFill>
                <a:latin typeface="Times New Roman"/>
                <a:cs typeface="Times New Roman"/>
              </a:rPr>
              <a:t>by</a:t>
            </a:r>
            <a:r>
              <a:rPr sz="1400" spc="-95" dirty="0">
                <a:solidFill>
                  <a:srgbClr val="EEEEE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TensorBoard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8371"/>
            <a:ext cx="2762291" cy="2555423"/>
          </a:xfrm>
          <a:prstGeom prst="rect">
            <a:avLst/>
          </a:prstGeom>
        </p:spPr>
      </p:pic>
      <p:sp>
        <p:nvSpPr>
          <p:cNvPr id="8" name="object 11"/>
          <p:cNvSpPr txBox="1"/>
          <p:nvPr/>
        </p:nvSpPr>
        <p:spPr>
          <a:xfrm>
            <a:off x="468086" y="4264473"/>
            <a:ext cx="392557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200" spc="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Create </a:t>
            </a:r>
            <a:r>
              <a:rPr sz="1200" spc="-1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a </a:t>
            </a:r>
            <a:r>
              <a:rPr sz="1200" spc="1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FileWriter </a:t>
            </a:r>
            <a:r>
              <a:rPr sz="1200" spc="1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object </a:t>
            </a:r>
            <a:r>
              <a:rPr sz="1200" spc="1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to </a:t>
            </a:r>
            <a:r>
              <a:rPr sz="1200" spc="16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write </a:t>
            </a:r>
            <a:r>
              <a:rPr sz="1200" spc="7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your </a:t>
            </a:r>
            <a:r>
              <a:rPr sz="1200" spc="4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graph  </a:t>
            </a:r>
            <a:r>
              <a:rPr sz="1200" spc="1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to </a:t>
            </a:r>
            <a:r>
              <a:rPr sz="1200" spc="7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event</a:t>
            </a:r>
            <a:r>
              <a:rPr sz="1200" spc="-16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200" spc="2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files</a:t>
            </a:r>
            <a:endParaRPr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518" y="748030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 </a:t>
            </a:r>
            <a:r>
              <a:rPr spc="-5" dirty="0"/>
              <a:t>5: </a:t>
            </a:r>
            <a:r>
              <a:rPr spc="-10" dirty="0"/>
              <a:t>Specify </a:t>
            </a:r>
            <a:r>
              <a:rPr spc="-5" dirty="0"/>
              <a:t>loss</a:t>
            </a:r>
            <a:r>
              <a:rPr spc="-7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178" y="2158094"/>
            <a:ext cx="76856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entropy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1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tf.nn.softmax_cross_entropy_with_logits(logits,</a:t>
            </a:r>
            <a:r>
              <a:rPr sz="1800" spc="3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Y)</a:t>
            </a:r>
            <a:endParaRPr sz="18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4604" algn="ctr">
              <a:lnSpc>
                <a:spcPct val="100000"/>
              </a:lnSpc>
            </a:pPr>
            <a:r>
              <a:rPr sz="1800" spc="1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sz="1800" spc="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tf.reduce_mean(entropy)</a:t>
            </a:r>
            <a:endParaRPr sz="18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865" y="748030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88" y="2434327"/>
            <a:ext cx="8838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tf.train.GradientDescentOptimizer(learning_rate=0.001).minimize(loss)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53" y="748030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182" y="1892895"/>
            <a:ext cx="6920865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Initialize</a:t>
            </a:r>
            <a:r>
              <a:rPr sz="1800" spc="4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z="18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optimizer</a:t>
            </a:r>
            <a:r>
              <a:rPr sz="1800"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2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(with </a:t>
            </a:r>
            <a:r>
              <a:rPr sz="1800" spc="10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data </a:t>
            </a:r>
            <a:r>
              <a:rPr sz="18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fed </a:t>
            </a:r>
            <a:r>
              <a:rPr sz="1800" spc="25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into </a:t>
            </a:r>
            <a:r>
              <a:rPr sz="18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placeholders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 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inputs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60" y="739866"/>
            <a:ext cx="2772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672"/>
            <a:ext cx="5101675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0:</a:t>
            </a:r>
            <a:r>
              <a:rPr sz="1000" spc="-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1.28812279526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0.732620414598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2: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0.600486441648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3:</a:t>
            </a:r>
            <a:r>
              <a:rPr sz="1000" spc="-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0.53647331619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4: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0.497578099683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229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...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9: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0.41295143427  </a:t>
            </a:r>
            <a:endParaRPr lang="ca-ES" sz="1000" spc="0" dirty="0" smtClean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endParaRPr lang="ca-ES"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85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Total </a:t>
            </a:r>
            <a:r>
              <a:rPr sz="1000" spc="1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time: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8.83596801758 </a:t>
            </a: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seconds  </a:t>
            </a:r>
            <a:endParaRPr lang="ca-ES" sz="1000" spc="5" dirty="0" smtClean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65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Optimization</a:t>
            </a:r>
            <a:r>
              <a:rPr sz="1000" spc="210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Finished!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Accuracy</a:t>
            </a:r>
            <a:r>
              <a:rPr sz="1000" spc="16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0.8977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250" y="503826"/>
            <a:ext cx="279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TensorBoard</a:t>
            </a:r>
            <a:r>
              <a:rPr spc="-100" dirty="0"/>
              <a:t> </a:t>
            </a:r>
            <a:r>
              <a:rPr spc="-5" dirty="0"/>
              <a:t>it</a:t>
            </a:r>
          </a:p>
        </p:txBody>
      </p:sp>
      <p:sp>
        <p:nvSpPr>
          <p:cNvPr id="3" name="object 3"/>
          <p:cNvSpPr/>
          <p:nvPr/>
        </p:nvSpPr>
        <p:spPr>
          <a:xfrm>
            <a:off x="1190375" y="1133649"/>
            <a:ext cx="6948451" cy="400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728" y="2349894"/>
            <a:ext cx="2222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smtClean="0"/>
              <a:t>THANKS!!!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63" y="739866"/>
            <a:ext cx="4830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tf.constant and</a:t>
            </a:r>
            <a:r>
              <a:rPr spc="-105" dirty="0"/>
              <a:t> </a:t>
            </a:r>
            <a:r>
              <a:rPr spc="-5" dirty="0"/>
              <a:t>tf.Variable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010785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Constant values are stored in the graph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definition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Sessions allocate memory to store variable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values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593" y="739866"/>
            <a:ext cx="5188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tf.placeholder and</a:t>
            </a:r>
            <a:r>
              <a:rPr spc="-105" dirty="0"/>
              <a:t> </a:t>
            </a:r>
            <a:r>
              <a:rPr spc="-5" dirty="0"/>
              <a:t>feed_dict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8557"/>
            <a:ext cx="555371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Feed values into placeholders by dictionary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(feed_dict)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You can feed values in variables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too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244" y="748030"/>
            <a:ext cx="243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Exercise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6686" y="2382820"/>
            <a:ext cx="7761514" cy="37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pc="16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03_linear_regression_starter</a:t>
            </a:r>
            <a:endParaRPr lang="ca-ES" spc="16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548" y="2345690"/>
            <a:ext cx="3368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839</Words>
  <Application>Microsoft Office PowerPoint</Application>
  <PresentationFormat>Presentación en pantalla (16:9)</PresentationFormat>
  <Paragraphs>174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0" baseType="lpstr">
      <vt:lpstr>Arial</vt:lpstr>
      <vt:lpstr>Calibri</vt:lpstr>
      <vt:lpstr>Georgia</vt:lpstr>
      <vt:lpstr>Times New Roman</vt:lpstr>
      <vt:lpstr>Office Theme</vt:lpstr>
      <vt:lpstr>Basic Models in TensorFlow</vt:lpstr>
      <vt:lpstr>Agenda</vt:lpstr>
      <vt:lpstr>Review</vt:lpstr>
      <vt:lpstr>Computation graph</vt:lpstr>
      <vt:lpstr>TensorBoard</vt:lpstr>
      <vt:lpstr>tf.constant and tf.Variable</vt:lpstr>
      <vt:lpstr>tf.placeholder and feed_dict</vt:lpstr>
      <vt:lpstr>Exercise</vt:lpstr>
      <vt:lpstr>Linear Regression</vt:lpstr>
      <vt:lpstr>Model relationship between a scalar  dependent variable y and independent  variables X</vt:lpstr>
      <vt:lpstr>Presentación de PowerPoint</vt:lpstr>
      <vt:lpstr>Presentación de PowerPoint</vt:lpstr>
      <vt:lpstr>Model</vt:lpstr>
      <vt:lpstr>Phase 1: Assemble our graph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Phase 2: Train our model</vt:lpstr>
      <vt:lpstr>See your model in TensorBoard</vt:lpstr>
      <vt:lpstr>Presentación de PowerPoint</vt:lpstr>
      <vt:lpstr>Plot the results with matplotlib</vt:lpstr>
      <vt:lpstr>Presentación de PowerPoint</vt:lpstr>
      <vt:lpstr>How does TensorFlow know what variables  to update?</vt:lpstr>
      <vt:lpstr>Optimizer</vt:lpstr>
      <vt:lpstr>Optimizer</vt:lpstr>
      <vt:lpstr>Optimizer</vt:lpstr>
      <vt:lpstr>Trainable variables</vt:lpstr>
      <vt:lpstr>List of optimizers in TF</vt:lpstr>
      <vt:lpstr>Discussion question</vt:lpstr>
      <vt:lpstr>How to improve our model</vt:lpstr>
      <vt:lpstr>Huber loss</vt:lpstr>
      <vt:lpstr>Implementing Huber loss</vt:lpstr>
      <vt:lpstr>Huber loss</vt:lpstr>
      <vt:lpstr>Exercise</vt:lpstr>
      <vt:lpstr>Logistic Regression</vt:lpstr>
      <vt:lpstr>Presentación de PowerPoint</vt:lpstr>
      <vt:lpstr>Presentación de PowerPoint</vt:lpstr>
      <vt:lpstr>MNIST</vt:lpstr>
      <vt:lpstr>MNIST</vt:lpstr>
      <vt:lpstr>Model</vt:lpstr>
      <vt:lpstr>Presentación de PowerPoint</vt:lpstr>
      <vt:lpstr>Presentación de PowerPoint</vt:lpstr>
      <vt:lpstr>Phase 1: Assemble our graph</vt:lpstr>
      <vt:lpstr>Step 2: Create placeholders for  inputs and labels</vt:lpstr>
      <vt:lpstr>Presentación de PowerPoint</vt:lpstr>
      <vt:lpstr>Presentación de PowerPoint</vt:lpstr>
      <vt:lpstr>Step 5: Specify loss function</vt:lpstr>
      <vt:lpstr>Presentación de PowerPoint</vt:lpstr>
      <vt:lpstr>Phase 2: Train our model</vt:lpstr>
      <vt:lpstr>Run our model</vt:lpstr>
      <vt:lpstr>TensorBoard it</vt:lpstr>
      <vt:lpstr>THANKS!!!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dc:creator>Albert Climent Bigas</dc:creator>
  <cp:lastModifiedBy>Albert Climent Bigas</cp:lastModifiedBy>
  <cp:revision>56</cp:revision>
  <dcterms:created xsi:type="dcterms:W3CDTF">2017-05-12T14:37:48Z</dcterms:created>
  <dcterms:modified xsi:type="dcterms:W3CDTF">2017-05-18T11:23:44Z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