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7"/>
  </p:notesMasterIdLst>
  <p:sldIdLst>
    <p:sldId id="256" r:id="rId2"/>
    <p:sldId id="485" r:id="rId3"/>
    <p:sldId id="299" r:id="rId4"/>
    <p:sldId id="427" r:id="rId5"/>
    <p:sldId id="428" r:id="rId6"/>
    <p:sldId id="305" r:id="rId7"/>
    <p:sldId id="429" r:id="rId8"/>
    <p:sldId id="304" r:id="rId9"/>
    <p:sldId id="306" r:id="rId10"/>
    <p:sldId id="308" r:id="rId11"/>
    <p:sldId id="311" r:id="rId12"/>
    <p:sldId id="447" r:id="rId13"/>
    <p:sldId id="312" r:id="rId14"/>
    <p:sldId id="448" r:id="rId15"/>
    <p:sldId id="433" r:id="rId16"/>
    <p:sldId id="431" r:id="rId17"/>
    <p:sldId id="432" r:id="rId18"/>
    <p:sldId id="434" r:id="rId19"/>
    <p:sldId id="435" r:id="rId20"/>
    <p:sldId id="436" r:id="rId21"/>
    <p:sldId id="437" r:id="rId22"/>
    <p:sldId id="438" r:id="rId23"/>
    <p:sldId id="314" r:id="rId24"/>
    <p:sldId id="319" r:id="rId25"/>
    <p:sldId id="315" r:id="rId26"/>
    <p:sldId id="318" r:id="rId27"/>
    <p:sldId id="439" r:id="rId28"/>
    <p:sldId id="449" r:id="rId29"/>
    <p:sldId id="320" r:id="rId30"/>
    <p:sldId id="316" r:id="rId31"/>
    <p:sldId id="324" r:id="rId32"/>
    <p:sldId id="326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450" r:id="rId64"/>
    <p:sldId id="358" r:id="rId65"/>
    <p:sldId id="359" r:id="rId66"/>
    <p:sldId id="361" r:id="rId67"/>
    <p:sldId id="373" r:id="rId68"/>
    <p:sldId id="441" r:id="rId69"/>
    <p:sldId id="374" r:id="rId70"/>
    <p:sldId id="443" r:id="rId71"/>
    <p:sldId id="377" r:id="rId72"/>
    <p:sldId id="381" r:id="rId73"/>
    <p:sldId id="382" r:id="rId74"/>
    <p:sldId id="383" r:id="rId75"/>
    <p:sldId id="379" r:id="rId76"/>
    <p:sldId id="384" r:id="rId77"/>
    <p:sldId id="385" r:id="rId78"/>
    <p:sldId id="391" r:id="rId79"/>
    <p:sldId id="393" r:id="rId80"/>
    <p:sldId id="371" r:id="rId81"/>
    <p:sldId id="440" r:id="rId82"/>
    <p:sldId id="394" r:id="rId83"/>
    <p:sldId id="395" r:id="rId84"/>
    <p:sldId id="444" r:id="rId85"/>
    <p:sldId id="386" r:id="rId86"/>
    <p:sldId id="397" r:id="rId87"/>
    <p:sldId id="387" r:id="rId88"/>
    <p:sldId id="398" r:id="rId89"/>
    <p:sldId id="399" r:id="rId90"/>
    <p:sldId id="403" r:id="rId91"/>
    <p:sldId id="401" r:id="rId92"/>
    <p:sldId id="405" r:id="rId93"/>
    <p:sldId id="406" r:id="rId94"/>
    <p:sldId id="400" r:id="rId95"/>
    <p:sldId id="408" r:id="rId96"/>
    <p:sldId id="409" r:id="rId97"/>
    <p:sldId id="410" r:id="rId98"/>
    <p:sldId id="411" r:id="rId99"/>
    <p:sldId id="412" r:id="rId100"/>
    <p:sldId id="407" r:id="rId101"/>
    <p:sldId id="413" r:id="rId102"/>
    <p:sldId id="414" r:id="rId103"/>
    <p:sldId id="451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423" r:id="rId113"/>
    <p:sldId id="452" r:id="rId114"/>
    <p:sldId id="445" r:id="rId115"/>
    <p:sldId id="425" r:id="rId116"/>
    <p:sldId id="453" r:id="rId117"/>
    <p:sldId id="426" r:id="rId118"/>
    <p:sldId id="454" r:id="rId119"/>
    <p:sldId id="483" r:id="rId120"/>
    <p:sldId id="455" r:id="rId121"/>
    <p:sldId id="456" r:id="rId122"/>
    <p:sldId id="457" r:id="rId123"/>
    <p:sldId id="481" r:id="rId124"/>
    <p:sldId id="482" r:id="rId125"/>
    <p:sldId id="459" r:id="rId126"/>
    <p:sldId id="458" r:id="rId127"/>
    <p:sldId id="460" r:id="rId128"/>
    <p:sldId id="461" r:id="rId129"/>
    <p:sldId id="462" r:id="rId130"/>
    <p:sldId id="476" r:id="rId131"/>
    <p:sldId id="463" r:id="rId132"/>
    <p:sldId id="464" r:id="rId133"/>
    <p:sldId id="468" r:id="rId134"/>
    <p:sldId id="469" r:id="rId135"/>
    <p:sldId id="471" r:id="rId136"/>
    <p:sldId id="472" r:id="rId137"/>
    <p:sldId id="473" r:id="rId138"/>
    <p:sldId id="474" r:id="rId139"/>
    <p:sldId id="480" r:id="rId140"/>
    <p:sldId id="475" r:id="rId141"/>
    <p:sldId id="477" r:id="rId142"/>
    <p:sldId id="478" r:id="rId143"/>
    <p:sldId id="479" r:id="rId144"/>
    <p:sldId id="484" r:id="rId145"/>
    <p:sldId id="298" r:id="rId1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0"/>
    <p:restoredTop sz="95673"/>
  </p:normalViewPr>
  <p:slideViewPr>
    <p:cSldViewPr snapToGrid="0" snapToObjects="1">
      <p:cViewPr>
        <p:scale>
          <a:sx n="148" d="100"/>
          <a:sy n="148" d="100"/>
        </p:scale>
        <p:origin x="-448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viewProps" Target="viewProps.xml"/><Relationship Id="rId151" Type="http://schemas.openxmlformats.org/officeDocument/2006/relationships/theme" Target="theme/theme1.xml"/><Relationship Id="rId15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notesMaster" Target="notesMasters/notesMaster1.xml"/><Relationship Id="rId148" Type="http://schemas.openxmlformats.org/officeDocument/2006/relationships/printerSettings" Target="printerSettings/printerSettings1.bin"/><Relationship Id="rId1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224F5-978C-2940-A64E-B7BFD1BF4E18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072EE-5001-E94B-99D7-2F9F01D7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2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9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3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0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0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9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2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0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1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8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6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5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0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9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7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F27-0E5B-0F4A-AC4D-88BD4CCB4A0A}" type="datetime1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FBA0-FEC3-EF47-AD54-64FEC96F9857}" type="datetime1">
              <a:rPr lang="en-US" smtClean="0"/>
              <a:t>15/08/18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38E9-01AB-E448-873B-A1DB95EBEABE}" type="datetime1">
              <a:rPr lang="en-US" smtClean="0"/>
              <a:t>15/08/18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F40-24D1-A241-820A-A7F0CA885687}" type="datetime1">
              <a:rPr lang="en-US" smtClean="0"/>
              <a:t>15/08/18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C45-8B8A-6246-AF4D-A64314DC0DEC}" type="datetime1">
              <a:rPr lang="en-US" smtClean="0"/>
              <a:t>15/08/18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924A-61E5-994E-B893-2D9D40A5ED32}" type="datetime1">
              <a:rPr lang="en-US" smtClean="0"/>
              <a:t>15/08/18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B5D-4925-C24C-A94C-6871AAC1EF88}" type="datetime1">
              <a:rPr lang="en-US" smtClean="0"/>
              <a:t>15/08/18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2A02-1E3E-464F-A769-7D4F31ACC985}" type="datetime1">
              <a:rPr lang="en-US" smtClean="0"/>
              <a:t>15/08/18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1F5-0B86-A04A-8410-10561CCEE355}" type="datetime1">
              <a:rPr lang="en-US" smtClean="0"/>
              <a:t>15/08/18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224-6136-CD4A-8519-75B1E66C71B6}" type="datetime1">
              <a:rPr lang="en-US" smtClean="0"/>
              <a:t>15/08/18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447B-43EF-AF4C-928D-0D06ADE0801E}" type="datetime1">
              <a:rPr lang="en-US" smtClean="0"/>
              <a:t>15/08/18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047F-E71C-374C-9A33-4934808F670F}" type="datetime1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2017 Joshua Starmer, https://statquest.org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-SNE</a:t>
            </a:r>
            <a:br>
              <a:rPr lang="en-US" dirty="0" smtClean="0"/>
            </a:br>
            <a:r>
              <a:rPr lang="en-US" dirty="0" smtClean="0"/>
              <a:t>Clearly </a:t>
            </a:r>
            <a:r>
              <a:rPr lang="en-US" dirty="0" err="1" smtClean="0"/>
              <a:t>Expalined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56773" y="4767263"/>
            <a:ext cx="4203239" cy="273844"/>
          </a:xfrm>
        </p:spPr>
        <p:txBody>
          <a:bodyPr/>
          <a:lstStyle/>
          <a:p>
            <a:r>
              <a:rPr lang="en-US" dirty="0" smtClean="0"/>
              <a:t>Modified from: 2017 </a:t>
            </a:r>
            <a:r>
              <a:rPr lang="en-US" dirty="0" smtClean="0"/>
              <a:t>Joshua </a:t>
            </a:r>
            <a:r>
              <a:rPr lang="en-US" dirty="0" err="1" smtClean="0"/>
              <a:t>Starmer</a:t>
            </a:r>
            <a:r>
              <a:rPr lang="en-US" dirty="0" smtClean="0"/>
              <a:t>, https://</a:t>
            </a:r>
            <a:r>
              <a:rPr lang="en-US" dirty="0" err="1" smtClean="0"/>
              <a:t>statquest.org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42301" y="2799761"/>
            <a:ext cx="4619134" cy="226243"/>
            <a:chOff x="763571" y="2460396"/>
            <a:chExt cx="4619134" cy="226243"/>
          </a:xfrm>
        </p:grpSpPr>
        <p:sp>
          <p:nvSpPr>
            <p:cNvPr id="14" name="Oval 13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63571" y="2686639"/>
              <a:ext cx="461913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0412" y="1187777"/>
            <a:ext cx="0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926" y="2355458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587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60396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4982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866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82807" y="791852"/>
            <a:ext cx="1127659" cy="1791092"/>
          </a:xfrm>
          <a:custGeom>
            <a:avLst/>
            <a:gdLst>
              <a:gd name="connsiteX0" fmla="*/ 1127659 w 1127659"/>
              <a:gd name="connsiteY0" fmla="*/ 0 h 1791092"/>
              <a:gd name="connsiteX1" fmla="*/ 90711 w 1127659"/>
              <a:gd name="connsiteY1" fmla="*/ 414779 h 1791092"/>
              <a:gd name="connsiteX2" fmla="*/ 53003 w 1127659"/>
              <a:gd name="connsiteY2" fmla="*/ 1791092 h 1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59" h="1791092">
                <a:moveTo>
                  <a:pt x="1127659" y="0"/>
                </a:moveTo>
                <a:cubicBezTo>
                  <a:pt x="698739" y="58132"/>
                  <a:pt x="269820" y="116264"/>
                  <a:pt x="90711" y="414779"/>
                </a:cubicBezTo>
                <a:cubicBezTo>
                  <a:pt x="-88398" y="713294"/>
                  <a:pt x="53003" y="1791092"/>
                  <a:pt x="53003" y="179109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91051" y="3567202"/>
            <a:ext cx="576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 let’s step through the basic ideas of how t-SNE does this.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48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68" name="TextBox 67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8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3" name="TextBox 2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55" name="TextBox 54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3" name="TextBox 2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41" name="TextBox 40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67" name="TextBox 66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2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3" name="TextBox 2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41" name="TextBox 40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67" name="TextBox 66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09054" y="169682"/>
            <a:ext cx="693022" cy="18929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7741" y="2204149"/>
            <a:ext cx="197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are the same as these!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54216" y="1988137"/>
            <a:ext cx="710452" cy="30073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8209054" y="2867552"/>
            <a:ext cx="693022" cy="18929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81247" y="2675195"/>
            <a:ext cx="298411" cy="8923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28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28" name="TextBox 27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38" name="TextBox 37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069323" y="188326"/>
            <a:ext cx="353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implies that the scaled similarity scores for </a:t>
            </a:r>
            <a:r>
              <a:rPr lang="en-US" smtClean="0"/>
              <a:t>this relatively tight cluster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8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28" name="TextBox 27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38" name="TextBox 37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37245" y="2271859"/>
            <a:ext cx="1440301" cy="1379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9323" y="188326"/>
            <a:ext cx="353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implies that the scaled similarity scores for </a:t>
            </a:r>
            <a:r>
              <a:rPr lang="en-US" smtClean="0"/>
              <a:t>this relatively tight cluster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69849" y="1579966"/>
            <a:ext cx="225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r-IN" dirty="0" smtClean="0"/>
              <a:t>…</a:t>
            </a:r>
            <a:r>
              <a:rPr lang="en-US" dirty="0"/>
              <a:t>a</a:t>
            </a:r>
            <a:r>
              <a:rPr lang="en-US" dirty="0" smtClean="0"/>
              <a:t>re the same for this relatively loose cluster</a:t>
            </a:r>
            <a:r>
              <a:rPr lang="en-US" dirty="0"/>
              <a:t>!</a:t>
            </a:r>
          </a:p>
        </p:txBody>
      </p:sp>
      <p:sp>
        <p:nvSpPr>
          <p:cNvPr id="66" name="Oval 65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0" idx="1"/>
            <a:endCxn id="46" idx="5"/>
          </p:cNvCxnSpPr>
          <p:nvPr/>
        </p:nvCxnSpPr>
        <p:spPr>
          <a:xfrm flipH="1" flipV="1">
            <a:off x="5284537" y="2616850"/>
            <a:ext cx="320790" cy="29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0" idx="2"/>
            <a:endCxn id="48" idx="6"/>
          </p:cNvCxnSpPr>
          <p:nvPr/>
        </p:nvCxnSpPr>
        <p:spPr>
          <a:xfrm flipH="1" flipV="1">
            <a:off x="4921744" y="2904246"/>
            <a:ext cx="650450" cy="8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0" idx="3"/>
            <a:endCxn id="49" idx="7"/>
          </p:cNvCxnSpPr>
          <p:nvPr/>
        </p:nvCxnSpPr>
        <p:spPr>
          <a:xfrm flipH="1">
            <a:off x="5284537" y="3069074"/>
            <a:ext cx="320790" cy="18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51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37245" y="2271859"/>
            <a:ext cx="1440301" cy="1379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0" idx="1"/>
            <a:endCxn id="46" idx="5"/>
          </p:cNvCxnSpPr>
          <p:nvPr/>
        </p:nvCxnSpPr>
        <p:spPr>
          <a:xfrm flipH="1" flipV="1">
            <a:off x="5284537" y="2616850"/>
            <a:ext cx="320790" cy="29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0" idx="2"/>
            <a:endCxn id="48" idx="6"/>
          </p:cNvCxnSpPr>
          <p:nvPr/>
        </p:nvCxnSpPr>
        <p:spPr>
          <a:xfrm flipH="1" flipV="1">
            <a:off x="4921744" y="2904246"/>
            <a:ext cx="650450" cy="8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0" idx="3"/>
            <a:endCxn id="49" idx="7"/>
          </p:cNvCxnSpPr>
          <p:nvPr/>
        </p:nvCxnSpPr>
        <p:spPr>
          <a:xfrm flipH="1">
            <a:off x="5284537" y="3069074"/>
            <a:ext cx="320790" cy="18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84883" y="199305"/>
            <a:ext cx="440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reality is a little more complicated, but only slightly.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64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37245" y="2271859"/>
            <a:ext cx="1440301" cy="1379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0" idx="1"/>
            <a:endCxn id="46" idx="5"/>
          </p:cNvCxnSpPr>
          <p:nvPr/>
        </p:nvCxnSpPr>
        <p:spPr>
          <a:xfrm flipH="1" flipV="1">
            <a:off x="5284537" y="2616850"/>
            <a:ext cx="320790" cy="29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0" idx="2"/>
            <a:endCxn id="48" idx="6"/>
          </p:cNvCxnSpPr>
          <p:nvPr/>
        </p:nvCxnSpPr>
        <p:spPr>
          <a:xfrm flipH="1" flipV="1">
            <a:off x="4921744" y="2904246"/>
            <a:ext cx="650450" cy="8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0" idx="3"/>
            <a:endCxn id="49" idx="7"/>
          </p:cNvCxnSpPr>
          <p:nvPr/>
        </p:nvCxnSpPr>
        <p:spPr>
          <a:xfrm flipH="1">
            <a:off x="5284537" y="3069074"/>
            <a:ext cx="320790" cy="18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84883" y="199305"/>
            <a:ext cx="4404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reality is a little more complicated, but only slightly.</a:t>
            </a:r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t-SNE has a </a:t>
            </a:r>
            <a:r>
              <a:rPr lang="en-US" dirty="0"/>
              <a:t>“perplexity” </a:t>
            </a:r>
            <a:r>
              <a:rPr lang="en-US" dirty="0" smtClean="0"/>
              <a:t>parameter equal to the expected density, and that comes into play, but these clusters are still more “similar” than you might expect.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60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876" y="490194"/>
            <a:ext cx="25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back to the original scatter plot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76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4"/>
            <a:endCxn id="39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2" idx="4"/>
            <a:endCxn id="41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4"/>
            <a:endCxn id="40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2" idx="4"/>
            <a:endCxn id="42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2" idx="6"/>
            <a:endCxn id="35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2" idx="6"/>
            <a:endCxn id="45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2" idx="6"/>
            <a:endCxn id="44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2" idx="6"/>
            <a:endCxn id="65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6"/>
            <a:endCxn id="58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876" y="490194"/>
            <a:ext cx="25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calculated similarity scores for this point.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84602" y="566399"/>
            <a:ext cx="781807" cy="29223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152" y="857839"/>
            <a:ext cx="262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start start with the original scatter plot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52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4068121" y="472130"/>
            <a:ext cx="79054" cy="23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24683" y="591109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0"/>
            <a:endCxn id="34" idx="4"/>
          </p:cNvCxnSpPr>
          <p:nvPr/>
        </p:nvCxnSpPr>
        <p:spPr>
          <a:xfrm flipV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0"/>
            <a:endCxn id="34" idx="4"/>
          </p:cNvCxnSpPr>
          <p:nvPr/>
        </p:nvCxnSpPr>
        <p:spPr>
          <a:xfrm flipV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0"/>
            <a:endCxn id="34" idx="4"/>
          </p:cNvCxnSpPr>
          <p:nvPr/>
        </p:nvCxnSpPr>
        <p:spPr>
          <a:xfrm flipV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4" idx="6"/>
          </p:cNvCxnSpPr>
          <p:nvPr/>
        </p:nvCxnSpPr>
        <p:spPr>
          <a:xfrm flipH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34" idx="6"/>
          </p:cNvCxnSpPr>
          <p:nvPr/>
        </p:nvCxnSpPr>
        <p:spPr>
          <a:xfrm flipH="1"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556" y="790543"/>
            <a:ext cx="25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do it for this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57282" y="866748"/>
            <a:ext cx="781807" cy="29223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0"/>
            <a:endCxn id="34" idx="4"/>
          </p:cNvCxnSpPr>
          <p:nvPr/>
        </p:nvCxnSpPr>
        <p:spPr>
          <a:xfrm flipH="1" flipV="1"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91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4068121" y="472130"/>
            <a:ext cx="79054" cy="23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24683" y="591109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0"/>
            <a:endCxn id="34" idx="4"/>
          </p:cNvCxnSpPr>
          <p:nvPr/>
        </p:nvCxnSpPr>
        <p:spPr>
          <a:xfrm flipV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0"/>
            <a:endCxn id="34" idx="4"/>
          </p:cNvCxnSpPr>
          <p:nvPr/>
        </p:nvCxnSpPr>
        <p:spPr>
          <a:xfrm flipV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0"/>
            <a:endCxn id="34" idx="4"/>
          </p:cNvCxnSpPr>
          <p:nvPr/>
        </p:nvCxnSpPr>
        <p:spPr>
          <a:xfrm flipV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4" idx="6"/>
          </p:cNvCxnSpPr>
          <p:nvPr/>
        </p:nvCxnSpPr>
        <p:spPr>
          <a:xfrm flipH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34" idx="6"/>
          </p:cNvCxnSpPr>
          <p:nvPr/>
        </p:nvCxnSpPr>
        <p:spPr>
          <a:xfrm flipH="1"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556" y="790543"/>
            <a:ext cx="2572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do it for this point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and we do it for all the points.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57282" y="866748"/>
            <a:ext cx="781807" cy="29223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0"/>
            <a:endCxn id="34" idx="4"/>
          </p:cNvCxnSpPr>
          <p:nvPr/>
        </p:nvCxnSpPr>
        <p:spPr>
          <a:xfrm flipH="1" flipV="1"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17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4068121" y="472130"/>
            <a:ext cx="79054" cy="23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24683" y="591109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0"/>
            <a:endCxn id="34" idx="4"/>
          </p:cNvCxnSpPr>
          <p:nvPr/>
        </p:nvCxnSpPr>
        <p:spPr>
          <a:xfrm flipV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0"/>
            <a:endCxn id="34" idx="4"/>
          </p:cNvCxnSpPr>
          <p:nvPr/>
        </p:nvCxnSpPr>
        <p:spPr>
          <a:xfrm flipV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0"/>
            <a:endCxn id="34" idx="4"/>
          </p:cNvCxnSpPr>
          <p:nvPr/>
        </p:nvCxnSpPr>
        <p:spPr>
          <a:xfrm flipV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4" idx="6"/>
          </p:cNvCxnSpPr>
          <p:nvPr/>
        </p:nvCxnSpPr>
        <p:spPr>
          <a:xfrm flipH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34" idx="6"/>
          </p:cNvCxnSpPr>
          <p:nvPr/>
        </p:nvCxnSpPr>
        <p:spPr>
          <a:xfrm flipH="1"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556" y="790543"/>
            <a:ext cx="25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last thing and the scatter plot will be all set with similarity scores!!!</a:t>
            </a:r>
            <a:endParaRPr lang="en-US" dirty="0"/>
          </a:p>
        </p:txBody>
      </p:sp>
      <p:cxnSp>
        <p:nvCxnSpPr>
          <p:cNvPr id="55" name="Straight Connector 54"/>
          <p:cNvCxnSpPr>
            <a:stCxn id="39" idx="0"/>
            <a:endCxn id="34" idx="4"/>
          </p:cNvCxnSpPr>
          <p:nvPr/>
        </p:nvCxnSpPr>
        <p:spPr>
          <a:xfrm flipH="1" flipV="1"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210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41823" y="839775"/>
            <a:ext cx="301657" cy="1007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965"/>
            <a:ext cx="3081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Because the width of the distribution is based on the density of the surrounding data points, the similarity score to this node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47648" y="1476632"/>
            <a:ext cx="502138" cy="19765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22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13542" y="877483"/>
            <a:ext cx="301657" cy="10078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9578" y="1026716"/>
            <a:ext cx="272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might not be the same as the similarity to this node.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186260" y="858630"/>
            <a:ext cx="668684" cy="62137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97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22969" y="933256"/>
            <a:ext cx="282803" cy="91439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2761" y="1319085"/>
            <a:ext cx="370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 t-SNE just averages the two similarity scores </a:t>
            </a:r>
            <a:r>
              <a:rPr lang="en-US" smtClean="0"/>
              <a:t>from the two </a:t>
            </a:r>
            <a:r>
              <a:rPr lang="en-US" dirty="0" smtClean="0"/>
              <a:t>directions</a:t>
            </a:r>
            <a:r>
              <a:rPr lang="mr-IN" dirty="0" smtClean="0"/>
              <a:t>…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04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22969" y="933256"/>
            <a:ext cx="282803" cy="91439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2761" y="1319085"/>
            <a:ext cx="3701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 t-SNE just averages the two similarity scores from the two directions</a:t>
            </a:r>
            <a:r>
              <a:rPr lang="mr-IN" dirty="0" smtClean="0"/>
              <a:t>…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No big deal!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45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3" name="Group 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306" name="Rectangle 305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10238" y="3435658"/>
            <a:ext cx="444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Ultimately, you end up with a matrix of similarity scores.</a:t>
            </a:r>
            <a:endParaRPr lang="en-US" dirty="0"/>
          </a:p>
        </p:txBody>
      </p:sp>
      <p:cxnSp>
        <p:nvCxnSpPr>
          <p:cNvPr id="309" name="Straight Connector 308"/>
          <p:cNvCxnSpPr>
            <a:stCxn id="10" idx="0"/>
          </p:cNvCxnSpPr>
          <p:nvPr/>
        </p:nvCxnSpPr>
        <p:spPr>
          <a:xfrm flipV="1">
            <a:off x="5532916" y="2454442"/>
            <a:ext cx="948781" cy="9812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697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traight Connector 390"/>
          <p:cNvCxnSpPr/>
          <p:nvPr/>
        </p:nvCxnSpPr>
        <p:spPr>
          <a:xfrm flipH="1" flipV="1">
            <a:off x="3802834" y="522278"/>
            <a:ext cx="331945" cy="23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V="1">
            <a:off x="4109824" y="392002"/>
            <a:ext cx="64201" cy="287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V="1">
            <a:off x="4109947" y="621641"/>
            <a:ext cx="267136" cy="64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369" name="Oval 368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382" name="Rectangle 381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6271403" y="601130"/>
            <a:ext cx="2432649" cy="240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244196" y="992038"/>
            <a:ext cx="2061713" cy="854029"/>
          </a:xfrm>
          <a:custGeom>
            <a:avLst/>
            <a:gdLst>
              <a:gd name="connsiteX0" fmla="*/ 2061713 w 2061713"/>
              <a:gd name="connsiteY0" fmla="*/ 17253 h 854029"/>
              <a:gd name="connsiteX1" fmla="*/ 1026544 w 2061713"/>
              <a:gd name="connsiteY1" fmla="*/ 854015 h 854029"/>
              <a:gd name="connsiteX2" fmla="*/ 0 w 2061713"/>
              <a:gd name="connsiteY2" fmla="*/ 0 h 85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3" h="854029">
                <a:moveTo>
                  <a:pt x="2061713" y="17253"/>
                </a:moveTo>
                <a:cubicBezTo>
                  <a:pt x="1715938" y="437071"/>
                  <a:pt x="1370163" y="856890"/>
                  <a:pt x="1026544" y="854015"/>
                </a:cubicBezTo>
                <a:cubicBezTo>
                  <a:pt x="682925" y="851140"/>
                  <a:pt x="341462" y="42557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5400000">
            <a:off x="5860592" y="1116993"/>
            <a:ext cx="2294107" cy="240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34" idx="6"/>
            <a:endCxn id="44" idx="2"/>
          </p:cNvCxnSpPr>
          <p:nvPr/>
        </p:nvCxnSpPr>
        <p:spPr>
          <a:xfrm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4" idx="6"/>
            <a:endCxn id="41" idx="2"/>
          </p:cNvCxnSpPr>
          <p:nvPr/>
        </p:nvCxnSpPr>
        <p:spPr>
          <a:xfrm flipV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4" idx="4"/>
            <a:endCxn id="37" idx="0"/>
          </p:cNvCxnSpPr>
          <p:nvPr/>
        </p:nvCxnSpPr>
        <p:spPr>
          <a:xfrm flipH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34" idx="4"/>
            <a:endCxn id="36" idx="0"/>
          </p:cNvCxnSpPr>
          <p:nvPr/>
        </p:nvCxnSpPr>
        <p:spPr>
          <a:xfrm flipH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34" idx="4"/>
            <a:endCxn id="38" idx="0"/>
          </p:cNvCxnSpPr>
          <p:nvPr/>
        </p:nvCxnSpPr>
        <p:spPr>
          <a:xfrm flipH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4" idx="4"/>
            <a:endCxn id="39" idx="0"/>
          </p:cNvCxnSpPr>
          <p:nvPr/>
        </p:nvCxnSpPr>
        <p:spPr>
          <a:xfrm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72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3277" y="3667018"/>
            <a:ext cx="72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Hooray!!! We’re done doing calculating similarity scores for the scatter plot!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369" name="Oval 368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382" name="Rectangle 381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152" y="857839"/>
            <a:ext cx="262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start start with the original scatter plot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then we’ll put the points on the number line in a random order.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298717" y="2233486"/>
            <a:ext cx="302320" cy="11413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3014" y="2431619"/>
            <a:ext cx="132306" cy="11034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59042" y="819139"/>
            <a:ext cx="46969" cy="27159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82705" y="1018095"/>
            <a:ext cx="320511" cy="25169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44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298717" y="2233486"/>
            <a:ext cx="302320" cy="11413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3014" y="2431619"/>
            <a:ext cx="132306" cy="11034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59042" y="819139"/>
            <a:ext cx="46969" cy="27159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82705" y="1018095"/>
            <a:ext cx="320511" cy="25169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1152" y="1913642"/>
            <a:ext cx="262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randomly project the data onto the number line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4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152" y="1913642"/>
            <a:ext cx="262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randomly project the data onto the number line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3347" y="3238812"/>
            <a:ext cx="230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and calculate </a:t>
            </a:r>
            <a:r>
              <a:rPr lang="en-US" dirty="0" smtClean="0"/>
              <a:t>similarity scores for the points on the number line.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34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660" y="2388093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before, that means picking a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19922" y="3034424"/>
            <a:ext cx="887767" cy="6710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36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892189" y="3824538"/>
            <a:ext cx="3250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660" y="2388093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before, that means picking a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19922" y="3034424"/>
            <a:ext cx="887767" cy="6710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980569" y="3409228"/>
            <a:ext cx="106532" cy="36682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03342" y="311049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measuring a distance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33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892189" y="3824538"/>
            <a:ext cx="3250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660" y="2388093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before, that means picking a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19922" y="3034424"/>
            <a:ext cx="887767" cy="6710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980569" y="3409228"/>
            <a:ext cx="106532" cy="36682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03342" y="311049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measuring a distance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t="20638" r="8577" b="25722"/>
          <a:stretch/>
        </p:blipFill>
        <p:spPr>
          <a:xfrm>
            <a:off x="5608948" y="2175027"/>
            <a:ext cx="3093133" cy="1195787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7042392" y="3127435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440837" y="2648660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308249" y="2526540"/>
            <a:ext cx="249382" cy="249382"/>
            <a:chOff x="6904181" y="1588524"/>
            <a:chExt cx="249382" cy="24938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7331388" y="312743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00012" y="822058"/>
            <a:ext cx="26627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lastly, drawing a line from the point to a curve. However, this time we’re using a “t-distribution”.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72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2155" y="772357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21258" y="1141689"/>
            <a:ext cx="1597981" cy="94456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348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71674" y="1704513"/>
            <a:ext cx="1251751" cy="887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15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08972" y="1557187"/>
            <a:ext cx="490494" cy="2982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99465" y="1187855"/>
            <a:ext cx="34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56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25088" y="2432482"/>
            <a:ext cx="372862" cy="6214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99465" y="1187855"/>
            <a:ext cx="34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and the tails are taller on the ends.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73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25088" y="2432482"/>
            <a:ext cx="372862" cy="6214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99465" y="1187855"/>
            <a:ext cx="34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and the tails are taller on the ends.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6894" y="3540478"/>
            <a:ext cx="374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“t-distribution” is the “t” in t-SNE.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1260" y="2875176"/>
            <a:ext cx="53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here on out, t-SNE moves these points, a little bit at a time, until it </a:t>
            </a:r>
            <a:r>
              <a:rPr lang="en-US" smtClean="0"/>
              <a:t>has clustered them.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32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25088" y="2432482"/>
            <a:ext cx="372862" cy="6214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99465" y="1187855"/>
            <a:ext cx="34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and the tails are taller on the ends.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2292" y="3540478"/>
            <a:ext cx="531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“t-distribution” is the “t” in t-SNE.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We’ll talk about why the t-distribution is used in a bit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3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t="20638" r="8577" b="25722"/>
          <a:stretch/>
        </p:blipFill>
        <p:spPr>
          <a:xfrm>
            <a:off x="5608948" y="2175027"/>
            <a:ext cx="3093133" cy="1195787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446595" y="2727780"/>
            <a:ext cx="0" cy="53938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08330" y="3062796"/>
            <a:ext cx="0" cy="19548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32641" y="313986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91409" y="313986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320094" y="2528349"/>
            <a:ext cx="249382" cy="249382"/>
            <a:chOff x="6904181" y="1588524"/>
            <a:chExt cx="249382" cy="249382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581829" y="2860945"/>
            <a:ext cx="249382" cy="249382"/>
            <a:chOff x="6904181" y="1588524"/>
            <a:chExt cx="249382" cy="24938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8617457" y="3139862"/>
            <a:ext cx="226243" cy="22624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652" y="3139862"/>
            <a:ext cx="226243" cy="22624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788813" y="3139862"/>
            <a:ext cx="226243" cy="226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8392681" y="3154431"/>
            <a:ext cx="249382" cy="249382"/>
            <a:chOff x="6904181" y="1588524"/>
            <a:chExt cx="249382" cy="24938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594318" y="3154431"/>
            <a:ext cx="249382" cy="249382"/>
            <a:chOff x="6904181" y="1588524"/>
            <a:chExt cx="249382" cy="249382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777244" y="3154431"/>
            <a:ext cx="249382" cy="249382"/>
            <a:chOff x="6904181" y="1588524"/>
            <a:chExt cx="249382" cy="24938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6087254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728943" y="313986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65735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239492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087254" y="3111301"/>
            <a:ext cx="249382" cy="249382"/>
            <a:chOff x="6904181" y="1588524"/>
            <a:chExt cx="249382" cy="249382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728943" y="3154431"/>
            <a:ext cx="249382" cy="249382"/>
            <a:chOff x="6904181" y="1588524"/>
            <a:chExt cx="249382" cy="249382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79561" y="3154431"/>
            <a:ext cx="249382" cy="249382"/>
            <a:chOff x="6904181" y="1588524"/>
            <a:chExt cx="249382" cy="24938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216353" y="3154431"/>
            <a:ext cx="249382" cy="249382"/>
            <a:chOff x="6904181" y="1588524"/>
            <a:chExt cx="249382" cy="24938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/>
          <p:cNvSpPr/>
          <p:nvPr/>
        </p:nvSpPr>
        <p:spPr>
          <a:xfrm>
            <a:off x="7331388" y="312743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831211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831211" y="3029740"/>
            <a:ext cx="249382" cy="249382"/>
            <a:chOff x="6904181" y="1588524"/>
            <a:chExt cx="249382" cy="249382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8026519" y="313986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8026519" y="3074130"/>
            <a:ext cx="249382" cy="249382"/>
            <a:chOff x="6904181" y="1588524"/>
            <a:chExt cx="249382" cy="249382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763343" y="651272"/>
            <a:ext cx="276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So, using </a:t>
            </a:r>
            <a:r>
              <a:rPr lang="en-US" smtClean="0"/>
              <a:t>a t-distribution, we </a:t>
            </a:r>
            <a:r>
              <a:rPr lang="en-US" dirty="0" smtClean="0"/>
              <a:t>calculate “unscaled” similarity scores for all the points and then scale them like before.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94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443570" y="2338879"/>
            <a:ext cx="1834233" cy="635660"/>
            <a:chOff x="595332" y="2485568"/>
            <a:chExt cx="1834233" cy="635660"/>
          </a:xfrm>
        </p:grpSpPr>
        <p:sp>
          <p:nvSpPr>
            <p:cNvPr id="454" name="Rectangle 453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3001996" y="2587925"/>
            <a:ext cx="2812212" cy="974784"/>
          </a:xfrm>
          <a:custGeom>
            <a:avLst/>
            <a:gdLst>
              <a:gd name="connsiteX0" fmla="*/ 0 w 3062378"/>
              <a:gd name="connsiteY0" fmla="*/ 974784 h 974784"/>
              <a:gd name="connsiteX1" fmla="*/ 2458529 w 3062378"/>
              <a:gd name="connsiteY1" fmla="*/ 621101 h 974784"/>
              <a:gd name="connsiteX2" fmla="*/ 3062378 w 3062378"/>
              <a:gd name="connsiteY2" fmla="*/ 0 h 9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378" h="974784">
                <a:moveTo>
                  <a:pt x="0" y="974784"/>
                </a:moveTo>
                <a:cubicBezTo>
                  <a:pt x="974066" y="879174"/>
                  <a:pt x="1948133" y="783565"/>
                  <a:pt x="2458529" y="621101"/>
                </a:cubicBezTo>
                <a:cubicBezTo>
                  <a:pt x="2968925" y="458637"/>
                  <a:pt x="3062378" y="0"/>
                  <a:pt x="30623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2775825" y="2605177"/>
            <a:ext cx="182184" cy="810883"/>
          </a:xfrm>
          <a:custGeom>
            <a:avLst/>
            <a:gdLst>
              <a:gd name="connsiteX0" fmla="*/ 121799 w 182184"/>
              <a:gd name="connsiteY0" fmla="*/ 810883 h 810883"/>
              <a:gd name="connsiteX1" fmla="*/ 1029 w 182184"/>
              <a:gd name="connsiteY1" fmla="*/ 500332 h 810883"/>
              <a:gd name="connsiteX2" fmla="*/ 182184 w 182184"/>
              <a:gd name="connsiteY2" fmla="*/ 0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84" h="810883">
                <a:moveTo>
                  <a:pt x="121799" y="810883"/>
                </a:moveTo>
                <a:cubicBezTo>
                  <a:pt x="56382" y="723181"/>
                  <a:pt x="-9035" y="635479"/>
                  <a:pt x="1029" y="500332"/>
                </a:cubicBezTo>
                <a:cubicBezTo>
                  <a:pt x="11093" y="365185"/>
                  <a:pt x="182184" y="0"/>
                  <a:pt x="18218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158982" y="3151476"/>
            <a:ext cx="243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before, we end up with a matrix of similarity scores, but this matrix is a mess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25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443570" y="2338879"/>
            <a:ext cx="1834233" cy="635660"/>
            <a:chOff x="595332" y="2485568"/>
            <a:chExt cx="1834233" cy="635660"/>
          </a:xfrm>
        </p:grpSpPr>
        <p:sp>
          <p:nvSpPr>
            <p:cNvPr id="454" name="Rectangle 453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3001996" y="2587925"/>
            <a:ext cx="2812212" cy="974784"/>
          </a:xfrm>
          <a:custGeom>
            <a:avLst/>
            <a:gdLst>
              <a:gd name="connsiteX0" fmla="*/ 0 w 3062378"/>
              <a:gd name="connsiteY0" fmla="*/ 974784 h 974784"/>
              <a:gd name="connsiteX1" fmla="*/ 2458529 w 3062378"/>
              <a:gd name="connsiteY1" fmla="*/ 621101 h 974784"/>
              <a:gd name="connsiteX2" fmla="*/ 3062378 w 3062378"/>
              <a:gd name="connsiteY2" fmla="*/ 0 h 9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378" h="974784">
                <a:moveTo>
                  <a:pt x="0" y="974784"/>
                </a:moveTo>
                <a:cubicBezTo>
                  <a:pt x="974066" y="879174"/>
                  <a:pt x="1948133" y="783565"/>
                  <a:pt x="2458529" y="621101"/>
                </a:cubicBezTo>
                <a:cubicBezTo>
                  <a:pt x="2968925" y="458637"/>
                  <a:pt x="3062378" y="0"/>
                  <a:pt x="30623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2775825" y="2605177"/>
            <a:ext cx="182184" cy="810883"/>
          </a:xfrm>
          <a:custGeom>
            <a:avLst/>
            <a:gdLst>
              <a:gd name="connsiteX0" fmla="*/ 121799 w 182184"/>
              <a:gd name="connsiteY0" fmla="*/ 810883 h 810883"/>
              <a:gd name="connsiteX1" fmla="*/ 1029 w 182184"/>
              <a:gd name="connsiteY1" fmla="*/ 500332 h 810883"/>
              <a:gd name="connsiteX2" fmla="*/ 182184 w 182184"/>
              <a:gd name="connsiteY2" fmla="*/ 0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84" h="810883">
                <a:moveTo>
                  <a:pt x="121799" y="810883"/>
                </a:moveTo>
                <a:cubicBezTo>
                  <a:pt x="56382" y="723181"/>
                  <a:pt x="-9035" y="635479"/>
                  <a:pt x="1029" y="500332"/>
                </a:cubicBezTo>
                <a:cubicBezTo>
                  <a:pt x="11093" y="365185"/>
                  <a:pt x="182184" y="0"/>
                  <a:pt x="18218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982" y="3151476"/>
            <a:ext cx="243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before, we end up with a matrix of similarity scores, but this matrix is a mess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559" name="Rectangle 558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563" name="TextBox 562"/>
          <p:cNvSpPr txBox="1"/>
          <p:nvPr/>
        </p:nvSpPr>
        <p:spPr>
          <a:xfrm>
            <a:off x="5643336" y="3076768"/>
            <a:ext cx="337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compared to the original matrix.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5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4" name="Straight Arrow Connector 563"/>
          <p:cNvCxnSpPr/>
          <p:nvPr/>
        </p:nvCxnSpPr>
        <p:spPr>
          <a:xfrm>
            <a:off x="1971545" y="3269223"/>
            <a:ext cx="811933" cy="436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100940" y="2891044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of moving this point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121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4" name="Straight Arrow Connector 563"/>
          <p:cNvCxnSpPr/>
          <p:nvPr/>
        </p:nvCxnSpPr>
        <p:spPr>
          <a:xfrm>
            <a:off x="1971545" y="3269223"/>
            <a:ext cx="811933" cy="436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0" y="892625"/>
            <a:ext cx="2404449" cy="3178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/>
          <p:cNvSpPr txBox="1"/>
          <p:nvPr/>
        </p:nvSpPr>
        <p:spPr>
          <a:xfrm>
            <a:off x="100940" y="2891044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of moving this point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54" name="TextBox 453"/>
          <p:cNvSpPr txBox="1"/>
          <p:nvPr/>
        </p:nvSpPr>
        <p:spPr>
          <a:xfrm>
            <a:off x="3158309" y="2891044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make this row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55" name="Straight Arrow Connector 454"/>
          <p:cNvCxnSpPr/>
          <p:nvPr/>
        </p:nvCxnSpPr>
        <p:spPr>
          <a:xfrm flipH="1" flipV="1">
            <a:off x="2432770" y="1350925"/>
            <a:ext cx="790633" cy="1513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97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940" y="2891044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of moving this point is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64" name="Straight Arrow Connector 563"/>
          <p:cNvCxnSpPr/>
          <p:nvPr/>
        </p:nvCxnSpPr>
        <p:spPr>
          <a:xfrm>
            <a:off x="1971545" y="3269223"/>
            <a:ext cx="811933" cy="436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0" y="892625"/>
            <a:ext cx="2404449" cy="3178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8309" y="2891044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make this row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65" name="Straight Arrow Connector 564"/>
          <p:cNvCxnSpPr/>
          <p:nvPr/>
        </p:nvCxnSpPr>
        <p:spPr>
          <a:xfrm flipH="1" flipV="1">
            <a:off x="2432770" y="1350925"/>
            <a:ext cx="790633" cy="1513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5731507" y="2891044"/>
            <a:ext cx="18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like this row.</a:t>
            </a:r>
            <a:endParaRPr lang="en-US" dirty="0"/>
          </a:p>
        </p:txBody>
      </p:sp>
      <p:sp>
        <p:nvSpPr>
          <p:cNvPr id="567" name="Rounded Rectangle 566"/>
          <p:cNvSpPr/>
          <p:nvPr/>
        </p:nvSpPr>
        <p:spPr>
          <a:xfrm>
            <a:off x="6257873" y="892625"/>
            <a:ext cx="2404449" cy="3178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8" name="Straight Arrow Connector 567"/>
          <p:cNvCxnSpPr/>
          <p:nvPr/>
        </p:nvCxnSpPr>
        <p:spPr>
          <a:xfrm flipV="1">
            <a:off x="6117297" y="1350925"/>
            <a:ext cx="153250" cy="1513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0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1198" y="2715230"/>
            <a:ext cx="6036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t-SNE moves the points a little bit at a time, and each step it chooses a direction that makes the matrix on the left more like the matrix on the right.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81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TextBox 736"/>
          <p:cNvSpPr txBox="1"/>
          <p:nvPr/>
        </p:nvSpPr>
        <p:spPr>
          <a:xfrm>
            <a:off x="1561198" y="2715230"/>
            <a:ext cx="6036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t-SNE moves the points a little bit at a time, and each step it chooses a direction that makes the matrix on the left more like the matrix on the right.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22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TextBox 736"/>
          <p:cNvSpPr txBox="1"/>
          <p:nvPr/>
        </p:nvSpPr>
        <p:spPr>
          <a:xfrm>
            <a:off x="1561198" y="2715230"/>
            <a:ext cx="6036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t-SNE moves the points a little bit at a time, and each step it chooses a direction that makes the matrix on the left more like the matrix on the right.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2339" y="4175490"/>
            <a:ext cx="701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uses small steps, because it’s a little bit like a chess game and can’t be solved all at once. Instead, it goes one move at at time.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1675" y="2651468"/>
            <a:ext cx="45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figure out where to move this first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34153" y="3091992"/>
            <a:ext cx="471340" cy="499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62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02482" y="3006464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BAM!!!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54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435" y="3001490"/>
            <a:ext cx="538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to finally tell you why the “t-distribution” is used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685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49583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4099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92970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2274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4051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45519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50527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4777168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42338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4240462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482054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428535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9036" y="3001490"/>
            <a:ext cx="71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r-IN" dirty="0" smtClean="0"/>
              <a:t>…</a:t>
            </a:r>
            <a:r>
              <a:rPr lang="en-US" dirty="0" smtClean="0"/>
              <a:t>originally, the “SNE” algorithm just used a normal distribution throughout and the clusters clumped up in the middle and were harder to see.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339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2199424" y="3001490"/>
            <a:ext cx="66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t-distribution forces some space </a:t>
            </a:r>
            <a:r>
              <a:rPr lang="en-US" smtClean="0"/>
              <a:t>between the points.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5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0983" y="2996391"/>
            <a:ext cx="184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Triple Bam!!!</a:t>
            </a:r>
            <a:endParaRPr lang="en-US" sz="2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73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138" y="1248311"/>
            <a:ext cx="77957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 smtClean="0"/>
              <a:t>The End!!!</a:t>
            </a:r>
            <a:endParaRPr lang="en-US" sz="13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34153" y="3091992"/>
            <a:ext cx="471340" cy="499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8574" y="3127664"/>
            <a:ext cx="532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hould it move a little to the left or a little to the right?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1675" y="2651468"/>
            <a:ext cx="45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figure out where to move this first point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32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it is part of this cluster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8999" y="1272619"/>
            <a:ext cx="742049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20980" y="169683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32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it is part of this cluster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8999" y="1272619"/>
            <a:ext cx="742049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20980" y="169683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969443" y="3459415"/>
            <a:ext cx="1150070" cy="160478"/>
          </a:xfrm>
          <a:custGeom>
            <a:avLst/>
            <a:gdLst>
              <a:gd name="connsiteX0" fmla="*/ 0 w 1150070"/>
              <a:gd name="connsiteY0" fmla="*/ 160478 h 160478"/>
              <a:gd name="connsiteX1" fmla="*/ 631596 w 1150070"/>
              <a:gd name="connsiteY1" fmla="*/ 222 h 160478"/>
              <a:gd name="connsiteX2" fmla="*/ 1150070 w 1150070"/>
              <a:gd name="connsiteY2" fmla="*/ 122771 h 1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0478">
                <a:moveTo>
                  <a:pt x="0" y="160478"/>
                </a:moveTo>
                <a:cubicBezTo>
                  <a:pt x="219959" y="83492"/>
                  <a:pt x="439918" y="6507"/>
                  <a:pt x="631596" y="222"/>
                </a:cubicBezTo>
                <a:cubicBezTo>
                  <a:pt x="823274" y="-6063"/>
                  <a:pt x="1150070" y="122771"/>
                  <a:pt x="1150070" y="12277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07290" y="2959088"/>
            <a:ext cx="33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it wants to move closer to these points.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978870" y="3204995"/>
            <a:ext cx="2281287" cy="424325"/>
          </a:xfrm>
          <a:custGeom>
            <a:avLst/>
            <a:gdLst>
              <a:gd name="connsiteX0" fmla="*/ 0 w 2281287"/>
              <a:gd name="connsiteY0" fmla="*/ 424325 h 424325"/>
              <a:gd name="connsiteX1" fmla="*/ 1432874 w 2281287"/>
              <a:gd name="connsiteY1" fmla="*/ 118 h 424325"/>
              <a:gd name="connsiteX2" fmla="*/ 2281287 w 2281287"/>
              <a:gd name="connsiteY2" fmla="*/ 377191 h 4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287" h="424325">
                <a:moveTo>
                  <a:pt x="0" y="424325"/>
                </a:moveTo>
                <a:cubicBezTo>
                  <a:pt x="526330" y="216149"/>
                  <a:pt x="1052660" y="7974"/>
                  <a:pt x="1432874" y="118"/>
                </a:cubicBezTo>
                <a:cubicBezTo>
                  <a:pt x="1813088" y="-7738"/>
                  <a:pt x="2281287" y="377191"/>
                  <a:pt x="2281287" y="37719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988297" y="3252238"/>
            <a:ext cx="1715678" cy="377082"/>
          </a:xfrm>
          <a:custGeom>
            <a:avLst/>
            <a:gdLst>
              <a:gd name="connsiteX0" fmla="*/ 0 w 1715678"/>
              <a:gd name="connsiteY0" fmla="*/ 377082 h 377082"/>
              <a:gd name="connsiteX1" fmla="*/ 1112363 w 1715678"/>
              <a:gd name="connsiteY1" fmla="*/ 9 h 377082"/>
              <a:gd name="connsiteX2" fmla="*/ 1715678 w 1715678"/>
              <a:gd name="connsiteY2" fmla="*/ 367655 h 37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678" h="377082">
                <a:moveTo>
                  <a:pt x="0" y="377082"/>
                </a:moveTo>
                <a:cubicBezTo>
                  <a:pt x="413208" y="189331"/>
                  <a:pt x="826417" y="1580"/>
                  <a:pt x="1112363" y="9"/>
                </a:cubicBezTo>
                <a:cubicBezTo>
                  <a:pt x="1398309" y="-1562"/>
                  <a:pt x="1556993" y="183046"/>
                  <a:pt x="1715678" y="3676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357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the same time,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7954" y="3084252"/>
            <a:ext cx="377926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28465" y="3084252"/>
            <a:ext cx="57415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85880" y="3084252"/>
            <a:ext cx="234817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68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the same time, these points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are far away in the scatter plot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7954" y="3084252"/>
            <a:ext cx="377926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26642" y="1441299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28465" y="3084252"/>
            <a:ext cx="57415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85880" y="3084252"/>
            <a:ext cx="234817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15177" y="98577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949261" y="2139885"/>
            <a:ext cx="754999" cy="5759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18115" y="1130744"/>
            <a:ext cx="986146" cy="1584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2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9" y="2086163"/>
            <a:ext cx="6641802" cy="30573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88018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Linearly simplifying data </a:t>
            </a:r>
            <a:br>
              <a:rPr lang="en-US" dirty="0"/>
            </a:br>
            <a:r>
              <a:rPr lang="en-US" dirty="0"/>
              <a:t>with non-linear structures</a:t>
            </a:r>
            <a:br>
              <a:rPr lang="en-US" dirty="0"/>
            </a:br>
            <a:r>
              <a:rPr lang="en-US" dirty="0"/>
              <a:t>leads to the crowding problem</a:t>
            </a:r>
          </a:p>
        </p:txBody>
      </p:sp>
    </p:spTree>
    <p:extLst>
      <p:ext uri="{BB962C8B-B14F-4D97-AF65-F5344CB8AC3E}">
        <p14:creationId xmlns:p14="http://schemas.microsoft.com/office/powerpoint/2010/main" val="366900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68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the same time, these points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are far away in the scatter plot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7954" y="3084252"/>
            <a:ext cx="377926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26642" y="1441299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28465" y="3084252"/>
            <a:ext cx="57415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85880" y="3084252"/>
            <a:ext cx="234817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15177" y="98577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949261" y="2139885"/>
            <a:ext cx="754999" cy="5759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18115" y="1130744"/>
            <a:ext cx="986146" cy="1584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4922" y="4388989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they push back.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3026006" y="4147794"/>
            <a:ext cx="207389" cy="178109"/>
          </a:xfrm>
          <a:custGeom>
            <a:avLst/>
            <a:gdLst>
              <a:gd name="connsiteX0" fmla="*/ 245097 w 245097"/>
              <a:gd name="connsiteY0" fmla="*/ 0 h 207428"/>
              <a:gd name="connsiteX1" fmla="*/ 84842 w 245097"/>
              <a:gd name="connsiteY1" fmla="*/ 207390 h 207428"/>
              <a:gd name="connsiteX2" fmla="*/ 0 w 245097"/>
              <a:gd name="connsiteY2" fmla="*/ 18853 h 2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207428">
                <a:moveTo>
                  <a:pt x="245097" y="0"/>
                </a:moveTo>
                <a:cubicBezTo>
                  <a:pt x="185394" y="102124"/>
                  <a:pt x="125691" y="204248"/>
                  <a:pt x="84842" y="207390"/>
                </a:cubicBezTo>
                <a:cubicBezTo>
                  <a:pt x="43993" y="210532"/>
                  <a:pt x="0" y="18853"/>
                  <a:pt x="0" y="18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856321" y="4110087"/>
            <a:ext cx="838985" cy="444006"/>
          </a:xfrm>
          <a:custGeom>
            <a:avLst/>
            <a:gdLst>
              <a:gd name="connsiteX0" fmla="*/ 942680 w 942680"/>
              <a:gd name="connsiteY0" fmla="*/ 0 h 444006"/>
              <a:gd name="connsiteX1" fmla="*/ 245097 w 942680"/>
              <a:gd name="connsiteY1" fmla="*/ 443059 h 444006"/>
              <a:gd name="connsiteX2" fmla="*/ 0 w 942680"/>
              <a:gd name="connsiteY2" fmla="*/ 94268 h 4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680" h="444006">
                <a:moveTo>
                  <a:pt x="942680" y="0"/>
                </a:moveTo>
                <a:cubicBezTo>
                  <a:pt x="672445" y="213674"/>
                  <a:pt x="402210" y="427348"/>
                  <a:pt x="245097" y="443059"/>
                </a:cubicBezTo>
                <a:cubicBezTo>
                  <a:pt x="87984" y="458770"/>
                  <a:pt x="43992" y="276519"/>
                  <a:pt x="0" y="9426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686639" y="4147794"/>
            <a:ext cx="1168923" cy="631900"/>
          </a:xfrm>
          <a:custGeom>
            <a:avLst/>
            <a:gdLst>
              <a:gd name="connsiteX0" fmla="*/ 1432874 w 1432874"/>
              <a:gd name="connsiteY0" fmla="*/ 0 h 631900"/>
              <a:gd name="connsiteX1" fmla="*/ 329938 w 1432874"/>
              <a:gd name="connsiteY1" fmla="*/ 631596 h 631900"/>
              <a:gd name="connsiteX2" fmla="*/ 0 w 1432874"/>
              <a:gd name="connsiteY2" fmla="*/ 65987 h 6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874" h="631900">
                <a:moveTo>
                  <a:pt x="1432874" y="0"/>
                </a:moveTo>
                <a:cubicBezTo>
                  <a:pt x="1000812" y="310299"/>
                  <a:pt x="568750" y="620598"/>
                  <a:pt x="329938" y="631596"/>
                </a:cubicBezTo>
                <a:cubicBezTo>
                  <a:pt x="91126" y="642594"/>
                  <a:pt x="45563" y="354290"/>
                  <a:pt x="0" y="6598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969443" y="3459415"/>
            <a:ext cx="1150070" cy="160478"/>
          </a:xfrm>
          <a:custGeom>
            <a:avLst/>
            <a:gdLst>
              <a:gd name="connsiteX0" fmla="*/ 0 w 1150070"/>
              <a:gd name="connsiteY0" fmla="*/ 160478 h 160478"/>
              <a:gd name="connsiteX1" fmla="*/ 631596 w 1150070"/>
              <a:gd name="connsiteY1" fmla="*/ 222 h 160478"/>
              <a:gd name="connsiteX2" fmla="*/ 1150070 w 1150070"/>
              <a:gd name="connsiteY2" fmla="*/ 122771 h 1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0478">
                <a:moveTo>
                  <a:pt x="0" y="160478"/>
                </a:moveTo>
                <a:cubicBezTo>
                  <a:pt x="219959" y="83492"/>
                  <a:pt x="439918" y="6507"/>
                  <a:pt x="631596" y="222"/>
                </a:cubicBezTo>
                <a:cubicBezTo>
                  <a:pt x="823274" y="-6063"/>
                  <a:pt x="1150070" y="122771"/>
                  <a:pt x="1150070" y="12277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978870" y="3204995"/>
            <a:ext cx="2281287" cy="424325"/>
          </a:xfrm>
          <a:custGeom>
            <a:avLst/>
            <a:gdLst>
              <a:gd name="connsiteX0" fmla="*/ 0 w 2281287"/>
              <a:gd name="connsiteY0" fmla="*/ 424325 h 424325"/>
              <a:gd name="connsiteX1" fmla="*/ 1432874 w 2281287"/>
              <a:gd name="connsiteY1" fmla="*/ 118 h 424325"/>
              <a:gd name="connsiteX2" fmla="*/ 2281287 w 2281287"/>
              <a:gd name="connsiteY2" fmla="*/ 377191 h 4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287" h="424325">
                <a:moveTo>
                  <a:pt x="0" y="424325"/>
                </a:moveTo>
                <a:cubicBezTo>
                  <a:pt x="526330" y="216149"/>
                  <a:pt x="1052660" y="7974"/>
                  <a:pt x="1432874" y="118"/>
                </a:cubicBezTo>
                <a:cubicBezTo>
                  <a:pt x="1813088" y="-7738"/>
                  <a:pt x="2281287" y="377191"/>
                  <a:pt x="2281287" y="37719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988297" y="3252238"/>
            <a:ext cx="1715678" cy="377082"/>
          </a:xfrm>
          <a:custGeom>
            <a:avLst/>
            <a:gdLst>
              <a:gd name="connsiteX0" fmla="*/ 0 w 1715678"/>
              <a:gd name="connsiteY0" fmla="*/ 377082 h 377082"/>
              <a:gd name="connsiteX1" fmla="*/ 1112363 w 1715678"/>
              <a:gd name="connsiteY1" fmla="*/ 9 h 377082"/>
              <a:gd name="connsiteX2" fmla="*/ 1715678 w 1715678"/>
              <a:gd name="connsiteY2" fmla="*/ 367655 h 37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678" h="377082">
                <a:moveTo>
                  <a:pt x="0" y="377082"/>
                </a:moveTo>
                <a:cubicBezTo>
                  <a:pt x="413208" y="189331"/>
                  <a:pt x="826417" y="1580"/>
                  <a:pt x="1112363" y="9"/>
                </a:cubicBezTo>
                <a:cubicBezTo>
                  <a:pt x="1398309" y="-1562"/>
                  <a:pt x="1556993" y="183046"/>
                  <a:pt x="1715678" y="3676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9578" y="2968624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969443" y="3459415"/>
            <a:ext cx="1150070" cy="160478"/>
          </a:xfrm>
          <a:custGeom>
            <a:avLst/>
            <a:gdLst>
              <a:gd name="connsiteX0" fmla="*/ 0 w 1150070"/>
              <a:gd name="connsiteY0" fmla="*/ 160478 h 160478"/>
              <a:gd name="connsiteX1" fmla="*/ 631596 w 1150070"/>
              <a:gd name="connsiteY1" fmla="*/ 222 h 160478"/>
              <a:gd name="connsiteX2" fmla="*/ 1150070 w 1150070"/>
              <a:gd name="connsiteY2" fmla="*/ 122771 h 1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0478">
                <a:moveTo>
                  <a:pt x="0" y="160478"/>
                </a:moveTo>
                <a:cubicBezTo>
                  <a:pt x="219959" y="83492"/>
                  <a:pt x="439918" y="6507"/>
                  <a:pt x="631596" y="222"/>
                </a:cubicBezTo>
                <a:cubicBezTo>
                  <a:pt x="823274" y="-6063"/>
                  <a:pt x="1150070" y="122771"/>
                  <a:pt x="1150070" y="12277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978870" y="3204995"/>
            <a:ext cx="2281287" cy="424325"/>
          </a:xfrm>
          <a:custGeom>
            <a:avLst/>
            <a:gdLst>
              <a:gd name="connsiteX0" fmla="*/ 0 w 2281287"/>
              <a:gd name="connsiteY0" fmla="*/ 424325 h 424325"/>
              <a:gd name="connsiteX1" fmla="*/ 1432874 w 2281287"/>
              <a:gd name="connsiteY1" fmla="*/ 118 h 424325"/>
              <a:gd name="connsiteX2" fmla="*/ 2281287 w 2281287"/>
              <a:gd name="connsiteY2" fmla="*/ 377191 h 4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287" h="424325">
                <a:moveTo>
                  <a:pt x="0" y="424325"/>
                </a:moveTo>
                <a:cubicBezTo>
                  <a:pt x="526330" y="216149"/>
                  <a:pt x="1052660" y="7974"/>
                  <a:pt x="1432874" y="118"/>
                </a:cubicBezTo>
                <a:cubicBezTo>
                  <a:pt x="1813088" y="-7738"/>
                  <a:pt x="2281287" y="377191"/>
                  <a:pt x="2281287" y="37719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988297" y="3252238"/>
            <a:ext cx="1715678" cy="377082"/>
          </a:xfrm>
          <a:custGeom>
            <a:avLst/>
            <a:gdLst>
              <a:gd name="connsiteX0" fmla="*/ 0 w 1715678"/>
              <a:gd name="connsiteY0" fmla="*/ 377082 h 377082"/>
              <a:gd name="connsiteX1" fmla="*/ 1112363 w 1715678"/>
              <a:gd name="connsiteY1" fmla="*/ 9 h 377082"/>
              <a:gd name="connsiteX2" fmla="*/ 1715678 w 1715678"/>
              <a:gd name="connsiteY2" fmla="*/ 367655 h 37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678" h="377082">
                <a:moveTo>
                  <a:pt x="0" y="377082"/>
                </a:moveTo>
                <a:cubicBezTo>
                  <a:pt x="413208" y="189331"/>
                  <a:pt x="826417" y="1580"/>
                  <a:pt x="1112363" y="9"/>
                </a:cubicBezTo>
                <a:cubicBezTo>
                  <a:pt x="1398309" y="-1562"/>
                  <a:pt x="1556993" y="183046"/>
                  <a:pt x="1715678" y="3676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9578" y="2968624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3026006" y="4147794"/>
            <a:ext cx="207389" cy="178109"/>
          </a:xfrm>
          <a:custGeom>
            <a:avLst/>
            <a:gdLst>
              <a:gd name="connsiteX0" fmla="*/ 245097 w 245097"/>
              <a:gd name="connsiteY0" fmla="*/ 0 h 207428"/>
              <a:gd name="connsiteX1" fmla="*/ 84842 w 245097"/>
              <a:gd name="connsiteY1" fmla="*/ 207390 h 207428"/>
              <a:gd name="connsiteX2" fmla="*/ 0 w 245097"/>
              <a:gd name="connsiteY2" fmla="*/ 18853 h 2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207428">
                <a:moveTo>
                  <a:pt x="245097" y="0"/>
                </a:moveTo>
                <a:cubicBezTo>
                  <a:pt x="185394" y="102124"/>
                  <a:pt x="125691" y="204248"/>
                  <a:pt x="84842" y="207390"/>
                </a:cubicBezTo>
                <a:cubicBezTo>
                  <a:pt x="43993" y="210532"/>
                  <a:pt x="0" y="18853"/>
                  <a:pt x="0" y="18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56321" y="4110087"/>
            <a:ext cx="838985" cy="444006"/>
          </a:xfrm>
          <a:custGeom>
            <a:avLst/>
            <a:gdLst>
              <a:gd name="connsiteX0" fmla="*/ 942680 w 942680"/>
              <a:gd name="connsiteY0" fmla="*/ 0 h 444006"/>
              <a:gd name="connsiteX1" fmla="*/ 245097 w 942680"/>
              <a:gd name="connsiteY1" fmla="*/ 443059 h 444006"/>
              <a:gd name="connsiteX2" fmla="*/ 0 w 942680"/>
              <a:gd name="connsiteY2" fmla="*/ 94268 h 4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680" h="444006">
                <a:moveTo>
                  <a:pt x="942680" y="0"/>
                </a:moveTo>
                <a:cubicBezTo>
                  <a:pt x="672445" y="213674"/>
                  <a:pt x="402210" y="427348"/>
                  <a:pt x="245097" y="443059"/>
                </a:cubicBezTo>
                <a:cubicBezTo>
                  <a:pt x="87984" y="458770"/>
                  <a:pt x="43992" y="276519"/>
                  <a:pt x="0" y="9426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86639" y="4147794"/>
            <a:ext cx="1168923" cy="631900"/>
          </a:xfrm>
          <a:custGeom>
            <a:avLst/>
            <a:gdLst>
              <a:gd name="connsiteX0" fmla="*/ 1432874 w 1432874"/>
              <a:gd name="connsiteY0" fmla="*/ 0 h 631900"/>
              <a:gd name="connsiteX1" fmla="*/ 329938 w 1432874"/>
              <a:gd name="connsiteY1" fmla="*/ 631596 h 631900"/>
              <a:gd name="connsiteX2" fmla="*/ 0 w 1432874"/>
              <a:gd name="connsiteY2" fmla="*/ 65987 h 6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874" h="631900">
                <a:moveTo>
                  <a:pt x="1432874" y="0"/>
                </a:moveTo>
                <a:cubicBezTo>
                  <a:pt x="1000812" y="310299"/>
                  <a:pt x="568750" y="620598"/>
                  <a:pt x="329938" y="631596"/>
                </a:cubicBezTo>
                <a:cubicBezTo>
                  <a:pt x="91126" y="642594"/>
                  <a:pt x="45563" y="354290"/>
                  <a:pt x="0" y="6598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3061" y="4386001"/>
            <a:ext cx="265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while these points repel.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1675" y="2651468"/>
            <a:ext cx="73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attraction is strongest, so the point moves a little to the right.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139126" y="3020800"/>
            <a:ext cx="38183" cy="5519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09454" y="3823854"/>
            <a:ext cx="5357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9454" y="3823854"/>
            <a:ext cx="5357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1675" y="2651468"/>
            <a:ext cx="73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attraction is strongest, so the point moves a little to the right.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139126" y="3020800"/>
            <a:ext cx="38183" cy="5519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64379" y="3127664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BAM!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9252" y="2651468"/>
            <a:ext cx="36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let’s move this point a little bit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198790" y="3020800"/>
            <a:ext cx="167588" cy="5536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4169" y="285075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223967" y="3286706"/>
            <a:ext cx="443060" cy="314333"/>
          </a:xfrm>
          <a:custGeom>
            <a:avLst/>
            <a:gdLst>
              <a:gd name="connsiteX0" fmla="*/ 0 w 395926"/>
              <a:gd name="connsiteY0" fmla="*/ 103714 h 103714"/>
              <a:gd name="connsiteX1" fmla="*/ 320511 w 395926"/>
              <a:gd name="connsiteY1" fmla="*/ 19 h 103714"/>
              <a:gd name="connsiteX2" fmla="*/ 395926 w 395926"/>
              <a:gd name="connsiteY2" fmla="*/ 94287 h 1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103714">
                <a:moveTo>
                  <a:pt x="0" y="103714"/>
                </a:moveTo>
                <a:cubicBezTo>
                  <a:pt x="127261" y="52652"/>
                  <a:pt x="254523" y="1590"/>
                  <a:pt x="320511" y="19"/>
                </a:cubicBezTo>
                <a:cubicBezTo>
                  <a:pt x="386499" y="-1552"/>
                  <a:pt x="395926" y="94287"/>
                  <a:pt x="395926" y="942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33394" y="3035418"/>
            <a:ext cx="1687398" cy="546768"/>
          </a:xfrm>
          <a:custGeom>
            <a:avLst/>
            <a:gdLst>
              <a:gd name="connsiteX0" fmla="*/ 0 w 1687398"/>
              <a:gd name="connsiteY0" fmla="*/ 546768 h 546768"/>
              <a:gd name="connsiteX1" fmla="*/ 791851 w 1687398"/>
              <a:gd name="connsiteY1" fmla="*/ 13 h 546768"/>
              <a:gd name="connsiteX2" fmla="*/ 1687398 w 1687398"/>
              <a:gd name="connsiteY2" fmla="*/ 527914 h 54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398" h="546768">
                <a:moveTo>
                  <a:pt x="0" y="546768"/>
                </a:moveTo>
                <a:cubicBezTo>
                  <a:pt x="255309" y="274961"/>
                  <a:pt x="510618" y="3155"/>
                  <a:pt x="791851" y="13"/>
                </a:cubicBezTo>
                <a:cubicBezTo>
                  <a:pt x="1073084" y="-3129"/>
                  <a:pt x="1687398" y="527914"/>
                  <a:pt x="1687398" y="52791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23967" y="2809186"/>
            <a:ext cx="2366128" cy="773000"/>
          </a:xfrm>
          <a:custGeom>
            <a:avLst/>
            <a:gdLst>
              <a:gd name="connsiteX0" fmla="*/ 0 w 2366128"/>
              <a:gd name="connsiteY0" fmla="*/ 773000 h 773000"/>
              <a:gd name="connsiteX1" fmla="*/ 1253765 w 2366128"/>
              <a:gd name="connsiteY1" fmla="*/ 2 h 773000"/>
              <a:gd name="connsiteX2" fmla="*/ 2366128 w 2366128"/>
              <a:gd name="connsiteY2" fmla="*/ 763573 h 7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128" h="773000">
                <a:moveTo>
                  <a:pt x="0" y="773000"/>
                </a:moveTo>
                <a:cubicBezTo>
                  <a:pt x="429705" y="387286"/>
                  <a:pt x="859410" y="1573"/>
                  <a:pt x="1253765" y="2"/>
                </a:cubicBezTo>
                <a:cubicBezTo>
                  <a:pt x="1648120" y="-1569"/>
                  <a:pt x="2366128" y="763573"/>
                  <a:pt x="2366128" y="76357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4169" y="285075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223967" y="3286706"/>
            <a:ext cx="443060" cy="314333"/>
          </a:xfrm>
          <a:custGeom>
            <a:avLst/>
            <a:gdLst>
              <a:gd name="connsiteX0" fmla="*/ 0 w 395926"/>
              <a:gd name="connsiteY0" fmla="*/ 103714 h 103714"/>
              <a:gd name="connsiteX1" fmla="*/ 320511 w 395926"/>
              <a:gd name="connsiteY1" fmla="*/ 19 h 103714"/>
              <a:gd name="connsiteX2" fmla="*/ 395926 w 395926"/>
              <a:gd name="connsiteY2" fmla="*/ 94287 h 1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103714">
                <a:moveTo>
                  <a:pt x="0" y="103714"/>
                </a:moveTo>
                <a:cubicBezTo>
                  <a:pt x="127261" y="52652"/>
                  <a:pt x="254523" y="1590"/>
                  <a:pt x="320511" y="19"/>
                </a:cubicBezTo>
                <a:cubicBezTo>
                  <a:pt x="386499" y="-1552"/>
                  <a:pt x="395926" y="94287"/>
                  <a:pt x="395926" y="942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33394" y="3035418"/>
            <a:ext cx="1687398" cy="546768"/>
          </a:xfrm>
          <a:custGeom>
            <a:avLst/>
            <a:gdLst>
              <a:gd name="connsiteX0" fmla="*/ 0 w 1687398"/>
              <a:gd name="connsiteY0" fmla="*/ 546768 h 546768"/>
              <a:gd name="connsiteX1" fmla="*/ 791851 w 1687398"/>
              <a:gd name="connsiteY1" fmla="*/ 13 h 546768"/>
              <a:gd name="connsiteX2" fmla="*/ 1687398 w 1687398"/>
              <a:gd name="connsiteY2" fmla="*/ 527914 h 54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398" h="546768">
                <a:moveTo>
                  <a:pt x="0" y="546768"/>
                </a:moveTo>
                <a:cubicBezTo>
                  <a:pt x="255309" y="274961"/>
                  <a:pt x="510618" y="3155"/>
                  <a:pt x="791851" y="13"/>
                </a:cubicBezTo>
                <a:cubicBezTo>
                  <a:pt x="1073084" y="-3129"/>
                  <a:pt x="1687398" y="527914"/>
                  <a:pt x="1687398" y="52791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23967" y="2809186"/>
            <a:ext cx="2366128" cy="773000"/>
          </a:xfrm>
          <a:custGeom>
            <a:avLst/>
            <a:gdLst>
              <a:gd name="connsiteX0" fmla="*/ 0 w 2366128"/>
              <a:gd name="connsiteY0" fmla="*/ 773000 h 773000"/>
              <a:gd name="connsiteX1" fmla="*/ 1253765 w 2366128"/>
              <a:gd name="connsiteY1" fmla="*/ 2 h 773000"/>
              <a:gd name="connsiteX2" fmla="*/ 2366128 w 2366128"/>
              <a:gd name="connsiteY2" fmla="*/ 763573 h 7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128" h="773000">
                <a:moveTo>
                  <a:pt x="0" y="773000"/>
                </a:moveTo>
                <a:cubicBezTo>
                  <a:pt x="429705" y="387286"/>
                  <a:pt x="859410" y="1573"/>
                  <a:pt x="1253765" y="2"/>
                </a:cubicBezTo>
                <a:cubicBezTo>
                  <a:pt x="1648120" y="-1569"/>
                  <a:pt x="2366128" y="763573"/>
                  <a:pt x="2366128" y="76357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261678" y="4147794"/>
            <a:ext cx="207389" cy="178109"/>
          </a:xfrm>
          <a:custGeom>
            <a:avLst/>
            <a:gdLst>
              <a:gd name="connsiteX0" fmla="*/ 245097 w 245097"/>
              <a:gd name="connsiteY0" fmla="*/ 0 h 207428"/>
              <a:gd name="connsiteX1" fmla="*/ 84842 w 245097"/>
              <a:gd name="connsiteY1" fmla="*/ 207390 h 207428"/>
              <a:gd name="connsiteX2" fmla="*/ 0 w 245097"/>
              <a:gd name="connsiteY2" fmla="*/ 18853 h 2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207428">
                <a:moveTo>
                  <a:pt x="245097" y="0"/>
                </a:moveTo>
                <a:cubicBezTo>
                  <a:pt x="185394" y="102124"/>
                  <a:pt x="125691" y="204248"/>
                  <a:pt x="84842" y="207390"/>
                </a:cubicBezTo>
                <a:cubicBezTo>
                  <a:pt x="43993" y="210532"/>
                  <a:pt x="0" y="18853"/>
                  <a:pt x="0" y="18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0944" y="4365807"/>
            <a:ext cx="326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point repels a little bit.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9252" y="2651468"/>
            <a:ext cx="534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it moves a little to closer to the other orange points.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66378" y="3020800"/>
            <a:ext cx="27271" cy="5519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03836" y="3823854"/>
            <a:ext cx="350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7070" y="159661"/>
            <a:ext cx="241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basic 2-D scatter plot. 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38135" y="3127664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Double BAM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5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6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2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7070" y="159661"/>
            <a:ext cx="2413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basic 2-D scatter plot.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et’s do a walk through of how t-SNE would transform this graph</a:t>
            </a:r>
            <a:r>
              <a:rPr lang="mr-IN" dirty="0" smtClean="0"/>
              <a:t>…</a:t>
            </a:r>
            <a:endParaRPr lang="en-US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8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2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2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7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6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5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7071" y="3492035"/>
            <a:ext cx="2177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mr-IN" dirty="0" smtClean="0"/>
              <a:t>…</a:t>
            </a:r>
            <a:r>
              <a:rPr lang="en-US" dirty="0" smtClean="0"/>
              <a:t>into </a:t>
            </a:r>
            <a:r>
              <a:rPr lang="en-US" dirty="0"/>
              <a:t>a flat, 1-D plot on a number line.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71860" y="4194928"/>
            <a:ext cx="4619134" cy="226243"/>
            <a:chOff x="763571" y="2460396"/>
            <a:chExt cx="4619134" cy="226243"/>
          </a:xfrm>
        </p:grpSpPr>
        <p:sp>
          <p:nvSpPr>
            <p:cNvPr id="20" name="Oval 19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763571" y="2686639"/>
              <a:ext cx="461913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2988298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89955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4541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16198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7070" y="159661"/>
            <a:ext cx="2413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basic 2-D scatter plot.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et’s do a walk through of how t-SNE would transform this graph</a:t>
            </a:r>
            <a:r>
              <a:rPr lang="mr-IN" dirty="0" smtClean="0"/>
              <a:t>…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20412" y="1187777"/>
            <a:ext cx="716438" cy="27809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94926" y="2355458"/>
            <a:ext cx="490195" cy="1613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129702" y="791851"/>
            <a:ext cx="480764" cy="3176833"/>
          </a:xfrm>
          <a:custGeom>
            <a:avLst/>
            <a:gdLst>
              <a:gd name="connsiteX0" fmla="*/ 1127659 w 1127659"/>
              <a:gd name="connsiteY0" fmla="*/ 0 h 1791092"/>
              <a:gd name="connsiteX1" fmla="*/ 90711 w 1127659"/>
              <a:gd name="connsiteY1" fmla="*/ 414779 h 1791092"/>
              <a:gd name="connsiteX2" fmla="*/ 53003 w 1127659"/>
              <a:gd name="connsiteY2" fmla="*/ 1791092 h 1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59" h="1791092">
                <a:moveTo>
                  <a:pt x="1127659" y="0"/>
                </a:moveTo>
                <a:cubicBezTo>
                  <a:pt x="698739" y="58132"/>
                  <a:pt x="269820" y="116264"/>
                  <a:pt x="90711" y="414779"/>
                </a:cubicBezTo>
                <a:cubicBezTo>
                  <a:pt x="-88398" y="713294"/>
                  <a:pt x="53003" y="1791092"/>
                  <a:pt x="53003" y="179109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4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3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7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2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9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4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8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2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809189" y="245097"/>
            <a:ext cx="226243" cy="2121031"/>
            <a:chOff x="2413262" y="245097"/>
            <a:chExt cx="226243" cy="2121031"/>
          </a:xfrm>
        </p:grpSpPr>
        <p:sp>
          <p:nvSpPr>
            <p:cNvPr id="15" name="Oval 14"/>
            <p:cNvSpPr/>
            <p:nvPr/>
          </p:nvSpPr>
          <p:spPr>
            <a:xfrm>
              <a:off x="2413262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13262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13262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13262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1326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13262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13262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13262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22191" y="857839"/>
            <a:ext cx="7588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15557" y="749433"/>
            <a:ext cx="4949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299380" y="1818131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6000" y="3294665"/>
            <a:ext cx="370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If we just projected the data onto one of the axes, we’d just get a big mess that doesn’t preserve the original clustering.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0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782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1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782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2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3117618"/>
            <a:ext cx="62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Triple BAM!!!!!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6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5637" y="1715679"/>
            <a:ext cx="2816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we’ve seen the what t-SNE tries to do, let’s dive into the nitty-gritty details of how it does what it does.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0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9868" y="196277"/>
            <a:ext cx="311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Determine the “similarity” of all the points in the scatter plot.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4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3162" y="1337804"/>
            <a:ext cx="2278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For this example, let’s focus on determining the similarities between this point</a:t>
            </a:r>
            <a:r>
              <a:rPr lang="en-US" dirty="0"/>
              <a:t> </a:t>
            </a:r>
            <a:r>
              <a:rPr lang="en-US" dirty="0" smtClean="0"/>
              <a:t>and all of the other points.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19787" y="786805"/>
            <a:ext cx="784944" cy="10797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868" y="196277"/>
            <a:ext cx="311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Determine the “similarity” of all the points in the scatter plot.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0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849" y="472130"/>
            <a:ext cx="206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5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849" y="472130"/>
            <a:ext cx="206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plot that distance on a normal curve that is centered on the point of interest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49233" y="2869122"/>
            <a:ext cx="919831" cy="465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3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822434" y="1754176"/>
            <a:ext cx="31431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lastly, draw a line from the point to the curve. The length of that line is the “unscaled similarity”.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849" y="472130"/>
            <a:ext cx="206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plot that distance on a normal curve that is centered on the point of interest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49233" y="2869122"/>
            <a:ext cx="919831" cy="465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809189" y="245097"/>
            <a:ext cx="226243" cy="2121031"/>
            <a:chOff x="2413262" y="245097"/>
            <a:chExt cx="226243" cy="2121031"/>
          </a:xfrm>
        </p:grpSpPr>
        <p:sp>
          <p:nvSpPr>
            <p:cNvPr id="15" name="Oval 14"/>
            <p:cNvSpPr/>
            <p:nvPr/>
          </p:nvSpPr>
          <p:spPr>
            <a:xfrm>
              <a:off x="2413262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13262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13262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13262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1326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13262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13262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13262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22191" y="857839"/>
            <a:ext cx="7588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15557" y="749433"/>
            <a:ext cx="4949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299380" y="1818131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50969" y="65988"/>
            <a:ext cx="914400" cy="1244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1529" y="6053"/>
            <a:ext cx="160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two distinct clusters, we just see a mishmash.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5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822434" y="1754176"/>
            <a:ext cx="31431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lastly, draw a line from the point to the curve. The length of that line is the “unscaled similarity”.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849" y="472130"/>
            <a:ext cx="206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plot that distance on a normal curve that is centered on the point of interest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49233" y="2869122"/>
            <a:ext cx="919831" cy="465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193551" y="2995601"/>
            <a:ext cx="3337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(I made that terminology up, but it will make sense in just a bit!)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20464959">
            <a:off x="3494671" y="141847"/>
            <a:ext cx="960915" cy="6127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0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20464959">
            <a:off x="3494671" y="141847"/>
            <a:ext cx="960915" cy="6127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63186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4883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436685" y="3126620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045616" y="1630837"/>
            <a:ext cx="2253007" cy="2048213"/>
          </a:xfrm>
          <a:custGeom>
            <a:avLst/>
            <a:gdLst>
              <a:gd name="connsiteX0" fmla="*/ 0 w 2253007"/>
              <a:gd name="connsiteY0" fmla="*/ 0 h 2048213"/>
              <a:gd name="connsiteX1" fmla="*/ 650450 w 2253007"/>
              <a:gd name="connsiteY1" fmla="*/ 1791093 h 2048213"/>
              <a:gd name="connsiteX2" fmla="*/ 2253007 w 2253007"/>
              <a:gd name="connsiteY2" fmla="*/ 2036190 h 204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007" h="2048213">
                <a:moveTo>
                  <a:pt x="0" y="0"/>
                </a:moveTo>
                <a:cubicBezTo>
                  <a:pt x="137474" y="725864"/>
                  <a:pt x="274949" y="1451728"/>
                  <a:pt x="650450" y="1791093"/>
                </a:cubicBezTo>
                <a:cubicBezTo>
                  <a:pt x="1025951" y="2130458"/>
                  <a:pt x="2253007" y="2036190"/>
                  <a:pt x="2253007" y="203619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53" idx="2"/>
          </p:cNvCxnSpPr>
          <p:nvPr/>
        </p:nvCxnSpPr>
        <p:spPr>
          <a:xfrm>
            <a:off x="3977493" y="538119"/>
            <a:ext cx="301657" cy="4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396081">
            <a:off x="3643098" y="312048"/>
            <a:ext cx="960915" cy="508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8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3977493" y="538119"/>
            <a:ext cx="301657" cy="4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396081">
            <a:off x="3643098" y="312048"/>
            <a:ext cx="960915" cy="508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3442" y="3525625"/>
            <a:ext cx="0" cy="59379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03736" y="4109996"/>
            <a:ext cx="5662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18519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87515" y="3362291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045616" y="1630837"/>
            <a:ext cx="2459777" cy="2252917"/>
          </a:xfrm>
          <a:custGeom>
            <a:avLst/>
            <a:gdLst>
              <a:gd name="connsiteX0" fmla="*/ 0 w 2253007"/>
              <a:gd name="connsiteY0" fmla="*/ 0 h 2048213"/>
              <a:gd name="connsiteX1" fmla="*/ 650450 w 2253007"/>
              <a:gd name="connsiteY1" fmla="*/ 1791093 h 2048213"/>
              <a:gd name="connsiteX2" fmla="*/ 2253007 w 2253007"/>
              <a:gd name="connsiteY2" fmla="*/ 2036190 h 204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007" h="2048213">
                <a:moveTo>
                  <a:pt x="0" y="0"/>
                </a:moveTo>
                <a:cubicBezTo>
                  <a:pt x="137474" y="725864"/>
                  <a:pt x="274949" y="1451728"/>
                  <a:pt x="650450" y="1791093"/>
                </a:cubicBezTo>
                <a:cubicBezTo>
                  <a:pt x="1025951" y="2130458"/>
                  <a:pt x="2253007" y="2036190"/>
                  <a:pt x="2253007" y="203619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6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4981" y="1308126"/>
            <a:ext cx="853095" cy="1530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51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03737" y="4128850"/>
            <a:ext cx="147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42344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42344" y="3989433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4981" y="1308126"/>
            <a:ext cx="853095" cy="1530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706252" y="1646701"/>
            <a:ext cx="3855562" cy="2142874"/>
          </a:xfrm>
          <a:custGeom>
            <a:avLst/>
            <a:gdLst>
              <a:gd name="connsiteX0" fmla="*/ 0 w 3855562"/>
              <a:gd name="connsiteY0" fmla="*/ 0 h 1762812"/>
              <a:gd name="connsiteX1" fmla="*/ 904973 w 3855562"/>
              <a:gd name="connsiteY1" fmla="*/ 1366886 h 1762812"/>
              <a:gd name="connsiteX2" fmla="*/ 3129699 w 3855562"/>
              <a:gd name="connsiteY2" fmla="*/ 980388 h 1762812"/>
              <a:gd name="connsiteX3" fmla="*/ 3855562 w 3855562"/>
              <a:gd name="connsiteY3" fmla="*/ 1762812 h 176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562" h="1762812">
                <a:moveTo>
                  <a:pt x="0" y="0"/>
                </a:moveTo>
                <a:cubicBezTo>
                  <a:pt x="191678" y="601744"/>
                  <a:pt x="383357" y="1203488"/>
                  <a:pt x="904973" y="1366886"/>
                </a:cubicBezTo>
                <a:cubicBezTo>
                  <a:pt x="1426589" y="1530284"/>
                  <a:pt x="2637934" y="914400"/>
                  <a:pt x="3129699" y="980388"/>
                </a:cubicBezTo>
                <a:cubicBezTo>
                  <a:pt x="3621464" y="1046376"/>
                  <a:pt x="3738513" y="1404594"/>
                  <a:pt x="3855562" y="1762812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4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03737" y="4128850"/>
            <a:ext cx="147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42344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42344" y="3989433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4981" y="1308126"/>
            <a:ext cx="853095" cy="1530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706252" y="1646701"/>
            <a:ext cx="3855562" cy="2142874"/>
          </a:xfrm>
          <a:custGeom>
            <a:avLst/>
            <a:gdLst>
              <a:gd name="connsiteX0" fmla="*/ 0 w 3855562"/>
              <a:gd name="connsiteY0" fmla="*/ 0 h 1762812"/>
              <a:gd name="connsiteX1" fmla="*/ 904973 w 3855562"/>
              <a:gd name="connsiteY1" fmla="*/ 1366886 h 1762812"/>
              <a:gd name="connsiteX2" fmla="*/ 3129699 w 3855562"/>
              <a:gd name="connsiteY2" fmla="*/ 980388 h 1762812"/>
              <a:gd name="connsiteX3" fmla="*/ 3855562 w 3855562"/>
              <a:gd name="connsiteY3" fmla="*/ 1762812 h 176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562" h="1762812">
                <a:moveTo>
                  <a:pt x="0" y="0"/>
                </a:moveTo>
                <a:cubicBezTo>
                  <a:pt x="191678" y="601744"/>
                  <a:pt x="383357" y="1203488"/>
                  <a:pt x="904973" y="1366886"/>
                </a:cubicBezTo>
                <a:cubicBezTo>
                  <a:pt x="1426589" y="1530284"/>
                  <a:pt x="2637934" y="914400"/>
                  <a:pt x="3129699" y="980388"/>
                </a:cubicBezTo>
                <a:cubicBezTo>
                  <a:pt x="3621464" y="1046376"/>
                  <a:pt x="3738513" y="1404594"/>
                  <a:pt x="3855562" y="1762812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91753" y="3929458"/>
            <a:ext cx="30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Etc.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87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03737" y="4128850"/>
            <a:ext cx="147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42344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42344" y="3989433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91753" y="3539338"/>
            <a:ext cx="305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normal distribution means that distant points have very low similarity values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05872" y="1753386"/>
            <a:ext cx="3129699" cy="1989055"/>
          </a:xfrm>
          <a:custGeom>
            <a:avLst/>
            <a:gdLst>
              <a:gd name="connsiteX0" fmla="*/ 916071 w 2886273"/>
              <a:gd name="connsiteY0" fmla="*/ 0 h 1989055"/>
              <a:gd name="connsiteX1" fmla="*/ 95939 w 2886273"/>
              <a:gd name="connsiteY1" fmla="*/ 612742 h 1989055"/>
              <a:gd name="connsiteX2" fmla="*/ 2886273 w 2886273"/>
              <a:gd name="connsiteY2" fmla="*/ 1989055 h 198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273" h="1989055">
                <a:moveTo>
                  <a:pt x="916071" y="0"/>
                </a:moveTo>
                <a:cubicBezTo>
                  <a:pt x="341821" y="140616"/>
                  <a:pt x="-232428" y="281233"/>
                  <a:pt x="95939" y="612742"/>
                </a:cubicBezTo>
                <a:cubicBezTo>
                  <a:pt x="424306" y="944251"/>
                  <a:pt x="1655289" y="1466653"/>
                  <a:pt x="2886273" y="1989055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7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endCxn id="52" idx="1"/>
          </p:cNvCxnSpPr>
          <p:nvPr/>
        </p:nvCxnSpPr>
        <p:spPr>
          <a:xfrm>
            <a:off x="3871181" y="513169"/>
            <a:ext cx="139445" cy="152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70920" y="2977420"/>
            <a:ext cx="305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and close points have high similarity values.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 rot="19460856">
            <a:off x="3608501" y="216547"/>
            <a:ext cx="661297" cy="848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884275" y="754144"/>
            <a:ext cx="2291799" cy="2696024"/>
          </a:xfrm>
          <a:custGeom>
            <a:avLst/>
            <a:gdLst>
              <a:gd name="connsiteX0" fmla="*/ 1565935 w 2291799"/>
              <a:gd name="connsiteY0" fmla="*/ 0 h 2696024"/>
              <a:gd name="connsiteX1" fmla="*/ 19939 w 2291799"/>
              <a:gd name="connsiteY1" fmla="*/ 848413 h 2696024"/>
              <a:gd name="connsiteX2" fmla="*/ 792937 w 2291799"/>
              <a:gd name="connsiteY2" fmla="*/ 2554664 h 2696024"/>
              <a:gd name="connsiteX3" fmla="*/ 2291799 w 2291799"/>
              <a:gd name="connsiteY3" fmla="*/ 2479250 h 269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799" h="2696024">
                <a:moveTo>
                  <a:pt x="1565935" y="0"/>
                </a:moveTo>
                <a:cubicBezTo>
                  <a:pt x="857353" y="211318"/>
                  <a:pt x="148772" y="422636"/>
                  <a:pt x="19939" y="848413"/>
                </a:cubicBezTo>
                <a:cubicBezTo>
                  <a:pt x="-108894" y="1274190"/>
                  <a:pt x="414294" y="2282858"/>
                  <a:pt x="792937" y="2554664"/>
                </a:cubicBezTo>
                <a:cubicBezTo>
                  <a:pt x="1171580" y="2826470"/>
                  <a:pt x="1731689" y="2652860"/>
                  <a:pt x="2291799" y="247925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90335" y="141402"/>
            <a:ext cx="3271100" cy="2884602"/>
            <a:chOff x="2111605" y="-197963"/>
            <a:chExt cx="3271100" cy="2884602"/>
          </a:xfrm>
        </p:grpSpPr>
        <p:sp>
          <p:nvSpPr>
            <p:cNvPr id="13" name="Oval 12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07313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111605" y="2686639"/>
              <a:ext cx="32711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30459" y="-197963"/>
              <a:ext cx="0" cy="288460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29938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0412" y="1187777"/>
            <a:ext cx="0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94926" y="1018095"/>
            <a:ext cx="0" cy="6693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926" y="2355458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 rot="5400000">
            <a:off x="3544480" y="2333134"/>
            <a:ext cx="914400" cy="1244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9511" y="3412503"/>
            <a:ext cx="13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here...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0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11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13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4"/>
            <a:endCxn id="12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4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5"/>
            <a:endCxn id="6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6"/>
            <a:endCxn id="7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6"/>
            <a:endCxn id="16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6"/>
            <a:endCxn id="15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6"/>
            <a:endCxn id="18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6"/>
            <a:endCxn id="17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460" y="665519"/>
            <a:ext cx="252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Ultimately, we measure the distances between all of the points and the point of interest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0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>
            <a:stCxn id="35" idx="4"/>
            <a:endCxn id="45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4"/>
            <a:endCxn id="48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4"/>
            <a:endCxn id="46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5" idx="4"/>
            <a:endCxn id="49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6"/>
            <a:endCxn id="39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6"/>
            <a:endCxn id="52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5" idx="6"/>
            <a:endCxn id="50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5" idx="6"/>
            <a:endCxn id="55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5" idx="6"/>
            <a:endCxn id="53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460" y="665519"/>
            <a:ext cx="252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Ultimately, we measure the distances between all of the points and the point of interest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343460" y="2601131"/>
            <a:ext cx="252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Plot them on the normal curve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8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650127" y="3431357"/>
            <a:ext cx="0" cy="68806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0838" y="3704734"/>
            <a:ext cx="0" cy="41468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11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3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12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14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6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7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16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15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6"/>
            <a:endCxn id="18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17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23626" y="3309588"/>
            <a:ext cx="249382" cy="249382"/>
            <a:chOff x="6904181" y="1588524"/>
            <a:chExt cx="249382" cy="24938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14337" y="3580043"/>
            <a:ext cx="249382" cy="249382"/>
            <a:chOff x="6904181" y="1588524"/>
            <a:chExt cx="249382" cy="24938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542945" y="4015572"/>
            <a:ext cx="249382" cy="249382"/>
            <a:chOff x="6904181" y="1588524"/>
            <a:chExt cx="249382" cy="24938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44582" y="4015572"/>
            <a:ext cx="249382" cy="249382"/>
            <a:chOff x="6904181" y="1588524"/>
            <a:chExt cx="249382" cy="2493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27508" y="4015572"/>
            <a:ext cx="249382" cy="249382"/>
            <a:chOff x="6904181" y="1588524"/>
            <a:chExt cx="249382" cy="2493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61817" y="4015572"/>
            <a:ext cx="249382" cy="249382"/>
            <a:chOff x="6904181" y="1588524"/>
            <a:chExt cx="249382" cy="24938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6597" y="4015572"/>
            <a:ext cx="249382" cy="249382"/>
            <a:chOff x="6904181" y="1588524"/>
            <a:chExt cx="249382" cy="24938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79207" y="4015572"/>
            <a:ext cx="249382" cy="249382"/>
            <a:chOff x="6904181" y="1588524"/>
            <a:chExt cx="249382" cy="24938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29825" y="4015572"/>
            <a:ext cx="249382" cy="249382"/>
            <a:chOff x="6904181" y="1588524"/>
            <a:chExt cx="249382" cy="24938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66617" y="4015572"/>
            <a:ext cx="249382" cy="249382"/>
            <a:chOff x="6904181" y="1588524"/>
            <a:chExt cx="249382" cy="24938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43460" y="665519"/>
            <a:ext cx="252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Ultimately, we measure the distances between all of the points and the point of interest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43460" y="2601131"/>
            <a:ext cx="252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Plot them on the normal curve</a:t>
            </a:r>
            <a:r>
              <a:rPr lang="mr-IN" smtClean="0"/>
              <a:t>…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412483" y="2827571"/>
            <a:ext cx="2669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then measure the distances from the points to the curve to get the unscaled similarity scores with respect to the point of interest.</a:t>
            </a:r>
            <a:endParaRPr lang="en-US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4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650127" y="3431357"/>
            <a:ext cx="0" cy="68806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0838" y="3704734"/>
            <a:ext cx="0" cy="41468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4570" y="538117"/>
            <a:ext cx="30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next step is to scale the unscaled similarities so that they add up to 1.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23626" y="3309588"/>
            <a:ext cx="249382" cy="249382"/>
            <a:chOff x="6904181" y="1588524"/>
            <a:chExt cx="249382" cy="24938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14337" y="3580043"/>
            <a:ext cx="249382" cy="249382"/>
            <a:chOff x="6904181" y="1588524"/>
            <a:chExt cx="249382" cy="24938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542945" y="4015572"/>
            <a:ext cx="249382" cy="249382"/>
            <a:chOff x="6904181" y="1588524"/>
            <a:chExt cx="249382" cy="24938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44582" y="4015572"/>
            <a:ext cx="249382" cy="249382"/>
            <a:chOff x="6904181" y="1588524"/>
            <a:chExt cx="249382" cy="2493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27508" y="4015572"/>
            <a:ext cx="249382" cy="249382"/>
            <a:chOff x="6904181" y="1588524"/>
            <a:chExt cx="249382" cy="2493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61817" y="4015572"/>
            <a:ext cx="249382" cy="249382"/>
            <a:chOff x="6904181" y="1588524"/>
            <a:chExt cx="249382" cy="24938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6597" y="4015572"/>
            <a:ext cx="249382" cy="249382"/>
            <a:chOff x="6904181" y="1588524"/>
            <a:chExt cx="249382" cy="24938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79207" y="4015572"/>
            <a:ext cx="249382" cy="249382"/>
            <a:chOff x="6904181" y="1588524"/>
            <a:chExt cx="249382" cy="24938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29825" y="4015572"/>
            <a:ext cx="249382" cy="249382"/>
            <a:chOff x="6904181" y="1588524"/>
            <a:chExt cx="249382" cy="24938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66617" y="4015572"/>
            <a:ext cx="249382" cy="249382"/>
            <a:chOff x="6904181" y="1588524"/>
            <a:chExt cx="249382" cy="24938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8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650127" y="3431357"/>
            <a:ext cx="0" cy="68806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0838" y="3704734"/>
            <a:ext cx="0" cy="41468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4570" y="538117"/>
            <a:ext cx="30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next step is to scale the unscaled similarities so that they add up to 1.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Umm</a:t>
            </a:r>
            <a:r>
              <a:rPr lang="mr-IN" dirty="0" smtClean="0"/>
              <a:t>…</a:t>
            </a:r>
            <a:r>
              <a:rPr lang="en-US" dirty="0" smtClean="0"/>
              <a:t> Why do the similarity scores need to add up to 1?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23626" y="3309588"/>
            <a:ext cx="249382" cy="249382"/>
            <a:chOff x="6904181" y="1588524"/>
            <a:chExt cx="249382" cy="24938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14337" y="3580043"/>
            <a:ext cx="249382" cy="249382"/>
            <a:chOff x="6904181" y="1588524"/>
            <a:chExt cx="249382" cy="24938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542945" y="4015572"/>
            <a:ext cx="249382" cy="249382"/>
            <a:chOff x="6904181" y="1588524"/>
            <a:chExt cx="249382" cy="24938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44582" y="4015572"/>
            <a:ext cx="249382" cy="249382"/>
            <a:chOff x="6904181" y="1588524"/>
            <a:chExt cx="249382" cy="2493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27508" y="4015572"/>
            <a:ext cx="249382" cy="249382"/>
            <a:chOff x="6904181" y="1588524"/>
            <a:chExt cx="249382" cy="2493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61817" y="4015572"/>
            <a:ext cx="249382" cy="249382"/>
            <a:chOff x="6904181" y="1588524"/>
            <a:chExt cx="249382" cy="24938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6597" y="4015572"/>
            <a:ext cx="249382" cy="249382"/>
            <a:chOff x="6904181" y="1588524"/>
            <a:chExt cx="249382" cy="24938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79207" y="4015572"/>
            <a:ext cx="249382" cy="249382"/>
            <a:chOff x="6904181" y="1588524"/>
            <a:chExt cx="249382" cy="24938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29825" y="4015572"/>
            <a:ext cx="249382" cy="249382"/>
            <a:chOff x="6904181" y="1588524"/>
            <a:chExt cx="249382" cy="24938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66617" y="4015572"/>
            <a:ext cx="249382" cy="249382"/>
            <a:chOff x="6904181" y="1588524"/>
            <a:chExt cx="249382" cy="24938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1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4233" y="245887"/>
            <a:ext cx="276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has to do with something I didn’t tell you earlier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87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4233" y="245887"/>
            <a:ext cx="276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has to do with something I didn’t tell you earlier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6" name="Oval 3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82087" y="2685303"/>
            <a:ext cx="333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to illustrate the concept, I need to add a cluster that is half as dense as the others.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920032" y="1169711"/>
            <a:ext cx="1461155" cy="1461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96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9432" y="1980419"/>
            <a:ext cx="276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 of </a:t>
            </a:r>
            <a:r>
              <a:rPr lang="en-US" smtClean="0"/>
              <a:t>the normal curve </a:t>
            </a:r>
            <a:r>
              <a:rPr lang="en-US" dirty="0" smtClean="0"/>
              <a:t>depends on the density of data near the point of interest.</a:t>
            </a:r>
          </a:p>
        </p:txBody>
      </p: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52006" y="899902"/>
            <a:ext cx="876695" cy="1857246"/>
          </a:xfrm>
          <a:custGeom>
            <a:avLst/>
            <a:gdLst>
              <a:gd name="connsiteX0" fmla="*/ 887202 w 887202"/>
              <a:gd name="connsiteY0" fmla="*/ 0 h 3129699"/>
              <a:gd name="connsiteX1" fmla="*/ 123630 w 887202"/>
              <a:gd name="connsiteY1" fmla="*/ 1743959 h 3129699"/>
              <a:gd name="connsiteX2" fmla="*/ 10509 w 887202"/>
              <a:gd name="connsiteY2" fmla="*/ 3129699 h 312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02" h="3129699">
                <a:moveTo>
                  <a:pt x="887202" y="0"/>
                </a:moveTo>
                <a:cubicBezTo>
                  <a:pt x="578474" y="611171"/>
                  <a:pt x="269746" y="1222342"/>
                  <a:pt x="123630" y="1743959"/>
                </a:cubicBezTo>
                <a:cubicBezTo>
                  <a:pt x="-22486" y="2265576"/>
                  <a:pt x="-5989" y="2697637"/>
                  <a:pt x="10509" y="3129699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4421" y="141402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7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9432" y="1980419"/>
            <a:ext cx="276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 of </a:t>
            </a:r>
            <a:r>
              <a:rPr lang="en-US" smtClean="0"/>
              <a:t>the normal curve </a:t>
            </a:r>
            <a:r>
              <a:rPr lang="en-US" dirty="0" smtClean="0"/>
              <a:t>depends on the density of data near the point of interest.</a:t>
            </a:r>
          </a:p>
        </p:txBody>
      </p: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 rot="20528825">
            <a:off x="6968631" y="2551856"/>
            <a:ext cx="475932" cy="832559"/>
          </a:xfrm>
          <a:custGeom>
            <a:avLst/>
            <a:gdLst>
              <a:gd name="connsiteX0" fmla="*/ 311085 w 475932"/>
              <a:gd name="connsiteY0" fmla="*/ 0 h 1762812"/>
              <a:gd name="connsiteX1" fmla="*/ 461914 w 475932"/>
              <a:gd name="connsiteY1" fmla="*/ 1112363 h 1762812"/>
              <a:gd name="connsiteX2" fmla="*/ 0 w 475932"/>
              <a:gd name="connsiteY2" fmla="*/ 1762812 h 176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932" h="1762812">
                <a:moveTo>
                  <a:pt x="311085" y="0"/>
                </a:moveTo>
                <a:cubicBezTo>
                  <a:pt x="412423" y="409280"/>
                  <a:pt x="513762" y="818561"/>
                  <a:pt x="461914" y="1112363"/>
                </a:cubicBezTo>
                <a:cubicBezTo>
                  <a:pt x="410067" y="1406165"/>
                  <a:pt x="0" y="1762812"/>
                  <a:pt x="0" y="1762812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47175" y="2639505"/>
            <a:ext cx="160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dense regions have wider curves.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752006" y="899902"/>
            <a:ext cx="876695" cy="1857246"/>
          </a:xfrm>
          <a:custGeom>
            <a:avLst/>
            <a:gdLst>
              <a:gd name="connsiteX0" fmla="*/ 887202 w 887202"/>
              <a:gd name="connsiteY0" fmla="*/ 0 h 3129699"/>
              <a:gd name="connsiteX1" fmla="*/ 123630 w 887202"/>
              <a:gd name="connsiteY1" fmla="*/ 1743959 h 3129699"/>
              <a:gd name="connsiteX2" fmla="*/ 10509 w 887202"/>
              <a:gd name="connsiteY2" fmla="*/ 3129699 h 312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02" h="3129699">
                <a:moveTo>
                  <a:pt x="887202" y="0"/>
                </a:moveTo>
                <a:cubicBezTo>
                  <a:pt x="578474" y="611171"/>
                  <a:pt x="269746" y="1222342"/>
                  <a:pt x="123630" y="1743959"/>
                </a:cubicBezTo>
                <a:cubicBezTo>
                  <a:pt x="-22486" y="2265576"/>
                  <a:pt x="-5989" y="2697637"/>
                  <a:pt x="10509" y="3129699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04421" y="141402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38962" y="1168922"/>
            <a:ext cx="1420893" cy="143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4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have half the density as these points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42301" y="2799761"/>
            <a:ext cx="4619134" cy="226243"/>
            <a:chOff x="763571" y="2460396"/>
            <a:chExt cx="4619134" cy="226243"/>
          </a:xfrm>
        </p:grpSpPr>
        <p:sp>
          <p:nvSpPr>
            <p:cNvPr id="14" name="Oval 13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63571" y="2686639"/>
              <a:ext cx="461913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0412" y="1187777"/>
            <a:ext cx="0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926" y="2355458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08289" y="3330343"/>
            <a:ext cx="596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t-SNE does is find a way to project data into a low dimensional space (in this case, the 1-D number line) so that the clustering in the high dimensional space (in this case, the 2-D scatter plot) is preserved.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587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60396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4982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866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82807" y="791852"/>
            <a:ext cx="1127659" cy="1791092"/>
          </a:xfrm>
          <a:custGeom>
            <a:avLst/>
            <a:gdLst>
              <a:gd name="connsiteX0" fmla="*/ 1127659 w 1127659"/>
              <a:gd name="connsiteY0" fmla="*/ 0 h 1791092"/>
              <a:gd name="connsiteX1" fmla="*/ 90711 w 1127659"/>
              <a:gd name="connsiteY1" fmla="*/ 414779 h 1791092"/>
              <a:gd name="connsiteX2" fmla="*/ 53003 w 1127659"/>
              <a:gd name="connsiteY2" fmla="*/ 1791092 h 1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59" h="1791092">
                <a:moveTo>
                  <a:pt x="1127659" y="0"/>
                </a:moveTo>
                <a:cubicBezTo>
                  <a:pt x="698739" y="58132"/>
                  <a:pt x="269820" y="116264"/>
                  <a:pt x="90711" y="414779"/>
                </a:cubicBezTo>
                <a:cubicBezTo>
                  <a:pt x="-88398" y="713294"/>
                  <a:pt x="53003" y="1791092"/>
                  <a:pt x="53003" y="179109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1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12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684" y="2741834"/>
            <a:ext cx="246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curve</a:t>
            </a:r>
            <a:r>
              <a:rPr lang="mr-IN" dirty="0" smtClean="0"/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is half as wide as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this curve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89542" y="2932018"/>
            <a:ext cx="432920" cy="891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10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684" y="2741834"/>
            <a:ext cx="246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curve</a:t>
            </a:r>
            <a:r>
              <a:rPr lang="mr-IN" dirty="0" smtClean="0"/>
              <a:t>…</a:t>
            </a:r>
            <a:endParaRPr lang="en-US" dirty="0" smtClean="0"/>
          </a:p>
          <a:p>
            <a:pPr algn="ctr"/>
            <a:r>
              <a:rPr lang="en-US" dirty="0" smtClean="0"/>
              <a:t>is half as wide as </a:t>
            </a:r>
          </a:p>
          <a:p>
            <a:pPr algn="r"/>
            <a:r>
              <a:rPr lang="en-US" dirty="0" smtClean="0"/>
              <a:t>this curve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54708" y="3665164"/>
            <a:ext cx="366743" cy="14070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89542" y="2932018"/>
            <a:ext cx="432920" cy="891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41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05447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684" y="2741834"/>
            <a:ext cx="246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curve</a:t>
            </a:r>
            <a:r>
              <a:rPr lang="mr-IN" dirty="0" smtClean="0"/>
              <a:t>…</a:t>
            </a:r>
            <a:endParaRPr lang="en-US" dirty="0" smtClean="0"/>
          </a:p>
          <a:p>
            <a:pPr algn="ctr"/>
            <a:r>
              <a:rPr lang="en-US" dirty="0" smtClean="0"/>
              <a:t>is half as wide as </a:t>
            </a:r>
          </a:p>
          <a:p>
            <a:pPr algn="r"/>
            <a:r>
              <a:rPr lang="en-US" dirty="0" smtClean="0"/>
              <a:t>this curve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54708" y="3665164"/>
            <a:ext cx="366743" cy="14070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089542" y="2932018"/>
            <a:ext cx="432920" cy="891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8470" y="4346541"/>
            <a:ext cx="77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 smtClean="0"/>
              <a:t>…</a:t>
            </a:r>
            <a:r>
              <a:rPr lang="en-US" dirty="0" smtClean="0"/>
              <a:t>then scaling the similarity scores will make them the same for both clusters.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448127" y="400100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08383" y="400100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35005" y="400100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23222" y="398867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42398" y="398867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6472" y="398867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23222" y="3071987"/>
            <a:ext cx="249382" cy="249382"/>
            <a:chOff x="6904181" y="1588524"/>
            <a:chExt cx="249382" cy="24938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116397" y="3185664"/>
            <a:ext cx="249382" cy="249382"/>
            <a:chOff x="6904181" y="1588524"/>
            <a:chExt cx="249382" cy="24938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08977" y="3354429"/>
            <a:ext cx="249382" cy="249382"/>
            <a:chOff x="6904181" y="1588524"/>
            <a:chExt cx="249382" cy="24938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301584" y="3676563"/>
            <a:ext cx="249382" cy="249382"/>
            <a:chOff x="6904181" y="1588524"/>
            <a:chExt cx="249382" cy="24938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424988" y="3690602"/>
            <a:ext cx="249382" cy="249382"/>
            <a:chOff x="6904181" y="1588524"/>
            <a:chExt cx="249382" cy="249382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585244" y="3801254"/>
            <a:ext cx="249382" cy="249382"/>
            <a:chOff x="6904181" y="1588524"/>
            <a:chExt cx="249382" cy="249382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08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9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4" y="3420243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curve has a standard deviation = 2.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23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4" y="3420243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curve has a standard deviation = 2.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40749" y="2556153"/>
            <a:ext cx="448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are twice as far from the middle.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356876" y="2925485"/>
            <a:ext cx="228077" cy="60524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84953" y="2925485"/>
            <a:ext cx="211190" cy="67538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15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4" y="3420243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curve has a standard deviation = 2.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40749" y="2556153"/>
            <a:ext cx="448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are twice as far from the middle.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5356876" y="2925485"/>
            <a:ext cx="228077" cy="60524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48" idx="0"/>
          </p:cNvCxnSpPr>
          <p:nvPr/>
        </p:nvCxnSpPr>
        <p:spPr>
          <a:xfrm>
            <a:off x="5584953" y="2925485"/>
            <a:ext cx="211190" cy="67538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40017" y="3021124"/>
            <a:ext cx="210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 are half of the other ones.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177016" y="3394009"/>
            <a:ext cx="605007" cy="2734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10227" y="3536246"/>
            <a:ext cx="410514" cy="380591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2017 Joshua Starmer, https://</a:t>
            </a:r>
            <a:r>
              <a:rPr lang="en-US" dirty="0" err="1" smtClean="0"/>
              <a:t>statquest.org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tatQuestTemplate2" id="{A1E331C6-7E97-A247-AE5A-4A4E48FA28A5}" vid="{F99A365C-3477-394A-95C4-83CD3C4992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StatQuestTemplate2</Template>
  <TotalTime>4097</TotalTime>
  <Words>4959</Words>
  <Application>Microsoft Macintosh PowerPoint</Application>
  <PresentationFormat>On-screen Show (16:9)</PresentationFormat>
  <Paragraphs>551</Paragraphs>
  <Slides>145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46" baseType="lpstr">
      <vt:lpstr>Office Theme</vt:lpstr>
      <vt:lpstr>t-SNE Clearly Expalined</vt:lpstr>
      <vt:lpstr>Linearly simplifying data  with non-linear structures leads to the crowding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StatQuest: The Normal Distribution</dc:title>
  <dc:creator>Microsoft Office User</dc:creator>
  <cp:lastModifiedBy>Abel Vertesy</cp:lastModifiedBy>
  <cp:revision>245</cp:revision>
  <dcterms:created xsi:type="dcterms:W3CDTF">2017-07-17T10:27:52Z</dcterms:created>
  <dcterms:modified xsi:type="dcterms:W3CDTF">2018-08-15T09:21:25Z</dcterms:modified>
</cp:coreProperties>
</file>