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doi:%5B10.1016/j.molcel.2015.04.005%5D(https://doi.org/10.1016/j.molcel.2015.04.005)" TargetMode="External" /><Relationship Id="rId3" Type="http://schemas.openxmlformats.org/officeDocument/2006/relationships/hyperlink" Target="https://github.com/hemberg-lab/scRNA.seq.course/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single-cell</a:t>
            </a:r>
            <a:r>
              <a:rPr/>
              <a:t> </a:t>
            </a:r>
            <a:r>
              <a:rPr/>
              <a:t>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This is not an advanced R-programming course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.Introduction.SCG.assets/Screen%20Shot%202018-08-05%20at%2020.18.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600200"/>
            <a:ext cx="612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2018-08-05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20.18.26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{width=700px}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Heterogeneity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parasites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 does heterogeneity:</a:t>
            </a:r>
          </a:p>
          <a:p>
            <a:pPr lvl="1"/>
            <a:r>
              <a:rPr/>
              <a:t>Help to overcome the immune system (arms race)?</a:t>
            </a:r>
          </a:p>
          <a:p>
            <a:pPr lvl="1"/>
            <a:r>
              <a:rPr/>
              <a:t>How does it arise, and</a:t>
            </a:r>
          </a:p>
          <a:p>
            <a:pPr lvl="1"/>
            <a:r>
              <a:rPr/>
              <a:t>How is it controlled?</a:t>
            </a:r>
          </a:p>
          <a:p>
            <a:pPr lvl="1">
              <a:buNone/>
            </a:pPr>
            <a:r>
              <a:rPr/>
              <a:t>Screen Shot 2018-08-05 at 20.26.55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single-cell</a:t>
            </a:r>
            <a:r>
              <a:rPr/>
              <a:t> </a:t>
            </a:r>
            <a:r>
              <a:rPr/>
              <a:t>transcriptomics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They are typically required to share the data. If lucky, they provide: - a gene expression matrix (</a:t>
            </a:r>
            <a:r>
              <a:rPr sz="1800">
                <a:latin typeface="Courier"/>
              </a:rPr>
              <a:t>.xlsx</a:t>
            </a:r>
            <a:r>
              <a:rPr/>
              <a:t>), or you have to download the - raw data (</a:t>
            </a:r>
            <a:r>
              <a:rPr sz="1800">
                <a:latin typeface="Courier"/>
              </a:rPr>
              <a:t>.fastq</a:t>
            </a:r>
            <a:r>
              <a:rPr/>
              <a:t> files 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.Introduction.SCG.assets/Screen%20Shot%202018-08-05%20at%2020.24.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8229600" cy="355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2018-08-05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20.24.49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shoulders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i="1"/>
              <a:t>anonym</a:t>
            </a:r>
            <a:r>
              <a:rPr/>
              <a:t> </a:t>
            </a:r>
            <a:r>
              <a:rPr/>
              <a:t>giants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A Disclaimer</a:t>
            </a:r>
          </a:p>
          <a:p>
            <a:pPr lvl="0" marL="0" indent="0">
              <a:buNone/>
            </a:pPr>
            <a:r>
              <a:rPr/>
              <a:t>This course material is based on hundreds of sources published on the web. Referencing each half sentence and graph was a task beyond my capacities, hereby I thank all authors making their work publicly available, and apologise to unnamed authors. Consequently, I would not like take credit for this course is “my achievement” or “my original work”. I only hope that it will be useful for learning.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Some notable sources:</a:t>
            </a:r>
          </a:p>
          <a:p>
            <a:pPr lvl="1"/>
            <a:r>
              <a:rPr/>
              <a:t>Kolodziejczyk, Aleksandra A., Jong Kyoung Kim, Valentine Svensson, John C. Marioni, and Sarah A. Teichmann. 2015. “The Technology and Biology of Single-Cell RNA Sequencing.” *Molecular Cell- 58 (4). Elsevier BV: 610–20. </a:t>
            </a:r>
            <a:r>
              <a:rPr>
                <a:hlinkClick r:id="rId2"/>
              </a:rPr>
              <a:t>doi:[10.1016/j.molcel.2015.04.005](https://doi.org/10.1016/j.molcel.2015.04.005)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https://github.com/hemberg-lab/scRNA.seq.course/</a:t>
            </a:r>
          </a:p>
          <a:p>
            <a:pPr lvl="1"/>
            <a:r>
              <a:rPr/>
              <a:t>Korflab UNIX course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Next generation sequencing</a:t>
            </a:r>
          </a:p>
          <a:p>
            <a:pPr lvl="1">
              <a:buAutoNum type="arabicPeriod"/>
            </a:pPr>
            <a:r>
              <a:rPr/>
              <a:t>History &amp; Concepts in sc-seq</a:t>
            </a:r>
          </a:p>
          <a:p>
            <a:pPr lvl="1">
              <a:buAutoNum type="arabicPeriod"/>
            </a:pPr>
            <a:r>
              <a:rPr/>
              <a:t>scRNA-seq Experiments</a:t>
            </a:r>
          </a:p>
          <a:p>
            <a:pPr lvl="1">
              <a:buAutoNum type="arabicPeriod"/>
            </a:pPr>
            <a:r>
              <a:rPr/>
              <a:t>Analysis of scRNA-seq data</a:t>
            </a:r>
          </a:p>
          <a:p>
            <a:pPr lvl="2">
              <a:buAutoNum type="arabicPeriod"/>
            </a:pPr>
            <a:r>
              <a:rPr/>
              <a:t>Data</a:t>
            </a:r>
          </a:p>
          <a:p>
            <a:pPr lvl="3">
              <a:buAutoNum type="arabicPeriod"/>
            </a:pPr>
            <a:r>
              <a:rPr i="1"/>
              <a:t>Unix intro (P)</a:t>
            </a:r>
          </a:p>
          <a:p>
            <a:pPr lvl="2">
              <a:buAutoNum type="arabicPeriod"/>
            </a:pPr>
            <a:r>
              <a:rPr/>
              <a:t>Analysis pipeline</a:t>
            </a:r>
          </a:p>
          <a:p>
            <a:pPr lvl="2">
              <a:buAutoNum type="arabicPeriod"/>
            </a:pPr>
            <a:r>
              <a:rPr/>
              <a:t>File formats</a:t>
            </a:r>
          </a:p>
          <a:p>
            <a:pPr lvl="2">
              <a:buAutoNum type="arabicPeriod"/>
            </a:pPr>
            <a:r>
              <a:rPr/>
              <a:t>Tools &amp; software</a:t>
            </a:r>
          </a:p>
          <a:p>
            <a:pPr lvl="1">
              <a:buAutoNum type="arabicPeriod"/>
            </a:pPr>
            <a:r>
              <a:rPr i="1"/>
              <a:t>Example dataset analysis with Seurat (P)</a:t>
            </a:r>
          </a:p>
          <a:p>
            <a:pPr lvl="1">
              <a:buAutoNum type="arabicPeriod"/>
            </a:pPr>
            <a:r>
              <a:rPr/>
              <a:t>(Novel &amp; experimental data analysis)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 i="1"/>
              <a:t>To consult the statistician after an experiment is finished is often merely to ask him to conduct a post mortem examination. He can perhaps say what the experiment died of.”</a:t>
            </a:r>
          </a:p>
          <a:p>
            <a:pPr lvl="0" marL="1270000" indent="0">
              <a:buNone/>
            </a:pPr>
            <a:r>
              <a:rPr sz="2000"/>
              <a:t>R.A. Fisher, 1938</a:t>
            </a:r>
          </a:p>
          <a:p>
            <a:pPr lvl="0" marL="0" indent="0">
              <a:buNone/>
            </a:pPr>
            <a:r>
              <a:rPr i="1"/>
              <a:t>Your first take home message.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analyse</a:t>
            </a:r>
            <a:r>
              <a:rPr/>
              <a:t> </a:t>
            </a:r>
            <a:r>
              <a:rPr/>
              <a:t>[single-cell</a:t>
            </a:r>
            <a:r>
              <a:rPr/>
              <a:t> </a:t>
            </a:r>
            <a:r>
              <a:rPr/>
              <a:t>omics]</a:t>
            </a:r>
            <a:r>
              <a:rPr/>
              <a:t> </a:t>
            </a:r>
            <a:r>
              <a:rPr/>
              <a:t>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need</a:t>
            </a:r>
          </a:p>
          <a:p>
            <a:pPr lvl="1"/>
            <a:r>
              <a:rPr sz="1800">
                <a:latin typeface="Courier"/>
              </a:rPr>
              <a:t>Domain specific knowledege</a:t>
            </a:r>
            <a:r>
              <a:rPr/>
              <a:t> (biological field) +</a:t>
            </a:r>
          </a:p>
          <a:p>
            <a:pPr lvl="1"/>
            <a:r>
              <a:rPr sz="1800">
                <a:latin typeface="Courier"/>
              </a:rPr>
              <a:t>Data analysis mindset</a:t>
            </a:r>
            <a:r>
              <a:rPr/>
              <a:t> (abstraction, working with numbers) +</a:t>
            </a:r>
          </a:p>
          <a:p>
            <a:pPr lvl="1"/>
            <a:r>
              <a:rPr sz="1800">
                <a:latin typeface="Courier"/>
              </a:rPr>
              <a:t>Knowledge of tools</a:t>
            </a:r>
            <a:r>
              <a:rPr/>
              <a:t> (process data files, visualise, conclude)</a:t>
            </a:r>
          </a:p>
          <a:p>
            <a:pPr lvl="0" marL="0" indent="0">
              <a:buNone/>
            </a:pPr>
            <a:r>
              <a:rPr i="1"/>
              <a:t>You need to understand the concepts to ask the right questions.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Focus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Learn </a:t>
            </a:r>
            <a:r>
              <a:rPr b="1"/>
              <a:t>concepts of high-throughput data analysis</a:t>
            </a:r>
            <a:r>
              <a:rPr/>
              <a:t>, instead of coding syntax.</a:t>
            </a:r>
          </a:p>
          <a:p>
            <a:pPr lvl="1">
              <a:buAutoNum type="arabicPeriod"/>
            </a:pPr>
            <a:r>
              <a:rPr b="1"/>
              <a:t>Develop abstract thinking to find the common core in various problems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Analyse publicly available </a:t>
            </a:r>
            <a:r>
              <a:rPr b="1"/>
              <a:t>single-cell transcriptomic</a:t>
            </a:r>
            <a:r>
              <a:rPr/>
              <a:t> datasets to practice some of the skills.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Concepts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high-throughput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Learn </a:t>
            </a:r>
            <a:r>
              <a:rPr b="1"/>
              <a:t>concepts of high-throughput data analysis</a:t>
            </a:r>
            <a:r>
              <a:rPr/>
              <a:t>, instead of coding syntax</a:t>
            </a:r>
          </a:p>
          <a:p>
            <a:pPr lvl="2"/>
            <a:r>
              <a:rPr/>
              <a:t>While syntax of base-R is stable, the syntax of R-packages or, BioInfo software is not</a:t>
            </a:r>
          </a:p>
          <a:p>
            <a:pPr lvl="3"/>
            <a:r>
              <a:rPr/>
              <a:t>They expire in 2-3 years</a:t>
            </a:r>
          </a:p>
          <a:p>
            <a:pPr lvl="2"/>
            <a:r>
              <a:rPr/>
              <a:t>Consequence:</a:t>
            </a:r>
          </a:p>
          <a:p>
            <a:pPr lvl="3"/>
            <a:r>
              <a:rPr/>
              <a:t>We gonna learn a lot of machine learning concepts.</a:t>
            </a:r>
          </a:p>
          <a:p>
            <a:pPr lvl="3"/>
            <a:r>
              <a:rPr/>
              <a:t>There is gonna be limited amount of coding.</a:t>
            </a:r>
          </a:p>
          <a:p>
            <a:pPr lvl="3"/>
            <a:r>
              <a:rPr/>
              <a:t>Exceptions:</a:t>
            </a:r>
          </a:p>
          <a:p>
            <a:pPr lvl="4"/>
            <a:r>
              <a:rPr/>
              <a:t>Basic coding in bash, using the linux terminal.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Develop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Throughout the entire course we transform biological problems into numeric problems.</a:t>
            </a:r>
          </a:p>
          <a:p>
            <a:pPr lvl="2"/>
            <a:r>
              <a:rPr/>
              <a:t>With this, we can find concepts how to generally solve them</a:t>
            </a:r>
          </a:p>
          <a:p>
            <a:pPr lvl="2"/>
            <a:r>
              <a:rPr/>
              <a:t>Although we essentially do math, we can explain these in plain words, so you won’t be burdened with a lot of equations.</a:t>
            </a:r>
          </a:p>
          <a:p>
            <a:pPr lvl="1"/>
            <a:r>
              <a:rPr/>
              <a:t>This will allow you take one step back, and think on a higher level in whatever domain you will be.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Single-cell</a:t>
            </a:r>
            <a:r>
              <a:rPr/>
              <a:t> </a:t>
            </a:r>
            <a:r>
              <a:rPr/>
              <a:t>transcriptomics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booming,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 i="1"/>
              <a:t>What is so special about single-cell mRNA-sequencing,</a:t>
            </a:r>
            <a:r>
              <a:rPr/>
              <a:t> </a:t>
            </a:r>
            <a:r>
              <a:rPr b="1" i="1"/>
              <a:t>that it worth your time?</a:t>
            </a:r>
          </a:p>
          <a:p>
            <a:pPr lvl="1"/>
            <a:r>
              <a:rPr/>
              <a:t>This is the most widespread method to date</a:t>
            </a:r>
          </a:p>
          <a:p>
            <a:pPr lvl="1"/>
            <a:r>
              <a:rPr/>
              <a:t>Consequence:</a:t>
            </a:r>
          </a:p>
          <a:p>
            <a:pPr lvl="2"/>
            <a:r>
              <a:rPr b="1"/>
              <a:t>You have access to a lot of data</a:t>
            </a:r>
            <a:r>
              <a:rPr/>
              <a:t>, that you can use it for yourself.</a:t>
            </a:r>
          </a:p>
          <a:p>
            <a:pPr lvl="2"/>
            <a:r>
              <a:rPr/>
              <a:t>The method will become available to you soon.</a:t>
            </a:r>
          </a:p>
          <a:p>
            <a:pPr lvl="1"/>
            <a:r>
              <a:rPr/>
              <a:t>We will have an outlook to other x-omics fields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Field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booming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reaches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parasitology</a:t>
            </a:r>
            <a:r>
              <a:rPr/>
              <a:t> </a:t>
            </a:r>
            <a:r>
              <a:rPr/>
              <a:t>field</a:t>
            </a:r>
          </a:p>
        </p:txBody>
      </p:sp>
      <p:pic>
        <p:nvPicPr>
          <p:cNvPr descr="00.Introduction.SCG.assets/Screen%20Shot%202018-08-05%20at%2020.18.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38400" y="1600200"/>
            <a:ext cx="427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2018-08-05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20.18.49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{width=700px}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mearure</a:t>
            </a:r>
            <a:r>
              <a:rPr/>
              <a:t> </a:t>
            </a:r>
            <a:r>
              <a:rPr/>
              <a:t>host-pathogen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cell!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Parasite - host-cell / virus - host-cell</a:t>
            </a:r>
          </a:p>
          <a:p>
            <a:pPr lvl="1"/>
            <a:r>
              <a:rPr/>
              <a:t>How do transcriptional changes in the parasite affect the host cell?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2018-08-05T23:24:58Z</dcterms:created>
  <dcterms:modified xsi:type="dcterms:W3CDTF">2018-08-05T23:24:58Z</dcterms:modified>
</cp:coreProperties>
</file>