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mcmaster.ca/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mcmaster.ca/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gif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iostars.org/p/267167/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na-seqblog.com/a-brief-history-of-rna-seq/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sequencing</a:t>
            </a:r>
            <a:r>
              <a:rPr/>
              <a:t> </a:t>
            </a:r>
            <a:r>
              <a:rPr/>
              <a:t>(NGS)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Wikipedia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 NGS platforms / configurations and sequencing chemistry.</a:t>
            </a:r>
          </a:p>
          <a:p>
            <a:pPr lvl="1"/>
            <a:r>
              <a:rPr/>
              <a:t>Illumina</a:t>
            </a:r>
          </a:p>
          <a:p>
            <a:pPr lvl="1"/>
            <a:r>
              <a:rPr/>
              <a:t>PAC-bio</a:t>
            </a:r>
          </a:p>
          <a:p>
            <a:pPr lvl="1"/>
            <a:r>
              <a:rPr/>
              <a:t>Ion-torrent</a:t>
            </a:r>
          </a:p>
          <a:p>
            <a:pPr lvl="1"/>
            <a:r>
              <a:rPr i="1"/>
              <a:t>New comer: Nano-pore (very different)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Shared properties</a:t>
            </a:r>
          </a:p>
          <a:p>
            <a:pPr lvl="1"/>
            <a:r>
              <a:rPr/>
              <a:t>massive parallel sequencing</a:t>
            </a:r>
          </a:p>
          <a:p>
            <a:pPr lvl="1"/>
            <a:r>
              <a:rPr/>
              <a:t>spatially separated, clonally amplified DNA molecules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Illumina</a:t>
            </a:r>
            <a:r>
              <a:rPr/>
              <a:t> </a:t>
            </a:r>
            <a:r>
              <a:rPr/>
              <a:t>Sequencing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Amplification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bridge</a:t>
            </a:r>
            <a:r>
              <a:rPr/>
              <a:t> </a:t>
            </a:r>
            <a:r>
              <a:rPr/>
              <a:t>PCR</a:t>
            </a:r>
          </a:p>
        </p:txBody>
      </p:sp>
      <p:pic>
        <p:nvPicPr>
          <p:cNvPr descr="01.Next.gensequencing.assets/NGS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NGS1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https://wiki.mcmaster.ca/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clones</a:t>
            </a:r>
            <a:r>
              <a:rPr/>
              <a:t> </a:t>
            </a:r>
            <a:r>
              <a:rPr/>
              <a:t>(local</a:t>
            </a:r>
            <a:r>
              <a:rPr/>
              <a:t> </a:t>
            </a:r>
            <a:r>
              <a:rPr/>
              <a:t>clusters)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coloured</a:t>
            </a:r>
            <a:r>
              <a:rPr/>
              <a:t> </a:t>
            </a:r>
            <a:r>
              <a:rPr/>
              <a:t>nucleotides</a:t>
            </a:r>
          </a:p>
        </p:txBody>
      </p:sp>
      <p:pic>
        <p:nvPicPr>
          <p:cNvPr descr="01.Next.gensequencing.assets/NGS2.illumina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00200"/>
            <a:ext cx="556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NGS2.illumina_2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Source: </a:t>
            </a:r>
            <a:r>
              <a:rPr sz="2000">
                <a:hlinkClick r:id="rId2"/>
              </a:rPr>
              <a:t>https://wiki.mcmaster.ca/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Adding four fluorescently-labelled reversible terminator nucleotides, primers, and DNA polymerase to the flow cell.</a:t>
            </a:r>
          </a:p>
          <a:p>
            <a:pPr lvl="1"/>
            <a:r>
              <a:rPr/>
              <a:t>The primer attaches to the illumina adapter of the DNA being sequenced.</a:t>
            </a:r>
          </a:p>
          <a:p>
            <a:pPr lvl="1"/>
            <a:r>
              <a:rPr/>
              <a:t>The DNA polymerase then binds to the primer and adds the first fluorescently-labelled terminator nucleotide (base) to the new DNA strand.</a:t>
            </a:r>
          </a:p>
          <a:p>
            <a:pPr lvl="1"/>
            <a:r>
              <a:rPr/>
              <a:t>The coloured terminator nucleotides stops it</a:t>
            </a:r>
          </a:p>
          <a:p>
            <a:pPr lvl="2"/>
            <a:r>
              <a:rPr/>
              <a:t>All strands arrive to the same point in sequence with the</a:t>
            </a:r>
          </a:p>
          <a:p>
            <a:pPr lvl="1"/>
            <a:r>
              <a:rPr/>
              <a:t>Microscopy (colour dots)</a:t>
            </a:r>
          </a:p>
          <a:p>
            <a:pPr lvl="1"/>
            <a:r>
              <a:rPr/>
              <a:t>Cleave terminating residue</a:t>
            </a:r>
          </a:p>
          <a:p>
            <a:pPr lvl="1"/>
            <a:r>
              <a:rPr/>
              <a:t>Repeat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Sequencing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01.Next.gensequencing.assets/Seq.step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Seq.steps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Newer</a:t>
            </a:r>
            <a:r>
              <a:rPr/>
              <a:t> </a:t>
            </a:r>
            <a:r>
              <a:rPr/>
              <a:t>sequencers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colours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</a:p>
        </p:txBody>
      </p:sp>
      <p:pic>
        <p:nvPicPr>
          <p:cNvPr descr="01.Next.gensequencing.assets/Seq.color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Seq.colors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DNA/RNA</a:t>
            </a:r>
            <a:r>
              <a:rPr/>
              <a:t> </a:t>
            </a:r>
            <a:r>
              <a:rPr/>
              <a:t>sequencing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paired-end</a:t>
            </a:r>
            <a:r>
              <a:rPr/>
              <a:t> </a:t>
            </a:r>
            <a:r>
              <a:rPr/>
              <a:t>sequencing</a:t>
            </a:r>
          </a:p>
        </p:txBody>
      </p:sp>
      <p:pic>
        <p:nvPicPr>
          <p:cNvPr descr="01.Next.gensequencing.assets/Paired.end.seq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600200"/>
            <a:ext cx="356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Paired.end.seq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Source: </a:t>
            </a:r>
            <a:r>
              <a:rPr>
                <a:hlinkClick r:id="rId2"/>
              </a:rPr>
              <a:t>Devon Ryan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sc-Seq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paired-end</a:t>
            </a:r>
            <a:r>
              <a:rPr/>
              <a:t> </a:t>
            </a:r>
            <a:r>
              <a:rPr/>
              <a:t>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scRNASeq protocols are sequenced with paired-end sequencing.</a:t>
            </a:r>
          </a:p>
          <a:p>
            <a:pPr lvl="1"/>
            <a:r>
              <a:rPr/>
              <a:t>Barcode sequences may occur in one or both reads depending on the protocol employed.</a:t>
            </a:r>
          </a:p>
          <a:p>
            <a:pPr lvl="1"/>
            <a:r>
              <a:rPr/>
              <a:t>Typically: one read with the </a:t>
            </a:r>
            <a:r>
              <a:rPr b="1"/>
              <a:t>CBC</a:t>
            </a:r>
            <a:r>
              <a:rPr/>
              <a:t> and </a:t>
            </a:r>
            <a:r>
              <a:rPr b="1"/>
              <a:t>UMI</a:t>
            </a:r>
            <a:r>
              <a:rPr/>
              <a:t> , other read for transcript sequence (used for mapping).</a:t>
            </a:r>
          </a:p>
          <a:p>
            <a:pPr lvl="1"/>
            <a:r>
              <a:rPr/>
              <a:t>Reads will be mapped as if they are single-end sequenced despite actually being paired end.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Sanger</a:t>
            </a:r>
            <a:r>
              <a:rPr/>
              <a:t> </a:t>
            </a:r>
            <a:r>
              <a:rPr/>
              <a:t>sequencing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’70s</a:t>
            </a:r>
          </a:p>
        </p:txBody>
      </p:sp>
      <p:pic>
        <p:nvPicPr>
          <p:cNvPr descr="01.Next.gensequencing.assets/nrg.2017.96-f1%2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600200"/>
            <a:ext cx="436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nrg.2017.96-f1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&gt; Source: Cieślik - 2018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RNA-seq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shortly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2005</a:t>
            </a:r>
          </a:p>
        </p:txBody>
      </p:sp>
      <p:pic>
        <p:nvPicPr>
          <p:cNvPr descr="01.Next.gensequencing.assets/nrg.2017.96-f1%20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600200"/>
            <a:ext cx="477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nrg.2017.96-f1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Source: Cieślik - 2018 Also see: </a:t>
            </a:r>
            <a:r>
              <a:rPr sz="2000">
                <a:hlinkClick r:id="rId2"/>
              </a:rPr>
              <a:t>rna-seqblog.com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Sanger</a:t>
            </a:r>
            <a:r>
              <a:rPr/>
              <a:t> </a:t>
            </a:r>
            <a:r>
              <a:rPr/>
              <a:t>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A.k.a: Capillary sequencing or first-generation sequencing</a:t>
            </a:r>
          </a:p>
          <a:p>
            <a:pPr lvl="1"/>
            <a:r>
              <a:rPr/>
              <a:t>the first sequencing method still used</a:t>
            </a:r>
          </a:p>
          <a:p>
            <a:pPr lvl="1"/>
            <a:r>
              <a:rPr/>
              <a:t>uses labeled terminating codons</a:t>
            </a:r>
          </a:p>
          <a:p>
            <a:pPr lvl="1"/>
            <a:r>
              <a:rPr/>
              <a:t>Separation by electrophoresis / chromatography (~sep by length)</a:t>
            </a:r>
          </a:p>
          <a:p>
            <a:pPr lvl="1"/>
            <a:r>
              <a:rPr/>
              <a:t>Readout in chromatogram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Sanger</a:t>
            </a:r>
            <a:r>
              <a:rPr/>
              <a:t> </a:t>
            </a:r>
            <a:r>
              <a:rPr/>
              <a:t>sequencing</a:t>
            </a:r>
          </a:p>
        </p:txBody>
      </p:sp>
      <p:pic>
        <p:nvPicPr>
          <p:cNvPr descr="01.Next.gensequencing.assets/dna-sequencing_med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dna-sequencing_med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setup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  <p:pic>
        <p:nvPicPr>
          <p:cNvPr descr="01.Next.gensequencing.assets/Sanger-sequenc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600200"/>
            <a:ext cx="582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Sanger-sequencing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2018-08-05T23:25:04Z</dcterms:created>
  <dcterms:modified xsi:type="dcterms:W3CDTF">2018-08-05T23:25:04Z</dcterms:modified>
</cp:coreProperties>
</file>