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5" Type="http://schemas.openxmlformats.org/officeDocument/2006/relationships/viewProps" Target="viewProps.xml" /><Relationship Id="rId5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doi:%5B10.1016/j.molcel.2015.04.005%5D(https://doi.org/10.1016/j.molcel.2015.04.005)" TargetMode="External" /><Relationship Id="rId3" Type="http://schemas.openxmlformats.org/officeDocument/2006/relationships/hyperlink" Target="https://github.com/hemberg-lab/scRNA.seq.course/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gif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cbi.nlm.nih.gov/pmc/articles/PMC3504680/" TargetMode="Externa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Enzyme" TargetMode="External" /><Relationship Id="rId3" Type="http://schemas.openxmlformats.org/officeDocument/2006/relationships/hyperlink" Target="https://en.wikipedia.org/wiki/Complementary_DNA" TargetMode="External" /><Relationship Id="rId4" Type="http://schemas.openxmlformats.org/officeDocument/2006/relationships/hyperlink" Target="https://en.wikipedia.org/wiki/RNA" TargetMode="External" /><Relationship Id="rId5" Type="http://schemas.openxmlformats.org/officeDocument/2006/relationships/hyperlink" Target="https://en.wikipedia.org/wiki/Retrovirus" TargetMode="External" /><Relationship Id="rId6" Type="http://schemas.openxmlformats.org/officeDocument/2006/relationships/hyperlink" Target="https://en.wikipedia.org/wiki/Retrotransposon" TargetMode="External" /><Relationship Id="rId7" Type="http://schemas.openxmlformats.org/officeDocument/2006/relationships/hyperlink" Target="https://en.wikipedia.org/wiki/Hepatitis_B_virus" TargetMode="External" /><Relationship Id="rId8" Type="http://schemas.openxmlformats.org/officeDocument/2006/relationships/hyperlink" Target="https://en.wikipedia.org/wiki/Hepadnavirida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jp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jp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ohio.edu/bioinformatics/upload/Single-Cell-RNA-seq-Method-of-the-Year-2013.pdf" TargetMode="Externa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jp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single-cell</a:t>
            </a:r>
            <a:r>
              <a:rPr/>
              <a:t> </a:t>
            </a:r>
            <a:r>
              <a:rPr/>
              <a:t>RNA-seq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Abel</a:t>
            </a:r>
            <a:r>
              <a:rPr/>
              <a:t> </a:t>
            </a:r>
            <a:r>
              <a:rPr/>
              <a:t>Vertesy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Experimental</a:t>
            </a:r>
            <a:r>
              <a:rPr/>
              <a:t> </a:t>
            </a:r>
            <a:r>
              <a:rPr/>
              <a:t>Strategies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Workflow</a:t>
            </a:r>
          </a:p>
        </p:txBody>
      </p:sp>
      <p:pic>
        <p:nvPicPr>
          <p:cNvPr descr="03.Single-cell.experiments.assets/RNA-Seq_workflo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7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RNA-Seq_workflow-5.pdf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from Wikipedia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capture</a:t>
            </a:r>
          </a:p>
        </p:txBody>
      </p:sp>
      <p:pic>
        <p:nvPicPr>
          <p:cNvPr descr="03.Single-cell.experiments.assets/Kolodziejczyk.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600200"/>
            <a:ext cx="704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Kolodziejczyk.2017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Manual</a:t>
            </a:r>
            <a:r>
              <a:rPr/>
              <a:t> </a:t>
            </a:r>
            <a:r>
              <a:rPr/>
              <a:t>isolation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mouth</a:t>
            </a:r>
            <a:r>
              <a:rPr/>
              <a:t> </a:t>
            </a:r>
            <a:r>
              <a:rPr/>
              <a:t>pipet</a:t>
            </a:r>
          </a:p>
        </p:txBody>
      </p:sp>
      <p:pic>
        <p:nvPicPr>
          <p:cNvPr descr="03.Single-cell.experiments.assets/mouthpipe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mouthpipet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Laser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micro-dissection</a:t>
            </a:r>
            <a:r>
              <a:rPr/>
              <a:t> </a:t>
            </a:r>
            <a:r>
              <a:rPr/>
              <a:t>(LCM)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eppendorf</a:t>
            </a:r>
            <a:r>
              <a:rPr/>
              <a:t> </a:t>
            </a:r>
            <a:r>
              <a:rPr/>
              <a:t>tubes</a:t>
            </a:r>
          </a:p>
        </p:txBody>
      </p:sp>
      <p:pic>
        <p:nvPicPr>
          <p:cNvPr descr="03.Single-cell.experiments.assets/LC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12900"/>
            <a:ext cx="82296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LCM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FACS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microwell</a:t>
            </a:r>
            <a:r>
              <a:rPr/>
              <a:t> </a:t>
            </a:r>
            <a:r>
              <a:rPr/>
              <a:t>plates</a:t>
            </a:r>
          </a:p>
        </p:txBody>
      </p:sp>
      <p:pic>
        <p:nvPicPr>
          <p:cNvPr descr="03.Single-cell.experiments.assets/384w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384wp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{width=600px}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Isolation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FACS</a:t>
            </a:r>
            <a:r>
              <a:rPr/>
              <a:t> </a:t>
            </a:r>
            <a:r>
              <a:rPr/>
              <a:t>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Fluorescence activated cell sorting</a:t>
            </a:r>
          </a:p>
          <a:p>
            <a:pPr lvl="1"/>
            <a:r>
              <a:rPr/>
              <a:t>You can select a subset of cells:</a:t>
            </a:r>
          </a:p>
          <a:p>
            <a:pPr lvl="2"/>
            <a:r>
              <a:rPr/>
              <a:t>Size of blood cells</a:t>
            </a:r>
          </a:p>
          <a:p>
            <a:pPr lvl="2"/>
            <a:r>
              <a:rPr/>
              <a:t>Dazl-GFP mouse line to select germ cells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.Single-cell.experiments.assets/FAC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14500"/>
            <a:ext cx="8229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FACS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course material was heavily based on multiple sources:</a:t>
            </a:r>
          </a:p>
          <a:p>
            <a:pPr lvl="1"/>
            <a:r>
              <a:rPr/>
              <a:t>Kolodziejczyk, Aleksandra A., Jong Kyoung Kim, Valentine Svensson, John C. Marioni, and Sarah A. Teichmann. 2015. “The Technology and Biology of Single-Cell RNA Sequencing.” *Molecular Cell- 58 (4). Elsevier BV: 610–20. </a:t>
            </a:r>
            <a:r>
              <a:rPr>
                <a:hlinkClick r:id="rId2"/>
              </a:rPr>
              <a:t>doi:[10.1016/j.molcel.2015.04.005](https://doi.org/10.1016/j.molcel.2015.04.005)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https://github.com/hemberg-lab/scRNA.seq.course/</a:t>
            </a:r>
          </a:p>
          <a:p>
            <a:pPr lvl="1"/>
            <a:r>
              <a:rPr/>
              <a:t>Most figures are captured from the web &amp; my apologies (to the authors) for missing references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FACS</a:t>
            </a:r>
            <a:r>
              <a:rPr/>
              <a:t> </a:t>
            </a:r>
            <a:r>
              <a:rPr/>
              <a:t>concept</a:t>
            </a:r>
          </a:p>
        </p:txBody>
      </p:sp>
      <p:pic>
        <p:nvPicPr>
          <p:cNvPr descr="03.Single-cell.experiments.assets/FACS.schem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7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FACS.scheme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Isolation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microfluidics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insider</a:t>
            </a:r>
            <a:r>
              <a:rPr/>
              <a:t> </a:t>
            </a:r>
            <a:r>
              <a:rPr/>
              <a:t>droplets</a:t>
            </a:r>
          </a:p>
        </p:txBody>
      </p:sp>
      <p:pic>
        <p:nvPicPr>
          <p:cNvPr descr="03.Single-cell.experiments.assets/DROPSeq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DROPSeq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&gt; Macosko 2015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Picowell</a:t>
            </a:r>
          </a:p>
        </p:txBody>
      </p:sp>
      <p:pic>
        <p:nvPicPr>
          <p:cNvPr descr="03.Single-cell.experiments.assets/picowel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1600200"/>
            <a:ext cx="692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picowell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Picocells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sedimentation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Too small for FACS</a:t>
            </a:r>
          </a:p>
          <a:p>
            <a:pPr lvl="1"/>
            <a:r>
              <a:rPr/>
              <a:t>Volume per well is so low, that even at 10% loading, you waste very little reagents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.Single-cell.experiments.assets/Nanowell.sorting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Nanowell.sorting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Platforms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scaling</a:t>
            </a:r>
          </a:p>
        </p:txBody>
      </p:sp>
      <p:pic>
        <p:nvPicPr>
          <p:cNvPr descr="03.Single-cell.experiments.assets/nprot.2017.149-F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25600"/>
            <a:ext cx="8229600" cy="394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nprot.2017.149-F1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Source: Svensson 2018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RNA</a:t>
            </a:r>
            <a:r>
              <a:rPr/>
              <a:t> </a:t>
            </a:r>
            <a:r>
              <a:rPr/>
              <a:t>amplification</a:t>
            </a:r>
            <a:r>
              <a:rPr/>
              <a:t> </a:t>
            </a:r>
            <a:r>
              <a:rPr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Full length</a:t>
            </a:r>
          </a:p>
          <a:p>
            <a:pPr lvl="1"/>
            <a:r>
              <a:rPr/>
              <a:t>3’ </a:t>
            </a:r>
            <a:r>
              <a:rPr i="1"/>
              <a:t>(aka: 3 prime)</a:t>
            </a:r>
          </a:p>
          <a:p>
            <a:pPr lvl="1"/>
            <a:r>
              <a:rPr/>
              <a:t>5’ </a:t>
            </a:r>
            <a:r>
              <a:rPr i="1"/>
              <a:t>(aka: 5 prime)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RNA</a:t>
            </a:r>
            <a:r>
              <a:rPr/>
              <a:t> </a:t>
            </a:r>
            <a:r>
              <a:rPr/>
              <a:t>structure</a:t>
            </a:r>
          </a:p>
        </p:txBody>
      </p:sp>
      <p:pic>
        <p:nvPicPr>
          <p:cNvPr descr="03.Single-cell.experiments.assets/mRNA.edit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600200"/>
            <a:ext cx="523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mRNA.editing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Expressed sequence tag counting (</a:t>
            </a:r>
            <a:r>
              <a:rPr sz="1800">
                <a:latin typeface="Courier"/>
              </a:rPr>
              <a:t>EST</a:t>
            </a:r>
            <a:r>
              <a:rPr/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Coverage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transcript</a:t>
            </a:r>
            <a:r>
              <a:rPr/>
              <a:t> </a:t>
            </a:r>
            <a:r>
              <a:rPr/>
              <a:t>(Full</a:t>
            </a:r>
            <a:r>
              <a:rPr/>
              <a:t> </a:t>
            </a:r>
            <a:r>
              <a:rPr/>
              <a:t>L.</a:t>
            </a:r>
            <a:r>
              <a:rPr/>
              <a:t> </a:t>
            </a:r>
            <a:r>
              <a:rPr/>
              <a:t>vs. 3’)</a:t>
            </a:r>
          </a:p>
        </p:txBody>
      </p:sp>
      <p:pic>
        <p:nvPicPr>
          <p:cNvPr descr="03.Single-cell.experiments.assets/Coverag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00200"/>
            <a:ext cx="5257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Coverage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Bhargava 2014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Full</a:t>
            </a:r>
            <a:r>
              <a:rPr/>
              <a:t> </a:t>
            </a:r>
            <a:r>
              <a:rPr/>
              <a:t>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Advantage?</a:t>
            </a:r>
          </a:p>
          <a:p>
            <a:pPr lvl="2"/>
            <a:r>
              <a:rPr/>
              <a:t>Isoform specificity</a:t>
            </a:r>
          </a:p>
          <a:p>
            <a:pPr lvl="2"/>
            <a:r>
              <a:rPr/>
              <a:t>Higher sensitivity</a:t>
            </a:r>
          </a:p>
          <a:p>
            <a:pPr lvl="1"/>
            <a:r>
              <a:rPr/>
              <a:t>SMART-seq2 [@Picelli2013-sb]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Sufficient for transcript counting</a:t>
            </a:r>
          </a:p>
          <a:p>
            <a:pPr lvl="1"/>
            <a:r>
              <a:rPr/>
              <a:t>Advantage?</a:t>
            </a:r>
          </a:p>
          <a:p>
            <a:pPr lvl="2"/>
            <a:r>
              <a:rPr/>
              <a:t>A lot cheaper</a:t>
            </a:r>
          </a:p>
          <a:p>
            <a:pPr lvl="1"/>
            <a:r>
              <a:rPr/>
              <a:t>3’ alternative polyadenylation</a:t>
            </a:r>
          </a:p>
          <a:p>
            <a:pPr lvl="2"/>
            <a:r>
              <a:rPr/>
              <a:t>One kind of isoforms</a:t>
            </a:r>
          </a:p>
          <a:p>
            <a:pPr lvl="1"/>
            <a:r>
              <a:rPr/>
              <a:t>CEL-seq (Hashimshony 2012)</a:t>
            </a:r>
          </a:p>
          <a:p>
            <a:pPr lvl="1"/>
            <a:r>
              <a:rPr/>
              <a:t>Drop-seq (Macosko 2015)</a:t>
            </a:r>
          </a:p>
          <a:p>
            <a:pPr lvl="1"/>
            <a:r>
              <a:rPr/>
              <a:t>Almost all novel methods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Sufficient for transcript counting &amp; cheap</a:t>
            </a:r>
          </a:p>
          <a:p>
            <a:pPr lvl="1"/>
            <a:r>
              <a:rPr/>
              <a:t>5’: </a:t>
            </a:r>
            <a:r>
              <a:rPr>
                <a:hlinkClick r:id="rId2"/>
              </a:rPr>
              <a:t>Alternative transcription start site</a:t>
            </a:r>
          </a:p>
          <a:p>
            <a:pPr lvl="1"/>
            <a:r>
              <a:rPr/>
              <a:t>STRT-seq (Islam et al.)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Experimental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single-cell</a:t>
            </a:r>
            <a:r>
              <a:rPr/>
              <a:t> </a:t>
            </a:r>
            <a:r>
              <a:rPr/>
              <a:t>mRNA</a:t>
            </a:r>
            <a:r>
              <a:rPr/>
              <a:t> </a:t>
            </a:r>
            <a:r>
              <a:rPr/>
              <a:t>sequencing</a:t>
            </a:r>
          </a:p>
        </p:txBody>
      </p:sp>
      <p:pic>
        <p:nvPicPr>
          <p:cNvPr descr="03.Single-cell.experiments.assets/RNA-Seq_workflo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7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RNA-Seq_workflow-5.pdf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RNA is unstable ← → RNAse enzymes are very robust</a:t>
            </a:r>
          </a:p>
          <a:p>
            <a:pPr lvl="2"/>
            <a:r>
              <a:rPr/>
              <a:t>Convert it to cDNA immediately</a:t>
            </a:r>
          </a:p>
          <a:p>
            <a:pPr lvl="1"/>
            <a:r>
              <a:rPr/>
              <a:t>Very low RNA input material → Huge amplification</a:t>
            </a:r>
          </a:p>
          <a:p>
            <a:pPr lvl="1"/>
            <a:r>
              <a:rPr/>
              <a:t>Huge amplification → Amplification bias (“PCR artefact”)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transcriptase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 b="1"/>
              <a:t>reverse transcriptase</a:t>
            </a:r>
            <a:r>
              <a:rPr/>
              <a:t> (RT) is an </a:t>
            </a:r>
            <a:r>
              <a:rPr>
                <a:hlinkClick r:id="rId2"/>
              </a:rPr>
              <a:t>enzyme</a:t>
            </a:r>
            <a:r>
              <a:rPr/>
              <a:t> used to generate </a:t>
            </a:r>
            <a:r>
              <a:rPr>
                <a:hlinkClick r:id="rId3"/>
              </a:rPr>
              <a:t>complementary DNA</a:t>
            </a:r>
            <a:r>
              <a:rPr/>
              <a:t> (cDNA) from an </a:t>
            </a:r>
            <a:r>
              <a:rPr>
                <a:hlinkClick r:id="rId4"/>
              </a:rPr>
              <a:t>RNA</a:t>
            </a:r>
            <a:r>
              <a:rPr/>
              <a:t> template, a process termed </a:t>
            </a:r>
            <a:r>
              <a:rPr i="1"/>
              <a:t>reverse transcription</a:t>
            </a:r>
            <a:r>
              <a:rPr/>
              <a:t>. Reverse transcriptases are used by:</a:t>
            </a:r>
          </a:p>
          <a:p>
            <a:pPr lvl="1"/>
            <a:r>
              <a:rPr>
                <a:hlinkClick r:id="rId5"/>
              </a:rPr>
              <a:t>retroviruses</a:t>
            </a:r>
            <a:r>
              <a:rPr/>
              <a:t> to replicate their genomes,</a:t>
            </a:r>
          </a:p>
          <a:p>
            <a:pPr lvl="1"/>
            <a:r>
              <a:rPr>
                <a:hlinkClick r:id="rId6"/>
              </a:rPr>
              <a:t>retrotransposon</a:t>
            </a:r>
            <a:r>
              <a:rPr/>
              <a:t> mobile genetic elements to proliferate within the host genome,</a:t>
            </a:r>
          </a:p>
          <a:p>
            <a:pPr lvl="1"/>
            <a:r>
              <a:rPr/>
              <a:t>eukaryotic cells to extend the [telomeres], and by</a:t>
            </a:r>
          </a:p>
          <a:p>
            <a:pPr lvl="1"/>
            <a:r>
              <a:rPr/>
              <a:t>some non-retroviruses such as the </a:t>
            </a:r>
            <a:r>
              <a:rPr>
                <a:hlinkClick r:id="rId7"/>
              </a:rPr>
              <a:t>hepatitis B virus</a:t>
            </a:r>
            <a:r>
              <a:rPr/>
              <a:t>, a member of the </a:t>
            </a:r>
            <a:r>
              <a:rPr>
                <a:hlinkClick r:id="rId8"/>
              </a:rPr>
              <a:t>Hepadnaviridae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2000"/>
              <a:t>Wikipedia, edited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Bulk</a:t>
            </a:r>
            <a:r>
              <a:rPr/>
              <a:t> </a:t>
            </a:r>
            <a:r>
              <a:rPr/>
              <a:t>RNA-seq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Replaced microarrays in the late 00’s and has been widely used since</a:t>
            </a:r>
          </a:p>
          <a:p>
            <a:pPr lvl="1"/>
            <a:r>
              <a:rPr b="1"/>
              <a:t>Average expression level</a:t>
            </a:r>
            <a:r>
              <a:rPr/>
              <a:t> for 1000’s of genes</a:t>
            </a:r>
          </a:p>
          <a:p>
            <a:pPr lvl="1"/>
            <a:r>
              <a:rPr/>
              <a:t>Useful for:</a:t>
            </a:r>
          </a:p>
          <a:p>
            <a:pPr lvl="2"/>
            <a:r>
              <a:rPr/>
              <a:t>Compare tissues</a:t>
            </a:r>
          </a:p>
          <a:p>
            <a:pPr lvl="2"/>
            <a:r>
              <a:rPr/>
              <a:t>Compare disease / healthy</a:t>
            </a:r>
          </a:p>
          <a:p>
            <a:pPr lvl="1"/>
            <a:r>
              <a:rPr b="1"/>
              <a:t>Insufficient</a:t>
            </a:r>
            <a:r>
              <a:rPr/>
              <a:t> for studying</a:t>
            </a:r>
          </a:p>
          <a:p>
            <a:pPr lvl="2"/>
            <a:r>
              <a:rPr/>
              <a:t>heterogeneous systems</a:t>
            </a:r>
          </a:p>
          <a:p>
            <a:pPr lvl="3"/>
            <a:r>
              <a:rPr/>
              <a:t>early development</a:t>
            </a:r>
          </a:p>
          <a:p>
            <a:pPr lvl="3"/>
            <a:r>
              <a:rPr/>
              <a:t>complex tissues (brain)</a:t>
            </a:r>
          </a:p>
          <a:p>
            <a:pPr lvl="2"/>
            <a:r>
              <a:rPr/>
              <a:t>Stochastic gene expression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transcription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uniquely</a:t>
            </a:r>
            <a:r>
              <a:rPr/>
              <a:t> </a:t>
            </a:r>
            <a:r>
              <a:rPr/>
              <a:t>tagged</a:t>
            </a:r>
            <a:r>
              <a:rPr/>
              <a:t> </a:t>
            </a:r>
            <a:r>
              <a:rPr/>
              <a:t>cDNA</a:t>
            </a:r>
            <a:r>
              <a:rPr/>
              <a:t> </a:t>
            </a:r>
            <a:r>
              <a:rPr/>
              <a:t>molecules</a:t>
            </a:r>
          </a:p>
        </p:txBody>
      </p:sp>
      <p:pic>
        <p:nvPicPr>
          <p:cNvPr descr="03.Single-cell.experiments.assets/Library.Velten%202015.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377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Library.Velten</a:t>
            </a:r>
            <a:r>
              <a:rPr/>
              <a:t> </a:t>
            </a:r>
            <a:r>
              <a:rPr/>
              <a:t>2015.1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Velten 2015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Primer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labelling</a:t>
            </a:r>
            <a:r>
              <a:rPr/>
              <a:t> </a:t>
            </a:r>
            <a:r>
              <a:rPr/>
              <a:t>strategy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Sequence</a:t>
                      </a:r>
                      <a:r>
                        <a:rPr/>
                        <a:t> </a:t>
                      </a:r>
                      <a:r>
                        <a:rPr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poly-T</a:t>
                      </a:r>
                      <a:r>
                        <a:rPr/>
                        <a:t> </a:t>
                      </a:r>
                      <a:r>
                        <a:rPr/>
                        <a:t>stretch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Select</a:t>
                      </a:r>
                      <a:r>
                        <a:rPr/>
                        <a:t> </a:t>
                      </a:r>
                      <a:r>
                        <a:rPr/>
                        <a:t>poly-A</a:t>
                      </a:r>
                      <a:r>
                        <a:rPr/>
                        <a:t> </a:t>
                      </a:r>
                      <a:r>
                        <a:rPr/>
                        <a:t>RNA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deplete</a:t>
                      </a:r>
                      <a:r>
                        <a:rPr/>
                        <a:t> </a:t>
                      </a:r>
                      <a:r>
                        <a:rPr/>
                        <a:t>ribosomal</a:t>
                      </a:r>
                      <a:r>
                        <a:rPr/>
                        <a:t> </a:t>
                      </a:r>
                      <a:r>
                        <a:rPr/>
                        <a:t>RNA-s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UMI</a:t>
                      </a:r>
                      <a:r>
                        <a:rPr/>
                        <a:t> </a:t>
                      </a:r>
                      <a:r>
                        <a:rPr/>
                        <a:t>(Unique</a:t>
                      </a:r>
                      <a:r>
                        <a:rPr/>
                        <a:t> </a:t>
                      </a:r>
                      <a:r>
                        <a:rPr/>
                        <a:t>Molecular</a:t>
                      </a:r>
                      <a:r>
                        <a:rPr/>
                        <a:t> </a:t>
                      </a:r>
                      <a:r>
                        <a:rPr/>
                        <a:t>Identifier)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Label</a:t>
                      </a:r>
                      <a:r>
                        <a:rPr/>
                        <a:t> </a:t>
                      </a:r>
                      <a:r>
                        <a:rPr/>
                        <a:t>each</a:t>
                      </a:r>
                      <a:r>
                        <a:rPr/>
                        <a:t> </a:t>
                      </a:r>
                      <a:r>
                        <a:rPr/>
                        <a:t>mRNA</a:t>
                      </a:r>
                      <a:r>
                        <a:rPr/>
                        <a:t> </a:t>
                      </a:r>
                      <a:r>
                        <a:rPr/>
                        <a:t>molecule</a:t>
                      </a:r>
                      <a:r>
                        <a:rPr/>
                        <a:t> </a:t>
                      </a:r>
                      <a:r>
                        <a:rPr/>
                        <a:t>before</a:t>
                      </a:r>
                      <a:r>
                        <a:rPr/>
                        <a:t> </a:t>
                      </a:r>
                      <a:r>
                        <a:rPr/>
                        <a:t>amplification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correct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amplification</a:t>
                      </a:r>
                      <a:r>
                        <a:rPr/>
                        <a:t> </a:t>
                      </a:r>
                      <a:r>
                        <a:rPr/>
                        <a:t>bias</a:t>
                      </a:r>
                      <a:r>
                        <a:rPr/>
                        <a:t> </a:t>
                      </a:r>
                      <a:r>
                        <a:rPr/>
                        <a:t>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end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CBC</a:t>
                      </a:r>
                      <a:r>
                        <a:rPr/>
                        <a:t> </a:t>
                      </a:r>
                      <a:r>
                        <a:rPr/>
                        <a:t>(Cell</a:t>
                      </a:r>
                      <a:r>
                        <a:rPr/>
                        <a:t> </a:t>
                      </a:r>
                      <a:r>
                        <a:rPr/>
                        <a:t>Barcode)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Each</a:t>
                      </a:r>
                      <a:r>
                        <a:rPr/>
                        <a:t> </a:t>
                      </a:r>
                      <a:r>
                        <a:rPr/>
                        <a:t>mRNA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labeled</a:t>
                      </a:r>
                      <a:r>
                        <a:rPr/>
                        <a:t> </a:t>
                      </a:r>
                      <a:r>
                        <a:rPr/>
                        <a:t>by</a:t>
                      </a:r>
                      <a:r>
                        <a:rPr/>
                        <a:t> </a:t>
                      </a:r>
                      <a:r>
                        <a:rPr/>
                        <a:t>cell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origin:</a:t>
                      </a:r>
                      <a:r>
                        <a:rPr/>
                        <a:t> </a:t>
                      </a:r>
                      <a:r>
                        <a:rPr/>
                        <a:t>samples</a:t>
                      </a:r>
                      <a:r>
                        <a:rPr/>
                        <a:t> </a:t>
                      </a:r>
                      <a:r>
                        <a:rPr/>
                        <a:t>can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pooled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multiplexed</a:t>
                      </a:r>
                      <a:r>
                        <a:rPr/>
                        <a:t> </a:t>
                      </a:r>
                      <a:r>
                        <a:rPr/>
                        <a:t>after</a:t>
                      </a:r>
                      <a:r>
                        <a:rPr/>
                        <a:t> </a:t>
                      </a:r>
                      <a:r>
                        <a:rPr/>
                        <a:t>this</a:t>
                      </a:r>
                      <a:r>
                        <a:rPr/>
                        <a:t> </a:t>
                      </a:r>
                      <a:r>
                        <a:rPr/>
                        <a:t>step</a:t>
                      </a:r>
                      <a:r>
                        <a:rPr/>
                        <a:t> </a:t>
                      </a:r>
                      <a:r>
                        <a:rPr/>
                        <a:t>→</a:t>
                      </a:r>
                      <a:r>
                        <a:rPr/>
                        <a:t> </a:t>
                      </a:r>
                      <a:r>
                        <a:rPr/>
                        <a:t>less</a:t>
                      </a:r>
                      <a:r>
                        <a:rPr/>
                        <a:t> </a:t>
                      </a:r>
                      <a:r>
                        <a:rPr/>
                        <a:t>labor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Illumina</a:t>
                      </a:r>
                      <a:r>
                        <a:rPr/>
                        <a:t> </a:t>
                      </a:r>
                      <a:r>
                        <a:rPr/>
                        <a:t>adapter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these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required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sequencing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Unique</a:t>
            </a:r>
            <a:r>
              <a:rPr/>
              <a:t> </a:t>
            </a:r>
            <a:r>
              <a:rPr/>
              <a:t>Molecular</a:t>
            </a:r>
            <a:r>
              <a:rPr/>
              <a:t> </a:t>
            </a:r>
            <a:r>
              <a:rPr/>
              <a:t>Identifiers</a:t>
            </a:r>
            <a:r>
              <a:rPr/>
              <a:t> </a:t>
            </a:r>
            <a:r>
              <a:rPr/>
              <a:t>(UMIs),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Kivioja 2012</a:t>
            </a:r>
          </a:p>
          <a:p>
            <a:pPr lvl="0" marL="0" indent="0">
              <a:buNone/>
            </a:pPr>
            <a:r>
              <a:rPr/>
              <a:t>UMI</a:t>
            </a:r>
          </a:p>
          <a:p>
            <a:pPr lvl="0" marL="0" indent="0">
              <a:buNone/>
            </a:pPr>
            <a:r>
              <a:rPr/>
              <a:t>You can do better than just read counting, reads that map to the</a:t>
            </a:r>
          </a:p>
          <a:p>
            <a:pPr lvl="1"/>
            <a:r>
              <a:rPr/>
              <a:t>Same gene and have,</a:t>
            </a:r>
          </a:p>
          <a:p>
            <a:pPr lvl="1"/>
            <a:r>
              <a:rPr/>
              <a:t>same CBC &amp;</a:t>
            </a:r>
          </a:p>
          <a:p>
            <a:pPr lvl="1"/>
            <a:r>
              <a:rPr/>
              <a:t>same UMI can be collapsed.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In-vitro</a:t>
            </a:r>
            <a:r>
              <a:rPr/>
              <a:t> </a:t>
            </a:r>
            <a:r>
              <a:rPr/>
              <a:t>transcription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PCR</a:t>
            </a:r>
            <a:r>
              <a:rPr/>
              <a:t> </a:t>
            </a:r>
            <a:r>
              <a:rPr/>
              <a:t>amplifies</a:t>
            </a:r>
            <a:r>
              <a:rPr/>
              <a:t> </a:t>
            </a:r>
            <a:r>
              <a:rPr/>
              <a:t>your</a:t>
            </a:r>
          </a:p>
        </p:txBody>
      </p:sp>
      <p:pic>
        <p:nvPicPr>
          <p:cNvPr descr="03.Single-cell.experiments.assets/Library.Velten%202015.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600200"/>
            <a:ext cx="762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Library.Velten</a:t>
            </a:r>
            <a:r>
              <a:rPr/>
              <a:t> </a:t>
            </a:r>
            <a:r>
              <a:rPr/>
              <a:t>2015.2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Velten 2015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Linearly</a:t>
            </a:r>
            <a:r>
              <a:rPr/>
              <a:t> </a:t>
            </a:r>
            <a:r>
              <a:rPr/>
              <a:t>amplification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IVT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noise</a:t>
            </a:r>
            <a:r>
              <a:rPr/>
              <a:t> </a:t>
            </a:r>
            <a:r>
              <a:rPr/>
              <a:t>sensitive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fluctuation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material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IVT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aRNA</a:t>
                      </a:r>
                      <a:r>
                        <a:rPr/>
                        <a:t> </a:t>
                      </a:r>
                      <a:r>
                        <a:rPr/>
                        <a:t>=</a:t>
                      </a:r>
                      <a:r>
                        <a:rPr/>
                        <a:t> </a:t>
                      </a:r>
                      <a:r>
                        <a:rPr/>
                        <a:t>cDNA^n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aRNA</a:t>
                      </a:r>
                      <a:r>
                        <a:rPr/>
                        <a:t> </a:t>
                      </a:r>
                      <a:r>
                        <a:rPr/>
                        <a:t>=</a:t>
                      </a:r>
                      <a:r>
                        <a:rPr/>
                        <a:t> </a:t>
                      </a:r>
                      <a:r>
                        <a:rPr/>
                        <a:t>n</a:t>
                      </a:r>
                      <a:r>
                        <a:rPr/>
                        <a:t> </a:t>
                      </a: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cDNA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.Single-cell.experiments.assets/Linaer%20amp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55900"/>
            <a:ext cx="8229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Linaer</a:t>
            </a:r>
            <a:r>
              <a:rPr/>
              <a:t> </a:t>
            </a:r>
            <a:r>
              <a:rPr/>
              <a:t>ampl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Kolodziejczyk 2015</a:t>
            </a:r>
          </a:p>
          <a:p>
            <a:pPr lvl="1"/>
            <a:r>
              <a:rPr/>
              <a:t>After the invention of UMI, it only spares sequencing costs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reads</a:t>
            </a:r>
          </a:p>
        </p:txBody>
      </p:sp>
      <p:pic>
        <p:nvPicPr>
          <p:cNvPr descr="03.Single-cell.experiments.assets/Library.Velten%202015.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45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Library.Velten</a:t>
            </a:r>
            <a:r>
              <a:rPr/>
              <a:t> </a:t>
            </a:r>
            <a:r>
              <a:rPr/>
              <a:t>2015.3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scRNA-seq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</a:t>
            </a:r>
            <a:r>
              <a:rPr b="1"/>
              <a:t>new</a:t>
            </a:r>
            <a:r>
              <a:rPr/>
              <a:t> technology, first publication by Tang 2009</a:t>
            </a:r>
          </a:p>
          <a:p>
            <a:pPr lvl="1"/>
            <a:r>
              <a:rPr/>
              <a:t>Widespread from </a:t>
            </a:r>
            <a:r>
              <a:rPr>
                <a:hlinkClick r:id="rId2"/>
              </a:rPr>
              <a:t>~2014</a:t>
            </a:r>
            <a:r>
              <a:rPr/>
              <a:t>: new protocols and lower sequencing costs</a:t>
            </a:r>
          </a:p>
          <a:p>
            <a:pPr lvl="1"/>
            <a:r>
              <a:rPr/>
              <a:t>Measures the </a:t>
            </a:r>
            <a:r>
              <a:rPr b="1"/>
              <a:t>distribution of expression levels</a:t>
            </a:r>
            <a:r>
              <a:rPr/>
              <a:t> for each gene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Velten 2015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pic>
        <p:nvPicPr>
          <p:cNvPr descr="03.Single-cell.experiments.assets/Library.Velten%20201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9600" y="1600200"/>
            <a:ext cx="2857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Library.Velten</a:t>
            </a:r>
            <a:r>
              <a:rPr/>
              <a:t> </a:t>
            </a:r>
            <a:r>
              <a:rPr/>
              <a:t>2015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{width=300px}</a:t>
            </a:r>
          </a:p>
          <a:p>
            <a:pPr lvl="0" marL="1270000" indent="0">
              <a:buNone/>
            </a:pPr>
            <a:r>
              <a:rPr sz="2000"/>
              <a:t>Velten 2015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scRNA-seq</a:t>
            </a:r>
            <a:r>
              <a:rPr/>
              <a:t> </a:t>
            </a:r>
            <a:r>
              <a:rPr/>
              <a:t>evolution</a:t>
            </a:r>
          </a:p>
        </p:txBody>
      </p:sp>
      <p:pic>
        <p:nvPicPr>
          <p:cNvPr descr="03.Single-cell.experiments.assets/hist-3148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16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hist-3148232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Concepts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scRNA-seq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Cell type identification</a:t>
                </a:r>
              </a:p>
              <a:p>
                <a:pPr lvl="1"/>
                <a:r>
                  <a:rPr/>
                  <a:t>Heterogeneity of response</a:t>
                </a:r>
              </a:p>
              <a:p>
                <a:pPr lvl="1"/>
                <a:r>
                  <a:rPr/>
                  <a:t>Stochasticity of gene expression</a:t>
                </a:r>
              </a:p>
              <a:p>
                <a:pPr lvl="1"/>
                <a:r>
                  <a:rPr/>
                  <a:t>Reconstructing continous processeses from a single experiment</a:t>
                </a:r>
              </a:p>
              <a:p>
                <a:pPr lvl="1"/>
                <a:r>
                  <a:rPr/>
                  <a:t>Holistic view, hypothesis-free science</a:t>
                </a:r>
              </a:p>
              <a:p>
                <a:pPr lvl="2"/>
                <a:r>
                  <a:rPr/>
                  <a:t>Datasets range </a:t>
                </a:r>
                <a:r>
                  <a:rPr b="1"/>
                  <a:t>from </a:t>
                </a:r>
                <a14:m>
                  <m:oMath xmlns:m="http://schemas.openxmlformats.org/officeDocument/2006/math">
                    <m:sSup>
                      <m:e>
                        <m:r>
                          <m:t>10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b="1"/>
                  <a:t> to </a:t>
                </a:r>
                <a14:m>
                  <m:oMath xmlns:m="http://schemas.openxmlformats.org/officeDocument/2006/math">
                    <m:sSup>
                      <m:e>
                        <m:r>
                          <m:t>10</m:t>
                        </m:r>
                      </m:e>
                      <m:sup>
                        <m:r>
                          <m:t>6</m:t>
                        </m:r>
                      </m:sup>
                    </m:sSup>
                  </m:oMath>
                </a14:m>
                <a:r>
                  <a:rPr b="1"/>
                  <a:t> cells</a:t>
                </a:r>
                <a:r>
                  <a:rPr/>
                  <a:t> and increase in size every year</a:t>
                </a:r>
              </a:p>
              <a:p>
                <a:pPr lvl="2"/>
                <a:r>
                  <a:rPr/>
                  <a:t>Not testing a concrete hypothesis</a:t>
                </a:r>
              </a:p>
              <a:p>
                <a:pPr lvl="1"/>
                <a:r>
                  <a:rPr/>
                  <a:t>Hypothesis-driven and data-driven science</a:t>
                </a:r>
              </a:p>
              <a:p>
                <a:pPr lvl="2"/>
                <a:r>
                  <a:rPr b="1"/>
                  <a:t>Heard about it? Could you explain?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Hypothesis-driven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data-driven</a:t>
            </a:r>
            <a:r>
              <a:rPr/>
              <a:t> </a:t>
            </a:r>
            <a:r>
              <a:rPr/>
              <a:t>science</a:t>
            </a:r>
          </a:p>
        </p:txBody>
      </p:sp>
      <p:pic>
        <p:nvPicPr>
          <p:cNvPr descr="03.Single-cell.experiments.assets/personalized-medicine-in-transplantation-by-maarten-naesens-at-universit-libre-de-bruxelles-20140128-14-63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personalized-medicine-in-transplantation-by-maarten-naesens-at-universit-libre-de-bruxelles-20140128-14-638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single-cell RNA-seq</dc:title>
  <dc:creator>Abel Vertesy</dc:creator>
  <cp:keywords/>
  <dcterms:created xsi:type="dcterms:W3CDTF">2018-08-05T23:24:06Z</dcterms:created>
  <dcterms:modified xsi:type="dcterms:W3CDTF">2018-08-05T23:24:06Z</dcterms:modified>
</cp:coreProperties>
</file>