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7"/>
  </p:notesMasterIdLst>
  <p:sldIdLst>
    <p:sldId id="285" r:id="rId2"/>
    <p:sldId id="256" r:id="rId3"/>
    <p:sldId id="388" r:id="rId4"/>
    <p:sldId id="384" r:id="rId5"/>
    <p:sldId id="389" r:id="rId6"/>
    <p:sldId id="386" r:id="rId7"/>
    <p:sldId id="387" r:id="rId8"/>
    <p:sldId id="385" r:id="rId9"/>
    <p:sldId id="314" r:id="rId10"/>
    <p:sldId id="315" r:id="rId11"/>
    <p:sldId id="289" r:id="rId12"/>
    <p:sldId id="316" r:id="rId13"/>
    <p:sldId id="319" r:id="rId14"/>
    <p:sldId id="317" r:id="rId15"/>
    <p:sldId id="322" r:id="rId16"/>
    <p:sldId id="323" r:id="rId17"/>
    <p:sldId id="320" r:id="rId18"/>
    <p:sldId id="321" r:id="rId19"/>
    <p:sldId id="325" r:id="rId20"/>
    <p:sldId id="326" r:id="rId21"/>
    <p:sldId id="327" r:id="rId22"/>
    <p:sldId id="328" r:id="rId23"/>
    <p:sldId id="374" r:id="rId24"/>
    <p:sldId id="329" r:id="rId25"/>
    <p:sldId id="352"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90" r:id="rId46"/>
    <p:sldId id="406" r:id="rId47"/>
    <p:sldId id="375" r:id="rId48"/>
    <p:sldId id="349" r:id="rId49"/>
    <p:sldId id="350" r:id="rId50"/>
    <p:sldId id="351" r:id="rId51"/>
    <p:sldId id="353" r:id="rId52"/>
    <p:sldId id="373" r:id="rId53"/>
    <p:sldId id="354" r:id="rId54"/>
    <p:sldId id="355" r:id="rId55"/>
    <p:sldId id="356" r:id="rId56"/>
    <p:sldId id="357" r:id="rId57"/>
    <p:sldId id="358" r:id="rId58"/>
    <p:sldId id="359" r:id="rId59"/>
    <p:sldId id="360" r:id="rId60"/>
    <p:sldId id="361" r:id="rId61"/>
    <p:sldId id="362" r:id="rId62"/>
    <p:sldId id="363" r:id="rId63"/>
    <p:sldId id="364" r:id="rId64"/>
    <p:sldId id="365" r:id="rId65"/>
    <p:sldId id="366" r:id="rId66"/>
    <p:sldId id="367" r:id="rId67"/>
    <p:sldId id="368" r:id="rId68"/>
    <p:sldId id="369" r:id="rId69"/>
    <p:sldId id="370" r:id="rId70"/>
    <p:sldId id="371" r:id="rId71"/>
    <p:sldId id="376" r:id="rId72"/>
    <p:sldId id="383" r:id="rId73"/>
    <p:sldId id="377" r:id="rId74"/>
    <p:sldId id="378" r:id="rId75"/>
    <p:sldId id="379" r:id="rId76"/>
    <p:sldId id="380" r:id="rId77"/>
    <p:sldId id="381" r:id="rId78"/>
    <p:sldId id="382" r:id="rId79"/>
    <p:sldId id="372" r:id="rId80"/>
    <p:sldId id="300" r:id="rId81"/>
    <p:sldId id="301" r:id="rId82"/>
    <p:sldId id="302" r:id="rId83"/>
    <p:sldId id="303" r:id="rId84"/>
    <p:sldId id="304" r:id="rId85"/>
    <p:sldId id="305" r:id="rId86"/>
    <p:sldId id="306" r:id="rId87"/>
    <p:sldId id="310" r:id="rId88"/>
    <p:sldId id="307" r:id="rId89"/>
    <p:sldId id="309" r:id="rId90"/>
    <p:sldId id="311" r:id="rId91"/>
    <p:sldId id="391" r:id="rId92"/>
    <p:sldId id="405" r:id="rId93"/>
    <p:sldId id="392" r:id="rId94"/>
    <p:sldId id="393" r:id="rId95"/>
    <p:sldId id="394" r:id="rId96"/>
    <p:sldId id="395" r:id="rId97"/>
    <p:sldId id="396" r:id="rId98"/>
    <p:sldId id="397" r:id="rId99"/>
    <p:sldId id="398" r:id="rId100"/>
    <p:sldId id="399" r:id="rId101"/>
    <p:sldId id="400" r:id="rId102"/>
    <p:sldId id="401" r:id="rId103"/>
    <p:sldId id="402" r:id="rId104"/>
    <p:sldId id="403" r:id="rId105"/>
    <p:sldId id="404" r:id="rId106"/>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A8DB"/>
    <a:srgbClr val="A10058"/>
    <a:srgbClr val="0040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6" autoAdjust="0"/>
    <p:restoredTop sz="89197" autoAdjust="0"/>
  </p:normalViewPr>
  <p:slideViewPr>
    <p:cSldViewPr snapToGrid="0" snapToObjects="1" showGuides="1">
      <p:cViewPr varScale="1">
        <p:scale>
          <a:sx n="139" d="100"/>
          <a:sy n="139" d="100"/>
        </p:scale>
        <p:origin x="-104" y="-192"/>
      </p:cViewPr>
      <p:guideLst>
        <p:guide orient="horz" pos="1620"/>
        <p:guide pos="2880"/>
      </p:guideLst>
    </p:cSldViewPr>
  </p:slideViewPr>
  <p:outlineViewPr>
    <p:cViewPr>
      <p:scale>
        <a:sx n="33" d="100"/>
        <a:sy n="33" d="100"/>
      </p:scale>
      <p:origin x="0" y="11832"/>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printerSettings" Target="printerSettings/printerSettings1.bin"/><Relationship Id="rId109"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viewProps" Target="viewProp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theme" Target="theme/theme1.xml"/><Relationship Id="rId11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A68BDD-2763-4CE5-A73B-034891CD5961}" type="datetimeFigureOut">
              <a:rPr lang="nl-NL" smtClean="0"/>
              <a:t>4/03/15</a:t>
            </a:fld>
            <a:endParaRPr lang="nl-N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52C79F-7A95-4BB6-853A-D19E785EE1E7}" type="slidenum">
              <a:rPr lang="nl-NL" smtClean="0"/>
              <a:t>‹#›</a:t>
            </a:fld>
            <a:endParaRPr lang="nl-NL"/>
          </a:p>
        </p:txBody>
      </p:sp>
    </p:spTree>
    <p:extLst>
      <p:ext uri="{BB962C8B-B14F-4D97-AF65-F5344CB8AC3E}">
        <p14:creationId xmlns:p14="http://schemas.microsoft.com/office/powerpoint/2010/main" val="401777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Tip: Navigate to the source</a:t>
            </a:r>
          </a:p>
          <a:p>
            <a:endParaRPr lang="en-US" dirty="0"/>
          </a:p>
        </p:txBody>
      </p:sp>
      <p:sp>
        <p:nvSpPr>
          <p:cNvPr id="4" name="Slide Number Placeholder 3"/>
          <p:cNvSpPr>
            <a:spLocks noGrp="1"/>
          </p:cNvSpPr>
          <p:nvPr>
            <p:ph type="sldNum" sz="quarter" idx="10"/>
          </p:nvPr>
        </p:nvSpPr>
        <p:spPr/>
        <p:txBody>
          <a:bodyPr/>
          <a:lstStyle/>
          <a:p>
            <a:fld id="{8552C79F-7A95-4BB6-853A-D19E785EE1E7}" type="slidenum">
              <a:rPr lang="nl-NL" smtClean="0"/>
              <a:t>51</a:t>
            </a:fld>
            <a:endParaRPr lang="nl-NL"/>
          </a:p>
        </p:txBody>
      </p:sp>
    </p:spTree>
    <p:extLst>
      <p:ext uri="{BB962C8B-B14F-4D97-AF65-F5344CB8AC3E}">
        <p14:creationId xmlns:p14="http://schemas.microsoft.com/office/powerpoint/2010/main" val="2023126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103"/>
          <p:cNvSpPr>
            <a:spLocks noGrp="1" noChangeArrowheads="1"/>
          </p:cNvSpPr>
          <p:nvPr>
            <p:ph type="sldNum" sz="quarter" idx="5"/>
          </p:nvPr>
        </p:nvSpPr>
        <p:spPr/>
        <p:txBody>
          <a:bodyPr/>
          <a:lstStyle/>
          <a:p>
            <a:pPr>
              <a:defRPr/>
            </a:pPr>
            <a:fld id="{38DE3936-8752-7340-9A28-521CE9AB1D1B}" type="slidenum">
              <a:rPr lang="en-US"/>
              <a:pPr>
                <a:defRPr/>
              </a:pPr>
              <a:t>62</a:t>
            </a:fld>
            <a:endParaRPr lang="en-US"/>
          </a:p>
        </p:txBody>
      </p:sp>
      <p:sp>
        <p:nvSpPr>
          <p:cNvPr id="256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6003" name="Rectangle 3"/>
          <p:cNvSpPr>
            <a:spLocks noGrp="1" noChangeArrowheads="1"/>
          </p:cNvSpPr>
          <p:nvPr>
            <p:ph type="body" idx="1"/>
          </p:nvPr>
        </p:nvSpPr>
        <p:spPr/>
        <p:txBody>
          <a:bodyPr/>
          <a:lstStyle/>
          <a:p>
            <a:pPr>
              <a:defRPr/>
            </a:pPr>
            <a:endParaRPr lang="en-GB" smtClean="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recursion.</a:t>
            </a:r>
          </a:p>
          <a:p>
            <a:endParaRPr lang="en-US" dirty="0"/>
          </a:p>
        </p:txBody>
      </p:sp>
      <p:sp>
        <p:nvSpPr>
          <p:cNvPr id="4" name="Slide Number Placeholder 3"/>
          <p:cNvSpPr>
            <a:spLocks noGrp="1"/>
          </p:cNvSpPr>
          <p:nvPr>
            <p:ph type="sldNum" sz="quarter" idx="10"/>
          </p:nvPr>
        </p:nvSpPr>
        <p:spPr/>
        <p:txBody>
          <a:bodyPr/>
          <a:lstStyle/>
          <a:p>
            <a:fld id="{8552C79F-7A95-4BB6-853A-D19E785EE1E7}" type="slidenum">
              <a:rPr lang="nl-NL" smtClean="0"/>
              <a:t>79</a:t>
            </a:fld>
            <a:endParaRPr lang="nl-NL"/>
          </a:p>
        </p:txBody>
      </p:sp>
    </p:spTree>
    <p:extLst>
      <p:ext uri="{BB962C8B-B14F-4D97-AF65-F5344CB8AC3E}">
        <p14:creationId xmlns:p14="http://schemas.microsoft.com/office/powerpoint/2010/main" val="117079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2C79F-7A95-4BB6-853A-D19E785EE1E7}" type="slidenum">
              <a:rPr lang="nl-NL" smtClean="0"/>
              <a:t>89</a:t>
            </a:fld>
            <a:endParaRPr lang="nl-NL"/>
          </a:p>
        </p:txBody>
      </p:sp>
    </p:spTree>
    <p:extLst>
      <p:ext uri="{BB962C8B-B14F-4D97-AF65-F5344CB8AC3E}">
        <p14:creationId xmlns:p14="http://schemas.microsoft.com/office/powerpoint/2010/main" val="36581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rgbClr val="002B60"/>
        </a:solidFill>
        <a:effectLst/>
      </p:bgPr>
    </p:bg>
    <p:spTree>
      <p:nvGrpSpPr>
        <p:cNvPr id="1" name=""/>
        <p:cNvGrpSpPr/>
        <p:nvPr/>
      </p:nvGrpSpPr>
      <p:grpSpPr>
        <a:xfrm>
          <a:off x="0" y="0"/>
          <a:ext cx="0" cy="0"/>
          <a:chOff x="0" y="0"/>
          <a:chExt cx="0" cy="0"/>
        </a:xfrm>
      </p:grpSpPr>
      <p:pic>
        <p:nvPicPr>
          <p:cNvPr id="9" name="Afbeelding 8" descr="Bies.png"/>
          <p:cNvPicPr>
            <a:picLocks noChangeAspect="1"/>
          </p:cNvPicPr>
          <p:nvPr userDrawn="1"/>
        </p:nvPicPr>
        <p:blipFill>
          <a:blip r:embed="rId2"/>
          <a:stretch>
            <a:fillRect/>
          </a:stretch>
        </p:blipFill>
        <p:spPr>
          <a:xfrm>
            <a:off x="0" y="4013917"/>
            <a:ext cx="9144000" cy="1129583"/>
          </a:xfrm>
          <a:prstGeom prst="rect">
            <a:avLst/>
          </a:prstGeom>
        </p:spPr>
      </p:pic>
      <p:sp>
        <p:nvSpPr>
          <p:cNvPr id="11" name="Rechthoek 10"/>
          <p:cNvSpPr/>
          <p:nvPr userDrawn="1"/>
        </p:nvSpPr>
        <p:spPr>
          <a:xfrm>
            <a:off x="330664" y="1324711"/>
            <a:ext cx="7534849" cy="241042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6" name="Tijdelijke aanduiding voor inhoud 4"/>
          <p:cNvSpPr>
            <a:spLocks noGrp="1"/>
          </p:cNvSpPr>
          <p:nvPr userDrawn="1">
            <p:ph type="subTitle" idx="1" hasCustomPrompt="1"/>
          </p:nvPr>
        </p:nvSpPr>
        <p:spPr>
          <a:xfrm>
            <a:off x="457200" y="3325436"/>
            <a:ext cx="7244448" cy="409704"/>
          </a:xfrm>
        </p:spPr>
        <p:txBody>
          <a:bodyPr/>
          <a:lstStyle>
            <a:lvl1pPr>
              <a:defRPr sz="1500">
                <a:solidFill>
                  <a:srgbClr val="FFFFFF"/>
                </a:solidFill>
              </a:defRPr>
            </a:lvl1pPr>
          </a:lstStyle>
          <a:p>
            <a:r>
              <a:rPr lang="nl-NL" dirty="0" smtClean="0"/>
              <a:t>Name, </a:t>
            </a:r>
            <a:r>
              <a:rPr lang="nl-NL" dirty="0" err="1" smtClean="0"/>
              <a:t>faculty</a:t>
            </a:r>
            <a:endParaRPr lang="nl-NL" dirty="0" smtClean="0"/>
          </a:p>
          <a:p>
            <a:endParaRPr lang="nl-NL" dirty="0" smtClean="0"/>
          </a:p>
          <a:p>
            <a:endParaRPr lang="nl-NL" dirty="0" smtClean="0"/>
          </a:p>
          <a:p>
            <a:endParaRPr lang="nl-NL" dirty="0" smtClean="0"/>
          </a:p>
          <a:p>
            <a:endParaRPr lang="nl-NL" dirty="0"/>
          </a:p>
        </p:txBody>
      </p:sp>
      <p:sp>
        <p:nvSpPr>
          <p:cNvPr id="7" name="Titel 3"/>
          <p:cNvSpPr>
            <a:spLocks noGrp="1"/>
          </p:cNvSpPr>
          <p:nvPr userDrawn="1">
            <p:ph type="ctrTitle" hasCustomPrompt="1"/>
          </p:nvPr>
        </p:nvSpPr>
        <p:spPr>
          <a:xfrm>
            <a:off x="457200" y="1481764"/>
            <a:ext cx="7244448" cy="1324713"/>
          </a:xfrm>
        </p:spPr>
        <p:txBody>
          <a:bodyPr anchor="t"/>
          <a:lstStyle>
            <a:lvl1pPr>
              <a:defRPr>
                <a:solidFill>
                  <a:srgbClr val="82C8FA"/>
                </a:solidFill>
              </a:defRPr>
            </a:lvl1pPr>
          </a:lstStyle>
          <a:p>
            <a:r>
              <a:rPr lang="en-GB" dirty="0" smtClean="0"/>
              <a:t>Title goes here…</a:t>
            </a:r>
            <a:endParaRPr lang="nl-NL" dirty="0"/>
          </a:p>
        </p:txBody>
      </p:sp>
      <p:sp>
        <p:nvSpPr>
          <p:cNvPr id="8" name="Tijdelijke aanduiding voor inhoud 9"/>
          <p:cNvSpPr>
            <a:spLocks noGrp="1"/>
          </p:cNvSpPr>
          <p:nvPr userDrawn="1">
            <p:ph idx="10" hasCustomPrompt="1"/>
          </p:nvPr>
        </p:nvSpPr>
        <p:spPr>
          <a:xfrm>
            <a:off x="457201" y="2874758"/>
            <a:ext cx="7244448" cy="334182"/>
          </a:xfrm>
        </p:spPr>
        <p:txBody>
          <a:bodyPr anchor="ctr">
            <a:noAutofit/>
          </a:bodyPr>
          <a:lstStyle>
            <a:lvl1pPr>
              <a:defRPr sz="2200" i="1">
                <a:solidFill>
                  <a:schemeClr val="bg1"/>
                </a:solidFill>
              </a:defRPr>
            </a:lvl1pPr>
          </a:lstStyle>
          <a:p>
            <a:r>
              <a:rPr lang="en-US" dirty="0" smtClean="0"/>
              <a:t>Course</a:t>
            </a:r>
            <a:endParaRPr lang="nl-NL"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Titelstijl van model bewerken</a:t>
            </a:r>
            <a:endParaRPr lang="nl-NL" dirty="0"/>
          </a:p>
        </p:txBody>
      </p:sp>
      <p:sp>
        <p:nvSpPr>
          <p:cNvPr id="3" name="Tijdelijke aanduiding voor inhoud 2"/>
          <p:cNvSpPr>
            <a:spLocks noGrp="1"/>
          </p:cNvSpPr>
          <p:nvPr>
            <p:ph idx="1" hasCustomPrompt="1"/>
          </p:nvPr>
        </p:nvSpPr>
        <p:spPr>
          <a:xfrm>
            <a:off x="457200" y="1454451"/>
            <a:ext cx="8229599" cy="3523460"/>
          </a:xfrm>
        </p:spPr>
        <p:txBody>
          <a:bodyPr>
            <a:normAutofit/>
          </a:bodyPr>
          <a:lstStyle>
            <a:lvl1pPr>
              <a:defRPr sz="2400">
                <a:solidFill>
                  <a:srgbClr val="3C3C3C"/>
                </a:solidFill>
              </a:defRPr>
            </a:lvl1pPr>
            <a:lvl2pPr>
              <a:defRPr sz="2400">
                <a:solidFill>
                  <a:srgbClr val="3C3C3C"/>
                </a:solidFill>
              </a:defRPr>
            </a:lvl2pPr>
            <a:lvl3pPr>
              <a:defRPr sz="2400">
                <a:solidFill>
                  <a:srgbClr val="3C3C3C"/>
                </a:solidFill>
              </a:defRPr>
            </a:lvl3pPr>
            <a:lvl4pPr>
              <a:defRPr sz="2400">
                <a:solidFill>
                  <a:schemeClr val="tx1">
                    <a:lumMod val="75000"/>
                    <a:lumOff val="25000"/>
                  </a:schemeClr>
                </a:solidFill>
              </a:defRPr>
            </a:lvl4pPr>
            <a:lvl5pPr>
              <a:defRPr sz="2400">
                <a:solidFill>
                  <a:schemeClr val="tx1">
                    <a:lumMod val="75000"/>
                    <a:lumOff val="25000"/>
                  </a:schemeClr>
                </a:solidFill>
              </a:defRPr>
            </a:lvl5pPr>
          </a:lstStyle>
          <a:p>
            <a:pPr lvl="0"/>
            <a:r>
              <a:rPr lang="nl-NL" dirty="0" err="1" smtClean="0"/>
              <a:t>Edit</a:t>
            </a:r>
            <a:r>
              <a:rPr lang="nl-NL" dirty="0" smtClean="0"/>
              <a:t> the </a:t>
            </a:r>
            <a:r>
              <a:rPr lang="nl-NL" dirty="0" err="1" smtClean="0"/>
              <a:t>style</a:t>
            </a:r>
            <a:r>
              <a:rPr lang="nl-NL" dirty="0" smtClean="0"/>
              <a:t> of the model</a:t>
            </a:r>
          </a:p>
          <a:p>
            <a:pPr lvl="1"/>
            <a:r>
              <a:rPr lang="nl-NL" dirty="0" err="1" smtClean="0"/>
              <a:t>Second</a:t>
            </a:r>
            <a:r>
              <a:rPr lang="nl-NL" dirty="0" smtClean="0"/>
              <a:t> level</a:t>
            </a:r>
          </a:p>
          <a:p>
            <a:pPr lvl="2"/>
            <a:r>
              <a:rPr lang="nl-NL" dirty="0" err="1" smtClean="0"/>
              <a:t>Third</a:t>
            </a:r>
            <a:r>
              <a:rPr lang="nl-NL" dirty="0" smtClean="0"/>
              <a:t> level</a:t>
            </a: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5" name="Tijdelijke aanduiding voor afbeelding 4"/>
          <p:cNvSpPr>
            <a:spLocks noGrp="1"/>
          </p:cNvSpPr>
          <p:nvPr>
            <p:ph type="pic" sz="quarter" idx="10"/>
          </p:nvPr>
        </p:nvSpPr>
        <p:spPr>
          <a:xfrm>
            <a:off x="0" y="0"/>
            <a:ext cx="9144000" cy="5143500"/>
          </a:xfrm>
        </p:spPr>
        <p:txBody>
          <a:bodyPr/>
          <a:lstStyle/>
          <a:p>
            <a:endParaRPr lang="nl-NL"/>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A28407F8-77CB-B145-851C-10C8401A1CAF}" type="slidenum">
              <a:rPr lang="en-US"/>
              <a:pPr>
                <a:defRPr/>
              </a:pPr>
              <a:t>‹#›</a:t>
            </a:fld>
            <a:endParaRPr lang="en-US"/>
          </a:p>
        </p:txBody>
      </p:sp>
    </p:spTree>
    <p:extLst>
      <p:ext uri="{BB962C8B-B14F-4D97-AF65-F5344CB8AC3E}">
        <p14:creationId xmlns:p14="http://schemas.microsoft.com/office/powerpoint/2010/main" val="3429159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71DCAE63-E723-4E4F-BD16-D8E8C9B081ED}" type="slidenum">
              <a:rPr lang="en-US"/>
              <a:pPr/>
              <a:t>‹#›</a:t>
            </a:fld>
            <a:endParaRPr lang="en-US"/>
          </a:p>
        </p:txBody>
      </p:sp>
    </p:spTree>
    <p:extLst>
      <p:ext uri="{BB962C8B-B14F-4D97-AF65-F5344CB8AC3E}">
        <p14:creationId xmlns:p14="http://schemas.microsoft.com/office/powerpoint/2010/main" val="1209749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05978"/>
            <a:ext cx="8229600" cy="1118733"/>
          </a:xfrm>
          <a:prstGeom prst="rect">
            <a:avLst/>
          </a:prstGeom>
          <a:effectLst/>
        </p:spPr>
        <p:txBody>
          <a:bodyPr vert="horz" lIns="91440" tIns="45720" rIns="91440" bIns="45720" rtlCol="0" anchor="ctr">
            <a:noAutofit/>
          </a:bodyPr>
          <a:lstStyle/>
          <a:p>
            <a:r>
              <a:rPr lang="nl-NL" dirty="0" err="1" smtClean="0"/>
              <a:t>This</a:t>
            </a:r>
            <a:r>
              <a:rPr lang="nl-NL" dirty="0" smtClean="0"/>
              <a:t> is </a:t>
            </a:r>
            <a:r>
              <a:rPr lang="nl-NL" dirty="0" err="1" smtClean="0"/>
              <a:t>considered</a:t>
            </a:r>
            <a:r>
              <a:rPr lang="nl-NL" dirty="0" smtClean="0"/>
              <a:t> to </a:t>
            </a:r>
            <a:r>
              <a:rPr lang="nl-NL" dirty="0" err="1" smtClean="0"/>
              <a:t>be</a:t>
            </a:r>
            <a:r>
              <a:rPr lang="nl-NL" dirty="0" smtClean="0"/>
              <a:t> a </a:t>
            </a:r>
            <a:r>
              <a:rPr lang="nl-NL" dirty="0" err="1" smtClean="0"/>
              <a:t>very</a:t>
            </a:r>
            <a:r>
              <a:rPr lang="nl-NL" dirty="0" smtClean="0"/>
              <a:t> long </a:t>
            </a:r>
            <a:r>
              <a:rPr lang="nl-NL" dirty="0" err="1" smtClean="0"/>
              <a:t>title</a:t>
            </a:r>
            <a:r>
              <a:rPr lang="nl-NL" dirty="0" smtClean="0"/>
              <a:t> </a:t>
            </a:r>
            <a:r>
              <a:rPr lang="nl-NL" dirty="0" err="1" smtClean="0"/>
              <a:t>for</a:t>
            </a:r>
            <a:r>
              <a:rPr lang="nl-NL" dirty="0" smtClean="0"/>
              <a:t> a </a:t>
            </a:r>
            <a:r>
              <a:rPr lang="nl-NL" dirty="0" err="1" smtClean="0"/>
              <a:t>powerpoint</a:t>
            </a:r>
            <a:r>
              <a:rPr lang="nl-NL" dirty="0" smtClean="0"/>
              <a:t> </a:t>
            </a:r>
            <a:r>
              <a:rPr lang="nl-NL" dirty="0" err="1" smtClean="0"/>
              <a:t>presentation</a:t>
            </a:r>
            <a:endParaRPr lang="nl-NL" dirty="0"/>
          </a:p>
        </p:txBody>
      </p:sp>
      <p:sp>
        <p:nvSpPr>
          <p:cNvPr id="3" name="Tijdelijke aanduiding voor tekst 2"/>
          <p:cNvSpPr>
            <a:spLocks noGrp="1"/>
          </p:cNvSpPr>
          <p:nvPr>
            <p:ph type="body" idx="1"/>
          </p:nvPr>
        </p:nvSpPr>
        <p:spPr>
          <a:xfrm>
            <a:off x="457200" y="1454451"/>
            <a:ext cx="8229600" cy="3312812"/>
          </a:xfrm>
          <a:prstGeom prst="rect">
            <a:avLst/>
          </a:prstGeom>
          <a:effectLst/>
        </p:spPr>
        <p:txBody>
          <a:bodyPr vert="horz" lIns="91440" tIns="45720" rIns="91440" bIns="45720" rtlCol="0">
            <a:noAutofit/>
          </a:bodyPr>
          <a:lstStyle/>
          <a:p>
            <a:pPr lvl="0"/>
            <a:r>
              <a:rPr lang="nl-NL" dirty="0" err="1" smtClean="0"/>
              <a:t>Edit</a:t>
            </a:r>
            <a:r>
              <a:rPr lang="nl-NL" dirty="0" smtClean="0"/>
              <a:t> the </a:t>
            </a:r>
            <a:r>
              <a:rPr lang="nl-NL" dirty="0" err="1" smtClean="0"/>
              <a:t>style</a:t>
            </a:r>
            <a:r>
              <a:rPr lang="nl-NL" dirty="0" smtClean="0"/>
              <a:t> of the model</a:t>
            </a:r>
          </a:p>
          <a:p>
            <a:pPr lvl="1"/>
            <a:r>
              <a:rPr lang="nl-NL" dirty="0" err="1" smtClean="0"/>
              <a:t>Second</a:t>
            </a:r>
            <a:r>
              <a:rPr lang="nl-NL" dirty="0" smtClean="0"/>
              <a:t> level</a:t>
            </a:r>
          </a:p>
          <a:p>
            <a:pPr lvl="2"/>
            <a:r>
              <a:rPr lang="nl-NL" dirty="0" err="1" smtClean="0"/>
              <a:t>Third</a:t>
            </a:r>
            <a:r>
              <a:rPr lang="nl-NL" dirty="0" smtClean="0"/>
              <a:t> level</a:t>
            </a:r>
          </a:p>
        </p:txBody>
      </p:sp>
      <p:sp>
        <p:nvSpPr>
          <p:cNvPr id="4" name="Tijdelijke aanduiding voor datum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B9CE284-6B6E-3744-B4AD-483F0080AEF9}" type="datetimeFigureOut">
              <a:rPr lang="nl-NL" smtClean="0"/>
              <a:pPr/>
              <a:t>4/03/15</a:t>
            </a:fld>
            <a:endParaRPr lang="nl-NL"/>
          </a:p>
        </p:txBody>
      </p:sp>
      <p:sp>
        <p:nvSpPr>
          <p:cNvPr id="5" name="Tijdelijke aanduiding voor voettekst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E09A15C-3F33-DA47-867F-1BE216EB2415}" type="slidenum">
              <a:rPr lang="nl-NL" smtClean="0"/>
              <a:pPr/>
              <a:t>‹#›</a:t>
            </a:fld>
            <a:endParaRPr lang="nl-NL"/>
          </a:p>
        </p:txBody>
      </p:sp>
      <p:sp>
        <p:nvSpPr>
          <p:cNvPr id="8" name="Rectangle 28"/>
          <p:cNvSpPr>
            <a:spLocks noChangeArrowheads="1"/>
          </p:cNvSpPr>
          <p:nvPr/>
        </p:nvSpPr>
        <p:spPr bwMode="auto">
          <a:xfrm>
            <a:off x="0" y="0"/>
            <a:ext cx="334557" cy="1179943"/>
          </a:xfrm>
          <a:prstGeom prst="rect">
            <a:avLst/>
          </a:prstGeom>
          <a:solidFill>
            <a:srgbClr val="00A6D6"/>
          </a:solidFill>
          <a:ln w="9525">
            <a:noFill/>
            <a:miter lim="800000"/>
            <a:headEnd/>
            <a:tailEnd/>
          </a:ln>
          <a:effectLst/>
        </p:spPr>
        <p:txBody>
          <a:bodyPr wrap="none" anchor="ctr"/>
          <a:lstStyle/>
          <a:p>
            <a:pPr>
              <a:defRPr/>
            </a:pPr>
            <a:endParaRPr lang="nl-NL" dirty="0">
              <a:solidFill>
                <a:schemeClr val="accent4"/>
              </a:solidFill>
              <a:latin typeface="Tahoma"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200" b="1" kern="1200" spc="0">
          <a:solidFill>
            <a:schemeClr val="accent4"/>
          </a:solidFill>
          <a:latin typeface="Calibri"/>
          <a:ea typeface="+mj-ea"/>
          <a:cs typeface="Calibri"/>
        </a:defRPr>
      </a:lvl1pPr>
    </p:titleStyle>
    <p:bodyStyle>
      <a:lvl1pPr marL="0" indent="-342900" algn="l" defTabSz="457200" rtl="0" eaLnBrk="1" latinLnBrk="0" hangingPunct="1">
        <a:spcBef>
          <a:spcPct val="20000"/>
        </a:spcBef>
        <a:buFont typeface="Arial"/>
        <a:buNone/>
        <a:defRPr sz="2400" kern="1200" spc="0">
          <a:solidFill>
            <a:schemeClr val="bg2">
              <a:lumMod val="25000"/>
            </a:schemeClr>
          </a:solidFill>
          <a:latin typeface="Calibri"/>
          <a:ea typeface="+mn-ea"/>
          <a:cs typeface="Calibri"/>
        </a:defRPr>
      </a:lvl1pPr>
      <a:lvl2pPr marL="742950" indent="-285750" algn="l" defTabSz="457200" rtl="0" eaLnBrk="1" latinLnBrk="0" hangingPunct="1">
        <a:spcBef>
          <a:spcPct val="20000"/>
        </a:spcBef>
        <a:buFont typeface="Arial"/>
        <a:buChar char="–"/>
        <a:defRPr sz="2400" kern="1200" spc="0">
          <a:solidFill>
            <a:schemeClr val="bg2">
              <a:lumMod val="25000"/>
            </a:schemeClr>
          </a:solidFill>
          <a:latin typeface="Calibri"/>
          <a:ea typeface="+mn-ea"/>
          <a:cs typeface="Calibri"/>
        </a:defRPr>
      </a:lvl2pPr>
      <a:lvl3pPr marL="1143000" indent="-228600" algn="l" defTabSz="457200" rtl="0" eaLnBrk="1" latinLnBrk="0" hangingPunct="1">
        <a:spcBef>
          <a:spcPct val="20000"/>
        </a:spcBef>
        <a:buFont typeface="Arial"/>
        <a:buChar char="•"/>
        <a:defRPr sz="2400" kern="1200" spc="0">
          <a:solidFill>
            <a:schemeClr val="bg2">
              <a:lumMod val="25000"/>
            </a:schemeClr>
          </a:solidFill>
          <a:latin typeface="Calibri"/>
          <a:ea typeface="+mn-ea"/>
          <a:cs typeface="Calibri"/>
        </a:defRPr>
      </a:lvl3pPr>
      <a:lvl4pPr marL="1600200" indent="-228600" algn="l" defTabSz="457200" rtl="0" eaLnBrk="1" latinLnBrk="0" hangingPunct="1">
        <a:spcBef>
          <a:spcPct val="20000"/>
        </a:spcBef>
        <a:buFont typeface="Arial"/>
        <a:buChar char="–"/>
        <a:defRPr sz="2000" kern="1200">
          <a:solidFill>
            <a:schemeClr val="bg1"/>
          </a:solidFill>
          <a:latin typeface="Tahoma"/>
          <a:ea typeface="+mn-ea"/>
          <a:cs typeface="Tahoma"/>
        </a:defRPr>
      </a:lvl4pPr>
      <a:lvl5pPr marL="2057400" indent="-228600" algn="l" defTabSz="457200" rtl="0" eaLnBrk="1" latinLnBrk="0" hangingPunct="1">
        <a:spcBef>
          <a:spcPct val="20000"/>
        </a:spcBef>
        <a:buFont typeface="Arial"/>
        <a:buChar char="»"/>
        <a:defRPr sz="2000" kern="1200">
          <a:solidFill>
            <a:schemeClr val="bg1"/>
          </a:solidFill>
          <a:latin typeface="Tahoma"/>
          <a:ea typeface="+mn-ea"/>
          <a:cs typeface="Tahom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charset="0"/>
                <a:ea typeface="ＭＳ Ｐゴシック" charset="0"/>
              </a:rPr>
              <a:t>Introduction To Haskell</a:t>
            </a:r>
            <a:endParaRPr lang="en-US" dirty="0"/>
          </a:p>
        </p:txBody>
      </p:sp>
      <p:sp>
        <p:nvSpPr>
          <p:cNvPr id="3" name="Content Placeholder 2"/>
          <p:cNvSpPr>
            <a:spLocks noGrp="1"/>
          </p:cNvSpPr>
          <p:nvPr>
            <p:ph idx="1"/>
          </p:nvPr>
        </p:nvSpPr>
        <p:spPr/>
        <p:txBody>
          <a:bodyPr>
            <a:normAutofit/>
          </a:bodyPr>
          <a:lstStyle/>
          <a:p>
            <a:r>
              <a:rPr lang="en-US" dirty="0" smtClean="0">
                <a:latin typeface="Tahoma"/>
                <a:cs typeface="Tahoma"/>
              </a:rPr>
              <a:t>Randall Britten</a:t>
            </a:r>
          </a:p>
          <a:p>
            <a:r>
              <a:rPr lang="en-US" dirty="0" smtClean="0">
                <a:latin typeface="Tahoma"/>
                <a:cs typeface="Tahoma"/>
              </a:rPr>
              <a:t>Functional Programming Group – Auckland</a:t>
            </a:r>
            <a:endParaRPr lang="en-US" dirty="0"/>
          </a:p>
        </p:txBody>
      </p:sp>
    </p:spTree>
    <p:extLst>
      <p:ext uri="{BB962C8B-B14F-4D97-AF65-F5344CB8AC3E}">
        <p14:creationId xmlns:p14="http://schemas.microsoft.com/office/powerpoint/2010/main" val="11731180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7A9BA65A-8F67-4C47-A2D7-02B337E7476C}" type="slidenum">
              <a:rPr lang="en-US" sz="1400"/>
              <a:pPr/>
              <a:t>10</a:t>
            </a:fld>
            <a:endParaRPr lang="en-US" sz="1400"/>
          </a:p>
        </p:txBody>
      </p:sp>
      <p:sp>
        <p:nvSpPr>
          <p:cNvPr id="26627" name="Rectangle 2"/>
          <p:cNvSpPr>
            <a:spLocks noGrp="1" noChangeArrowheads="1"/>
          </p:cNvSpPr>
          <p:nvPr>
            <p:ph type="title"/>
          </p:nvPr>
        </p:nvSpPr>
        <p:spPr/>
        <p:txBody>
          <a:bodyPr/>
          <a:lstStyle/>
          <a:p>
            <a:r>
              <a:rPr lang="en-US" dirty="0">
                <a:latin typeface="Arial Black" charset="0"/>
              </a:rPr>
              <a:t>Examples</a:t>
            </a:r>
          </a:p>
        </p:txBody>
      </p:sp>
      <p:grpSp>
        <p:nvGrpSpPr>
          <p:cNvPr id="3" name="Group 2"/>
          <p:cNvGrpSpPr/>
          <p:nvPr/>
        </p:nvGrpSpPr>
        <p:grpSpPr>
          <a:xfrm>
            <a:off x="3072754" y="451841"/>
            <a:ext cx="5072067" cy="4187276"/>
            <a:chOff x="3072754" y="451841"/>
            <a:chExt cx="5072067" cy="4187276"/>
          </a:xfrm>
        </p:grpSpPr>
        <p:sp>
          <p:nvSpPr>
            <p:cNvPr id="26629" name="Text Box 5"/>
            <p:cNvSpPr txBox="1">
              <a:spLocks noChangeArrowheads="1"/>
            </p:cNvSpPr>
            <p:nvPr/>
          </p:nvSpPr>
          <p:spPr bwMode="auto">
            <a:xfrm>
              <a:off x="3072754" y="451841"/>
              <a:ext cx="2178052" cy="522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u="sng" dirty="0"/>
                <a:t>Mathematics</a:t>
              </a:r>
            </a:p>
          </p:txBody>
        </p:sp>
        <p:sp>
          <p:nvSpPr>
            <p:cNvPr id="26630" name="Text Box 6"/>
            <p:cNvSpPr txBox="1">
              <a:spLocks noChangeArrowheads="1"/>
            </p:cNvSpPr>
            <p:nvPr/>
          </p:nvSpPr>
          <p:spPr bwMode="auto">
            <a:xfrm>
              <a:off x="6196957" y="453032"/>
              <a:ext cx="1304926" cy="522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u="sng" dirty="0"/>
                <a:t>Haskell</a:t>
              </a:r>
              <a:endParaRPr lang="en-US" dirty="0"/>
            </a:p>
          </p:txBody>
        </p:sp>
        <p:sp>
          <p:nvSpPr>
            <p:cNvPr id="26631" name="Text Box 7"/>
            <p:cNvSpPr txBox="1">
              <a:spLocks noChangeArrowheads="1"/>
            </p:cNvSpPr>
            <p:nvPr/>
          </p:nvSpPr>
          <p:spPr bwMode="auto">
            <a:xfrm>
              <a:off x="3160067" y="1136450"/>
              <a:ext cx="927101" cy="461962"/>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f(x)</a:t>
              </a:r>
            </a:p>
          </p:txBody>
        </p:sp>
        <p:sp>
          <p:nvSpPr>
            <p:cNvPr id="26632" name="Text Box 8"/>
            <p:cNvSpPr txBox="1">
              <a:spLocks noChangeArrowheads="1"/>
            </p:cNvSpPr>
            <p:nvPr/>
          </p:nvSpPr>
          <p:spPr bwMode="auto">
            <a:xfrm>
              <a:off x="3158479" y="1743668"/>
              <a:ext cx="1296989" cy="461962"/>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f(</a:t>
              </a:r>
              <a:r>
                <a:rPr lang="en-US" sz="2400" dirty="0" err="1">
                  <a:solidFill>
                    <a:srgbClr val="000000"/>
                  </a:solidFill>
                  <a:latin typeface="Lucida Sans Typewriter" charset="0"/>
                </a:rPr>
                <a:t>x,y</a:t>
              </a:r>
              <a:r>
                <a:rPr lang="en-US" sz="2400" dirty="0">
                  <a:solidFill>
                    <a:srgbClr val="000000"/>
                  </a:solidFill>
                  <a:latin typeface="Lucida Sans Typewriter" charset="0"/>
                </a:rPr>
                <a:t>)</a:t>
              </a:r>
            </a:p>
          </p:txBody>
        </p:sp>
        <p:sp>
          <p:nvSpPr>
            <p:cNvPr id="26633" name="Text Box 9"/>
            <p:cNvSpPr txBox="1">
              <a:spLocks noChangeArrowheads="1"/>
            </p:cNvSpPr>
            <p:nvPr/>
          </p:nvSpPr>
          <p:spPr bwMode="auto">
            <a:xfrm>
              <a:off x="3158479" y="2352077"/>
              <a:ext cx="1482726" cy="461962"/>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f(g(x))</a:t>
              </a:r>
            </a:p>
          </p:txBody>
        </p:sp>
        <p:sp>
          <p:nvSpPr>
            <p:cNvPr id="26634" name="Text Box 10"/>
            <p:cNvSpPr txBox="1">
              <a:spLocks noChangeArrowheads="1"/>
            </p:cNvSpPr>
            <p:nvPr/>
          </p:nvSpPr>
          <p:spPr bwMode="auto">
            <a:xfrm>
              <a:off x="3156892" y="2960486"/>
              <a:ext cx="1854202" cy="461962"/>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f(</a:t>
              </a:r>
              <a:r>
                <a:rPr lang="en-US" sz="2400" dirty="0" err="1">
                  <a:solidFill>
                    <a:srgbClr val="000000"/>
                  </a:solidFill>
                  <a:latin typeface="Lucida Sans Typewriter" charset="0"/>
                </a:rPr>
                <a:t>x,g</a:t>
              </a:r>
              <a:r>
                <a:rPr lang="en-US" sz="2400" dirty="0">
                  <a:solidFill>
                    <a:srgbClr val="000000"/>
                  </a:solidFill>
                  <a:latin typeface="Lucida Sans Typewriter" charset="0"/>
                </a:rPr>
                <a:t>(y))</a:t>
              </a:r>
            </a:p>
          </p:txBody>
        </p:sp>
        <p:sp>
          <p:nvSpPr>
            <p:cNvPr id="26635" name="Text Box 11"/>
            <p:cNvSpPr txBox="1">
              <a:spLocks noChangeArrowheads="1"/>
            </p:cNvSpPr>
            <p:nvPr/>
          </p:nvSpPr>
          <p:spPr bwMode="auto">
            <a:xfrm>
              <a:off x="3160067" y="3559370"/>
              <a:ext cx="1668464" cy="461962"/>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smtClean="0">
                  <a:solidFill>
                    <a:srgbClr val="000000"/>
                  </a:solidFill>
                  <a:latin typeface="Lucida Sans Typewriter" charset="0"/>
                </a:rPr>
                <a:t>f(x)g(y)</a:t>
              </a:r>
              <a:endParaRPr lang="en-US" sz="2400" dirty="0">
                <a:solidFill>
                  <a:srgbClr val="000000"/>
                </a:solidFill>
                <a:latin typeface="Lucida Sans Typewriter" charset="0"/>
              </a:endParaRPr>
            </a:p>
          </p:txBody>
        </p:sp>
        <p:sp>
          <p:nvSpPr>
            <p:cNvPr id="26636" name="Text Box 18"/>
            <p:cNvSpPr txBox="1">
              <a:spLocks noChangeArrowheads="1"/>
            </p:cNvSpPr>
            <p:nvPr/>
          </p:nvSpPr>
          <p:spPr bwMode="auto">
            <a:xfrm>
              <a:off x="6293794" y="1131687"/>
              <a:ext cx="741363" cy="461962"/>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f x</a:t>
              </a:r>
            </a:p>
          </p:txBody>
        </p:sp>
        <p:sp>
          <p:nvSpPr>
            <p:cNvPr id="26637" name="Text Box 19"/>
            <p:cNvSpPr txBox="1">
              <a:spLocks noChangeArrowheads="1"/>
            </p:cNvSpPr>
            <p:nvPr/>
          </p:nvSpPr>
          <p:spPr bwMode="auto">
            <a:xfrm>
              <a:off x="6292207" y="1738906"/>
              <a:ext cx="1111251" cy="461962"/>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f x y</a:t>
              </a:r>
            </a:p>
          </p:txBody>
        </p:sp>
        <p:sp>
          <p:nvSpPr>
            <p:cNvPr id="26638" name="Text Box 20"/>
            <p:cNvSpPr txBox="1">
              <a:spLocks noChangeArrowheads="1"/>
            </p:cNvSpPr>
            <p:nvPr/>
          </p:nvSpPr>
          <p:spPr bwMode="auto">
            <a:xfrm>
              <a:off x="6290619" y="2347315"/>
              <a:ext cx="1482726" cy="461962"/>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f (g x)</a:t>
              </a:r>
            </a:p>
          </p:txBody>
        </p:sp>
        <p:sp>
          <p:nvSpPr>
            <p:cNvPr id="26639" name="Text Box 21"/>
            <p:cNvSpPr txBox="1">
              <a:spLocks noChangeArrowheads="1"/>
            </p:cNvSpPr>
            <p:nvPr/>
          </p:nvSpPr>
          <p:spPr bwMode="auto">
            <a:xfrm>
              <a:off x="6289032" y="2954533"/>
              <a:ext cx="1854202" cy="461962"/>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f x (g y)</a:t>
              </a:r>
            </a:p>
          </p:txBody>
        </p:sp>
        <p:sp>
          <p:nvSpPr>
            <p:cNvPr id="26640" name="Text Box 22"/>
            <p:cNvSpPr txBox="1">
              <a:spLocks noChangeArrowheads="1"/>
            </p:cNvSpPr>
            <p:nvPr/>
          </p:nvSpPr>
          <p:spPr bwMode="auto">
            <a:xfrm>
              <a:off x="6290619" y="3562942"/>
              <a:ext cx="1854202" cy="461962"/>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f x * g y</a:t>
              </a:r>
            </a:p>
          </p:txBody>
        </p:sp>
        <p:sp>
          <p:nvSpPr>
            <p:cNvPr id="20" name="Text Box 11"/>
            <p:cNvSpPr txBox="1">
              <a:spLocks noChangeArrowheads="1"/>
            </p:cNvSpPr>
            <p:nvPr/>
          </p:nvSpPr>
          <p:spPr bwMode="auto">
            <a:xfrm>
              <a:off x="3160067" y="4173880"/>
              <a:ext cx="1135798" cy="461665"/>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smtClean="0">
                  <a:solidFill>
                    <a:srgbClr val="000000"/>
                  </a:solidFill>
                  <a:latin typeface="Lucida Sans Typewriter" charset="0"/>
                </a:rPr>
                <a:t>sin 𝛳</a:t>
              </a:r>
              <a:endParaRPr lang="en-US" sz="2400" dirty="0">
                <a:solidFill>
                  <a:srgbClr val="000000"/>
                </a:solidFill>
                <a:latin typeface="Lucida Sans Typewriter" charset="0"/>
              </a:endParaRPr>
            </a:p>
          </p:txBody>
        </p:sp>
        <p:sp>
          <p:nvSpPr>
            <p:cNvPr id="21" name="Text Box 22"/>
            <p:cNvSpPr txBox="1">
              <a:spLocks noChangeArrowheads="1"/>
            </p:cNvSpPr>
            <p:nvPr/>
          </p:nvSpPr>
          <p:spPr bwMode="auto">
            <a:xfrm>
              <a:off x="6290875" y="4177452"/>
              <a:ext cx="1853693" cy="461665"/>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smtClean="0">
                  <a:solidFill>
                    <a:srgbClr val="000000"/>
                  </a:solidFill>
                  <a:latin typeface="Lucida Sans Typewriter" charset="0"/>
                </a:rPr>
                <a:t>sin theta</a:t>
              </a:r>
              <a:endParaRPr lang="en-US" sz="2400" dirty="0">
                <a:solidFill>
                  <a:srgbClr val="000000"/>
                </a:solidFill>
                <a:latin typeface="Lucida Sans Typewriter" charset="0"/>
              </a:endParaRPr>
            </a:p>
          </p:txBody>
        </p:sp>
      </p:grpSp>
    </p:spTree>
    <p:extLst>
      <p:ext uri="{BB962C8B-B14F-4D97-AF65-F5344CB8AC3E}">
        <p14:creationId xmlns:p14="http://schemas.microsoft.com/office/powerpoint/2010/main" val="2617246732"/>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33240A8D-9E7C-0E4F-AB78-88EC15715F5B}" type="slidenum">
              <a:rPr lang="en-US"/>
              <a:pPr>
                <a:defRPr/>
              </a:pPr>
              <a:t>100</a:t>
            </a:fld>
            <a:endParaRPr lang="en-US"/>
          </a:p>
        </p:txBody>
      </p:sp>
      <p:sp>
        <p:nvSpPr>
          <p:cNvPr id="678914" name="Text Box 2"/>
          <p:cNvSpPr txBox="1">
            <a:spLocks noChangeArrowheads="1"/>
          </p:cNvSpPr>
          <p:nvPr/>
        </p:nvSpPr>
        <p:spPr bwMode="auto">
          <a:xfrm>
            <a:off x="341313" y="325785"/>
            <a:ext cx="9309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dirty="0">
                <a:latin typeface="Tahoma"/>
                <a:cs typeface="Tahoma"/>
              </a:rPr>
              <a:t>Note:</a:t>
            </a:r>
          </a:p>
        </p:txBody>
      </p:sp>
      <p:sp>
        <p:nvSpPr>
          <p:cNvPr id="14339" name="Rectangle 3"/>
          <p:cNvSpPr>
            <a:spLocks noChangeArrowheads="1"/>
          </p:cNvSpPr>
          <p:nvPr/>
        </p:nvSpPr>
        <p:spPr bwMode="auto">
          <a:xfrm>
            <a:off x="469901" y="1190625"/>
            <a:ext cx="8056563" cy="1896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Shape has values of the form Circle r where r is a float, and </a:t>
            </a:r>
            <a:r>
              <a:rPr kumimoji="1" lang="en-US" sz="2400" dirty="0" err="1">
                <a:latin typeface="Tahoma"/>
                <a:cs typeface="Tahoma"/>
              </a:rPr>
              <a:t>Rect</a:t>
            </a:r>
            <a:r>
              <a:rPr kumimoji="1" lang="en-US" sz="2400" dirty="0">
                <a:latin typeface="Tahoma"/>
                <a:cs typeface="Tahoma"/>
              </a:rPr>
              <a:t> x y where x and y are floats.</a:t>
            </a:r>
          </a:p>
          <a:p>
            <a:pPr marL="342900" indent="-342900">
              <a:spcBef>
                <a:spcPct val="20000"/>
              </a:spcBef>
              <a:buClr>
                <a:schemeClr val="accent2"/>
              </a:buClr>
              <a:buFont typeface="Monotype Sorts" charset="0"/>
              <a:buChar char="z"/>
            </a:pPr>
            <a:endParaRPr kumimoji="1" lang="en-US" sz="2400" dirty="0">
              <a:latin typeface="Tahoma"/>
              <a:cs typeface="Tahoma"/>
            </a:endParaRPr>
          </a:p>
          <a:p>
            <a:pPr marL="342900" indent="-342900">
              <a:spcBef>
                <a:spcPct val="20000"/>
              </a:spcBef>
              <a:buClr>
                <a:schemeClr val="accent2"/>
              </a:buClr>
              <a:buFont typeface="Monotype Sorts" charset="0"/>
              <a:buChar char="z"/>
            </a:pPr>
            <a:r>
              <a:rPr kumimoji="1" lang="en-US" sz="2400" dirty="0">
                <a:latin typeface="Tahoma"/>
                <a:cs typeface="Tahoma"/>
              </a:rPr>
              <a:t>Circle and </a:t>
            </a:r>
            <a:r>
              <a:rPr kumimoji="1" lang="en-US" sz="2400" dirty="0" err="1">
                <a:latin typeface="Tahoma"/>
                <a:cs typeface="Tahoma"/>
              </a:rPr>
              <a:t>Rect</a:t>
            </a:r>
            <a:r>
              <a:rPr kumimoji="1" lang="en-US" sz="2400" dirty="0">
                <a:latin typeface="Tahoma"/>
                <a:cs typeface="Tahoma"/>
              </a:rPr>
              <a:t> can be viewed as </a:t>
            </a:r>
            <a:r>
              <a:rPr kumimoji="1" lang="en-US" sz="2400" u="sng" dirty="0">
                <a:latin typeface="Tahoma"/>
                <a:cs typeface="Tahoma"/>
              </a:rPr>
              <a:t>functions</a:t>
            </a:r>
            <a:r>
              <a:rPr kumimoji="1" lang="en-US" sz="2400" dirty="0">
                <a:latin typeface="Tahoma"/>
                <a:cs typeface="Tahoma"/>
              </a:rPr>
              <a:t> that construct values of type Shape:</a:t>
            </a:r>
          </a:p>
        </p:txBody>
      </p:sp>
      <p:sp>
        <p:nvSpPr>
          <p:cNvPr id="678918" name="Text Box 6"/>
          <p:cNvSpPr txBox="1">
            <a:spLocks noChangeArrowheads="1"/>
          </p:cNvSpPr>
          <p:nvPr/>
        </p:nvSpPr>
        <p:spPr bwMode="auto">
          <a:xfrm>
            <a:off x="1535114" y="3360515"/>
            <a:ext cx="6170078" cy="130497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Circle :: Float </a:t>
            </a:r>
            <a:r>
              <a:rPr lang="en-US" sz="2400">
                <a:solidFill>
                  <a:srgbClr val="000000"/>
                </a:solidFill>
                <a:latin typeface="Lucida Sans Typewriter" charset="0"/>
                <a:cs typeface="+mn-cs"/>
                <a:sym typeface="Symbol" charset="0"/>
              </a:rPr>
              <a:t></a:t>
            </a:r>
            <a:r>
              <a:rPr lang="en-US" sz="2400">
                <a:solidFill>
                  <a:srgbClr val="000000"/>
                </a:solidFill>
                <a:latin typeface="Lucida Sans Typewriter" charset="0"/>
                <a:cs typeface="+mn-cs"/>
              </a:rPr>
              <a:t> Shape</a:t>
            </a:r>
          </a:p>
          <a:p>
            <a:pPr>
              <a:lnSpc>
                <a:spcPct val="110000"/>
              </a:lnSpc>
              <a:defRPr/>
            </a:pPr>
            <a:endParaRPr lang="en-US" sz="2400">
              <a:solidFill>
                <a:srgbClr val="000000"/>
              </a:solidFill>
              <a:latin typeface="Lucida Sans Typewriter" charset="0"/>
              <a:cs typeface="+mn-cs"/>
            </a:endParaRPr>
          </a:p>
          <a:p>
            <a:pPr>
              <a:lnSpc>
                <a:spcPct val="110000"/>
              </a:lnSpc>
              <a:defRPr/>
            </a:pPr>
            <a:r>
              <a:rPr lang="en-US" sz="2400">
                <a:solidFill>
                  <a:srgbClr val="000000"/>
                </a:solidFill>
                <a:latin typeface="Lucida Sans Typewriter" charset="0"/>
                <a:cs typeface="+mn-cs"/>
              </a:rPr>
              <a:t>Rect   :: Float </a:t>
            </a:r>
            <a:r>
              <a:rPr lang="en-US" sz="2400">
                <a:solidFill>
                  <a:srgbClr val="000000"/>
                </a:solidFill>
                <a:latin typeface="Lucida Sans Typewriter" charset="0"/>
                <a:cs typeface="+mn-cs"/>
                <a:sym typeface="Symbol" charset="0"/>
              </a:rPr>
              <a:t></a:t>
            </a:r>
            <a:r>
              <a:rPr lang="en-US" sz="2400">
                <a:solidFill>
                  <a:srgbClr val="000000"/>
                </a:solidFill>
                <a:latin typeface="Lucida Sans Typewriter" charset="0"/>
                <a:cs typeface="+mn-cs"/>
              </a:rPr>
              <a:t> Float </a:t>
            </a:r>
            <a:r>
              <a:rPr lang="en-US" sz="2400">
                <a:solidFill>
                  <a:srgbClr val="000000"/>
                </a:solidFill>
                <a:latin typeface="Lucida Sans Typewriter" charset="0"/>
                <a:cs typeface="+mn-cs"/>
                <a:sym typeface="Symbol" charset="0"/>
              </a:rPr>
              <a:t></a:t>
            </a:r>
            <a:r>
              <a:rPr lang="en-US" sz="2400">
                <a:solidFill>
                  <a:srgbClr val="000000"/>
                </a:solidFill>
                <a:latin typeface="Lucida Sans Typewriter" charset="0"/>
                <a:cs typeface="+mn-cs"/>
              </a:rPr>
              <a:t> Shape</a:t>
            </a:r>
          </a:p>
        </p:txBody>
      </p:sp>
    </p:spTree>
    <p:extLst>
      <p:ext uri="{BB962C8B-B14F-4D97-AF65-F5344CB8AC3E}">
        <p14:creationId xmlns:p14="http://schemas.microsoft.com/office/powerpoint/2010/main" val="3619947611"/>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330804FC-F993-C145-8082-DBCF46726541}" type="slidenum">
              <a:rPr lang="en-US"/>
              <a:pPr>
                <a:defRPr/>
              </a:pPr>
              <a:t>101</a:t>
            </a:fld>
            <a:endParaRPr lang="en-US"/>
          </a:p>
        </p:txBody>
      </p:sp>
      <p:sp>
        <p:nvSpPr>
          <p:cNvPr id="670722" name="Text Box 2"/>
          <p:cNvSpPr txBox="1">
            <a:spLocks noChangeArrowheads="1"/>
          </p:cNvSpPr>
          <p:nvPr/>
        </p:nvSpPr>
        <p:spPr bwMode="auto">
          <a:xfrm>
            <a:off x="284163" y="308402"/>
            <a:ext cx="83375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Not surprisingly, data declarations themselves can also have parameters.  For example, given</a:t>
            </a:r>
          </a:p>
        </p:txBody>
      </p:sp>
      <p:sp>
        <p:nvSpPr>
          <p:cNvPr id="670724" name="Text Box 4"/>
          <p:cNvSpPr txBox="1">
            <a:spLocks noChangeArrowheads="1"/>
          </p:cNvSpPr>
          <p:nvPr/>
        </p:nvSpPr>
        <p:spPr bwMode="auto">
          <a:xfrm>
            <a:off x="1439863" y="1244377"/>
            <a:ext cx="5933535" cy="49244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data Maybe a = Nothing | Just a</a:t>
            </a:r>
          </a:p>
        </p:txBody>
      </p:sp>
      <p:sp>
        <p:nvSpPr>
          <p:cNvPr id="670728" name="Text Box 8"/>
          <p:cNvSpPr txBox="1">
            <a:spLocks noChangeArrowheads="1"/>
          </p:cNvSpPr>
          <p:nvPr/>
        </p:nvSpPr>
        <p:spPr bwMode="auto">
          <a:xfrm>
            <a:off x="1439863" y="2308257"/>
            <a:ext cx="6631568" cy="2811796"/>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300">
                <a:solidFill>
                  <a:srgbClr val="000000"/>
                </a:solidFill>
                <a:latin typeface="Lucida Sans Typewriter" charset="0"/>
                <a:cs typeface="+mn-cs"/>
              </a:rPr>
              <a:t>safediv    :: Int </a:t>
            </a:r>
            <a:r>
              <a:rPr lang="en-US" sz="2300">
                <a:solidFill>
                  <a:srgbClr val="000000"/>
                </a:solidFill>
                <a:latin typeface="Lucida Sans Typewriter" charset="0"/>
                <a:cs typeface="+mn-cs"/>
                <a:sym typeface="Symbol" charset="0"/>
              </a:rPr>
              <a:t></a:t>
            </a:r>
            <a:r>
              <a:rPr lang="en-US" sz="2300">
                <a:solidFill>
                  <a:srgbClr val="000000"/>
                </a:solidFill>
                <a:latin typeface="Lucida Sans Typewriter" charset="0"/>
                <a:cs typeface="+mn-cs"/>
              </a:rPr>
              <a:t> Int </a:t>
            </a:r>
            <a:r>
              <a:rPr lang="en-US" sz="2300">
                <a:solidFill>
                  <a:srgbClr val="000000"/>
                </a:solidFill>
                <a:latin typeface="Lucida Sans Typewriter" charset="0"/>
                <a:cs typeface="+mn-cs"/>
                <a:sym typeface="Symbol" charset="0"/>
              </a:rPr>
              <a:t></a:t>
            </a:r>
            <a:r>
              <a:rPr lang="en-US" sz="2300">
                <a:solidFill>
                  <a:srgbClr val="000000"/>
                </a:solidFill>
                <a:latin typeface="Lucida Sans Typewriter" charset="0"/>
                <a:cs typeface="+mn-cs"/>
              </a:rPr>
              <a:t> Maybe Int</a:t>
            </a:r>
          </a:p>
          <a:p>
            <a:pPr>
              <a:lnSpc>
                <a:spcPct val="110000"/>
              </a:lnSpc>
              <a:defRPr/>
            </a:pPr>
            <a:r>
              <a:rPr lang="en-US" sz="2300">
                <a:solidFill>
                  <a:srgbClr val="000000"/>
                </a:solidFill>
                <a:latin typeface="Lucida Sans Typewriter" charset="0"/>
                <a:cs typeface="+mn-cs"/>
              </a:rPr>
              <a:t>safediv _ 0 = Nothing</a:t>
            </a:r>
          </a:p>
          <a:p>
            <a:pPr>
              <a:lnSpc>
                <a:spcPct val="110000"/>
              </a:lnSpc>
              <a:defRPr/>
            </a:pPr>
            <a:r>
              <a:rPr lang="en-US" sz="2300">
                <a:solidFill>
                  <a:srgbClr val="000000"/>
                </a:solidFill>
                <a:latin typeface="Lucida Sans Typewriter" charset="0"/>
                <a:cs typeface="+mn-cs"/>
              </a:rPr>
              <a:t>safediv m n = Just (m `div` n)</a:t>
            </a:r>
          </a:p>
          <a:p>
            <a:pPr>
              <a:lnSpc>
                <a:spcPct val="110000"/>
              </a:lnSpc>
              <a:defRPr/>
            </a:pPr>
            <a:endParaRPr lang="en-US" sz="2300">
              <a:solidFill>
                <a:srgbClr val="000000"/>
              </a:solidFill>
              <a:latin typeface="Lucida Sans Typewriter" charset="0"/>
              <a:cs typeface="+mn-cs"/>
            </a:endParaRPr>
          </a:p>
          <a:p>
            <a:pPr>
              <a:lnSpc>
                <a:spcPct val="110000"/>
              </a:lnSpc>
              <a:defRPr/>
            </a:pPr>
            <a:r>
              <a:rPr lang="en-US" sz="2300">
                <a:solidFill>
                  <a:srgbClr val="000000"/>
                </a:solidFill>
                <a:latin typeface="Lucida Sans Typewriter" charset="0"/>
                <a:cs typeface="+mn-cs"/>
              </a:rPr>
              <a:t>safehead   :: [a] </a:t>
            </a:r>
            <a:r>
              <a:rPr lang="en-US" sz="2300">
                <a:solidFill>
                  <a:srgbClr val="000000"/>
                </a:solidFill>
                <a:latin typeface="Lucida Sans Typewriter" charset="0"/>
                <a:cs typeface="+mn-cs"/>
                <a:sym typeface="Symbol" charset="0"/>
              </a:rPr>
              <a:t></a:t>
            </a:r>
            <a:r>
              <a:rPr lang="en-US" sz="2300">
                <a:solidFill>
                  <a:srgbClr val="000000"/>
                </a:solidFill>
                <a:latin typeface="Lucida Sans Typewriter" charset="0"/>
                <a:cs typeface="+mn-cs"/>
              </a:rPr>
              <a:t> Maybe a</a:t>
            </a:r>
          </a:p>
          <a:p>
            <a:pPr>
              <a:lnSpc>
                <a:spcPct val="110000"/>
              </a:lnSpc>
              <a:defRPr/>
            </a:pPr>
            <a:r>
              <a:rPr lang="en-US" sz="2300">
                <a:solidFill>
                  <a:srgbClr val="000000"/>
                </a:solidFill>
                <a:latin typeface="Lucida Sans Typewriter" charset="0"/>
                <a:cs typeface="+mn-cs"/>
              </a:rPr>
              <a:t>safehead [] = Nothing</a:t>
            </a:r>
          </a:p>
          <a:p>
            <a:pPr>
              <a:lnSpc>
                <a:spcPct val="110000"/>
              </a:lnSpc>
              <a:defRPr/>
            </a:pPr>
            <a:r>
              <a:rPr lang="en-US" sz="2300">
                <a:solidFill>
                  <a:srgbClr val="000000"/>
                </a:solidFill>
                <a:latin typeface="Lucida Sans Typewriter" charset="0"/>
                <a:cs typeface="+mn-cs"/>
              </a:rPr>
              <a:t>safehead xs = Just (head xs)</a:t>
            </a:r>
          </a:p>
        </p:txBody>
      </p:sp>
      <p:sp>
        <p:nvSpPr>
          <p:cNvPr id="670729" name="Text Box 9"/>
          <p:cNvSpPr txBox="1">
            <a:spLocks noChangeArrowheads="1"/>
          </p:cNvSpPr>
          <p:nvPr/>
        </p:nvSpPr>
        <p:spPr bwMode="auto">
          <a:xfrm>
            <a:off x="293688" y="1816848"/>
            <a:ext cx="8337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we can define:</a:t>
            </a:r>
          </a:p>
        </p:txBody>
      </p:sp>
    </p:spTree>
    <p:extLst>
      <p:ext uri="{BB962C8B-B14F-4D97-AF65-F5344CB8AC3E}">
        <p14:creationId xmlns:p14="http://schemas.microsoft.com/office/powerpoint/2010/main" val="2364799065"/>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pPr>
              <a:defRPr/>
            </a:pPr>
            <a:fld id="{0FCAE94E-0710-4C49-B96C-E1D6F9BC79CB}" type="slidenum">
              <a:rPr lang="en-US"/>
              <a:pPr>
                <a:defRPr/>
              </a:pPr>
              <a:t>102</a:t>
            </a:fld>
            <a:endParaRPr lang="en-US"/>
          </a:p>
        </p:txBody>
      </p:sp>
      <p:sp>
        <p:nvSpPr>
          <p:cNvPr id="16386" name="Rectangle 2"/>
          <p:cNvSpPr>
            <a:spLocks noGrp="1" noChangeArrowheads="1"/>
          </p:cNvSpPr>
          <p:nvPr>
            <p:ph type="title"/>
          </p:nvPr>
        </p:nvSpPr>
        <p:spPr/>
        <p:txBody>
          <a:bodyPr/>
          <a:lstStyle/>
          <a:p>
            <a:r>
              <a:rPr lang="en-US">
                <a:latin typeface="Arial Black" charset="0"/>
                <a:ea typeface="ＭＳ Ｐゴシック" charset="0"/>
              </a:rPr>
              <a:t>Recursive Types</a:t>
            </a:r>
          </a:p>
        </p:txBody>
      </p:sp>
      <p:sp>
        <p:nvSpPr>
          <p:cNvPr id="676867" name="Text Box 3"/>
          <p:cNvSpPr txBox="1">
            <a:spLocks noChangeArrowheads="1"/>
          </p:cNvSpPr>
          <p:nvPr/>
        </p:nvSpPr>
        <p:spPr bwMode="auto">
          <a:xfrm>
            <a:off x="427038" y="1198989"/>
            <a:ext cx="8267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In Haskell, new types can be declared in terms of themselves.  That is, types can be </a:t>
            </a:r>
            <a:r>
              <a:rPr lang="en-US" sz="2400" u="sng" dirty="0">
                <a:latin typeface="Tahoma"/>
                <a:cs typeface="Tahoma"/>
              </a:rPr>
              <a:t>recursive</a:t>
            </a:r>
            <a:r>
              <a:rPr lang="en-US" sz="2400" dirty="0">
                <a:latin typeface="Tahoma"/>
                <a:cs typeface="Tahoma"/>
              </a:rPr>
              <a:t>.</a:t>
            </a:r>
          </a:p>
        </p:txBody>
      </p:sp>
      <p:sp>
        <p:nvSpPr>
          <p:cNvPr id="676868" name="Text Box 4"/>
          <p:cNvSpPr txBox="1">
            <a:spLocks noChangeArrowheads="1"/>
          </p:cNvSpPr>
          <p:nvPr/>
        </p:nvSpPr>
        <p:spPr bwMode="auto">
          <a:xfrm>
            <a:off x="1597025" y="2682121"/>
            <a:ext cx="5006298" cy="49244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data Nat = Zero | Succ Nat</a:t>
            </a:r>
          </a:p>
        </p:txBody>
      </p:sp>
      <p:sp>
        <p:nvSpPr>
          <p:cNvPr id="676869" name="AutoShape 5"/>
          <p:cNvSpPr>
            <a:spLocks noChangeArrowheads="1"/>
          </p:cNvSpPr>
          <p:nvPr/>
        </p:nvSpPr>
        <p:spPr bwMode="auto">
          <a:xfrm>
            <a:off x="942976" y="3813453"/>
            <a:ext cx="6437313" cy="919401"/>
          </a:xfrm>
          <a:prstGeom prst="wedgeRoundRectCallout">
            <a:avLst>
              <a:gd name="adj1" fmla="val -21898"/>
              <a:gd name="adj2" fmla="val -98454"/>
              <a:gd name="adj3" fmla="val 16667"/>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defRPr/>
            </a:pPr>
            <a:r>
              <a:rPr lang="en-US" sz="2400" dirty="0">
                <a:latin typeface="Tahoma"/>
                <a:cs typeface="Tahoma"/>
              </a:rPr>
              <a:t>Nat is a new type, with constructors Zero :: Nat and </a:t>
            </a:r>
            <a:r>
              <a:rPr lang="en-US" sz="2400" dirty="0" err="1">
                <a:latin typeface="Tahoma"/>
                <a:cs typeface="Tahoma"/>
              </a:rPr>
              <a:t>Succ</a:t>
            </a:r>
            <a:r>
              <a:rPr lang="en-US" sz="2400" dirty="0">
                <a:latin typeface="Tahoma"/>
                <a:cs typeface="Tahoma"/>
              </a:rPr>
              <a:t> :: Nat </a:t>
            </a:r>
            <a:r>
              <a:rPr lang="en-US" sz="2400" dirty="0">
                <a:latin typeface="Tahoma"/>
                <a:cs typeface="Tahoma"/>
                <a:sym typeface="Symbol" charset="0"/>
              </a:rPr>
              <a:t></a:t>
            </a:r>
            <a:r>
              <a:rPr lang="en-US" sz="2400" dirty="0">
                <a:latin typeface="Tahoma"/>
                <a:cs typeface="Tahoma"/>
              </a:rPr>
              <a:t> Nat.</a:t>
            </a:r>
          </a:p>
        </p:txBody>
      </p:sp>
    </p:spTree>
    <p:extLst>
      <p:ext uri="{BB962C8B-B14F-4D97-AF65-F5344CB8AC3E}">
        <p14:creationId xmlns:p14="http://schemas.microsoft.com/office/powerpoint/2010/main" val="1921158067"/>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pPr>
              <a:defRPr/>
            </a:pPr>
            <a:fld id="{62371D42-C53C-C647-9A9D-BA2D202345EC}" type="slidenum">
              <a:rPr lang="en-US"/>
              <a:pPr>
                <a:defRPr/>
              </a:pPr>
              <a:t>103</a:t>
            </a:fld>
            <a:endParaRPr lang="en-US"/>
          </a:p>
        </p:txBody>
      </p:sp>
      <p:sp>
        <p:nvSpPr>
          <p:cNvPr id="685058" name="Text Box 2"/>
          <p:cNvSpPr txBox="1">
            <a:spLocks noChangeArrowheads="1"/>
          </p:cNvSpPr>
          <p:nvPr/>
        </p:nvSpPr>
        <p:spPr bwMode="auto">
          <a:xfrm>
            <a:off x="328613" y="325785"/>
            <a:ext cx="9309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dirty="0">
                <a:latin typeface="Tahoma"/>
                <a:cs typeface="Tahoma"/>
              </a:rPr>
              <a:t>Note:</a:t>
            </a:r>
          </a:p>
        </p:txBody>
      </p:sp>
      <p:sp>
        <p:nvSpPr>
          <p:cNvPr id="17411" name="Rectangle 3"/>
          <p:cNvSpPr>
            <a:spLocks noChangeArrowheads="1"/>
          </p:cNvSpPr>
          <p:nvPr/>
        </p:nvSpPr>
        <p:spPr bwMode="auto">
          <a:xfrm>
            <a:off x="469900" y="1128713"/>
            <a:ext cx="8216900" cy="110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A value of type Nat is either Zero, or of the form </a:t>
            </a:r>
            <a:r>
              <a:rPr kumimoji="1" lang="en-US" sz="2400" dirty="0" err="1">
                <a:latin typeface="Tahoma"/>
                <a:cs typeface="Tahoma"/>
              </a:rPr>
              <a:t>Succ</a:t>
            </a:r>
            <a:r>
              <a:rPr kumimoji="1" lang="en-US" sz="2400" dirty="0">
                <a:latin typeface="Tahoma"/>
                <a:cs typeface="Tahoma"/>
              </a:rPr>
              <a:t> n where n :: Nat.  That is, Nat contains the following infinite sequence of values:</a:t>
            </a:r>
          </a:p>
        </p:txBody>
      </p:sp>
      <p:sp>
        <p:nvSpPr>
          <p:cNvPr id="685060" name="Text Box 4"/>
          <p:cNvSpPr txBox="1">
            <a:spLocks noChangeArrowheads="1"/>
          </p:cNvSpPr>
          <p:nvPr/>
        </p:nvSpPr>
        <p:spPr bwMode="auto">
          <a:xfrm>
            <a:off x="1677988" y="2476143"/>
            <a:ext cx="926456" cy="49244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Zero</a:t>
            </a:r>
          </a:p>
        </p:txBody>
      </p:sp>
      <p:sp>
        <p:nvSpPr>
          <p:cNvPr id="685061" name="Text Box 5"/>
          <p:cNvSpPr txBox="1">
            <a:spLocks noChangeArrowheads="1"/>
          </p:cNvSpPr>
          <p:nvPr/>
        </p:nvSpPr>
        <p:spPr bwMode="auto">
          <a:xfrm>
            <a:off x="1677988" y="3085743"/>
            <a:ext cx="1853693" cy="49244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Succ Zero</a:t>
            </a:r>
          </a:p>
        </p:txBody>
      </p:sp>
      <p:sp>
        <p:nvSpPr>
          <p:cNvPr id="685062" name="Text Box 6"/>
          <p:cNvSpPr txBox="1">
            <a:spLocks noChangeArrowheads="1"/>
          </p:cNvSpPr>
          <p:nvPr/>
        </p:nvSpPr>
        <p:spPr bwMode="auto">
          <a:xfrm>
            <a:off x="1677988" y="3695343"/>
            <a:ext cx="3151824" cy="49244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Succ (Succ Zero)</a:t>
            </a:r>
          </a:p>
        </p:txBody>
      </p:sp>
      <p:grpSp>
        <p:nvGrpSpPr>
          <p:cNvPr id="685074" name="Group 18"/>
          <p:cNvGrpSpPr>
            <a:grpSpLocks/>
          </p:cNvGrpSpPr>
          <p:nvPr/>
        </p:nvGrpSpPr>
        <p:grpSpPr bwMode="auto">
          <a:xfrm>
            <a:off x="1617663" y="4270774"/>
            <a:ext cx="266700" cy="536972"/>
            <a:chOff x="1062" y="3643"/>
            <a:chExt cx="168" cy="451"/>
          </a:xfrm>
        </p:grpSpPr>
        <p:sp>
          <p:nvSpPr>
            <p:cNvPr id="685070" name="Text Box 14"/>
            <p:cNvSpPr txBox="1">
              <a:spLocks noChangeArrowheads="1"/>
            </p:cNvSpPr>
            <p:nvPr/>
          </p:nvSpPr>
          <p:spPr bwMode="auto">
            <a:xfrm>
              <a:off x="1062" y="3643"/>
              <a:ext cx="16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400">
                  <a:cs typeface="+mn-cs"/>
                  <a:sym typeface="Symbol" charset="0"/>
                </a:rPr>
                <a:t></a:t>
              </a:r>
              <a:endParaRPr lang="en-US" sz="1400">
                <a:cs typeface="+mn-cs"/>
              </a:endParaRPr>
            </a:p>
          </p:txBody>
        </p:sp>
        <p:sp>
          <p:nvSpPr>
            <p:cNvPr id="685071" name="Text Box 15"/>
            <p:cNvSpPr txBox="1">
              <a:spLocks noChangeArrowheads="1"/>
            </p:cNvSpPr>
            <p:nvPr/>
          </p:nvSpPr>
          <p:spPr bwMode="auto">
            <a:xfrm>
              <a:off x="1062" y="3739"/>
              <a:ext cx="16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400">
                  <a:cs typeface="+mn-cs"/>
                  <a:sym typeface="Symbol" charset="0"/>
                </a:rPr>
                <a:t></a:t>
              </a:r>
              <a:endParaRPr lang="en-US" sz="1400">
                <a:cs typeface="+mn-cs"/>
              </a:endParaRPr>
            </a:p>
          </p:txBody>
        </p:sp>
        <p:sp>
          <p:nvSpPr>
            <p:cNvPr id="685072" name="Text Box 16"/>
            <p:cNvSpPr txBox="1">
              <a:spLocks noChangeArrowheads="1"/>
            </p:cNvSpPr>
            <p:nvPr/>
          </p:nvSpPr>
          <p:spPr bwMode="auto">
            <a:xfrm>
              <a:off x="1062" y="3835"/>
              <a:ext cx="16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400">
                  <a:cs typeface="+mn-cs"/>
                  <a:sym typeface="Symbol" charset="0"/>
                </a:rPr>
                <a:t></a:t>
              </a:r>
              <a:endParaRPr lang="en-US" sz="1400">
                <a:cs typeface="+mn-cs"/>
              </a:endParaRPr>
            </a:p>
          </p:txBody>
        </p:sp>
      </p:grpSp>
    </p:spTree>
    <p:extLst>
      <p:ext uri="{BB962C8B-B14F-4D97-AF65-F5344CB8AC3E}">
        <p14:creationId xmlns:p14="http://schemas.microsoft.com/office/powerpoint/2010/main" val="489103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5060"/>
                                        </p:tgtEl>
                                        <p:attrNameLst>
                                          <p:attrName>style.visibility</p:attrName>
                                        </p:attrNameLst>
                                      </p:cBhvr>
                                      <p:to>
                                        <p:strVal val="visible"/>
                                      </p:to>
                                    </p:set>
                                    <p:animEffect transition="in" filter="wipe(left)">
                                      <p:cBhvr>
                                        <p:cTn id="7" dur="500"/>
                                        <p:tgtEl>
                                          <p:spTgt spid="685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5061"/>
                                        </p:tgtEl>
                                        <p:attrNameLst>
                                          <p:attrName>style.visibility</p:attrName>
                                        </p:attrNameLst>
                                      </p:cBhvr>
                                      <p:to>
                                        <p:strVal val="visible"/>
                                      </p:to>
                                    </p:set>
                                    <p:animEffect transition="in" filter="wipe(left)">
                                      <p:cBhvr>
                                        <p:cTn id="12" dur="500"/>
                                        <p:tgtEl>
                                          <p:spTgt spid="6850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5062"/>
                                        </p:tgtEl>
                                        <p:attrNameLst>
                                          <p:attrName>style.visibility</p:attrName>
                                        </p:attrNameLst>
                                      </p:cBhvr>
                                      <p:to>
                                        <p:strVal val="visible"/>
                                      </p:to>
                                    </p:set>
                                    <p:animEffect transition="in" filter="wipe(left)">
                                      <p:cBhvr>
                                        <p:cTn id="17" dur="500"/>
                                        <p:tgtEl>
                                          <p:spTgt spid="6850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85074"/>
                                        </p:tgtEl>
                                        <p:attrNameLst>
                                          <p:attrName>style.visibility</p:attrName>
                                        </p:attrNameLst>
                                      </p:cBhvr>
                                      <p:to>
                                        <p:strVal val="visible"/>
                                      </p:to>
                                    </p:set>
                                    <p:animEffect transition="in" filter="wipe(left)">
                                      <p:cBhvr>
                                        <p:cTn id="22" dur="500"/>
                                        <p:tgtEl>
                                          <p:spTgt spid="685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60" grpId="0" animBg="1" autoUpdateAnimBg="0"/>
      <p:bldP spid="685061" grpId="0" animBg="1" autoUpdateAnimBg="0"/>
      <p:bldP spid="685062"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p>
            <a:pPr>
              <a:defRPr/>
            </a:pPr>
            <a:fld id="{16FCC859-A7FB-3E4F-A113-EB6E9DA8DE4C}" type="slidenum">
              <a:rPr lang="en-US"/>
              <a:pPr>
                <a:defRPr/>
              </a:pPr>
              <a:t>104</a:t>
            </a:fld>
            <a:endParaRPr lang="en-US"/>
          </a:p>
        </p:txBody>
      </p:sp>
      <p:sp>
        <p:nvSpPr>
          <p:cNvPr id="18434" name="Rectangle 2"/>
          <p:cNvSpPr>
            <a:spLocks noChangeArrowheads="1"/>
          </p:cNvSpPr>
          <p:nvPr/>
        </p:nvSpPr>
        <p:spPr bwMode="auto">
          <a:xfrm>
            <a:off x="407989" y="395288"/>
            <a:ext cx="8156575" cy="1839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We can think of values of type Nat as </a:t>
            </a:r>
            <a:r>
              <a:rPr kumimoji="1" lang="en-US" sz="2400" u="sng" dirty="0">
                <a:latin typeface="Tahoma"/>
                <a:cs typeface="Tahoma"/>
              </a:rPr>
              <a:t>natural numbers</a:t>
            </a:r>
            <a:r>
              <a:rPr kumimoji="1" lang="en-US" sz="2400" dirty="0">
                <a:latin typeface="Tahoma"/>
                <a:cs typeface="Tahoma"/>
              </a:rPr>
              <a:t>, where Zero represents 0, and </a:t>
            </a:r>
            <a:r>
              <a:rPr kumimoji="1" lang="en-US" sz="2400" dirty="0" err="1">
                <a:latin typeface="Tahoma"/>
                <a:cs typeface="Tahoma"/>
              </a:rPr>
              <a:t>Succ</a:t>
            </a:r>
            <a:r>
              <a:rPr kumimoji="1" lang="en-US" sz="2400" dirty="0">
                <a:latin typeface="Tahoma"/>
                <a:cs typeface="Tahoma"/>
              </a:rPr>
              <a:t> represents the successor function 1+.</a:t>
            </a:r>
          </a:p>
          <a:p>
            <a:pPr marL="342900" indent="-342900">
              <a:spcBef>
                <a:spcPct val="20000"/>
              </a:spcBef>
              <a:buClr>
                <a:schemeClr val="accent2"/>
              </a:buClr>
              <a:buFont typeface="Monotype Sorts" charset="0"/>
              <a:buChar char="z"/>
            </a:pPr>
            <a:endParaRPr kumimoji="1" lang="en-US" sz="2400" dirty="0">
              <a:latin typeface="Tahoma"/>
              <a:cs typeface="Tahoma"/>
            </a:endParaRPr>
          </a:p>
          <a:p>
            <a:pPr marL="342900" indent="-342900">
              <a:spcBef>
                <a:spcPct val="20000"/>
              </a:spcBef>
              <a:buClr>
                <a:schemeClr val="accent2"/>
              </a:buClr>
              <a:buFont typeface="Monotype Sorts" charset="0"/>
              <a:buChar char="z"/>
            </a:pPr>
            <a:r>
              <a:rPr kumimoji="1" lang="en-US" sz="2400" dirty="0">
                <a:latin typeface="Tahoma"/>
                <a:cs typeface="Tahoma"/>
              </a:rPr>
              <a:t>For example, the value</a:t>
            </a:r>
          </a:p>
        </p:txBody>
      </p:sp>
      <p:sp>
        <p:nvSpPr>
          <p:cNvPr id="687129" name="Text Box 25"/>
          <p:cNvSpPr txBox="1">
            <a:spLocks noChangeArrowheads="1"/>
          </p:cNvSpPr>
          <p:nvPr/>
        </p:nvSpPr>
        <p:spPr bwMode="auto">
          <a:xfrm>
            <a:off x="1666875" y="2582109"/>
            <a:ext cx="4449956" cy="49244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Succ (Succ (Succ Zero))</a:t>
            </a:r>
          </a:p>
        </p:txBody>
      </p:sp>
      <p:sp>
        <p:nvSpPr>
          <p:cNvPr id="687132" name="Text Box 28"/>
          <p:cNvSpPr txBox="1">
            <a:spLocks noChangeArrowheads="1"/>
          </p:cNvSpPr>
          <p:nvPr/>
        </p:nvSpPr>
        <p:spPr bwMode="auto">
          <a:xfrm>
            <a:off x="777876" y="3386882"/>
            <a:ext cx="43268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dirty="0">
                <a:latin typeface="Tahoma"/>
                <a:cs typeface="Tahoma"/>
              </a:rPr>
              <a:t>represents the natural number</a:t>
            </a:r>
          </a:p>
        </p:txBody>
      </p:sp>
      <p:grpSp>
        <p:nvGrpSpPr>
          <p:cNvPr id="18437" name="Group 33"/>
          <p:cNvGrpSpPr>
            <a:grpSpLocks/>
          </p:cNvGrpSpPr>
          <p:nvPr/>
        </p:nvGrpSpPr>
        <p:grpSpPr bwMode="auto">
          <a:xfrm>
            <a:off x="1666876" y="4170764"/>
            <a:ext cx="4406901" cy="492920"/>
            <a:chOff x="1086" y="3465"/>
            <a:chExt cx="2776" cy="414"/>
          </a:xfrm>
        </p:grpSpPr>
        <p:sp>
          <p:nvSpPr>
            <p:cNvPr id="687133" name="Text Box 29"/>
            <p:cNvSpPr txBox="1">
              <a:spLocks noChangeArrowheads="1"/>
            </p:cNvSpPr>
            <p:nvPr/>
          </p:nvSpPr>
          <p:spPr bwMode="auto">
            <a:xfrm>
              <a:off x="1086" y="3465"/>
              <a:ext cx="2102" cy="414"/>
            </a:xfrm>
            <a:prstGeom prst="rect">
              <a:avLst/>
            </a:prstGeom>
            <a:solidFill>
              <a:srgbClr val="FFFFFF"/>
            </a:solidFill>
            <a:ln w="12700" cap="sq">
              <a:solidFill>
                <a:srgbClr val="15A8DB"/>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10000"/>
                </a:lnSpc>
                <a:defRPr/>
              </a:pPr>
              <a:r>
                <a:rPr lang="en-US" sz="2400">
                  <a:solidFill>
                    <a:srgbClr val="000000"/>
                  </a:solidFill>
                  <a:latin typeface="Lucida Sans Typewriter" charset="0"/>
                  <a:cs typeface="+mn-cs"/>
                </a:rPr>
                <a:t>1 + (1 + (1 + 0))</a:t>
              </a:r>
            </a:p>
          </p:txBody>
        </p:sp>
        <p:sp>
          <p:nvSpPr>
            <p:cNvPr id="687134" name="Text Box 30"/>
            <p:cNvSpPr txBox="1">
              <a:spLocks noChangeArrowheads="1"/>
            </p:cNvSpPr>
            <p:nvPr/>
          </p:nvSpPr>
          <p:spPr bwMode="auto">
            <a:xfrm>
              <a:off x="3629" y="3465"/>
              <a:ext cx="233" cy="414"/>
            </a:xfrm>
            <a:prstGeom prst="rect">
              <a:avLst/>
            </a:prstGeom>
            <a:solidFill>
              <a:srgbClr val="FFFFFF"/>
            </a:solidFill>
            <a:ln w="12700" cap="sq">
              <a:solidFill>
                <a:srgbClr val="15A8DB"/>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10000"/>
                </a:lnSpc>
                <a:defRPr/>
              </a:pPr>
              <a:r>
                <a:rPr lang="en-US" sz="2400">
                  <a:solidFill>
                    <a:srgbClr val="000000"/>
                  </a:solidFill>
                  <a:latin typeface="Lucida Sans Typewriter" charset="0"/>
                  <a:cs typeface="+mn-cs"/>
                </a:rPr>
                <a:t>3</a:t>
              </a:r>
            </a:p>
          </p:txBody>
        </p:sp>
        <p:sp>
          <p:nvSpPr>
            <p:cNvPr id="687136" name="Text Box 32"/>
            <p:cNvSpPr txBox="1">
              <a:spLocks noChangeArrowheads="1"/>
            </p:cNvSpPr>
            <p:nvPr/>
          </p:nvSpPr>
          <p:spPr bwMode="auto">
            <a:xfrm>
              <a:off x="3261" y="3477"/>
              <a:ext cx="257"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2400" dirty="0">
                  <a:latin typeface="Tahoma"/>
                  <a:cs typeface="Tahoma"/>
                </a:rPr>
                <a:t>=</a:t>
              </a:r>
            </a:p>
          </p:txBody>
        </p:sp>
      </p:grpSp>
    </p:spTree>
    <p:extLst>
      <p:ext uri="{BB962C8B-B14F-4D97-AF65-F5344CB8AC3E}">
        <p14:creationId xmlns:p14="http://schemas.microsoft.com/office/powerpoint/2010/main" val="176205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9C0EBE9C-3CCD-A04F-A9BF-C6F686DD0931}" type="slidenum">
              <a:rPr lang="en-US"/>
              <a:pPr>
                <a:defRPr/>
              </a:pPr>
              <a:t>105</a:t>
            </a:fld>
            <a:endParaRPr lang="en-US"/>
          </a:p>
        </p:txBody>
      </p:sp>
      <p:sp>
        <p:nvSpPr>
          <p:cNvPr id="688130" name="Text Box 2"/>
          <p:cNvSpPr txBox="1">
            <a:spLocks noChangeArrowheads="1"/>
          </p:cNvSpPr>
          <p:nvPr/>
        </p:nvSpPr>
        <p:spPr bwMode="auto">
          <a:xfrm>
            <a:off x="315914" y="328643"/>
            <a:ext cx="8118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Using recursion, it is easy to define functions that convert between values of type Nat and </a:t>
            </a:r>
            <a:r>
              <a:rPr lang="en-US" sz="2400" dirty="0" err="1">
                <a:latin typeface="Tahoma"/>
                <a:cs typeface="Tahoma"/>
              </a:rPr>
              <a:t>Int</a:t>
            </a:r>
            <a:r>
              <a:rPr lang="en-US" sz="2400" dirty="0">
                <a:latin typeface="Tahoma"/>
                <a:cs typeface="Tahoma"/>
              </a:rPr>
              <a:t>:</a:t>
            </a:r>
          </a:p>
        </p:txBody>
      </p:sp>
      <p:sp>
        <p:nvSpPr>
          <p:cNvPr id="688131" name="Text Box 3"/>
          <p:cNvSpPr txBox="1">
            <a:spLocks noChangeArrowheads="1"/>
          </p:cNvSpPr>
          <p:nvPr/>
        </p:nvSpPr>
        <p:spPr bwMode="auto">
          <a:xfrm>
            <a:off x="1284288" y="1246091"/>
            <a:ext cx="6118983" cy="3687163"/>
          </a:xfrm>
          <a:prstGeom prst="rect">
            <a:avLst/>
          </a:prstGeom>
          <a:solidFill>
            <a:srgbClr val="FFFFFF"/>
          </a:solidFill>
          <a:ln>
            <a:solidFill>
              <a:srgbClr val="15A8DB"/>
            </a:solidFill>
          </a:ln>
          <a:effectLst/>
          <a:extLst/>
        </p:spPr>
        <p:txBody>
          <a:bodyPr wrap="none" anchor="ctr">
            <a:spAutoFit/>
          </a:bodyPr>
          <a:lstStyle/>
          <a:p>
            <a:pPr>
              <a:lnSpc>
                <a:spcPct val="140000"/>
              </a:lnSpc>
              <a:defRPr/>
            </a:pPr>
            <a:r>
              <a:rPr lang="en-US" sz="2400" dirty="0">
                <a:solidFill>
                  <a:srgbClr val="000000"/>
                </a:solidFill>
                <a:latin typeface="Lucida Sans Typewriter" charset="0"/>
                <a:cs typeface="+mn-cs"/>
              </a:rPr>
              <a:t>nat2int         :: Nat </a:t>
            </a:r>
            <a:r>
              <a:rPr lang="en-US" sz="2400" dirty="0">
                <a:solidFill>
                  <a:srgbClr val="000000"/>
                </a:solidFill>
                <a:latin typeface="Lucida Sans Typewriter" charset="0"/>
                <a:cs typeface="+mn-cs"/>
                <a:sym typeface="Symbol" charset="0"/>
              </a:rPr>
              <a:t></a:t>
            </a:r>
            <a:r>
              <a:rPr lang="en-US" sz="2400" dirty="0">
                <a:solidFill>
                  <a:srgbClr val="000000"/>
                </a:solidFill>
                <a:latin typeface="Lucida Sans Typewriter" charset="0"/>
                <a:cs typeface="+mn-cs"/>
              </a:rPr>
              <a:t> </a:t>
            </a:r>
            <a:r>
              <a:rPr lang="en-US" sz="2400" dirty="0" err="1">
                <a:solidFill>
                  <a:srgbClr val="000000"/>
                </a:solidFill>
                <a:latin typeface="Lucida Sans Typewriter" charset="0"/>
                <a:cs typeface="+mn-cs"/>
              </a:rPr>
              <a:t>Int</a:t>
            </a:r>
            <a:endParaRPr lang="en-US" sz="2400" dirty="0">
              <a:solidFill>
                <a:srgbClr val="000000"/>
              </a:solidFill>
              <a:latin typeface="Lucida Sans Typewriter" charset="0"/>
              <a:cs typeface="+mn-cs"/>
            </a:endParaRPr>
          </a:p>
          <a:p>
            <a:pPr>
              <a:lnSpc>
                <a:spcPct val="140000"/>
              </a:lnSpc>
              <a:defRPr/>
            </a:pPr>
            <a:r>
              <a:rPr lang="en-US" sz="2400" dirty="0">
                <a:solidFill>
                  <a:srgbClr val="000000"/>
                </a:solidFill>
                <a:latin typeface="Lucida Sans Typewriter" charset="0"/>
                <a:cs typeface="+mn-cs"/>
              </a:rPr>
              <a:t>nat2int Zero     = 0</a:t>
            </a:r>
          </a:p>
          <a:p>
            <a:pPr>
              <a:lnSpc>
                <a:spcPct val="140000"/>
              </a:lnSpc>
              <a:defRPr/>
            </a:pPr>
            <a:r>
              <a:rPr lang="en-US" sz="2400" dirty="0">
                <a:solidFill>
                  <a:srgbClr val="000000"/>
                </a:solidFill>
                <a:latin typeface="Lucida Sans Typewriter" charset="0"/>
                <a:cs typeface="+mn-cs"/>
              </a:rPr>
              <a:t>nat2int (</a:t>
            </a:r>
            <a:r>
              <a:rPr lang="en-US" sz="2400" dirty="0" err="1">
                <a:solidFill>
                  <a:srgbClr val="000000"/>
                </a:solidFill>
                <a:latin typeface="Lucida Sans Typewriter" charset="0"/>
                <a:cs typeface="+mn-cs"/>
              </a:rPr>
              <a:t>Succ</a:t>
            </a:r>
            <a:r>
              <a:rPr lang="en-US" sz="2400" dirty="0">
                <a:solidFill>
                  <a:srgbClr val="000000"/>
                </a:solidFill>
                <a:latin typeface="Lucida Sans Typewriter" charset="0"/>
                <a:cs typeface="+mn-cs"/>
              </a:rPr>
              <a:t> n) = 1 + nat2int n</a:t>
            </a:r>
          </a:p>
          <a:p>
            <a:pPr>
              <a:lnSpc>
                <a:spcPct val="140000"/>
              </a:lnSpc>
              <a:defRPr/>
            </a:pPr>
            <a:endParaRPr lang="en-US" sz="2400" dirty="0">
              <a:solidFill>
                <a:srgbClr val="000000"/>
              </a:solidFill>
              <a:latin typeface="Lucida Sans Typewriter" charset="0"/>
              <a:cs typeface="+mn-cs"/>
            </a:endParaRPr>
          </a:p>
          <a:p>
            <a:pPr>
              <a:lnSpc>
                <a:spcPct val="140000"/>
              </a:lnSpc>
              <a:defRPr/>
            </a:pPr>
            <a:r>
              <a:rPr lang="en-US" sz="2400" dirty="0">
                <a:solidFill>
                  <a:srgbClr val="000000"/>
                </a:solidFill>
                <a:latin typeface="Lucida Sans Typewriter" charset="0"/>
                <a:cs typeface="+mn-cs"/>
              </a:rPr>
              <a:t>int2nat  :: </a:t>
            </a:r>
            <a:r>
              <a:rPr lang="en-US" sz="2400" dirty="0" err="1">
                <a:solidFill>
                  <a:srgbClr val="000000"/>
                </a:solidFill>
                <a:latin typeface="Lucida Sans Typewriter" charset="0"/>
                <a:cs typeface="+mn-cs"/>
              </a:rPr>
              <a:t>Int</a:t>
            </a:r>
            <a:r>
              <a:rPr lang="en-US" sz="2400" dirty="0">
                <a:solidFill>
                  <a:srgbClr val="000000"/>
                </a:solidFill>
                <a:latin typeface="Lucida Sans Typewriter" charset="0"/>
                <a:cs typeface="+mn-cs"/>
              </a:rPr>
              <a:t> </a:t>
            </a:r>
            <a:r>
              <a:rPr lang="en-US" sz="2400" dirty="0">
                <a:solidFill>
                  <a:srgbClr val="000000"/>
                </a:solidFill>
                <a:latin typeface="Lucida Sans Typewriter" charset="0"/>
                <a:cs typeface="+mn-cs"/>
                <a:sym typeface="Symbol" charset="0"/>
              </a:rPr>
              <a:t></a:t>
            </a:r>
            <a:r>
              <a:rPr lang="en-US" sz="2400" dirty="0">
                <a:solidFill>
                  <a:srgbClr val="000000"/>
                </a:solidFill>
                <a:latin typeface="Lucida Sans Typewriter" charset="0"/>
                <a:cs typeface="+mn-cs"/>
              </a:rPr>
              <a:t> Nat</a:t>
            </a:r>
          </a:p>
          <a:p>
            <a:pPr>
              <a:lnSpc>
                <a:spcPct val="140000"/>
              </a:lnSpc>
              <a:defRPr/>
            </a:pPr>
            <a:r>
              <a:rPr lang="en-US" sz="2400" dirty="0">
                <a:solidFill>
                  <a:srgbClr val="000000"/>
                </a:solidFill>
                <a:latin typeface="Lucida Sans Typewriter" charset="0"/>
                <a:cs typeface="+mn-cs"/>
              </a:rPr>
              <a:t>int2nat 0 = Zero</a:t>
            </a:r>
          </a:p>
          <a:p>
            <a:pPr>
              <a:lnSpc>
                <a:spcPct val="140000"/>
              </a:lnSpc>
              <a:defRPr/>
            </a:pPr>
            <a:r>
              <a:rPr lang="en-US" sz="2400" dirty="0">
                <a:solidFill>
                  <a:srgbClr val="000000"/>
                </a:solidFill>
                <a:latin typeface="Lucida Sans Typewriter" charset="0"/>
                <a:cs typeface="+mn-cs"/>
              </a:rPr>
              <a:t>int2nat n = </a:t>
            </a:r>
            <a:r>
              <a:rPr lang="en-US" sz="2400" dirty="0" err="1">
                <a:solidFill>
                  <a:srgbClr val="000000"/>
                </a:solidFill>
                <a:latin typeface="Lucida Sans Typewriter" charset="0"/>
                <a:cs typeface="+mn-cs"/>
              </a:rPr>
              <a:t>Succ</a:t>
            </a:r>
            <a:r>
              <a:rPr lang="en-US" sz="2400" dirty="0">
                <a:solidFill>
                  <a:srgbClr val="000000"/>
                </a:solidFill>
                <a:latin typeface="Lucida Sans Typewriter" charset="0"/>
                <a:cs typeface="+mn-cs"/>
              </a:rPr>
              <a:t> (int2nat (n-1))</a:t>
            </a:r>
          </a:p>
        </p:txBody>
      </p:sp>
    </p:spTree>
    <p:extLst>
      <p:ext uri="{BB962C8B-B14F-4D97-AF65-F5344CB8AC3E}">
        <p14:creationId xmlns:p14="http://schemas.microsoft.com/office/powerpoint/2010/main" val="333379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dirty="0">
                <a:latin typeface="Arial Black" charset="0"/>
                <a:ea typeface="ＭＳ Ｐゴシック" charset="0"/>
              </a:rPr>
              <a:t>Example</a:t>
            </a:r>
          </a:p>
        </p:txBody>
      </p:sp>
      <p:sp>
        <p:nvSpPr>
          <p:cNvPr id="59397" name="Text Box 5"/>
          <p:cNvSpPr txBox="1">
            <a:spLocks noChangeArrowheads="1"/>
          </p:cNvSpPr>
          <p:nvPr/>
        </p:nvSpPr>
        <p:spPr bwMode="auto">
          <a:xfrm>
            <a:off x="512764" y="1501051"/>
            <a:ext cx="57396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defRPr/>
            </a:pPr>
            <a:r>
              <a:rPr lang="en-US" sz="2400" dirty="0">
                <a:latin typeface="Tahoma"/>
                <a:cs typeface="Tahoma"/>
              </a:rPr>
              <a:t>Summing the integers 1 to 10 in Haskell:</a:t>
            </a:r>
          </a:p>
        </p:txBody>
      </p:sp>
      <p:sp>
        <p:nvSpPr>
          <p:cNvPr id="59398" name="Text Box 6"/>
          <p:cNvSpPr txBox="1">
            <a:spLocks noChangeArrowheads="1"/>
          </p:cNvSpPr>
          <p:nvPr/>
        </p:nvSpPr>
        <p:spPr bwMode="auto">
          <a:xfrm>
            <a:off x="1614488" y="2589282"/>
            <a:ext cx="2224587" cy="461665"/>
          </a:xfrm>
          <a:prstGeom prst="rect">
            <a:avLst/>
          </a:prstGeom>
          <a:solidFill>
            <a:srgbClr val="FFFFFF"/>
          </a:solidFill>
          <a:ln>
            <a:solidFill>
              <a:srgbClr val="15A8DB"/>
            </a:solidFill>
          </a:ln>
          <a:effectLst/>
          <a:extLst/>
        </p:spPr>
        <p:txBody>
          <a:bodyPr wrap="none">
            <a:spAutoFit/>
          </a:bodyPr>
          <a:lstStyle/>
          <a:p>
            <a:pPr>
              <a:defRPr/>
            </a:pPr>
            <a:r>
              <a:rPr lang="en-US" sz="2400" dirty="0">
                <a:solidFill>
                  <a:srgbClr val="000000"/>
                </a:solidFill>
                <a:latin typeface="Lucida Sans Typewriter" charset="0"/>
                <a:cs typeface="+mn-cs"/>
              </a:rPr>
              <a:t>sum [1..10]</a:t>
            </a:r>
          </a:p>
        </p:txBody>
      </p:sp>
      <p:sp>
        <p:nvSpPr>
          <p:cNvPr id="59401" name="Text Box 9"/>
          <p:cNvSpPr txBox="1">
            <a:spLocks noChangeArrowheads="1"/>
          </p:cNvSpPr>
          <p:nvPr/>
        </p:nvSpPr>
        <p:spPr bwMode="auto">
          <a:xfrm>
            <a:off x="501651" y="3562023"/>
            <a:ext cx="67485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latin typeface="Tahoma"/>
                <a:cs typeface="Tahoma"/>
              </a:rPr>
              <a:t>The computation method is </a:t>
            </a:r>
            <a:r>
              <a:rPr lang="en-US" sz="2400" u="sng" dirty="0">
                <a:latin typeface="Tahoma"/>
                <a:cs typeface="Tahoma"/>
              </a:rPr>
              <a:t>function application</a:t>
            </a:r>
            <a:r>
              <a:rPr lang="en-US" sz="2400" dirty="0">
                <a:latin typeface="Tahoma"/>
                <a:cs typeface="Tahoma"/>
              </a:rPr>
              <a:t>.</a:t>
            </a:r>
          </a:p>
        </p:txBody>
      </p:sp>
      <p:sp>
        <p:nvSpPr>
          <p:cNvPr id="59402" name="Rectangle 10"/>
          <p:cNvSpPr>
            <a:spLocks noChangeArrowheads="1"/>
          </p:cNvSpPr>
          <p:nvPr/>
        </p:nvSpPr>
        <p:spPr bwMode="auto">
          <a:xfrm>
            <a:off x="8382000" y="4800600"/>
            <a:ext cx="609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r">
              <a:defRPr/>
            </a:pPr>
            <a:fld id="{B07E3AFF-6DDE-9946-A3DB-7BDCF059E9BD}" type="slidenum">
              <a:rPr lang="en-US" sz="1400">
                <a:cs typeface="+mn-cs"/>
              </a:rPr>
              <a:pPr algn="r">
                <a:defRPr/>
              </a:pPr>
              <a:t>11</a:t>
            </a:fld>
            <a:endParaRPr lang="en-US" sz="1400">
              <a:cs typeface="+mn-cs"/>
            </a:endParaRPr>
          </a:p>
        </p:txBody>
      </p:sp>
    </p:spTree>
    <p:extLst>
      <p:ext uri="{BB962C8B-B14F-4D97-AF65-F5344CB8AC3E}">
        <p14:creationId xmlns:p14="http://schemas.microsoft.com/office/powerpoint/2010/main" val="135894219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4D16B418-2085-C647-AED9-D4BC543B521C}" type="slidenum">
              <a:rPr lang="en-US" sz="1400"/>
              <a:pPr/>
              <a:t>12</a:t>
            </a:fld>
            <a:endParaRPr lang="en-US" sz="1400"/>
          </a:p>
        </p:txBody>
      </p:sp>
      <p:sp>
        <p:nvSpPr>
          <p:cNvPr id="33795" name="Rectangle 2"/>
          <p:cNvSpPr>
            <a:spLocks noGrp="1" noChangeArrowheads="1"/>
          </p:cNvSpPr>
          <p:nvPr>
            <p:ph type="title"/>
          </p:nvPr>
        </p:nvSpPr>
        <p:spPr/>
        <p:txBody>
          <a:bodyPr/>
          <a:lstStyle/>
          <a:p>
            <a:r>
              <a:rPr lang="en-US" dirty="0">
                <a:latin typeface="Arial Black" charset="0"/>
              </a:rPr>
              <a:t>The Layout Rule</a:t>
            </a:r>
          </a:p>
        </p:txBody>
      </p:sp>
      <p:sp>
        <p:nvSpPr>
          <p:cNvPr id="33796" name="Text Box 3"/>
          <p:cNvSpPr txBox="1">
            <a:spLocks noChangeArrowheads="1"/>
          </p:cNvSpPr>
          <p:nvPr/>
        </p:nvSpPr>
        <p:spPr bwMode="auto">
          <a:xfrm>
            <a:off x="463550" y="1097786"/>
            <a:ext cx="82565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In a sequence of definitions, each definition must begin in precisely the same column:</a:t>
            </a:r>
          </a:p>
        </p:txBody>
      </p:sp>
      <p:grpSp>
        <p:nvGrpSpPr>
          <p:cNvPr id="33797" name="Group 29"/>
          <p:cNvGrpSpPr>
            <a:grpSpLocks/>
          </p:cNvGrpSpPr>
          <p:nvPr/>
        </p:nvGrpSpPr>
        <p:grpSpPr bwMode="auto">
          <a:xfrm>
            <a:off x="1420814" y="2218219"/>
            <a:ext cx="6069012" cy="2500312"/>
            <a:chOff x="895" y="1683"/>
            <a:chExt cx="3823" cy="2100"/>
          </a:xfrm>
        </p:grpSpPr>
        <p:grpSp>
          <p:nvGrpSpPr>
            <p:cNvPr id="33798" name="Group 27"/>
            <p:cNvGrpSpPr>
              <a:grpSpLocks/>
            </p:cNvGrpSpPr>
            <p:nvPr/>
          </p:nvGrpSpPr>
          <p:grpSpPr bwMode="auto">
            <a:xfrm>
              <a:off x="895" y="1683"/>
              <a:ext cx="3823" cy="1629"/>
              <a:chOff x="895" y="1683"/>
              <a:chExt cx="3823" cy="1629"/>
            </a:xfrm>
          </p:grpSpPr>
          <p:sp>
            <p:nvSpPr>
              <p:cNvPr id="33809" name="Text Box 4"/>
              <p:cNvSpPr txBox="1">
                <a:spLocks noChangeArrowheads="1"/>
              </p:cNvSpPr>
              <p:nvPr/>
            </p:nvSpPr>
            <p:spPr bwMode="auto">
              <a:xfrm>
                <a:off x="895" y="1683"/>
                <a:ext cx="817" cy="1629"/>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a = 10</a:t>
                </a:r>
              </a:p>
              <a:p>
                <a:endParaRPr lang="en-US" sz="2400" dirty="0">
                  <a:solidFill>
                    <a:srgbClr val="000000"/>
                  </a:solidFill>
                  <a:latin typeface="Lucida Sans Typewriter" charset="0"/>
                </a:endParaRPr>
              </a:p>
              <a:p>
                <a:r>
                  <a:rPr lang="en-US" sz="2400" dirty="0">
                    <a:solidFill>
                      <a:srgbClr val="000000"/>
                    </a:solidFill>
                    <a:latin typeface="Lucida Sans Typewriter" charset="0"/>
                  </a:rPr>
                  <a:t>b = 20</a:t>
                </a:r>
              </a:p>
              <a:p>
                <a:endParaRPr lang="en-US" sz="2400" dirty="0">
                  <a:solidFill>
                    <a:srgbClr val="000000"/>
                  </a:solidFill>
                  <a:latin typeface="Lucida Sans Typewriter" charset="0"/>
                </a:endParaRPr>
              </a:p>
              <a:p>
                <a:r>
                  <a:rPr lang="en-US" sz="2400" dirty="0">
                    <a:solidFill>
                      <a:srgbClr val="000000"/>
                    </a:solidFill>
                    <a:latin typeface="Lucida Sans Typewriter" charset="0"/>
                  </a:rPr>
                  <a:t>c = 30</a:t>
                </a:r>
              </a:p>
            </p:txBody>
          </p:sp>
          <p:sp>
            <p:nvSpPr>
              <p:cNvPr id="33810" name="Text Box 5"/>
              <p:cNvSpPr txBox="1">
                <a:spLocks noChangeArrowheads="1"/>
              </p:cNvSpPr>
              <p:nvPr/>
            </p:nvSpPr>
            <p:spPr bwMode="auto">
              <a:xfrm>
                <a:off x="2281" y="1683"/>
                <a:ext cx="934" cy="1629"/>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a = 10</a:t>
                </a:r>
              </a:p>
              <a:p>
                <a:endParaRPr lang="en-US" sz="2400" dirty="0">
                  <a:solidFill>
                    <a:srgbClr val="000000"/>
                  </a:solidFill>
                  <a:latin typeface="Lucida Sans Typewriter" charset="0"/>
                </a:endParaRPr>
              </a:p>
              <a:p>
                <a:r>
                  <a:rPr lang="en-US" sz="2400" dirty="0">
                    <a:solidFill>
                      <a:srgbClr val="000000"/>
                    </a:solidFill>
                    <a:latin typeface="Lucida Sans Typewriter" charset="0"/>
                  </a:rPr>
                  <a:t> b = 20</a:t>
                </a:r>
              </a:p>
              <a:p>
                <a:endParaRPr lang="en-US" sz="2400" dirty="0">
                  <a:solidFill>
                    <a:srgbClr val="000000"/>
                  </a:solidFill>
                  <a:latin typeface="Lucida Sans Typewriter" charset="0"/>
                </a:endParaRPr>
              </a:p>
              <a:p>
                <a:r>
                  <a:rPr lang="en-US" sz="2400" dirty="0">
                    <a:solidFill>
                      <a:srgbClr val="000000"/>
                    </a:solidFill>
                    <a:latin typeface="Lucida Sans Typewriter" charset="0"/>
                  </a:rPr>
                  <a:t>c = 30</a:t>
                </a:r>
              </a:p>
            </p:txBody>
          </p:sp>
          <p:sp>
            <p:nvSpPr>
              <p:cNvPr id="33811" name="Text Box 6"/>
              <p:cNvSpPr txBox="1">
                <a:spLocks noChangeArrowheads="1"/>
              </p:cNvSpPr>
              <p:nvPr/>
            </p:nvSpPr>
            <p:spPr bwMode="auto">
              <a:xfrm>
                <a:off x="3784" y="1683"/>
                <a:ext cx="934" cy="1629"/>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 a = 10</a:t>
                </a:r>
              </a:p>
              <a:p>
                <a:endParaRPr lang="en-US" sz="2400" dirty="0">
                  <a:solidFill>
                    <a:srgbClr val="000000"/>
                  </a:solidFill>
                  <a:latin typeface="Lucida Sans Typewriter" charset="0"/>
                </a:endParaRPr>
              </a:p>
              <a:p>
                <a:r>
                  <a:rPr lang="en-US" sz="2400" dirty="0">
                    <a:solidFill>
                      <a:srgbClr val="000000"/>
                    </a:solidFill>
                    <a:latin typeface="Lucida Sans Typewriter" charset="0"/>
                  </a:rPr>
                  <a:t>b = 20</a:t>
                </a:r>
              </a:p>
              <a:p>
                <a:endParaRPr lang="en-US" sz="2400" dirty="0">
                  <a:solidFill>
                    <a:srgbClr val="000000"/>
                  </a:solidFill>
                  <a:latin typeface="Lucida Sans Typewriter" charset="0"/>
                </a:endParaRPr>
              </a:p>
              <a:p>
                <a:r>
                  <a:rPr lang="en-US" sz="2400" dirty="0">
                    <a:solidFill>
                      <a:srgbClr val="000000"/>
                    </a:solidFill>
                    <a:latin typeface="Lucida Sans Typewriter" charset="0"/>
                  </a:rPr>
                  <a:t> c = 30</a:t>
                </a:r>
              </a:p>
            </p:txBody>
          </p:sp>
        </p:grpSp>
        <p:grpSp>
          <p:nvGrpSpPr>
            <p:cNvPr id="33799" name="Group 28"/>
            <p:cNvGrpSpPr>
              <a:grpSpLocks/>
            </p:cNvGrpSpPr>
            <p:nvPr/>
          </p:nvGrpSpPr>
          <p:grpSpPr bwMode="auto">
            <a:xfrm>
              <a:off x="1089" y="3495"/>
              <a:ext cx="3303" cy="288"/>
              <a:chOff x="1089" y="3495"/>
              <a:chExt cx="3303" cy="288"/>
            </a:xfrm>
          </p:grpSpPr>
          <p:grpSp>
            <p:nvGrpSpPr>
              <p:cNvPr id="33800" name="Group 15"/>
              <p:cNvGrpSpPr>
                <a:grpSpLocks/>
              </p:cNvGrpSpPr>
              <p:nvPr/>
            </p:nvGrpSpPr>
            <p:grpSpPr bwMode="auto">
              <a:xfrm>
                <a:off x="2601" y="3495"/>
                <a:ext cx="287" cy="288"/>
                <a:chOff x="1085" y="3117"/>
                <a:chExt cx="411" cy="416"/>
              </a:xfrm>
            </p:grpSpPr>
            <p:sp>
              <p:nvSpPr>
                <p:cNvPr id="33807" name="Line 13"/>
                <p:cNvSpPr>
                  <a:spLocks noChangeShapeType="1"/>
                </p:cNvSpPr>
                <p:nvPr/>
              </p:nvSpPr>
              <p:spPr bwMode="auto">
                <a:xfrm>
                  <a:off x="1091" y="3117"/>
                  <a:ext cx="405" cy="406"/>
                </a:xfrm>
                <a:prstGeom prst="line">
                  <a:avLst/>
                </a:prstGeom>
                <a:noFill/>
                <a:ln w="127000" cap="sq">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8" name="Line 14"/>
                <p:cNvSpPr>
                  <a:spLocks noChangeShapeType="1"/>
                </p:cNvSpPr>
                <p:nvPr/>
              </p:nvSpPr>
              <p:spPr bwMode="auto">
                <a:xfrm flipH="1">
                  <a:off x="1085" y="3127"/>
                  <a:ext cx="405" cy="406"/>
                </a:xfrm>
                <a:prstGeom prst="line">
                  <a:avLst/>
                </a:prstGeom>
                <a:noFill/>
                <a:ln w="127000" cap="sq">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3801" name="Group 16"/>
              <p:cNvGrpSpPr>
                <a:grpSpLocks/>
              </p:cNvGrpSpPr>
              <p:nvPr/>
            </p:nvGrpSpPr>
            <p:grpSpPr bwMode="auto">
              <a:xfrm>
                <a:off x="4104" y="3495"/>
                <a:ext cx="288" cy="288"/>
                <a:chOff x="1085" y="3117"/>
                <a:chExt cx="411" cy="416"/>
              </a:xfrm>
            </p:grpSpPr>
            <p:sp>
              <p:nvSpPr>
                <p:cNvPr id="33805" name="Line 17"/>
                <p:cNvSpPr>
                  <a:spLocks noChangeShapeType="1"/>
                </p:cNvSpPr>
                <p:nvPr/>
              </p:nvSpPr>
              <p:spPr bwMode="auto">
                <a:xfrm>
                  <a:off x="1091" y="3117"/>
                  <a:ext cx="405" cy="406"/>
                </a:xfrm>
                <a:prstGeom prst="line">
                  <a:avLst/>
                </a:prstGeom>
                <a:noFill/>
                <a:ln w="127000" cap="sq">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6" name="Line 18"/>
                <p:cNvSpPr>
                  <a:spLocks noChangeShapeType="1"/>
                </p:cNvSpPr>
                <p:nvPr/>
              </p:nvSpPr>
              <p:spPr bwMode="auto">
                <a:xfrm flipH="1">
                  <a:off x="1085" y="3127"/>
                  <a:ext cx="405" cy="406"/>
                </a:xfrm>
                <a:prstGeom prst="line">
                  <a:avLst/>
                </a:prstGeom>
                <a:noFill/>
                <a:ln w="127000" cap="sq">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3802" name="Group 24"/>
              <p:cNvGrpSpPr>
                <a:grpSpLocks/>
              </p:cNvGrpSpPr>
              <p:nvPr/>
            </p:nvGrpSpPr>
            <p:grpSpPr bwMode="auto">
              <a:xfrm>
                <a:off x="1089" y="3495"/>
                <a:ext cx="423" cy="281"/>
                <a:chOff x="958" y="3028"/>
                <a:chExt cx="604" cy="406"/>
              </a:xfrm>
            </p:grpSpPr>
            <p:sp>
              <p:nvSpPr>
                <p:cNvPr id="33803" name="Line 22"/>
                <p:cNvSpPr>
                  <a:spLocks noChangeShapeType="1"/>
                </p:cNvSpPr>
                <p:nvPr/>
              </p:nvSpPr>
              <p:spPr bwMode="auto">
                <a:xfrm flipH="1">
                  <a:off x="1157" y="3028"/>
                  <a:ext cx="405" cy="406"/>
                </a:xfrm>
                <a:prstGeom prst="line">
                  <a:avLst/>
                </a:prstGeom>
                <a:noFill/>
                <a:ln w="127000" cap="sq">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4" name="Line 23"/>
                <p:cNvSpPr>
                  <a:spLocks noChangeShapeType="1"/>
                </p:cNvSpPr>
                <p:nvPr/>
              </p:nvSpPr>
              <p:spPr bwMode="auto">
                <a:xfrm>
                  <a:off x="958" y="3242"/>
                  <a:ext cx="187" cy="187"/>
                </a:xfrm>
                <a:prstGeom prst="line">
                  <a:avLst/>
                </a:prstGeom>
                <a:noFill/>
                <a:ln w="127000" cap="sq">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spTree>
    <p:extLst>
      <p:ext uri="{BB962C8B-B14F-4D97-AF65-F5344CB8AC3E}">
        <p14:creationId xmlns:p14="http://schemas.microsoft.com/office/powerpoint/2010/main" val="34644728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C854117B-6BF0-0D46-9F68-68C4576048FD}" type="slidenum">
              <a:rPr lang="en-US" sz="1400"/>
              <a:pPr/>
              <a:t>13</a:t>
            </a:fld>
            <a:endParaRPr lang="en-US" sz="1400"/>
          </a:p>
        </p:txBody>
      </p:sp>
      <p:sp>
        <p:nvSpPr>
          <p:cNvPr id="28675" name="Rectangle 2"/>
          <p:cNvSpPr>
            <a:spLocks noGrp="1" noChangeArrowheads="1"/>
          </p:cNvSpPr>
          <p:nvPr>
            <p:ph type="title"/>
          </p:nvPr>
        </p:nvSpPr>
        <p:spPr/>
        <p:txBody>
          <a:bodyPr/>
          <a:lstStyle/>
          <a:p>
            <a:r>
              <a:rPr lang="en-US" dirty="0" smtClean="0">
                <a:latin typeface="Arial Black" charset="0"/>
              </a:rPr>
              <a:t>Defining functions</a:t>
            </a:r>
            <a:endParaRPr lang="en-US" dirty="0">
              <a:latin typeface="Arial Black" charset="0"/>
            </a:endParaRPr>
          </a:p>
        </p:txBody>
      </p:sp>
      <p:sp>
        <p:nvSpPr>
          <p:cNvPr id="28676" name="Rectangle 5"/>
          <p:cNvSpPr>
            <a:spLocks noChangeArrowheads="1"/>
          </p:cNvSpPr>
          <p:nvPr/>
        </p:nvSpPr>
        <p:spPr bwMode="auto">
          <a:xfrm>
            <a:off x="1393825" y="2396462"/>
            <a:ext cx="5933535" cy="1200328"/>
          </a:xfrm>
          <a:prstGeom prst="rect">
            <a:avLst/>
          </a:prstGeom>
          <a:solidFill>
            <a:srgbClr val="FFFFFF"/>
          </a:solidFill>
          <a:ln w="12700" cap="sq">
            <a:solidFill>
              <a:srgbClr val="15A8DB"/>
            </a:solidFill>
            <a:miter lim="800000"/>
            <a:headEnd/>
            <a:tailEnd/>
          </a:ln>
          <a:extLst/>
        </p:spPr>
        <p:txBody>
          <a:bodyPr wrap="none" anchor="ctr">
            <a:spAutoFit/>
          </a:bodyPr>
          <a:lstStyle/>
          <a:p>
            <a:r>
              <a:rPr lang="en-US" sz="2400" dirty="0">
                <a:solidFill>
                  <a:srgbClr val="000000"/>
                </a:solidFill>
                <a:latin typeface="Lucida Sans Typewriter" charset="0"/>
              </a:rPr>
              <a:t>double x    = x + x</a:t>
            </a:r>
          </a:p>
          <a:p>
            <a:endParaRPr lang="en-US" sz="2400" dirty="0">
              <a:solidFill>
                <a:srgbClr val="000000"/>
              </a:solidFill>
              <a:latin typeface="Lucida Sans Typewriter" charset="0"/>
            </a:endParaRPr>
          </a:p>
          <a:p>
            <a:r>
              <a:rPr lang="en-US" sz="2400" dirty="0">
                <a:solidFill>
                  <a:srgbClr val="000000"/>
                </a:solidFill>
                <a:latin typeface="Lucida Sans Typewriter" charset="0"/>
              </a:rPr>
              <a:t>quadruple x = double (double x)</a:t>
            </a:r>
          </a:p>
        </p:txBody>
      </p:sp>
      <p:sp>
        <p:nvSpPr>
          <p:cNvPr id="28677" name="Text Box 13"/>
          <p:cNvSpPr txBox="1">
            <a:spLocks noChangeArrowheads="1"/>
          </p:cNvSpPr>
          <p:nvPr/>
        </p:nvSpPr>
        <p:spPr bwMode="auto">
          <a:xfrm>
            <a:off x="449263" y="1440019"/>
            <a:ext cx="8069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smtClean="0"/>
              <a:t>Examples:</a:t>
            </a:r>
            <a:endParaRPr lang="en-US" sz="2400" dirty="0"/>
          </a:p>
        </p:txBody>
      </p:sp>
    </p:spTree>
    <p:extLst>
      <p:ext uri="{BB962C8B-B14F-4D97-AF65-F5344CB8AC3E}">
        <p14:creationId xmlns:p14="http://schemas.microsoft.com/office/powerpoint/2010/main" val="28872205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C854117B-6BF0-0D46-9F68-68C4576048FD}" type="slidenum">
              <a:rPr lang="en-US" sz="1400"/>
              <a:pPr/>
              <a:t>14</a:t>
            </a:fld>
            <a:endParaRPr lang="en-US" sz="1400"/>
          </a:p>
        </p:txBody>
      </p:sp>
      <p:sp>
        <p:nvSpPr>
          <p:cNvPr id="28675" name="Rectangle 2"/>
          <p:cNvSpPr>
            <a:spLocks noGrp="1" noChangeArrowheads="1"/>
          </p:cNvSpPr>
          <p:nvPr>
            <p:ph type="title"/>
          </p:nvPr>
        </p:nvSpPr>
        <p:spPr/>
        <p:txBody>
          <a:bodyPr/>
          <a:lstStyle/>
          <a:p>
            <a:r>
              <a:rPr lang="en-US" dirty="0" smtClean="0">
                <a:latin typeface="Arial Black" charset="0"/>
              </a:rPr>
              <a:t>Defining functions - continued</a:t>
            </a:r>
            <a:endParaRPr lang="en-US" dirty="0">
              <a:latin typeface="Arial Black" charset="0"/>
            </a:endParaRPr>
          </a:p>
        </p:txBody>
      </p:sp>
      <p:sp>
        <p:nvSpPr>
          <p:cNvPr id="28676" name="Rectangle 5"/>
          <p:cNvSpPr>
            <a:spLocks noChangeArrowheads="1"/>
          </p:cNvSpPr>
          <p:nvPr/>
        </p:nvSpPr>
        <p:spPr bwMode="auto">
          <a:xfrm>
            <a:off x="1332086" y="1979989"/>
            <a:ext cx="5377193" cy="461665"/>
          </a:xfrm>
          <a:prstGeom prst="rect">
            <a:avLst/>
          </a:prstGeom>
          <a:solidFill>
            <a:srgbClr val="FFFFFF"/>
          </a:solidFill>
          <a:ln w="12700" cap="sq">
            <a:solidFill>
              <a:srgbClr val="15A8DB"/>
            </a:solidFill>
            <a:miter lim="800000"/>
            <a:headEnd/>
            <a:tailEnd/>
          </a:ln>
          <a:extLst/>
        </p:spPr>
        <p:txBody>
          <a:bodyPr wrap="none" anchor="ctr">
            <a:spAutoFit/>
          </a:bodyPr>
          <a:lstStyle/>
          <a:p>
            <a:r>
              <a:rPr lang="fr-FR" sz="2400" dirty="0">
                <a:solidFill>
                  <a:srgbClr val="000000"/>
                </a:solidFill>
                <a:latin typeface="Lucida Sans Typewriter" charset="0"/>
              </a:rPr>
              <a:t>divisible x p = </a:t>
            </a:r>
            <a:r>
              <a:rPr lang="fr-FR" sz="2400" dirty="0" err="1" smtClean="0">
                <a:solidFill>
                  <a:srgbClr val="000000"/>
                </a:solidFill>
                <a:latin typeface="Lucida Sans Typewriter" charset="0"/>
              </a:rPr>
              <a:t>mod</a:t>
            </a:r>
            <a:r>
              <a:rPr lang="fr-FR" sz="2400" dirty="0" smtClean="0">
                <a:solidFill>
                  <a:srgbClr val="000000"/>
                </a:solidFill>
                <a:latin typeface="Lucida Sans Typewriter" charset="0"/>
              </a:rPr>
              <a:t> x </a:t>
            </a:r>
            <a:r>
              <a:rPr lang="fr-FR" sz="2400" dirty="0">
                <a:solidFill>
                  <a:srgbClr val="000000"/>
                </a:solidFill>
                <a:latin typeface="Lucida Sans Typewriter" charset="0"/>
              </a:rPr>
              <a:t>p == </a:t>
            </a:r>
            <a:r>
              <a:rPr lang="fr-FR" sz="2400" dirty="0" smtClean="0">
                <a:solidFill>
                  <a:srgbClr val="000000"/>
                </a:solidFill>
                <a:latin typeface="Lucida Sans Typewriter" charset="0"/>
              </a:rPr>
              <a:t>0</a:t>
            </a:r>
          </a:p>
        </p:txBody>
      </p:sp>
      <p:sp>
        <p:nvSpPr>
          <p:cNvPr id="28677" name="Text Box 13"/>
          <p:cNvSpPr txBox="1">
            <a:spLocks noChangeArrowheads="1"/>
          </p:cNvSpPr>
          <p:nvPr/>
        </p:nvSpPr>
        <p:spPr bwMode="auto">
          <a:xfrm>
            <a:off x="449263" y="1440019"/>
            <a:ext cx="8069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smtClean="0"/>
              <a:t>Example:</a:t>
            </a:r>
            <a:endParaRPr lang="en-US" sz="2400" dirty="0"/>
          </a:p>
        </p:txBody>
      </p:sp>
      <p:sp>
        <p:nvSpPr>
          <p:cNvPr id="6" name="Rectangle 5"/>
          <p:cNvSpPr>
            <a:spLocks noChangeArrowheads="1"/>
          </p:cNvSpPr>
          <p:nvPr/>
        </p:nvSpPr>
        <p:spPr bwMode="auto">
          <a:xfrm>
            <a:off x="1393825" y="3749190"/>
            <a:ext cx="5748088" cy="461665"/>
          </a:xfrm>
          <a:prstGeom prst="rect">
            <a:avLst/>
          </a:prstGeom>
          <a:solidFill>
            <a:srgbClr val="FFFFFF"/>
          </a:solidFill>
          <a:ln w="12700" cap="sq">
            <a:solidFill>
              <a:srgbClr val="15A8DB"/>
            </a:solidFill>
            <a:miter lim="800000"/>
            <a:headEnd/>
            <a:tailEnd/>
          </a:ln>
          <a:extLst/>
        </p:spPr>
        <p:txBody>
          <a:bodyPr wrap="none" anchor="ctr">
            <a:spAutoFit/>
          </a:bodyPr>
          <a:lstStyle/>
          <a:p>
            <a:r>
              <a:rPr lang="fr-FR" sz="2400" dirty="0" smtClean="0">
                <a:solidFill>
                  <a:srgbClr val="000000"/>
                </a:solidFill>
                <a:latin typeface="Lucida Sans Typewriter" charset="0"/>
              </a:rPr>
              <a:t>divisible x p = x </a:t>
            </a:r>
            <a:r>
              <a:rPr lang="fr-FR" sz="2400" dirty="0">
                <a:solidFill>
                  <a:srgbClr val="000000"/>
                </a:solidFill>
                <a:latin typeface="Lucida Sans Typewriter" charset="0"/>
              </a:rPr>
              <a:t>`</a:t>
            </a:r>
            <a:r>
              <a:rPr lang="fr-FR" sz="2400" dirty="0" err="1">
                <a:solidFill>
                  <a:srgbClr val="000000"/>
                </a:solidFill>
                <a:latin typeface="Lucida Sans Typewriter" charset="0"/>
              </a:rPr>
              <a:t>mod</a:t>
            </a:r>
            <a:r>
              <a:rPr lang="fr-FR" sz="2400" dirty="0">
                <a:solidFill>
                  <a:srgbClr val="000000"/>
                </a:solidFill>
                <a:latin typeface="Lucida Sans Typewriter" charset="0"/>
              </a:rPr>
              <a:t>` p </a:t>
            </a:r>
            <a:r>
              <a:rPr lang="fr-FR" sz="2400" dirty="0" smtClean="0">
                <a:solidFill>
                  <a:srgbClr val="000000"/>
                </a:solidFill>
                <a:latin typeface="Lucida Sans Typewriter" charset="0"/>
              </a:rPr>
              <a:t>== 0</a:t>
            </a:r>
            <a:endParaRPr lang="en-US" sz="2400" dirty="0" smtClean="0">
              <a:solidFill>
                <a:srgbClr val="000000"/>
              </a:solidFill>
              <a:latin typeface="Lucida Sans Typewriter" charset="0"/>
            </a:endParaRPr>
          </a:p>
        </p:txBody>
      </p:sp>
      <p:sp>
        <p:nvSpPr>
          <p:cNvPr id="7" name="Text Box 13"/>
          <p:cNvSpPr txBox="1">
            <a:spLocks noChangeArrowheads="1"/>
          </p:cNvSpPr>
          <p:nvPr/>
        </p:nvSpPr>
        <p:spPr bwMode="auto">
          <a:xfrm>
            <a:off x="601663" y="3135689"/>
            <a:ext cx="8069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smtClean="0"/>
              <a:t>Alternatively, using infix style:</a:t>
            </a:r>
            <a:endParaRPr lang="en-US" sz="2400" dirty="0"/>
          </a:p>
        </p:txBody>
      </p:sp>
    </p:spTree>
    <p:extLst>
      <p:ext uri="{BB962C8B-B14F-4D97-AF65-F5344CB8AC3E}">
        <p14:creationId xmlns:p14="http://schemas.microsoft.com/office/powerpoint/2010/main" val="17222579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C854117B-6BF0-0D46-9F68-68C4576048FD}" type="slidenum">
              <a:rPr lang="en-US" sz="1400"/>
              <a:pPr/>
              <a:t>15</a:t>
            </a:fld>
            <a:endParaRPr lang="en-US" sz="1400"/>
          </a:p>
        </p:txBody>
      </p:sp>
      <p:sp>
        <p:nvSpPr>
          <p:cNvPr id="28675" name="Rectangle 2"/>
          <p:cNvSpPr>
            <a:spLocks noGrp="1" noChangeArrowheads="1"/>
          </p:cNvSpPr>
          <p:nvPr>
            <p:ph type="title"/>
          </p:nvPr>
        </p:nvSpPr>
        <p:spPr>
          <a:xfrm>
            <a:off x="457200" y="205978"/>
            <a:ext cx="8229600" cy="1118733"/>
          </a:xfrm>
        </p:spPr>
        <p:txBody>
          <a:bodyPr/>
          <a:lstStyle/>
          <a:p>
            <a:r>
              <a:rPr lang="en-US" dirty="0" smtClean="0">
                <a:latin typeface="Arial Black" charset="0"/>
              </a:rPr>
              <a:t>Undefined definitions ;-)</a:t>
            </a:r>
            <a:endParaRPr lang="en-US" dirty="0">
              <a:latin typeface="Arial Black" charset="0"/>
            </a:endParaRPr>
          </a:p>
        </p:txBody>
      </p:sp>
      <p:sp>
        <p:nvSpPr>
          <p:cNvPr id="28676" name="Rectangle 5"/>
          <p:cNvSpPr>
            <a:spLocks noChangeArrowheads="1"/>
          </p:cNvSpPr>
          <p:nvPr/>
        </p:nvSpPr>
        <p:spPr bwMode="auto">
          <a:xfrm>
            <a:off x="1332086" y="1979989"/>
            <a:ext cx="4820851" cy="461665"/>
          </a:xfrm>
          <a:prstGeom prst="rect">
            <a:avLst/>
          </a:prstGeom>
          <a:solidFill>
            <a:srgbClr val="FFFFFF"/>
          </a:solidFill>
          <a:ln w="12700" cap="sq">
            <a:solidFill>
              <a:srgbClr val="15A8DB"/>
            </a:solidFill>
            <a:miter lim="800000"/>
            <a:headEnd/>
            <a:tailEnd/>
          </a:ln>
          <a:extLst/>
        </p:spPr>
        <p:txBody>
          <a:bodyPr wrap="none" anchor="ctr">
            <a:spAutoFit/>
          </a:bodyPr>
          <a:lstStyle/>
          <a:p>
            <a:r>
              <a:rPr lang="fr-FR" sz="2400" dirty="0">
                <a:solidFill>
                  <a:srgbClr val="000000"/>
                </a:solidFill>
                <a:latin typeface="Lucida Sans Typewriter" charset="0"/>
              </a:rPr>
              <a:t>divisible x p = </a:t>
            </a:r>
            <a:r>
              <a:rPr lang="fr-FR" sz="2400" dirty="0" err="1" smtClean="0">
                <a:solidFill>
                  <a:srgbClr val="000000"/>
                </a:solidFill>
                <a:latin typeface="Lucida Sans Typewriter" charset="0"/>
              </a:rPr>
              <a:t>undefined</a:t>
            </a:r>
            <a:endParaRPr lang="fr-FR" sz="2400" dirty="0" smtClean="0">
              <a:solidFill>
                <a:srgbClr val="000000"/>
              </a:solidFill>
              <a:latin typeface="Lucida Sans Typewriter" charset="0"/>
            </a:endParaRPr>
          </a:p>
        </p:txBody>
      </p:sp>
      <p:sp>
        <p:nvSpPr>
          <p:cNvPr id="28677" name="Text Box 13"/>
          <p:cNvSpPr txBox="1">
            <a:spLocks noChangeArrowheads="1"/>
          </p:cNvSpPr>
          <p:nvPr/>
        </p:nvSpPr>
        <p:spPr bwMode="auto">
          <a:xfrm>
            <a:off x="449263" y="1440019"/>
            <a:ext cx="8069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smtClean="0"/>
              <a:t>Example:</a:t>
            </a:r>
            <a:endParaRPr lang="en-US" sz="2400" dirty="0"/>
          </a:p>
        </p:txBody>
      </p:sp>
    </p:spTree>
    <p:extLst>
      <p:ext uri="{BB962C8B-B14F-4D97-AF65-F5344CB8AC3E}">
        <p14:creationId xmlns:p14="http://schemas.microsoft.com/office/powerpoint/2010/main" val="2246881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C854117B-6BF0-0D46-9F68-68C4576048FD}" type="slidenum">
              <a:rPr lang="en-US" sz="1400"/>
              <a:pPr/>
              <a:t>16</a:t>
            </a:fld>
            <a:endParaRPr lang="en-US" sz="1400"/>
          </a:p>
        </p:txBody>
      </p:sp>
      <p:sp>
        <p:nvSpPr>
          <p:cNvPr id="28675" name="Rectangle 2"/>
          <p:cNvSpPr>
            <a:spLocks noGrp="1" noChangeArrowheads="1"/>
          </p:cNvSpPr>
          <p:nvPr>
            <p:ph type="title"/>
          </p:nvPr>
        </p:nvSpPr>
        <p:spPr/>
        <p:txBody>
          <a:bodyPr/>
          <a:lstStyle/>
          <a:p>
            <a:r>
              <a:rPr lang="en-US" dirty="0" smtClean="0">
                <a:latin typeface="Arial Black" charset="0"/>
              </a:rPr>
              <a:t>Wildcard</a:t>
            </a:r>
            <a:endParaRPr lang="en-US" dirty="0">
              <a:latin typeface="Arial Black" charset="0"/>
            </a:endParaRPr>
          </a:p>
        </p:txBody>
      </p:sp>
      <p:sp>
        <p:nvSpPr>
          <p:cNvPr id="28676" name="Rectangle 5"/>
          <p:cNvSpPr>
            <a:spLocks noChangeArrowheads="1"/>
          </p:cNvSpPr>
          <p:nvPr/>
        </p:nvSpPr>
        <p:spPr bwMode="auto">
          <a:xfrm>
            <a:off x="1332086" y="1979989"/>
            <a:ext cx="4820851" cy="461665"/>
          </a:xfrm>
          <a:prstGeom prst="rect">
            <a:avLst/>
          </a:prstGeom>
          <a:solidFill>
            <a:srgbClr val="FFFFFF"/>
          </a:solidFill>
          <a:ln w="12700" cap="sq">
            <a:solidFill>
              <a:srgbClr val="15A8DB"/>
            </a:solidFill>
            <a:miter lim="800000"/>
            <a:headEnd/>
            <a:tailEnd/>
          </a:ln>
          <a:extLst/>
        </p:spPr>
        <p:txBody>
          <a:bodyPr wrap="none" anchor="ctr">
            <a:spAutoFit/>
          </a:bodyPr>
          <a:lstStyle/>
          <a:p>
            <a:r>
              <a:rPr lang="fr-FR" sz="2400" dirty="0">
                <a:solidFill>
                  <a:srgbClr val="000000"/>
                </a:solidFill>
                <a:latin typeface="Lucida Sans Typewriter" charset="0"/>
              </a:rPr>
              <a:t>d</a:t>
            </a:r>
            <a:r>
              <a:rPr lang="fr-FR" sz="2400" dirty="0" smtClean="0">
                <a:solidFill>
                  <a:srgbClr val="000000"/>
                </a:solidFill>
                <a:latin typeface="Lucida Sans Typewriter" charset="0"/>
              </a:rPr>
              <a:t>ivisible _ _ </a:t>
            </a:r>
            <a:r>
              <a:rPr lang="fr-FR" sz="2400" dirty="0">
                <a:solidFill>
                  <a:srgbClr val="000000"/>
                </a:solidFill>
                <a:latin typeface="Lucida Sans Typewriter" charset="0"/>
              </a:rPr>
              <a:t>= </a:t>
            </a:r>
            <a:r>
              <a:rPr lang="fr-FR" sz="2400" dirty="0" err="1" smtClean="0">
                <a:solidFill>
                  <a:srgbClr val="000000"/>
                </a:solidFill>
                <a:latin typeface="Lucida Sans Typewriter" charset="0"/>
              </a:rPr>
              <a:t>undefined</a:t>
            </a:r>
            <a:endParaRPr lang="fr-FR" sz="2400" dirty="0" smtClean="0">
              <a:solidFill>
                <a:srgbClr val="000000"/>
              </a:solidFill>
              <a:latin typeface="Lucida Sans Typewriter" charset="0"/>
            </a:endParaRPr>
          </a:p>
        </p:txBody>
      </p:sp>
      <p:sp>
        <p:nvSpPr>
          <p:cNvPr id="28677" name="Text Box 13"/>
          <p:cNvSpPr txBox="1">
            <a:spLocks noChangeArrowheads="1"/>
          </p:cNvSpPr>
          <p:nvPr/>
        </p:nvSpPr>
        <p:spPr bwMode="auto">
          <a:xfrm>
            <a:off x="449263" y="1440019"/>
            <a:ext cx="8069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smtClean="0"/>
              <a:t>Example:</a:t>
            </a:r>
            <a:endParaRPr lang="en-US" sz="2400" dirty="0"/>
          </a:p>
        </p:txBody>
      </p:sp>
    </p:spTree>
    <p:extLst>
      <p:ext uri="{BB962C8B-B14F-4D97-AF65-F5344CB8AC3E}">
        <p14:creationId xmlns:p14="http://schemas.microsoft.com/office/powerpoint/2010/main" val="38627657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83C0226E-2CAF-6A4C-A4E4-BB84EBD2A96A}" type="slidenum">
              <a:rPr lang="en-US" sz="1400"/>
              <a:pPr/>
              <a:t>17</a:t>
            </a:fld>
            <a:endParaRPr lang="en-US" sz="1400"/>
          </a:p>
        </p:txBody>
      </p:sp>
      <p:sp>
        <p:nvSpPr>
          <p:cNvPr id="34820" name="Text Box 2"/>
          <p:cNvSpPr txBox="1">
            <a:spLocks noChangeArrowheads="1"/>
          </p:cNvSpPr>
          <p:nvPr/>
        </p:nvSpPr>
        <p:spPr bwMode="auto">
          <a:xfrm>
            <a:off x="400051" y="540871"/>
            <a:ext cx="81391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dirty="0" smtClean="0"/>
              <a:t>“Local” definitions using </a:t>
            </a:r>
            <a:r>
              <a:rPr lang="en-US" b="1" dirty="0" smtClean="0"/>
              <a:t>where</a:t>
            </a:r>
            <a:r>
              <a:rPr lang="en-US" dirty="0" smtClean="0"/>
              <a:t> </a:t>
            </a:r>
            <a:endParaRPr lang="en-US" dirty="0"/>
          </a:p>
        </p:txBody>
      </p:sp>
      <p:sp>
        <p:nvSpPr>
          <p:cNvPr id="34821" name="Text Box 3"/>
          <p:cNvSpPr txBox="1">
            <a:spLocks noChangeArrowheads="1"/>
          </p:cNvSpPr>
          <p:nvPr/>
        </p:nvSpPr>
        <p:spPr bwMode="auto">
          <a:xfrm>
            <a:off x="3443937" y="1611780"/>
            <a:ext cx="2224587" cy="1938992"/>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a = b + c</a:t>
            </a:r>
          </a:p>
          <a:p>
            <a:r>
              <a:rPr lang="en-US" sz="2400" dirty="0">
                <a:solidFill>
                  <a:srgbClr val="000000"/>
                </a:solidFill>
                <a:latin typeface="Lucida Sans Typewriter" charset="0"/>
              </a:rPr>
              <a:t>    where</a:t>
            </a:r>
          </a:p>
          <a:p>
            <a:r>
              <a:rPr lang="en-US" sz="2400" dirty="0">
                <a:solidFill>
                  <a:srgbClr val="000000"/>
                </a:solidFill>
                <a:latin typeface="Lucida Sans Typewriter" charset="0"/>
              </a:rPr>
              <a:t>      b = 1</a:t>
            </a:r>
          </a:p>
          <a:p>
            <a:r>
              <a:rPr lang="en-US" sz="2400" dirty="0">
                <a:solidFill>
                  <a:srgbClr val="000000"/>
                </a:solidFill>
                <a:latin typeface="Lucida Sans Typewriter" charset="0"/>
              </a:rPr>
              <a:t>      c = 2</a:t>
            </a:r>
          </a:p>
          <a:p>
            <a:r>
              <a:rPr lang="en-US" sz="2400" dirty="0">
                <a:solidFill>
                  <a:srgbClr val="000000"/>
                </a:solidFill>
                <a:latin typeface="Lucida Sans Typewriter" charset="0"/>
              </a:rPr>
              <a:t>d = a * 2</a:t>
            </a:r>
          </a:p>
        </p:txBody>
      </p:sp>
    </p:spTree>
    <p:extLst>
      <p:ext uri="{BB962C8B-B14F-4D97-AF65-F5344CB8AC3E}">
        <p14:creationId xmlns:p14="http://schemas.microsoft.com/office/powerpoint/2010/main" val="32754229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83C0226E-2CAF-6A4C-A4E4-BB84EBD2A96A}" type="slidenum">
              <a:rPr lang="en-US" sz="1400"/>
              <a:pPr/>
              <a:t>18</a:t>
            </a:fld>
            <a:endParaRPr lang="en-US" sz="1400"/>
          </a:p>
        </p:txBody>
      </p:sp>
      <p:sp>
        <p:nvSpPr>
          <p:cNvPr id="34820" name="Text Box 2"/>
          <p:cNvSpPr txBox="1">
            <a:spLocks noChangeArrowheads="1"/>
          </p:cNvSpPr>
          <p:nvPr/>
        </p:nvSpPr>
        <p:spPr bwMode="auto">
          <a:xfrm>
            <a:off x="400051" y="540871"/>
            <a:ext cx="81391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dirty="0" smtClean="0"/>
              <a:t>“Local” definitions using </a:t>
            </a:r>
            <a:r>
              <a:rPr lang="en-US" b="1" dirty="0" smtClean="0"/>
              <a:t>let</a:t>
            </a:r>
            <a:endParaRPr lang="en-US" dirty="0"/>
          </a:p>
        </p:txBody>
      </p:sp>
      <p:sp>
        <p:nvSpPr>
          <p:cNvPr id="34821" name="Text Box 3"/>
          <p:cNvSpPr txBox="1">
            <a:spLocks noChangeArrowheads="1"/>
          </p:cNvSpPr>
          <p:nvPr/>
        </p:nvSpPr>
        <p:spPr bwMode="auto">
          <a:xfrm>
            <a:off x="1464099" y="1964527"/>
            <a:ext cx="3846540" cy="1938992"/>
          </a:xfrm>
          <a:prstGeom prst="rect">
            <a:avLst/>
          </a:prstGeom>
          <a:solidFill>
            <a:srgbClr val="FFFFFF"/>
          </a:solidFill>
          <a:ln>
            <a:solidFill>
              <a:srgbClr val="15A8DB"/>
            </a:solidFill>
          </a:ln>
          <a:extLst/>
        </p:spPr>
        <p:txBody>
          <a:bodyPr wrap="squar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a </a:t>
            </a:r>
            <a:r>
              <a:rPr lang="en-US" sz="2400" dirty="0" smtClean="0">
                <a:solidFill>
                  <a:srgbClr val="000000"/>
                </a:solidFill>
                <a:latin typeface="Lucida Sans Typewriter" charset="0"/>
              </a:rPr>
              <a:t>= let b </a:t>
            </a:r>
            <a:r>
              <a:rPr lang="en-US" sz="2400" dirty="0">
                <a:solidFill>
                  <a:srgbClr val="000000"/>
                </a:solidFill>
                <a:latin typeface="Lucida Sans Typewriter" charset="0"/>
              </a:rPr>
              <a:t>= 1</a:t>
            </a:r>
          </a:p>
          <a:p>
            <a:r>
              <a:rPr lang="en-US" sz="2400" dirty="0">
                <a:solidFill>
                  <a:srgbClr val="000000"/>
                </a:solidFill>
                <a:latin typeface="Lucida Sans Typewriter" charset="0"/>
              </a:rPr>
              <a:t>    </a:t>
            </a:r>
            <a:r>
              <a:rPr lang="en-US" sz="2400" dirty="0" smtClean="0">
                <a:solidFill>
                  <a:srgbClr val="000000"/>
                </a:solidFill>
                <a:latin typeface="Lucida Sans Typewriter" charset="0"/>
              </a:rPr>
              <a:t>    c </a:t>
            </a:r>
            <a:r>
              <a:rPr lang="en-US" sz="2400" dirty="0">
                <a:solidFill>
                  <a:srgbClr val="000000"/>
                </a:solidFill>
                <a:latin typeface="Lucida Sans Typewriter" charset="0"/>
              </a:rPr>
              <a:t>= </a:t>
            </a:r>
            <a:r>
              <a:rPr lang="en-US" sz="2400" dirty="0" smtClean="0">
                <a:solidFill>
                  <a:srgbClr val="000000"/>
                </a:solidFill>
                <a:latin typeface="Lucida Sans Typewriter" charset="0"/>
              </a:rPr>
              <a:t>2</a:t>
            </a:r>
          </a:p>
          <a:p>
            <a:r>
              <a:rPr lang="en-US" sz="2400" dirty="0">
                <a:solidFill>
                  <a:srgbClr val="000000"/>
                </a:solidFill>
                <a:latin typeface="Lucida Sans Typewriter" charset="0"/>
              </a:rPr>
              <a:t> </a:t>
            </a:r>
            <a:r>
              <a:rPr lang="en-US" sz="2400" dirty="0" smtClean="0">
                <a:solidFill>
                  <a:srgbClr val="000000"/>
                </a:solidFill>
                <a:latin typeface="Lucida Sans Typewriter" charset="0"/>
              </a:rPr>
              <a:t>   in</a:t>
            </a:r>
            <a:r>
              <a:rPr lang="en-US" sz="2400" dirty="0">
                <a:solidFill>
                  <a:srgbClr val="000000"/>
                </a:solidFill>
                <a:latin typeface="Lucida Sans Typewriter" charset="0"/>
              </a:rPr>
              <a:t> </a:t>
            </a:r>
            <a:r>
              <a:rPr lang="en-US" sz="2400" dirty="0" smtClean="0">
                <a:solidFill>
                  <a:srgbClr val="000000"/>
                </a:solidFill>
                <a:latin typeface="Lucida Sans Typewriter" charset="0"/>
              </a:rPr>
              <a:t>b </a:t>
            </a:r>
            <a:r>
              <a:rPr lang="en-US" sz="2400" dirty="0">
                <a:solidFill>
                  <a:srgbClr val="000000"/>
                </a:solidFill>
                <a:latin typeface="Lucida Sans Typewriter" charset="0"/>
              </a:rPr>
              <a:t>+ c</a:t>
            </a:r>
          </a:p>
          <a:p>
            <a:endParaRPr lang="en-US" sz="2400" dirty="0">
              <a:solidFill>
                <a:srgbClr val="000000"/>
              </a:solidFill>
              <a:latin typeface="Lucida Sans Typewriter" charset="0"/>
            </a:endParaRPr>
          </a:p>
          <a:p>
            <a:r>
              <a:rPr lang="en-US" sz="2400" dirty="0">
                <a:solidFill>
                  <a:srgbClr val="000000"/>
                </a:solidFill>
                <a:latin typeface="Lucida Sans Typewriter" charset="0"/>
              </a:rPr>
              <a:t>d = a * 2</a:t>
            </a:r>
          </a:p>
        </p:txBody>
      </p:sp>
    </p:spTree>
    <p:extLst>
      <p:ext uri="{BB962C8B-B14F-4D97-AF65-F5344CB8AC3E}">
        <p14:creationId xmlns:p14="http://schemas.microsoft.com/office/powerpoint/2010/main" val="15195483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6EFC12E6-05C7-CB46-A04E-E73B292E47A8}" type="slidenum">
              <a:rPr lang="en-US" sz="1400"/>
              <a:pPr/>
              <a:t>19</a:t>
            </a:fld>
            <a:endParaRPr lang="en-US" sz="1400"/>
          </a:p>
        </p:txBody>
      </p:sp>
      <p:sp>
        <p:nvSpPr>
          <p:cNvPr id="19459" name="Rectangle 2"/>
          <p:cNvSpPr>
            <a:spLocks noGrp="1" noChangeArrowheads="1"/>
          </p:cNvSpPr>
          <p:nvPr>
            <p:ph type="title"/>
          </p:nvPr>
        </p:nvSpPr>
        <p:spPr/>
        <p:txBody>
          <a:bodyPr/>
          <a:lstStyle/>
          <a:p>
            <a:r>
              <a:rPr lang="en-US" dirty="0">
                <a:latin typeface="Arial Black" charset="0"/>
              </a:rPr>
              <a:t>The Standard </a:t>
            </a:r>
            <a:r>
              <a:rPr lang="en-US" dirty="0" smtClean="0">
                <a:latin typeface="Arial Black" charset="0"/>
              </a:rPr>
              <a:t>Prelude – </a:t>
            </a:r>
            <a:r>
              <a:rPr lang="en-US" dirty="0" err="1" smtClean="0">
                <a:latin typeface="Arial Black" charset="0"/>
              </a:rPr>
              <a:t>esp</a:t>
            </a:r>
            <a:r>
              <a:rPr lang="en-US" dirty="0" smtClean="0">
                <a:latin typeface="Arial Black" charset="0"/>
              </a:rPr>
              <a:t> Lists</a:t>
            </a:r>
            <a:endParaRPr lang="en-US" dirty="0">
              <a:latin typeface="Arial Black" charset="0"/>
            </a:endParaRPr>
          </a:p>
        </p:txBody>
      </p:sp>
      <p:sp>
        <p:nvSpPr>
          <p:cNvPr id="19460" name="Text Box 3"/>
          <p:cNvSpPr txBox="1">
            <a:spLocks noChangeArrowheads="1"/>
          </p:cNvSpPr>
          <p:nvPr/>
        </p:nvSpPr>
        <p:spPr bwMode="auto">
          <a:xfrm>
            <a:off x="450851" y="1239441"/>
            <a:ext cx="79676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Haskell comes with a large number of standard library functions.  In addition to the familiar numeric functions such as + and *, the library also provides many useful functions on </a:t>
            </a:r>
            <a:r>
              <a:rPr lang="en-US" sz="2400" u="sng" dirty="0"/>
              <a:t>lists</a:t>
            </a:r>
            <a:r>
              <a:rPr lang="en-US" sz="2400" dirty="0"/>
              <a:t>.</a:t>
            </a:r>
          </a:p>
        </p:txBody>
      </p:sp>
      <p:sp>
        <p:nvSpPr>
          <p:cNvPr id="19461" name="Rectangle 4"/>
          <p:cNvSpPr>
            <a:spLocks noChangeArrowheads="1"/>
          </p:cNvSpPr>
          <p:nvPr/>
        </p:nvSpPr>
        <p:spPr bwMode="auto">
          <a:xfrm>
            <a:off x="554038" y="3033713"/>
            <a:ext cx="5649912" cy="448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pPr>
            <a:r>
              <a:rPr kumimoji="1" lang="en-US" sz="2400" dirty="0"/>
              <a:t>Select the first element of a list:</a:t>
            </a:r>
          </a:p>
        </p:txBody>
      </p:sp>
      <p:sp>
        <p:nvSpPr>
          <p:cNvPr id="19462" name="Text Box 5"/>
          <p:cNvSpPr txBox="1">
            <a:spLocks noChangeArrowheads="1"/>
          </p:cNvSpPr>
          <p:nvPr/>
        </p:nvSpPr>
        <p:spPr bwMode="auto">
          <a:xfrm>
            <a:off x="1495425" y="3821907"/>
            <a:ext cx="3522719" cy="830997"/>
          </a:xfrm>
          <a:prstGeom prst="rect">
            <a:avLst/>
          </a:prstGeom>
          <a:solidFill>
            <a:srgbClr val="FFFFFF"/>
          </a:solidFill>
          <a:ln w="12700" cap="sq">
            <a:solidFill>
              <a:srgbClr val="15A8DB"/>
            </a:solidFill>
            <a:miter lim="800000"/>
            <a:headEnd type="none" w="sm" len="sm"/>
            <a:tailEnd type="none" w="sm" len="sm"/>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&gt; head [1,2,3,4,5]</a:t>
            </a:r>
          </a:p>
          <a:p>
            <a:r>
              <a:rPr lang="en-US" sz="2400" dirty="0">
                <a:solidFill>
                  <a:srgbClr val="000000"/>
                </a:solidFill>
                <a:latin typeface="Lucida Sans Typewriter" charset="0"/>
              </a:rPr>
              <a:t>1</a:t>
            </a:r>
          </a:p>
        </p:txBody>
      </p:sp>
    </p:spTree>
    <p:extLst>
      <p:ext uri="{BB962C8B-B14F-4D97-AF65-F5344CB8AC3E}">
        <p14:creationId xmlns:p14="http://schemas.microsoft.com/office/powerpoint/2010/main" val="2735366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el 1"/>
          <p:cNvSpPr>
            <a:spLocks noGrp="1"/>
          </p:cNvSpPr>
          <p:nvPr>
            <p:ph type="subTitle" idx="1"/>
          </p:nvPr>
        </p:nvSpPr>
        <p:spPr/>
        <p:txBody>
          <a:bodyPr/>
          <a:lstStyle/>
          <a:p>
            <a:r>
              <a:rPr lang="nl-NL" sz="1000" dirty="0" smtClean="0"/>
              <a:t>Erik Meijer</a:t>
            </a:r>
            <a:endParaRPr lang="nl-NL" sz="1000" dirty="0"/>
          </a:p>
        </p:txBody>
      </p:sp>
      <p:sp>
        <p:nvSpPr>
          <p:cNvPr id="3" name="Titel 2"/>
          <p:cNvSpPr>
            <a:spLocks noGrp="1"/>
          </p:cNvSpPr>
          <p:nvPr>
            <p:ph type="ctrTitle"/>
          </p:nvPr>
        </p:nvSpPr>
        <p:spPr>
          <a:xfrm>
            <a:off x="457201" y="2098938"/>
            <a:ext cx="4922921" cy="775820"/>
          </a:xfrm>
        </p:spPr>
        <p:txBody>
          <a:bodyPr/>
          <a:lstStyle/>
          <a:p>
            <a:r>
              <a:rPr lang="nl-NL" sz="1800" dirty="0" smtClean="0"/>
              <a:t>FP101x - </a:t>
            </a:r>
            <a:r>
              <a:rPr lang="nl-NL" sz="1800" dirty="0" err="1" smtClean="0"/>
              <a:t>Functional</a:t>
            </a:r>
            <a:r>
              <a:rPr lang="nl-NL" sz="1800" dirty="0" smtClean="0"/>
              <a:t> Programming</a:t>
            </a:r>
            <a:endParaRPr lang="nl-NL" sz="1800" dirty="0"/>
          </a:p>
        </p:txBody>
      </p:sp>
      <p:sp>
        <p:nvSpPr>
          <p:cNvPr id="4" name="Tijdelijke aanduiding voor inhoud 3"/>
          <p:cNvSpPr>
            <a:spLocks noGrp="1"/>
          </p:cNvSpPr>
          <p:nvPr>
            <p:ph idx="10"/>
          </p:nvPr>
        </p:nvSpPr>
        <p:spPr/>
        <p:txBody>
          <a:bodyPr/>
          <a:lstStyle/>
          <a:p>
            <a:r>
              <a:rPr lang="en-GB" sz="1200" dirty="0" smtClean="0"/>
              <a:t>Programming in Haskell - Introduction</a:t>
            </a:r>
            <a:endParaRPr lang="nl-NL" sz="1200" dirty="0"/>
          </a:p>
        </p:txBody>
      </p:sp>
      <p:sp>
        <p:nvSpPr>
          <p:cNvPr id="5" name="Title 1"/>
          <p:cNvSpPr txBox="1">
            <a:spLocks/>
          </p:cNvSpPr>
          <p:nvPr/>
        </p:nvSpPr>
        <p:spPr>
          <a:xfrm>
            <a:off x="457200" y="205978"/>
            <a:ext cx="8229600" cy="1118733"/>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200" b="1" kern="1200" spc="0">
                <a:solidFill>
                  <a:srgbClr val="82C8FA"/>
                </a:solidFill>
                <a:latin typeface="Calibri"/>
                <a:ea typeface="+mj-ea"/>
                <a:cs typeface="Calibri"/>
              </a:defRPr>
            </a:lvl1pPr>
          </a:lstStyle>
          <a:p>
            <a:r>
              <a:rPr lang="en-US" dirty="0" smtClean="0">
                <a:latin typeface="Arial Black" charset="0"/>
                <a:ea typeface="ＭＳ Ｐゴシック" charset="0"/>
              </a:rPr>
              <a:t>Slides copied from:</a:t>
            </a:r>
          </a:p>
          <a:p>
            <a:r>
              <a:rPr lang="en-US" dirty="0"/>
              <a:t>https://</a:t>
            </a:r>
            <a:r>
              <a:rPr lang="en-US" dirty="0" err="1"/>
              <a:t>github.com</a:t>
            </a:r>
            <a:r>
              <a:rPr lang="en-US" dirty="0"/>
              <a:t>/</a:t>
            </a:r>
            <a:r>
              <a:rPr lang="en-US" dirty="0" err="1"/>
              <a:t>fptudelft</a:t>
            </a:r>
            <a:r>
              <a:rPr lang="en-US" dirty="0"/>
              <a:t>/FP101x-</a:t>
            </a:r>
            <a:r>
              <a:rPr lang="en-US" dirty="0" smtClean="0"/>
              <a:t>Content</a:t>
            </a:r>
          </a:p>
          <a:p>
            <a:r>
              <a:rPr lang="en-US" dirty="0" smtClean="0"/>
              <a:t>(with some minor additions and modifications)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BB7B17DE-164B-2348-A5BB-F538135E6903}" type="slidenum">
              <a:rPr lang="en-US" sz="1400"/>
              <a:pPr/>
              <a:t>20</a:t>
            </a:fld>
            <a:endParaRPr lang="en-US" sz="1400"/>
          </a:p>
        </p:txBody>
      </p:sp>
      <p:sp>
        <p:nvSpPr>
          <p:cNvPr id="20483" name="Rectangle 2"/>
          <p:cNvSpPr>
            <a:spLocks noChangeArrowheads="1"/>
          </p:cNvSpPr>
          <p:nvPr/>
        </p:nvSpPr>
        <p:spPr bwMode="auto">
          <a:xfrm>
            <a:off x="401638" y="374694"/>
            <a:ext cx="8178800" cy="448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Remove the first element from a list:</a:t>
            </a:r>
          </a:p>
        </p:txBody>
      </p:sp>
      <p:sp>
        <p:nvSpPr>
          <p:cNvPr id="20484" name="Text Box 3"/>
          <p:cNvSpPr txBox="1">
            <a:spLocks noChangeArrowheads="1"/>
          </p:cNvSpPr>
          <p:nvPr/>
        </p:nvSpPr>
        <p:spPr bwMode="auto">
          <a:xfrm>
            <a:off x="1427163" y="1010841"/>
            <a:ext cx="3522719" cy="898707"/>
          </a:xfrm>
          <a:prstGeom prst="rect">
            <a:avLst/>
          </a:prstGeom>
          <a:solidFill>
            <a:srgbClr val="FFFFFF"/>
          </a:solidFill>
          <a:ln>
            <a:solidFill>
              <a:srgbClr val="15A8DB"/>
            </a:solidFill>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&gt; tail [1,2,3,4,5]</a:t>
            </a:r>
          </a:p>
          <a:p>
            <a:pPr>
              <a:lnSpc>
                <a:spcPct val="110000"/>
              </a:lnSpc>
            </a:pPr>
            <a:r>
              <a:rPr lang="en-US" sz="2400" dirty="0">
                <a:solidFill>
                  <a:srgbClr val="000000"/>
                </a:solidFill>
                <a:latin typeface="Lucida Sans Typewriter" charset="0"/>
              </a:rPr>
              <a:t>[2,3,4,5]</a:t>
            </a:r>
          </a:p>
        </p:txBody>
      </p:sp>
      <p:sp>
        <p:nvSpPr>
          <p:cNvPr id="20485" name="Rectangle 4"/>
          <p:cNvSpPr>
            <a:spLocks noChangeArrowheads="1"/>
          </p:cNvSpPr>
          <p:nvPr/>
        </p:nvSpPr>
        <p:spPr bwMode="auto">
          <a:xfrm>
            <a:off x="401638" y="1992008"/>
            <a:ext cx="8178800" cy="448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Select the nth element of a list:</a:t>
            </a:r>
          </a:p>
        </p:txBody>
      </p:sp>
      <p:sp>
        <p:nvSpPr>
          <p:cNvPr id="20486" name="Text Box 5"/>
          <p:cNvSpPr txBox="1">
            <a:spLocks noChangeArrowheads="1"/>
          </p:cNvSpPr>
          <p:nvPr/>
        </p:nvSpPr>
        <p:spPr bwMode="auto">
          <a:xfrm>
            <a:off x="1413494" y="2543176"/>
            <a:ext cx="3522719" cy="966418"/>
          </a:xfrm>
          <a:prstGeom prst="rect">
            <a:avLst/>
          </a:prstGeom>
          <a:solidFill>
            <a:srgbClr val="FFFFFF"/>
          </a:solidFill>
          <a:ln>
            <a:solidFill>
              <a:srgbClr val="15A8DB"/>
            </a:solidFill>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20000"/>
              </a:lnSpc>
            </a:pPr>
            <a:r>
              <a:rPr lang="en-US" sz="2400" dirty="0">
                <a:solidFill>
                  <a:srgbClr val="000000"/>
                </a:solidFill>
                <a:latin typeface="Lucida Sans Typewriter" charset="0"/>
              </a:rPr>
              <a:t>&gt; [1,2,3,4,5] !! 2</a:t>
            </a:r>
          </a:p>
          <a:p>
            <a:pPr>
              <a:lnSpc>
                <a:spcPct val="120000"/>
              </a:lnSpc>
            </a:pPr>
            <a:r>
              <a:rPr lang="en-US" sz="2400" dirty="0">
                <a:solidFill>
                  <a:srgbClr val="000000"/>
                </a:solidFill>
                <a:latin typeface="Lucida Sans Typewriter" charset="0"/>
              </a:rPr>
              <a:t>3</a:t>
            </a:r>
          </a:p>
        </p:txBody>
      </p:sp>
      <p:sp>
        <p:nvSpPr>
          <p:cNvPr id="20487" name="Rectangle 6"/>
          <p:cNvSpPr>
            <a:spLocks noChangeArrowheads="1"/>
          </p:cNvSpPr>
          <p:nvPr/>
        </p:nvSpPr>
        <p:spPr bwMode="auto">
          <a:xfrm>
            <a:off x="401638" y="3563494"/>
            <a:ext cx="8178800" cy="448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Select the first n elements of a list:</a:t>
            </a:r>
          </a:p>
        </p:txBody>
      </p:sp>
      <p:sp>
        <p:nvSpPr>
          <p:cNvPr id="20488" name="Text Box 7"/>
          <p:cNvSpPr txBox="1">
            <a:spLocks noChangeArrowheads="1"/>
          </p:cNvSpPr>
          <p:nvPr/>
        </p:nvSpPr>
        <p:spPr bwMode="auto">
          <a:xfrm>
            <a:off x="1422750" y="4140994"/>
            <a:ext cx="3893614" cy="830997"/>
          </a:xfrm>
          <a:prstGeom prst="rect">
            <a:avLst/>
          </a:prstGeom>
          <a:solidFill>
            <a:srgbClr val="FFFFFF"/>
          </a:solidFill>
          <a:ln>
            <a:solidFill>
              <a:srgbClr val="15A8DB"/>
            </a:solidFill>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&gt; take 3 [1,2,3,4,5]</a:t>
            </a:r>
          </a:p>
          <a:p>
            <a:r>
              <a:rPr lang="en-US" sz="2400" dirty="0">
                <a:solidFill>
                  <a:srgbClr val="000000"/>
                </a:solidFill>
                <a:latin typeface="Lucida Sans Typewriter" charset="0"/>
              </a:rPr>
              <a:t>[1,2,3]</a:t>
            </a:r>
          </a:p>
        </p:txBody>
      </p:sp>
    </p:spTree>
    <p:extLst>
      <p:ext uri="{BB962C8B-B14F-4D97-AF65-F5344CB8AC3E}">
        <p14:creationId xmlns:p14="http://schemas.microsoft.com/office/powerpoint/2010/main" val="276282275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D22C1549-B2A2-3E40-AC55-636EBCCC5FC3}" type="slidenum">
              <a:rPr lang="en-US" sz="1400"/>
              <a:pPr/>
              <a:t>21</a:t>
            </a:fld>
            <a:endParaRPr lang="en-US" sz="1400"/>
          </a:p>
        </p:txBody>
      </p:sp>
      <p:sp>
        <p:nvSpPr>
          <p:cNvPr id="21507" name="Rectangle 2"/>
          <p:cNvSpPr>
            <a:spLocks noChangeArrowheads="1"/>
          </p:cNvSpPr>
          <p:nvPr/>
        </p:nvSpPr>
        <p:spPr bwMode="auto">
          <a:xfrm>
            <a:off x="401638" y="407678"/>
            <a:ext cx="8178800" cy="448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Remove the first n elements from a list:</a:t>
            </a:r>
          </a:p>
        </p:txBody>
      </p:sp>
      <p:sp>
        <p:nvSpPr>
          <p:cNvPr id="21508" name="Text Box 3"/>
          <p:cNvSpPr txBox="1">
            <a:spLocks noChangeArrowheads="1"/>
          </p:cNvSpPr>
          <p:nvPr/>
        </p:nvSpPr>
        <p:spPr bwMode="auto">
          <a:xfrm>
            <a:off x="1427163" y="1010841"/>
            <a:ext cx="3893614" cy="898707"/>
          </a:xfrm>
          <a:prstGeom prst="rect">
            <a:avLst/>
          </a:prstGeom>
          <a:solidFill>
            <a:srgbClr val="FFFFFF"/>
          </a:solidFill>
          <a:ln w="12700" cap="sq">
            <a:solidFill>
              <a:srgbClr val="15A8DB"/>
            </a:solidFill>
            <a:miter lim="800000"/>
            <a:headEnd type="none" w="sm" len="sm"/>
            <a:tailEnd type="none" w="sm" len="sm"/>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&gt; drop 3 [1,2,3,4,5]</a:t>
            </a:r>
          </a:p>
          <a:p>
            <a:pPr>
              <a:lnSpc>
                <a:spcPct val="110000"/>
              </a:lnSpc>
            </a:pPr>
            <a:r>
              <a:rPr lang="en-US" sz="2400" dirty="0">
                <a:solidFill>
                  <a:srgbClr val="000000"/>
                </a:solidFill>
                <a:latin typeface="Lucida Sans Typewriter" charset="0"/>
              </a:rPr>
              <a:t>[4,5]</a:t>
            </a:r>
          </a:p>
        </p:txBody>
      </p:sp>
      <p:sp>
        <p:nvSpPr>
          <p:cNvPr id="21509" name="Rectangle 4"/>
          <p:cNvSpPr>
            <a:spLocks noChangeArrowheads="1"/>
          </p:cNvSpPr>
          <p:nvPr/>
        </p:nvSpPr>
        <p:spPr bwMode="auto">
          <a:xfrm>
            <a:off x="401638" y="1993237"/>
            <a:ext cx="8178800" cy="448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Calculate the length of a list:</a:t>
            </a:r>
          </a:p>
        </p:txBody>
      </p:sp>
      <p:sp>
        <p:nvSpPr>
          <p:cNvPr id="21510" name="Text Box 5"/>
          <p:cNvSpPr txBox="1">
            <a:spLocks noChangeArrowheads="1"/>
          </p:cNvSpPr>
          <p:nvPr/>
        </p:nvSpPr>
        <p:spPr bwMode="auto">
          <a:xfrm>
            <a:off x="1429988" y="2564606"/>
            <a:ext cx="3893614" cy="898707"/>
          </a:xfrm>
          <a:prstGeom prst="rect">
            <a:avLst/>
          </a:prstGeom>
          <a:solidFill>
            <a:srgbClr val="FFFFFF"/>
          </a:solidFill>
          <a:ln w="12700" cap="sq">
            <a:solidFill>
              <a:srgbClr val="15A8DB"/>
            </a:solidFill>
            <a:miter lim="800000"/>
            <a:headEnd type="none" w="sm" len="sm"/>
            <a:tailEnd type="none" w="sm" len="sm"/>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&gt; length [1,2,3,4,5]</a:t>
            </a:r>
          </a:p>
          <a:p>
            <a:pPr>
              <a:lnSpc>
                <a:spcPct val="110000"/>
              </a:lnSpc>
            </a:pPr>
            <a:r>
              <a:rPr lang="en-US" sz="2400" dirty="0">
                <a:solidFill>
                  <a:srgbClr val="000000"/>
                </a:solidFill>
                <a:latin typeface="Lucida Sans Typewriter" charset="0"/>
              </a:rPr>
              <a:t>5</a:t>
            </a:r>
          </a:p>
        </p:txBody>
      </p:sp>
      <p:sp>
        <p:nvSpPr>
          <p:cNvPr id="21511" name="Rectangle 6"/>
          <p:cNvSpPr>
            <a:spLocks noChangeArrowheads="1"/>
          </p:cNvSpPr>
          <p:nvPr/>
        </p:nvSpPr>
        <p:spPr bwMode="auto">
          <a:xfrm>
            <a:off x="401638" y="3530510"/>
            <a:ext cx="8178800" cy="448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Calculate the sum of a list of numbers:</a:t>
            </a:r>
          </a:p>
        </p:txBody>
      </p:sp>
      <p:sp>
        <p:nvSpPr>
          <p:cNvPr id="21512" name="Text Box 7"/>
          <p:cNvSpPr txBox="1">
            <a:spLocks noChangeArrowheads="1"/>
          </p:cNvSpPr>
          <p:nvPr/>
        </p:nvSpPr>
        <p:spPr bwMode="auto">
          <a:xfrm>
            <a:off x="1439244" y="4118372"/>
            <a:ext cx="3337272" cy="898707"/>
          </a:xfrm>
          <a:prstGeom prst="rect">
            <a:avLst/>
          </a:prstGeom>
          <a:solidFill>
            <a:srgbClr val="FFFFFF"/>
          </a:solidFill>
          <a:ln w="12700" cap="sq">
            <a:solidFill>
              <a:srgbClr val="15A8DB"/>
            </a:solidFill>
            <a:miter lim="800000"/>
            <a:headEnd type="none" w="sm" len="sm"/>
            <a:tailEnd type="none" w="sm" len="sm"/>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&gt; sum [1,2,3,4,5]</a:t>
            </a:r>
          </a:p>
          <a:p>
            <a:pPr>
              <a:lnSpc>
                <a:spcPct val="110000"/>
              </a:lnSpc>
            </a:pPr>
            <a:r>
              <a:rPr lang="en-US" sz="2400" dirty="0">
                <a:solidFill>
                  <a:srgbClr val="000000"/>
                </a:solidFill>
                <a:latin typeface="Lucida Sans Typewriter" charset="0"/>
              </a:rPr>
              <a:t>15</a:t>
            </a:r>
          </a:p>
        </p:txBody>
      </p:sp>
    </p:spTree>
    <p:extLst>
      <p:ext uri="{BB962C8B-B14F-4D97-AF65-F5344CB8AC3E}">
        <p14:creationId xmlns:p14="http://schemas.microsoft.com/office/powerpoint/2010/main" val="37516472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E0979411-400A-9C42-AD1B-84EFDF0AC083}" type="slidenum">
              <a:rPr lang="en-US" sz="1400"/>
              <a:pPr/>
              <a:t>22</a:t>
            </a:fld>
            <a:endParaRPr lang="en-US" sz="1400"/>
          </a:p>
        </p:txBody>
      </p:sp>
      <p:sp>
        <p:nvSpPr>
          <p:cNvPr id="22531" name="Rectangle 2"/>
          <p:cNvSpPr>
            <a:spLocks noChangeArrowheads="1"/>
          </p:cNvSpPr>
          <p:nvPr/>
        </p:nvSpPr>
        <p:spPr bwMode="auto">
          <a:xfrm>
            <a:off x="401638" y="440662"/>
            <a:ext cx="8178800" cy="448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Calculate the product of a list of numbers:</a:t>
            </a:r>
          </a:p>
        </p:txBody>
      </p:sp>
      <p:sp>
        <p:nvSpPr>
          <p:cNvPr id="22532" name="Text Box 3"/>
          <p:cNvSpPr txBox="1">
            <a:spLocks noChangeArrowheads="1"/>
          </p:cNvSpPr>
          <p:nvPr/>
        </p:nvSpPr>
        <p:spPr bwMode="auto">
          <a:xfrm>
            <a:off x="1410669" y="1010841"/>
            <a:ext cx="4079061" cy="898707"/>
          </a:xfrm>
          <a:prstGeom prst="rect">
            <a:avLst/>
          </a:prstGeom>
          <a:solidFill>
            <a:srgbClr val="FFFFFF"/>
          </a:solidFill>
          <a:ln>
            <a:solidFill>
              <a:srgbClr val="15A8DB"/>
            </a:solidFill>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&gt; product [1,2,3,4,5]</a:t>
            </a:r>
          </a:p>
          <a:p>
            <a:pPr>
              <a:lnSpc>
                <a:spcPct val="110000"/>
              </a:lnSpc>
            </a:pPr>
            <a:r>
              <a:rPr lang="en-US" sz="2400" dirty="0">
                <a:solidFill>
                  <a:srgbClr val="000000"/>
                </a:solidFill>
                <a:latin typeface="Lucida Sans Typewriter" charset="0"/>
              </a:rPr>
              <a:t>120</a:t>
            </a:r>
          </a:p>
        </p:txBody>
      </p:sp>
      <p:sp>
        <p:nvSpPr>
          <p:cNvPr id="22533" name="Rectangle 4"/>
          <p:cNvSpPr>
            <a:spLocks noChangeArrowheads="1"/>
          </p:cNvSpPr>
          <p:nvPr/>
        </p:nvSpPr>
        <p:spPr bwMode="auto">
          <a:xfrm>
            <a:off x="401638" y="1993237"/>
            <a:ext cx="8178800" cy="448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Append two lists:</a:t>
            </a:r>
          </a:p>
        </p:txBody>
      </p:sp>
      <p:sp>
        <p:nvSpPr>
          <p:cNvPr id="22534" name="Text Box 5"/>
          <p:cNvSpPr txBox="1">
            <a:spLocks noChangeArrowheads="1"/>
          </p:cNvSpPr>
          <p:nvPr/>
        </p:nvSpPr>
        <p:spPr bwMode="auto">
          <a:xfrm>
            <a:off x="1413494" y="2564606"/>
            <a:ext cx="3522719" cy="898707"/>
          </a:xfrm>
          <a:prstGeom prst="rect">
            <a:avLst/>
          </a:prstGeom>
          <a:solidFill>
            <a:srgbClr val="FFFFFF"/>
          </a:solidFill>
          <a:ln>
            <a:solidFill>
              <a:srgbClr val="15A8DB"/>
            </a:solidFill>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&gt; [1,2,3] ++ [4,5]</a:t>
            </a:r>
          </a:p>
          <a:p>
            <a:pPr>
              <a:lnSpc>
                <a:spcPct val="110000"/>
              </a:lnSpc>
            </a:pPr>
            <a:r>
              <a:rPr lang="en-US" sz="2400" dirty="0">
                <a:solidFill>
                  <a:srgbClr val="000000"/>
                </a:solidFill>
                <a:latin typeface="Lucida Sans Typewriter" charset="0"/>
              </a:rPr>
              <a:t>[1,2,3,4,5]</a:t>
            </a:r>
          </a:p>
        </p:txBody>
      </p:sp>
      <p:sp>
        <p:nvSpPr>
          <p:cNvPr id="22535" name="Rectangle 6"/>
          <p:cNvSpPr>
            <a:spLocks noChangeArrowheads="1"/>
          </p:cNvSpPr>
          <p:nvPr/>
        </p:nvSpPr>
        <p:spPr bwMode="auto">
          <a:xfrm>
            <a:off x="401638" y="3530464"/>
            <a:ext cx="8178800" cy="448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Reverse a list:</a:t>
            </a:r>
          </a:p>
        </p:txBody>
      </p:sp>
      <p:sp>
        <p:nvSpPr>
          <p:cNvPr id="22536" name="Text Box 7"/>
          <p:cNvSpPr txBox="1">
            <a:spLocks noChangeArrowheads="1"/>
          </p:cNvSpPr>
          <p:nvPr/>
        </p:nvSpPr>
        <p:spPr bwMode="auto">
          <a:xfrm>
            <a:off x="1422750" y="4118372"/>
            <a:ext cx="4079061" cy="898707"/>
          </a:xfrm>
          <a:prstGeom prst="rect">
            <a:avLst/>
          </a:prstGeom>
          <a:solidFill>
            <a:srgbClr val="FFFFFF"/>
          </a:solidFill>
          <a:ln>
            <a:solidFill>
              <a:srgbClr val="15A8DB"/>
            </a:solidFill>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&gt; reverse [1,2,3,4,5]</a:t>
            </a:r>
          </a:p>
          <a:p>
            <a:pPr>
              <a:lnSpc>
                <a:spcPct val="110000"/>
              </a:lnSpc>
            </a:pPr>
            <a:r>
              <a:rPr lang="en-US" sz="2400" dirty="0">
                <a:solidFill>
                  <a:srgbClr val="000000"/>
                </a:solidFill>
                <a:latin typeface="Lucida Sans Typewriter" charset="0"/>
              </a:rPr>
              <a:t>[5,4,3,2,1]</a:t>
            </a:r>
          </a:p>
        </p:txBody>
      </p:sp>
    </p:spTree>
    <p:extLst>
      <p:ext uri="{BB962C8B-B14F-4D97-AF65-F5344CB8AC3E}">
        <p14:creationId xmlns:p14="http://schemas.microsoft.com/office/powerpoint/2010/main" val="26287092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6EFC12E6-05C7-CB46-A04E-E73B292E47A8}" type="slidenum">
              <a:rPr lang="en-US" sz="1400"/>
              <a:pPr/>
              <a:t>23</a:t>
            </a:fld>
            <a:endParaRPr lang="en-US" sz="1400"/>
          </a:p>
        </p:txBody>
      </p:sp>
      <p:sp>
        <p:nvSpPr>
          <p:cNvPr id="19459" name="Rectangle 2"/>
          <p:cNvSpPr>
            <a:spLocks noGrp="1" noChangeArrowheads="1"/>
          </p:cNvSpPr>
          <p:nvPr>
            <p:ph type="title"/>
          </p:nvPr>
        </p:nvSpPr>
        <p:spPr/>
        <p:txBody>
          <a:bodyPr/>
          <a:lstStyle/>
          <a:p>
            <a:r>
              <a:rPr lang="en-US" dirty="0" smtClean="0">
                <a:latin typeface="Arial Black" charset="0"/>
              </a:rPr>
              <a:t>Infix operator made prefix</a:t>
            </a:r>
            <a:endParaRPr lang="en-US" dirty="0">
              <a:latin typeface="Arial Black" charset="0"/>
            </a:endParaRPr>
          </a:p>
        </p:txBody>
      </p:sp>
      <p:sp>
        <p:nvSpPr>
          <p:cNvPr id="19460" name="Text Box 3"/>
          <p:cNvSpPr txBox="1">
            <a:spLocks noChangeArrowheads="1"/>
          </p:cNvSpPr>
          <p:nvPr/>
        </p:nvSpPr>
        <p:spPr bwMode="auto">
          <a:xfrm>
            <a:off x="450851" y="1239441"/>
            <a:ext cx="7967663"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smtClean="0"/>
              <a:t>Remember how </a:t>
            </a:r>
            <a:r>
              <a:rPr lang="en-US" sz="2400" dirty="0" smtClean="0">
                <a:solidFill>
                  <a:srgbClr val="000000"/>
                </a:solidFill>
                <a:latin typeface="Lucida Sans Typewriter" charset="0"/>
              </a:rPr>
              <a:t>mod </a:t>
            </a:r>
            <a:r>
              <a:rPr lang="en-US" sz="2400" dirty="0" smtClean="0"/>
              <a:t>could be used </a:t>
            </a:r>
            <a:r>
              <a:rPr lang="en-US" sz="2400" b="1" dirty="0" err="1" smtClean="0"/>
              <a:t>infixish</a:t>
            </a:r>
            <a:r>
              <a:rPr lang="en-US" sz="2400" b="1" dirty="0"/>
              <a:t> </a:t>
            </a:r>
            <a:r>
              <a:rPr lang="en-US" sz="2400" dirty="0" smtClean="0"/>
              <a:t>i.e. </a:t>
            </a:r>
            <a:r>
              <a:rPr lang="en-US" sz="2400" dirty="0" smtClean="0">
                <a:solidFill>
                  <a:srgbClr val="000000"/>
                </a:solidFill>
                <a:latin typeface="Lucida Sans Typewriter" charset="0"/>
              </a:rPr>
              <a:t>`mod`</a:t>
            </a:r>
          </a:p>
          <a:p>
            <a:endParaRPr lang="en-US" sz="2400" dirty="0" smtClean="0"/>
          </a:p>
          <a:p>
            <a:r>
              <a:rPr lang="en-US" sz="2400" dirty="0" smtClean="0"/>
              <a:t>Likewise, </a:t>
            </a:r>
            <a:r>
              <a:rPr lang="en-US" sz="2400" dirty="0" smtClean="0">
                <a:solidFill>
                  <a:srgbClr val="000000"/>
                </a:solidFill>
                <a:latin typeface="Lucida Sans Typewriter" charset="0"/>
              </a:rPr>
              <a:t>++ </a:t>
            </a:r>
            <a:r>
              <a:rPr lang="en-US" sz="2400" dirty="0" smtClean="0"/>
              <a:t>can be made </a:t>
            </a:r>
            <a:r>
              <a:rPr lang="en-US" sz="2400" b="1" dirty="0" smtClean="0"/>
              <a:t>prefix</a:t>
            </a:r>
            <a:endParaRPr lang="en-US" sz="2400" dirty="0" smtClean="0"/>
          </a:p>
        </p:txBody>
      </p:sp>
      <p:sp>
        <p:nvSpPr>
          <p:cNvPr id="19462" name="Text Box 5"/>
          <p:cNvSpPr txBox="1">
            <a:spLocks noChangeArrowheads="1"/>
          </p:cNvSpPr>
          <p:nvPr/>
        </p:nvSpPr>
        <p:spPr bwMode="auto">
          <a:xfrm>
            <a:off x="1666716" y="2624994"/>
            <a:ext cx="5191746" cy="461665"/>
          </a:xfrm>
          <a:prstGeom prst="rect">
            <a:avLst/>
          </a:prstGeom>
          <a:solidFill>
            <a:srgbClr val="FFFFFF"/>
          </a:solidFill>
          <a:ln w="12700" cap="sq">
            <a:solidFill>
              <a:srgbClr val="15A8DB"/>
            </a:solidFill>
            <a:miter lim="800000"/>
            <a:headEnd type="none" w="sm" len="sm"/>
            <a:tailEnd type="none" w="sm" len="sm"/>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err="1" smtClean="0">
                <a:solidFill>
                  <a:srgbClr val="000000"/>
                </a:solidFill>
                <a:latin typeface="Lucida Sans Typewriter" charset="0"/>
              </a:rPr>
              <a:t>xs</a:t>
            </a:r>
            <a:r>
              <a:rPr lang="en-US" sz="2400" dirty="0" smtClean="0">
                <a:solidFill>
                  <a:srgbClr val="000000"/>
                </a:solidFill>
                <a:latin typeface="Lucida Sans Typewriter" charset="0"/>
              </a:rPr>
              <a:t> ++ </a:t>
            </a:r>
            <a:r>
              <a:rPr lang="en-US" sz="2400" dirty="0" err="1" smtClean="0">
                <a:solidFill>
                  <a:srgbClr val="000000"/>
                </a:solidFill>
                <a:latin typeface="Lucida Sans Typewriter" charset="0"/>
              </a:rPr>
              <a:t>ys</a:t>
            </a:r>
            <a:r>
              <a:rPr lang="en-US" sz="2400" dirty="0" smtClean="0">
                <a:solidFill>
                  <a:srgbClr val="000000"/>
                </a:solidFill>
                <a:latin typeface="Lucida Sans Typewriter" charset="0"/>
              </a:rPr>
              <a:t>   ==    (++) </a:t>
            </a:r>
            <a:r>
              <a:rPr lang="en-US" sz="2400" dirty="0" err="1" smtClean="0">
                <a:solidFill>
                  <a:srgbClr val="000000"/>
                </a:solidFill>
                <a:latin typeface="Lucida Sans Typewriter" charset="0"/>
              </a:rPr>
              <a:t>xs</a:t>
            </a:r>
            <a:r>
              <a:rPr lang="en-US" sz="2400" dirty="0" smtClean="0">
                <a:solidFill>
                  <a:srgbClr val="000000"/>
                </a:solidFill>
                <a:latin typeface="Lucida Sans Typewriter" charset="0"/>
              </a:rPr>
              <a:t> </a:t>
            </a:r>
            <a:r>
              <a:rPr lang="en-US" sz="2400" dirty="0" err="1" smtClean="0">
                <a:solidFill>
                  <a:srgbClr val="000000"/>
                </a:solidFill>
                <a:latin typeface="Lucida Sans Typewriter" charset="0"/>
              </a:rPr>
              <a:t>ys</a:t>
            </a:r>
            <a:endParaRPr lang="en-US" sz="2400" dirty="0">
              <a:solidFill>
                <a:srgbClr val="000000"/>
              </a:solidFill>
              <a:latin typeface="Lucida Sans Typewriter" charset="0"/>
            </a:endParaRPr>
          </a:p>
        </p:txBody>
      </p:sp>
      <p:sp>
        <p:nvSpPr>
          <p:cNvPr id="7" name="Text Box 3"/>
          <p:cNvSpPr txBox="1">
            <a:spLocks noChangeArrowheads="1"/>
          </p:cNvSpPr>
          <p:nvPr/>
        </p:nvSpPr>
        <p:spPr bwMode="auto">
          <a:xfrm>
            <a:off x="450851" y="3267805"/>
            <a:ext cx="79676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smtClean="0"/>
              <a:t>Always done when specifying type.</a:t>
            </a:r>
            <a:endParaRPr lang="en-US" sz="2400" dirty="0" smtClean="0">
              <a:solidFill>
                <a:srgbClr val="000000"/>
              </a:solidFill>
              <a:latin typeface="Lucida Sans Typewriter" charset="0"/>
            </a:endParaRPr>
          </a:p>
        </p:txBody>
      </p:sp>
      <p:sp>
        <p:nvSpPr>
          <p:cNvPr id="8" name="Text Box 5"/>
          <p:cNvSpPr txBox="1">
            <a:spLocks noChangeArrowheads="1"/>
          </p:cNvSpPr>
          <p:nvPr/>
        </p:nvSpPr>
        <p:spPr bwMode="auto">
          <a:xfrm>
            <a:off x="1666716" y="3925369"/>
            <a:ext cx="4449956" cy="830997"/>
          </a:xfrm>
          <a:prstGeom prst="rect">
            <a:avLst/>
          </a:prstGeom>
          <a:solidFill>
            <a:srgbClr val="FFFFFF"/>
          </a:solidFill>
          <a:ln w="12700" cap="sq">
            <a:solidFill>
              <a:srgbClr val="15A8DB"/>
            </a:solidFill>
            <a:miter lim="800000"/>
            <a:headEnd type="none" w="sm" len="sm"/>
            <a:tailEnd type="none" w="sm" len="sm"/>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smtClean="0">
                <a:solidFill>
                  <a:srgbClr val="000000"/>
                </a:solidFill>
                <a:latin typeface="Lucida Sans Typewriter" charset="0"/>
              </a:rPr>
              <a:t>(++) :: [a]-&gt;[a]-&gt;[a]</a:t>
            </a:r>
          </a:p>
          <a:p>
            <a:r>
              <a:rPr lang="fr-FR" sz="2400" dirty="0">
                <a:solidFill>
                  <a:srgbClr val="000000"/>
                </a:solidFill>
                <a:latin typeface="Lucida Sans Typewriter" charset="0"/>
              </a:rPr>
              <a:t>(!!) :: [a] -&gt; Int -&gt; a</a:t>
            </a:r>
            <a:endParaRPr lang="en-US" sz="2400" dirty="0">
              <a:solidFill>
                <a:srgbClr val="000000"/>
              </a:solidFill>
              <a:latin typeface="Lucida Sans Typewriter" charset="0"/>
            </a:endParaRPr>
          </a:p>
        </p:txBody>
      </p:sp>
    </p:spTree>
    <p:extLst>
      <p:ext uri="{BB962C8B-B14F-4D97-AF65-F5344CB8AC3E}">
        <p14:creationId xmlns:p14="http://schemas.microsoft.com/office/powerpoint/2010/main" val="10731829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2F290138-61ED-5E42-BB21-0493D6B1C106}" type="slidenum">
              <a:rPr lang="en-US" sz="1400"/>
              <a:pPr/>
              <a:t>24</a:t>
            </a:fld>
            <a:endParaRPr lang="en-US" sz="1400"/>
          </a:p>
        </p:txBody>
      </p:sp>
      <p:sp>
        <p:nvSpPr>
          <p:cNvPr id="16387" name="Rectangle 2"/>
          <p:cNvSpPr>
            <a:spLocks noGrp="1" noChangeArrowheads="1"/>
          </p:cNvSpPr>
          <p:nvPr>
            <p:ph type="title"/>
          </p:nvPr>
        </p:nvSpPr>
        <p:spPr/>
        <p:txBody>
          <a:bodyPr/>
          <a:lstStyle/>
          <a:p>
            <a:r>
              <a:rPr lang="en-US" dirty="0" smtClean="0">
                <a:latin typeface="Arial Black" charset="0"/>
              </a:rPr>
              <a:t>Types and type inference</a:t>
            </a:r>
            <a:endParaRPr lang="en-US" dirty="0">
              <a:latin typeface="Arial Black" charset="0"/>
            </a:endParaRPr>
          </a:p>
        </p:txBody>
      </p:sp>
    </p:spTree>
    <p:extLst>
      <p:ext uri="{BB962C8B-B14F-4D97-AF65-F5344CB8AC3E}">
        <p14:creationId xmlns:p14="http://schemas.microsoft.com/office/powerpoint/2010/main" val="72367729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2F290138-61ED-5E42-BB21-0493D6B1C106}" type="slidenum">
              <a:rPr lang="en-US" sz="1400"/>
              <a:pPr/>
              <a:t>25</a:t>
            </a:fld>
            <a:endParaRPr lang="en-US" sz="1400"/>
          </a:p>
        </p:txBody>
      </p:sp>
      <p:sp>
        <p:nvSpPr>
          <p:cNvPr id="16387" name="Rectangle 2"/>
          <p:cNvSpPr>
            <a:spLocks noGrp="1" noChangeArrowheads="1"/>
          </p:cNvSpPr>
          <p:nvPr>
            <p:ph type="title"/>
          </p:nvPr>
        </p:nvSpPr>
        <p:spPr/>
        <p:txBody>
          <a:bodyPr/>
          <a:lstStyle/>
          <a:p>
            <a:r>
              <a:rPr lang="en-US" dirty="0">
                <a:latin typeface="Arial Black" charset="0"/>
              </a:rPr>
              <a:t>What is a Type?</a:t>
            </a:r>
          </a:p>
        </p:txBody>
      </p:sp>
      <p:sp>
        <p:nvSpPr>
          <p:cNvPr id="16388" name="Text Box 3"/>
          <p:cNvSpPr txBox="1">
            <a:spLocks noChangeArrowheads="1"/>
          </p:cNvSpPr>
          <p:nvPr/>
        </p:nvSpPr>
        <p:spPr bwMode="auto">
          <a:xfrm>
            <a:off x="468314" y="1176156"/>
            <a:ext cx="8213725"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A </a:t>
            </a:r>
            <a:r>
              <a:rPr lang="en-US" sz="2400" u="sng" dirty="0"/>
              <a:t>type</a:t>
            </a:r>
            <a:r>
              <a:rPr lang="en-US" sz="2400" dirty="0"/>
              <a:t> is a name for a collection of related </a:t>
            </a:r>
            <a:r>
              <a:rPr lang="en-US" sz="2400" dirty="0" smtClean="0"/>
              <a:t>values (essentially the same as a set in </a:t>
            </a:r>
            <a:r>
              <a:rPr lang="en-US" sz="2400" dirty="0" err="1" smtClean="0"/>
              <a:t>maths</a:t>
            </a:r>
            <a:r>
              <a:rPr lang="en-US" sz="2400" dirty="0" smtClean="0"/>
              <a:t>).  </a:t>
            </a:r>
            <a:r>
              <a:rPr lang="en-US" sz="2400" dirty="0"/>
              <a:t>For example, in Haskell the basic type</a:t>
            </a:r>
          </a:p>
        </p:txBody>
      </p:sp>
      <p:grpSp>
        <p:nvGrpSpPr>
          <p:cNvPr id="16389" name="Group 52"/>
          <p:cNvGrpSpPr>
            <a:grpSpLocks/>
          </p:cNvGrpSpPr>
          <p:nvPr/>
        </p:nvGrpSpPr>
        <p:grpSpPr bwMode="auto">
          <a:xfrm>
            <a:off x="1612900" y="4118730"/>
            <a:ext cx="3201988" cy="461963"/>
            <a:chOff x="1016" y="3487"/>
            <a:chExt cx="2017" cy="388"/>
          </a:xfrm>
          <a:solidFill>
            <a:srgbClr val="FFFFFF"/>
          </a:solidFill>
        </p:grpSpPr>
        <p:sp>
          <p:nvSpPr>
            <p:cNvPr id="16392" name="Text Box 37"/>
            <p:cNvSpPr txBox="1">
              <a:spLocks noChangeArrowheads="1"/>
            </p:cNvSpPr>
            <p:nvPr/>
          </p:nvSpPr>
          <p:spPr bwMode="auto">
            <a:xfrm>
              <a:off x="2449" y="3487"/>
              <a:ext cx="584" cy="388"/>
            </a:xfrm>
            <a:prstGeom prst="rect">
              <a:avLst/>
            </a:prstGeom>
            <a:grp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True</a:t>
              </a:r>
            </a:p>
          </p:txBody>
        </p:sp>
        <p:sp>
          <p:nvSpPr>
            <p:cNvPr id="16393" name="Text Box 39"/>
            <p:cNvSpPr txBox="1">
              <a:spLocks noChangeArrowheads="1"/>
            </p:cNvSpPr>
            <p:nvPr/>
          </p:nvSpPr>
          <p:spPr bwMode="auto">
            <a:xfrm>
              <a:off x="1016" y="3487"/>
              <a:ext cx="700" cy="388"/>
            </a:xfrm>
            <a:prstGeom prst="rect">
              <a:avLst/>
            </a:prstGeom>
            <a:grp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False</a:t>
              </a:r>
            </a:p>
          </p:txBody>
        </p:sp>
      </p:grpSp>
      <p:sp>
        <p:nvSpPr>
          <p:cNvPr id="16390" name="Text Box 44"/>
          <p:cNvSpPr txBox="1">
            <a:spLocks noChangeArrowheads="1"/>
          </p:cNvSpPr>
          <p:nvPr/>
        </p:nvSpPr>
        <p:spPr bwMode="auto">
          <a:xfrm>
            <a:off x="1613222" y="2499048"/>
            <a:ext cx="926456" cy="461665"/>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err="1">
                <a:solidFill>
                  <a:srgbClr val="000000"/>
                </a:solidFill>
                <a:latin typeface="Lucida Sans Typewriter" charset="0"/>
              </a:rPr>
              <a:t>Bool</a:t>
            </a:r>
            <a:endParaRPr lang="en-US" sz="2400" dirty="0">
              <a:solidFill>
                <a:srgbClr val="000000"/>
              </a:solidFill>
              <a:latin typeface="Lucida Sans Typewriter" charset="0"/>
            </a:endParaRPr>
          </a:p>
        </p:txBody>
      </p:sp>
      <p:sp>
        <p:nvSpPr>
          <p:cNvPr id="16391" name="Text Box 50"/>
          <p:cNvSpPr txBox="1">
            <a:spLocks noChangeArrowheads="1"/>
          </p:cNvSpPr>
          <p:nvPr/>
        </p:nvSpPr>
        <p:spPr bwMode="auto">
          <a:xfrm>
            <a:off x="468314" y="3259485"/>
            <a:ext cx="7780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contains the two logical values:</a:t>
            </a:r>
          </a:p>
        </p:txBody>
      </p:sp>
    </p:spTree>
    <p:extLst>
      <p:ext uri="{BB962C8B-B14F-4D97-AF65-F5344CB8AC3E}">
        <p14:creationId xmlns:p14="http://schemas.microsoft.com/office/powerpoint/2010/main" val="249523459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CE5BB7C9-5CC9-2C47-838D-9CC65F91B076}" type="slidenum">
              <a:rPr lang="en-US" sz="1400"/>
              <a:pPr/>
              <a:t>26</a:t>
            </a:fld>
            <a:endParaRPr lang="en-US" sz="1400"/>
          </a:p>
        </p:txBody>
      </p:sp>
      <p:sp>
        <p:nvSpPr>
          <p:cNvPr id="17411" name="Rectangle 2"/>
          <p:cNvSpPr>
            <a:spLocks noGrp="1" noChangeArrowheads="1"/>
          </p:cNvSpPr>
          <p:nvPr>
            <p:ph type="title"/>
          </p:nvPr>
        </p:nvSpPr>
        <p:spPr/>
        <p:txBody>
          <a:bodyPr/>
          <a:lstStyle/>
          <a:p>
            <a:r>
              <a:rPr lang="en-US" dirty="0">
                <a:latin typeface="Arial Black" charset="0"/>
              </a:rPr>
              <a:t>Type Errors</a:t>
            </a:r>
          </a:p>
        </p:txBody>
      </p:sp>
      <p:sp>
        <p:nvSpPr>
          <p:cNvPr id="17412" name="Text Box 3"/>
          <p:cNvSpPr txBox="1">
            <a:spLocks noChangeArrowheads="1"/>
          </p:cNvSpPr>
          <p:nvPr/>
        </p:nvSpPr>
        <p:spPr bwMode="auto">
          <a:xfrm>
            <a:off x="466726" y="1199296"/>
            <a:ext cx="83788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Applying a function to one or more arguments of the wrong type is called a </a:t>
            </a:r>
            <a:r>
              <a:rPr lang="en-US" sz="2400" u="sng" dirty="0"/>
              <a:t>type error</a:t>
            </a:r>
            <a:r>
              <a:rPr lang="en-US" sz="2400" dirty="0"/>
              <a:t>.</a:t>
            </a:r>
          </a:p>
        </p:txBody>
      </p:sp>
      <p:sp>
        <p:nvSpPr>
          <p:cNvPr id="17413" name="Text Box 5"/>
          <p:cNvSpPr txBox="1">
            <a:spLocks noChangeArrowheads="1"/>
          </p:cNvSpPr>
          <p:nvPr/>
        </p:nvSpPr>
        <p:spPr bwMode="auto">
          <a:xfrm>
            <a:off x="1490663" y="2417979"/>
            <a:ext cx="2224587" cy="898707"/>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&gt; 1 + False</a:t>
            </a:r>
          </a:p>
          <a:p>
            <a:pPr>
              <a:lnSpc>
                <a:spcPct val="110000"/>
              </a:lnSpc>
            </a:pPr>
            <a:r>
              <a:rPr lang="en-US" sz="2400" dirty="0">
                <a:solidFill>
                  <a:srgbClr val="000000"/>
                </a:solidFill>
                <a:latin typeface="Lucida Sans Typewriter" charset="0"/>
              </a:rPr>
              <a:t>Error</a:t>
            </a:r>
          </a:p>
        </p:txBody>
      </p:sp>
      <p:sp>
        <p:nvSpPr>
          <p:cNvPr id="17414" name="AutoShape 6"/>
          <p:cNvSpPr>
            <a:spLocks noChangeArrowheads="1"/>
          </p:cNvSpPr>
          <p:nvPr/>
        </p:nvSpPr>
        <p:spPr bwMode="auto">
          <a:xfrm>
            <a:off x="714375" y="4036360"/>
            <a:ext cx="6273800" cy="919401"/>
          </a:xfrm>
          <a:prstGeom prst="wedgeRoundRectCallout">
            <a:avLst>
              <a:gd name="adj1" fmla="val -19736"/>
              <a:gd name="adj2" fmla="val -115278"/>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1 is a number and False is a logical value, but + requires two numbers.</a:t>
            </a:r>
          </a:p>
        </p:txBody>
      </p:sp>
    </p:spTree>
    <p:extLst>
      <p:ext uri="{BB962C8B-B14F-4D97-AF65-F5344CB8AC3E}">
        <p14:creationId xmlns:p14="http://schemas.microsoft.com/office/powerpoint/2010/main" val="210926251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4294967295"/>
          </p:nvPr>
        </p:nvSpPr>
        <p:spPr>
          <a:xfrm>
            <a:off x="8382000" y="4800600"/>
            <a:ext cx="6096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A96D61D8-13C7-D148-8B21-20E43FAA3279}" type="slidenum">
              <a:rPr lang="en-US" sz="1400"/>
              <a:pPr/>
              <a:t>27</a:t>
            </a:fld>
            <a:endParaRPr lang="en-US" sz="1400"/>
          </a:p>
        </p:txBody>
      </p:sp>
      <p:sp>
        <p:nvSpPr>
          <p:cNvPr id="18435" name="Rectangle 2"/>
          <p:cNvSpPr>
            <a:spLocks noGrp="1" noChangeArrowheads="1"/>
          </p:cNvSpPr>
          <p:nvPr>
            <p:ph type="title"/>
          </p:nvPr>
        </p:nvSpPr>
        <p:spPr/>
        <p:txBody>
          <a:bodyPr/>
          <a:lstStyle/>
          <a:p>
            <a:r>
              <a:rPr lang="en-US" dirty="0">
                <a:latin typeface="Arial Black" charset="0"/>
              </a:rPr>
              <a:t>Types in Haskell</a:t>
            </a:r>
          </a:p>
        </p:txBody>
      </p:sp>
      <p:sp>
        <p:nvSpPr>
          <p:cNvPr id="18436" name="Rectangle 3"/>
          <p:cNvSpPr>
            <a:spLocks noGrp="1" noChangeArrowheads="1"/>
          </p:cNvSpPr>
          <p:nvPr>
            <p:ph type="body" idx="1"/>
          </p:nvPr>
        </p:nvSpPr>
        <p:spPr>
          <a:xfrm>
            <a:off x="533400" y="1340904"/>
            <a:ext cx="8178800" cy="800100"/>
          </a:xfrm>
        </p:spPr>
        <p:txBody>
          <a:bodyPr>
            <a:normAutofit lnSpcReduction="10000"/>
          </a:bodyPr>
          <a:lstStyle/>
          <a:p>
            <a:r>
              <a:rPr lang="en-US" dirty="0">
                <a:solidFill>
                  <a:schemeClr val="tx1"/>
                </a:solidFill>
                <a:latin typeface="Tahoma" charset="0"/>
              </a:rPr>
              <a:t>If evaluating an expression e would produce a value of type t, then e </a:t>
            </a:r>
            <a:r>
              <a:rPr lang="en-US" u="sng" dirty="0">
                <a:solidFill>
                  <a:schemeClr val="tx1"/>
                </a:solidFill>
                <a:latin typeface="Tahoma" charset="0"/>
              </a:rPr>
              <a:t>has type</a:t>
            </a:r>
            <a:r>
              <a:rPr lang="en-US" dirty="0">
                <a:solidFill>
                  <a:schemeClr val="tx1"/>
                </a:solidFill>
                <a:latin typeface="Tahoma" charset="0"/>
              </a:rPr>
              <a:t> t, written</a:t>
            </a:r>
          </a:p>
        </p:txBody>
      </p:sp>
      <p:sp>
        <p:nvSpPr>
          <p:cNvPr id="18437" name="Text Box 6"/>
          <p:cNvSpPr txBox="1">
            <a:spLocks noChangeArrowheads="1"/>
          </p:cNvSpPr>
          <p:nvPr/>
        </p:nvSpPr>
        <p:spPr bwMode="auto">
          <a:xfrm>
            <a:off x="1689100" y="2555538"/>
            <a:ext cx="1297350" cy="461665"/>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e :: t</a:t>
            </a:r>
          </a:p>
        </p:txBody>
      </p:sp>
      <p:sp>
        <p:nvSpPr>
          <p:cNvPr id="18438" name="Rectangle 7"/>
          <p:cNvSpPr>
            <a:spLocks noChangeArrowheads="1"/>
          </p:cNvSpPr>
          <p:nvPr/>
        </p:nvSpPr>
        <p:spPr bwMode="auto">
          <a:xfrm>
            <a:off x="533400" y="3465910"/>
            <a:ext cx="8178800" cy="1264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pPr>
            <a:r>
              <a:rPr kumimoji="1" lang="en-US" sz="2400" dirty="0">
                <a:latin typeface="Tahoma"/>
                <a:cs typeface="Tahoma"/>
              </a:rPr>
              <a:t>Every well formed expression has a type, which can be automatically calculated at </a:t>
            </a:r>
            <a:r>
              <a:rPr kumimoji="1" lang="en-US" sz="2400" dirty="0" smtClean="0">
                <a:latin typeface="Tahoma"/>
                <a:cs typeface="Tahoma"/>
              </a:rPr>
              <a:t>compile </a:t>
            </a:r>
            <a:r>
              <a:rPr kumimoji="1" lang="en-US" sz="2400" dirty="0">
                <a:latin typeface="Tahoma"/>
                <a:cs typeface="Tahoma"/>
              </a:rPr>
              <a:t>time using a process called </a:t>
            </a:r>
            <a:r>
              <a:rPr kumimoji="1" lang="en-US" sz="2400" u="sng" dirty="0">
                <a:latin typeface="Tahoma"/>
                <a:cs typeface="Tahoma"/>
              </a:rPr>
              <a:t>type inference</a:t>
            </a:r>
            <a:r>
              <a:rPr kumimoji="1" lang="en-US" sz="2400" dirty="0">
                <a:latin typeface="Tahoma"/>
                <a:cs typeface="Tahoma"/>
              </a:rPr>
              <a:t>.</a:t>
            </a:r>
            <a:endParaRPr kumimoji="1" lang="en-US" sz="2400" u="sng" dirty="0">
              <a:latin typeface="Tahoma"/>
              <a:cs typeface="Tahoma"/>
            </a:endParaRPr>
          </a:p>
        </p:txBody>
      </p:sp>
    </p:spTree>
    <p:extLst>
      <p:ext uri="{BB962C8B-B14F-4D97-AF65-F5344CB8AC3E}">
        <p14:creationId xmlns:p14="http://schemas.microsoft.com/office/powerpoint/2010/main" val="197318520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1ED726F4-7ADE-244D-9820-1EDEF1B2FFBA}" type="slidenum">
              <a:rPr lang="en-US" sz="1400"/>
              <a:pPr/>
              <a:t>28</a:t>
            </a:fld>
            <a:endParaRPr lang="en-US" sz="1400"/>
          </a:p>
        </p:txBody>
      </p:sp>
      <p:sp>
        <p:nvSpPr>
          <p:cNvPr id="19459" name="Rectangle 2"/>
          <p:cNvSpPr>
            <a:spLocks noChangeArrowheads="1"/>
          </p:cNvSpPr>
          <p:nvPr/>
        </p:nvSpPr>
        <p:spPr bwMode="auto">
          <a:xfrm>
            <a:off x="447675" y="447675"/>
            <a:ext cx="8178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All type errors are found at compile time, which makes programs </a:t>
            </a:r>
            <a:r>
              <a:rPr kumimoji="1" lang="en-US" sz="2400" u="sng" dirty="0">
                <a:latin typeface="Tahoma"/>
                <a:cs typeface="Tahoma"/>
              </a:rPr>
              <a:t>safer and faster</a:t>
            </a:r>
            <a:r>
              <a:rPr kumimoji="1" lang="en-US" sz="2400" dirty="0">
                <a:latin typeface="Tahoma"/>
                <a:cs typeface="Tahoma"/>
              </a:rPr>
              <a:t> by removing the need for type checks at run time.</a:t>
            </a:r>
          </a:p>
          <a:p>
            <a:pPr marL="342900" indent="-342900">
              <a:spcBef>
                <a:spcPct val="20000"/>
              </a:spcBef>
              <a:buClr>
                <a:schemeClr val="accent2"/>
              </a:buClr>
              <a:buFont typeface="Monotype Sorts" charset="0"/>
              <a:buChar char="z"/>
            </a:pPr>
            <a:endParaRPr kumimoji="1" lang="en-US" sz="2400" dirty="0">
              <a:latin typeface="Tahoma"/>
              <a:cs typeface="Tahoma"/>
            </a:endParaRPr>
          </a:p>
          <a:p>
            <a:pPr marL="342900" indent="-342900">
              <a:spcBef>
                <a:spcPct val="20000"/>
              </a:spcBef>
              <a:buClr>
                <a:schemeClr val="accent2"/>
              </a:buClr>
              <a:buFont typeface="Monotype Sorts" charset="0"/>
              <a:buChar char="z"/>
            </a:pPr>
            <a:r>
              <a:rPr kumimoji="1" lang="en-US" sz="2400" dirty="0">
                <a:latin typeface="Tahoma"/>
                <a:cs typeface="Tahoma"/>
              </a:rPr>
              <a:t>In </a:t>
            </a:r>
            <a:r>
              <a:rPr kumimoji="1" lang="en-US" sz="2400" dirty="0" err="1">
                <a:latin typeface="Tahoma"/>
                <a:cs typeface="Tahoma"/>
              </a:rPr>
              <a:t>GHCi</a:t>
            </a:r>
            <a:r>
              <a:rPr kumimoji="1" lang="en-US" sz="2400" dirty="0">
                <a:latin typeface="Tahoma"/>
                <a:cs typeface="Tahoma"/>
              </a:rPr>
              <a:t>, the </a:t>
            </a:r>
            <a:r>
              <a:rPr kumimoji="1" lang="en-US" sz="2400" u="sng" dirty="0">
                <a:latin typeface="Tahoma"/>
                <a:cs typeface="Tahoma"/>
              </a:rPr>
              <a:t>:type</a:t>
            </a:r>
            <a:r>
              <a:rPr kumimoji="1" lang="en-US" sz="2400" dirty="0">
                <a:latin typeface="Tahoma"/>
                <a:cs typeface="Tahoma"/>
              </a:rPr>
              <a:t> command calculates the type of an expression, without evaluating it:</a:t>
            </a:r>
          </a:p>
        </p:txBody>
      </p:sp>
      <p:sp>
        <p:nvSpPr>
          <p:cNvPr id="19460" name="Text Box 3"/>
          <p:cNvSpPr txBox="1">
            <a:spLocks noChangeArrowheads="1"/>
          </p:cNvSpPr>
          <p:nvPr/>
        </p:nvSpPr>
        <p:spPr bwMode="auto">
          <a:xfrm>
            <a:off x="1600200" y="2934801"/>
            <a:ext cx="3337272" cy="2117503"/>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a:solidFill>
                  <a:srgbClr val="000000"/>
                </a:solidFill>
                <a:latin typeface="Lucida Sans Typewriter" charset="0"/>
              </a:rPr>
              <a:t>&gt; not False</a:t>
            </a:r>
          </a:p>
          <a:p>
            <a:pPr>
              <a:lnSpc>
                <a:spcPct val="110000"/>
              </a:lnSpc>
            </a:pPr>
            <a:r>
              <a:rPr lang="en-US" sz="2400">
                <a:solidFill>
                  <a:srgbClr val="000000"/>
                </a:solidFill>
                <a:latin typeface="Lucida Sans Typewriter" charset="0"/>
              </a:rPr>
              <a:t>True</a:t>
            </a:r>
          </a:p>
          <a:p>
            <a:pPr>
              <a:lnSpc>
                <a:spcPct val="110000"/>
              </a:lnSpc>
            </a:pPr>
            <a:endParaRPr lang="en-US" sz="2400">
              <a:solidFill>
                <a:srgbClr val="000000"/>
              </a:solidFill>
              <a:latin typeface="Lucida Sans Typewriter" charset="0"/>
            </a:endParaRPr>
          </a:p>
          <a:p>
            <a:pPr>
              <a:lnSpc>
                <a:spcPct val="110000"/>
              </a:lnSpc>
            </a:pPr>
            <a:r>
              <a:rPr lang="en-US" sz="2400">
                <a:solidFill>
                  <a:srgbClr val="000000"/>
                </a:solidFill>
                <a:latin typeface="Lucida Sans Typewriter" charset="0"/>
              </a:rPr>
              <a:t>&gt; :type not False</a:t>
            </a:r>
          </a:p>
          <a:p>
            <a:pPr>
              <a:lnSpc>
                <a:spcPct val="110000"/>
              </a:lnSpc>
            </a:pPr>
            <a:r>
              <a:rPr lang="en-US" sz="2400">
                <a:solidFill>
                  <a:srgbClr val="000000"/>
                </a:solidFill>
                <a:latin typeface="Lucida Sans Typewriter" charset="0"/>
              </a:rPr>
              <a:t>not False :: Bool</a:t>
            </a:r>
          </a:p>
        </p:txBody>
      </p:sp>
    </p:spTree>
    <p:extLst>
      <p:ext uri="{BB962C8B-B14F-4D97-AF65-F5344CB8AC3E}">
        <p14:creationId xmlns:p14="http://schemas.microsoft.com/office/powerpoint/2010/main" val="120240194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13E98642-3454-2642-89A9-BF72273F225D}" type="slidenum">
              <a:rPr lang="en-US" sz="1400"/>
              <a:pPr/>
              <a:t>29</a:t>
            </a:fld>
            <a:endParaRPr lang="en-US" sz="1400"/>
          </a:p>
        </p:txBody>
      </p:sp>
      <p:sp>
        <p:nvSpPr>
          <p:cNvPr id="20483" name="Rectangle 2"/>
          <p:cNvSpPr>
            <a:spLocks noGrp="1" noChangeArrowheads="1"/>
          </p:cNvSpPr>
          <p:nvPr>
            <p:ph type="title"/>
          </p:nvPr>
        </p:nvSpPr>
        <p:spPr/>
        <p:txBody>
          <a:bodyPr/>
          <a:lstStyle/>
          <a:p>
            <a:r>
              <a:rPr lang="en-US" dirty="0">
                <a:latin typeface="Arial Black" charset="0"/>
              </a:rPr>
              <a:t>Basic Types</a:t>
            </a:r>
          </a:p>
        </p:txBody>
      </p:sp>
      <p:sp>
        <p:nvSpPr>
          <p:cNvPr id="20484" name="Text Box 3"/>
          <p:cNvSpPr txBox="1">
            <a:spLocks noChangeArrowheads="1"/>
          </p:cNvSpPr>
          <p:nvPr/>
        </p:nvSpPr>
        <p:spPr bwMode="auto">
          <a:xfrm>
            <a:off x="442914" y="1102252"/>
            <a:ext cx="8378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Haskell has a number of </a:t>
            </a:r>
            <a:r>
              <a:rPr lang="en-US" u="sng"/>
              <a:t>basic types</a:t>
            </a:r>
            <a:r>
              <a:rPr lang="en-US"/>
              <a:t>, including:</a:t>
            </a:r>
          </a:p>
        </p:txBody>
      </p:sp>
      <p:grpSp>
        <p:nvGrpSpPr>
          <p:cNvPr id="20485" name="Group 25"/>
          <p:cNvGrpSpPr>
            <a:grpSpLocks/>
          </p:cNvGrpSpPr>
          <p:nvPr/>
        </p:nvGrpSpPr>
        <p:grpSpPr bwMode="auto">
          <a:xfrm>
            <a:off x="1174750" y="1753791"/>
            <a:ext cx="6589711" cy="3067050"/>
            <a:chOff x="740" y="1500"/>
            <a:chExt cx="4151" cy="2576"/>
          </a:xfrm>
        </p:grpSpPr>
        <p:grpSp>
          <p:nvGrpSpPr>
            <p:cNvPr id="20486" name="Group 19"/>
            <p:cNvGrpSpPr>
              <a:grpSpLocks/>
            </p:cNvGrpSpPr>
            <p:nvPr/>
          </p:nvGrpSpPr>
          <p:grpSpPr bwMode="auto">
            <a:xfrm>
              <a:off x="741" y="1500"/>
              <a:ext cx="2798" cy="439"/>
              <a:chOff x="741" y="1563"/>
              <a:chExt cx="2798" cy="439"/>
            </a:xfrm>
          </p:grpSpPr>
          <p:sp>
            <p:nvSpPr>
              <p:cNvPr id="20502" name="Text Box 9"/>
              <p:cNvSpPr txBox="1">
                <a:spLocks noChangeArrowheads="1"/>
              </p:cNvSpPr>
              <p:nvPr/>
            </p:nvSpPr>
            <p:spPr bwMode="auto">
              <a:xfrm>
                <a:off x="741" y="1614"/>
                <a:ext cx="584" cy="388"/>
              </a:xfrm>
              <a:prstGeom prst="rect">
                <a:avLst/>
              </a:prstGeom>
              <a:noFill/>
              <a:ln w="12700" cap="sq">
                <a:no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err="1">
                    <a:solidFill>
                      <a:srgbClr val="000000"/>
                    </a:solidFill>
                    <a:latin typeface="Lucida Sans Typewriter" charset="0"/>
                  </a:rPr>
                  <a:t>Bool</a:t>
                </a:r>
                <a:endParaRPr lang="en-US" sz="2400" dirty="0">
                  <a:solidFill>
                    <a:srgbClr val="000000"/>
                  </a:solidFill>
                  <a:latin typeface="Lucida Sans Typewriter" charset="0"/>
                </a:endParaRPr>
              </a:p>
            </p:txBody>
          </p:sp>
          <p:sp>
            <p:nvSpPr>
              <p:cNvPr id="20503" name="Text Box 10"/>
              <p:cNvSpPr txBox="1">
                <a:spLocks noChangeArrowheads="1"/>
              </p:cNvSpPr>
              <p:nvPr/>
            </p:nvSpPr>
            <p:spPr bwMode="auto">
              <a:xfrm>
                <a:off x="1878" y="1563"/>
                <a:ext cx="1661"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  logical values</a:t>
                </a:r>
              </a:p>
            </p:txBody>
          </p:sp>
        </p:grpSp>
        <p:grpSp>
          <p:nvGrpSpPr>
            <p:cNvPr id="20487" name="Group 20"/>
            <p:cNvGrpSpPr>
              <a:grpSpLocks/>
            </p:cNvGrpSpPr>
            <p:nvPr/>
          </p:nvGrpSpPr>
          <p:grpSpPr bwMode="auto">
            <a:xfrm>
              <a:off x="741" y="1927"/>
              <a:ext cx="3149" cy="439"/>
              <a:chOff x="741" y="2068"/>
              <a:chExt cx="3149" cy="439"/>
            </a:xfrm>
          </p:grpSpPr>
          <p:sp>
            <p:nvSpPr>
              <p:cNvPr id="20500" name="Text Box 5"/>
              <p:cNvSpPr txBox="1">
                <a:spLocks noChangeArrowheads="1"/>
              </p:cNvSpPr>
              <p:nvPr/>
            </p:nvSpPr>
            <p:spPr bwMode="auto">
              <a:xfrm>
                <a:off x="741" y="2103"/>
                <a:ext cx="584" cy="388"/>
              </a:xfrm>
              <a:prstGeom prst="rect">
                <a:avLst/>
              </a:prstGeom>
              <a:noFill/>
              <a:ln w="12700" cap="sq">
                <a:no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Char</a:t>
                </a:r>
              </a:p>
            </p:txBody>
          </p:sp>
          <p:sp>
            <p:nvSpPr>
              <p:cNvPr id="20501" name="Text Box 11"/>
              <p:cNvSpPr txBox="1">
                <a:spLocks noChangeArrowheads="1"/>
              </p:cNvSpPr>
              <p:nvPr/>
            </p:nvSpPr>
            <p:spPr bwMode="auto">
              <a:xfrm>
                <a:off x="1878" y="2068"/>
                <a:ext cx="2012"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  single characters</a:t>
                </a:r>
              </a:p>
            </p:txBody>
          </p:sp>
        </p:grpSp>
        <p:grpSp>
          <p:nvGrpSpPr>
            <p:cNvPr id="20488" name="Group 23"/>
            <p:cNvGrpSpPr>
              <a:grpSpLocks/>
            </p:cNvGrpSpPr>
            <p:nvPr/>
          </p:nvGrpSpPr>
          <p:grpSpPr bwMode="auto">
            <a:xfrm>
              <a:off x="740" y="3188"/>
              <a:ext cx="4151" cy="439"/>
              <a:chOff x="740" y="3209"/>
              <a:chExt cx="4151" cy="439"/>
            </a:xfrm>
          </p:grpSpPr>
          <p:sp>
            <p:nvSpPr>
              <p:cNvPr id="20498" name="Text Box 6"/>
              <p:cNvSpPr txBox="1">
                <a:spLocks noChangeArrowheads="1"/>
              </p:cNvSpPr>
              <p:nvPr/>
            </p:nvSpPr>
            <p:spPr bwMode="auto">
              <a:xfrm>
                <a:off x="740" y="3260"/>
                <a:ext cx="934" cy="388"/>
              </a:xfrm>
              <a:prstGeom prst="rect">
                <a:avLst/>
              </a:prstGeom>
              <a:noFill/>
              <a:ln w="12700" cap="sq">
                <a:no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Integer</a:t>
                </a:r>
              </a:p>
            </p:txBody>
          </p:sp>
          <p:sp>
            <p:nvSpPr>
              <p:cNvPr id="20499" name="Text Box 12"/>
              <p:cNvSpPr txBox="1">
                <a:spLocks noChangeArrowheads="1"/>
              </p:cNvSpPr>
              <p:nvPr/>
            </p:nvSpPr>
            <p:spPr bwMode="auto">
              <a:xfrm>
                <a:off x="1878" y="3209"/>
                <a:ext cx="3013"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  arbitrary-precision integers</a:t>
                </a:r>
              </a:p>
            </p:txBody>
          </p:sp>
        </p:grpSp>
        <p:grpSp>
          <p:nvGrpSpPr>
            <p:cNvPr id="20489" name="Group 24"/>
            <p:cNvGrpSpPr>
              <a:grpSpLocks/>
            </p:cNvGrpSpPr>
            <p:nvPr/>
          </p:nvGrpSpPr>
          <p:grpSpPr bwMode="auto">
            <a:xfrm>
              <a:off x="741" y="3637"/>
              <a:ext cx="3743" cy="439"/>
              <a:chOff x="741" y="3721"/>
              <a:chExt cx="3743" cy="439"/>
            </a:xfrm>
          </p:grpSpPr>
          <p:sp>
            <p:nvSpPr>
              <p:cNvPr id="20496" name="Text Box 8"/>
              <p:cNvSpPr txBox="1">
                <a:spLocks noChangeArrowheads="1"/>
              </p:cNvSpPr>
              <p:nvPr/>
            </p:nvSpPr>
            <p:spPr bwMode="auto">
              <a:xfrm>
                <a:off x="741" y="3749"/>
                <a:ext cx="700" cy="388"/>
              </a:xfrm>
              <a:prstGeom prst="rect">
                <a:avLst/>
              </a:prstGeom>
              <a:noFill/>
              <a:ln w="12700" cap="sq">
                <a:no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Float</a:t>
                </a:r>
              </a:p>
            </p:txBody>
          </p:sp>
          <p:sp>
            <p:nvSpPr>
              <p:cNvPr id="20497" name="Text Box 13"/>
              <p:cNvSpPr txBox="1">
                <a:spLocks noChangeArrowheads="1"/>
              </p:cNvSpPr>
              <p:nvPr/>
            </p:nvSpPr>
            <p:spPr bwMode="auto">
              <a:xfrm>
                <a:off x="1878" y="3721"/>
                <a:ext cx="2606"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  floating-point numbers</a:t>
                </a:r>
              </a:p>
            </p:txBody>
          </p:sp>
        </p:grpSp>
        <p:grpSp>
          <p:nvGrpSpPr>
            <p:cNvPr id="20490" name="Group 21"/>
            <p:cNvGrpSpPr>
              <a:grpSpLocks/>
            </p:cNvGrpSpPr>
            <p:nvPr/>
          </p:nvGrpSpPr>
          <p:grpSpPr bwMode="auto">
            <a:xfrm>
              <a:off x="740" y="2354"/>
              <a:ext cx="3503" cy="439"/>
              <a:chOff x="740" y="2407"/>
              <a:chExt cx="3503" cy="439"/>
            </a:xfrm>
          </p:grpSpPr>
          <p:sp>
            <p:nvSpPr>
              <p:cNvPr id="20494" name="Text Box 15"/>
              <p:cNvSpPr txBox="1">
                <a:spLocks noChangeArrowheads="1"/>
              </p:cNvSpPr>
              <p:nvPr/>
            </p:nvSpPr>
            <p:spPr bwMode="auto">
              <a:xfrm>
                <a:off x="740" y="2442"/>
                <a:ext cx="817" cy="388"/>
              </a:xfrm>
              <a:prstGeom prst="rect">
                <a:avLst/>
              </a:prstGeom>
              <a:noFill/>
              <a:ln w="12700" cap="sq">
                <a:no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a:solidFill>
                      <a:srgbClr val="000000"/>
                    </a:solidFill>
                    <a:latin typeface="Lucida Sans Typewriter" charset="0"/>
                  </a:rPr>
                  <a:t>String</a:t>
                </a:r>
              </a:p>
            </p:txBody>
          </p:sp>
          <p:sp>
            <p:nvSpPr>
              <p:cNvPr id="20495" name="Text Box 16"/>
              <p:cNvSpPr txBox="1">
                <a:spLocks noChangeArrowheads="1"/>
              </p:cNvSpPr>
              <p:nvPr/>
            </p:nvSpPr>
            <p:spPr bwMode="auto">
              <a:xfrm>
                <a:off x="1878" y="2407"/>
                <a:ext cx="2365"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  strings of characters</a:t>
                </a:r>
              </a:p>
            </p:txBody>
          </p:sp>
        </p:grpSp>
        <p:grpSp>
          <p:nvGrpSpPr>
            <p:cNvPr id="20491" name="Group 22"/>
            <p:cNvGrpSpPr>
              <a:grpSpLocks/>
            </p:cNvGrpSpPr>
            <p:nvPr/>
          </p:nvGrpSpPr>
          <p:grpSpPr bwMode="auto">
            <a:xfrm>
              <a:off x="742" y="2782"/>
              <a:ext cx="3787" cy="439"/>
              <a:chOff x="742" y="2751"/>
              <a:chExt cx="3787" cy="439"/>
            </a:xfrm>
          </p:grpSpPr>
          <p:sp>
            <p:nvSpPr>
              <p:cNvPr id="20492" name="Text Box 17"/>
              <p:cNvSpPr txBox="1">
                <a:spLocks noChangeArrowheads="1"/>
              </p:cNvSpPr>
              <p:nvPr/>
            </p:nvSpPr>
            <p:spPr bwMode="auto">
              <a:xfrm>
                <a:off x="742" y="2786"/>
                <a:ext cx="467" cy="388"/>
              </a:xfrm>
              <a:prstGeom prst="rect">
                <a:avLst/>
              </a:prstGeom>
              <a:noFill/>
              <a:ln w="12700" cap="sq">
                <a:no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err="1">
                    <a:solidFill>
                      <a:srgbClr val="000000"/>
                    </a:solidFill>
                    <a:latin typeface="Lucida Sans Typewriter" charset="0"/>
                  </a:rPr>
                  <a:t>Int</a:t>
                </a:r>
                <a:endParaRPr lang="en-US" sz="2400" dirty="0">
                  <a:solidFill>
                    <a:srgbClr val="000000"/>
                  </a:solidFill>
                  <a:latin typeface="Lucida Sans Typewriter" charset="0"/>
                </a:endParaRPr>
              </a:p>
            </p:txBody>
          </p:sp>
          <p:sp>
            <p:nvSpPr>
              <p:cNvPr id="20493" name="Text Box 18"/>
              <p:cNvSpPr txBox="1">
                <a:spLocks noChangeArrowheads="1"/>
              </p:cNvSpPr>
              <p:nvPr/>
            </p:nvSpPr>
            <p:spPr bwMode="auto">
              <a:xfrm>
                <a:off x="1878" y="2751"/>
                <a:ext cx="2651"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  fixed-precision integers</a:t>
                </a:r>
              </a:p>
            </p:txBody>
          </p:sp>
        </p:grpSp>
      </p:grpSp>
    </p:spTree>
    <p:extLst>
      <p:ext uri="{BB962C8B-B14F-4D97-AF65-F5344CB8AC3E}">
        <p14:creationId xmlns:p14="http://schemas.microsoft.com/office/powerpoint/2010/main" val="17576198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3-04 at 3.18.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0"/>
            <a:ext cx="8596888" cy="5143500"/>
          </a:xfrm>
          <a:prstGeom prst="rect">
            <a:avLst/>
          </a:prstGeom>
        </p:spPr>
      </p:pic>
    </p:spTree>
    <p:extLst>
      <p:ext uri="{BB962C8B-B14F-4D97-AF65-F5344CB8AC3E}">
        <p14:creationId xmlns:p14="http://schemas.microsoft.com/office/powerpoint/2010/main" val="296607663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57802163-42CD-F543-80A3-7C59E9A9AED9}" type="slidenum">
              <a:rPr lang="en-US" sz="1400"/>
              <a:pPr/>
              <a:t>30</a:t>
            </a:fld>
            <a:endParaRPr lang="en-US" sz="1400"/>
          </a:p>
        </p:txBody>
      </p:sp>
      <p:sp>
        <p:nvSpPr>
          <p:cNvPr id="21507" name="Rectangle 2"/>
          <p:cNvSpPr>
            <a:spLocks noGrp="1" noChangeArrowheads="1"/>
          </p:cNvSpPr>
          <p:nvPr>
            <p:ph type="title"/>
          </p:nvPr>
        </p:nvSpPr>
        <p:spPr/>
        <p:txBody>
          <a:bodyPr/>
          <a:lstStyle/>
          <a:p>
            <a:r>
              <a:rPr lang="en-US" dirty="0">
                <a:latin typeface="Arial Black" charset="0"/>
              </a:rPr>
              <a:t>List Types</a:t>
            </a:r>
          </a:p>
        </p:txBody>
      </p:sp>
      <p:sp>
        <p:nvSpPr>
          <p:cNvPr id="21508" name="Text Box 4"/>
          <p:cNvSpPr txBox="1">
            <a:spLocks noChangeArrowheads="1"/>
          </p:cNvSpPr>
          <p:nvPr/>
        </p:nvSpPr>
        <p:spPr bwMode="auto">
          <a:xfrm>
            <a:off x="1146175" y="1904511"/>
            <a:ext cx="5377193" cy="1304973"/>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a:t>
            </a:r>
            <a:r>
              <a:rPr lang="en-US" sz="2400" dirty="0" err="1">
                <a:solidFill>
                  <a:srgbClr val="000000"/>
                </a:solidFill>
                <a:latin typeface="Lucida Sans Typewriter" charset="0"/>
              </a:rPr>
              <a:t>False,True,False</a:t>
            </a:r>
            <a:r>
              <a:rPr lang="en-US" sz="2400" dirty="0">
                <a:solidFill>
                  <a:srgbClr val="000000"/>
                </a:solidFill>
                <a:latin typeface="Lucida Sans Typewriter" charset="0"/>
              </a:rPr>
              <a:t>] :: [</a:t>
            </a:r>
            <a:r>
              <a:rPr lang="en-US" sz="2400" dirty="0" err="1">
                <a:solidFill>
                  <a:srgbClr val="000000"/>
                </a:solidFill>
                <a:latin typeface="Lucida Sans Typewriter" charset="0"/>
              </a:rPr>
              <a:t>Bool</a:t>
            </a:r>
            <a:r>
              <a:rPr lang="en-US" sz="2400" dirty="0">
                <a:solidFill>
                  <a:srgbClr val="000000"/>
                </a:solidFill>
                <a:latin typeface="Lucida Sans Typewriter" charset="0"/>
              </a:rPr>
              <a:t>]</a:t>
            </a:r>
          </a:p>
          <a:p>
            <a:pPr>
              <a:lnSpc>
                <a:spcPct val="110000"/>
              </a:lnSpc>
            </a:pPr>
            <a:endParaRPr lang="en-US" sz="2400" dirty="0">
              <a:solidFill>
                <a:srgbClr val="000000"/>
              </a:solidFill>
              <a:latin typeface="Lucida Sans Typewriter" charset="0"/>
            </a:endParaRPr>
          </a:p>
          <a:p>
            <a:pPr>
              <a:lnSpc>
                <a:spcPct val="110000"/>
              </a:lnSpc>
            </a:pPr>
            <a:r>
              <a:rPr lang="en-US" sz="2400" dirty="0">
                <a:solidFill>
                  <a:srgbClr val="000000"/>
                </a:solidFill>
                <a:latin typeface="Lucida Sans Typewriter" charset="0"/>
              </a:rPr>
              <a:t>[</a:t>
            </a:r>
            <a:r>
              <a:rPr lang="ja-JP" altLang="en-US" sz="2400" dirty="0">
                <a:solidFill>
                  <a:srgbClr val="000000"/>
                </a:solidFill>
                <a:latin typeface="Lucida Sans Typewriter" charset="0"/>
              </a:rPr>
              <a:t>’</a:t>
            </a:r>
            <a:r>
              <a:rPr lang="en-US" sz="2400" dirty="0">
                <a:solidFill>
                  <a:srgbClr val="000000"/>
                </a:solidFill>
                <a:latin typeface="Lucida Sans Typewriter" charset="0"/>
              </a:rPr>
              <a:t>a</a:t>
            </a:r>
            <a:r>
              <a:rPr lang="ja-JP" altLang="en-US" sz="2400" dirty="0">
                <a:solidFill>
                  <a:srgbClr val="000000"/>
                </a:solidFill>
                <a:latin typeface="Lucida Sans Typewriter" charset="0"/>
              </a:rPr>
              <a:t>’</a:t>
            </a:r>
            <a:r>
              <a:rPr lang="en-US" sz="2400" dirty="0">
                <a:solidFill>
                  <a:srgbClr val="000000"/>
                </a:solidFill>
                <a:latin typeface="Lucida Sans Typewriter" charset="0"/>
              </a:rPr>
              <a:t>,</a:t>
            </a:r>
            <a:r>
              <a:rPr lang="ja-JP" altLang="en-US" sz="2400" dirty="0">
                <a:solidFill>
                  <a:srgbClr val="000000"/>
                </a:solidFill>
                <a:latin typeface="Lucida Sans Typewriter" charset="0"/>
              </a:rPr>
              <a:t>’</a:t>
            </a:r>
            <a:r>
              <a:rPr lang="en-US" sz="2400" dirty="0">
                <a:solidFill>
                  <a:srgbClr val="000000"/>
                </a:solidFill>
                <a:latin typeface="Lucida Sans Typewriter" charset="0"/>
              </a:rPr>
              <a:t>b</a:t>
            </a:r>
            <a:r>
              <a:rPr lang="ja-JP" altLang="en-US" sz="2400" dirty="0">
                <a:solidFill>
                  <a:srgbClr val="000000"/>
                </a:solidFill>
                <a:latin typeface="Lucida Sans Typewriter" charset="0"/>
              </a:rPr>
              <a:t>’</a:t>
            </a:r>
            <a:r>
              <a:rPr lang="en-US" sz="2400" dirty="0">
                <a:solidFill>
                  <a:srgbClr val="000000"/>
                </a:solidFill>
                <a:latin typeface="Lucida Sans Typewriter" charset="0"/>
              </a:rPr>
              <a:t>,</a:t>
            </a:r>
            <a:r>
              <a:rPr lang="ja-JP" altLang="en-US" sz="2400" dirty="0">
                <a:solidFill>
                  <a:srgbClr val="000000"/>
                </a:solidFill>
                <a:latin typeface="Lucida Sans Typewriter" charset="0"/>
              </a:rPr>
              <a:t>’</a:t>
            </a:r>
            <a:r>
              <a:rPr lang="en-US" sz="2400" dirty="0">
                <a:solidFill>
                  <a:srgbClr val="000000"/>
                </a:solidFill>
                <a:latin typeface="Lucida Sans Typewriter" charset="0"/>
              </a:rPr>
              <a:t>c</a:t>
            </a:r>
            <a:r>
              <a:rPr lang="ja-JP" altLang="en-US" sz="2400" dirty="0">
                <a:solidFill>
                  <a:srgbClr val="000000"/>
                </a:solidFill>
                <a:latin typeface="Lucida Sans Typewriter" charset="0"/>
              </a:rPr>
              <a:t>’</a:t>
            </a:r>
            <a:r>
              <a:rPr lang="en-US" sz="2400" dirty="0">
                <a:solidFill>
                  <a:srgbClr val="000000"/>
                </a:solidFill>
                <a:latin typeface="Lucida Sans Typewriter" charset="0"/>
              </a:rPr>
              <a:t>,</a:t>
            </a:r>
            <a:r>
              <a:rPr lang="ja-JP" altLang="en-US" sz="2400" dirty="0">
                <a:solidFill>
                  <a:srgbClr val="000000"/>
                </a:solidFill>
                <a:latin typeface="Lucida Sans Typewriter" charset="0"/>
              </a:rPr>
              <a:t>’</a:t>
            </a:r>
            <a:r>
              <a:rPr lang="en-US" sz="2400" dirty="0">
                <a:solidFill>
                  <a:srgbClr val="000000"/>
                </a:solidFill>
                <a:latin typeface="Lucida Sans Typewriter" charset="0"/>
              </a:rPr>
              <a:t>d</a:t>
            </a:r>
            <a:r>
              <a:rPr lang="ja-JP" altLang="en-US" sz="2400" dirty="0">
                <a:solidFill>
                  <a:srgbClr val="000000"/>
                </a:solidFill>
                <a:latin typeface="Lucida Sans Typewriter" charset="0"/>
              </a:rPr>
              <a:t>’</a:t>
            </a:r>
            <a:r>
              <a:rPr lang="en-US" sz="2400" dirty="0">
                <a:solidFill>
                  <a:srgbClr val="000000"/>
                </a:solidFill>
                <a:latin typeface="Lucida Sans Typewriter" charset="0"/>
              </a:rPr>
              <a:t>]  :: [Char]</a:t>
            </a:r>
          </a:p>
        </p:txBody>
      </p:sp>
      <p:sp>
        <p:nvSpPr>
          <p:cNvPr id="21509" name="Text Box 5"/>
          <p:cNvSpPr txBox="1">
            <a:spLocks noChangeArrowheads="1"/>
          </p:cNvSpPr>
          <p:nvPr/>
        </p:nvSpPr>
        <p:spPr bwMode="auto">
          <a:xfrm>
            <a:off x="474664" y="3370523"/>
            <a:ext cx="8226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In general:</a:t>
            </a:r>
          </a:p>
        </p:txBody>
      </p:sp>
      <p:sp>
        <p:nvSpPr>
          <p:cNvPr id="21510" name="Text Box 7"/>
          <p:cNvSpPr txBox="1">
            <a:spLocks noChangeArrowheads="1"/>
          </p:cNvSpPr>
          <p:nvPr/>
        </p:nvSpPr>
        <p:spPr bwMode="auto">
          <a:xfrm>
            <a:off x="474663" y="1221444"/>
            <a:ext cx="79168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A </a:t>
            </a:r>
            <a:r>
              <a:rPr lang="en-US" u="sng"/>
              <a:t>list</a:t>
            </a:r>
            <a:r>
              <a:rPr lang="en-US"/>
              <a:t> is sequence of values of the </a:t>
            </a:r>
            <a:r>
              <a:rPr lang="en-US" u="sng"/>
              <a:t>same</a:t>
            </a:r>
            <a:r>
              <a:rPr lang="en-US"/>
              <a:t> type:</a:t>
            </a:r>
          </a:p>
        </p:txBody>
      </p:sp>
      <p:sp>
        <p:nvSpPr>
          <p:cNvPr id="21511" name="Text Box 8"/>
          <p:cNvSpPr txBox="1">
            <a:spLocks noChangeArrowheads="1"/>
          </p:cNvSpPr>
          <p:nvPr/>
        </p:nvSpPr>
        <p:spPr bwMode="auto">
          <a:xfrm>
            <a:off x="1146175" y="4153954"/>
            <a:ext cx="7385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[t] is the type of lists with elements of type t.</a:t>
            </a:r>
          </a:p>
        </p:txBody>
      </p:sp>
    </p:spTree>
    <p:extLst>
      <p:ext uri="{BB962C8B-B14F-4D97-AF65-F5344CB8AC3E}">
        <p14:creationId xmlns:p14="http://schemas.microsoft.com/office/powerpoint/2010/main" val="245969912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7CABE7AA-EAA0-4747-9023-E1D796D6C363}" type="slidenum">
              <a:rPr lang="en-US" sz="1400"/>
              <a:pPr/>
              <a:t>31</a:t>
            </a:fld>
            <a:endParaRPr lang="en-US" sz="1400"/>
          </a:p>
        </p:txBody>
      </p:sp>
      <p:sp>
        <p:nvSpPr>
          <p:cNvPr id="22531" name="Rectangle 3"/>
          <p:cNvSpPr>
            <a:spLocks noChangeArrowheads="1"/>
          </p:cNvSpPr>
          <p:nvPr/>
        </p:nvSpPr>
        <p:spPr bwMode="auto">
          <a:xfrm>
            <a:off x="528638" y="1100445"/>
            <a:ext cx="8189912" cy="50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The type of a list says nothing about its length:</a:t>
            </a:r>
          </a:p>
        </p:txBody>
      </p:sp>
      <p:sp>
        <p:nvSpPr>
          <p:cNvPr id="22532" name="Text Box 4"/>
          <p:cNvSpPr txBox="1">
            <a:spLocks noChangeArrowheads="1"/>
          </p:cNvSpPr>
          <p:nvPr/>
        </p:nvSpPr>
        <p:spPr bwMode="auto">
          <a:xfrm>
            <a:off x="1482725" y="1806179"/>
            <a:ext cx="5377193" cy="1304973"/>
          </a:xfrm>
          <a:prstGeom prst="rect">
            <a:avLst/>
          </a:prstGeom>
          <a:solidFill>
            <a:srgbClr val="FFFFFF"/>
          </a:solidFill>
          <a:ln>
            <a:solidFill>
              <a:srgbClr val="15A8DB"/>
            </a:solidFill>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a:t>
            </a:r>
            <a:r>
              <a:rPr lang="en-US" sz="2400" dirty="0" err="1">
                <a:solidFill>
                  <a:srgbClr val="000000"/>
                </a:solidFill>
                <a:latin typeface="Lucida Sans Typewriter" charset="0"/>
              </a:rPr>
              <a:t>False,True</a:t>
            </a:r>
            <a:r>
              <a:rPr lang="en-US" sz="2400" dirty="0">
                <a:solidFill>
                  <a:srgbClr val="000000"/>
                </a:solidFill>
                <a:latin typeface="Lucida Sans Typewriter" charset="0"/>
              </a:rPr>
              <a:t>]       :: [</a:t>
            </a:r>
            <a:r>
              <a:rPr lang="en-US" sz="2400" dirty="0" err="1">
                <a:solidFill>
                  <a:srgbClr val="000000"/>
                </a:solidFill>
                <a:latin typeface="Lucida Sans Typewriter" charset="0"/>
              </a:rPr>
              <a:t>Bool</a:t>
            </a:r>
            <a:r>
              <a:rPr lang="en-US" sz="2400" dirty="0">
                <a:solidFill>
                  <a:srgbClr val="000000"/>
                </a:solidFill>
                <a:latin typeface="Lucida Sans Typewriter" charset="0"/>
              </a:rPr>
              <a:t>]</a:t>
            </a:r>
          </a:p>
          <a:p>
            <a:pPr>
              <a:lnSpc>
                <a:spcPct val="110000"/>
              </a:lnSpc>
            </a:pPr>
            <a:endParaRPr lang="en-US" sz="2400" dirty="0">
              <a:solidFill>
                <a:srgbClr val="000000"/>
              </a:solidFill>
              <a:latin typeface="Lucida Sans Typewriter" charset="0"/>
            </a:endParaRPr>
          </a:p>
          <a:p>
            <a:pPr>
              <a:lnSpc>
                <a:spcPct val="110000"/>
              </a:lnSpc>
            </a:pPr>
            <a:r>
              <a:rPr lang="en-US" sz="2400" dirty="0">
                <a:solidFill>
                  <a:srgbClr val="000000"/>
                </a:solidFill>
                <a:latin typeface="Lucida Sans Typewriter" charset="0"/>
              </a:rPr>
              <a:t>[</a:t>
            </a:r>
            <a:r>
              <a:rPr lang="en-US" sz="2400" dirty="0" err="1">
                <a:solidFill>
                  <a:srgbClr val="000000"/>
                </a:solidFill>
                <a:latin typeface="Lucida Sans Typewriter" charset="0"/>
              </a:rPr>
              <a:t>False,True,False</a:t>
            </a:r>
            <a:r>
              <a:rPr lang="en-US" sz="2400" dirty="0">
                <a:solidFill>
                  <a:srgbClr val="000000"/>
                </a:solidFill>
                <a:latin typeface="Lucida Sans Typewriter" charset="0"/>
              </a:rPr>
              <a:t>] :: [</a:t>
            </a:r>
            <a:r>
              <a:rPr lang="en-US" sz="2400" dirty="0" err="1">
                <a:solidFill>
                  <a:srgbClr val="000000"/>
                </a:solidFill>
                <a:latin typeface="Lucida Sans Typewriter" charset="0"/>
              </a:rPr>
              <a:t>Bool</a:t>
            </a:r>
            <a:r>
              <a:rPr lang="en-US" sz="2400" dirty="0">
                <a:solidFill>
                  <a:srgbClr val="000000"/>
                </a:solidFill>
                <a:latin typeface="Lucida Sans Typewriter" charset="0"/>
              </a:rPr>
              <a:t>]</a:t>
            </a:r>
          </a:p>
        </p:txBody>
      </p:sp>
      <p:sp>
        <p:nvSpPr>
          <p:cNvPr id="22533" name="Rectangle 5"/>
          <p:cNvSpPr>
            <a:spLocks noChangeArrowheads="1"/>
          </p:cNvSpPr>
          <p:nvPr/>
        </p:nvSpPr>
        <p:spPr bwMode="auto">
          <a:xfrm>
            <a:off x="701675" y="3040856"/>
            <a:ext cx="8178800" cy="810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endParaRPr kumimoji="1" lang="en-GB"/>
          </a:p>
        </p:txBody>
      </p:sp>
      <p:sp>
        <p:nvSpPr>
          <p:cNvPr id="22534" name="Text Box 6"/>
          <p:cNvSpPr txBox="1">
            <a:spLocks noChangeArrowheads="1"/>
          </p:cNvSpPr>
          <p:nvPr/>
        </p:nvSpPr>
        <p:spPr bwMode="auto">
          <a:xfrm>
            <a:off x="1482725" y="4167188"/>
            <a:ext cx="5530850" cy="492443"/>
          </a:xfrm>
          <a:prstGeom prst="rect">
            <a:avLst/>
          </a:prstGeom>
          <a:solidFill>
            <a:srgbClr val="FFFFFF"/>
          </a:solidFill>
          <a:ln>
            <a:solidFill>
              <a:srgbClr val="15A8DB"/>
            </a:solidFill>
          </a:ln>
          <a:extLst/>
        </p:spPr>
        <p:txBody>
          <a:bodyP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a:t>
            </a:r>
            <a:r>
              <a:rPr lang="ja-JP" altLang="en-US" sz="2400" dirty="0">
                <a:solidFill>
                  <a:srgbClr val="000000"/>
                </a:solidFill>
                <a:latin typeface="Lucida Sans Typewriter" charset="0"/>
              </a:rPr>
              <a:t>’</a:t>
            </a:r>
            <a:r>
              <a:rPr lang="en-US" sz="2400" dirty="0">
                <a:solidFill>
                  <a:srgbClr val="000000"/>
                </a:solidFill>
                <a:latin typeface="Lucida Sans Typewriter" charset="0"/>
              </a:rPr>
              <a:t>a</a:t>
            </a:r>
            <a:r>
              <a:rPr lang="ja-JP" altLang="en-US" sz="2400" dirty="0">
                <a:solidFill>
                  <a:srgbClr val="000000"/>
                </a:solidFill>
                <a:latin typeface="Lucida Sans Typewriter" charset="0"/>
              </a:rPr>
              <a:t>’</a:t>
            </a:r>
            <a:r>
              <a:rPr lang="en-US" sz="2400" dirty="0">
                <a:solidFill>
                  <a:srgbClr val="000000"/>
                </a:solidFill>
                <a:latin typeface="Lucida Sans Typewriter" charset="0"/>
              </a:rPr>
              <a:t>],[</a:t>
            </a:r>
            <a:r>
              <a:rPr lang="ja-JP" altLang="en-US" sz="2400" dirty="0">
                <a:solidFill>
                  <a:srgbClr val="000000"/>
                </a:solidFill>
                <a:latin typeface="Lucida Sans Typewriter" charset="0"/>
              </a:rPr>
              <a:t>’</a:t>
            </a:r>
            <a:r>
              <a:rPr lang="en-US" sz="2400" dirty="0">
                <a:solidFill>
                  <a:srgbClr val="000000"/>
                </a:solidFill>
                <a:latin typeface="Lucida Sans Typewriter" charset="0"/>
              </a:rPr>
              <a:t>b</a:t>
            </a:r>
            <a:r>
              <a:rPr lang="ja-JP" altLang="en-US" sz="2400" dirty="0">
                <a:solidFill>
                  <a:srgbClr val="000000"/>
                </a:solidFill>
                <a:latin typeface="Lucida Sans Typewriter" charset="0"/>
              </a:rPr>
              <a:t>’</a:t>
            </a:r>
            <a:r>
              <a:rPr lang="en-US" sz="2400" dirty="0">
                <a:solidFill>
                  <a:srgbClr val="000000"/>
                </a:solidFill>
                <a:latin typeface="Lucida Sans Typewriter" charset="0"/>
              </a:rPr>
              <a:t>,</a:t>
            </a:r>
            <a:r>
              <a:rPr lang="ja-JP" altLang="en-US" sz="2400" dirty="0">
                <a:solidFill>
                  <a:srgbClr val="000000"/>
                </a:solidFill>
                <a:latin typeface="Lucida Sans Typewriter" charset="0"/>
              </a:rPr>
              <a:t>’</a:t>
            </a:r>
            <a:r>
              <a:rPr lang="en-US" sz="2400" dirty="0">
                <a:solidFill>
                  <a:srgbClr val="000000"/>
                </a:solidFill>
                <a:latin typeface="Lucida Sans Typewriter" charset="0"/>
              </a:rPr>
              <a:t>c</a:t>
            </a:r>
            <a:r>
              <a:rPr lang="ja-JP" altLang="en-US" sz="2400" dirty="0">
                <a:solidFill>
                  <a:srgbClr val="000000"/>
                </a:solidFill>
                <a:latin typeface="Lucida Sans Typewriter" charset="0"/>
              </a:rPr>
              <a:t>’</a:t>
            </a:r>
            <a:r>
              <a:rPr lang="en-US" sz="2400" dirty="0">
                <a:solidFill>
                  <a:srgbClr val="000000"/>
                </a:solidFill>
                <a:latin typeface="Lucida Sans Typewriter" charset="0"/>
              </a:rPr>
              <a:t>]] :: [[Char]]</a:t>
            </a:r>
          </a:p>
        </p:txBody>
      </p:sp>
      <p:sp>
        <p:nvSpPr>
          <p:cNvPr id="22536" name="Rectangle 11"/>
          <p:cNvSpPr>
            <a:spLocks noChangeArrowheads="1"/>
          </p:cNvSpPr>
          <p:nvPr/>
        </p:nvSpPr>
        <p:spPr bwMode="auto">
          <a:xfrm>
            <a:off x="528638" y="3228399"/>
            <a:ext cx="818991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The type of the elements is unrestricted.  For example, we can have lists of lists:</a:t>
            </a:r>
          </a:p>
        </p:txBody>
      </p:sp>
      <p:sp>
        <p:nvSpPr>
          <p:cNvPr id="10" name="Text Box 6"/>
          <p:cNvSpPr txBox="1">
            <a:spLocks noChangeArrowheads="1"/>
          </p:cNvSpPr>
          <p:nvPr/>
        </p:nvSpPr>
        <p:spPr bwMode="auto">
          <a:xfrm>
            <a:off x="393700" y="277148"/>
            <a:ext cx="10553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Note:</a:t>
            </a:r>
          </a:p>
        </p:txBody>
      </p:sp>
    </p:spTree>
    <p:extLst>
      <p:ext uri="{BB962C8B-B14F-4D97-AF65-F5344CB8AC3E}">
        <p14:creationId xmlns:p14="http://schemas.microsoft.com/office/powerpoint/2010/main" val="112203728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31F0953E-242A-7E4C-9625-00934C511932}" type="slidenum">
              <a:rPr lang="en-US" sz="1400"/>
              <a:pPr/>
              <a:t>32</a:t>
            </a:fld>
            <a:endParaRPr lang="en-US" sz="1400"/>
          </a:p>
        </p:txBody>
      </p:sp>
      <p:sp>
        <p:nvSpPr>
          <p:cNvPr id="23555" name="Rectangle 2"/>
          <p:cNvSpPr>
            <a:spLocks noGrp="1" noChangeArrowheads="1"/>
          </p:cNvSpPr>
          <p:nvPr>
            <p:ph type="title"/>
          </p:nvPr>
        </p:nvSpPr>
        <p:spPr/>
        <p:txBody>
          <a:bodyPr/>
          <a:lstStyle/>
          <a:p>
            <a:r>
              <a:rPr lang="en-US" dirty="0">
                <a:latin typeface="Arial Black" charset="0"/>
              </a:rPr>
              <a:t>Tuple Types</a:t>
            </a:r>
          </a:p>
        </p:txBody>
      </p:sp>
      <p:sp>
        <p:nvSpPr>
          <p:cNvPr id="23556" name="Text Box 3"/>
          <p:cNvSpPr txBox="1">
            <a:spLocks noChangeArrowheads="1"/>
          </p:cNvSpPr>
          <p:nvPr/>
        </p:nvSpPr>
        <p:spPr bwMode="auto">
          <a:xfrm>
            <a:off x="427038" y="1287940"/>
            <a:ext cx="8266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A </a:t>
            </a:r>
            <a:r>
              <a:rPr lang="en-US" sz="2400" u="sng" dirty="0"/>
              <a:t>tuple</a:t>
            </a:r>
            <a:r>
              <a:rPr lang="en-US" sz="2400" dirty="0"/>
              <a:t> is a sequence of values of </a:t>
            </a:r>
            <a:r>
              <a:rPr lang="en-US" sz="2400" u="sng" dirty="0"/>
              <a:t>different</a:t>
            </a:r>
            <a:r>
              <a:rPr lang="en-US" sz="2400" dirty="0"/>
              <a:t> types:</a:t>
            </a:r>
          </a:p>
        </p:txBody>
      </p:sp>
      <p:sp>
        <p:nvSpPr>
          <p:cNvPr id="23557" name="Text Box 4"/>
          <p:cNvSpPr txBox="1">
            <a:spLocks noChangeArrowheads="1"/>
          </p:cNvSpPr>
          <p:nvPr/>
        </p:nvSpPr>
        <p:spPr bwMode="auto">
          <a:xfrm>
            <a:off x="1146175" y="1875936"/>
            <a:ext cx="6797654" cy="1304973"/>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a:t>
            </a:r>
            <a:r>
              <a:rPr lang="en-US" sz="2400" dirty="0" err="1">
                <a:solidFill>
                  <a:srgbClr val="000000"/>
                </a:solidFill>
                <a:latin typeface="Lucida Sans Typewriter" charset="0"/>
              </a:rPr>
              <a:t>False,True</a:t>
            </a:r>
            <a:r>
              <a:rPr lang="en-US" sz="2400" dirty="0">
                <a:solidFill>
                  <a:srgbClr val="000000"/>
                </a:solidFill>
                <a:latin typeface="Lucida Sans Typewriter" charset="0"/>
              </a:rPr>
              <a:t>)     :: (</a:t>
            </a:r>
            <a:r>
              <a:rPr lang="en-US" sz="2400" dirty="0" err="1">
                <a:solidFill>
                  <a:srgbClr val="000000"/>
                </a:solidFill>
                <a:latin typeface="Lucida Sans Typewriter" charset="0"/>
              </a:rPr>
              <a:t>Bool,Bool</a:t>
            </a:r>
            <a:r>
              <a:rPr lang="en-US" sz="2400" dirty="0">
                <a:solidFill>
                  <a:srgbClr val="000000"/>
                </a:solidFill>
                <a:latin typeface="Lucida Sans Typewriter" charset="0"/>
              </a:rPr>
              <a:t>)</a:t>
            </a:r>
          </a:p>
          <a:p>
            <a:pPr>
              <a:lnSpc>
                <a:spcPct val="110000"/>
              </a:lnSpc>
            </a:pPr>
            <a:endParaRPr lang="en-US" sz="2400" dirty="0">
              <a:solidFill>
                <a:srgbClr val="000000"/>
              </a:solidFill>
              <a:latin typeface="Lucida Sans Typewriter" charset="0"/>
            </a:endParaRPr>
          </a:p>
          <a:p>
            <a:pPr>
              <a:lnSpc>
                <a:spcPct val="110000"/>
              </a:lnSpc>
            </a:pPr>
            <a:r>
              <a:rPr lang="en-US" sz="2400" dirty="0">
                <a:solidFill>
                  <a:srgbClr val="000000"/>
                </a:solidFill>
                <a:latin typeface="Lucida Sans Typewriter" charset="0"/>
              </a:rPr>
              <a:t>(False,</a:t>
            </a:r>
            <a:r>
              <a:rPr lang="ja-JP" altLang="en-US" sz="2400" dirty="0">
                <a:solidFill>
                  <a:srgbClr val="000000"/>
                </a:solidFill>
                <a:latin typeface="Lucida Sans Typewriter" charset="0"/>
              </a:rPr>
              <a:t>’</a:t>
            </a:r>
            <a:r>
              <a:rPr lang="en-US" sz="2400" dirty="0">
                <a:solidFill>
                  <a:srgbClr val="000000"/>
                </a:solidFill>
                <a:latin typeface="Lucida Sans Typewriter" charset="0"/>
              </a:rPr>
              <a:t>a</a:t>
            </a:r>
            <a:r>
              <a:rPr lang="ja-JP" altLang="en-US" sz="2400" dirty="0">
                <a:solidFill>
                  <a:srgbClr val="000000"/>
                </a:solidFill>
                <a:latin typeface="Lucida Sans Typewriter" charset="0"/>
              </a:rPr>
              <a:t>’</a:t>
            </a:r>
            <a:r>
              <a:rPr lang="en-US" sz="2400" dirty="0">
                <a:solidFill>
                  <a:srgbClr val="000000"/>
                </a:solidFill>
                <a:latin typeface="Lucida Sans Typewriter" charset="0"/>
              </a:rPr>
              <a:t>,True) :: (</a:t>
            </a:r>
            <a:r>
              <a:rPr lang="en-US" sz="2400" dirty="0" err="1">
                <a:solidFill>
                  <a:srgbClr val="000000"/>
                </a:solidFill>
                <a:latin typeface="Lucida Sans Typewriter" charset="0"/>
              </a:rPr>
              <a:t>Bool,Char,Bool</a:t>
            </a:r>
            <a:r>
              <a:rPr lang="en-US" sz="2400" dirty="0">
                <a:solidFill>
                  <a:srgbClr val="000000"/>
                </a:solidFill>
                <a:latin typeface="Lucida Sans Typewriter" charset="0"/>
              </a:rPr>
              <a:t>)</a:t>
            </a:r>
          </a:p>
        </p:txBody>
      </p:sp>
      <p:sp>
        <p:nvSpPr>
          <p:cNvPr id="23558" name="Text Box 7"/>
          <p:cNvSpPr txBox="1">
            <a:spLocks noChangeArrowheads="1"/>
          </p:cNvSpPr>
          <p:nvPr/>
        </p:nvSpPr>
        <p:spPr bwMode="auto">
          <a:xfrm>
            <a:off x="427039" y="3356716"/>
            <a:ext cx="8226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a:t>In general:</a:t>
            </a:r>
          </a:p>
        </p:txBody>
      </p:sp>
      <p:sp>
        <p:nvSpPr>
          <p:cNvPr id="23559" name="Text Box 8"/>
          <p:cNvSpPr txBox="1">
            <a:spLocks noChangeArrowheads="1"/>
          </p:cNvSpPr>
          <p:nvPr/>
        </p:nvSpPr>
        <p:spPr bwMode="auto">
          <a:xfrm>
            <a:off x="1146175" y="3918200"/>
            <a:ext cx="73850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(t1,t2,…,</a:t>
            </a:r>
            <a:r>
              <a:rPr lang="en-US" sz="2400" dirty="0" err="1"/>
              <a:t>tn</a:t>
            </a:r>
            <a:r>
              <a:rPr lang="en-US" sz="2400" dirty="0"/>
              <a:t>) is the type of n-tuples whose </a:t>
            </a:r>
            <a:r>
              <a:rPr lang="en-US" sz="2400" dirty="0" err="1"/>
              <a:t>ith</a:t>
            </a:r>
            <a:r>
              <a:rPr lang="en-US" sz="2400" dirty="0"/>
              <a:t> components have type </a:t>
            </a:r>
            <a:r>
              <a:rPr lang="en-US" sz="2400" dirty="0" err="1"/>
              <a:t>ti</a:t>
            </a:r>
            <a:r>
              <a:rPr lang="en-US" sz="2400" dirty="0"/>
              <a:t> for any </a:t>
            </a:r>
            <a:r>
              <a:rPr lang="en-US" sz="2400" dirty="0" err="1"/>
              <a:t>i</a:t>
            </a:r>
            <a:r>
              <a:rPr lang="en-US" sz="2400" dirty="0"/>
              <a:t> in 1…n.</a:t>
            </a:r>
          </a:p>
        </p:txBody>
      </p:sp>
    </p:spTree>
    <p:extLst>
      <p:ext uri="{BB962C8B-B14F-4D97-AF65-F5344CB8AC3E}">
        <p14:creationId xmlns:p14="http://schemas.microsoft.com/office/powerpoint/2010/main" val="165513960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C91F421A-3AF4-A045-A4FA-A589F47A2C3E}" type="slidenum">
              <a:rPr lang="en-US" sz="1400"/>
              <a:pPr/>
              <a:t>33</a:t>
            </a:fld>
            <a:endParaRPr lang="en-US" sz="1400"/>
          </a:p>
        </p:txBody>
      </p:sp>
      <p:sp>
        <p:nvSpPr>
          <p:cNvPr id="24579" name="Rectangle 2"/>
          <p:cNvSpPr>
            <a:spLocks noChangeArrowheads="1"/>
          </p:cNvSpPr>
          <p:nvPr/>
        </p:nvSpPr>
        <p:spPr bwMode="auto">
          <a:xfrm>
            <a:off x="528638" y="996554"/>
            <a:ext cx="8189912" cy="50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The type of a tuple encodes its size:</a:t>
            </a:r>
          </a:p>
        </p:txBody>
      </p:sp>
      <p:sp>
        <p:nvSpPr>
          <p:cNvPr id="24580" name="Text Box 3"/>
          <p:cNvSpPr txBox="1">
            <a:spLocks noChangeArrowheads="1"/>
          </p:cNvSpPr>
          <p:nvPr/>
        </p:nvSpPr>
        <p:spPr bwMode="auto">
          <a:xfrm>
            <a:off x="1198563" y="1583094"/>
            <a:ext cx="7231667" cy="1304973"/>
          </a:xfrm>
          <a:prstGeom prst="rect">
            <a:avLst/>
          </a:prstGeom>
          <a:solidFill>
            <a:srgbClr val="FFFFFF"/>
          </a:solidFill>
          <a:ln>
            <a:solidFill>
              <a:srgbClr val="15A8DB"/>
            </a:solidFill>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a:t>
            </a:r>
            <a:r>
              <a:rPr lang="en-US" sz="2400" dirty="0" err="1">
                <a:solidFill>
                  <a:srgbClr val="000000"/>
                </a:solidFill>
                <a:latin typeface="Lucida Sans Typewriter" charset="0"/>
              </a:rPr>
              <a:t>False,True</a:t>
            </a:r>
            <a:r>
              <a:rPr lang="en-US" sz="2400" dirty="0">
                <a:solidFill>
                  <a:srgbClr val="000000"/>
                </a:solidFill>
                <a:latin typeface="Lucida Sans Typewriter" charset="0"/>
              </a:rPr>
              <a:t>)       :: (</a:t>
            </a:r>
            <a:r>
              <a:rPr lang="en-US" sz="2400" dirty="0" err="1">
                <a:solidFill>
                  <a:srgbClr val="000000"/>
                </a:solidFill>
                <a:latin typeface="Lucida Sans Typewriter" charset="0"/>
              </a:rPr>
              <a:t>Bool,Bool</a:t>
            </a:r>
            <a:r>
              <a:rPr lang="en-US" sz="2400" dirty="0">
                <a:solidFill>
                  <a:srgbClr val="000000"/>
                </a:solidFill>
                <a:latin typeface="Lucida Sans Typewriter" charset="0"/>
              </a:rPr>
              <a:t>)</a:t>
            </a:r>
          </a:p>
          <a:p>
            <a:pPr>
              <a:lnSpc>
                <a:spcPct val="110000"/>
              </a:lnSpc>
            </a:pPr>
            <a:endParaRPr lang="en-US" sz="2400" dirty="0">
              <a:solidFill>
                <a:srgbClr val="000000"/>
              </a:solidFill>
              <a:latin typeface="Lucida Sans Typewriter" charset="0"/>
            </a:endParaRPr>
          </a:p>
          <a:p>
            <a:pPr>
              <a:lnSpc>
                <a:spcPct val="110000"/>
              </a:lnSpc>
            </a:pPr>
            <a:r>
              <a:rPr lang="en-US" sz="2400" dirty="0">
                <a:solidFill>
                  <a:srgbClr val="000000"/>
                </a:solidFill>
                <a:latin typeface="Lucida Sans Typewriter" charset="0"/>
              </a:rPr>
              <a:t>(</a:t>
            </a:r>
            <a:r>
              <a:rPr lang="en-US" sz="2400" dirty="0" err="1">
                <a:solidFill>
                  <a:srgbClr val="000000"/>
                </a:solidFill>
                <a:latin typeface="Lucida Sans Typewriter" charset="0"/>
              </a:rPr>
              <a:t>False,True,False</a:t>
            </a:r>
            <a:r>
              <a:rPr lang="en-US" sz="2400" dirty="0">
                <a:solidFill>
                  <a:srgbClr val="000000"/>
                </a:solidFill>
                <a:latin typeface="Lucida Sans Typewriter" charset="0"/>
              </a:rPr>
              <a:t>) :: (</a:t>
            </a:r>
            <a:r>
              <a:rPr lang="en-US" sz="2400" dirty="0" err="1">
                <a:solidFill>
                  <a:srgbClr val="000000"/>
                </a:solidFill>
                <a:latin typeface="Lucida Sans Typewriter" charset="0"/>
              </a:rPr>
              <a:t>Bool,Bool,Bool</a:t>
            </a:r>
            <a:r>
              <a:rPr lang="en-US" sz="2400" dirty="0">
                <a:solidFill>
                  <a:srgbClr val="000000"/>
                </a:solidFill>
                <a:latin typeface="Lucida Sans Typewriter" charset="0"/>
              </a:rPr>
              <a:t>)</a:t>
            </a:r>
          </a:p>
        </p:txBody>
      </p:sp>
      <p:sp>
        <p:nvSpPr>
          <p:cNvPr id="24581" name="Text Box 5"/>
          <p:cNvSpPr txBox="1">
            <a:spLocks noChangeArrowheads="1"/>
          </p:cNvSpPr>
          <p:nvPr/>
        </p:nvSpPr>
        <p:spPr bwMode="auto">
          <a:xfrm>
            <a:off x="1198564" y="3592516"/>
            <a:ext cx="7418387" cy="1304973"/>
          </a:xfrm>
          <a:prstGeom prst="rect">
            <a:avLst/>
          </a:prstGeom>
          <a:solidFill>
            <a:srgbClr val="FFFFFF"/>
          </a:solidFill>
          <a:ln>
            <a:solidFill>
              <a:srgbClr val="15A8DB"/>
            </a:solidFill>
          </a:ln>
          <a:extLst/>
        </p:spPr>
        <p:txBody>
          <a:bodyP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a:t>
            </a:r>
            <a:r>
              <a:rPr lang="ja-JP" altLang="en-US" sz="2400" dirty="0">
                <a:solidFill>
                  <a:srgbClr val="000000"/>
                </a:solidFill>
                <a:latin typeface="Lucida Sans Typewriter" charset="0"/>
              </a:rPr>
              <a:t>’</a:t>
            </a:r>
            <a:r>
              <a:rPr lang="en-US" sz="2400" dirty="0">
                <a:solidFill>
                  <a:srgbClr val="000000"/>
                </a:solidFill>
                <a:latin typeface="Lucida Sans Typewriter" charset="0"/>
              </a:rPr>
              <a:t>a</a:t>
            </a:r>
            <a:r>
              <a:rPr lang="ja-JP" altLang="en-US" sz="2400" dirty="0">
                <a:solidFill>
                  <a:srgbClr val="000000"/>
                </a:solidFill>
                <a:latin typeface="Lucida Sans Typewriter" charset="0"/>
              </a:rPr>
              <a:t>’</a:t>
            </a:r>
            <a:r>
              <a:rPr lang="en-US" sz="2400" dirty="0">
                <a:solidFill>
                  <a:srgbClr val="000000"/>
                </a:solidFill>
                <a:latin typeface="Lucida Sans Typewriter" charset="0"/>
              </a:rPr>
              <a:t>,(False,</a:t>
            </a:r>
            <a:r>
              <a:rPr lang="ja-JP" altLang="en-US" sz="2400" dirty="0">
                <a:solidFill>
                  <a:srgbClr val="000000"/>
                </a:solidFill>
                <a:latin typeface="Lucida Sans Typewriter" charset="0"/>
              </a:rPr>
              <a:t>’</a:t>
            </a:r>
            <a:r>
              <a:rPr lang="en-US" sz="2400" dirty="0">
                <a:solidFill>
                  <a:srgbClr val="000000"/>
                </a:solidFill>
                <a:latin typeface="Lucida Sans Typewriter" charset="0"/>
              </a:rPr>
              <a:t>b</a:t>
            </a:r>
            <a:r>
              <a:rPr lang="ja-JP" altLang="en-US" sz="2400" dirty="0">
                <a:solidFill>
                  <a:srgbClr val="000000"/>
                </a:solidFill>
                <a:latin typeface="Lucida Sans Typewriter" charset="0"/>
              </a:rPr>
              <a:t>’</a:t>
            </a:r>
            <a:r>
              <a:rPr lang="en-US" sz="2400" dirty="0">
                <a:solidFill>
                  <a:srgbClr val="000000"/>
                </a:solidFill>
                <a:latin typeface="Lucida Sans Typewriter" charset="0"/>
              </a:rPr>
              <a:t>)) :: (Char,(</a:t>
            </a:r>
            <a:r>
              <a:rPr lang="en-US" sz="2400" dirty="0" err="1">
                <a:solidFill>
                  <a:srgbClr val="000000"/>
                </a:solidFill>
                <a:latin typeface="Lucida Sans Typewriter" charset="0"/>
              </a:rPr>
              <a:t>Bool,Char</a:t>
            </a:r>
            <a:r>
              <a:rPr lang="en-US" sz="2400" dirty="0">
                <a:solidFill>
                  <a:srgbClr val="000000"/>
                </a:solidFill>
                <a:latin typeface="Lucida Sans Typewriter" charset="0"/>
              </a:rPr>
              <a:t>))</a:t>
            </a:r>
          </a:p>
          <a:p>
            <a:pPr>
              <a:lnSpc>
                <a:spcPct val="110000"/>
              </a:lnSpc>
            </a:pPr>
            <a:endParaRPr lang="en-US" sz="2400" dirty="0">
              <a:solidFill>
                <a:srgbClr val="000000"/>
              </a:solidFill>
              <a:latin typeface="Lucida Sans Typewriter" charset="0"/>
            </a:endParaRPr>
          </a:p>
          <a:p>
            <a:pPr>
              <a:lnSpc>
                <a:spcPct val="110000"/>
              </a:lnSpc>
            </a:pPr>
            <a:r>
              <a:rPr lang="en-US" sz="2400" dirty="0">
                <a:solidFill>
                  <a:srgbClr val="000000"/>
                </a:solidFill>
                <a:latin typeface="Lucida Sans Typewriter" charset="0"/>
              </a:rPr>
              <a:t>(True,[</a:t>
            </a:r>
            <a:r>
              <a:rPr lang="ja-JP" altLang="en-US" sz="2400" dirty="0">
                <a:solidFill>
                  <a:srgbClr val="000000"/>
                </a:solidFill>
                <a:latin typeface="Lucida Sans Typewriter" charset="0"/>
              </a:rPr>
              <a:t>’</a:t>
            </a:r>
            <a:r>
              <a:rPr lang="en-US" sz="2400" dirty="0">
                <a:solidFill>
                  <a:srgbClr val="000000"/>
                </a:solidFill>
                <a:latin typeface="Lucida Sans Typewriter" charset="0"/>
              </a:rPr>
              <a:t>a</a:t>
            </a:r>
            <a:r>
              <a:rPr lang="ja-JP" altLang="en-US" sz="2400" dirty="0">
                <a:solidFill>
                  <a:srgbClr val="000000"/>
                </a:solidFill>
                <a:latin typeface="Lucida Sans Typewriter" charset="0"/>
              </a:rPr>
              <a:t>’</a:t>
            </a:r>
            <a:r>
              <a:rPr lang="en-US" sz="2400" dirty="0">
                <a:solidFill>
                  <a:srgbClr val="000000"/>
                </a:solidFill>
                <a:latin typeface="Lucida Sans Typewriter" charset="0"/>
              </a:rPr>
              <a:t>,</a:t>
            </a:r>
            <a:r>
              <a:rPr lang="ja-JP" altLang="en-US" sz="2400" dirty="0">
                <a:solidFill>
                  <a:srgbClr val="000000"/>
                </a:solidFill>
                <a:latin typeface="Lucida Sans Typewriter" charset="0"/>
              </a:rPr>
              <a:t>’</a:t>
            </a:r>
            <a:r>
              <a:rPr lang="en-US" sz="2400" dirty="0">
                <a:solidFill>
                  <a:srgbClr val="000000"/>
                </a:solidFill>
                <a:latin typeface="Lucida Sans Typewriter" charset="0"/>
              </a:rPr>
              <a:t>b</a:t>
            </a:r>
            <a:r>
              <a:rPr lang="ja-JP" altLang="en-US" sz="2400" dirty="0">
                <a:solidFill>
                  <a:srgbClr val="000000"/>
                </a:solidFill>
                <a:latin typeface="Lucida Sans Typewriter" charset="0"/>
              </a:rPr>
              <a:t>’</a:t>
            </a:r>
            <a:r>
              <a:rPr lang="en-US" sz="2400" dirty="0">
                <a:solidFill>
                  <a:srgbClr val="000000"/>
                </a:solidFill>
                <a:latin typeface="Lucida Sans Typewriter" charset="0"/>
              </a:rPr>
              <a:t>])  :: (</a:t>
            </a:r>
            <a:r>
              <a:rPr lang="en-US" sz="2400" dirty="0" err="1">
                <a:solidFill>
                  <a:srgbClr val="000000"/>
                </a:solidFill>
                <a:latin typeface="Lucida Sans Typewriter" charset="0"/>
              </a:rPr>
              <a:t>Bool</a:t>
            </a:r>
            <a:r>
              <a:rPr lang="en-US" sz="2400" dirty="0">
                <a:solidFill>
                  <a:srgbClr val="000000"/>
                </a:solidFill>
                <a:latin typeface="Lucida Sans Typewriter" charset="0"/>
              </a:rPr>
              <a:t>,[Char])</a:t>
            </a:r>
          </a:p>
        </p:txBody>
      </p:sp>
      <p:sp>
        <p:nvSpPr>
          <p:cNvPr id="24582" name="Text Box 6"/>
          <p:cNvSpPr txBox="1">
            <a:spLocks noChangeArrowheads="1"/>
          </p:cNvSpPr>
          <p:nvPr/>
        </p:nvSpPr>
        <p:spPr bwMode="auto">
          <a:xfrm>
            <a:off x="393700" y="277148"/>
            <a:ext cx="10553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Note:</a:t>
            </a:r>
          </a:p>
        </p:txBody>
      </p:sp>
      <p:sp>
        <p:nvSpPr>
          <p:cNvPr id="24583" name="Rectangle 7"/>
          <p:cNvSpPr>
            <a:spLocks noChangeArrowheads="1"/>
          </p:cNvSpPr>
          <p:nvPr/>
        </p:nvSpPr>
        <p:spPr bwMode="auto">
          <a:xfrm>
            <a:off x="528638" y="3001566"/>
            <a:ext cx="8189912" cy="47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The type of the components is unrestricted:</a:t>
            </a:r>
          </a:p>
        </p:txBody>
      </p:sp>
    </p:spTree>
    <p:extLst>
      <p:ext uri="{BB962C8B-B14F-4D97-AF65-F5344CB8AC3E}">
        <p14:creationId xmlns:p14="http://schemas.microsoft.com/office/powerpoint/2010/main" val="138869533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F6B6766B-6A60-2846-9824-B72F06E14B4B}" type="slidenum">
              <a:rPr lang="en-US" sz="1400"/>
              <a:pPr/>
              <a:t>34</a:t>
            </a:fld>
            <a:endParaRPr lang="en-US" sz="1400"/>
          </a:p>
        </p:txBody>
      </p:sp>
      <p:sp>
        <p:nvSpPr>
          <p:cNvPr id="25603" name="Rectangle 2"/>
          <p:cNvSpPr>
            <a:spLocks noGrp="1" noChangeArrowheads="1"/>
          </p:cNvSpPr>
          <p:nvPr>
            <p:ph type="title"/>
          </p:nvPr>
        </p:nvSpPr>
        <p:spPr/>
        <p:txBody>
          <a:bodyPr/>
          <a:lstStyle/>
          <a:p>
            <a:r>
              <a:rPr lang="en-US" dirty="0">
                <a:latin typeface="Arial Black" charset="0"/>
              </a:rPr>
              <a:t>Function Types</a:t>
            </a:r>
          </a:p>
        </p:txBody>
      </p:sp>
      <p:sp>
        <p:nvSpPr>
          <p:cNvPr id="25604" name="Text Box 3"/>
          <p:cNvSpPr txBox="1">
            <a:spLocks noChangeArrowheads="1"/>
          </p:cNvSpPr>
          <p:nvPr/>
        </p:nvSpPr>
        <p:spPr bwMode="auto">
          <a:xfrm>
            <a:off x="1146175" y="1959151"/>
            <a:ext cx="4382780" cy="1304973"/>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not     :: </a:t>
            </a:r>
            <a:r>
              <a:rPr lang="en-US" sz="2400" dirty="0" err="1">
                <a:solidFill>
                  <a:srgbClr val="000000"/>
                </a:solidFill>
                <a:latin typeface="Lucida Sans Typewriter" charset="0"/>
              </a:rPr>
              <a:t>Bool</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Bool</a:t>
            </a:r>
            <a:endParaRPr lang="en-US" sz="2400" dirty="0">
              <a:solidFill>
                <a:srgbClr val="000000"/>
              </a:solidFill>
              <a:latin typeface="Lucida Sans Typewriter" charset="0"/>
            </a:endParaRPr>
          </a:p>
          <a:p>
            <a:pPr>
              <a:lnSpc>
                <a:spcPct val="110000"/>
              </a:lnSpc>
            </a:pPr>
            <a:endParaRPr lang="en-US" sz="2400" dirty="0">
              <a:solidFill>
                <a:srgbClr val="000000"/>
              </a:solidFill>
              <a:latin typeface="Lucida Sans Typewriter" charset="0"/>
            </a:endParaRPr>
          </a:p>
          <a:p>
            <a:pPr>
              <a:lnSpc>
                <a:spcPct val="110000"/>
              </a:lnSpc>
            </a:pPr>
            <a:r>
              <a:rPr lang="en-US" sz="2400" dirty="0" err="1">
                <a:solidFill>
                  <a:srgbClr val="000000"/>
                </a:solidFill>
                <a:latin typeface="Lucida Sans Typewriter" charset="0"/>
              </a:rPr>
              <a:t>isDigit</a:t>
            </a:r>
            <a:r>
              <a:rPr lang="en-US" sz="2400" dirty="0">
                <a:solidFill>
                  <a:srgbClr val="000000"/>
                </a:solidFill>
                <a:latin typeface="Lucida Sans Typewriter" charset="0"/>
              </a:rPr>
              <a:t> :: Char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Bool</a:t>
            </a:r>
            <a:endParaRPr lang="en-US" sz="2400" dirty="0">
              <a:solidFill>
                <a:srgbClr val="000000"/>
              </a:solidFill>
              <a:latin typeface="Lucida Sans Typewriter" charset="0"/>
            </a:endParaRPr>
          </a:p>
        </p:txBody>
      </p:sp>
      <p:sp>
        <p:nvSpPr>
          <p:cNvPr id="25605" name="Text Box 4"/>
          <p:cNvSpPr txBox="1">
            <a:spLocks noChangeArrowheads="1"/>
          </p:cNvSpPr>
          <p:nvPr/>
        </p:nvSpPr>
        <p:spPr bwMode="auto">
          <a:xfrm>
            <a:off x="474664" y="3414219"/>
            <a:ext cx="8226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In general:</a:t>
            </a:r>
          </a:p>
        </p:txBody>
      </p:sp>
      <p:sp>
        <p:nvSpPr>
          <p:cNvPr id="25606" name="Text Box 5"/>
          <p:cNvSpPr txBox="1">
            <a:spLocks noChangeArrowheads="1"/>
          </p:cNvSpPr>
          <p:nvPr/>
        </p:nvSpPr>
        <p:spPr bwMode="auto">
          <a:xfrm>
            <a:off x="474663" y="1118027"/>
            <a:ext cx="79168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A </a:t>
            </a:r>
            <a:r>
              <a:rPr lang="en-US" sz="2400" u="sng" dirty="0"/>
              <a:t>function</a:t>
            </a:r>
            <a:r>
              <a:rPr lang="en-US" sz="2400" dirty="0"/>
              <a:t> is a mapping from values of one type to values of another type:</a:t>
            </a:r>
          </a:p>
        </p:txBody>
      </p:sp>
      <p:sp>
        <p:nvSpPr>
          <p:cNvPr id="25607" name="Text Box 6"/>
          <p:cNvSpPr txBox="1">
            <a:spLocks noChangeArrowheads="1"/>
          </p:cNvSpPr>
          <p:nvPr/>
        </p:nvSpPr>
        <p:spPr bwMode="auto">
          <a:xfrm>
            <a:off x="1146175" y="3901708"/>
            <a:ext cx="73850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latin typeface="Tahoma"/>
                <a:cs typeface="Tahoma"/>
              </a:rPr>
              <a:t>t1 </a:t>
            </a:r>
            <a:r>
              <a:rPr lang="en-US" sz="2400" dirty="0">
                <a:latin typeface="Tahoma"/>
                <a:cs typeface="Tahoma"/>
                <a:sym typeface="Symbol" charset="0"/>
              </a:rPr>
              <a:t></a:t>
            </a:r>
            <a:r>
              <a:rPr lang="en-US" sz="2400" dirty="0">
                <a:latin typeface="Tahoma"/>
                <a:cs typeface="Tahoma"/>
              </a:rPr>
              <a:t> t2 is the type of functions that map values of type t1 to values to type t2.</a:t>
            </a:r>
          </a:p>
        </p:txBody>
      </p:sp>
    </p:spTree>
    <p:extLst>
      <p:ext uri="{BB962C8B-B14F-4D97-AF65-F5344CB8AC3E}">
        <p14:creationId xmlns:p14="http://schemas.microsoft.com/office/powerpoint/2010/main" val="335618195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02A6E31E-2220-1C43-92D5-481435FD4FAD}" type="slidenum">
              <a:rPr lang="en-US" sz="1400"/>
              <a:pPr/>
              <a:t>35</a:t>
            </a:fld>
            <a:endParaRPr lang="en-US" sz="1400"/>
          </a:p>
        </p:txBody>
      </p:sp>
      <p:sp>
        <p:nvSpPr>
          <p:cNvPr id="26627" name="Rectangle 2"/>
          <p:cNvSpPr>
            <a:spLocks noChangeArrowheads="1"/>
          </p:cNvSpPr>
          <p:nvPr/>
        </p:nvSpPr>
        <p:spPr bwMode="auto">
          <a:xfrm>
            <a:off x="541338" y="1221656"/>
            <a:ext cx="818991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The arrow </a:t>
            </a:r>
            <a:r>
              <a:rPr kumimoji="1" lang="en-US" sz="2400" dirty="0">
                <a:latin typeface="Tahoma"/>
                <a:cs typeface="Tahoma"/>
                <a:sym typeface="Symbol" charset="0"/>
              </a:rPr>
              <a:t></a:t>
            </a:r>
            <a:r>
              <a:rPr kumimoji="1" lang="en-US" sz="2400" dirty="0">
                <a:latin typeface="Tahoma"/>
                <a:cs typeface="Tahoma"/>
              </a:rPr>
              <a:t> is typed at the keyboard as -&gt;</a:t>
            </a:r>
            <a:r>
              <a:rPr kumimoji="1" lang="en-US" sz="2400" dirty="0" smtClean="0">
                <a:latin typeface="Tahoma"/>
                <a:cs typeface="Tahoma"/>
              </a:rPr>
              <a:t>.</a:t>
            </a:r>
            <a:endParaRPr kumimoji="1" lang="en-US" sz="2400" dirty="0">
              <a:latin typeface="Tahoma"/>
              <a:cs typeface="Tahoma"/>
            </a:endParaRPr>
          </a:p>
          <a:p>
            <a:pPr marL="342900" indent="-342900">
              <a:spcBef>
                <a:spcPct val="20000"/>
              </a:spcBef>
              <a:buClr>
                <a:schemeClr val="accent2"/>
              </a:buClr>
              <a:buFont typeface="Monotype Sorts" charset="0"/>
              <a:buChar char="z"/>
            </a:pPr>
            <a:r>
              <a:rPr kumimoji="1" lang="en-US" sz="2400" dirty="0" smtClean="0">
                <a:latin typeface="Tahoma"/>
                <a:cs typeface="Tahoma"/>
              </a:rPr>
              <a:t>The argument and result types are unrestricted.  For example, functions with multiple arguments or results are possible using lists or tuples:</a:t>
            </a:r>
            <a:endParaRPr kumimoji="1" lang="en-US" sz="2400" dirty="0">
              <a:latin typeface="Tahoma"/>
              <a:cs typeface="Tahoma"/>
            </a:endParaRPr>
          </a:p>
        </p:txBody>
      </p:sp>
      <p:sp>
        <p:nvSpPr>
          <p:cNvPr id="26628" name="Text Box 6"/>
          <p:cNvSpPr txBox="1">
            <a:spLocks noChangeArrowheads="1"/>
          </p:cNvSpPr>
          <p:nvPr/>
        </p:nvSpPr>
        <p:spPr bwMode="auto">
          <a:xfrm>
            <a:off x="393700" y="277148"/>
            <a:ext cx="10553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Note:</a:t>
            </a:r>
          </a:p>
        </p:txBody>
      </p:sp>
      <p:sp>
        <p:nvSpPr>
          <p:cNvPr id="26629" name="Text Box 10"/>
          <p:cNvSpPr txBox="1">
            <a:spLocks noChangeArrowheads="1"/>
          </p:cNvSpPr>
          <p:nvPr/>
        </p:nvSpPr>
        <p:spPr bwMode="auto">
          <a:xfrm>
            <a:off x="1593850" y="2963587"/>
            <a:ext cx="5495465" cy="2049792"/>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add       :: (</a:t>
            </a:r>
            <a:r>
              <a:rPr lang="en-US" sz="2400" dirty="0" err="1">
                <a:solidFill>
                  <a:srgbClr val="000000"/>
                </a:solidFill>
                <a:latin typeface="Lucida Sans Typewriter" charset="0"/>
              </a:rPr>
              <a:t>Int,Int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Int</a:t>
            </a:r>
            <a:endParaRPr lang="en-US" sz="2400" dirty="0">
              <a:solidFill>
                <a:srgbClr val="000000"/>
              </a:solidFill>
              <a:latin typeface="Lucida Sans Typewriter" charset="0"/>
            </a:endParaRPr>
          </a:p>
          <a:p>
            <a:pPr>
              <a:lnSpc>
                <a:spcPct val="110000"/>
              </a:lnSpc>
            </a:pPr>
            <a:r>
              <a:rPr lang="en-US" sz="2400" dirty="0">
                <a:solidFill>
                  <a:srgbClr val="000000"/>
                </a:solidFill>
                <a:latin typeface="Lucida Sans Typewriter" charset="0"/>
              </a:rPr>
              <a:t>add (</a:t>
            </a:r>
            <a:r>
              <a:rPr lang="en-US" sz="2400" dirty="0" err="1">
                <a:solidFill>
                  <a:srgbClr val="000000"/>
                </a:solidFill>
                <a:latin typeface="Lucida Sans Typewriter" charset="0"/>
              </a:rPr>
              <a:t>x,y</a:t>
            </a:r>
            <a:r>
              <a:rPr lang="en-US" sz="2400" dirty="0">
                <a:solidFill>
                  <a:srgbClr val="000000"/>
                </a:solidFill>
                <a:latin typeface="Lucida Sans Typewriter" charset="0"/>
              </a:rPr>
              <a:t>)  = </a:t>
            </a:r>
            <a:r>
              <a:rPr lang="en-US" sz="2400" dirty="0" err="1">
                <a:solidFill>
                  <a:srgbClr val="000000"/>
                </a:solidFill>
                <a:latin typeface="Lucida Sans Typewriter" charset="0"/>
              </a:rPr>
              <a:t>x+y</a:t>
            </a:r>
            <a:endParaRPr lang="en-US" sz="2400" dirty="0">
              <a:solidFill>
                <a:srgbClr val="000000"/>
              </a:solidFill>
              <a:latin typeface="Lucida Sans Typewriter" charset="0"/>
            </a:endParaRPr>
          </a:p>
          <a:p>
            <a:pPr>
              <a:lnSpc>
                <a:spcPct val="110000"/>
              </a:lnSpc>
            </a:pPr>
            <a:endParaRPr lang="en-US" sz="2400" dirty="0">
              <a:solidFill>
                <a:srgbClr val="000000"/>
              </a:solidFill>
              <a:latin typeface="Lucida Sans Typewriter" charset="0"/>
            </a:endParaRPr>
          </a:p>
          <a:p>
            <a:r>
              <a:rPr lang="en-US" sz="2400" dirty="0" err="1">
                <a:solidFill>
                  <a:srgbClr val="000000"/>
                </a:solidFill>
                <a:latin typeface="Lucida Sans Typewriter" charset="0"/>
              </a:rPr>
              <a:t>zeroto</a:t>
            </a:r>
            <a:r>
              <a:rPr lang="en-US" sz="2400" dirty="0">
                <a:solidFill>
                  <a:srgbClr val="000000"/>
                </a:solidFill>
                <a:latin typeface="Lucida Sans Typewriter" charset="0"/>
              </a:rPr>
              <a:t>    ::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 </a:t>
            </a:r>
            <a:r>
              <a:rPr lang="en-US" sz="2400" dirty="0">
                <a:solidFill>
                  <a:srgbClr val="000000"/>
                </a:solidFill>
                <a:latin typeface="Lucida Sans Typewriter" charset="0"/>
              </a:rPr>
              <a:t>[</a:t>
            </a:r>
            <a:r>
              <a:rPr lang="en-US" sz="2400" dirty="0" err="1">
                <a:solidFill>
                  <a:srgbClr val="000000"/>
                </a:solidFill>
                <a:latin typeface="Lucida Sans Typewriter" charset="0"/>
              </a:rPr>
              <a:t>Int</a:t>
            </a:r>
            <a:r>
              <a:rPr lang="en-US" sz="2400" dirty="0">
                <a:solidFill>
                  <a:srgbClr val="000000"/>
                </a:solidFill>
                <a:latin typeface="Lucida Sans Typewriter" charset="0"/>
              </a:rPr>
              <a:t>]</a:t>
            </a:r>
          </a:p>
          <a:p>
            <a:r>
              <a:rPr lang="en-US" sz="2400" dirty="0" err="1">
                <a:solidFill>
                  <a:srgbClr val="000000"/>
                </a:solidFill>
                <a:latin typeface="Lucida Sans Typewriter" charset="0"/>
              </a:rPr>
              <a:t>zeroto</a:t>
            </a:r>
            <a:r>
              <a:rPr lang="en-US" sz="2400" dirty="0">
                <a:solidFill>
                  <a:srgbClr val="000000"/>
                </a:solidFill>
                <a:latin typeface="Lucida Sans Typewriter" charset="0"/>
              </a:rPr>
              <a:t> n   = [0..n]</a:t>
            </a:r>
          </a:p>
        </p:txBody>
      </p:sp>
    </p:spTree>
    <p:extLst>
      <p:ext uri="{BB962C8B-B14F-4D97-AF65-F5344CB8AC3E}">
        <p14:creationId xmlns:p14="http://schemas.microsoft.com/office/powerpoint/2010/main" val="19353742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E403B20D-8358-8841-8D45-BFC9DD52210D}" type="slidenum">
              <a:rPr lang="en-US" sz="1400"/>
              <a:pPr/>
              <a:t>36</a:t>
            </a:fld>
            <a:endParaRPr lang="en-US" sz="1400"/>
          </a:p>
        </p:txBody>
      </p:sp>
      <p:sp>
        <p:nvSpPr>
          <p:cNvPr id="27651" name="Text Box 3"/>
          <p:cNvSpPr txBox="1">
            <a:spLocks noChangeArrowheads="1"/>
          </p:cNvSpPr>
          <p:nvPr/>
        </p:nvSpPr>
        <p:spPr bwMode="auto">
          <a:xfrm>
            <a:off x="474663" y="1267646"/>
            <a:ext cx="83359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Functions with multiple arguments are also possible by returning </a:t>
            </a:r>
            <a:r>
              <a:rPr lang="en-US" sz="2400" u="sng" dirty="0"/>
              <a:t>functions as results</a:t>
            </a:r>
            <a:r>
              <a:rPr lang="en-US" sz="2400" dirty="0"/>
              <a:t>:</a:t>
            </a:r>
          </a:p>
        </p:txBody>
      </p:sp>
      <p:sp>
        <p:nvSpPr>
          <p:cNvPr id="27652" name="Text Box 4"/>
          <p:cNvSpPr txBox="1">
            <a:spLocks noChangeArrowheads="1"/>
          </p:cNvSpPr>
          <p:nvPr/>
        </p:nvSpPr>
        <p:spPr bwMode="auto">
          <a:xfrm>
            <a:off x="1460501" y="2211307"/>
            <a:ext cx="5582177" cy="966418"/>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20000"/>
              </a:lnSpc>
            </a:pPr>
            <a:r>
              <a:rPr lang="en-US" sz="2400" dirty="0">
                <a:solidFill>
                  <a:srgbClr val="000000"/>
                </a:solidFill>
                <a:latin typeface="Lucida Sans Typewriter" charset="0"/>
              </a:rPr>
              <a:t>add</a:t>
            </a:r>
            <a:r>
              <a:rPr lang="ja-JP" altLang="en-US" sz="2400" dirty="0">
                <a:solidFill>
                  <a:srgbClr val="000000"/>
                </a:solidFill>
                <a:latin typeface="Lucida Sans Typewriter" charset="0"/>
              </a:rPr>
              <a:t>’</a:t>
            </a:r>
            <a:r>
              <a:rPr lang="en-US" sz="2400" dirty="0">
                <a:solidFill>
                  <a:srgbClr val="000000"/>
                </a:solidFill>
                <a:latin typeface="Lucida Sans Typewriter" charset="0"/>
              </a:rPr>
              <a:t>    ::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 </a:t>
            </a:r>
            <a:r>
              <a:rPr lang="en-US" sz="2400" dirty="0" err="1">
                <a:solidFill>
                  <a:srgbClr val="000000"/>
                </a:solidFill>
                <a:latin typeface="Lucida Sans Typewriter" charset="0"/>
                <a:sym typeface="Symbol" charset="0"/>
              </a:rPr>
              <a:t>Int</a:t>
            </a:r>
            <a:r>
              <a:rPr lang="en-US" sz="2400" dirty="0">
                <a:solidFill>
                  <a:srgbClr val="000000"/>
                </a:solidFill>
                <a:latin typeface="Lucida Sans Typewriter" charset="0"/>
                <a:sym typeface="Symbol" charset="0"/>
              </a:rPr>
              <a:t>)</a:t>
            </a:r>
            <a:endParaRPr lang="en-US" sz="2400" dirty="0">
              <a:solidFill>
                <a:srgbClr val="000000"/>
              </a:solidFill>
              <a:latin typeface="Lucida Sans Typewriter" charset="0"/>
            </a:endParaRPr>
          </a:p>
          <a:p>
            <a:pPr>
              <a:lnSpc>
                <a:spcPct val="120000"/>
              </a:lnSpc>
            </a:pPr>
            <a:r>
              <a:rPr lang="en-US" sz="2400" dirty="0">
                <a:solidFill>
                  <a:srgbClr val="000000"/>
                </a:solidFill>
                <a:latin typeface="Lucida Sans Typewriter" charset="0"/>
              </a:rPr>
              <a:t>add</a:t>
            </a:r>
            <a:r>
              <a:rPr lang="ja-JP" altLang="en-US" sz="2400" dirty="0">
                <a:solidFill>
                  <a:srgbClr val="000000"/>
                </a:solidFill>
                <a:latin typeface="Lucida Sans Typewriter" charset="0"/>
              </a:rPr>
              <a:t>’</a:t>
            </a:r>
            <a:r>
              <a:rPr lang="en-US" sz="2400" dirty="0">
                <a:solidFill>
                  <a:srgbClr val="000000"/>
                </a:solidFill>
                <a:latin typeface="Lucida Sans Typewriter" charset="0"/>
              </a:rPr>
              <a:t> x y = </a:t>
            </a:r>
            <a:r>
              <a:rPr lang="en-US" sz="2400" dirty="0" err="1">
                <a:solidFill>
                  <a:srgbClr val="000000"/>
                </a:solidFill>
                <a:latin typeface="Lucida Sans Typewriter" charset="0"/>
              </a:rPr>
              <a:t>x+y</a:t>
            </a:r>
            <a:endParaRPr lang="en-US" sz="2400" dirty="0">
              <a:solidFill>
                <a:srgbClr val="000000"/>
              </a:solidFill>
              <a:latin typeface="Lucida Sans Typewriter" charset="0"/>
            </a:endParaRPr>
          </a:p>
        </p:txBody>
      </p:sp>
      <p:sp>
        <p:nvSpPr>
          <p:cNvPr id="27653" name="AutoShape 5"/>
          <p:cNvSpPr>
            <a:spLocks noChangeArrowheads="1"/>
          </p:cNvSpPr>
          <p:nvPr/>
        </p:nvSpPr>
        <p:spPr bwMode="auto">
          <a:xfrm>
            <a:off x="766765" y="3742333"/>
            <a:ext cx="6672142" cy="1328023"/>
          </a:xfrm>
          <a:prstGeom prst="wedgeRoundRectCallout">
            <a:avLst>
              <a:gd name="adj1" fmla="val -28583"/>
              <a:gd name="adj2" fmla="val -89060"/>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r>
              <a:rPr lang="en-US" sz="2400" dirty="0">
                <a:latin typeface="Tahoma"/>
                <a:cs typeface="Tahoma"/>
              </a:rPr>
              <a:t>add</a:t>
            </a:r>
            <a:r>
              <a:rPr lang="ja-JP" altLang="en-US" sz="2400" dirty="0">
                <a:latin typeface="Tahoma"/>
                <a:cs typeface="Tahoma"/>
              </a:rPr>
              <a:t>’</a:t>
            </a:r>
            <a:r>
              <a:rPr lang="en-US" sz="2400" dirty="0">
                <a:latin typeface="Tahoma"/>
                <a:cs typeface="Tahoma"/>
              </a:rPr>
              <a:t> takes an integer x and returns a function </a:t>
            </a:r>
            <a:r>
              <a:rPr lang="en-US" sz="2400" u="sng" dirty="0">
                <a:latin typeface="Tahoma"/>
                <a:cs typeface="Tahoma"/>
              </a:rPr>
              <a:t>add</a:t>
            </a:r>
            <a:r>
              <a:rPr lang="ja-JP" altLang="en-US" sz="2400" u="sng" dirty="0">
                <a:latin typeface="Tahoma"/>
                <a:cs typeface="Tahoma"/>
              </a:rPr>
              <a:t>’</a:t>
            </a:r>
            <a:r>
              <a:rPr lang="en-US" sz="2400" u="sng" dirty="0">
                <a:latin typeface="Tahoma"/>
                <a:cs typeface="Tahoma"/>
              </a:rPr>
              <a:t> x</a:t>
            </a:r>
            <a:r>
              <a:rPr lang="en-US" sz="2400" dirty="0">
                <a:latin typeface="Tahoma"/>
                <a:cs typeface="Tahoma"/>
              </a:rPr>
              <a:t>.  In turn, this function takes an integer y and returns the result </a:t>
            </a:r>
            <a:r>
              <a:rPr lang="en-US" sz="2400" dirty="0" err="1">
                <a:latin typeface="Tahoma"/>
                <a:cs typeface="Tahoma"/>
              </a:rPr>
              <a:t>x+y</a:t>
            </a:r>
            <a:r>
              <a:rPr lang="en-US" sz="2400" dirty="0">
                <a:latin typeface="Tahoma"/>
                <a:cs typeface="Tahoma"/>
              </a:rPr>
              <a:t>.</a:t>
            </a:r>
          </a:p>
        </p:txBody>
      </p:sp>
      <p:sp>
        <p:nvSpPr>
          <p:cNvPr id="27654" name="Rectangle 7"/>
          <p:cNvSpPr>
            <a:spLocks noGrp="1" noChangeArrowheads="1"/>
          </p:cNvSpPr>
          <p:nvPr>
            <p:ph type="title"/>
          </p:nvPr>
        </p:nvSpPr>
        <p:spPr>
          <a:noFill/>
        </p:spPr>
        <p:txBody>
          <a:bodyPr/>
          <a:lstStyle/>
          <a:p>
            <a:r>
              <a:rPr lang="en-US" dirty="0">
                <a:latin typeface="Arial Black" charset="0"/>
              </a:rPr>
              <a:t>Curried Functions</a:t>
            </a:r>
          </a:p>
        </p:txBody>
      </p:sp>
    </p:spTree>
    <p:extLst>
      <p:ext uri="{BB962C8B-B14F-4D97-AF65-F5344CB8AC3E}">
        <p14:creationId xmlns:p14="http://schemas.microsoft.com/office/powerpoint/2010/main" val="350071310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7162D8F7-BE7C-1049-9356-C06E541F799D}" type="slidenum">
              <a:rPr lang="en-US" sz="1400"/>
              <a:pPr/>
              <a:t>37</a:t>
            </a:fld>
            <a:endParaRPr lang="en-US" sz="1400"/>
          </a:p>
        </p:txBody>
      </p:sp>
      <p:sp>
        <p:nvSpPr>
          <p:cNvPr id="28675" name="Rectangle 2"/>
          <p:cNvSpPr>
            <a:spLocks noChangeArrowheads="1"/>
          </p:cNvSpPr>
          <p:nvPr/>
        </p:nvSpPr>
        <p:spPr bwMode="auto">
          <a:xfrm>
            <a:off x="541339" y="1086994"/>
            <a:ext cx="8239125" cy="1106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add and add</a:t>
            </a:r>
            <a:r>
              <a:rPr kumimoji="1" lang="ja-JP" altLang="en-US" sz="2400" dirty="0">
                <a:latin typeface="Tahoma"/>
                <a:cs typeface="Tahoma"/>
              </a:rPr>
              <a:t>’</a:t>
            </a:r>
            <a:r>
              <a:rPr kumimoji="1" lang="en-US" sz="2400" dirty="0">
                <a:latin typeface="Tahoma"/>
                <a:cs typeface="Tahoma"/>
              </a:rPr>
              <a:t> produce the same final result, but add takes its two arguments at the same time, whereas add</a:t>
            </a:r>
            <a:r>
              <a:rPr kumimoji="1" lang="ja-JP" altLang="en-US" sz="2400" dirty="0">
                <a:latin typeface="Tahoma"/>
                <a:cs typeface="Tahoma"/>
              </a:rPr>
              <a:t>’</a:t>
            </a:r>
            <a:r>
              <a:rPr kumimoji="1" lang="en-US" sz="2400" dirty="0">
                <a:latin typeface="Tahoma"/>
                <a:cs typeface="Tahoma"/>
              </a:rPr>
              <a:t> takes them one at a time:</a:t>
            </a:r>
          </a:p>
        </p:txBody>
      </p:sp>
      <p:sp>
        <p:nvSpPr>
          <p:cNvPr id="28676" name="Text Box 3"/>
          <p:cNvSpPr txBox="1">
            <a:spLocks noChangeArrowheads="1"/>
          </p:cNvSpPr>
          <p:nvPr/>
        </p:nvSpPr>
        <p:spPr bwMode="auto">
          <a:xfrm>
            <a:off x="393700" y="277148"/>
            <a:ext cx="10553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Note:</a:t>
            </a:r>
          </a:p>
        </p:txBody>
      </p:sp>
      <p:sp>
        <p:nvSpPr>
          <p:cNvPr id="28677" name="Rectangle 7"/>
          <p:cNvSpPr>
            <a:spLocks noChangeArrowheads="1"/>
          </p:cNvSpPr>
          <p:nvPr/>
        </p:nvSpPr>
        <p:spPr bwMode="auto">
          <a:xfrm>
            <a:off x="541338" y="3855198"/>
            <a:ext cx="8012112"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a:latin typeface="Tahoma"/>
                <a:cs typeface="Tahoma"/>
              </a:rPr>
              <a:t>Functions that take their arguments one at a time are called </a:t>
            </a:r>
            <a:r>
              <a:rPr kumimoji="1" lang="en-US" sz="2400" u="sng">
                <a:latin typeface="Tahoma"/>
                <a:cs typeface="Tahoma"/>
              </a:rPr>
              <a:t>curried</a:t>
            </a:r>
            <a:r>
              <a:rPr kumimoji="1" lang="en-US" sz="2400">
                <a:latin typeface="Tahoma"/>
                <a:cs typeface="Tahoma"/>
              </a:rPr>
              <a:t> functions, celebrating the work of Haskell Curry on such functions.</a:t>
            </a:r>
          </a:p>
        </p:txBody>
      </p:sp>
      <p:sp>
        <p:nvSpPr>
          <p:cNvPr id="28678" name="Text Box 8"/>
          <p:cNvSpPr txBox="1">
            <a:spLocks noChangeArrowheads="1"/>
          </p:cNvSpPr>
          <p:nvPr/>
        </p:nvSpPr>
        <p:spPr bwMode="auto">
          <a:xfrm>
            <a:off x="1522414" y="2390947"/>
            <a:ext cx="5025835" cy="1304973"/>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add  :: (</a:t>
            </a:r>
            <a:r>
              <a:rPr lang="en-US" sz="2400" dirty="0" err="1">
                <a:solidFill>
                  <a:srgbClr val="000000"/>
                </a:solidFill>
                <a:latin typeface="Lucida Sans Typewriter" charset="0"/>
              </a:rPr>
              <a:t>Int,Int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 </a:t>
            </a:r>
            <a:r>
              <a:rPr lang="en-US" sz="2400" dirty="0" err="1">
                <a:solidFill>
                  <a:srgbClr val="000000"/>
                </a:solidFill>
                <a:latin typeface="Lucida Sans Typewriter" charset="0"/>
                <a:sym typeface="Symbol" charset="0"/>
              </a:rPr>
              <a:t>Int</a:t>
            </a:r>
            <a:endParaRPr lang="en-US" sz="2400" dirty="0">
              <a:solidFill>
                <a:srgbClr val="000000"/>
              </a:solidFill>
              <a:latin typeface="Lucida Sans Typewriter" charset="0"/>
              <a:sym typeface="Symbol" charset="0"/>
            </a:endParaRPr>
          </a:p>
          <a:p>
            <a:pPr>
              <a:lnSpc>
                <a:spcPct val="110000"/>
              </a:lnSpc>
            </a:pPr>
            <a:endParaRPr lang="en-US" sz="2400" dirty="0">
              <a:solidFill>
                <a:srgbClr val="000000"/>
              </a:solidFill>
              <a:latin typeface="Lucida Sans Typewriter" charset="0"/>
            </a:endParaRPr>
          </a:p>
          <a:p>
            <a:pPr>
              <a:lnSpc>
                <a:spcPct val="110000"/>
              </a:lnSpc>
            </a:pPr>
            <a:r>
              <a:rPr lang="en-US" sz="2400" dirty="0">
                <a:solidFill>
                  <a:srgbClr val="000000"/>
                </a:solidFill>
                <a:latin typeface="Lucida Sans Typewriter" charset="0"/>
              </a:rPr>
              <a:t>add</a:t>
            </a:r>
            <a:r>
              <a:rPr lang="ja-JP" altLang="en-US" sz="2400" dirty="0">
                <a:solidFill>
                  <a:srgbClr val="000000"/>
                </a:solidFill>
                <a:latin typeface="Lucida Sans Typewriter" charset="0"/>
              </a:rPr>
              <a:t>’</a:t>
            </a:r>
            <a:r>
              <a:rPr lang="en-US" sz="2400" dirty="0">
                <a:solidFill>
                  <a:srgbClr val="000000"/>
                </a:solidFill>
                <a:latin typeface="Lucida Sans Typewriter" charset="0"/>
              </a:rPr>
              <a:t> ::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 </a:t>
            </a:r>
            <a:r>
              <a:rPr lang="en-US" sz="2400" dirty="0" err="1">
                <a:solidFill>
                  <a:srgbClr val="000000"/>
                </a:solidFill>
                <a:latin typeface="Lucida Sans Typewriter" charset="0"/>
                <a:sym typeface="Symbol" charset="0"/>
              </a:rPr>
              <a:t>Int</a:t>
            </a:r>
            <a:r>
              <a:rPr lang="en-US" sz="2400" dirty="0">
                <a:solidFill>
                  <a:srgbClr val="000000"/>
                </a:solidFill>
                <a:latin typeface="Lucida Sans Typewriter" charset="0"/>
                <a:sym typeface="Symbol" charset="0"/>
              </a:rPr>
              <a:t>)</a:t>
            </a:r>
          </a:p>
        </p:txBody>
      </p:sp>
    </p:spTree>
    <p:extLst>
      <p:ext uri="{BB962C8B-B14F-4D97-AF65-F5344CB8AC3E}">
        <p14:creationId xmlns:p14="http://schemas.microsoft.com/office/powerpoint/2010/main" val="422564900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9B085346-906E-F448-8F01-717327BA9573}" type="slidenum">
              <a:rPr lang="en-US" sz="1400"/>
              <a:pPr/>
              <a:t>38</a:t>
            </a:fld>
            <a:endParaRPr lang="en-US" sz="1400"/>
          </a:p>
        </p:txBody>
      </p:sp>
      <p:sp>
        <p:nvSpPr>
          <p:cNvPr id="29699" name="Rectangle 1026"/>
          <p:cNvSpPr>
            <a:spLocks noChangeArrowheads="1"/>
          </p:cNvSpPr>
          <p:nvPr/>
        </p:nvSpPr>
        <p:spPr bwMode="auto">
          <a:xfrm>
            <a:off x="492126" y="415529"/>
            <a:ext cx="8239125" cy="75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Functions with more than two arguments can be curried by returning nested functions:</a:t>
            </a:r>
          </a:p>
        </p:txBody>
      </p:sp>
      <p:sp>
        <p:nvSpPr>
          <p:cNvPr id="29700" name="Text Box 1030"/>
          <p:cNvSpPr txBox="1">
            <a:spLocks noChangeArrowheads="1"/>
          </p:cNvSpPr>
          <p:nvPr/>
        </p:nvSpPr>
        <p:spPr bwMode="auto">
          <a:xfrm>
            <a:off x="917576" y="1386297"/>
            <a:ext cx="7586482" cy="966418"/>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20000"/>
              </a:lnSpc>
            </a:pPr>
            <a:r>
              <a:rPr lang="en-US" sz="2400" dirty="0" err="1">
                <a:solidFill>
                  <a:srgbClr val="000000"/>
                </a:solidFill>
                <a:latin typeface="Lucida Sans Typewriter" charset="0"/>
              </a:rPr>
              <a:t>mult</a:t>
            </a:r>
            <a:r>
              <a:rPr lang="en-US" sz="2400" dirty="0">
                <a:solidFill>
                  <a:srgbClr val="000000"/>
                </a:solidFill>
                <a:latin typeface="Lucida Sans Typewriter" charset="0"/>
              </a:rPr>
              <a:t>      ::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 </a:t>
            </a:r>
            <a:r>
              <a:rPr lang="en-US" sz="2400" dirty="0" err="1">
                <a:solidFill>
                  <a:srgbClr val="000000"/>
                </a:solidFill>
                <a:latin typeface="Lucida Sans Typewriter" charset="0"/>
                <a:sym typeface="Symbol" charset="0"/>
              </a:rPr>
              <a:t>Int</a:t>
            </a:r>
            <a:r>
              <a:rPr lang="en-US" sz="2400" dirty="0">
                <a:solidFill>
                  <a:srgbClr val="000000"/>
                </a:solidFill>
                <a:latin typeface="Lucida Sans Typewriter" charset="0"/>
                <a:sym typeface="Symbol" charset="0"/>
              </a:rPr>
              <a:t>))</a:t>
            </a:r>
            <a:endParaRPr lang="en-US" sz="2400" dirty="0">
              <a:solidFill>
                <a:srgbClr val="000000"/>
              </a:solidFill>
              <a:latin typeface="Lucida Sans Typewriter" charset="0"/>
            </a:endParaRPr>
          </a:p>
          <a:p>
            <a:pPr>
              <a:lnSpc>
                <a:spcPct val="120000"/>
              </a:lnSpc>
            </a:pPr>
            <a:r>
              <a:rPr lang="en-US" sz="2400" dirty="0" err="1">
                <a:solidFill>
                  <a:srgbClr val="000000"/>
                </a:solidFill>
                <a:latin typeface="Lucida Sans Typewriter" charset="0"/>
              </a:rPr>
              <a:t>mult</a:t>
            </a:r>
            <a:r>
              <a:rPr lang="en-US" sz="2400" dirty="0">
                <a:solidFill>
                  <a:srgbClr val="000000"/>
                </a:solidFill>
                <a:latin typeface="Lucida Sans Typewriter" charset="0"/>
              </a:rPr>
              <a:t> x y z = x*y*z</a:t>
            </a:r>
          </a:p>
        </p:txBody>
      </p:sp>
      <p:sp>
        <p:nvSpPr>
          <p:cNvPr id="29701" name="AutoShape 1040"/>
          <p:cNvSpPr>
            <a:spLocks noChangeArrowheads="1"/>
          </p:cNvSpPr>
          <p:nvPr/>
        </p:nvSpPr>
        <p:spPr bwMode="auto">
          <a:xfrm>
            <a:off x="508000" y="3275359"/>
            <a:ext cx="8077200" cy="1736646"/>
          </a:xfrm>
          <a:prstGeom prst="wedgeRoundRectCallout">
            <a:avLst>
              <a:gd name="adj1" fmla="val -28162"/>
              <a:gd name="adj2" fmla="val -95620"/>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a:latin typeface="Tahoma"/>
                <a:cs typeface="Tahoma"/>
              </a:rPr>
              <a:t>mult takes an integer x and returns a function </a:t>
            </a:r>
            <a:r>
              <a:rPr lang="en-US" sz="2400" u="sng">
                <a:latin typeface="Tahoma"/>
                <a:cs typeface="Tahoma"/>
              </a:rPr>
              <a:t>mult x</a:t>
            </a:r>
            <a:r>
              <a:rPr lang="en-US" sz="2400">
                <a:latin typeface="Tahoma"/>
                <a:cs typeface="Tahoma"/>
              </a:rPr>
              <a:t>, which in turn takes an integer y and returns a function </a:t>
            </a:r>
            <a:r>
              <a:rPr lang="en-US" sz="2400" u="sng">
                <a:latin typeface="Tahoma"/>
                <a:cs typeface="Tahoma"/>
              </a:rPr>
              <a:t>mult x y</a:t>
            </a:r>
            <a:r>
              <a:rPr lang="en-US" sz="2400">
                <a:latin typeface="Tahoma"/>
                <a:cs typeface="Tahoma"/>
              </a:rPr>
              <a:t>, which finally takes an integer z and returns the result x*y*z.</a:t>
            </a:r>
          </a:p>
        </p:txBody>
      </p:sp>
    </p:spTree>
    <p:extLst>
      <p:ext uri="{BB962C8B-B14F-4D97-AF65-F5344CB8AC3E}">
        <p14:creationId xmlns:p14="http://schemas.microsoft.com/office/powerpoint/2010/main" val="324315550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604C5DA8-C639-6C4D-84E3-A823FAFBE1A6}" type="slidenum">
              <a:rPr lang="en-US" sz="1400"/>
              <a:pPr/>
              <a:t>39</a:t>
            </a:fld>
            <a:endParaRPr lang="en-US" sz="1400"/>
          </a:p>
        </p:txBody>
      </p:sp>
      <p:sp>
        <p:nvSpPr>
          <p:cNvPr id="30723" name="Rectangle 2"/>
          <p:cNvSpPr>
            <a:spLocks noGrp="1" noChangeArrowheads="1"/>
          </p:cNvSpPr>
          <p:nvPr>
            <p:ph type="title"/>
          </p:nvPr>
        </p:nvSpPr>
        <p:spPr/>
        <p:txBody>
          <a:bodyPr/>
          <a:lstStyle/>
          <a:p>
            <a:r>
              <a:rPr lang="en-US" dirty="0">
                <a:latin typeface="Arial Black" charset="0"/>
              </a:rPr>
              <a:t>Why is Currying Useful?</a:t>
            </a:r>
          </a:p>
        </p:txBody>
      </p:sp>
      <p:sp>
        <p:nvSpPr>
          <p:cNvPr id="30724" name="Text Box 3"/>
          <p:cNvSpPr txBox="1">
            <a:spLocks noChangeArrowheads="1"/>
          </p:cNvSpPr>
          <p:nvPr/>
        </p:nvSpPr>
        <p:spPr bwMode="auto">
          <a:xfrm>
            <a:off x="433389" y="1097140"/>
            <a:ext cx="82057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Curried functions are more flexible than functions on tuples, because useful functions can often be made by </a:t>
            </a:r>
            <a:r>
              <a:rPr lang="en-US" sz="2400" u="sng" dirty="0"/>
              <a:t>partially applying</a:t>
            </a:r>
            <a:r>
              <a:rPr lang="en-US" sz="2400" dirty="0"/>
              <a:t> a curried function.</a:t>
            </a:r>
          </a:p>
          <a:p>
            <a:endParaRPr lang="en-US" sz="2400" dirty="0"/>
          </a:p>
          <a:p>
            <a:r>
              <a:rPr lang="en-US" sz="2400" dirty="0"/>
              <a:t>For example:</a:t>
            </a:r>
          </a:p>
        </p:txBody>
      </p:sp>
      <p:sp>
        <p:nvSpPr>
          <p:cNvPr id="30725" name="Text Box 4"/>
          <p:cNvSpPr txBox="1">
            <a:spLocks noChangeArrowheads="1"/>
          </p:cNvSpPr>
          <p:nvPr/>
        </p:nvSpPr>
        <p:spPr bwMode="auto">
          <a:xfrm>
            <a:off x="1446214" y="3082508"/>
            <a:ext cx="4575175" cy="1938992"/>
          </a:xfrm>
          <a:prstGeom prst="rect">
            <a:avLst/>
          </a:prstGeom>
          <a:solidFill>
            <a:srgbClr val="FFFFFF"/>
          </a:solidFill>
          <a:ln>
            <a:solidFill>
              <a:srgbClr val="15A8DB"/>
            </a:solidFill>
          </a:ln>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add</a:t>
            </a:r>
            <a:r>
              <a:rPr lang="ja-JP" altLang="en-US" sz="2400" dirty="0">
                <a:solidFill>
                  <a:srgbClr val="000000"/>
                </a:solidFill>
                <a:latin typeface="Lucida Sans Typewriter" charset="0"/>
              </a:rPr>
              <a:t>’</a:t>
            </a:r>
            <a:r>
              <a:rPr lang="en-US" sz="2400" dirty="0">
                <a:solidFill>
                  <a:srgbClr val="000000"/>
                </a:solidFill>
                <a:latin typeface="Lucida Sans Typewriter" charset="0"/>
              </a:rPr>
              <a:t> 1 ::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Int</a:t>
            </a:r>
            <a:endParaRPr lang="en-US" sz="2400" dirty="0">
              <a:solidFill>
                <a:srgbClr val="000000"/>
              </a:solidFill>
              <a:latin typeface="Lucida Sans Typewriter" charset="0"/>
            </a:endParaRPr>
          </a:p>
          <a:p>
            <a:endParaRPr lang="en-US" sz="2400" dirty="0">
              <a:solidFill>
                <a:srgbClr val="000000"/>
              </a:solidFill>
              <a:latin typeface="Lucida Sans Typewriter" charset="0"/>
            </a:endParaRPr>
          </a:p>
          <a:p>
            <a:r>
              <a:rPr lang="en-US" sz="2400" dirty="0">
                <a:solidFill>
                  <a:srgbClr val="000000"/>
                </a:solidFill>
                <a:latin typeface="Lucida Sans Typewriter" charset="0"/>
              </a:rPr>
              <a:t>take 5 ::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Int</a:t>
            </a:r>
            <a:r>
              <a:rPr lang="en-US" sz="2400" dirty="0">
                <a:solidFill>
                  <a:srgbClr val="000000"/>
                </a:solidFill>
                <a:latin typeface="Lucida Sans Typewriter" charset="0"/>
              </a:rPr>
              <a:t>]</a:t>
            </a:r>
          </a:p>
          <a:p>
            <a:endParaRPr lang="en-US" sz="2400" dirty="0">
              <a:solidFill>
                <a:srgbClr val="000000"/>
              </a:solidFill>
              <a:latin typeface="Lucida Sans Typewriter" charset="0"/>
            </a:endParaRPr>
          </a:p>
          <a:p>
            <a:r>
              <a:rPr lang="en-US" sz="2400" dirty="0">
                <a:solidFill>
                  <a:srgbClr val="000000"/>
                </a:solidFill>
                <a:latin typeface="Lucida Sans Typewriter" charset="0"/>
              </a:rPr>
              <a:t>drop 5 ::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Int</a:t>
            </a:r>
            <a:r>
              <a:rPr lang="en-US" sz="2400" dirty="0">
                <a:solidFill>
                  <a:srgbClr val="000000"/>
                </a:solidFill>
                <a:latin typeface="Lucida Sans Typewriter" charset="0"/>
              </a:rPr>
              <a:t>]</a:t>
            </a:r>
          </a:p>
        </p:txBody>
      </p:sp>
    </p:spTree>
    <p:extLst>
      <p:ext uri="{BB962C8B-B14F-4D97-AF65-F5344CB8AC3E}">
        <p14:creationId xmlns:p14="http://schemas.microsoft.com/office/powerpoint/2010/main" val="38812575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charset="0"/>
                <a:ea typeface="ＭＳ Ｐゴシック" charset="0"/>
              </a:rPr>
              <a:t>Pure</a:t>
            </a:r>
            <a:endParaRPr lang="en-US" dirty="0"/>
          </a:p>
        </p:txBody>
      </p:sp>
      <p:sp>
        <p:nvSpPr>
          <p:cNvPr id="3" name="Content Placeholder 2"/>
          <p:cNvSpPr>
            <a:spLocks noGrp="1"/>
          </p:cNvSpPr>
          <p:nvPr>
            <p:ph idx="1"/>
          </p:nvPr>
        </p:nvSpPr>
        <p:spPr/>
        <p:txBody>
          <a:bodyPr>
            <a:normAutofit/>
          </a:bodyPr>
          <a:lstStyle/>
          <a:p>
            <a:r>
              <a:rPr lang="en-GB" dirty="0"/>
              <a:t>“Software engineering breaks problems down into smaller problems, solves the smaller problems, and reassembles the solution to the big problem.  If the smaller components can have side effects, reassembly is unreliable.</a:t>
            </a:r>
            <a:r>
              <a:rPr lang="en-GB" dirty="0" smtClean="0"/>
              <a:t>”</a:t>
            </a:r>
          </a:p>
          <a:p>
            <a:endParaRPr lang="en-GB" dirty="0"/>
          </a:p>
          <a:p>
            <a:r>
              <a:rPr lang="en-GB" dirty="0" smtClean="0"/>
              <a:t> </a:t>
            </a:r>
            <a:r>
              <a:rPr lang="en-GB" dirty="0"/>
              <a:t>- Stephen Blackheath (paraphrased)</a:t>
            </a:r>
            <a:endParaRPr lang="en-NZ" dirty="0"/>
          </a:p>
          <a:p>
            <a:endParaRPr lang="en-US" dirty="0"/>
          </a:p>
        </p:txBody>
      </p:sp>
    </p:spTree>
    <p:extLst>
      <p:ext uri="{BB962C8B-B14F-4D97-AF65-F5344CB8AC3E}">
        <p14:creationId xmlns:p14="http://schemas.microsoft.com/office/powerpoint/2010/main" val="380189904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4294967295"/>
          </p:nvPr>
        </p:nvSpPr>
        <p:spPr>
          <a:xfrm>
            <a:off x="8382000" y="4800600"/>
            <a:ext cx="6096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469C79E7-CAB7-F94B-B716-B452B58DC51E}" type="slidenum">
              <a:rPr lang="en-US" sz="1400"/>
              <a:pPr/>
              <a:t>40</a:t>
            </a:fld>
            <a:endParaRPr lang="en-US" sz="1400"/>
          </a:p>
        </p:txBody>
      </p:sp>
      <p:sp>
        <p:nvSpPr>
          <p:cNvPr id="31747" name="Rectangle 2"/>
          <p:cNvSpPr>
            <a:spLocks noGrp="1" noChangeArrowheads="1"/>
          </p:cNvSpPr>
          <p:nvPr>
            <p:ph type="title"/>
          </p:nvPr>
        </p:nvSpPr>
        <p:spPr/>
        <p:txBody>
          <a:bodyPr/>
          <a:lstStyle/>
          <a:p>
            <a:r>
              <a:rPr lang="en-US" dirty="0">
                <a:latin typeface="Arial Black" charset="0"/>
              </a:rPr>
              <a:t>Currying Conventions</a:t>
            </a:r>
          </a:p>
        </p:txBody>
      </p:sp>
      <p:sp>
        <p:nvSpPr>
          <p:cNvPr id="31748" name="Rectangle 3"/>
          <p:cNvSpPr>
            <a:spLocks noGrp="1" noChangeArrowheads="1"/>
          </p:cNvSpPr>
          <p:nvPr>
            <p:ph type="body" idx="1"/>
          </p:nvPr>
        </p:nvSpPr>
        <p:spPr>
          <a:xfrm>
            <a:off x="542926" y="2223911"/>
            <a:ext cx="7388225" cy="477441"/>
          </a:xfrm>
        </p:spPr>
        <p:txBody>
          <a:bodyPr>
            <a:normAutofit/>
          </a:bodyPr>
          <a:lstStyle/>
          <a:p>
            <a:r>
              <a:rPr lang="en-US" dirty="0">
                <a:latin typeface="Tahoma"/>
                <a:cs typeface="Tahoma"/>
              </a:rPr>
              <a:t>The arrow </a:t>
            </a:r>
            <a:r>
              <a:rPr lang="en-US" dirty="0">
                <a:latin typeface="Tahoma"/>
                <a:cs typeface="Tahoma"/>
                <a:sym typeface="Symbol" charset="0"/>
              </a:rPr>
              <a:t></a:t>
            </a:r>
            <a:r>
              <a:rPr lang="en-US" dirty="0">
                <a:latin typeface="Tahoma"/>
                <a:cs typeface="Tahoma"/>
              </a:rPr>
              <a:t> associates to the </a:t>
            </a:r>
            <a:r>
              <a:rPr lang="en-US" u="sng" dirty="0">
                <a:latin typeface="Tahoma"/>
                <a:cs typeface="Tahoma"/>
              </a:rPr>
              <a:t>right</a:t>
            </a:r>
            <a:r>
              <a:rPr lang="en-US" dirty="0">
                <a:latin typeface="Tahoma"/>
                <a:cs typeface="Tahoma"/>
              </a:rPr>
              <a:t>.</a:t>
            </a:r>
          </a:p>
        </p:txBody>
      </p:sp>
      <p:sp>
        <p:nvSpPr>
          <p:cNvPr id="31749" name="Text Box 6"/>
          <p:cNvSpPr txBox="1">
            <a:spLocks noChangeArrowheads="1"/>
          </p:cNvSpPr>
          <p:nvPr/>
        </p:nvSpPr>
        <p:spPr bwMode="auto">
          <a:xfrm>
            <a:off x="1590676" y="3038624"/>
            <a:ext cx="4433876" cy="461665"/>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p>
        </p:txBody>
      </p:sp>
      <p:sp>
        <p:nvSpPr>
          <p:cNvPr id="31750" name="Text Box 13"/>
          <p:cNvSpPr txBox="1">
            <a:spLocks noChangeArrowheads="1"/>
          </p:cNvSpPr>
          <p:nvPr/>
        </p:nvSpPr>
        <p:spPr bwMode="auto">
          <a:xfrm>
            <a:off x="463551" y="1165428"/>
            <a:ext cx="83867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To avoid excess parentheses when using curried functions, two simple conventions are adopted:</a:t>
            </a:r>
          </a:p>
        </p:txBody>
      </p:sp>
      <p:sp>
        <p:nvSpPr>
          <p:cNvPr id="31751" name="AutoShape 14"/>
          <p:cNvSpPr>
            <a:spLocks noChangeArrowheads="1"/>
          </p:cNvSpPr>
          <p:nvPr/>
        </p:nvSpPr>
        <p:spPr bwMode="auto">
          <a:xfrm>
            <a:off x="1358900" y="4256486"/>
            <a:ext cx="5824538" cy="510778"/>
          </a:xfrm>
          <a:prstGeom prst="wedgeRoundRectCallout">
            <a:avLst>
              <a:gd name="adj1" fmla="val -25634"/>
              <a:gd name="adj2" fmla="val -183616"/>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Means </a:t>
            </a:r>
            <a:r>
              <a:rPr lang="en-US" sz="2400" dirty="0" err="1">
                <a:latin typeface="Tahoma"/>
                <a:cs typeface="Tahoma"/>
              </a:rPr>
              <a:t>Int</a:t>
            </a:r>
            <a:r>
              <a:rPr lang="en-US" sz="2400" dirty="0">
                <a:latin typeface="Tahoma"/>
                <a:cs typeface="Tahoma"/>
              </a:rPr>
              <a:t> </a:t>
            </a:r>
            <a:r>
              <a:rPr lang="en-US" sz="2400" dirty="0">
                <a:latin typeface="Tahoma"/>
                <a:cs typeface="Tahoma"/>
                <a:sym typeface="Symbol" charset="0"/>
              </a:rPr>
              <a:t></a:t>
            </a:r>
            <a:r>
              <a:rPr lang="en-US" sz="2400" dirty="0">
                <a:latin typeface="Tahoma"/>
                <a:cs typeface="Tahoma"/>
              </a:rPr>
              <a:t> (</a:t>
            </a:r>
            <a:r>
              <a:rPr lang="en-US" sz="2400" dirty="0" err="1">
                <a:latin typeface="Tahoma"/>
                <a:cs typeface="Tahoma"/>
              </a:rPr>
              <a:t>Int</a:t>
            </a:r>
            <a:r>
              <a:rPr lang="en-US" sz="2400" dirty="0">
                <a:latin typeface="Tahoma"/>
                <a:cs typeface="Tahoma"/>
              </a:rPr>
              <a:t> </a:t>
            </a:r>
            <a:r>
              <a:rPr lang="en-US" sz="2400" dirty="0">
                <a:latin typeface="Tahoma"/>
                <a:cs typeface="Tahoma"/>
                <a:sym typeface="Symbol" charset="0"/>
              </a:rPr>
              <a:t></a:t>
            </a:r>
            <a:r>
              <a:rPr lang="en-US" sz="2400" dirty="0">
                <a:latin typeface="Tahoma"/>
                <a:cs typeface="Tahoma"/>
              </a:rPr>
              <a:t> (</a:t>
            </a:r>
            <a:r>
              <a:rPr lang="en-US" sz="2400" dirty="0" err="1">
                <a:latin typeface="Tahoma"/>
                <a:cs typeface="Tahoma"/>
              </a:rPr>
              <a:t>Int</a:t>
            </a:r>
            <a:r>
              <a:rPr lang="en-US" sz="2400" dirty="0">
                <a:latin typeface="Tahoma"/>
                <a:cs typeface="Tahoma"/>
              </a:rPr>
              <a:t> </a:t>
            </a:r>
            <a:r>
              <a:rPr lang="en-US" sz="2400" dirty="0">
                <a:latin typeface="Tahoma"/>
                <a:cs typeface="Tahoma"/>
                <a:sym typeface="Symbol" charset="0"/>
              </a:rPr>
              <a:t></a:t>
            </a:r>
            <a:r>
              <a:rPr lang="en-US" sz="2400" dirty="0">
                <a:latin typeface="Tahoma"/>
                <a:cs typeface="Tahoma"/>
              </a:rPr>
              <a:t> </a:t>
            </a:r>
            <a:r>
              <a:rPr lang="en-US" sz="2400" dirty="0" err="1">
                <a:latin typeface="Tahoma"/>
                <a:cs typeface="Tahoma"/>
              </a:rPr>
              <a:t>Int</a:t>
            </a:r>
            <a:r>
              <a:rPr lang="en-US" sz="2400" dirty="0">
                <a:latin typeface="Tahoma"/>
                <a:cs typeface="Tahoma"/>
              </a:rPr>
              <a:t>)).</a:t>
            </a:r>
          </a:p>
        </p:txBody>
      </p:sp>
    </p:spTree>
    <p:extLst>
      <p:ext uri="{BB962C8B-B14F-4D97-AF65-F5344CB8AC3E}">
        <p14:creationId xmlns:p14="http://schemas.microsoft.com/office/powerpoint/2010/main" val="243681287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383E9B65-F1F4-C04F-A056-99872342AD5A}" type="slidenum">
              <a:rPr lang="en-US" sz="1400"/>
              <a:pPr/>
              <a:t>41</a:t>
            </a:fld>
            <a:endParaRPr lang="en-US" sz="1400"/>
          </a:p>
        </p:txBody>
      </p:sp>
      <p:sp>
        <p:nvSpPr>
          <p:cNvPr id="32771" name="Rectangle 2"/>
          <p:cNvSpPr>
            <a:spLocks noChangeArrowheads="1"/>
          </p:cNvSpPr>
          <p:nvPr/>
        </p:nvSpPr>
        <p:spPr bwMode="auto">
          <a:xfrm>
            <a:off x="549275" y="389335"/>
            <a:ext cx="8178800" cy="8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As a consequence, it is then natural for function application to associate to the </a:t>
            </a:r>
            <a:r>
              <a:rPr kumimoji="1" lang="en-US" sz="2400" u="sng" dirty="0">
                <a:latin typeface="Tahoma"/>
                <a:cs typeface="Tahoma"/>
              </a:rPr>
              <a:t>left</a:t>
            </a:r>
            <a:r>
              <a:rPr kumimoji="1" lang="en-US" sz="2400" dirty="0">
                <a:latin typeface="Tahoma"/>
                <a:cs typeface="Tahoma"/>
              </a:rPr>
              <a:t>.</a:t>
            </a:r>
          </a:p>
        </p:txBody>
      </p:sp>
      <p:sp>
        <p:nvSpPr>
          <p:cNvPr id="32772" name="Text Box 3"/>
          <p:cNvSpPr txBox="1">
            <a:spLocks noChangeArrowheads="1"/>
          </p:cNvSpPr>
          <p:nvPr/>
        </p:nvSpPr>
        <p:spPr bwMode="auto">
          <a:xfrm>
            <a:off x="1681163" y="1674299"/>
            <a:ext cx="2039140" cy="461665"/>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err="1">
                <a:solidFill>
                  <a:srgbClr val="000000"/>
                </a:solidFill>
                <a:latin typeface="Lucida Sans Typewriter" charset="0"/>
              </a:rPr>
              <a:t>mult</a:t>
            </a:r>
            <a:r>
              <a:rPr lang="en-US" sz="2400" dirty="0">
                <a:solidFill>
                  <a:srgbClr val="000000"/>
                </a:solidFill>
                <a:latin typeface="Lucida Sans Typewriter" charset="0"/>
              </a:rPr>
              <a:t> x y z</a:t>
            </a:r>
          </a:p>
        </p:txBody>
      </p:sp>
      <p:sp>
        <p:nvSpPr>
          <p:cNvPr id="32773" name="AutoShape 4"/>
          <p:cNvSpPr>
            <a:spLocks noChangeArrowheads="1"/>
          </p:cNvSpPr>
          <p:nvPr/>
        </p:nvSpPr>
        <p:spPr bwMode="auto">
          <a:xfrm>
            <a:off x="1409701" y="2958303"/>
            <a:ext cx="4016375" cy="510778"/>
          </a:xfrm>
          <a:prstGeom prst="wedgeRoundRectCallout">
            <a:avLst>
              <a:gd name="adj1" fmla="val -26009"/>
              <a:gd name="adj2" fmla="val -181370"/>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Means ((</a:t>
            </a:r>
            <a:r>
              <a:rPr lang="en-US" sz="2400" dirty="0" err="1">
                <a:latin typeface="Tahoma"/>
                <a:cs typeface="Tahoma"/>
              </a:rPr>
              <a:t>mult</a:t>
            </a:r>
            <a:r>
              <a:rPr lang="en-US" sz="2400" dirty="0">
                <a:latin typeface="Tahoma"/>
                <a:cs typeface="Tahoma"/>
              </a:rPr>
              <a:t> x) y) z.</a:t>
            </a:r>
          </a:p>
        </p:txBody>
      </p:sp>
      <p:sp>
        <p:nvSpPr>
          <p:cNvPr id="32774" name="Text Box 5"/>
          <p:cNvSpPr txBox="1">
            <a:spLocks noChangeArrowheads="1"/>
          </p:cNvSpPr>
          <p:nvPr/>
        </p:nvSpPr>
        <p:spPr bwMode="auto">
          <a:xfrm>
            <a:off x="495301" y="3932664"/>
            <a:ext cx="83026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Unless </a:t>
            </a:r>
            <a:r>
              <a:rPr lang="en-US" sz="2400" dirty="0" err="1"/>
              <a:t>tupling</a:t>
            </a:r>
            <a:r>
              <a:rPr lang="en-US" sz="2400" dirty="0"/>
              <a:t> is explicitly required, all functions in Haskell are normally defined in curried form.</a:t>
            </a:r>
          </a:p>
        </p:txBody>
      </p:sp>
    </p:spTree>
    <p:extLst>
      <p:ext uri="{BB962C8B-B14F-4D97-AF65-F5344CB8AC3E}">
        <p14:creationId xmlns:p14="http://schemas.microsoft.com/office/powerpoint/2010/main" val="13660703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32B29BF7-0CC4-CD40-99C9-AD517EFC0467}" type="slidenum">
              <a:rPr lang="en-US" sz="1400"/>
              <a:pPr/>
              <a:t>42</a:t>
            </a:fld>
            <a:endParaRPr lang="en-US" sz="1400"/>
          </a:p>
        </p:txBody>
      </p:sp>
      <p:sp>
        <p:nvSpPr>
          <p:cNvPr id="33795" name="Rectangle 2"/>
          <p:cNvSpPr>
            <a:spLocks noGrp="1" noChangeArrowheads="1"/>
          </p:cNvSpPr>
          <p:nvPr>
            <p:ph type="title"/>
          </p:nvPr>
        </p:nvSpPr>
        <p:spPr/>
        <p:txBody>
          <a:bodyPr/>
          <a:lstStyle/>
          <a:p>
            <a:r>
              <a:rPr lang="en-US" dirty="0">
                <a:latin typeface="Arial Black" charset="0"/>
              </a:rPr>
              <a:t>Polymorphic Functions</a:t>
            </a:r>
          </a:p>
        </p:txBody>
      </p:sp>
      <p:sp>
        <p:nvSpPr>
          <p:cNvPr id="33796" name="Text Box 3"/>
          <p:cNvSpPr txBox="1">
            <a:spLocks noChangeArrowheads="1"/>
          </p:cNvSpPr>
          <p:nvPr/>
        </p:nvSpPr>
        <p:spPr bwMode="auto">
          <a:xfrm>
            <a:off x="414338" y="1192636"/>
            <a:ext cx="8145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latin typeface="Tahoma"/>
                <a:cs typeface="Tahoma"/>
              </a:rPr>
              <a:t>A function is called </a:t>
            </a:r>
            <a:r>
              <a:rPr lang="en-US" sz="2400" u="sng" dirty="0">
                <a:latin typeface="Tahoma"/>
                <a:cs typeface="Tahoma"/>
              </a:rPr>
              <a:t>polymorphic</a:t>
            </a:r>
            <a:r>
              <a:rPr lang="en-US" sz="2400" dirty="0">
                <a:latin typeface="Tahoma"/>
                <a:cs typeface="Tahoma"/>
              </a:rPr>
              <a:t> (</a:t>
            </a:r>
            <a:r>
              <a:rPr lang="ja-JP" altLang="en-US" sz="2400" dirty="0">
                <a:latin typeface="Tahoma"/>
                <a:cs typeface="Tahoma"/>
              </a:rPr>
              <a:t>“</a:t>
            </a:r>
            <a:r>
              <a:rPr lang="en-US" sz="2400" dirty="0">
                <a:latin typeface="Tahoma"/>
                <a:cs typeface="Tahoma"/>
              </a:rPr>
              <a:t>of many forms</a:t>
            </a:r>
            <a:r>
              <a:rPr lang="ja-JP" altLang="en-US" sz="2400" dirty="0">
                <a:latin typeface="Tahoma"/>
                <a:cs typeface="Tahoma"/>
              </a:rPr>
              <a:t>”</a:t>
            </a:r>
            <a:r>
              <a:rPr lang="en-US" sz="2400" dirty="0">
                <a:latin typeface="Tahoma"/>
                <a:cs typeface="Tahoma"/>
              </a:rPr>
              <a:t>) if its type contains one or more type variables.</a:t>
            </a:r>
          </a:p>
        </p:txBody>
      </p:sp>
      <p:sp>
        <p:nvSpPr>
          <p:cNvPr id="33797" name="Text Box 4"/>
          <p:cNvSpPr txBox="1">
            <a:spLocks noChangeArrowheads="1"/>
          </p:cNvSpPr>
          <p:nvPr/>
        </p:nvSpPr>
        <p:spPr bwMode="auto">
          <a:xfrm>
            <a:off x="1471614" y="2346872"/>
            <a:ext cx="3826438" cy="461665"/>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length :: [a]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Int</a:t>
            </a:r>
            <a:endParaRPr lang="en-US" sz="2400" dirty="0">
              <a:solidFill>
                <a:srgbClr val="000000"/>
              </a:solidFill>
              <a:latin typeface="Lucida Sans Typewriter" charset="0"/>
            </a:endParaRPr>
          </a:p>
        </p:txBody>
      </p:sp>
      <p:sp>
        <p:nvSpPr>
          <p:cNvPr id="33798" name="AutoShape 5"/>
          <p:cNvSpPr>
            <a:spLocks noChangeArrowheads="1"/>
          </p:cNvSpPr>
          <p:nvPr/>
        </p:nvSpPr>
        <p:spPr bwMode="auto">
          <a:xfrm>
            <a:off x="1103313" y="3825620"/>
            <a:ext cx="6938962" cy="919401"/>
          </a:xfrm>
          <a:prstGeom prst="wedgeRoundRectCallout">
            <a:avLst>
              <a:gd name="adj1" fmla="val -29912"/>
              <a:gd name="adj2" fmla="val -139222"/>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for any type a, length takes a list of values of type a and returns an integer.</a:t>
            </a:r>
          </a:p>
        </p:txBody>
      </p:sp>
    </p:spTree>
    <p:extLst>
      <p:ext uri="{BB962C8B-B14F-4D97-AF65-F5344CB8AC3E}">
        <p14:creationId xmlns:p14="http://schemas.microsoft.com/office/powerpoint/2010/main" val="401121453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9261C610-91A4-0F42-8986-9FC13DE5E252}" type="slidenum">
              <a:rPr lang="en-US" sz="1400"/>
              <a:pPr/>
              <a:t>43</a:t>
            </a:fld>
            <a:endParaRPr lang="en-US" sz="1400"/>
          </a:p>
        </p:txBody>
      </p:sp>
      <p:sp>
        <p:nvSpPr>
          <p:cNvPr id="34819" name="Rectangle 2"/>
          <p:cNvSpPr>
            <a:spLocks noChangeArrowheads="1"/>
          </p:cNvSpPr>
          <p:nvPr/>
        </p:nvSpPr>
        <p:spPr bwMode="auto">
          <a:xfrm>
            <a:off x="541339" y="953031"/>
            <a:ext cx="8239125" cy="80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Type variables can be instantiated to different types in different circumstances: </a:t>
            </a:r>
          </a:p>
        </p:txBody>
      </p:sp>
      <p:sp>
        <p:nvSpPr>
          <p:cNvPr id="34820" name="Text Box 3"/>
          <p:cNvSpPr txBox="1">
            <a:spLocks noChangeArrowheads="1"/>
          </p:cNvSpPr>
          <p:nvPr/>
        </p:nvSpPr>
        <p:spPr bwMode="auto">
          <a:xfrm>
            <a:off x="369888" y="249765"/>
            <a:ext cx="10553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Note:</a:t>
            </a:r>
          </a:p>
        </p:txBody>
      </p:sp>
      <p:sp>
        <p:nvSpPr>
          <p:cNvPr id="34821" name="Rectangle 4"/>
          <p:cNvSpPr>
            <a:spLocks noChangeArrowheads="1"/>
          </p:cNvSpPr>
          <p:nvPr/>
        </p:nvSpPr>
        <p:spPr bwMode="auto">
          <a:xfrm>
            <a:off x="541339" y="4194656"/>
            <a:ext cx="8239125" cy="7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Type variables must begin with a lower-case letter, and are usually named a, b, c, etc.</a:t>
            </a:r>
          </a:p>
        </p:txBody>
      </p:sp>
      <p:sp>
        <p:nvSpPr>
          <p:cNvPr id="34822" name="Text Box 5"/>
          <p:cNvSpPr txBox="1">
            <a:spLocks noChangeArrowheads="1"/>
          </p:cNvSpPr>
          <p:nvPr/>
        </p:nvSpPr>
        <p:spPr bwMode="auto">
          <a:xfrm>
            <a:off x="1671638" y="1890139"/>
            <a:ext cx="4079061" cy="2117503"/>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&gt; length [</a:t>
            </a:r>
            <a:r>
              <a:rPr lang="en-US" sz="2400" dirty="0" err="1">
                <a:solidFill>
                  <a:srgbClr val="000000"/>
                </a:solidFill>
                <a:latin typeface="Lucida Sans Typewriter" charset="0"/>
              </a:rPr>
              <a:t>False,True</a:t>
            </a:r>
            <a:r>
              <a:rPr lang="en-US" sz="2400" dirty="0">
                <a:solidFill>
                  <a:srgbClr val="000000"/>
                </a:solidFill>
                <a:latin typeface="Lucida Sans Typewriter" charset="0"/>
              </a:rPr>
              <a:t>]</a:t>
            </a:r>
          </a:p>
          <a:p>
            <a:pPr>
              <a:lnSpc>
                <a:spcPct val="110000"/>
              </a:lnSpc>
            </a:pPr>
            <a:r>
              <a:rPr lang="en-US" sz="2400" dirty="0">
                <a:solidFill>
                  <a:srgbClr val="000000"/>
                </a:solidFill>
                <a:latin typeface="Lucida Sans Typewriter" charset="0"/>
              </a:rPr>
              <a:t>2</a:t>
            </a:r>
          </a:p>
          <a:p>
            <a:pPr>
              <a:lnSpc>
                <a:spcPct val="110000"/>
              </a:lnSpc>
            </a:pPr>
            <a:endParaRPr lang="en-US" sz="2400" dirty="0">
              <a:solidFill>
                <a:srgbClr val="000000"/>
              </a:solidFill>
              <a:latin typeface="Lucida Sans Typewriter" charset="0"/>
            </a:endParaRPr>
          </a:p>
          <a:p>
            <a:pPr>
              <a:lnSpc>
                <a:spcPct val="110000"/>
              </a:lnSpc>
            </a:pPr>
            <a:r>
              <a:rPr lang="en-US" sz="2400" dirty="0">
                <a:solidFill>
                  <a:srgbClr val="000000"/>
                </a:solidFill>
                <a:latin typeface="Lucida Sans Typewriter" charset="0"/>
              </a:rPr>
              <a:t>&gt; length [1,2,3,4]</a:t>
            </a:r>
          </a:p>
          <a:p>
            <a:pPr>
              <a:lnSpc>
                <a:spcPct val="110000"/>
              </a:lnSpc>
            </a:pPr>
            <a:r>
              <a:rPr lang="en-US" sz="2400" dirty="0">
                <a:solidFill>
                  <a:srgbClr val="000000"/>
                </a:solidFill>
                <a:latin typeface="Lucida Sans Typewriter" charset="0"/>
              </a:rPr>
              <a:t>4</a:t>
            </a:r>
            <a:endParaRPr lang="en-US" sz="2400" dirty="0">
              <a:solidFill>
                <a:srgbClr val="000000"/>
              </a:solidFill>
              <a:latin typeface="Lucida Sans Typewriter" charset="0"/>
              <a:sym typeface="Symbol" charset="0"/>
            </a:endParaRPr>
          </a:p>
        </p:txBody>
      </p:sp>
      <p:sp>
        <p:nvSpPr>
          <p:cNvPr id="34823" name="AutoShape 6"/>
          <p:cNvSpPr>
            <a:spLocks noChangeArrowheads="1"/>
          </p:cNvSpPr>
          <p:nvPr/>
        </p:nvSpPr>
        <p:spPr bwMode="auto">
          <a:xfrm>
            <a:off x="6632576" y="1886044"/>
            <a:ext cx="1774825" cy="510778"/>
          </a:xfrm>
          <a:prstGeom prst="wedgeRoundRectCallout">
            <a:avLst>
              <a:gd name="adj1" fmla="val -82468"/>
              <a:gd name="adj2" fmla="val 13306"/>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a = </a:t>
            </a:r>
            <a:r>
              <a:rPr lang="en-US" sz="2400" dirty="0" err="1">
                <a:latin typeface="Tahoma"/>
                <a:cs typeface="Tahoma"/>
              </a:rPr>
              <a:t>Bool</a:t>
            </a:r>
            <a:endParaRPr lang="en-US" sz="2400" dirty="0">
              <a:latin typeface="Tahoma"/>
              <a:cs typeface="Tahoma"/>
            </a:endParaRPr>
          </a:p>
        </p:txBody>
      </p:sp>
      <p:sp>
        <p:nvSpPr>
          <p:cNvPr id="34824" name="AutoShape 7"/>
          <p:cNvSpPr>
            <a:spLocks noChangeArrowheads="1"/>
          </p:cNvSpPr>
          <p:nvPr/>
        </p:nvSpPr>
        <p:spPr bwMode="auto">
          <a:xfrm>
            <a:off x="6632576" y="3297632"/>
            <a:ext cx="1774825" cy="510778"/>
          </a:xfrm>
          <a:prstGeom prst="wedgeRoundRectCallout">
            <a:avLst>
              <a:gd name="adj1" fmla="val -83454"/>
              <a:gd name="adj2" fmla="val -23949"/>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a = </a:t>
            </a:r>
            <a:r>
              <a:rPr lang="en-US" sz="2400" dirty="0" err="1">
                <a:latin typeface="Tahoma"/>
                <a:cs typeface="Tahoma"/>
              </a:rPr>
              <a:t>Int</a:t>
            </a:r>
            <a:endParaRPr lang="en-US" sz="2400" dirty="0">
              <a:latin typeface="Tahoma"/>
              <a:cs typeface="Tahoma"/>
            </a:endParaRPr>
          </a:p>
        </p:txBody>
      </p:sp>
    </p:spTree>
    <p:extLst>
      <p:ext uri="{BB962C8B-B14F-4D97-AF65-F5344CB8AC3E}">
        <p14:creationId xmlns:p14="http://schemas.microsoft.com/office/powerpoint/2010/main" val="99748581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5C0DFDCC-9E6B-DF4F-A0C6-1A8AD5B47E9A}" type="slidenum">
              <a:rPr lang="en-US" sz="1400"/>
              <a:pPr/>
              <a:t>44</a:t>
            </a:fld>
            <a:endParaRPr lang="en-US" sz="1400"/>
          </a:p>
        </p:txBody>
      </p:sp>
      <p:sp>
        <p:nvSpPr>
          <p:cNvPr id="35843" name="Rectangle 2050"/>
          <p:cNvSpPr>
            <a:spLocks noChangeArrowheads="1"/>
          </p:cNvSpPr>
          <p:nvPr/>
        </p:nvSpPr>
        <p:spPr bwMode="auto">
          <a:xfrm>
            <a:off x="430214" y="417910"/>
            <a:ext cx="8239125" cy="78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Many of the functions defined in the standard prelude are polymorphic.  For example: </a:t>
            </a:r>
          </a:p>
        </p:txBody>
      </p:sp>
      <p:sp>
        <p:nvSpPr>
          <p:cNvPr id="35844" name="Text Box 2051"/>
          <p:cNvSpPr txBox="1">
            <a:spLocks noChangeArrowheads="1"/>
          </p:cNvSpPr>
          <p:nvPr/>
        </p:nvSpPr>
        <p:spPr bwMode="auto">
          <a:xfrm>
            <a:off x="1655764" y="1775927"/>
            <a:ext cx="5470525" cy="2763834"/>
          </a:xfrm>
          <a:prstGeom prst="rect">
            <a:avLst/>
          </a:prstGeom>
          <a:solidFill>
            <a:srgbClr val="FFFFFF"/>
          </a:solidFill>
          <a:ln w="12700" cap="sq">
            <a:solidFill>
              <a:srgbClr val="15A8DB"/>
            </a:solidFill>
            <a:miter lim="800000"/>
            <a:headEnd/>
            <a:tailEnd/>
          </a:ln>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80000"/>
              </a:lnSpc>
            </a:pPr>
            <a:r>
              <a:rPr lang="en-US" sz="2400" dirty="0" err="1">
                <a:solidFill>
                  <a:srgbClr val="000000"/>
                </a:solidFill>
                <a:latin typeface="Lucida Sans Typewriter" charset="0"/>
              </a:rPr>
              <a:t>fst</a:t>
            </a:r>
            <a:r>
              <a:rPr lang="en-US" sz="2400" dirty="0">
                <a:solidFill>
                  <a:srgbClr val="000000"/>
                </a:solidFill>
                <a:latin typeface="Lucida Sans Typewriter" charset="0"/>
              </a:rPr>
              <a:t>  :: (</a:t>
            </a:r>
            <a:r>
              <a:rPr lang="en-US" sz="2400" dirty="0" err="1">
                <a:solidFill>
                  <a:srgbClr val="000000"/>
                </a:solidFill>
                <a:latin typeface="Lucida Sans Typewriter" charset="0"/>
              </a:rPr>
              <a:t>a,b</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a:t>
            </a:r>
          </a:p>
          <a:p>
            <a:pPr>
              <a:lnSpc>
                <a:spcPct val="80000"/>
              </a:lnSpc>
            </a:pPr>
            <a:r>
              <a:rPr lang="en-US" sz="2400" dirty="0">
                <a:solidFill>
                  <a:srgbClr val="000000"/>
                </a:solidFill>
                <a:latin typeface="Lucida Sans Typewriter" charset="0"/>
              </a:rPr>
              <a:t> </a:t>
            </a:r>
          </a:p>
          <a:p>
            <a:pPr>
              <a:lnSpc>
                <a:spcPct val="80000"/>
              </a:lnSpc>
            </a:pPr>
            <a:r>
              <a:rPr lang="en-US" sz="2400" dirty="0">
                <a:solidFill>
                  <a:srgbClr val="000000"/>
                </a:solidFill>
                <a:latin typeface="Lucida Sans Typewriter" charset="0"/>
              </a:rPr>
              <a:t>head :: [a]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a:t>
            </a:r>
          </a:p>
          <a:p>
            <a:pPr>
              <a:lnSpc>
                <a:spcPct val="80000"/>
              </a:lnSpc>
            </a:pPr>
            <a:endParaRPr lang="en-US" sz="2400" dirty="0">
              <a:solidFill>
                <a:srgbClr val="000000"/>
              </a:solidFill>
              <a:latin typeface="Lucida Sans Typewriter" charset="0"/>
            </a:endParaRPr>
          </a:p>
          <a:p>
            <a:pPr>
              <a:lnSpc>
                <a:spcPct val="80000"/>
              </a:lnSpc>
            </a:pPr>
            <a:r>
              <a:rPr lang="en-US" sz="2400" dirty="0">
                <a:solidFill>
                  <a:srgbClr val="000000"/>
                </a:solidFill>
                <a:latin typeface="Lucida Sans Typewriter" charset="0"/>
              </a:rPr>
              <a:t>take :: </a:t>
            </a:r>
            <a:r>
              <a:rPr lang="en-US" sz="2400" dirty="0" err="1">
                <a:solidFill>
                  <a:srgbClr val="000000"/>
                </a:solidFill>
                <a:latin typeface="Lucida Sans Typewriter" charset="0"/>
              </a:rPr>
              <a:t>Int</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a:t>
            </a:r>
          </a:p>
          <a:p>
            <a:pPr>
              <a:lnSpc>
                <a:spcPct val="80000"/>
              </a:lnSpc>
            </a:pPr>
            <a:endParaRPr lang="en-US" sz="2400" dirty="0">
              <a:solidFill>
                <a:srgbClr val="000000"/>
              </a:solidFill>
              <a:latin typeface="Lucida Sans Typewriter" charset="0"/>
            </a:endParaRPr>
          </a:p>
          <a:p>
            <a:pPr>
              <a:lnSpc>
                <a:spcPct val="80000"/>
              </a:lnSpc>
            </a:pPr>
            <a:r>
              <a:rPr lang="en-US" sz="2400" dirty="0">
                <a:solidFill>
                  <a:srgbClr val="000000"/>
                </a:solidFill>
                <a:latin typeface="Lucida Sans Typewriter" charset="0"/>
              </a:rPr>
              <a:t>zip  :: [a]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[b]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a,b</a:t>
            </a:r>
            <a:r>
              <a:rPr lang="en-US" sz="2400" dirty="0">
                <a:solidFill>
                  <a:srgbClr val="000000"/>
                </a:solidFill>
                <a:latin typeface="Lucida Sans Typewriter" charset="0"/>
              </a:rPr>
              <a:t>)]</a:t>
            </a:r>
          </a:p>
          <a:p>
            <a:pPr>
              <a:lnSpc>
                <a:spcPct val="80000"/>
              </a:lnSpc>
            </a:pPr>
            <a:endParaRPr lang="en-US" sz="2400" dirty="0">
              <a:solidFill>
                <a:srgbClr val="000000"/>
              </a:solidFill>
              <a:latin typeface="Lucida Sans Typewriter" charset="0"/>
            </a:endParaRPr>
          </a:p>
          <a:p>
            <a:pPr>
              <a:lnSpc>
                <a:spcPct val="80000"/>
              </a:lnSpc>
            </a:pPr>
            <a:r>
              <a:rPr lang="en-US" sz="2400" dirty="0">
                <a:solidFill>
                  <a:srgbClr val="000000"/>
                </a:solidFill>
                <a:latin typeface="Lucida Sans Typewriter" charset="0"/>
              </a:rPr>
              <a:t>id   :: a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a:t>
            </a:r>
          </a:p>
        </p:txBody>
      </p:sp>
    </p:spTree>
    <p:extLst>
      <p:ext uri="{BB962C8B-B14F-4D97-AF65-F5344CB8AC3E}">
        <p14:creationId xmlns:p14="http://schemas.microsoft.com/office/powerpoint/2010/main" val="123852192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5C0DFDCC-9E6B-DF4F-A0C6-1A8AD5B47E9A}" type="slidenum">
              <a:rPr lang="en-US" sz="1400"/>
              <a:pPr/>
              <a:t>45</a:t>
            </a:fld>
            <a:endParaRPr lang="en-US" sz="1400"/>
          </a:p>
        </p:txBody>
      </p:sp>
      <p:sp>
        <p:nvSpPr>
          <p:cNvPr id="35843" name="Rectangle 2050"/>
          <p:cNvSpPr>
            <a:spLocks noChangeArrowheads="1"/>
          </p:cNvSpPr>
          <p:nvPr/>
        </p:nvSpPr>
        <p:spPr bwMode="auto">
          <a:xfrm>
            <a:off x="430214" y="417910"/>
            <a:ext cx="8239125" cy="78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smtClean="0">
                <a:latin typeface="Tahoma"/>
                <a:cs typeface="Tahoma"/>
              </a:rPr>
              <a:t>Function application – lowering precedence</a:t>
            </a:r>
            <a:endParaRPr kumimoji="1" lang="en-US" sz="2400" dirty="0">
              <a:latin typeface="Tahoma"/>
              <a:cs typeface="Tahoma"/>
            </a:endParaRPr>
          </a:p>
        </p:txBody>
      </p:sp>
      <p:sp>
        <p:nvSpPr>
          <p:cNvPr id="35844" name="Text Box 2051"/>
          <p:cNvSpPr txBox="1">
            <a:spLocks noChangeArrowheads="1"/>
          </p:cNvSpPr>
          <p:nvPr/>
        </p:nvSpPr>
        <p:spPr bwMode="auto">
          <a:xfrm>
            <a:off x="1355889" y="1207294"/>
            <a:ext cx="5470525" cy="400110"/>
          </a:xfrm>
          <a:prstGeom prst="rect">
            <a:avLst/>
          </a:prstGeom>
          <a:solidFill>
            <a:srgbClr val="FFFFFF"/>
          </a:solidFill>
          <a:ln w="12700" cap="sq">
            <a:solidFill>
              <a:srgbClr val="15A8DB"/>
            </a:solidFill>
            <a:miter lim="800000"/>
            <a:headEnd/>
            <a:tailEnd/>
          </a:ln>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80000"/>
              </a:lnSpc>
            </a:pPr>
            <a:r>
              <a:rPr lang="en-US" sz="2400" dirty="0" smtClean="0">
                <a:solidFill>
                  <a:srgbClr val="000000"/>
                </a:solidFill>
                <a:latin typeface="Lucida Sans Typewriter" charset="0"/>
              </a:rPr>
              <a:t>f $ x = f x</a:t>
            </a:r>
            <a:endParaRPr lang="en-US" sz="2400" dirty="0">
              <a:solidFill>
                <a:srgbClr val="000000"/>
              </a:solidFill>
              <a:latin typeface="Lucida Sans Typewriter" charset="0"/>
            </a:endParaRPr>
          </a:p>
        </p:txBody>
      </p:sp>
      <p:sp>
        <p:nvSpPr>
          <p:cNvPr id="5" name="Rectangle 2050"/>
          <p:cNvSpPr>
            <a:spLocks noChangeArrowheads="1"/>
          </p:cNvSpPr>
          <p:nvPr/>
        </p:nvSpPr>
        <p:spPr bwMode="auto">
          <a:xfrm>
            <a:off x="582614" y="2245861"/>
            <a:ext cx="8239125" cy="78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smtClean="0">
                <a:latin typeface="Tahoma"/>
                <a:cs typeface="Tahoma"/>
              </a:rPr>
              <a:t>Composition</a:t>
            </a:r>
            <a:endParaRPr kumimoji="1" lang="en-US" sz="2400" dirty="0">
              <a:latin typeface="Tahoma"/>
              <a:cs typeface="Tahoma"/>
            </a:endParaRPr>
          </a:p>
        </p:txBody>
      </p:sp>
      <p:sp>
        <p:nvSpPr>
          <p:cNvPr id="6" name="Text Box 2051"/>
          <p:cNvSpPr txBox="1">
            <a:spLocks noChangeArrowheads="1"/>
          </p:cNvSpPr>
          <p:nvPr/>
        </p:nvSpPr>
        <p:spPr bwMode="auto">
          <a:xfrm>
            <a:off x="1355889" y="3035245"/>
            <a:ext cx="5470525" cy="400110"/>
          </a:xfrm>
          <a:prstGeom prst="rect">
            <a:avLst/>
          </a:prstGeom>
          <a:solidFill>
            <a:srgbClr val="FFFFFF"/>
          </a:solidFill>
          <a:ln w="12700" cap="sq">
            <a:solidFill>
              <a:srgbClr val="15A8DB"/>
            </a:solidFill>
            <a:miter lim="800000"/>
            <a:headEnd/>
            <a:tailEnd/>
          </a:ln>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80000"/>
              </a:lnSpc>
            </a:pPr>
            <a:r>
              <a:rPr lang="en-US" sz="2400" dirty="0" smtClean="0">
                <a:solidFill>
                  <a:srgbClr val="000000"/>
                </a:solidFill>
                <a:latin typeface="Lucida Sans Typewriter" charset="0"/>
              </a:rPr>
              <a:t>(f . g) x = f (g x)</a:t>
            </a:r>
            <a:endParaRPr lang="en-US" sz="2400" dirty="0">
              <a:solidFill>
                <a:srgbClr val="000000"/>
              </a:solidFill>
              <a:latin typeface="Lucida Sans Typewriter" charset="0"/>
            </a:endParaRPr>
          </a:p>
        </p:txBody>
      </p:sp>
      <p:sp>
        <p:nvSpPr>
          <p:cNvPr id="7" name="Text Box 2051"/>
          <p:cNvSpPr txBox="1">
            <a:spLocks noChangeArrowheads="1"/>
          </p:cNvSpPr>
          <p:nvPr/>
        </p:nvSpPr>
        <p:spPr bwMode="auto">
          <a:xfrm>
            <a:off x="1355889" y="4446235"/>
            <a:ext cx="5470525" cy="400110"/>
          </a:xfrm>
          <a:prstGeom prst="rect">
            <a:avLst/>
          </a:prstGeom>
          <a:solidFill>
            <a:srgbClr val="FFFFFF"/>
          </a:solidFill>
          <a:ln w="12700" cap="sq">
            <a:solidFill>
              <a:srgbClr val="15A8DB"/>
            </a:solidFill>
            <a:miter lim="800000"/>
            <a:headEnd/>
            <a:tailEnd/>
          </a:ln>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80000"/>
              </a:lnSpc>
            </a:pPr>
            <a:r>
              <a:rPr lang="fr-FR" sz="2400" dirty="0" err="1"/>
              <a:t>sq</a:t>
            </a:r>
            <a:r>
              <a:rPr lang="fr-FR" sz="2400" dirty="0"/>
              <a:t> (</a:t>
            </a:r>
            <a:r>
              <a:rPr lang="fr-FR" sz="2400" dirty="0" err="1"/>
              <a:t>sqrt</a:t>
            </a:r>
            <a:r>
              <a:rPr lang="fr-FR" sz="2400" dirty="0"/>
              <a:t> (7 + 9)</a:t>
            </a:r>
            <a:r>
              <a:rPr lang="fr-FR" sz="2400" dirty="0" smtClean="0"/>
              <a:t>) = </a:t>
            </a:r>
            <a:r>
              <a:rPr lang="fr-FR" sz="2400" dirty="0" err="1" smtClean="0"/>
              <a:t>sq</a:t>
            </a:r>
            <a:r>
              <a:rPr lang="fr-FR" sz="2400" dirty="0" smtClean="0"/>
              <a:t> . </a:t>
            </a:r>
            <a:r>
              <a:rPr lang="fr-FR" sz="2400" dirty="0" err="1"/>
              <a:t>s</a:t>
            </a:r>
            <a:r>
              <a:rPr lang="fr-FR" sz="2400" dirty="0" err="1" smtClean="0"/>
              <a:t>qrt</a:t>
            </a:r>
            <a:r>
              <a:rPr lang="fr-FR" sz="2400" dirty="0" smtClean="0"/>
              <a:t> $ 7 + 9</a:t>
            </a:r>
            <a:endParaRPr lang="en-US" sz="2400" dirty="0">
              <a:solidFill>
                <a:srgbClr val="000000"/>
              </a:solidFill>
              <a:latin typeface="Lucida Sans Typewriter" charset="0"/>
            </a:endParaRPr>
          </a:p>
        </p:txBody>
      </p:sp>
      <p:sp>
        <p:nvSpPr>
          <p:cNvPr id="8" name="Rectangle 2050"/>
          <p:cNvSpPr>
            <a:spLocks noChangeArrowheads="1"/>
          </p:cNvSpPr>
          <p:nvPr/>
        </p:nvSpPr>
        <p:spPr bwMode="auto">
          <a:xfrm>
            <a:off x="430214" y="3656851"/>
            <a:ext cx="8239125" cy="78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smtClean="0">
                <a:latin typeface="Tahoma"/>
                <a:cs typeface="Tahoma"/>
              </a:rPr>
              <a:t>E.g. fewer brackets</a:t>
            </a:r>
            <a:endParaRPr kumimoji="1" lang="en-US" sz="2400" dirty="0">
              <a:latin typeface="Tahoma"/>
              <a:cs typeface="Tahoma"/>
            </a:endParaRPr>
          </a:p>
        </p:txBody>
      </p:sp>
    </p:spTree>
    <p:extLst>
      <p:ext uri="{BB962C8B-B14F-4D97-AF65-F5344CB8AC3E}">
        <p14:creationId xmlns:p14="http://schemas.microsoft.com/office/powerpoint/2010/main" val="280154696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5C0DFDCC-9E6B-DF4F-A0C6-1A8AD5B47E9A}" type="slidenum">
              <a:rPr lang="en-US" sz="1400"/>
              <a:pPr/>
              <a:t>46</a:t>
            </a:fld>
            <a:endParaRPr lang="en-US" sz="1400"/>
          </a:p>
        </p:txBody>
      </p:sp>
      <p:sp>
        <p:nvSpPr>
          <p:cNvPr id="35843" name="Rectangle 2050"/>
          <p:cNvSpPr>
            <a:spLocks noChangeArrowheads="1"/>
          </p:cNvSpPr>
          <p:nvPr/>
        </p:nvSpPr>
        <p:spPr bwMode="auto">
          <a:xfrm>
            <a:off x="430214" y="417910"/>
            <a:ext cx="8239125" cy="78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smtClean="0">
                <a:latin typeface="Tahoma"/>
                <a:cs typeface="Tahoma"/>
              </a:rPr>
              <a:t>(.) is a </a:t>
            </a:r>
            <a:r>
              <a:rPr kumimoji="1" lang="en-US" sz="2400" b="1" dirty="0" smtClean="0">
                <a:latin typeface="Tahoma"/>
                <a:cs typeface="Tahoma"/>
              </a:rPr>
              <a:t>higher order function</a:t>
            </a:r>
            <a:r>
              <a:rPr kumimoji="1" lang="en-US" sz="2400" dirty="0" smtClean="0">
                <a:latin typeface="Tahoma"/>
                <a:cs typeface="Tahoma"/>
              </a:rPr>
              <a:t>, the data that it operates on are functions</a:t>
            </a:r>
            <a:endParaRPr kumimoji="1" lang="en-US" sz="2400" dirty="0">
              <a:latin typeface="Tahoma"/>
              <a:cs typeface="Tahoma"/>
            </a:endParaRPr>
          </a:p>
        </p:txBody>
      </p:sp>
      <p:sp>
        <p:nvSpPr>
          <p:cNvPr id="35844" name="Text Box 2051"/>
          <p:cNvSpPr txBox="1">
            <a:spLocks noChangeArrowheads="1"/>
          </p:cNvSpPr>
          <p:nvPr/>
        </p:nvSpPr>
        <p:spPr bwMode="auto">
          <a:xfrm>
            <a:off x="1344698" y="1702814"/>
            <a:ext cx="6379137" cy="400110"/>
          </a:xfrm>
          <a:prstGeom prst="rect">
            <a:avLst/>
          </a:prstGeom>
          <a:solidFill>
            <a:srgbClr val="FFFFFF"/>
          </a:solidFill>
          <a:ln w="12700" cap="sq">
            <a:solidFill>
              <a:srgbClr val="15A8DB"/>
            </a:solidFill>
            <a:miter lim="800000"/>
            <a:headEnd/>
            <a:tailEnd/>
          </a:ln>
          <a:extLst/>
        </p:spPr>
        <p:txBody>
          <a:bodyPr wrap="squar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80000"/>
              </a:lnSpc>
            </a:pPr>
            <a:r>
              <a:rPr lang="en-US" sz="2400" dirty="0" smtClean="0">
                <a:solidFill>
                  <a:srgbClr val="000000"/>
                </a:solidFill>
                <a:latin typeface="Lucida Sans Typewriter" charset="0"/>
              </a:rPr>
              <a:t>(.) :: (b-&gt;c)-&gt;(a-&gt;b)-&gt;(a-&gt;c)</a:t>
            </a:r>
            <a:endParaRPr lang="en-US" sz="2400" dirty="0">
              <a:solidFill>
                <a:srgbClr val="000000"/>
              </a:solidFill>
              <a:latin typeface="Lucida Sans Typewriter" charset="0"/>
            </a:endParaRPr>
          </a:p>
        </p:txBody>
      </p:sp>
      <p:sp>
        <p:nvSpPr>
          <p:cNvPr id="6" name="Text Box 2051"/>
          <p:cNvSpPr txBox="1">
            <a:spLocks noChangeArrowheads="1"/>
          </p:cNvSpPr>
          <p:nvPr/>
        </p:nvSpPr>
        <p:spPr bwMode="auto">
          <a:xfrm>
            <a:off x="1344698" y="2538624"/>
            <a:ext cx="5470525" cy="991041"/>
          </a:xfrm>
          <a:prstGeom prst="rect">
            <a:avLst/>
          </a:prstGeom>
          <a:solidFill>
            <a:srgbClr val="FFFFFF"/>
          </a:solidFill>
          <a:ln w="12700" cap="sq">
            <a:solidFill>
              <a:srgbClr val="15A8DB"/>
            </a:solidFill>
            <a:miter lim="800000"/>
            <a:headEnd/>
            <a:tailEnd/>
          </a:ln>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80000"/>
              </a:lnSpc>
            </a:pPr>
            <a:r>
              <a:rPr lang="en-US" sz="2400" dirty="0">
                <a:solidFill>
                  <a:srgbClr val="000000"/>
                </a:solidFill>
                <a:latin typeface="Lucida Sans Typewriter" charset="0"/>
              </a:rPr>
              <a:t>h</a:t>
            </a:r>
            <a:r>
              <a:rPr lang="en-US" sz="2400" dirty="0" smtClean="0">
                <a:solidFill>
                  <a:srgbClr val="000000"/>
                </a:solidFill>
                <a:latin typeface="Lucida Sans Typewriter" charset="0"/>
              </a:rPr>
              <a:t> = </a:t>
            </a:r>
            <a:r>
              <a:rPr lang="en-US" sz="2400" dirty="0" smtClean="0">
                <a:solidFill>
                  <a:srgbClr val="000000"/>
                </a:solidFill>
                <a:latin typeface="Lucida Sans Typewriter" charset="0"/>
              </a:rPr>
              <a:t>f </a:t>
            </a:r>
            <a:r>
              <a:rPr lang="en-US" sz="2400" dirty="0" smtClean="0">
                <a:solidFill>
                  <a:srgbClr val="000000"/>
                </a:solidFill>
                <a:latin typeface="Lucida Sans Typewriter" charset="0"/>
              </a:rPr>
              <a:t>. </a:t>
            </a:r>
            <a:r>
              <a:rPr lang="en-US" sz="2400" dirty="0" smtClean="0">
                <a:solidFill>
                  <a:srgbClr val="000000"/>
                </a:solidFill>
                <a:latin typeface="Lucida Sans Typewriter" charset="0"/>
              </a:rPr>
              <a:t>g</a:t>
            </a:r>
          </a:p>
          <a:p>
            <a:pPr>
              <a:lnSpc>
                <a:spcPct val="80000"/>
              </a:lnSpc>
            </a:pPr>
            <a:endParaRPr lang="en-US" sz="2400" dirty="0" smtClean="0">
              <a:solidFill>
                <a:srgbClr val="000000"/>
              </a:solidFill>
              <a:latin typeface="Lucida Sans Typewriter" charset="0"/>
            </a:endParaRPr>
          </a:p>
          <a:p>
            <a:pPr>
              <a:lnSpc>
                <a:spcPct val="80000"/>
              </a:lnSpc>
            </a:pPr>
            <a:r>
              <a:rPr lang="en-US" sz="2400" dirty="0" smtClean="0">
                <a:solidFill>
                  <a:srgbClr val="000000"/>
                </a:solidFill>
                <a:latin typeface="Lucida Sans Typewriter" charset="0"/>
              </a:rPr>
              <a:t>h</a:t>
            </a:r>
            <a:r>
              <a:rPr lang="en-US" sz="2400" dirty="0" smtClean="0">
                <a:solidFill>
                  <a:srgbClr val="000000"/>
                </a:solidFill>
                <a:latin typeface="Lucida Sans Typewriter" charset="0"/>
              </a:rPr>
              <a:t> </a:t>
            </a:r>
            <a:r>
              <a:rPr lang="en-US" sz="2400" dirty="0" smtClean="0">
                <a:solidFill>
                  <a:srgbClr val="000000"/>
                </a:solidFill>
                <a:latin typeface="Lucida Sans Typewriter" charset="0"/>
              </a:rPr>
              <a:t>x = f (g x)</a:t>
            </a:r>
            <a:endParaRPr lang="en-US" sz="2400" dirty="0">
              <a:solidFill>
                <a:srgbClr val="000000"/>
              </a:solidFill>
              <a:latin typeface="Lucida Sans Typewriter" charset="0"/>
            </a:endParaRPr>
          </a:p>
        </p:txBody>
      </p:sp>
    </p:spTree>
    <p:extLst>
      <p:ext uri="{BB962C8B-B14F-4D97-AF65-F5344CB8AC3E}">
        <p14:creationId xmlns:p14="http://schemas.microsoft.com/office/powerpoint/2010/main" val="289959563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6EFC12E6-05C7-CB46-A04E-E73B292E47A8}" type="slidenum">
              <a:rPr lang="en-US" sz="1400"/>
              <a:pPr/>
              <a:t>47</a:t>
            </a:fld>
            <a:endParaRPr lang="en-US" sz="1400"/>
          </a:p>
        </p:txBody>
      </p:sp>
      <p:sp>
        <p:nvSpPr>
          <p:cNvPr id="19459" name="Rectangle 2"/>
          <p:cNvSpPr>
            <a:spLocks noGrp="1" noChangeArrowheads="1"/>
          </p:cNvSpPr>
          <p:nvPr>
            <p:ph type="title"/>
          </p:nvPr>
        </p:nvSpPr>
        <p:spPr/>
        <p:txBody>
          <a:bodyPr/>
          <a:lstStyle/>
          <a:p>
            <a:r>
              <a:rPr lang="en-US" dirty="0" smtClean="0">
                <a:latin typeface="Arial Black" charset="0"/>
              </a:rPr>
              <a:t>Infix operator made prefix</a:t>
            </a:r>
            <a:endParaRPr lang="en-US" dirty="0">
              <a:latin typeface="Arial Black" charset="0"/>
            </a:endParaRPr>
          </a:p>
        </p:txBody>
      </p:sp>
      <p:sp>
        <p:nvSpPr>
          <p:cNvPr id="19460" name="Text Box 3"/>
          <p:cNvSpPr txBox="1">
            <a:spLocks noChangeArrowheads="1"/>
          </p:cNvSpPr>
          <p:nvPr/>
        </p:nvSpPr>
        <p:spPr bwMode="auto">
          <a:xfrm>
            <a:off x="450851" y="1239441"/>
            <a:ext cx="79676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smtClean="0"/>
              <a:t>Remember infix when typing binary operators</a:t>
            </a:r>
          </a:p>
        </p:txBody>
      </p:sp>
      <p:sp>
        <p:nvSpPr>
          <p:cNvPr id="8" name="Text Box 5"/>
          <p:cNvSpPr txBox="1">
            <a:spLocks noChangeArrowheads="1"/>
          </p:cNvSpPr>
          <p:nvPr/>
        </p:nvSpPr>
        <p:spPr bwMode="auto">
          <a:xfrm>
            <a:off x="2486321" y="2123793"/>
            <a:ext cx="4449956" cy="1569660"/>
          </a:xfrm>
          <a:prstGeom prst="rect">
            <a:avLst/>
          </a:prstGeom>
          <a:solidFill>
            <a:srgbClr val="FFFFFF"/>
          </a:solidFill>
          <a:ln w="12700" cap="sq">
            <a:solidFill>
              <a:srgbClr val="15A8DB"/>
            </a:solidFill>
            <a:miter lim="800000"/>
            <a:headEnd type="none" w="sm" len="sm"/>
            <a:tailEnd type="none" w="sm" len="sm"/>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smtClean="0">
                <a:solidFill>
                  <a:srgbClr val="000000"/>
                </a:solidFill>
                <a:latin typeface="Lucida Sans Typewriter" charset="0"/>
              </a:rPr>
              <a:t>(++) :: [a]-&gt;[a]-&gt;[a]</a:t>
            </a:r>
          </a:p>
          <a:p>
            <a:endParaRPr lang="en-US" sz="2400" dirty="0">
              <a:solidFill>
                <a:srgbClr val="000000"/>
              </a:solidFill>
              <a:latin typeface="Lucida Sans Typewriter" charset="0"/>
            </a:endParaRPr>
          </a:p>
          <a:p>
            <a:endParaRPr lang="en-US" sz="2400" dirty="0" smtClean="0">
              <a:solidFill>
                <a:srgbClr val="000000"/>
              </a:solidFill>
              <a:latin typeface="Lucida Sans Typewriter" charset="0"/>
            </a:endParaRPr>
          </a:p>
          <a:p>
            <a:r>
              <a:rPr lang="fr-FR" sz="2400" dirty="0">
                <a:solidFill>
                  <a:srgbClr val="000000"/>
                </a:solidFill>
                <a:latin typeface="Lucida Sans Typewriter" charset="0"/>
              </a:rPr>
              <a:t>(!!) :: [a] -&gt; Int -&gt; a</a:t>
            </a:r>
            <a:endParaRPr lang="en-US" sz="2400" dirty="0">
              <a:solidFill>
                <a:srgbClr val="000000"/>
              </a:solidFill>
              <a:latin typeface="Lucida Sans Typewriter" charset="0"/>
            </a:endParaRPr>
          </a:p>
        </p:txBody>
      </p:sp>
    </p:spTree>
    <p:extLst>
      <p:ext uri="{BB962C8B-B14F-4D97-AF65-F5344CB8AC3E}">
        <p14:creationId xmlns:p14="http://schemas.microsoft.com/office/powerpoint/2010/main" val="81837977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FB2B6055-2704-F84E-A3A5-351A87B203DB}" type="slidenum">
              <a:rPr lang="en-US" sz="1400"/>
              <a:pPr/>
              <a:t>48</a:t>
            </a:fld>
            <a:endParaRPr lang="en-US" sz="1400"/>
          </a:p>
        </p:txBody>
      </p:sp>
      <p:sp>
        <p:nvSpPr>
          <p:cNvPr id="36867" name="Rectangle 2"/>
          <p:cNvSpPr>
            <a:spLocks noGrp="1" noChangeArrowheads="1"/>
          </p:cNvSpPr>
          <p:nvPr>
            <p:ph type="title"/>
          </p:nvPr>
        </p:nvSpPr>
        <p:spPr/>
        <p:txBody>
          <a:bodyPr/>
          <a:lstStyle/>
          <a:p>
            <a:r>
              <a:rPr lang="en-US">
                <a:latin typeface="Arial Black" charset="0"/>
              </a:rPr>
              <a:t>Overloaded Functions</a:t>
            </a:r>
          </a:p>
        </p:txBody>
      </p:sp>
      <p:sp>
        <p:nvSpPr>
          <p:cNvPr id="36868" name="Text Box 3"/>
          <p:cNvSpPr txBox="1">
            <a:spLocks noChangeArrowheads="1"/>
          </p:cNvSpPr>
          <p:nvPr/>
        </p:nvSpPr>
        <p:spPr bwMode="auto">
          <a:xfrm>
            <a:off x="414338" y="1123627"/>
            <a:ext cx="8145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A polymorphic function is called </a:t>
            </a:r>
            <a:r>
              <a:rPr lang="en-US" sz="2400" u="sng" dirty="0"/>
              <a:t>overloaded</a:t>
            </a:r>
            <a:r>
              <a:rPr lang="en-US" sz="2400" dirty="0"/>
              <a:t> if its type contains one or more class constraints.</a:t>
            </a:r>
          </a:p>
        </p:txBody>
      </p:sp>
      <p:sp>
        <p:nvSpPr>
          <p:cNvPr id="36869" name="Text Box 4"/>
          <p:cNvSpPr txBox="1">
            <a:spLocks noChangeArrowheads="1"/>
          </p:cNvSpPr>
          <p:nvPr/>
        </p:nvSpPr>
        <p:spPr bwMode="auto">
          <a:xfrm>
            <a:off x="1458914" y="2379018"/>
            <a:ext cx="4501052" cy="461665"/>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sum :: </a:t>
            </a:r>
            <a:r>
              <a:rPr lang="en-US" sz="2400" dirty="0" err="1">
                <a:solidFill>
                  <a:srgbClr val="000000"/>
                </a:solidFill>
                <a:latin typeface="Lucida Sans Typewriter" charset="0"/>
              </a:rPr>
              <a:t>Num</a:t>
            </a:r>
            <a:r>
              <a:rPr lang="en-US" sz="2400" dirty="0">
                <a:solidFill>
                  <a:srgbClr val="000000"/>
                </a:solidFill>
                <a:latin typeface="Lucida Sans Typewriter" charset="0"/>
              </a:rPr>
              <a:t> a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a:t>
            </a:r>
          </a:p>
        </p:txBody>
      </p:sp>
      <p:sp>
        <p:nvSpPr>
          <p:cNvPr id="36870" name="AutoShape 5"/>
          <p:cNvSpPr>
            <a:spLocks noChangeArrowheads="1"/>
          </p:cNvSpPr>
          <p:nvPr/>
        </p:nvSpPr>
        <p:spPr bwMode="auto">
          <a:xfrm>
            <a:off x="981075" y="3529434"/>
            <a:ext cx="5322888" cy="1328023"/>
          </a:xfrm>
          <a:prstGeom prst="wedgeRoundRectCallout">
            <a:avLst>
              <a:gd name="adj1" fmla="val -20833"/>
              <a:gd name="adj2" fmla="val -95032"/>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for any numeric type a, sum takes a list of values of type a and returns a value of type a.</a:t>
            </a:r>
          </a:p>
        </p:txBody>
      </p:sp>
    </p:spTree>
    <p:extLst>
      <p:ext uri="{BB962C8B-B14F-4D97-AF65-F5344CB8AC3E}">
        <p14:creationId xmlns:p14="http://schemas.microsoft.com/office/powerpoint/2010/main" val="417394768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1D50CAF0-68A4-5E41-BCB6-06F453025A6C}" type="slidenum">
              <a:rPr lang="en-US" sz="1400"/>
              <a:pPr/>
              <a:t>49</a:t>
            </a:fld>
            <a:endParaRPr lang="en-US" sz="1400"/>
          </a:p>
        </p:txBody>
      </p:sp>
      <p:sp>
        <p:nvSpPr>
          <p:cNvPr id="37891" name="Rectangle 2"/>
          <p:cNvSpPr>
            <a:spLocks noChangeArrowheads="1"/>
          </p:cNvSpPr>
          <p:nvPr/>
        </p:nvSpPr>
        <p:spPr bwMode="auto">
          <a:xfrm>
            <a:off x="541339" y="859195"/>
            <a:ext cx="8239125" cy="80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Constrained type variables can be instantiated to any types that satisfy the constraints:</a:t>
            </a:r>
          </a:p>
        </p:txBody>
      </p:sp>
      <p:sp>
        <p:nvSpPr>
          <p:cNvPr id="37892" name="Text Box 3"/>
          <p:cNvSpPr txBox="1">
            <a:spLocks noChangeArrowheads="1"/>
          </p:cNvSpPr>
          <p:nvPr/>
        </p:nvSpPr>
        <p:spPr bwMode="auto">
          <a:xfrm>
            <a:off x="369888" y="249765"/>
            <a:ext cx="10553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Note:</a:t>
            </a:r>
          </a:p>
        </p:txBody>
      </p:sp>
      <p:sp>
        <p:nvSpPr>
          <p:cNvPr id="37893" name="Text Box 5"/>
          <p:cNvSpPr txBox="1">
            <a:spLocks noChangeArrowheads="1"/>
          </p:cNvSpPr>
          <p:nvPr/>
        </p:nvSpPr>
        <p:spPr bwMode="auto">
          <a:xfrm>
            <a:off x="1549400" y="1789074"/>
            <a:ext cx="3708167" cy="3336298"/>
          </a:xfrm>
          <a:prstGeom prst="rect">
            <a:avLst/>
          </a:prstGeom>
          <a:solidFill>
            <a:srgbClr val="FFFFFF"/>
          </a:solidFill>
          <a:ln w="12700" cap="sq">
            <a:solidFill>
              <a:srgbClr val="15A8DB"/>
            </a:solidFill>
            <a:miter lim="800000"/>
            <a:headEnd/>
            <a:tailEnd/>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10000"/>
              </a:lnSpc>
            </a:pPr>
            <a:r>
              <a:rPr lang="en-US" sz="2400" dirty="0">
                <a:solidFill>
                  <a:srgbClr val="000000"/>
                </a:solidFill>
                <a:latin typeface="Lucida Sans Typewriter" charset="0"/>
              </a:rPr>
              <a:t>&gt; sum [1,2,3]</a:t>
            </a:r>
          </a:p>
          <a:p>
            <a:pPr>
              <a:lnSpc>
                <a:spcPct val="110000"/>
              </a:lnSpc>
            </a:pPr>
            <a:r>
              <a:rPr lang="en-US" sz="2400" dirty="0">
                <a:solidFill>
                  <a:srgbClr val="000000"/>
                </a:solidFill>
                <a:latin typeface="Lucida Sans Typewriter" charset="0"/>
              </a:rPr>
              <a:t>6</a:t>
            </a:r>
          </a:p>
          <a:p>
            <a:pPr>
              <a:lnSpc>
                <a:spcPct val="110000"/>
              </a:lnSpc>
            </a:pPr>
            <a:endParaRPr lang="en-US" sz="2400" dirty="0">
              <a:solidFill>
                <a:srgbClr val="000000"/>
              </a:solidFill>
              <a:latin typeface="Lucida Sans Typewriter" charset="0"/>
            </a:endParaRPr>
          </a:p>
          <a:p>
            <a:pPr>
              <a:lnSpc>
                <a:spcPct val="110000"/>
              </a:lnSpc>
            </a:pPr>
            <a:r>
              <a:rPr lang="en-US" sz="2400" dirty="0">
                <a:solidFill>
                  <a:srgbClr val="000000"/>
                </a:solidFill>
                <a:latin typeface="Lucida Sans Typewriter" charset="0"/>
              </a:rPr>
              <a:t>&gt; sum [1.1,2.2,3.3]</a:t>
            </a:r>
          </a:p>
          <a:p>
            <a:pPr>
              <a:lnSpc>
                <a:spcPct val="110000"/>
              </a:lnSpc>
            </a:pPr>
            <a:r>
              <a:rPr lang="en-US" sz="2400" dirty="0">
                <a:solidFill>
                  <a:srgbClr val="000000"/>
                </a:solidFill>
                <a:latin typeface="Lucida Sans Typewriter" charset="0"/>
              </a:rPr>
              <a:t>6.6</a:t>
            </a:r>
          </a:p>
          <a:p>
            <a:pPr>
              <a:lnSpc>
                <a:spcPct val="110000"/>
              </a:lnSpc>
            </a:pPr>
            <a:endParaRPr lang="en-US" sz="2400" dirty="0">
              <a:solidFill>
                <a:srgbClr val="000000"/>
              </a:solidFill>
              <a:latin typeface="Lucida Sans Typewriter" charset="0"/>
            </a:endParaRPr>
          </a:p>
          <a:p>
            <a:pPr>
              <a:lnSpc>
                <a:spcPct val="110000"/>
              </a:lnSpc>
            </a:pPr>
            <a:r>
              <a:rPr lang="en-US" sz="2400" dirty="0">
                <a:solidFill>
                  <a:srgbClr val="000000"/>
                </a:solidFill>
                <a:latin typeface="Lucida Sans Typewriter" charset="0"/>
              </a:rPr>
              <a:t>&gt; sum [</a:t>
            </a:r>
            <a:r>
              <a:rPr lang="ja-JP" altLang="en-US" sz="2400" dirty="0">
                <a:solidFill>
                  <a:srgbClr val="000000"/>
                </a:solidFill>
                <a:latin typeface="Lucida Sans Typewriter" charset="0"/>
              </a:rPr>
              <a:t>’</a:t>
            </a:r>
            <a:r>
              <a:rPr lang="en-US" sz="2400" dirty="0">
                <a:solidFill>
                  <a:srgbClr val="000000"/>
                </a:solidFill>
                <a:latin typeface="Lucida Sans Typewriter" charset="0"/>
              </a:rPr>
              <a:t>a</a:t>
            </a:r>
            <a:r>
              <a:rPr lang="ja-JP" altLang="en-US" sz="2400" dirty="0">
                <a:solidFill>
                  <a:srgbClr val="000000"/>
                </a:solidFill>
                <a:latin typeface="Lucida Sans Typewriter" charset="0"/>
              </a:rPr>
              <a:t>’</a:t>
            </a:r>
            <a:r>
              <a:rPr lang="en-US" sz="2400" dirty="0">
                <a:solidFill>
                  <a:srgbClr val="000000"/>
                </a:solidFill>
                <a:latin typeface="Lucida Sans Typewriter" charset="0"/>
              </a:rPr>
              <a:t>,</a:t>
            </a:r>
            <a:r>
              <a:rPr lang="ja-JP" altLang="en-US" sz="2400" dirty="0">
                <a:solidFill>
                  <a:srgbClr val="000000"/>
                </a:solidFill>
                <a:latin typeface="Lucida Sans Typewriter" charset="0"/>
              </a:rPr>
              <a:t>’</a:t>
            </a:r>
            <a:r>
              <a:rPr lang="en-US" sz="2400" dirty="0">
                <a:solidFill>
                  <a:srgbClr val="000000"/>
                </a:solidFill>
                <a:latin typeface="Lucida Sans Typewriter" charset="0"/>
              </a:rPr>
              <a:t>b</a:t>
            </a:r>
            <a:r>
              <a:rPr lang="ja-JP" altLang="en-US" sz="2400" dirty="0">
                <a:solidFill>
                  <a:srgbClr val="000000"/>
                </a:solidFill>
                <a:latin typeface="Lucida Sans Typewriter" charset="0"/>
              </a:rPr>
              <a:t>’</a:t>
            </a:r>
            <a:r>
              <a:rPr lang="en-US" sz="2400" dirty="0">
                <a:solidFill>
                  <a:srgbClr val="000000"/>
                </a:solidFill>
                <a:latin typeface="Lucida Sans Typewriter" charset="0"/>
              </a:rPr>
              <a:t>,</a:t>
            </a:r>
            <a:r>
              <a:rPr lang="ja-JP" altLang="en-US" sz="2400" dirty="0">
                <a:solidFill>
                  <a:srgbClr val="000000"/>
                </a:solidFill>
                <a:latin typeface="Lucida Sans Typewriter" charset="0"/>
              </a:rPr>
              <a:t>’</a:t>
            </a:r>
            <a:r>
              <a:rPr lang="en-US" sz="2400" dirty="0">
                <a:solidFill>
                  <a:srgbClr val="000000"/>
                </a:solidFill>
                <a:latin typeface="Lucida Sans Typewriter" charset="0"/>
              </a:rPr>
              <a:t>c</a:t>
            </a:r>
            <a:r>
              <a:rPr lang="ja-JP" altLang="en-US" sz="2400" dirty="0">
                <a:solidFill>
                  <a:srgbClr val="000000"/>
                </a:solidFill>
                <a:latin typeface="Lucida Sans Typewriter" charset="0"/>
              </a:rPr>
              <a:t>’</a:t>
            </a:r>
            <a:r>
              <a:rPr lang="en-US" sz="2400" dirty="0">
                <a:solidFill>
                  <a:srgbClr val="000000"/>
                </a:solidFill>
                <a:latin typeface="Lucida Sans Typewriter" charset="0"/>
              </a:rPr>
              <a:t>]</a:t>
            </a:r>
          </a:p>
          <a:p>
            <a:pPr>
              <a:lnSpc>
                <a:spcPct val="110000"/>
              </a:lnSpc>
            </a:pPr>
            <a:r>
              <a:rPr lang="en-US" sz="2400" dirty="0">
                <a:solidFill>
                  <a:srgbClr val="000000"/>
                </a:solidFill>
                <a:latin typeface="Lucida Sans Typewriter" charset="0"/>
              </a:rPr>
              <a:t>ERROR</a:t>
            </a:r>
          </a:p>
        </p:txBody>
      </p:sp>
      <p:sp>
        <p:nvSpPr>
          <p:cNvPr id="37894" name="AutoShape 6"/>
          <p:cNvSpPr>
            <a:spLocks noChangeArrowheads="1"/>
          </p:cNvSpPr>
          <p:nvPr/>
        </p:nvSpPr>
        <p:spPr bwMode="auto">
          <a:xfrm>
            <a:off x="6029326" y="3894545"/>
            <a:ext cx="2530475" cy="919401"/>
          </a:xfrm>
          <a:prstGeom prst="wedgeRoundRectCallout">
            <a:avLst>
              <a:gd name="adj1" fmla="val -68194"/>
              <a:gd name="adj2" fmla="val 10032"/>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Char is not a numeric type</a:t>
            </a:r>
          </a:p>
        </p:txBody>
      </p:sp>
      <p:sp>
        <p:nvSpPr>
          <p:cNvPr id="37895" name="AutoShape 7"/>
          <p:cNvSpPr>
            <a:spLocks noChangeArrowheads="1"/>
          </p:cNvSpPr>
          <p:nvPr/>
        </p:nvSpPr>
        <p:spPr bwMode="auto">
          <a:xfrm>
            <a:off x="6407151" y="1825368"/>
            <a:ext cx="1774825" cy="510778"/>
          </a:xfrm>
          <a:prstGeom prst="wedgeRoundRectCallout">
            <a:avLst>
              <a:gd name="adj1" fmla="val -100718"/>
              <a:gd name="adj2" fmla="val -6301"/>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a = </a:t>
            </a:r>
            <a:r>
              <a:rPr lang="en-US" sz="2400" dirty="0" err="1">
                <a:latin typeface="Tahoma"/>
                <a:cs typeface="Tahoma"/>
              </a:rPr>
              <a:t>Int</a:t>
            </a:r>
            <a:endParaRPr lang="en-US" sz="2400" dirty="0">
              <a:latin typeface="Tahoma"/>
              <a:cs typeface="Tahoma"/>
            </a:endParaRPr>
          </a:p>
        </p:txBody>
      </p:sp>
      <p:sp>
        <p:nvSpPr>
          <p:cNvPr id="37896" name="AutoShape 8"/>
          <p:cNvSpPr>
            <a:spLocks noChangeArrowheads="1"/>
          </p:cNvSpPr>
          <p:nvPr/>
        </p:nvSpPr>
        <p:spPr bwMode="auto">
          <a:xfrm>
            <a:off x="6407151" y="2999186"/>
            <a:ext cx="1774825" cy="510778"/>
          </a:xfrm>
          <a:prstGeom prst="wedgeRoundRectCallout">
            <a:avLst>
              <a:gd name="adj1" fmla="val -100894"/>
              <a:gd name="adj2" fmla="val -15264"/>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a = Float</a:t>
            </a:r>
          </a:p>
        </p:txBody>
      </p:sp>
    </p:spTree>
    <p:extLst>
      <p:ext uri="{BB962C8B-B14F-4D97-AF65-F5344CB8AC3E}">
        <p14:creationId xmlns:p14="http://schemas.microsoft.com/office/powerpoint/2010/main" val="29143752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CF47CD84-B887-9F4D-9F22-B40E8C17DD69}" type="slidenum">
              <a:rPr lang="en-US" sz="1400"/>
              <a:pPr/>
              <a:t>5</a:t>
            </a:fld>
            <a:endParaRPr lang="en-US" sz="1400"/>
          </a:p>
        </p:txBody>
      </p:sp>
      <p:sp>
        <p:nvSpPr>
          <p:cNvPr id="23555" name="Rectangle 2"/>
          <p:cNvSpPr>
            <a:spLocks noGrp="1" noChangeArrowheads="1"/>
          </p:cNvSpPr>
          <p:nvPr>
            <p:ph type="title"/>
          </p:nvPr>
        </p:nvSpPr>
        <p:spPr/>
        <p:txBody>
          <a:bodyPr/>
          <a:lstStyle/>
          <a:p>
            <a:r>
              <a:rPr lang="en-US" dirty="0" smtClean="0">
                <a:latin typeface="Arial Black" charset="0"/>
              </a:rPr>
              <a:t>Hello World</a:t>
            </a:r>
            <a:endParaRPr lang="en-US" dirty="0">
              <a:latin typeface="Arial Black" charset="0"/>
            </a:endParaRPr>
          </a:p>
        </p:txBody>
      </p:sp>
      <p:sp>
        <p:nvSpPr>
          <p:cNvPr id="23557" name="Text Box 5"/>
          <p:cNvSpPr txBox="1">
            <a:spLocks noChangeArrowheads="1"/>
          </p:cNvSpPr>
          <p:nvPr/>
        </p:nvSpPr>
        <p:spPr bwMode="auto">
          <a:xfrm>
            <a:off x="1554163" y="1514275"/>
            <a:ext cx="5748088" cy="461665"/>
          </a:xfrm>
          <a:prstGeom prst="rect">
            <a:avLst/>
          </a:prstGeom>
          <a:solidFill>
            <a:srgbClr val="FFFFFF"/>
          </a:solidFill>
          <a:ln w="12700" cap="sq">
            <a:solidFill>
              <a:srgbClr val="15A8DB"/>
            </a:solidFill>
            <a:miter lim="800000"/>
            <a:headEnd type="none" w="sm" len="sm"/>
            <a:tailEnd type="none" w="sm" len="sm"/>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m</a:t>
            </a:r>
            <a:r>
              <a:rPr lang="en-US" sz="2400" dirty="0" smtClean="0">
                <a:solidFill>
                  <a:srgbClr val="000000"/>
                </a:solidFill>
                <a:latin typeface="Lucida Sans Typewriter" charset="0"/>
              </a:rPr>
              <a:t>ain = </a:t>
            </a:r>
            <a:r>
              <a:rPr lang="en-US" sz="2400" dirty="0" err="1" smtClean="0">
                <a:solidFill>
                  <a:srgbClr val="000000"/>
                </a:solidFill>
                <a:latin typeface="Lucida Sans Typewriter" charset="0"/>
              </a:rPr>
              <a:t>putStrLn</a:t>
            </a:r>
            <a:r>
              <a:rPr lang="en-US" sz="2400" dirty="0" smtClean="0">
                <a:solidFill>
                  <a:srgbClr val="000000"/>
                </a:solidFill>
                <a:latin typeface="Lucida Sans Typewriter" charset="0"/>
              </a:rPr>
              <a:t> “Hello world!”</a:t>
            </a:r>
            <a:endParaRPr lang="en-US" sz="2400" dirty="0">
              <a:solidFill>
                <a:srgbClr val="000000"/>
              </a:solidFill>
              <a:latin typeface="Lucida Sans Typewriter" charset="0"/>
            </a:endParaRPr>
          </a:p>
        </p:txBody>
      </p:sp>
      <p:sp>
        <p:nvSpPr>
          <p:cNvPr id="7" name="Text Box 5"/>
          <p:cNvSpPr txBox="1">
            <a:spLocks noChangeArrowheads="1"/>
          </p:cNvSpPr>
          <p:nvPr/>
        </p:nvSpPr>
        <p:spPr bwMode="auto">
          <a:xfrm>
            <a:off x="1554163" y="2636731"/>
            <a:ext cx="5006298" cy="461665"/>
          </a:xfrm>
          <a:prstGeom prst="rect">
            <a:avLst/>
          </a:prstGeom>
          <a:solidFill>
            <a:srgbClr val="FFFFFF"/>
          </a:solidFill>
          <a:ln w="12700" cap="sq">
            <a:solidFill>
              <a:srgbClr val="15A8DB"/>
            </a:solidFill>
            <a:miter lim="800000"/>
            <a:headEnd type="none" w="sm" len="sm"/>
            <a:tailEnd type="none" w="sm" len="sm"/>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smtClean="0">
                <a:solidFill>
                  <a:srgbClr val="000000"/>
                </a:solidFill>
                <a:latin typeface="Lucida Sans Typewriter" charset="0"/>
              </a:rPr>
              <a:t>&gt; </a:t>
            </a:r>
            <a:r>
              <a:rPr lang="en-US" sz="2400" dirty="0" err="1" smtClean="0">
                <a:solidFill>
                  <a:srgbClr val="000000"/>
                </a:solidFill>
                <a:latin typeface="Lucida Sans Typewriter" charset="0"/>
              </a:rPr>
              <a:t>runhaskell</a:t>
            </a:r>
            <a:r>
              <a:rPr lang="en-US" sz="2400" dirty="0" smtClean="0">
                <a:solidFill>
                  <a:srgbClr val="000000"/>
                </a:solidFill>
                <a:latin typeface="Lucida Sans Typewriter" charset="0"/>
              </a:rPr>
              <a:t> </a:t>
            </a:r>
            <a:r>
              <a:rPr lang="en-US" sz="2400" dirty="0" err="1" smtClean="0">
                <a:solidFill>
                  <a:srgbClr val="000000"/>
                </a:solidFill>
                <a:latin typeface="Lucida Sans Typewriter" charset="0"/>
              </a:rPr>
              <a:t>HelloWorld.hs</a:t>
            </a:r>
            <a:endParaRPr lang="en-US" sz="2400" dirty="0">
              <a:solidFill>
                <a:srgbClr val="000000"/>
              </a:solidFill>
              <a:latin typeface="Lucida Sans Typewriter" charset="0"/>
            </a:endParaRPr>
          </a:p>
        </p:txBody>
      </p:sp>
      <p:sp>
        <p:nvSpPr>
          <p:cNvPr id="8" name="Text Box 4"/>
          <p:cNvSpPr txBox="1">
            <a:spLocks noChangeArrowheads="1"/>
          </p:cNvSpPr>
          <p:nvPr/>
        </p:nvSpPr>
        <p:spPr bwMode="auto">
          <a:xfrm>
            <a:off x="457200" y="3293266"/>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smtClean="0"/>
              <a:t>Or use REPL (</a:t>
            </a:r>
            <a:r>
              <a:rPr lang="en-US" sz="2400" dirty="0" err="1" smtClean="0"/>
              <a:t>ghci</a:t>
            </a:r>
            <a:r>
              <a:rPr lang="en-US" sz="2400" dirty="0" smtClean="0"/>
              <a:t>), or compile (</a:t>
            </a:r>
            <a:r>
              <a:rPr lang="en-US" sz="2400" dirty="0" err="1" smtClean="0"/>
              <a:t>ghc</a:t>
            </a:r>
            <a:r>
              <a:rPr lang="en-US" sz="2400" dirty="0" smtClean="0"/>
              <a:t>)</a:t>
            </a:r>
            <a:endParaRPr lang="en-US" sz="2400" dirty="0"/>
          </a:p>
        </p:txBody>
      </p:sp>
    </p:spTree>
    <p:extLst>
      <p:ext uri="{BB962C8B-B14F-4D97-AF65-F5344CB8AC3E}">
        <p14:creationId xmlns:p14="http://schemas.microsoft.com/office/powerpoint/2010/main" val="5124108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858B48AF-2064-BA42-9FFB-DB9EF48BDD59}" type="slidenum">
              <a:rPr lang="en-US" sz="1400"/>
              <a:pPr/>
              <a:t>50</a:t>
            </a:fld>
            <a:endParaRPr lang="en-US" sz="1400"/>
          </a:p>
        </p:txBody>
      </p:sp>
      <p:grpSp>
        <p:nvGrpSpPr>
          <p:cNvPr id="38915" name="Group 21"/>
          <p:cNvGrpSpPr>
            <a:grpSpLocks/>
          </p:cNvGrpSpPr>
          <p:nvPr/>
        </p:nvGrpSpPr>
        <p:grpSpPr bwMode="auto">
          <a:xfrm>
            <a:off x="1501776" y="1056438"/>
            <a:ext cx="3725861" cy="1595438"/>
            <a:chOff x="957" y="967"/>
            <a:chExt cx="2347" cy="1340"/>
          </a:xfrm>
        </p:grpSpPr>
        <p:grpSp>
          <p:nvGrpSpPr>
            <p:cNvPr id="38919" name="Group 18"/>
            <p:cNvGrpSpPr>
              <a:grpSpLocks/>
            </p:cNvGrpSpPr>
            <p:nvPr/>
          </p:nvGrpSpPr>
          <p:grpSpPr bwMode="auto">
            <a:xfrm>
              <a:off x="957" y="967"/>
              <a:ext cx="2347" cy="439"/>
              <a:chOff x="957" y="928"/>
              <a:chExt cx="2347" cy="439"/>
            </a:xfrm>
          </p:grpSpPr>
          <p:sp>
            <p:nvSpPr>
              <p:cNvPr id="38926" name="Text Box 8"/>
              <p:cNvSpPr txBox="1">
                <a:spLocks noChangeArrowheads="1"/>
              </p:cNvSpPr>
              <p:nvPr/>
            </p:nvSpPr>
            <p:spPr bwMode="auto">
              <a:xfrm>
                <a:off x="957" y="957"/>
                <a:ext cx="467" cy="388"/>
              </a:xfrm>
              <a:prstGeom prst="rect">
                <a:avLst/>
              </a:prstGeom>
              <a:no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dirty="0" err="1">
                    <a:solidFill>
                      <a:srgbClr val="000000"/>
                    </a:solidFill>
                    <a:latin typeface="Lucida Sans Typewriter" charset="0"/>
                  </a:rPr>
                  <a:t>Num</a:t>
                </a:r>
                <a:endParaRPr lang="en-US" sz="2400" dirty="0">
                  <a:solidFill>
                    <a:srgbClr val="000000"/>
                  </a:solidFill>
                  <a:latin typeface="Lucida Sans Typewriter" charset="0"/>
                </a:endParaRPr>
              </a:p>
            </p:txBody>
          </p:sp>
          <p:sp>
            <p:nvSpPr>
              <p:cNvPr id="38927" name="Text Box 9"/>
              <p:cNvSpPr txBox="1">
                <a:spLocks noChangeArrowheads="1"/>
              </p:cNvSpPr>
              <p:nvPr/>
            </p:nvSpPr>
            <p:spPr bwMode="auto">
              <a:xfrm>
                <a:off x="1539" y="928"/>
                <a:ext cx="1765"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dirty="0"/>
                  <a:t>-  Numeric types</a:t>
                </a:r>
              </a:p>
            </p:txBody>
          </p:sp>
        </p:grpSp>
        <p:grpSp>
          <p:nvGrpSpPr>
            <p:cNvPr id="38920" name="Group 19"/>
            <p:cNvGrpSpPr>
              <a:grpSpLocks/>
            </p:cNvGrpSpPr>
            <p:nvPr/>
          </p:nvGrpSpPr>
          <p:grpSpPr bwMode="auto">
            <a:xfrm>
              <a:off x="957" y="1417"/>
              <a:ext cx="2311" cy="439"/>
              <a:chOff x="957" y="1433"/>
              <a:chExt cx="2311" cy="439"/>
            </a:xfrm>
          </p:grpSpPr>
          <p:sp>
            <p:nvSpPr>
              <p:cNvPr id="38924" name="Text Box 4"/>
              <p:cNvSpPr txBox="1">
                <a:spLocks noChangeArrowheads="1"/>
              </p:cNvSpPr>
              <p:nvPr/>
            </p:nvSpPr>
            <p:spPr bwMode="auto">
              <a:xfrm>
                <a:off x="957" y="1446"/>
                <a:ext cx="350" cy="388"/>
              </a:xfrm>
              <a:prstGeom prst="rect">
                <a:avLst/>
              </a:prstGeom>
              <a:no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a:solidFill>
                      <a:srgbClr val="000000"/>
                    </a:solidFill>
                    <a:latin typeface="Lucida Sans Typewriter" charset="0"/>
                  </a:rPr>
                  <a:t>Eq</a:t>
                </a:r>
              </a:p>
            </p:txBody>
          </p:sp>
          <p:sp>
            <p:nvSpPr>
              <p:cNvPr id="38925" name="Text Box 10"/>
              <p:cNvSpPr txBox="1">
                <a:spLocks noChangeArrowheads="1"/>
              </p:cNvSpPr>
              <p:nvPr/>
            </p:nvSpPr>
            <p:spPr bwMode="auto">
              <a:xfrm>
                <a:off x="1539" y="1433"/>
                <a:ext cx="1729"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a:t>-  Equality types</a:t>
                </a:r>
              </a:p>
            </p:txBody>
          </p:sp>
        </p:grpSp>
        <p:grpSp>
          <p:nvGrpSpPr>
            <p:cNvPr id="38921" name="Group 20"/>
            <p:cNvGrpSpPr>
              <a:grpSpLocks/>
            </p:cNvGrpSpPr>
            <p:nvPr/>
          </p:nvGrpSpPr>
          <p:grpSpPr bwMode="auto">
            <a:xfrm>
              <a:off x="957" y="1868"/>
              <a:ext cx="2333" cy="439"/>
              <a:chOff x="957" y="1907"/>
              <a:chExt cx="2333" cy="439"/>
            </a:xfrm>
          </p:grpSpPr>
          <p:sp>
            <p:nvSpPr>
              <p:cNvPr id="38922" name="Text Box 5"/>
              <p:cNvSpPr txBox="1">
                <a:spLocks noChangeArrowheads="1"/>
              </p:cNvSpPr>
              <p:nvPr/>
            </p:nvSpPr>
            <p:spPr bwMode="auto">
              <a:xfrm>
                <a:off x="957" y="1936"/>
                <a:ext cx="467" cy="388"/>
              </a:xfrm>
              <a:prstGeom prst="rect">
                <a:avLst/>
              </a:prstGeom>
              <a:no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sz="2400">
                    <a:solidFill>
                      <a:srgbClr val="000000"/>
                    </a:solidFill>
                    <a:latin typeface="Lucida Sans Typewriter" charset="0"/>
                  </a:rPr>
                  <a:t>Ord</a:t>
                </a:r>
              </a:p>
            </p:txBody>
          </p:sp>
          <p:sp>
            <p:nvSpPr>
              <p:cNvPr id="38923" name="Text Box 11"/>
              <p:cNvSpPr txBox="1">
                <a:spLocks noChangeArrowheads="1"/>
              </p:cNvSpPr>
              <p:nvPr/>
            </p:nvSpPr>
            <p:spPr bwMode="auto">
              <a:xfrm>
                <a:off x="1539" y="1907"/>
                <a:ext cx="1751"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dirty="0"/>
                  <a:t>-  Ordered types</a:t>
                </a:r>
              </a:p>
            </p:txBody>
          </p:sp>
        </p:grpSp>
      </p:grpSp>
      <p:sp>
        <p:nvSpPr>
          <p:cNvPr id="38916" name="Rectangle 14"/>
          <p:cNvSpPr>
            <a:spLocks noChangeArrowheads="1"/>
          </p:cNvSpPr>
          <p:nvPr/>
        </p:nvSpPr>
        <p:spPr bwMode="auto">
          <a:xfrm>
            <a:off x="430214" y="417910"/>
            <a:ext cx="8510587"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Haskell has a number of type classes, including:</a:t>
            </a:r>
          </a:p>
        </p:txBody>
      </p:sp>
      <p:sp>
        <p:nvSpPr>
          <p:cNvPr id="38917" name="Rectangle 16"/>
          <p:cNvSpPr>
            <a:spLocks noChangeArrowheads="1"/>
          </p:cNvSpPr>
          <p:nvPr/>
        </p:nvSpPr>
        <p:spPr bwMode="auto">
          <a:xfrm>
            <a:off x="430214" y="2827428"/>
            <a:ext cx="8510587" cy="436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For example:</a:t>
            </a:r>
          </a:p>
        </p:txBody>
      </p:sp>
      <p:sp>
        <p:nvSpPr>
          <p:cNvPr id="38918" name="Text Box 17"/>
          <p:cNvSpPr txBox="1">
            <a:spLocks noChangeArrowheads="1"/>
          </p:cNvSpPr>
          <p:nvPr/>
        </p:nvSpPr>
        <p:spPr bwMode="auto">
          <a:xfrm>
            <a:off x="1503363" y="3432823"/>
            <a:ext cx="5686227" cy="1581971"/>
          </a:xfrm>
          <a:prstGeom prst="rect">
            <a:avLst/>
          </a:prstGeom>
          <a:solidFill>
            <a:srgbClr val="FFFFFF"/>
          </a:solidFill>
          <a:ln>
            <a:solidFill>
              <a:srgbClr val="15A8DB"/>
            </a:solidFill>
          </a:ln>
          <a:extLst/>
        </p:spPr>
        <p:txBody>
          <a:bodyPr wrap="squar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80000"/>
              </a:lnSpc>
            </a:pPr>
            <a:r>
              <a:rPr lang="en-US" sz="2400">
                <a:solidFill>
                  <a:srgbClr val="000000"/>
                </a:solidFill>
                <a:latin typeface="Lucida Sans Typewriter" charset="0"/>
              </a:rPr>
              <a:t>(+)  :: Num a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a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a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a</a:t>
            </a:r>
          </a:p>
          <a:p>
            <a:pPr>
              <a:lnSpc>
                <a:spcPct val="80000"/>
              </a:lnSpc>
            </a:pPr>
            <a:r>
              <a:rPr lang="en-US" sz="2400">
                <a:solidFill>
                  <a:srgbClr val="000000"/>
                </a:solidFill>
                <a:latin typeface="Lucida Sans Typewriter" charset="0"/>
              </a:rPr>
              <a:t> </a:t>
            </a:r>
          </a:p>
          <a:p>
            <a:pPr>
              <a:lnSpc>
                <a:spcPct val="80000"/>
              </a:lnSpc>
            </a:pPr>
            <a:r>
              <a:rPr lang="en-US" sz="2400">
                <a:solidFill>
                  <a:srgbClr val="000000"/>
                </a:solidFill>
                <a:latin typeface="Lucida Sans Typewriter" charset="0"/>
              </a:rPr>
              <a:t>(==) :: Eq a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a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a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Bool</a:t>
            </a:r>
          </a:p>
          <a:p>
            <a:pPr>
              <a:lnSpc>
                <a:spcPct val="80000"/>
              </a:lnSpc>
            </a:pPr>
            <a:endParaRPr lang="en-US" sz="2400">
              <a:solidFill>
                <a:srgbClr val="000000"/>
              </a:solidFill>
              <a:latin typeface="Lucida Sans Typewriter" charset="0"/>
            </a:endParaRPr>
          </a:p>
          <a:p>
            <a:pPr>
              <a:lnSpc>
                <a:spcPct val="80000"/>
              </a:lnSpc>
            </a:pPr>
            <a:r>
              <a:rPr lang="en-US" sz="2400">
                <a:solidFill>
                  <a:srgbClr val="000000"/>
                </a:solidFill>
                <a:latin typeface="Lucida Sans Typewriter" charset="0"/>
              </a:rPr>
              <a:t>(&lt;)  :: Ord a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a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a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Bool</a:t>
            </a:r>
          </a:p>
        </p:txBody>
      </p:sp>
    </p:spTree>
    <p:extLst>
      <p:ext uri="{BB962C8B-B14F-4D97-AF65-F5344CB8AC3E}">
        <p14:creationId xmlns:p14="http://schemas.microsoft.com/office/powerpoint/2010/main" val="262844852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pPr>
              <a:defRPr/>
            </a:pPr>
            <a:fld id="{6213EE73-A473-4D43-826C-90D90E9E6741}" type="slidenum">
              <a:rPr lang="en-US"/>
              <a:pPr>
                <a:defRPr/>
              </a:pPr>
              <a:t>51</a:t>
            </a:fld>
            <a:endParaRPr lang="en-US"/>
          </a:p>
        </p:txBody>
      </p:sp>
      <p:sp>
        <p:nvSpPr>
          <p:cNvPr id="6146" name="Rectangle 2"/>
          <p:cNvSpPr>
            <a:spLocks noGrp="1" noChangeArrowheads="1"/>
          </p:cNvSpPr>
          <p:nvPr>
            <p:ph type="title"/>
          </p:nvPr>
        </p:nvSpPr>
        <p:spPr/>
        <p:txBody>
          <a:bodyPr/>
          <a:lstStyle/>
          <a:p>
            <a:r>
              <a:rPr lang="en-US" dirty="0" err="1" smtClean="0">
                <a:latin typeface="Arial Black" charset="0"/>
                <a:ea typeface="ＭＳ Ｐゴシック" charset="0"/>
              </a:rPr>
              <a:t>Hoogle</a:t>
            </a:r>
            <a:endParaRPr lang="en-US" dirty="0">
              <a:latin typeface="Arial Black" charset="0"/>
              <a:ea typeface="ＭＳ Ｐゴシック" charset="0"/>
            </a:endParaRPr>
          </a:p>
        </p:txBody>
      </p:sp>
      <p:sp>
        <p:nvSpPr>
          <p:cNvPr id="220163" name="Text Box 3"/>
          <p:cNvSpPr txBox="1">
            <a:spLocks noChangeArrowheads="1"/>
          </p:cNvSpPr>
          <p:nvPr/>
        </p:nvSpPr>
        <p:spPr bwMode="auto">
          <a:xfrm>
            <a:off x="450851" y="1380920"/>
            <a:ext cx="8088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err="1" smtClean="0">
                <a:latin typeface="Tahoma"/>
                <a:cs typeface="Tahoma"/>
              </a:rPr>
              <a:t>Hoogle</a:t>
            </a:r>
            <a:r>
              <a:rPr lang="en-US" sz="2400" dirty="0" smtClean="0">
                <a:latin typeface="Tahoma"/>
                <a:cs typeface="Tahoma"/>
              </a:rPr>
              <a:t> allows you to search for functions given their type</a:t>
            </a:r>
            <a:endParaRPr lang="en-US" sz="2400" dirty="0">
              <a:latin typeface="Tahoma"/>
              <a:cs typeface="Tahoma"/>
            </a:endParaRPr>
          </a:p>
        </p:txBody>
      </p:sp>
    </p:spTree>
    <p:extLst>
      <p:ext uri="{BB962C8B-B14F-4D97-AF65-F5344CB8AC3E}">
        <p14:creationId xmlns:p14="http://schemas.microsoft.com/office/powerpoint/2010/main" val="233096834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pPr>
              <a:defRPr/>
            </a:pPr>
            <a:fld id="{6213EE73-A473-4D43-826C-90D90E9E6741}" type="slidenum">
              <a:rPr lang="en-US"/>
              <a:pPr>
                <a:defRPr/>
              </a:pPr>
              <a:t>52</a:t>
            </a:fld>
            <a:endParaRPr lang="en-US"/>
          </a:p>
        </p:txBody>
      </p:sp>
      <p:sp>
        <p:nvSpPr>
          <p:cNvPr id="6146" name="Rectangle 2"/>
          <p:cNvSpPr>
            <a:spLocks noGrp="1" noChangeArrowheads="1"/>
          </p:cNvSpPr>
          <p:nvPr>
            <p:ph type="title"/>
          </p:nvPr>
        </p:nvSpPr>
        <p:spPr/>
        <p:txBody>
          <a:bodyPr/>
          <a:lstStyle/>
          <a:p>
            <a:r>
              <a:rPr lang="en-US" dirty="0">
                <a:latin typeface="Arial Black" charset="0"/>
                <a:ea typeface="ＭＳ Ｐゴシック" charset="0"/>
              </a:rPr>
              <a:t>Conditional Expressions</a:t>
            </a:r>
          </a:p>
        </p:txBody>
      </p:sp>
      <p:sp>
        <p:nvSpPr>
          <p:cNvPr id="220163" name="Text Box 3"/>
          <p:cNvSpPr txBox="1">
            <a:spLocks noChangeArrowheads="1"/>
          </p:cNvSpPr>
          <p:nvPr/>
        </p:nvSpPr>
        <p:spPr bwMode="auto">
          <a:xfrm>
            <a:off x="450851" y="1196254"/>
            <a:ext cx="80883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As in most programming languages, functions can be defined using </a:t>
            </a:r>
            <a:r>
              <a:rPr lang="en-US" sz="2400" u="sng" dirty="0">
                <a:latin typeface="Tahoma"/>
                <a:cs typeface="Tahoma"/>
              </a:rPr>
              <a:t>conditional expressions</a:t>
            </a:r>
            <a:r>
              <a:rPr lang="en-US" sz="2400" dirty="0">
                <a:latin typeface="Tahoma"/>
                <a:cs typeface="Tahoma"/>
              </a:rPr>
              <a:t>.</a:t>
            </a:r>
          </a:p>
        </p:txBody>
      </p:sp>
      <p:sp>
        <p:nvSpPr>
          <p:cNvPr id="220164" name="Text Box 4"/>
          <p:cNvSpPr txBox="1">
            <a:spLocks noChangeArrowheads="1"/>
          </p:cNvSpPr>
          <p:nvPr/>
        </p:nvSpPr>
        <p:spPr bwMode="auto">
          <a:xfrm>
            <a:off x="1336675" y="2381953"/>
            <a:ext cx="5917004" cy="898707"/>
          </a:xfrm>
          <a:prstGeom prst="rect">
            <a:avLst/>
          </a:prstGeom>
          <a:noFill/>
          <a:ln>
            <a:solidFill>
              <a:srgbClr val="15A8DB"/>
            </a:solidFill>
          </a:ln>
          <a:effectLst/>
          <a:extLst/>
        </p:spPr>
        <p:txBody>
          <a:bodyPr wrap="none" anchor="ctr">
            <a:spAutoFit/>
          </a:bodyPr>
          <a:lstStyle/>
          <a:p>
            <a:pPr>
              <a:lnSpc>
                <a:spcPct val="110000"/>
              </a:lnSpc>
              <a:defRPr/>
            </a:pPr>
            <a:r>
              <a:rPr lang="en-US" sz="2400" dirty="0">
                <a:solidFill>
                  <a:srgbClr val="000000"/>
                </a:solidFill>
                <a:latin typeface="Lucida Sans Typewriter" charset="0"/>
                <a:cs typeface="+mn-cs"/>
              </a:rPr>
              <a:t>abs  :: </a:t>
            </a:r>
            <a:r>
              <a:rPr lang="en-US" sz="2400" dirty="0" err="1">
                <a:solidFill>
                  <a:srgbClr val="000000"/>
                </a:solidFill>
                <a:latin typeface="Lucida Sans Typewriter" charset="0"/>
                <a:cs typeface="+mn-cs"/>
              </a:rPr>
              <a:t>Int</a:t>
            </a:r>
            <a:r>
              <a:rPr lang="en-US" sz="2400" dirty="0">
                <a:solidFill>
                  <a:srgbClr val="000000"/>
                </a:solidFill>
                <a:latin typeface="Lucida Sans Typewriter" charset="0"/>
                <a:cs typeface="+mn-cs"/>
              </a:rPr>
              <a:t> </a:t>
            </a:r>
            <a:r>
              <a:rPr lang="en-US" sz="2400" dirty="0">
                <a:solidFill>
                  <a:srgbClr val="000000"/>
                </a:solidFill>
                <a:latin typeface="Times New Roman" charset="0"/>
                <a:cs typeface="+mn-cs"/>
                <a:sym typeface="Symbol" charset="0"/>
              </a:rPr>
              <a:t></a:t>
            </a:r>
            <a:r>
              <a:rPr lang="en-US" sz="2400" dirty="0">
                <a:solidFill>
                  <a:srgbClr val="000000"/>
                </a:solidFill>
                <a:latin typeface="Lucida Sans Typewriter" charset="0"/>
                <a:cs typeface="+mn-cs"/>
              </a:rPr>
              <a:t> </a:t>
            </a:r>
            <a:r>
              <a:rPr lang="en-US" sz="2400" dirty="0" err="1">
                <a:solidFill>
                  <a:srgbClr val="000000"/>
                </a:solidFill>
                <a:latin typeface="Lucida Sans Typewriter" charset="0"/>
                <a:cs typeface="+mn-cs"/>
              </a:rPr>
              <a:t>Int</a:t>
            </a:r>
            <a:endParaRPr lang="en-US" sz="2400" dirty="0">
              <a:solidFill>
                <a:srgbClr val="000000"/>
              </a:solidFill>
              <a:latin typeface="Lucida Sans Typewriter" charset="0"/>
              <a:cs typeface="+mn-cs"/>
            </a:endParaRPr>
          </a:p>
          <a:p>
            <a:pPr>
              <a:lnSpc>
                <a:spcPct val="110000"/>
              </a:lnSpc>
              <a:defRPr/>
            </a:pPr>
            <a:r>
              <a:rPr lang="en-US" sz="2400" dirty="0">
                <a:solidFill>
                  <a:srgbClr val="000000"/>
                </a:solidFill>
                <a:latin typeface="Lucida Sans Typewriter" charset="0"/>
                <a:cs typeface="+mn-cs"/>
              </a:rPr>
              <a:t>abs n = if n </a:t>
            </a:r>
            <a:r>
              <a:rPr lang="en-US" sz="2400" dirty="0">
                <a:solidFill>
                  <a:srgbClr val="000000"/>
                </a:solidFill>
                <a:latin typeface="Lucida Sans Typewriter" charset="0"/>
                <a:cs typeface="+mn-cs"/>
                <a:sym typeface="Symbol" charset="0"/>
              </a:rPr>
              <a:t></a:t>
            </a:r>
            <a:r>
              <a:rPr lang="en-US" sz="2400" dirty="0">
                <a:solidFill>
                  <a:srgbClr val="000000"/>
                </a:solidFill>
                <a:latin typeface="Lucida Sans Typewriter" charset="0"/>
                <a:cs typeface="+mn-cs"/>
              </a:rPr>
              <a:t> 0 then n else -n</a:t>
            </a:r>
          </a:p>
        </p:txBody>
      </p:sp>
      <p:sp>
        <p:nvSpPr>
          <p:cNvPr id="220171" name="AutoShape 11"/>
          <p:cNvSpPr>
            <a:spLocks noChangeArrowheads="1"/>
          </p:cNvSpPr>
          <p:nvPr/>
        </p:nvSpPr>
        <p:spPr bwMode="auto">
          <a:xfrm>
            <a:off x="919163" y="3911037"/>
            <a:ext cx="6642100" cy="919401"/>
          </a:xfrm>
          <a:prstGeom prst="wedgeRoundRectCallout">
            <a:avLst>
              <a:gd name="adj1" fmla="val -19218"/>
              <a:gd name="adj2" fmla="val -103704"/>
              <a:gd name="adj3" fmla="val 16667"/>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defRPr/>
            </a:pPr>
            <a:r>
              <a:rPr lang="en-US" sz="2400" dirty="0">
                <a:latin typeface="Tahoma"/>
                <a:cs typeface="Tahoma"/>
              </a:rPr>
              <a:t>abs takes an integer n and returns n if it is non-negative and -n otherwise.</a:t>
            </a:r>
          </a:p>
        </p:txBody>
      </p:sp>
    </p:spTree>
    <p:extLst>
      <p:ext uri="{BB962C8B-B14F-4D97-AF65-F5344CB8AC3E}">
        <p14:creationId xmlns:p14="http://schemas.microsoft.com/office/powerpoint/2010/main" val="177462323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pPr>
              <a:defRPr/>
            </a:pPr>
            <a:fld id="{44879E6A-9F60-4F47-938A-F6D8435065CF}" type="slidenum">
              <a:rPr lang="en-US"/>
              <a:pPr>
                <a:defRPr/>
              </a:pPr>
              <a:t>53</a:t>
            </a:fld>
            <a:endParaRPr lang="en-US"/>
          </a:p>
        </p:txBody>
      </p:sp>
      <p:sp>
        <p:nvSpPr>
          <p:cNvPr id="236547" name="Text Box 3"/>
          <p:cNvSpPr txBox="1">
            <a:spLocks noChangeArrowheads="1"/>
          </p:cNvSpPr>
          <p:nvPr/>
        </p:nvSpPr>
        <p:spPr bwMode="auto">
          <a:xfrm>
            <a:off x="412750" y="384126"/>
            <a:ext cx="7988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Conditional expressions can be nested:</a:t>
            </a:r>
          </a:p>
        </p:txBody>
      </p:sp>
      <p:sp>
        <p:nvSpPr>
          <p:cNvPr id="236548" name="Text Box 4"/>
          <p:cNvSpPr txBox="1">
            <a:spLocks noChangeArrowheads="1"/>
          </p:cNvSpPr>
          <p:nvPr/>
        </p:nvSpPr>
        <p:spPr bwMode="auto">
          <a:xfrm>
            <a:off x="1214438" y="1248347"/>
            <a:ext cx="7046220" cy="1304973"/>
          </a:xfrm>
          <a:prstGeom prst="rect">
            <a:avLst/>
          </a:prstGeom>
          <a:noFill/>
          <a:ln w="12700" cap="sq">
            <a:solidFill>
              <a:srgbClr val="15A8DB"/>
            </a:solidFill>
            <a:miter lim="800000"/>
            <a:headEnd/>
            <a:tailEnd/>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signum  :: Int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rPr>
              <a:t> Int</a:t>
            </a:r>
          </a:p>
          <a:p>
            <a:pPr>
              <a:lnSpc>
                <a:spcPct val="110000"/>
              </a:lnSpc>
              <a:defRPr/>
            </a:pPr>
            <a:r>
              <a:rPr lang="en-US" sz="2400">
                <a:solidFill>
                  <a:srgbClr val="000000"/>
                </a:solidFill>
                <a:latin typeface="Lucida Sans Typewriter" charset="0"/>
                <a:cs typeface="+mn-cs"/>
              </a:rPr>
              <a:t>signum n = if n &lt; 0 then -1 else</a:t>
            </a:r>
          </a:p>
          <a:p>
            <a:pPr>
              <a:lnSpc>
                <a:spcPct val="110000"/>
              </a:lnSpc>
              <a:defRPr/>
            </a:pPr>
            <a:r>
              <a:rPr lang="en-US" sz="2400">
                <a:solidFill>
                  <a:srgbClr val="000000"/>
                </a:solidFill>
                <a:latin typeface="Lucida Sans Typewriter" charset="0"/>
                <a:cs typeface="+mn-cs"/>
              </a:rPr>
              <a:t>              if n == 0 then 0 else 1</a:t>
            </a:r>
          </a:p>
        </p:txBody>
      </p:sp>
      <p:sp>
        <p:nvSpPr>
          <p:cNvPr id="7172" name="Rectangle 7"/>
          <p:cNvSpPr>
            <a:spLocks noChangeArrowheads="1"/>
          </p:cNvSpPr>
          <p:nvPr/>
        </p:nvSpPr>
        <p:spPr bwMode="auto">
          <a:xfrm>
            <a:off x="554038" y="3614738"/>
            <a:ext cx="8189912" cy="1077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sym typeface="Symbol" charset="0"/>
              </a:rPr>
              <a:t>In Haskell, conditional expressions must </a:t>
            </a:r>
            <a:r>
              <a:rPr kumimoji="1" lang="en-US" sz="2400" u="sng" dirty="0">
                <a:latin typeface="Tahoma"/>
                <a:cs typeface="Tahoma"/>
                <a:sym typeface="Symbol" charset="0"/>
              </a:rPr>
              <a:t>always</a:t>
            </a:r>
            <a:r>
              <a:rPr kumimoji="1" lang="en-US" sz="2400" dirty="0">
                <a:latin typeface="Tahoma"/>
                <a:cs typeface="Tahoma"/>
                <a:sym typeface="Symbol" charset="0"/>
              </a:rPr>
              <a:t> have an else branch, which avoids any possible ambiguity problems with nested conditionals.</a:t>
            </a:r>
          </a:p>
        </p:txBody>
      </p:sp>
      <p:sp>
        <p:nvSpPr>
          <p:cNvPr id="236552" name="Text Box 8"/>
          <p:cNvSpPr txBox="1">
            <a:spLocks noChangeArrowheads="1"/>
          </p:cNvSpPr>
          <p:nvPr/>
        </p:nvSpPr>
        <p:spPr bwMode="auto">
          <a:xfrm>
            <a:off x="412750" y="2957067"/>
            <a:ext cx="9309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dirty="0">
                <a:latin typeface="Tahoma"/>
                <a:cs typeface="Tahoma"/>
              </a:rPr>
              <a:t>Note:</a:t>
            </a:r>
          </a:p>
        </p:txBody>
      </p:sp>
    </p:spTree>
    <p:extLst>
      <p:ext uri="{BB962C8B-B14F-4D97-AF65-F5344CB8AC3E}">
        <p14:creationId xmlns:p14="http://schemas.microsoft.com/office/powerpoint/2010/main" val="1287897724"/>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pPr>
              <a:defRPr/>
            </a:pPr>
            <a:fld id="{10A43EA2-58D8-6F43-9E3D-9F7CC8B90CB9}" type="slidenum">
              <a:rPr lang="en-US"/>
              <a:pPr>
                <a:defRPr/>
              </a:pPr>
              <a:t>54</a:t>
            </a:fld>
            <a:endParaRPr lang="en-US"/>
          </a:p>
        </p:txBody>
      </p:sp>
      <p:sp>
        <p:nvSpPr>
          <p:cNvPr id="8194" name="Rectangle 2"/>
          <p:cNvSpPr>
            <a:spLocks noGrp="1" noChangeArrowheads="1"/>
          </p:cNvSpPr>
          <p:nvPr>
            <p:ph type="title"/>
          </p:nvPr>
        </p:nvSpPr>
        <p:spPr/>
        <p:txBody>
          <a:bodyPr/>
          <a:lstStyle/>
          <a:p>
            <a:r>
              <a:rPr lang="en-US" dirty="0">
                <a:latin typeface="Arial Black" charset="0"/>
                <a:ea typeface="ＭＳ Ｐゴシック" charset="0"/>
              </a:rPr>
              <a:t>Guarded Equations</a:t>
            </a:r>
          </a:p>
        </p:txBody>
      </p:sp>
      <p:sp>
        <p:nvSpPr>
          <p:cNvPr id="221192" name="Text Box 8"/>
          <p:cNvSpPr txBox="1">
            <a:spLocks noChangeArrowheads="1"/>
          </p:cNvSpPr>
          <p:nvPr/>
        </p:nvSpPr>
        <p:spPr bwMode="auto">
          <a:xfrm>
            <a:off x="450850" y="1164461"/>
            <a:ext cx="82613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As an alternative to conditionals, functions can also be defined using </a:t>
            </a:r>
            <a:r>
              <a:rPr lang="en-US" sz="2400" u="sng" dirty="0">
                <a:latin typeface="Tahoma"/>
                <a:cs typeface="Tahoma"/>
              </a:rPr>
              <a:t>guarded equations</a:t>
            </a:r>
            <a:r>
              <a:rPr lang="en-US" sz="2400" dirty="0">
                <a:latin typeface="Tahoma"/>
                <a:cs typeface="Tahoma"/>
              </a:rPr>
              <a:t>. </a:t>
            </a:r>
          </a:p>
        </p:txBody>
      </p:sp>
      <p:sp>
        <p:nvSpPr>
          <p:cNvPr id="221193" name="Text Box 9"/>
          <p:cNvSpPr txBox="1">
            <a:spLocks noChangeArrowheads="1"/>
          </p:cNvSpPr>
          <p:nvPr/>
        </p:nvSpPr>
        <p:spPr bwMode="auto">
          <a:xfrm>
            <a:off x="1336675" y="2418863"/>
            <a:ext cx="4264509" cy="898707"/>
          </a:xfrm>
          <a:prstGeom prst="rect">
            <a:avLst/>
          </a:prstGeom>
          <a:no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abs n | n </a:t>
            </a:r>
            <a:r>
              <a:rPr lang="en-US" sz="2400">
                <a:solidFill>
                  <a:srgbClr val="000000"/>
                </a:solidFill>
                <a:latin typeface="Lucida Sans Typewriter" charset="0"/>
                <a:cs typeface="+mn-cs"/>
                <a:sym typeface="Symbol" charset="0"/>
              </a:rPr>
              <a:t></a:t>
            </a:r>
            <a:r>
              <a:rPr lang="en-US" sz="2400">
                <a:solidFill>
                  <a:srgbClr val="000000"/>
                </a:solidFill>
                <a:latin typeface="Lucida Sans Typewriter" charset="0"/>
                <a:cs typeface="+mn-cs"/>
              </a:rPr>
              <a:t> 0     = n</a:t>
            </a:r>
          </a:p>
          <a:p>
            <a:pPr>
              <a:lnSpc>
                <a:spcPct val="110000"/>
              </a:lnSpc>
              <a:defRPr/>
            </a:pPr>
            <a:r>
              <a:rPr lang="en-US" sz="2400">
                <a:solidFill>
                  <a:srgbClr val="000000"/>
                </a:solidFill>
                <a:latin typeface="Lucida Sans Typewriter" charset="0"/>
                <a:cs typeface="+mn-cs"/>
              </a:rPr>
              <a:t>      | otherwise = -n</a:t>
            </a:r>
          </a:p>
        </p:txBody>
      </p:sp>
      <p:sp>
        <p:nvSpPr>
          <p:cNvPr id="221194" name="AutoShape 10"/>
          <p:cNvSpPr>
            <a:spLocks noChangeArrowheads="1"/>
          </p:cNvSpPr>
          <p:nvPr/>
        </p:nvSpPr>
        <p:spPr bwMode="auto">
          <a:xfrm>
            <a:off x="588964" y="4233640"/>
            <a:ext cx="7862887" cy="510778"/>
          </a:xfrm>
          <a:prstGeom prst="wedgeRoundRectCallout">
            <a:avLst>
              <a:gd name="adj1" fmla="val -24176"/>
              <a:gd name="adj2" fmla="val -190056"/>
              <a:gd name="adj3" fmla="val 16667"/>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defRPr/>
            </a:pPr>
            <a:r>
              <a:rPr lang="en-US" sz="2400">
                <a:latin typeface="Tahoma"/>
                <a:cs typeface="Tahoma"/>
              </a:rPr>
              <a:t>As previously, but using guarded equations.</a:t>
            </a:r>
          </a:p>
        </p:txBody>
      </p:sp>
    </p:spTree>
    <p:extLst>
      <p:ext uri="{BB962C8B-B14F-4D97-AF65-F5344CB8AC3E}">
        <p14:creationId xmlns:p14="http://schemas.microsoft.com/office/powerpoint/2010/main" val="152926125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pPr>
              <a:defRPr/>
            </a:pPr>
            <a:fld id="{EB715F33-724C-D24C-ADAB-6F7C9B266546}" type="slidenum">
              <a:rPr lang="en-US"/>
              <a:pPr>
                <a:defRPr/>
              </a:pPr>
              <a:t>55</a:t>
            </a:fld>
            <a:endParaRPr lang="en-US"/>
          </a:p>
        </p:txBody>
      </p:sp>
      <p:sp>
        <p:nvSpPr>
          <p:cNvPr id="237570" name="Text Box 2"/>
          <p:cNvSpPr txBox="1">
            <a:spLocks noChangeArrowheads="1"/>
          </p:cNvSpPr>
          <p:nvPr/>
        </p:nvSpPr>
        <p:spPr bwMode="auto">
          <a:xfrm>
            <a:off x="423863" y="366743"/>
            <a:ext cx="82724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Guarded equations can be used to make definitions involving multiple conditions easier to read:</a:t>
            </a:r>
          </a:p>
        </p:txBody>
      </p:sp>
      <p:sp>
        <p:nvSpPr>
          <p:cNvPr id="9219" name="Rectangle 4"/>
          <p:cNvSpPr>
            <a:spLocks noChangeArrowheads="1"/>
          </p:cNvSpPr>
          <p:nvPr/>
        </p:nvSpPr>
        <p:spPr bwMode="auto">
          <a:xfrm>
            <a:off x="504826" y="3929063"/>
            <a:ext cx="8215313" cy="759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sym typeface="Symbol" charset="0"/>
              </a:rPr>
              <a:t>The catch all condition </a:t>
            </a:r>
            <a:r>
              <a:rPr kumimoji="1" lang="en-US" sz="2400" u="sng" dirty="0">
                <a:latin typeface="Tahoma"/>
                <a:cs typeface="Tahoma"/>
                <a:sym typeface="Symbol" charset="0"/>
              </a:rPr>
              <a:t>otherwise</a:t>
            </a:r>
            <a:r>
              <a:rPr kumimoji="1" lang="en-US" sz="2400" dirty="0">
                <a:latin typeface="Tahoma"/>
                <a:cs typeface="Tahoma"/>
                <a:sym typeface="Symbol" charset="0"/>
              </a:rPr>
              <a:t> is defined in the prelude by otherwise = True.</a:t>
            </a:r>
          </a:p>
        </p:txBody>
      </p:sp>
      <p:sp>
        <p:nvSpPr>
          <p:cNvPr id="237573" name="Text Box 5"/>
          <p:cNvSpPr txBox="1">
            <a:spLocks noChangeArrowheads="1"/>
          </p:cNvSpPr>
          <p:nvPr/>
        </p:nvSpPr>
        <p:spPr bwMode="auto">
          <a:xfrm>
            <a:off x="423863" y="3267820"/>
            <a:ext cx="9309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dirty="0">
                <a:latin typeface="Tahoma"/>
                <a:cs typeface="Tahoma"/>
              </a:rPr>
              <a:t>Note:</a:t>
            </a:r>
          </a:p>
        </p:txBody>
      </p:sp>
      <p:sp>
        <p:nvSpPr>
          <p:cNvPr id="237574" name="Text Box 6"/>
          <p:cNvSpPr txBox="1">
            <a:spLocks noChangeArrowheads="1"/>
          </p:cNvSpPr>
          <p:nvPr/>
        </p:nvSpPr>
        <p:spPr bwMode="auto">
          <a:xfrm>
            <a:off x="1633538" y="1567434"/>
            <a:ext cx="4820851" cy="1304973"/>
          </a:xfrm>
          <a:prstGeom prst="rect">
            <a:avLst/>
          </a:prstGeom>
          <a:noFill/>
          <a:ln w="12700" cap="sq">
            <a:solidFill>
              <a:srgbClr val="15A8DB"/>
            </a:solidFill>
            <a:miter lim="800000"/>
            <a:headEnd/>
            <a:tailEnd/>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signum n | n &lt; 0     = -1</a:t>
            </a:r>
          </a:p>
          <a:p>
            <a:pPr>
              <a:lnSpc>
                <a:spcPct val="110000"/>
              </a:lnSpc>
              <a:defRPr/>
            </a:pPr>
            <a:r>
              <a:rPr lang="en-US" sz="2400">
                <a:solidFill>
                  <a:srgbClr val="000000"/>
                </a:solidFill>
                <a:latin typeface="Lucida Sans Typewriter" charset="0"/>
                <a:cs typeface="+mn-cs"/>
              </a:rPr>
              <a:t>         | n == 0    = 0</a:t>
            </a:r>
          </a:p>
          <a:p>
            <a:pPr>
              <a:lnSpc>
                <a:spcPct val="110000"/>
              </a:lnSpc>
              <a:defRPr/>
            </a:pPr>
            <a:r>
              <a:rPr lang="en-US" sz="2400">
                <a:solidFill>
                  <a:srgbClr val="000000"/>
                </a:solidFill>
                <a:latin typeface="Lucida Sans Typewriter" charset="0"/>
                <a:cs typeface="+mn-cs"/>
              </a:rPr>
              <a:t>         | otherwise = 1</a:t>
            </a:r>
          </a:p>
        </p:txBody>
      </p:sp>
    </p:spTree>
    <p:extLst>
      <p:ext uri="{BB962C8B-B14F-4D97-AF65-F5344CB8AC3E}">
        <p14:creationId xmlns:p14="http://schemas.microsoft.com/office/powerpoint/2010/main" val="149464641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pPr>
              <a:defRPr/>
            </a:pPr>
            <a:fld id="{0836DA9D-4108-6E45-A8D0-774DFC3B2B56}" type="slidenum">
              <a:rPr lang="en-US"/>
              <a:pPr>
                <a:defRPr/>
              </a:pPr>
              <a:t>56</a:t>
            </a:fld>
            <a:endParaRPr lang="en-US"/>
          </a:p>
        </p:txBody>
      </p:sp>
      <p:sp>
        <p:nvSpPr>
          <p:cNvPr id="10242" name="Rectangle 2"/>
          <p:cNvSpPr>
            <a:spLocks noGrp="1" noChangeArrowheads="1"/>
          </p:cNvSpPr>
          <p:nvPr>
            <p:ph type="title"/>
          </p:nvPr>
        </p:nvSpPr>
        <p:spPr/>
        <p:txBody>
          <a:bodyPr/>
          <a:lstStyle/>
          <a:p>
            <a:r>
              <a:rPr lang="en-US" dirty="0">
                <a:latin typeface="Arial Black" charset="0"/>
                <a:ea typeface="ＭＳ Ｐゴシック" charset="0"/>
              </a:rPr>
              <a:t>Pattern Matching</a:t>
            </a:r>
          </a:p>
        </p:txBody>
      </p:sp>
      <p:sp>
        <p:nvSpPr>
          <p:cNvPr id="241667" name="Text Box 3"/>
          <p:cNvSpPr txBox="1">
            <a:spLocks noChangeArrowheads="1"/>
          </p:cNvSpPr>
          <p:nvPr/>
        </p:nvSpPr>
        <p:spPr bwMode="auto">
          <a:xfrm>
            <a:off x="450850" y="1168033"/>
            <a:ext cx="82613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Many functions have a particularly clear definition using </a:t>
            </a:r>
            <a:r>
              <a:rPr lang="en-US" sz="2400" u="sng" dirty="0">
                <a:latin typeface="Tahoma"/>
                <a:cs typeface="Tahoma"/>
              </a:rPr>
              <a:t>pattern matching</a:t>
            </a:r>
            <a:r>
              <a:rPr lang="en-US" sz="2400" dirty="0">
                <a:latin typeface="Tahoma"/>
                <a:cs typeface="Tahoma"/>
              </a:rPr>
              <a:t> on their arguments.</a:t>
            </a:r>
          </a:p>
        </p:txBody>
      </p:sp>
      <p:sp>
        <p:nvSpPr>
          <p:cNvPr id="241668" name="Text Box 4"/>
          <p:cNvSpPr txBox="1">
            <a:spLocks noChangeArrowheads="1"/>
          </p:cNvSpPr>
          <p:nvPr/>
        </p:nvSpPr>
        <p:spPr bwMode="auto">
          <a:xfrm>
            <a:off x="1336675" y="2216326"/>
            <a:ext cx="4568228" cy="1304973"/>
          </a:xfrm>
          <a:prstGeom prst="rect">
            <a:avLst/>
          </a:prstGeom>
          <a:no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not      :: Bool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rPr>
              <a:t> Bool</a:t>
            </a:r>
          </a:p>
          <a:p>
            <a:pPr>
              <a:lnSpc>
                <a:spcPct val="110000"/>
              </a:lnSpc>
              <a:defRPr/>
            </a:pPr>
            <a:r>
              <a:rPr lang="en-US" sz="2400">
                <a:solidFill>
                  <a:srgbClr val="000000"/>
                </a:solidFill>
                <a:latin typeface="Lucida Sans Typewriter" charset="0"/>
                <a:cs typeface="+mn-cs"/>
              </a:rPr>
              <a:t>not False = True</a:t>
            </a:r>
          </a:p>
          <a:p>
            <a:pPr>
              <a:lnSpc>
                <a:spcPct val="110000"/>
              </a:lnSpc>
              <a:defRPr/>
            </a:pPr>
            <a:r>
              <a:rPr lang="en-US" sz="2400">
                <a:solidFill>
                  <a:srgbClr val="000000"/>
                </a:solidFill>
                <a:latin typeface="Lucida Sans Typewriter" charset="0"/>
                <a:cs typeface="+mn-cs"/>
              </a:rPr>
              <a:t>not True  = False</a:t>
            </a:r>
          </a:p>
        </p:txBody>
      </p:sp>
      <p:sp>
        <p:nvSpPr>
          <p:cNvPr id="241669" name="AutoShape 5"/>
          <p:cNvSpPr>
            <a:spLocks noChangeArrowheads="1"/>
          </p:cNvSpPr>
          <p:nvPr/>
        </p:nvSpPr>
        <p:spPr bwMode="auto">
          <a:xfrm>
            <a:off x="749301" y="4291273"/>
            <a:ext cx="7724775" cy="510778"/>
          </a:xfrm>
          <a:prstGeom prst="wedgeRoundRectCallout">
            <a:avLst>
              <a:gd name="adj1" fmla="val -25792"/>
              <a:gd name="adj2" fmla="val -170449"/>
              <a:gd name="adj3" fmla="val 16667"/>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defRPr/>
            </a:pPr>
            <a:r>
              <a:rPr lang="en-US" sz="2400" dirty="0">
                <a:latin typeface="Tahoma"/>
                <a:cs typeface="Tahoma"/>
              </a:rPr>
              <a:t>not maps False to True, and True to False.</a:t>
            </a:r>
          </a:p>
        </p:txBody>
      </p:sp>
    </p:spTree>
    <p:extLst>
      <p:ext uri="{BB962C8B-B14F-4D97-AF65-F5344CB8AC3E}">
        <p14:creationId xmlns:p14="http://schemas.microsoft.com/office/powerpoint/2010/main" val="277073129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B105F21F-8936-A049-BDC7-34A0E225869B}" type="slidenum">
              <a:rPr lang="en-US"/>
              <a:pPr>
                <a:defRPr/>
              </a:pPr>
              <a:t>57</a:t>
            </a:fld>
            <a:endParaRPr lang="en-US"/>
          </a:p>
        </p:txBody>
      </p:sp>
      <p:sp>
        <p:nvSpPr>
          <p:cNvPr id="239618" name="Text Box 2"/>
          <p:cNvSpPr txBox="1">
            <a:spLocks noChangeArrowheads="1"/>
          </p:cNvSpPr>
          <p:nvPr/>
        </p:nvSpPr>
        <p:spPr bwMode="auto">
          <a:xfrm>
            <a:off x="401639" y="320308"/>
            <a:ext cx="82946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Functions can often be defined in many different ways using pattern matching.  For example</a:t>
            </a:r>
          </a:p>
        </p:txBody>
      </p:sp>
      <p:sp>
        <p:nvSpPr>
          <p:cNvPr id="239619" name="Text Box 3"/>
          <p:cNvSpPr txBox="1">
            <a:spLocks noChangeArrowheads="1"/>
          </p:cNvSpPr>
          <p:nvPr/>
        </p:nvSpPr>
        <p:spPr bwMode="auto">
          <a:xfrm>
            <a:off x="1349376" y="1250419"/>
            <a:ext cx="6911868" cy="2117503"/>
          </a:xfrm>
          <a:prstGeom prst="rect">
            <a:avLst/>
          </a:prstGeom>
          <a:noFill/>
          <a:ln w="12700" cap="sq">
            <a:solidFill>
              <a:srgbClr val="15A8DB"/>
            </a:solidFill>
            <a:miter lim="800000"/>
            <a:headEnd/>
            <a:tailEnd/>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(&amp;&amp;)          :: Bool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rPr>
              <a:t> Bool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rPr>
              <a:t> Bool</a:t>
            </a:r>
          </a:p>
          <a:p>
            <a:pPr>
              <a:lnSpc>
                <a:spcPct val="110000"/>
              </a:lnSpc>
              <a:defRPr/>
            </a:pPr>
            <a:r>
              <a:rPr lang="en-US" sz="2400">
                <a:solidFill>
                  <a:srgbClr val="000000"/>
                </a:solidFill>
                <a:latin typeface="Lucida Sans Typewriter" charset="0"/>
                <a:cs typeface="+mn-cs"/>
              </a:rPr>
              <a:t>True  &amp;&amp; True  = True</a:t>
            </a:r>
          </a:p>
          <a:p>
            <a:pPr>
              <a:lnSpc>
                <a:spcPct val="110000"/>
              </a:lnSpc>
              <a:defRPr/>
            </a:pPr>
            <a:r>
              <a:rPr lang="en-US" sz="2400">
                <a:solidFill>
                  <a:srgbClr val="000000"/>
                </a:solidFill>
                <a:latin typeface="Lucida Sans Typewriter" charset="0"/>
                <a:cs typeface="+mn-cs"/>
              </a:rPr>
              <a:t>True  &amp;&amp; False = False</a:t>
            </a:r>
          </a:p>
          <a:p>
            <a:pPr>
              <a:lnSpc>
                <a:spcPct val="110000"/>
              </a:lnSpc>
              <a:defRPr/>
            </a:pPr>
            <a:r>
              <a:rPr lang="en-US" sz="2400">
                <a:solidFill>
                  <a:srgbClr val="000000"/>
                </a:solidFill>
                <a:latin typeface="Lucida Sans Typewriter" charset="0"/>
                <a:cs typeface="+mn-cs"/>
              </a:rPr>
              <a:t>False &amp;&amp; True  = False </a:t>
            </a:r>
          </a:p>
          <a:p>
            <a:pPr>
              <a:lnSpc>
                <a:spcPct val="110000"/>
              </a:lnSpc>
              <a:defRPr/>
            </a:pPr>
            <a:r>
              <a:rPr lang="en-US" sz="2400">
                <a:solidFill>
                  <a:srgbClr val="000000"/>
                </a:solidFill>
                <a:latin typeface="Lucida Sans Typewriter" charset="0"/>
                <a:cs typeface="+mn-cs"/>
              </a:rPr>
              <a:t>False &amp;&amp; False = False</a:t>
            </a:r>
          </a:p>
        </p:txBody>
      </p:sp>
      <p:sp>
        <p:nvSpPr>
          <p:cNvPr id="239622" name="Text Box 6"/>
          <p:cNvSpPr txBox="1">
            <a:spLocks noChangeArrowheads="1"/>
          </p:cNvSpPr>
          <p:nvPr/>
        </p:nvSpPr>
        <p:spPr bwMode="auto">
          <a:xfrm>
            <a:off x="1349375" y="3994543"/>
            <a:ext cx="3893614" cy="898707"/>
          </a:xfrm>
          <a:prstGeom prst="rect">
            <a:avLst/>
          </a:prstGeom>
          <a:noFill/>
          <a:ln w="12700" cap="sq">
            <a:solidFill>
              <a:srgbClr val="15A8DB"/>
            </a:solidFill>
            <a:miter lim="800000"/>
            <a:headEnd/>
            <a:tailEnd/>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True &amp;&amp; True = True</a:t>
            </a:r>
          </a:p>
          <a:p>
            <a:pPr>
              <a:lnSpc>
                <a:spcPct val="110000"/>
              </a:lnSpc>
              <a:defRPr/>
            </a:pPr>
            <a:r>
              <a:rPr lang="en-US" sz="2400">
                <a:solidFill>
                  <a:srgbClr val="000000"/>
                </a:solidFill>
                <a:latin typeface="Lucida Sans Typewriter" charset="0"/>
                <a:cs typeface="+mn-cs"/>
              </a:rPr>
              <a:t>_    &amp;&amp; _    = False</a:t>
            </a:r>
          </a:p>
        </p:txBody>
      </p:sp>
      <p:sp>
        <p:nvSpPr>
          <p:cNvPr id="239623" name="Text Box 7"/>
          <p:cNvSpPr txBox="1">
            <a:spLocks noChangeArrowheads="1"/>
          </p:cNvSpPr>
          <p:nvPr/>
        </p:nvSpPr>
        <p:spPr bwMode="auto">
          <a:xfrm>
            <a:off x="401639" y="3407913"/>
            <a:ext cx="48654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dirty="0">
                <a:latin typeface="Tahoma"/>
                <a:cs typeface="Tahoma"/>
              </a:rPr>
              <a:t>can be defined more compactly by</a:t>
            </a:r>
          </a:p>
        </p:txBody>
      </p:sp>
    </p:spTree>
    <p:extLst>
      <p:ext uri="{BB962C8B-B14F-4D97-AF65-F5344CB8AC3E}">
        <p14:creationId xmlns:p14="http://schemas.microsoft.com/office/powerpoint/2010/main" val="328309390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0A3FC6FE-E065-3C47-AAFB-1C83FE360176}" type="slidenum">
              <a:rPr lang="en-US"/>
              <a:pPr>
                <a:defRPr/>
              </a:pPr>
              <a:t>58</a:t>
            </a:fld>
            <a:endParaRPr lang="en-US"/>
          </a:p>
        </p:txBody>
      </p:sp>
      <p:sp>
        <p:nvSpPr>
          <p:cNvPr id="226309" name="Text Box 5"/>
          <p:cNvSpPr txBox="1">
            <a:spLocks noChangeArrowheads="1"/>
          </p:cNvSpPr>
          <p:nvPr/>
        </p:nvSpPr>
        <p:spPr bwMode="auto">
          <a:xfrm>
            <a:off x="1344613" y="1941422"/>
            <a:ext cx="3522719" cy="898707"/>
          </a:xfrm>
          <a:prstGeom prst="rect">
            <a:avLst/>
          </a:prstGeom>
          <a:no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True  &amp;&amp; b = b</a:t>
            </a:r>
          </a:p>
          <a:p>
            <a:pPr>
              <a:lnSpc>
                <a:spcPct val="110000"/>
              </a:lnSpc>
              <a:defRPr/>
            </a:pPr>
            <a:r>
              <a:rPr lang="en-US" sz="2400">
                <a:solidFill>
                  <a:srgbClr val="000000"/>
                </a:solidFill>
                <a:latin typeface="Lucida Sans Typewriter" charset="0"/>
                <a:cs typeface="+mn-cs"/>
              </a:rPr>
              <a:t>False &amp;&amp; _ = False</a:t>
            </a:r>
          </a:p>
        </p:txBody>
      </p:sp>
      <p:sp>
        <p:nvSpPr>
          <p:cNvPr id="226311" name="Text Box 7"/>
          <p:cNvSpPr txBox="1">
            <a:spLocks noChangeArrowheads="1"/>
          </p:cNvSpPr>
          <p:nvPr/>
        </p:nvSpPr>
        <p:spPr bwMode="auto">
          <a:xfrm>
            <a:off x="427039" y="305307"/>
            <a:ext cx="8294687"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However, the following definition is more efficient, because it avoids evaluating the second argument if the first argument is False:</a:t>
            </a:r>
          </a:p>
        </p:txBody>
      </p:sp>
      <p:sp>
        <p:nvSpPr>
          <p:cNvPr id="12292" name="Rectangle 8"/>
          <p:cNvSpPr>
            <a:spLocks noChangeArrowheads="1"/>
          </p:cNvSpPr>
          <p:nvPr/>
        </p:nvSpPr>
        <p:spPr bwMode="auto">
          <a:xfrm>
            <a:off x="579438" y="4013598"/>
            <a:ext cx="8189912" cy="788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sym typeface="Symbol" charset="0"/>
              </a:rPr>
              <a:t>The underscore symbol _ is a </a:t>
            </a:r>
            <a:r>
              <a:rPr kumimoji="1" lang="en-US" sz="2400" u="sng" dirty="0">
                <a:latin typeface="Tahoma"/>
                <a:cs typeface="Tahoma"/>
                <a:sym typeface="Symbol" charset="0"/>
              </a:rPr>
              <a:t>wildcard</a:t>
            </a:r>
            <a:r>
              <a:rPr kumimoji="1" lang="en-US" sz="2400" dirty="0">
                <a:latin typeface="Tahoma"/>
                <a:cs typeface="Tahoma"/>
                <a:sym typeface="Symbol" charset="0"/>
              </a:rPr>
              <a:t> pattern that matches any argument value.</a:t>
            </a:r>
          </a:p>
        </p:txBody>
      </p:sp>
      <p:sp>
        <p:nvSpPr>
          <p:cNvPr id="226313" name="Text Box 9"/>
          <p:cNvSpPr txBox="1">
            <a:spLocks noChangeArrowheads="1"/>
          </p:cNvSpPr>
          <p:nvPr/>
        </p:nvSpPr>
        <p:spPr bwMode="auto">
          <a:xfrm>
            <a:off x="427038" y="3328542"/>
            <a:ext cx="9309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dirty="0">
                <a:latin typeface="Tahoma"/>
                <a:cs typeface="Tahoma"/>
              </a:rPr>
              <a:t>Note:</a:t>
            </a:r>
          </a:p>
        </p:txBody>
      </p:sp>
    </p:spTree>
    <p:extLst>
      <p:ext uri="{BB962C8B-B14F-4D97-AF65-F5344CB8AC3E}">
        <p14:creationId xmlns:p14="http://schemas.microsoft.com/office/powerpoint/2010/main" val="103389567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23703146-04E2-A147-A7B6-F429C11B053D}" type="slidenum">
              <a:rPr lang="en-US"/>
              <a:pPr>
                <a:defRPr/>
              </a:pPr>
              <a:t>59</a:t>
            </a:fld>
            <a:endParaRPr lang="en-US"/>
          </a:p>
        </p:txBody>
      </p:sp>
      <p:sp>
        <p:nvSpPr>
          <p:cNvPr id="13314" name="Rectangle 2"/>
          <p:cNvSpPr>
            <a:spLocks noChangeArrowheads="1"/>
          </p:cNvSpPr>
          <p:nvPr/>
        </p:nvSpPr>
        <p:spPr bwMode="auto">
          <a:xfrm>
            <a:off x="465139" y="2807494"/>
            <a:ext cx="8226425" cy="744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sym typeface="Symbol" charset="0"/>
              </a:rPr>
              <a:t>Patterns may not </a:t>
            </a:r>
            <a:r>
              <a:rPr kumimoji="1" lang="en-US" sz="2400" u="sng" dirty="0">
                <a:latin typeface="Tahoma"/>
                <a:cs typeface="Tahoma"/>
                <a:sym typeface="Symbol" charset="0"/>
              </a:rPr>
              <a:t>repeat</a:t>
            </a:r>
            <a:r>
              <a:rPr kumimoji="1" lang="en-US" sz="2400" dirty="0">
                <a:latin typeface="Tahoma"/>
                <a:cs typeface="Tahoma"/>
                <a:sym typeface="Symbol" charset="0"/>
              </a:rPr>
              <a:t> variables.  For example, the following definition gives an error:</a:t>
            </a:r>
          </a:p>
        </p:txBody>
      </p:sp>
      <p:sp>
        <p:nvSpPr>
          <p:cNvPr id="240643" name="Text Box 3"/>
          <p:cNvSpPr txBox="1">
            <a:spLocks noChangeArrowheads="1"/>
          </p:cNvSpPr>
          <p:nvPr/>
        </p:nvSpPr>
        <p:spPr bwMode="auto">
          <a:xfrm>
            <a:off x="1733550" y="3926194"/>
            <a:ext cx="2762250" cy="898707"/>
          </a:xfrm>
          <a:prstGeom prst="rect">
            <a:avLst/>
          </a:prstGeom>
          <a:noFill/>
          <a:ln w="12700" cap="sq">
            <a:solidFill>
              <a:srgbClr val="15A8DB"/>
            </a:solidFill>
            <a:miter lim="800000"/>
            <a:headEnd/>
            <a:tailEnd/>
          </a:ln>
          <a:effectLst/>
          <a:extLst/>
        </p:spPr>
        <p:txBody>
          <a:bodyPr anchor="ctr">
            <a:spAutoFit/>
          </a:bodyPr>
          <a:lstStyle/>
          <a:p>
            <a:pPr>
              <a:lnSpc>
                <a:spcPct val="110000"/>
              </a:lnSpc>
              <a:defRPr/>
            </a:pPr>
            <a:r>
              <a:rPr lang="en-US" sz="2400">
                <a:solidFill>
                  <a:srgbClr val="000000"/>
                </a:solidFill>
                <a:latin typeface="Lucida Sans Typewriter" charset="0"/>
                <a:cs typeface="+mn-cs"/>
              </a:rPr>
              <a:t>b &amp;&amp; b = b</a:t>
            </a:r>
          </a:p>
          <a:p>
            <a:pPr>
              <a:lnSpc>
                <a:spcPct val="110000"/>
              </a:lnSpc>
              <a:defRPr/>
            </a:pPr>
            <a:r>
              <a:rPr lang="en-US" sz="2400">
                <a:solidFill>
                  <a:srgbClr val="000000"/>
                </a:solidFill>
                <a:latin typeface="Lucida Sans Typewriter" charset="0"/>
                <a:cs typeface="+mn-cs"/>
              </a:rPr>
              <a:t>_ &amp;&amp; _ = False</a:t>
            </a:r>
          </a:p>
        </p:txBody>
      </p:sp>
      <p:sp>
        <p:nvSpPr>
          <p:cNvPr id="13316" name="Rectangle 4"/>
          <p:cNvSpPr>
            <a:spLocks noChangeArrowheads="1"/>
          </p:cNvSpPr>
          <p:nvPr/>
        </p:nvSpPr>
        <p:spPr bwMode="auto">
          <a:xfrm>
            <a:off x="471489" y="360760"/>
            <a:ext cx="8226425" cy="798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sym typeface="Symbol" charset="0"/>
              </a:rPr>
              <a:t>Patterns are matched </a:t>
            </a:r>
            <a:r>
              <a:rPr kumimoji="1" lang="en-US" sz="2400" u="sng" dirty="0">
                <a:latin typeface="Tahoma"/>
                <a:cs typeface="Tahoma"/>
                <a:sym typeface="Symbol" charset="0"/>
              </a:rPr>
              <a:t>in order</a:t>
            </a:r>
            <a:r>
              <a:rPr kumimoji="1" lang="en-US" sz="2400" dirty="0">
                <a:latin typeface="Tahoma"/>
                <a:cs typeface="Tahoma"/>
                <a:sym typeface="Symbol" charset="0"/>
              </a:rPr>
              <a:t>.  For example, the following definition always returns False:</a:t>
            </a:r>
          </a:p>
        </p:txBody>
      </p:sp>
      <p:sp>
        <p:nvSpPr>
          <p:cNvPr id="240645" name="Text Box 5"/>
          <p:cNvSpPr txBox="1">
            <a:spLocks noChangeArrowheads="1"/>
          </p:cNvSpPr>
          <p:nvPr/>
        </p:nvSpPr>
        <p:spPr bwMode="auto">
          <a:xfrm>
            <a:off x="1733550" y="1534228"/>
            <a:ext cx="3893614" cy="898707"/>
          </a:xfrm>
          <a:prstGeom prst="rect">
            <a:avLst/>
          </a:prstGeom>
          <a:noFill/>
          <a:ln w="12700" cap="sq">
            <a:solidFill>
              <a:srgbClr val="15A8DB"/>
            </a:solidFill>
            <a:miter lim="800000"/>
            <a:headEnd/>
            <a:tailEnd/>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_    &amp;&amp; _    = False</a:t>
            </a:r>
          </a:p>
          <a:p>
            <a:pPr>
              <a:lnSpc>
                <a:spcPct val="110000"/>
              </a:lnSpc>
              <a:defRPr/>
            </a:pPr>
            <a:r>
              <a:rPr lang="en-US" sz="2400">
                <a:solidFill>
                  <a:srgbClr val="000000"/>
                </a:solidFill>
                <a:latin typeface="Lucida Sans Typewriter" charset="0"/>
                <a:cs typeface="+mn-cs"/>
              </a:rPr>
              <a:t>True &amp;&amp; True = True</a:t>
            </a:r>
          </a:p>
        </p:txBody>
      </p:sp>
    </p:spTree>
    <p:extLst>
      <p:ext uri="{BB962C8B-B14F-4D97-AF65-F5344CB8AC3E}">
        <p14:creationId xmlns:p14="http://schemas.microsoft.com/office/powerpoint/2010/main" val="16661120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982" y="1758067"/>
            <a:ext cx="5813727" cy="1118733"/>
          </a:xfrm>
        </p:spPr>
        <p:txBody>
          <a:bodyPr/>
          <a:lstStyle/>
          <a:p>
            <a:r>
              <a:rPr lang="en-US" dirty="0" smtClean="0">
                <a:latin typeface="Arial Black" charset="0"/>
                <a:ea typeface="ＭＳ Ｐゴシック" charset="0"/>
              </a:rPr>
              <a:t>Function syntax is clean</a:t>
            </a:r>
            <a:endParaRPr lang="en-US" dirty="0"/>
          </a:p>
        </p:txBody>
      </p:sp>
    </p:spTree>
    <p:extLst>
      <p:ext uri="{BB962C8B-B14F-4D97-AF65-F5344CB8AC3E}">
        <p14:creationId xmlns:p14="http://schemas.microsoft.com/office/powerpoint/2010/main" val="177118532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pPr>
              <a:defRPr/>
            </a:pPr>
            <a:fld id="{C8C2E1C8-1208-F243-BF99-F569385CBC9C}" type="slidenum">
              <a:rPr lang="en-US"/>
              <a:pPr>
                <a:defRPr/>
              </a:pPr>
              <a:t>60</a:t>
            </a:fld>
            <a:endParaRPr lang="en-US"/>
          </a:p>
        </p:txBody>
      </p:sp>
      <p:sp>
        <p:nvSpPr>
          <p:cNvPr id="14338" name="Rectangle 2"/>
          <p:cNvSpPr>
            <a:spLocks noGrp="1" noChangeArrowheads="1"/>
          </p:cNvSpPr>
          <p:nvPr>
            <p:ph type="title"/>
          </p:nvPr>
        </p:nvSpPr>
        <p:spPr/>
        <p:txBody>
          <a:bodyPr/>
          <a:lstStyle/>
          <a:p>
            <a:r>
              <a:rPr lang="en-US" dirty="0">
                <a:latin typeface="Arial Black" charset="0"/>
                <a:ea typeface="ＭＳ Ｐゴシック" charset="0"/>
              </a:rPr>
              <a:t>List Patterns</a:t>
            </a:r>
          </a:p>
        </p:txBody>
      </p:sp>
      <p:sp>
        <p:nvSpPr>
          <p:cNvPr id="259075" name="Text Box 3"/>
          <p:cNvSpPr txBox="1">
            <a:spLocks noChangeArrowheads="1"/>
          </p:cNvSpPr>
          <p:nvPr/>
        </p:nvSpPr>
        <p:spPr bwMode="auto">
          <a:xfrm>
            <a:off x="438151" y="1130410"/>
            <a:ext cx="8126413"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Internally, every non-empty list is constructed by repeated use of an operator (:) called </a:t>
            </a:r>
            <a:r>
              <a:rPr lang="ja-JP" altLang="en-US" sz="2400" dirty="0">
                <a:latin typeface="Tahoma"/>
                <a:cs typeface="Tahoma"/>
              </a:rPr>
              <a:t>“</a:t>
            </a:r>
            <a:r>
              <a:rPr lang="en-US" sz="2400" u="sng" dirty="0">
                <a:latin typeface="Tahoma"/>
                <a:cs typeface="Tahoma"/>
              </a:rPr>
              <a:t>cons</a:t>
            </a:r>
            <a:r>
              <a:rPr lang="ja-JP" altLang="en-US" sz="2400" dirty="0">
                <a:latin typeface="Tahoma"/>
                <a:cs typeface="Tahoma"/>
              </a:rPr>
              <a:t>”</a:t>
            </a:r>
            <a:r>
              <a:rPr lang="en-US" sz="2400" dirty="0">
                <a:latin typeface="Tahoma"/>
                <a:cs typeface="Tahoma"/>
              </a:rPr>
              <a:t> that adds an element to the start of a list.</a:t>
            </a:r>
          </a:p>
        </p:txBody>
      </p:sp>
      <p:sp>
        <p:nvSpPr>
          <p:cNvPr id="259076" name="Text Box 4"/>
          <p:cNvSpPr txBox="1">
            <a:spLocks noChangeArrowheads="1"/>
          </p:cNvSpPr>
          <p:nvPr/>
        </p:nvSpPr>
        <p:spPr bwMode="auto">
          <a:xfrm>
            <a:off x="1609725" y="2770913"/>
            <a:ext cx="1853693" cy="523220"/>
          </a:xfrm>
          <a:prstGeom prst="rect">
            <a:avLst/>
          </a:prstGeom>
          <a:noFill/>
          <a:ln>
            <a:solidFill>
              <a:srgbClr val="15A8DB"/>
            </a:solidFill>
          </a:ln>
          <a:effectLst/>
          <a:extLst/>
        </p:spPr>
        <p:txBody>
          <a:bodyPr wrap="none" anchor="ctr">
            <a:spAutoFit/>
          </a:bodyPr>
          <a:lstStyle/>
          <a:p>
            <a:pPr>
              <a:lnSpc>
                <a:spcPct val="120000"/>
              </a:lnSpc>
              <a:defRPr/>
            </a:pPr>
            <a:r>
              <a:rPr lang="en-US" sz="2400" dirty="0">
                <a:solidFill>
                  <a:srgbClr val="000000"/>
                </a:solidFill>
                <a:latin typeface="Lucida Sans Typewriter" charset="0"/>
                <a:cs typeface="+mn-cs"/>
              </a:rPr>
              <a:t>[1,2,3,4]</a:t>
            </a:r>
          </a:p>
        </p:txBody>
      </p:sp>
      <p:sp>
        <p:nvSpPr>
          <p:cNvPr id="259077" name="AutoShape 5"/>
          <p:cNvSpPr>
            <a:spLocks noChangeArrowheads="1"/>
          </p:cNvSpPr>
          <p:nvPr/>
        </p:nvSpPr>
        <p:spPr bwMode="auto">
          <a:xfrm>
            <a:off x="1545642" y="4036834"/>
            <a:ext cx="3325392" cy="510778"/>
          </a:xfrm>
          <a:prstGeom prst="wedgeRoundRectCallout">
            <a:avLst>
              <a:gd name="adj1" fmla="val -20796"/>
              <a:gd name="adj2" fmla="val -137394"/>
              <a:gd name="adj3" fmla="val 16667"/>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2400" dirty="0">
                <a:latin typeface="Tahoma"/>
                <a:cs typeface="Tahoma"/>
              </a:rPr>
              <a:t>Means 1:(2:(3:(4:[]))).</a:t>
            </a:r>
          </a:p>
        </p:txBody>
      </p:sp>
    </p:spTree>
    <p:extLst>
      <p:ext uri="{BB962C8B-B14F-4D97-AF65-F5344CB8AC3E}">
        <p14:creationId xmlns:p14="http://schemas.microsoft.com/office/powerpoint/2010/main" val="12619412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4D939DD5-7766-ED4A-A535-02620D4995E7}" type="slidenum">
              <a:rPr lang="en-US"/>
              <a:pPr>
                <a:defRPr/>
              </a:pPr>
              <a:t>61</a:t>
            </a:fld>
            <a:endParaRPr lang="en-US"/>
          </a:p>
        </p:txBody>
      </p:sp>
      <p:sp>
        <p:nvSpPr>
          <p:cNvPr id="252930" name="Text Box 2"/>
          <p:cNvSpPr txBox="1">
            <a:spLocks noChangeArrowheads="1"/>
          </p:cNvSpPr>
          <p:nvPr/>
        </p:nvSpPr>
        <p:spPr bwMode="auto">
          <a:xfrm>
            <a:off x="347664" y="457945"/>
            <a:ext cx="8588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Functions on lists can be defined using </a:t>
            </a:r>
            <a:r>
              <a:rPr lang="en-US" sz="2400" u="sng" dirty="0" err="1">
                <a:latin typeface="Tahoma"/>
                <a:cs typeface="Tahoma"/>
              </a:rPr>
              <a:t>x:xs</a:t>
            </a:r>
            <a:r>
              <a:rPr lang="en-US" sz="2400" dirty="0">
                <a:latin typeface="Tahoma"/>
                <a:cs typeface="Tahoma"/>
              </a:rPr>
              <a:t> patterns.</a:t>
            </a:r>
          </a:p>
        </p:txBody>
      </p:sp>
      <p:sp>
        <p:nvSpPr>
          <p:cNvPr id="252931" name="Text Box 3"/>
          <p:cNvSpPr txBox="1">
            <a:spLocks noChangeArrowheads="1"/>
          </p:cNvSpPr>
          <p:nvPr/>
        </p:nvSpPr>
        <p:spPr bwMode="auto">
          <a:xfrm>
            <a:off x="1706564" y="1271898"/>
            <a:ext cx="4568228" cy="2117503"/>
          </a:xfrm>
          <a:prstGeom prst="rect">
            <a:avLst/>
          </a:prstGeom>
          <a:noFill/>
          <a:ln w="12700" cap="sq">
            <a:solidFill>
              <a:srgbClr val="15A8DB"/>
            </a:solidFill>
            <a:miter lim="800000"/>
            <a:headEnd/>
            <a:tailEnd/>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head       :: [a]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rPr>
              <a:t> a</a:t>
            </a:r>
          </a:p>
          <a:p>
            <a:pPr>
              <a:lnSpc>
                <a:spcPct val="110000"/>
              </a:lnSpc>
              <a:defRPr/>
            </a:pPr>
            <a:r>
              <a:rPr lang="en-US" sz="2400">
                <a:solidFill>
                  <a:srgbClr val="000000"/>
                </a:solidFill>
                <a:latin typeface="Lucida Sans Typewriter" charset="0"/>
                <a:cs typeface="+mn-cs"/>
              </a:rPr>
              <a:t>head (x:_)  = x</a:t>
            </a:r>
          </a:p>
          <a:p>
            <a:pPr>
              <a:lnSpc>
                <a:spcPct val="110000"/>
              </a:lnSpc>
              <a:defRPr/>
            </a:pPr>
            <a:endParaRPr lang="en-US" sz="2400">
              <a:solidFill>
                <a:srgbClr val="000000"/>
              </a:solidFill>
              <a:latin typeface="Lucida Sans Typewriter" charset="0"/>
              <a:cs typeface="+mn-cs"/>
            </a:endParaRPr>
          </a:p>
          <a:p>
            <a:pPr>
              <a:lnSpc>
                <a:spcPct val="110000"/>
              </a:lnSpc>
              <a:defRPr/>
            </a:pPr>
            <a:r>
              <a:rPr lang="en-US" sz="2400">
                <a:solidFill>
                  <a:srgbClr val="000000"/>
                </a:solidFill>
                <a:latin typeface="Lucida Sans Typewriter" charset="0"/>
                <a:cs typeface="+mn-cs"/>
              </a:rPr>
              <a:t>tail       :: [a]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rPr>
              <a:t> [a]</a:t>
            </a:r>
          </a:p>
          <a:p>
            <a:pPr>
              <a:lnSpc>
                <a:spcPct val="110000"/>
              </a:lnSpc>
              <a:defRPr/>
            </a:pPr>
            <a:r>
              <a:rPr lang="en-US" sz="2400">
                <a:solidFill>
                  <a:srgbClr val="000000"/>
                </a:solidFill>
                <a:latin typeface="Lucida Sans Typewriter" charset="0"/>
                <a:cs typeface="+mn-cs"/>
              </a:rPr>
              <a:t>tail (_:xs) = xs</a:t>
            </a:r>
          </a:p>
        </p:txBody>
      </p:sp>
      <p:sp>
        <p:nvSpPr>
          <p:cNvPr id="252932" name="AutoShape 4"/>
          <p:cNvSpPr>
            <a:spLocks noChangeArrowheads="1"/>
          </p:cNvSpPr>
          <p:nvPr/>
        </p:nvSpPr>
        <p:spPr bwMode="auto">
          <a:xfrm>
            <a:off x="1022351" y="3929604"/>
            <a:ext cx="6765925" cy="919401"/>
          </a:xfrm>
          <a:prstGeom prst="wedgeRoundRectCallout">
            <a:avLst>
              <a:gd name="adj1" fmla="val -21398"/>
              <a:gd name="adj2" fmla="val -94185"/>
              <a:gd name="adj3" fmla="val 16667"/>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defRPr/>
            </a:pPr>
            <a:r>
              <a:rPr lang="en-US" sz="2400" dirty="0">
                <a:latin typeface="Tahoma"/>
                <a:cs typeface="Tahoma"/>
              </a:rPr>
              <a:t>head and tail map any non-empty list to its first and remaining elements.</a:t>
            </a:r>
          </a:p>
        </p:txBody>
      </p:sp>
    </p:spTree>
    <p:extLst>
      <p:ext uri="{BB962C8B-B14F-4D97-AF65-F5344CB8AC3E}">
        <p14:creationId xmlns:p14="http://schemas.microsoft.com/office/powerpoint/2010/main" val="155013602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pPr>
              <a:defRPr/>
            </a:pPr>
            <a:fld id="{A34C1A14-DF87-C043-B372-C579A34E844D}" type="slidenum">
              <a:rPr lang="en-US"/>
              <a:pPr>
                <a:defRPr/>
              </a:pPr>
              <a:t>62</a:t>
            </a:fld>
            <a:endParaRPr lang="en-US"/>
          </a:p>
        </p:txBody>
      </p:sp>
      <p:sp>
        <p:nvSpPr>
          <p:cNvPr id="254978" name="Text Box 2"/>
          <p:cNvSpPr txBox="1">
            <a:spLocks noChangeArrowheads="1"/>
          </p:cNvSpPr>
          <p:nvPr/>
        </p:nvSpPr>
        <p:spPr bwMode="auto">
          <a:xfrm>
            <a:off x="415925" y="317451"/>
            <a:ext cx="9309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dirty="0">
                <a:latin typeface="Tahoma"/>
                <a:cs typeface="Tahoma"/>
              </a:rPr>
              <a:t>Note:</a:t>
            </a:r>
          </a:p>
        </p:txBody>
      </p:sp>
      <p:sp>
        <p:nvSpPr>
          <p:cNvPr id="16387" name="Rectangle 3"/>
          <p:cNvSpPr>
            <a:spLocks noChangeArrowheads="1"/>
          </p:cNvSpPr>
          <p:nvPr/>
        </p:nvSpPr>
        <p:spPr bwMode="auto">
          <a:xfrm>
            <a:off x="546101" y="2878931"/>
            <a:ext cx="82264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err="1">
                <a:latin typeface="Tahoma"/>
                <a:cs typeface="Tahoma"/>
                <a:sym typeface="Symbol" charset="0"/>
              </a:rPr>
              <a:t>x:xs</a:t>
            </a:r>
            <a:r>
              <a:rPr kumimoji="1" lang="en-US" sz="2400" dirty="0">
                <a:latin typeface="Tahoma"/>
                <a:cs typeface="Tahoma"/>
                <a:sym typeface="Symbol" charset="0"/>
              </a:rPr>
              <a:t> patterns must be </a:t>
            </a:r>
            <a:r>
              <a:rPr kumimoji="1" lang="en-US" sz="2400" u="sng" dirty="0" err="1">
                <a:latin typeface="Tahoma"/>
                <a:cs typeface="Tahoma"/>
                <a:sym typeface="Symbol" charset="0"/>
              </a:rPr>
              <a:t>parenthesised</a:t>
            </a:r>
            <a:r>
              <a:rPr kumimoji="1" lang="en-US" sz="2400" dirty="0">
                <a:latin typeface="Tahoma"/>
                <a:cs typeface="Tahoma"/>
                <a:sym typeface="Symbol" charset="0"/>
              </a:rPr>
              <a:t>, because application has priority over (:).  For example, the following definition gives an error:</a:t>
            </a:r>
          </a:p>
        </p:txBody>
      </p:sp>
      <p:sp>
        <p:nvSpPr>
          <p:cNvPr id="16388" name="Rectangle 4"/>
          <p:cNvSpPr>
            <a:spLocks noChangeArrowheads="1"/>
          </p:cNvSpPr>
          <p:nvPr/>
        </p:nvSpPr>
        <p:spPr bwMode="auto">
          <a:xfrm>
            <a:off x="546101" y="1072754"/>
            <a:ext cx="8226425" cy="473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err="1">
                <a:latin typeface="Tahoma"/>
                <a:cs typeface="Tahoma"/>
                <a:sym typeface="Symbol" charset="0"/>
              </a:rPr>
              <a:t>x:xs</a:t>
            </a:r>
            <a:r>
              <a:rPr kumimoji="1" lang="en-US" sz="2400" dirty="0">
                <a:latin typeface="Tahoma"/>
                <a:cs typeface="Tahoma"/>
                <a:sym typeface="Symbol" charset="0"/>
              </a:rPr>
              <a:t> patterns only match </a:t>
            </a:r>
            <a:r>
              <a:rPr kumimoji="1" lang="en-US" sz="2400" u="sng" dirty="0">
                <a:latin typeface="Tahoma"/>
                <a:cs typeface="Tahoma"/>
                <a:sym typeface="Symbol" charset="0"/>
              </a:rPr>
              <a:t>non-empty</a:t>
            </a:r>
            <a:r>
              <a:rPr kumimoji="1" lang="en-US" sz="2400" dirty="0">
                <a:latin typeface="Tahoma"/>
                <a:cs typeface="Tahoma"/>
                <a:sym typeface="Symbol" charset="0"/>
              </a:rPr>
              <a:t> lists:</a:t>
            </a:r>
          </a:p>
        </p:txBody>
      </p:sp>
      <p:sp>
        <p:nvSpPr>
          <p:cNvPr id="254981" name="Text Box 5"/>
          <p:cNvSpPr txBox="1">
            <a:spLocks noChangeArrowheads="1"/>
          </p:cNvSpPr>
          <p:nvPr/>
        </p:nvSpPr>
        <p:spPr bwMode="auto">
          <a:xfrm>
            <a:off x="1663701" y="1764019"/>
            <a:ext cx="1846263" cy="898707"/>
          </a:xfrm>
          <a:prstGeom prst="rect">
            <a:avLst/>
          </a:prstGeom>
          <a:noFill/>
          <a:ln>
            <a:solidFill>
              <a:srgbClr val="15A8DB"/>
            </a:solidFill>
          </a:ln>
          <a:effectLst/>
          <a:extLst/>
        </p:spPr>
        <p:txBody>
          <a:bodyPr anchor="ctr">
            <a:spAutoFit/>
          </a:bodyPr>
          <a:lstStyle/>
          <a:p>
            <a:pPr>
              <a:lnSpc>
                <a:spcPct val="110000"/>
              </a:lnSpc>
              <a:defRPr/>
            </a:pPr>
            <a:r>
              <a:rPr lang="en-US" sz="2400">
                <a:solidFill>
                  <a:srgbClr val="000000"/>
                </a:solidFill>
                <a:latin typeface="Lucida Sans Typewriter" charset="0"/>
                <a:cs typeface="+mn-cs"/>
              </a:rPr>
              <a:t>&gt; head []</a:t>
            </a:r>
          </a:p>
          <a:p>
            <a:pPr>
              <a:lnSpc>
                <a:spcPct val="110000"/>
              </a:lnSpc>
              <a:defRPr/>
            </a:pPr>
            <a:r>
              <a:rPr lang="en-US" sz="2400">
                <a:solidFill>
                  <a:srgbClr val="000000"/>
                </a:solidFill>
                <a:latin typeface="Lucida Sans Typewriter" charset="0"/>
                <a:cs typeface="+mn-cs"/>
              </a:rPr>
              <a:t>Error</a:t>
            </a:r>
          </a:p>
        </p:txBody>
      </p:sp>
      <p:sp>
        <p:nvSpPr>
          <p:cNvPr id="254982" name="Text Box 6"/>
          <p:cNvSpPr txBox="1">
            <a:spLocks noChangeArrowheads="1"/>
          </p:cNvSpPr>
          <p:nvPr/>
        </p:nvSpPr>
        <p:spPr bwMode="auto">
          <a:xfrm>
            <a:off x="1663702" y="4253746"/>
            <a:ext cx="2389118" cy="492443"/>
          </a:xfrm>
          <a:prstGeom prst="rect">
            <a:avLst/>
          </a:prstGeom>
          <a:noFill/>
          <a:ln w="12700" cap="sq">
            <a:solidFill>
              <a:srgbClr val="15A8DB"/>
            </a:solidFill>
            <a:miter lim="800000"/>
            <a:headEnd/>
            <a:tailEnd/>
          </a:ln>
          <a:effectLst/>
          <a:extLst/>
        </p:spPr>
        <p:txBody>
          <a:bodyPr wrap="square" anchor="ctr">
            <a:spAutoFit/>
          </a:bodyPr>
          <a:lstStyle/>
          <a:p>
            <a:pPr>
              <a:lnSpc>
                <a:spcPct val="110000"/>
              </a:lnSpc>
              <a:defRPr/>
            </a:pPr>
            <a:r>
              <a:rPr lang="en-US" sz="2400">
                <a:solidFill>
                  <a:srgbClr val="000000"/>
                </a:solidFill>
                <a:latin typeface="Lucida Sans Typewriter" charset="0"/>
                <a:cs typeface="+mn-cs"/>
              </a:rPr>
              <a:t>head x:_ = x</a:t>
            </a:r>
          </a:p>
        </p:txBody>
      </p:sp>
    </p:spTree>
    <p:extLst>
      <p:ext uri="{BB962C8B-B14F-4D97-AF65-F5344CB8AC3E}">
        <p14:creationId xmlns:p14="http://schemas.microsoft.com/office/powerpoint/2010/main" val="401265378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pPr>
              <a:defRPr/>
            </a:pPr>
            <a:fld id="{F4FE5FF7-2F1D-F349-BB96-FBBF3B849295}" type="slidenum">
              <a:rPr lang="en-US"/>
              <a:pPr>
                <a:defRPr/>
              </a:pPr>
              <a:t>63</a:t>
            </a:fld>
            <a:endParaRPr lang="en-US"/>
          </a:p>
        </p:txBody>
      </p:sp>
      <p:sp>
        <p:nvSpPr>
          <p:cNvPr id="18434" name="Rectangle 2"/>
          <p:cNvSpPr>
            <a:spLocks noGrp="1" noChangeArrowheads="1"/>
          </p:cNvSpPr>
          <p:nvPr>
            <p:ph type="title"/>
          </p:nvPr>
        </p:nvSpPr>
        <p:spPr/>
        <p:txBody>
          <a:bodyPr/>
          <a:lstStyle/>
          <a:p>
            <a:r>
              <a:rPr lang="en-US" dirty="0">
                <a:latin typeface="Arial Black" charset="0"/>
                <a:ea typeface="ＭＳ Ｐゴシック" charset="0"/>
              </a:rPr>
              <a:t>Lambda Expressions</a:t>
            </a:r>
          </a:p>
        </p:txBody>
      </p:sp>
      <p:sp>
        <p:nvSpPr>
          <p:cNvPr id="216067" name="Text Box 3"/>
          <p:cNvSpPr txBox="1">
            <a:spLocks noChangeArrowheads="1"/>
          </p:cNvSpPr>
          <p:nvPr/>
        </p:nvSpPr>
        <p:spPr bwMode="auto">
          <a:xfrm>
            <a:off x="403226" y="1320210"/>
            <a:ext cx="82661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Functions can be constructed without naming the functions by using </a:t>
            </a:r>
            <a:r>
              <a:rPr lang="en-US" sz="2400" u="sng" dirty="0">
                <a:latin typeface="Tahoma"/>
                <a:cs typeface="Tahoma"/>
              </a:rPr>
              <a:t>lambda expressions</a:t>
            </a:r>
            <a:r>
              <a:rPr lang="en-US" sz="2400" dirty="0">
                <a:latin typeface="Tahoma"/>
                <a:cs typeface="Tahoma"/>
              </a:rPr>
              <a:t>.</a:t>
            </a:r>
          </a:p>
        </p:txBody>
      </p:sp>
      <p:sp>
        <p:nvSpPr>
          <p:cNvPr id="216068" name="Text Box 4"/>
          <p:cNvSpPr txBox="1">
            <a:spLocks noChangeArrowheads="1"/>
          </p:cNvSpPr>
          <p:nvPr/>
        </p:nvSpPr>
        <p:spPr bwMode="auto">
          <a:xfrm>
            <a:off x="1822451" y="2499272"/>
            <a:ext cx="1769986" cy="461665"/>
          </a:xfrm>
          <a:prstGeom prst="rect">
            <a:avLst/>
          </a:prstGeom>
          <a:solidFill>
            <a:srgbClr val="FFFFFF"/>
          </a:solidFill>
          <a:ln w="12700" cap="sq">
            <a:solidFill>
              <a:srgbClr val="15A8DB"/>
            </a:solidFill>
            <a:miter lim="800000"/>
            <a:headEnd/>
            <a:tailEnd/>
          </a:ln>
          <a:effectLst/>
          <a:extLst/>
        </p:spPr>
        <p:txBody>
          <a:bodyPr wrap="none" anchor="ctr">
            <a:spAutoFit/>
          </a:bodyPr>
          <a:lstStyle/>
          <a:p>
            <a:pPr>
              <a:defRPr/>
            </a:pPr>
            <a:r>
              <a:rPr lang="en-US" sz="2400">
                <a:solidFill>
                  <a:srgbClr val="000000"/>
                </a:solidFill>
                <a:latin typeface="Lucida Sans Typewriter" charset="0"/>
                <a:cs typeface="+mn-cs"/>
                <a:sym typeface="Symbol" charset="0"/>
              </a:rPr>
              <a:t></a:t>
            </a:r>
            <a:r>
              <a:rPr lang="en-US" sz="2400">
                <a:solidFill>
                  <a:srgbClr val="000000"/>
                </a:solidFill>
                <a:latin typeface="Lucida Sans Typewriter" charset="0"/>
                <a:cs typeface="+mn-cs"/>
              </a:rPr>
              <a:t>x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rPr>
              <a:t> x+x</a:t>
            </a:r>
          </a:p>
        </p:txBody>
      </p:sp>
      <p:sp>
        <p:nvSpPr>
          <p:cNvPr id="216069" name="AutoShape 5"/>
          <p:cNvSpPr>
            <a:spLocks noChangeArrowheads="1"/>
          </p:cNvSpPr>
          <p:nvPr/>
        </p:nvSpPr>
        <p:spPr bwMode="auto">
          <a:xfrm>
            <a:off x="901700" y="3907112"/>
            <a:ext cx="6623050" cy="919401"/>
          </a:xfrm>
          <a:prstGeom prst="wedgeRoundRectCallout">
            <a:avLst>
              <a:gd name="adj1" fmla="val -23440"/>
              <a:gd name="adj2" fmla="val -125667"/>
              <a:gd name="adj3" fmla="val 16667"/>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defRPr/>
            </a:pPr>
            <a:r>
              <a:rPr lang="en-US" sz="2400" dirty="0">
                <a:latin typeface="Tahoma"/>
                <a:cs typeface="Tahoma"/>
              </a:rPr>
              <a:t>the nameless function that takes a number x and returns the result </a:t>
            </a:r>
            <a:r>
              <a:rPr lang="en-US" sz="2400" dirty="0" err="1">
                <a:latin typeface="Tahoma"/>
                <a:cs typeface="Tahoma"/>
              </a:rPr>
              <a:t>x+x</a:t>
            </a:r>
            <a:r>
              <a:rPr lang="en-US" sz="2400" dirty="0">
                <a:latin typeface="Tahoma"/>
                <a:cs typeface="Tahoma"/>
              </a:rPr>
              <a:t>.</a:t>
            </a:r>
          </a:p>
        </p:txBody>
      </p:sp>
    </p:spTree>
    <p:extLst>
      <p:ext uri="{BB962C8B-B14F-4D97-AF65-F5344CB8AC3E}">
        <p14:creationId xmlns:p14="http://schemas.microsoft.com/office/powerpoint/2010/main" val="226675046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9333DB4F-2171-8C4E-BC58-16689121AB7E}" type="slidenum">
              <a:rPr lang="en-US"/>
              <a:pPr>
                <a:defRPr/>
              </a:pPr>
              <a:t>64</a:t>
            </a:fld>
            <a:endParaRPr lang="en-US"/>
          </a:p>
        </p:txBody>
      </p:sp>
      <p:sp>
        <p:nvSpPr>
          <p:cNvPr id="19458" name="Rectangle 2"/>
          <p:cNvSpPr>
            <a:spLocks noChangeArrowheads="1"/>
          </p:cNvSpPr>
          <p:nvPr/>
        </p:nvSpPr>
        <p:spPr bwMode="auto">
          <a:xfrm>
            <a:off x="503238" y="1137047"/>
            <a:ext cx="8189912" cy="3342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sym typeface="Symbol" charset="0"/>
              </a:rPr>
              <a:t>The symbol  is the Greek letter </a:t>
            </a:r>
            <a:r>
              <a:rPr kumimoji="1" lang="en-US" sz="2400" u="sng" dirty="0">
                <a:latin typeface="Tahoma"/>
                <a:cs typeface="Tahoma"/>
                <a:sym typeface="Symbol" charset="0"/>
              </a:rPr>
              <a:t>lambda</a:t>
            </a:r>
            <a:r>
              <a:rPr kumimoji="1" lang="en-US" sz="2400" dirty="0">
                <a:latin typeface="Tahoma"/>
                <a:cs typeface="Tahoma"/>
                <a:sym typeface="Symbol" charset="0"/>
              </a:rPr>
              <a:t>, and is typed at the keyboard as a backslash \.</a:t>
            </a:r>
          </a:p>
          <a:p>
            <a:pPr marL="342900" indent="-342900">
              <a:spcBef>
                <a:spcPct val="20000"/>
              </a:spcBef>
              <a:buClr>
                <a:schemeClr val="accent2"/>
              </a:buClr>
              <a:buFont typeface="Monotype Sorts" charset="0"/>
              <a:buChar char="z"/>
            </a:pPr>
            <a:endParaRPr kumimoji="1" lang="en-US" sz="2400" dirty="0">
              <a:latin typeface="Tahoma"/>
              <a:cs typeface="Tahoma"/>
              <a:sym typeface="Symbol" charset="0"/>
            </a:endParaRPr>
          </a:p>
          <a:p>
            <a:pPr marL="342900" indent="-342900">
              <a:spcBef>
                <a:spcPct val="20000"/>
              </a:spcBef>
              <a:buClr>
                <a:schemeClr val="accent2"/>
              </a:buClr>
              <a:buFont typeface="Monotype Sorts" charset="0"/>
              <a:buChar char="z"/>
            </a:pPr>
            <a:r>
              <a:rPr kumimoji="1" lang="en-US" sz="2400" dirty="0">
                <a:latin typeface="Tahoma"/>
                <a:cs typeface="Tahoma"/>
                <a:sym typeface="Symbol" charset="0"/>
              </a:rPr>
              <a:t>In mathematics, nameless functions are usually denoted using the </a:t>
            </a:r>
            <a:r>
              <a:rPr kumimoji="1" lang="en-US" sz="2400" dirty="0">
                <a:latin typeface="Tahoma"/>
                <a:cs typeface="Tahoma"/>
                <a:sym typeface="MT Extra" charset="0"/>
              </a:rPr>
              <a:t> symbol,</a:t>
            </a:r>
            <a:r>
              <a:rPr kumimoji="1" lang="en-US" sz="2400" dirty="0">
                <a:latin typeface="Tahoma"/>
                <a:cs typeface="Tahoma"/>
                <a:sym typeface="Symbol" charset="0"/>
              </a:rPr>
              <a:t> as in x </a:t>
            </a:r>
            <a:r>
              <a:rPr kumimoji="1" lang="en-US" sz="2400" dirty="0">
                <a:latin typeface="Tahoma"/>
                <a:cs typeface="Tahoma"/>
                <a:sym typeface="MT Extra" charset="0"/>
              </a:rPr>
              <a:t></a:t>
            </a:r>
            <a:r>
              <a:rPr kumimoji="1" lang="en-US" sz="2400" dirty="0">
                <a:latin typeface="Tahoma"/>
                <a:cs typeface="Tahoma"/>
                <a:sym typeface="Symbol" charset="0"/>
              </a:rPr>
              <a:t> </a:t>
            </a:r>
            <a:r>
              <a:rPr kumimoji="1" lang="en-US" sz="2400" dirty="0" err="1">
                <a:latin typeface="Tahoma"/>
                <a:cs typeface="Tahoma"/>
                <a:sym typeface="Symbol" charset="0"/>
              </a:rPr>
              <a:t>x+x</a:t>
            </a:r>
            <a:r>
              <a:rPr kumimoji="1" lang="en-US" sz="2400" dirty="0">
                <a:latin typeface="Tahoma"/>
                <a:cs typeface="Tahoma"/>
                <a:sym typeface="Symbol" charset="0"/>
              </a:rPr>
              <a:t>.</a:t>
            </a:r>
          </a:p>
          <a:p>
            <a:pPr marL="342900" indent="-342900">
              <a:spcBef>
                <a:spcPct val="20000"/>
              </a:spcBef>
              <a:buClr>
                <a:schemeClr val="accent2"/>
              </a:buClr>
              <a:buFont typeface="Monotype Sorts" charset="0"/>
              <a:buChar char="z"/>
            </a:pPr>
            <a:endParaRPr kumimoji="1" lang="en-US" sz="2400" dirty="0">
              <a:latin typeface="Tahoma"/>
              <a:cs typeface="Tahoma"/>
              <a:sym typeface="Symbol" charset="0"/>
            </a:endParaRPr>
          </a:p>
          <a:p>
            <a:pPr marL="342900" indent="-342900">
              <a:spcBef>
                <a:spcPct val="20000"/>
              </a:spcBef>
              <a:buClr>
                <a:schemeClr val="accent2"/>
              </a:buClr>
              <a:buFont typeface="Monotype Sorts" charset="0"/>
              <a:buChar char="z"/>
            </a:pPr>
            <a:r>
              <a:rPr kumimoji="1" lang="en-US" sz="2400" dirty="0">
                <a:latin typeface="Tahoma"/>
                <a:cs typeface="Tahoma"/>
                <a:sym typeface="Symbol" charset="0"/>
              </a:rPr>
              <a:t>In Haskell, the use of the  symbol for nameless functions comes from the </a:t>
            </a:r>
            <a:r>
              <a:rPr kumimoji="1" lang="en-US" sz="2400" u="sng" dirty="0">
                <a:latin typeface="Tahoma"/>
                <a:cs typeface="Tahoma"/>
                <a:sym typeface="Symbol" charset="0"/>
              </a:rPr>
              <a:t>lambda calculus</a:t>
            </a:r>
            <a:r>
              <a:rPr kumimoji="1" lang="en-US" sz="2400" dirty="0">
                <a:latin typeface="Tahoma"/>
                <a:cs typeface="Tahoma"/>
                <a:sym typeface="Symbol" charset="0"/>
              </a:rPr>
              <a:t>, the theory of functions on which Haskell is based.</a:t>
            </a:r>
          </a:p>
        </p:txBody>
      </p:sp>
      <p:sp>
        <p:nvSpPr>
          <p:cNvPr id="203779" name="Text Box 3"/>
          <p:cNvSpPr txBox="1">
            <a:spLocks noChangeArrowheads="1"/>
          </p:cNvSpPr>
          <p:nvPr/>
        </p:nvSpPr>
        <p:spPr bwMode="auto">
          <a:xfrm>
            <a:off x="379413" y="354360"/>
            <a:ext cx="9309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dirty="0">
                <a:latin typeface="Tahoma"/>
                <a:cs typeface="Tahoma"/>
              </a:rPr>
              <a:t>Note:</a:t>
            </a:r>
          </a:p>
        </p:txBody>
      </p:sp>
    </p:spTree>
    <p:extLst>
      <p:ext uri="{BB962C8B-B14F-4D97-AF65-F5344CB8AC3E}">
        <p14:creationId xmlns:p14="http://schemas.microsoft.com/office/powerpoint/2010/main" val="72102583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p:txBody>
          <a:bodyPr/>
          <a:lstStyle/>
          <a:p>
            <a:pPr>
              <a:defRPr/>
            </a:pPr>
            <a:fld id="{8959C6D4-2286-224B-98B1-D1D9A4692CA0}" type="slidenum">
              <a:rPr lang="en-US"/>
              <a:pPr>
                <a:defRPr/>
              </a:pPr>
              <a:t>65</a:t>
            </a:fld>
            <a:endParaRPr lang="en-US"/>
          </a:p>
        </p:txBody>
      </p:sp>
      <p:sp>
        <p:nvSpPr>
          <p:cNvPr id="20482" name="Rectangle 2"/>
          <p:cNvSpPr>
            <a:spLocks noGrp="1" noChangeArrowheads="1"/>
          </p:cNvSpPr>
          <p:nvPr>
            <p:ph type="title"/>
          </p:nvPr>
        </p:nvSpPr>
        <p:spPr>
          <a:xfrm>
            <a:off x="381001" y="285750"/>
            <a:ext cx="8081963" cy="514350"/>
          </a:xfrm>
        </p:spPr>
        <p:txBody>
          <a:bodyPr/>
          <a:lstStyle/>
          <a:p>
            <a:r>
              <a:rPr lang="en-US" dirty="0">
                <a:latin typeface="Arial Black" charset="0"/>
                <a:ea typeface="ＭＳ Ｐゴシック" charset="0"/>
              </a:rPr>
              <a:t>Why Are </a:t>
            </a:r>
            <a:r>
              <a:rPr lang="en-US" sz="4000" dirty="0">
                <a:latin typeface="Arial Black" charset="0"/>
                <a:ea typeface="ＭＳ Ｐゴシック" charset="0"/>
                <a:sym typeface="Symbol" charset="0"/>
              </a:rPr>
              <a:t>Lambda's</a:t>
            </a:r>
            <a:r>
              <a:rPr lang="en-US" dirty="0">
                <a:latin typeface="Arial Black" charset="0"/>
                <a:ea typeface="ＭＳ Ｐゴシック" charset="0"/>
              </a:rPr>
              <a:t> Useful?</a:t>
            </a:r>
          </a:p>
        </p:txBody>
      </p:sp>
      <p:sp>
        <p:nvSpPr>
          <p:cNvPr id="265223" name="Text Box 7"/>
          <p:cNvSpPr txBox="1">
            <a:spLocks noChangeArrowheads="1"/>
          </p:cNvSpPr>
          <p:nvPr/>
        </p:nvSpPr>
        <p:spPr bwMode="auto">
          <a:xfrm>
            <a:off x="439738" y="1064211"/>
            <a:ext cx="82216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Lambda expressions can be used to give a formal meaning to functions defined using </a:t>
            </a:r>
            <a:r>
              <a:rPr lang="en-US" sz="2400" u="sng" dirty="0">
                <a:latin typeface="Tahoma"/>
                <a:cs typeface="Tahoma"/>
              </a:rPr>
              <a:t>currying</a:t>
            </a:r>
            <a:r>
              <a:rPr lang="en-US" sz="2400" dirty="0">
                <a:latin typeface="Tahoma"/>
                <a:cs typeface="Tahoma"/>
              </a:rPr>
              <a:t>.</a:t>
            </a:r>
          </a:p>
          <a:p>
            <a:pPr>
              <a:defRPr/>
            </a:pPr>
            <a:endParaRPr lang="en-US" sz="2400" dirty="0">
              <a:latin typeface="Tahoma"/>
              <a:cs typeface="Tahoma"/>
            </a:endParaRPr>
          </a:p>
          <a:p>
            <a:pPr>
              <a:defRPr/>
            </a:pPr>
            <a:r>
              <a:rPr lang="en-US" sz="2400" dirty="0">
                <a:latin typeface="Tahoma"/>
                <a:cs typeface="Tahoma"/>
              </a:rPr>
              <a:t>For example:</a:t>
            </a:r>
          </a:p>
        </p:txBody>
      </p:sp>
      <p:sp>
        <p:nvSpPr>
          <p:cNvPr id="265224" name="Text Box 8"/>
          <p:cNvSpPr txBox="1">
            <a:spLocks noChangeArrowheads="1"/>
          </p:cNvSpPr>
          <p:nvPr/>
        </p:nvSpPr>
        <p:spPr bwMode="auto">
          <a:xfrm>
            <a:off x="1609725" y="2881108"/>
            <a:ext cx="2595582" cy="461665"/>
          </a:xfrm>
          <a:prstGeom prst="rect">
            <a:avLst/>
          </a:prstGeom>
          <a:solidFill>
            <a:srgbClr val="FFFFFF"/>
          </a:solidFill>
          <a:ln w="12700" cap="sq">
            <a:solidFill>
              <a:srgbClr val="15A8DB"/>
            </a:solidFill>
            <a:miter lim="800000"/>
            <a:headEnd/>
            <a:tailEnd/>
          </a:ln>
          <a:effectLst/>
          <a:extLst/>
        </p:spPr>
        <p:txBody>
          <a:bodyPr wrap="none" anchor="ctr">
            <a:spAutoFit/>
          </a:bodyPr>
          <a:lstStyle/>
          <a:p>
            <a:pPr>
              <a:defRPr/>
            </a:pPr>
            <a:r>
              <a:rPr lang="en-US" sz="2400">
                <a:solidFill>
                  <a:srgbClr val="000000"/>
                </a:solidFill>
                <a:latin typeface="Lucida Sans Typewriter" charset="0"/>
                <a:cs typeface="+mn-cs"/>
                <a:sym typeface="Symbol" charset="0"/>
              </a:rPr>
              <a:t>add x y = x+y</a:t>
            </a:r>
            <a:endParaRPr lang="en-US" sz="2400">
              <a:solidFill>
                <a:srgbClr val="000000"/>
              </a:solidFill>
              <a:latin typeface="Lucida Sans Typewriter" charset="0"/>
              <a:cs typeface="+mn-cs"/>
            </a:endParaRPr>
          </a:p>
        </p:txBody>
      </p:sp>
      <p:sp>
        <p:nvSpPr>
          <p:cNvPr id="265225" name="Text Box 9"/>
          <p:cNvSpPr txBox="1">
            <a:spLocks noChangeArrowheads="1"/>
          </p:cNvSpPr>
          <p:nvPr/>
        </p:nvSpPr>
        <p:spPr bwMode="auto">
          <a:xfrm>
            <a:off x="1609725" y="4271275"/>
            <a:ext cx="4282542" cy="461665"/>
          </a:xfrm>
          <a:prstGeom prst="rect">
            <a:avLst/>
          </a:prstGeom>
          <a:solidFill>
            <a:srgbClr val="FFFFFF"/>
          </a:solidFill>
          <a:ln w="12700" cap="sq">
            <a:solidFill>
              <a:srgbClr val="15A8DB"/>
            </a:solidFill>
            <a:miter lim="800000"/>
            <a:headEnd/>
            <a:tailEnd/>
          </a:ln>
          <a:effectLst/>
          <a:extLst/>
        </p:spPr>
        <p:txBody>
          <a:bodyPr wrap="none" anchor="ctr">
            <a:spAutoFit/>
          </a:bodyPr>
          <a:lstStyle/>
          <a:p>
            <a:pPr>
              <a:defRPr/>
            </a:pPr>
            <a:r>
              <a:rPr lang="en-US" sz="2400">
                <a:solidFill>
                  <a:srgbClr val="000000"/>
                </a:solidFill>
                <a:latin typeface="Lucida Sans Typewriter" charset="0"/>
                <a:cs typeface="+mn-cs"/>
                <a:sym typeface="Symbol" charset="0"/>
              </a:rPr>
              <a:t>add = x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sym typeface="Symbol" charset="0"/>
              </a:rPr>
              <a:t> (y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sym typeface="Symbol" charset="0"/>
              </a:rPr>
              <a:t> x+y)</a:t>
            </a:r>
          </a:p>
        </p:txBody>
      </p:sp>
      <p:sp>
        <p:nvSpPr>
          <p:cNvPr id="265226" name="Text Box 10"/>
          <p:cNvSpPr txBox="1">
            <a:spLocks noChangeArrowheads="1"/>
          </p:cNvSpPr>
          <p:nvPr/>
        </p:nvSpPr>
        <p:spPr bwMode="auto">
          <a:xfrm>
            <a:off x="428625" y="3576192"/>
            <a:ext cx="10823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dirty="0">
                <a:latin typeface="Tahoma"/>
                <a:cs typeface="Tahoma"/>
              </a:rPr>
              <a:t>means</a:t>
            </a:r>
          </a:p>
        </p:txBody>
      </p:sp>
    </p:spTree>
    <p:extLst>
      <p:ext uri="{BB962C8B-B14F-4D97-AF65-F5344CB8AC3E}">
        <p14:creationId xmlns:p14="http://schemas.microsoft.com/office/powerpoint/2010/main" val="105070472"/>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FEE80E78-C96B-F144-96F6-562EDEEDFCB4}" type="slidenum">
              <a:rPr lang="en-US"/>
              <a:pPr>
                <a:defRPr/>
              </a:pPr>
              <a:t>66</a:t>
            </a:fld>
            <a:endParaRPr lang="en-US"/>
          </a:p>
        </p:txBody>
      </p:sp>
      <p:sp>
        <p:nvSpPr>
          <p:cNvPr id="272386" name="Text Box 2"/>
          <p:cNvSpPr txBox="1">
            <a:spLocks noChangeArrowheads="1"/>
          </p:cNvSpPr>
          <p:nvPr/>
        </p:nvSpPr>
        <p:spPr bwMode="auto">
          <a:xfrm>
            <a:off x="1585914" y="2095531"/>
            <a:ext cx="4315604" cy="830997"/>
          </a:xfrm>
          <a:prstGeom prst="rect">
            <a:avLst/>
          </a:prstGeom>
          <a:solidFill>
            <a:srgbClr val="FFFFFF"/>
          </a:solidFill>
          <a:ln w="12700" cap="sq">
            <a:solidFill>
              <a:srgbClr val="15A8DB"/>
            </a:solidFill>
            <a:miter lim="800000"/>
            <a:headEnd/>
            <a:tailEnd/>
          </a:ln>
          <a:effectLst/>
          <a:extLst/>
        </p:spPr>
        <p:txBody>
          <a:bodyPr wrap="none" anchor="ctr">
            <a:spAutoFit/>
          </a:bodyPr>
          <a:lstStyle/>
          <a:p>
            <a:pPr>
              <a:defRPr/>
            </a:pPr>
            <a:r>
              <a:rPr lang="en-US" sz="2400">
                <a:solidFill>
                  <a:srgbClr val="000000"/>
                </a:solidFill>
                <a:latin typeface="Lucida Sans Typewriter" charset="0"/>
                <a:cs typeface="+mn-cs"/>
                <a:sym typeface="Symbol" charset="0"/>
              </a:rPr>
              <a:t>const    :: a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sym typeface="Symbol" charset="0"/>
              </a:rPr>
              <a:t> b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sym typeface="Symbol" charset="0"/>
              </a:rPr>
              <a:t> a</a:t>
            </a:r>
          </a:p>
          <a:p>
            <a:pPr>
              <a:defRPr/>
            </a:pPr>
            <a:r>
              <a:rPr lang="en-US" sz="2400">
                <a:solidFill>
                  <a:srgbClr val="000000"/>
                </a:solidFill>
                <a:latin typeface="Lucida Sans Typewriter" charset="0"/>
                <a:cs typeface="+mn-cs"/>
                <a:sym typeface="Symbol" charset="0"/>
              </a:rPr>
              <a:t>const x _ = x</a:t>
            </a:r>
          </a:p>
        </p:txBody>
      </p:sp>
      <p:sp>
        <p:nvSpPr>
          <p:cNvPr id="272387" name="Text Box 3"/>
          <p:cNvSpPr txBox="1">
            <a:spLocks noChangeArrowheads="1"/>
          </p:cNvSpPr>
          <p:nvPr/>
        </p:nvSpPr>
        <p:spPr bwMode="auto">
          <a:xfrm>
            <a:off x="411164" y="3198764"/>
            <a:ext cx="4662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is more naturally defined by</a:t>
            </a:r>
          </a:p>
        </p:txBody>
      </p:sp>
      <p:sp>
        <p:nvSpPr>
          <p:cNvPr id="272388" name="Text Box 4"/>
          <p:cNvSpPr txBox="1">
            <a:spLocks noChangeArrowheads="1"/>
          </p:cNvSpPr>
          <p:nvPr/>
        </p:nvSpPr>
        <p:spPr bwMode="auto">
          <a:xfrm>
            <a:off x="1598614" y="3932665"/>
            <a:ext cx="4315604" cy="830997"/>
          </a:xfrm>
          <a:prstGeom prst="rect">
            <a:avLst/>
          </a:prstGeom>
          <a:solidFill>
            <a:srgbClr val="FFFFFF"/>
          </a:solidFill>
          <a:ln w="12700" cap="sq">
            <a:solidFill>
              <a:srgbClr val="15A8DB"/>
            </a:solidFill>
            <a:miter lim="800000"/>
            <a:headEnd/>
            <a:tailEnd/>
          </a:ln>
          <a:effectLst/>
          <a:extLst/>
        </p:spPr>
        <p:txBody>
          <a:bodyPr wrap="none" anchor="ctr">
            <a:spAutoFit/>
          </a:bodyPr>
          <a:lstStyle/>
          <a:p>
            <a:pPr>
              <a:defRPr/>
            </a:pPr>
            <a:r>
              <a:rPr lang="en-US" sz="2400">
                <a:solidFill>
                  <a:srgbClr val="000000"/>
                </a:solidFill>
                <a:latin typeface="Lucida Sans Typewriter" charset="0"/>
                <a:cs typeface="+mn-cs"/>
                <a:sym typeface="Symbol" charset="0"/>
              </a:rPr>
              <a:t>const  :: a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sym typeface="Symbol" charset="0"/>
              </a:rPr>
              <a:t> (b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sym typeface="Symbol" charset="0"/>
              </a:rPr>
              <a:t> a)</a:t>
            </a:r>
          </a:p>
          <a:p>
            <a:pPr>
              <a:defRPr/>
            </a:pPr>
            <a:r>
              <a:rPr lang="en-US" sz="2400">
                <a:solidFill>
                  <a:srgbClr val="000000"/>
                </a:solidFill>
                <a:latin typeface="Lucida Sans Typewriter" charset="0"/>
                <a:cs typeface="+mn-cs"/>
                <a:sym typeface="Symbol" charset="0"/>
              </a:rPr>
              <a:t>const x = _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sym typeface="Symbol" charset="0"/>
              </a:rPr>
              <a:t> x </a:t>
            </a:r>
          </a:p>
        </p:txBody>
      </p:sp>
      <p:sp>
        <p:nvSpPr>
          <p:cNvPr id="272389" name="Rectangle 5"/>
          <p:cNvSpPr>
            <a:spLocks noChangeArrowheads="1"/>
          </p:cNvSpPr>
          <p:nvPr/>
        </p:nvSpPr>
        <p:spPr bwMode="auto">
          <a:xfrm>
            <a:off x="411163" y="328405"/>
            <a:ext cx="82423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Lambda expressions are also useful when defining functions that return </a:t>
            </a:r>
            <a:r>
              <a:rPr lang="en-US" sz="2400" u="sng" dirty="0">
                <a:latin typeface="Tahoma"/>
                <a:cs typeface="Tahoma"/>
              </a:rPr>
              <a:t>functions as results</a:t>
            </a:r>
            <a:r>
              <a:rPr lang="en-US" sz="2400" dirty="0">
                <a:latin typeface="Tahoma"/>
                <a:cs typeface="Tahoma"/>
              </a:rPr>
              <a:t>.</a:t>
            </a:r>
          </a:p>
          <a:p>
            <a:pPr>
              <a:defRPr/>
            </a:pPr>
            <a:endParaRPr lang="en-US" sz="2400" dirty="0">
              <a:latin typeface="Tahoma"/>
              <a:cs typeface="Tahoma"/>
            </a:endParaRPr>
          </a:p>
          <a:p>
            <a:pPr>
              <a:defRPr/>
            </a:pPr>
            <a:r>
              <a:rPr lang="en-US" sz="2400" dirty="0">
                <a:latin typeface="Tahoma"/>
                <a:cs typeface="Tahoma"/>
              </a:rPr>
              <a:t>For example:</a:t>
            </a:r>
          </a:p>
        </p:txBody>
      </p:sp>
    </p:spTree>
    <p:extLst>
      <p:ext uri="{BB962C8B-B14F-4D97-AF65-F5344CB8AC3E}">
        <p14:creationId xmlns:p14="http://schemas.microsoft.com/office/powerpoint/2010/main" val="116091211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B0E1BEA8-0B67-1541-BE54-C21A5430AC9C}" type="slidenum">
              <a:rPr lang="en-US"/>
              <a:pPr>
                <a:defRPr/>
              </a:pPr>
              <a:t>67</a:t>
            </a:fld>
            <a:endParaRPr lang="en-US"/>
          </a:p>
        </p:txBody>
      </p:sp>
      <p:sp>
        <p:nvSpPr>
          <p:cNvPr id="218116" name="Text Box 4"/>
          <p:cNvSpPr txBox="1">
            <a:spLocks noChangeArrowheads="1"/>
          </p:cNvSpPr>
          <p:nvPr/>
        </p:nvSpPr>
        <p:spPr bwMode="auto">
          <a:xfrm>
            <a:off x="1455738" y="1999632"/>
            <a:ext cx="4820851" cy="130497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sym typeface="Symbol" charset="0"/>
              </a:rPr>
              <a:t>odds n = map f [0..n-1]</a:t>
            </a:r>
          </a:p>
          <a:p>
            <a:pPr>
              <a:lnSpc>
                <a:spcPct val="110000"/>
              </a:lnSpc>
              <a:defRPr/>
            </a:pPr>
            <a:r>
              <a:rPr lang="en-US" sz="2400">
                <a:solidFill>
                  <a:srgbClr val="000000"/>
                </a:solidFill>
                <a:latin typeface="Lucida Sans Typewriter" charset="0"/>
                <a:cs typeface="+mn-cs"/>
                <a:sym typeface="Symbol" charset="0"/>
              </a:rPr>
              <a:t>         where</a:t>
            </a:r>
          </a:p>
          <a:p>
            <a:pPr>
              <a:lnSpc>
                <a:spcPct val="110000"/>
              </a:lnSpc>
              <a:defRPr/>
            </a:pPr>
            <a:r>
              <a:rPr lang="en-US" sz="2400">
                <a:solidFill>
                  <a:srgbClr val="000000"/>
                </a:solidFill>
                <a:latin typeface="Lucida Sans Typewriter" charset="0"/>
                <a:cs typeface="+mn-cs"/>
                <a:sym typeface="Symbol" charset="0"/>
              </a:rPr>
              <a:t>            f x = x*2 + 1</a:t>
            </a:r>
          </a:p>
        </p:txBody>
      </p:sp>
      <p:sp>
        <p:nvSpPr>
          <p:cNvPr id="218117" name="Text Box 5"/>
          <p:cNvSpPr txBox="1">
            <a:spLocks noChangeArrowheads="1"/>
          </p:cNvSpPr>
          <p:nvPr/>
        </p:nvSpPr>
        <p:spPr bwMode="auto">
          <a:xfrm>
            <a:off x="412750" y="3471417"/>
            <a:ext cx="3322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can be simplified to </a:t>
            </a:r>
          </a:p>
        </p:txBody>
      </p:sp>
      <p:sp>
        <p:nvSpPr>
          <p:cNvPr id="218118" name="Text Box 6"/>
          <p:cNvSpPr txBox="1">
            <a:spLocks noChangeArrowheads="1"/>
          </p:cNvSpPr>
          <p:nvPr/>
        </p:nvSpPr>
        <p:spPr bwMode="auto">
          <a:xfrm>
            <a:off x="1455739" y="4207818"/>
            <a:ext cx="6962513" cy="461665"/>
          </a:xfrm>
          <a:prstGeom prst="rect">
            <a:avLst/>
          </a:prstGeom>
          <a:solidFill>
            <a:srgbClr val="FFFFFF"/>
          </a:solidFill>
          <a:ln>
            <a:solidFill>
              <a:srgbClr val="15A8DB"/>
            </a:solidFill>
          </a:ln>
          <a:effectLst/>
          <a:extLst/>
        </p:spPr>
        <p:txBody>
          <a:bodyPr wrap="none" anchor="ctr">
            <a:spAutoFit/>
          </a:bodyPr>
          <a:lstStyle/>
          <a:p>
            <a:pPr>
              <a:defRPr/>
            </a:pPr>
            <a:r>
              <a:rPr lang="en-US" sz="2400">
                <a:solidFill>
                  <a:srgbClr val="000000"/>
                </a:solidFill>
                <a:latin typeface="Lucida Sans Typewriter" charset="0"/>
                <a:cs typeface="+mn-cs"/>
                <a:sym typeface="Symbol" charset="0"/>
              </a:rPr>
              <a:t>odds n = map (x </a:t>
            </a:r>
            <a:r>
              <a:rPr lang="en-US" sz="2400">
                <a:solidFill>
                  <a:srgbClr val="000000"/>
                </a:solidFill>
                <a:latin typeface="Times New Roman" charset="0"/>
                <a:cs typeface="+mn-cs"/>
                <a:sym typeface="Symbol" charset="0"/>
              </a:rPr>
              <a:t></a:t>
            </a:r>
            <a:r>
              <a:rPr lang="en-US" sz="2400">
                <a:solidFill>
                  <a:srgbClr val="000000"/>
                </a:solidFill>
                <a:latin typeface="Lucida Sans Typewriter" charset="0"/>
                <a:cs typeface="+mn-cs"/>
                <a:sym typeface="Symbol" charset="0"/>
              </a:rPr>
              <a:t> x*2 + 1) [0..n-1]</a:t>
            </a:r>
          </a:p>
        </p:txBody>
      </p:sp>
      <p:sp>
        <p:nvSpPr>
          <p:cNvPr id="218119" name="Rectangle 7"/>
          <p:cNvSpPr>
            <a:spLocks noChangeArrowheads="1"/>
          </p:cNvSpPr>
          <p:nvPr/>
        </p:nvSpPr>
        <p:spPr bwMode="auto">
          <a:xfrm>
            <a:off x="412751" y="336740"/>
            <a:ext cx="81311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Lambda expressions can be used to avoid naming functions that are only </a:t>
            </a:r>
            <a:r>
              <a:rPr lang="en-US" sz="2400" u="sng" dirty="0">
                <a:latin typeface="Tahoma"/>
                <a:cs typeface="Tahoma"/>
              </a:rPr>
              <a:t>referenced once</a:t>
            </a:r>
            <a:r>
              <a:rPr lang="en-US" sz="2400" dirty="0">
                <a:latin typeface="Tahoma"/>
                <a:cs typeface="Tahoma"/>
              </a:rPr>
              <a:t>.</a:t>
            </a:r>
          </a:p>
          <a:p>
            <a:pPr>
              <a:defRPr/>
            </a:pPr>
            <a:endParaRPr lang="en-US" sz="2400" dirty="0">
              <a:latin typeface="Tahoma"/>
              <a:cs typeface="Tahoma"/>
            </a:endParaRPr>
          </a:p>
          <a:p>
            <a:pPr>
              <a:defRPr/>
            </a:pPr>
            <a:r>
              <a:rPr lang="en-US" sz="2400" dirty="0">
                <a:latin typeface="Tahoma"/>
                <a:cs typeface="Tahoma"/>
              </a:rPr>
              <a:t>For example:</a:t>
            </a:r>
          </a:p>
        </p:txBody>
      </p:sp>
    </p:spTree>
    <p:extLst>
      <p:ext uri="{BB962C8B-B14F-4D97-AF65-F5344CB8AC3E}">
        <p14:creationId xmlns:p14="http://schemas.microsoft.com/office/powerpoint/2010/main" val="2049332135"/>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pPr>
              <a:defRPr/>
            </a:pPr>
            <a:fld id="{34491351-669C-F242-A0E0-7EECC3C12DB7}" type="slidenum">
              <a:rPr lang="en-US"/>
              <a:pPr>
                <a:defRPr/>
              </a:pPr>
              <a:t>68</a:t>
            </a:fld>
            <a:endParaRPr lang="en-US"/>
          </a:p>
        </p:txBody>
      </p:sp>
      <p:sp>
        <p:nvSpPr>
          <p:cNvPr id="23554" name="Rectangle 2"/>
          <p:cNvSpPr>
            <a:spLocks noGrp="1" noChangeArrowheads="1"/>
          </p:cNvSpPr>
          <p:nvPr>
            <p:ph type="title"/>
          </p:nvPr>
        </p:nvSpPr>
        <p:spPr/>
        <p:txBody>
          <a:bodyPr/>
          <a:lstStyle/>
          <a:p>
            <a:r>
              <a:rPr lang="en-US" dirty="0">
                <a:latin typeface="Arial Black" charset="0"/>
                <a:ea typeface="ＭＳ Ｐゴシック" charset="0"/>
              </a:rPr>
              <a:t>Sections</a:t>
            </a:r>
          </a:p>
        </p:txBody>
      </p:sp>
      <p:sp>
        <p:nvSpPr>
          <p:cNvPr id="242693" name="Text Box 5"/>
          <p:cNvSpPr txBox="1">
            <a:spLocks noChangeArrowheads="1"/>
          </p:cNvSpPr>
          <p:nvPr/>
        </p:nvSpPr>
        <p:spPr bwMode="auto">
          <a:xfrm>
            <a:off x="415925" y="1031350"/>
            <a:ext cx="83185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An operator written </a:t>
            </a:r>
            <a:r>
              <a:rPr lang="en-US" sz="2400" u="sng" dirty="0">
                <a:latin typeface="Tahoma"/>
                <a:cs typeface="Tahoma"/>
              </a:rPr>
              <a:t>between</a:t>
            </a:r>
            <a:r>
              <a:rPr lang="en-US" sz="2400" dirty="0">
                <a:latin typeface="Tahoma"/>
                <a:cs typeface="Tahoma"/>
              </a:rPr>
              <a:t> its two arguments can be converted into a curried function written </a:t>
            </a:r>
            <a:r>
              <a:rPr lang="en-US" sz="2400" u="sng" dirty="0">
                <a:latin typeface="Tahoma"/>
                <a:cs typeface="Tahoma"/>
              </a:rPr>
              <a:t>before</a:t>
            </a:r>
            <a:r>
              <a:rPr lang="en-US" sz="2400" dirty="0">
                <a:latin typeface="Tahoma"/>
                <a:cs typeface="Tahoma"/>
              </a:rPr>
              <a:t> its two arguments by using parentheses</a:t>
            </a:r>
            <a:r>
              <a:rPr lang="en-US" sz="2400" dirty="0" smtClean="0">
                <a:latin typeface="Tahoma"/>
                <a:cs typeface="Tahoma"/>
              </a:rPr>
              <a:t>.</a:t>
            </a:r>
            <a:br>
              <a:rPr lang="en-US" sz="2400" dirty="0" smtClean="0">
                <a:latin typeface="Tahoma"/>
                <a:cs typeface="Tahoma"/>
              </a:rPr>
            </a:br>
            <a:endParaRPr lang="en-US" sz="2400" dirty="0">
              <a:latin typeface="Tahoma"/>
              <a:cs typeface="Tahoma"/>
            </a:endParaRPr>
          </a:p>
          <a:p>
            <a:pPr>
              <a:defRPr/>
            </a:pPr>
            <a:r>
              <a:rPr lang="en-US" sz="2400" dirty="0">
                <a:latin typeface="Tahoma"/>
                <a:cs typeface="Tahoma"/>
              </a:rPr>
              <a:t>For example:</a:t>
            </a:r>
          </a:p>
        </p:txBody>
      </p:sp>
      <p:sp>
        <p:nvSpPr>
          <p:cNvPr id="242694" name="Text Box 6"/>
          <p:cNvSpPr txBox="1">
            <a:spLocks noChangeArrowheads="1"/>
          </p:cNvSpPr>
          <p:nvPr/>
        </p:nvSpPr>
        <p:spPr bwMode="auto">
          <a:xfrm>
            <a:off x="1749425" y="2985514"/>
            <a:ext cx="1853693" cy="211750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dirty="0">
                <a:solidFill>
                  <a:srgbClr val="000000"/>
                </a:solidFill>
                <a:latin typeface="Lucida Sans Typewriter" charset="0"/>
                <a:cs typeface="+mn-cs"/>
                <a:sym typeface="Symbol" charset="0"/>
              </a:rPr>
              <a:t>&gt; 1+2</a:t>
            </a:r>
          </a:p>
          <a:p>
            <a:pPr>
              <a:lnSpc>
                <a:spcPct val="110000"/>
              </a:lnSpc>
              <a:defRPr/>
            </a:pPr>
            <a:r>
              <a:rPr lang="en-US" sz="2400" dirty="0">
                <a:solidFill>
                  <a:srgbClr val="000000"/>
                </a:solidFill>
                <a:latin typeface="Lucida Sans Typewriter" charset="0"/>
                <a:cs typeface="+mn-cs"/>
                <a:sym typeface="Symbol" charset="0"/>
              </a:rPr>
              <a:t>3</a:t>
            </a:r>
          </a:p>
          <a:p>
            <a:pPr>
              <a:lnSpc>
                <a:spcPct val="110000"/>
              </a:lnSpc>
              <a:defRPr/>
            </a:pPr>
            <a:endParaRPr lang="en-US" sz="2400" dirty="0">
              <a:solidFill>
                <a:srgbClr val="000000"/>
              </a:solidFill>
              <a:latin typeface="Lucida Sans Typewriter" charset="0"/>
              <a:cs typeface="+mn-cs"/>
              <a:sym typeface="Symbol" charset="0"/>
            </a:endParaRPr>
          </a:p>
          <a:p>
            <a:pPr>
              <a:lnSpc>
                <a:spcPct val="110000"/>
              </a:lnSpc>
              <a:defRPr/>
            </a:pPr>
            <a:r>
              <a:rPr lang="en-US" sz="2400" dirty="0">
                <a:solidFill>
                  <a:srgbClr val="000000"/>
                </a:solidFill>
                <a:latin typeface="Lucida Sans Typewriter" charset="0"/>
                <a:cs typeface="+mn-cs"/>
                <a:sym typeface="Symbol" charset="0"/>
              </a:rPr>
              <a:t>&gt; (+) 1 2</a:t>
            </a:r>
          </a:p>
          <a:p>
            <a:pPr>
              <a:lnSpc>
                <a:spcPct val="110000"/>
              </a:lnSpc>
              <a:defRPr/>
            </a:pPr>
            <a:r>
              <a:rPr lang="en-US" sz="2400" dirty="0">
                <a:solidFill>
                  <a:srgbClr val="000000"/>
                </a:solidFill>
                <a:latin typeface="Lucida Sans Typewriter" charset="0"/>
                <a:cs typeface="+mn-cs"/>
                <a:sym typeface="Symbol" charset="0"/>
              </a:rPr>
              <a:t>3</a:t>
            </a:r>
          </a:p>
        </p:txBody>
      </p:sp>
    </p:spTree>
    <p:extLst>
      <p:ext uri="{BB962C8B-B14F-4D97-AF65-F5344CB8AC3E}">
        <p14:creationId xmlns:p14="http://schemas.microsoft.com/office/powerpoint/2010/main" val="227254367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1A86D3FE-D529-0143-A99C-F05FC5A917F6}" type="slidenum">
              <a:rPr lang="en-US"/>
              <a:pPr>
                <a:defRPr/>
              </a:pPr>
              <a:t>69</a:t>
            </a:fld>
            <a:endParaRPr lang="en-US"/>
          </a:p>
        </p:txBody>
      </p:sp>
      <p:sp>
        <p:nvSpPr>
          <p:cNvPr id="274434" name="Text Box 2"/>
          <p:cNvSpPr txBox="1">
            <a:spLocks noChangeArrowheads="1"/>
          </p:cNvSpPr>
          <p:nvPr/>
        </p:nvSpPr>
        <p:spPr bwMode="auto">
          <a:xfrm>
            <a:off x="404814" y="274828"/>
            <a:ext cx="82311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This convention also allows one of the arguments of the operator to be included in the parentheses.</a:t>
            </a:r>
          </a:p>
          <a:p>
            <a:pPr>
              <a:defRPr/>
            </a:pPr>
            <a:endParaRPr lang="en-US" sz="2400" dirty="0">
              <a:latin typeface="Tahoma"/>
              <a:cs typeface="Tahoma"/>
            </a:endParaRPr>
          </a:p>
          <a:p>
            <a:pPr>
              <a:defRPr/>
            </a:pPr>
            <a:r>
              <a:rPr lang="en-US" sz="2400" dirty="0">
                <a:latin typeface="Tahoma"/>
                <a:cs typeface="Tahoma"/>
              </a:rPr>
              <a:t>For example:</a:t>
            </a:r>
          </a:p>
        </p:txBody>
      </p:sp>
      <p:sp>
        <p:nvSpPr>
          <p:cNvPr id="274435" name="Text Box 3"/>
          <p:cNvSpPr txBox="1">
            <a:spLocks noChangeArrowheads="1"/>
          </p:cNvSpPr>
          <p:nvPr/>
        </p:nvSpPr>
        <p:spPr bwMode="auto">
          <a:xfrm>
            <a:off x="1712913" y="1963498"/>
            <a:ext cx="1668245" cy="1938992"/>
          </a:xfrm>
          <a:prstGeom prst="rect">
            <a:avLst/>
          </a:prstGeom>
          <a:solidFill>
            <a:srgbClr val="FFFFFF"/>
          </a:solidFill>
          <a:ln>
            <a:solidFill>
              <a:srgbClr val="15A8DB"/>
            </a:solidFill>
          </a:ln>
          <a:effectLst/>
          <a:extLst/>
        </p:spPr>
        <p:txBody>
          <a:bodyPr wrap="none" anchor="ctr">
            <a:spAutoFit/>
          </a:bodyPr>
          <a:lstStyle/>
          <a:p>
            <a:pPr>
              <a:defRPr/>
            </a:pPr>
            <a:r>
              <a:rPr lang="en-US" sz="2400" dirty="0">
                <a:solidFill>
                  <a:srgbClr val="000000"/>
                </a:solidFill>
                <a:latin typeface="Lucida Sans Typewriter" charset="0"/>
                <a:cs typeface="+mn-cs"/>
                <a:sym typeface="Symbol" charset="0"/>
              </a:rPr>
              <a:t>&gt; (1+) 2</a:t>
            </a:r>
          </a:p>
          <a:p>
            <a:pPr>
              <a:defRPr/>
            </a:pPr>
            <a:r>
              <a:rPr lang="en-US" sz="2400" dirty="0">
                <a:solidFill>
                  <a:srgbClr val="000000"/>
                </a:solidFill>
                <a:latin typeface="Lucida Sans Typewriter" charset="0"/>
                <a:cs typeface="+mn-cs"/>
                <a:sym typeface="Symbol" charset="0"/>
              </a:rPr>
              <a:t>3</a:t>
            </a:r>
          </a:p>
          <a:p>
            <a:pPr>
              <a:defRPr/>
            </a:pPr>
            <a:endParaRPr lang="en-US" sz="2400" dirty="0">
              <a:solidFill>
                <a:srgbClr val="000000"/>
              </a:solidFill>
              <a:latin typeface="Lucida Sans Typewriter" charset="0"/>
              <a:cs typeface="+mn-cs"/>
              <a:sym typeface="Symbol" charset="0"/>
            </a:endParaRPr>
          </a:p>
          <a:p>
            <a:pPr>
              <a:defRPr/>
            </a:pPr>
            <a:r>
              <a:rPr lang="en-US" sz="2400" dirty="0">
                <a:solidFill>
                  <a:srgbClr val="000000"/>
                </a:solidFill>
                <a:latin typeface="Lucida Sans Typewriter" charset="0"/>
                <a:cs typeface="+mn-cs"/>
                <a:sym typeface="Symbol" charset="0"/>
              </a:rPr>
              <a:t>&gt; (+2) 1</a:t>
            </a:r>
          </a:p>
          <a:p>
            <a:pPr>
              <a:defRPr/>
            </a:pPr>
            <a:r>
              <a:rPr lang="en-US" sz="2400" dirty="0">
                <a:solidFill>
                  <a:srgbClr val="000000"/>
                </a:solidFill>
                <a:latin typeface="Lucida Sans Typewriter" charset="0"/>
                <a:cs typeface="+mn-cs"/>
                <a:sym typeface="Symbol" charset="0"/>
              </a:rPr>
              <a:t>3</a:t>
            </a:r>
          </a:p>
        </p:txBody>
      </p:sp>
      <p:sp>
        <p:nvSpPr>
          <p:cNvPr id="274438" name="Text Box 6"/>
          <p:cNvSpPr txBox="1">
            <a:spLocks noChangeArrowheads="1"/>
          </p:cNvSpPr>
          <p:nvPr/>
        </p:nvSpPr>
        <p:spPr bwMode="auto">
          <a:xfrm>
            <a:off x="404814" y="4041318"/>
            <a:ext cx="8353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smtClean="0">
                <a:latin typeface="Tahoma"/>
                <a:cs typeface="Tahoma"/>
              </a:rPr>
              <a:t>In general, if </a:t>
            </a:r>
            <a:r>
              <a:rPr lang="en-US" sz="2400" dirty="0" smtClean="0">
                <a:latin typeface="Tahoma"/>
                <a:cs typeface="Tahoma"/>
                <a:sym typeface="Symbol" charset="0"/>
              </a:rPr>
              <a:t></a:t>
            </a:r>
            <a:r>
              <a:rPr lang="en-US" sz="2400" dirty="0" smtClean="0">
                <a:latin typeface="Tahoma"/>
                <a:cs typeface="Tahoma"/>
              </a:rPr>
              <a:t> is an operator then functions of the form (</a:t>
            </a:r>
            <a:r>
              <a:rPr lang="en-US" sz="2400" dirty="0" smtClean="0">
                <a:latin typeface="Tahoma"/>
                <a:cs typeface="Tahoma"/>
                <a:sym typeface="Symbol" charset="0"/>
              </a:rPr>
              <a:t></a:t>
            </a:r>
            <a:r>
              <a:rPr lang="en-US" sz="2400" dirty="0" smtClean="0">
                <a:latin typeface="Tahoma"/>
                <a:cs typeface="Tahoma"/>
              </a:rPr>
              <a:t>), (x</a:t>
            </a:r>
            <a:r>
              <a:rPr lang="en-US" sz="2400" dirty="0" smtClean="0">
                <a:latin typeface="Tahoma"/>
                <a:cs typeface="Tahoma"/>
                <a:sym typeface="Symbol" charset="0"/>
              </a:rPr>
              <a:t></a:t>
            </a:r>
            <a:r>
              <a:rPr lang="en-US" sz="2400" dirty="0" smtClean="0">
                <a:latin typeface="Tahoma"/>
                <a:cs typeface="Tahoma"/>
              </a:rPr>
              <a:t>) and (</a:t>
            </a:r>
            <a:r>
              <a:rPr lang="en-US" sz="2400" dirty="0" smtClean="0">
                <a:latin typeface="Tahoma"/>
                <a:cs typeface="Tahoma"/>
                <a:sym typeface="Symbol" charset="0"/>
              </a:rPr>
              <a:t></a:t>
            </a:r>
            <a:r>
              <a:rPr lang="en-US" sz="2400" dirty="0" smtClean="0">
                <a:latin typeface="Tahoma"/>
                <a:cs typeface="Tahoma"/>
              </a:rPr>
              <a:t>y) are called </a:t>
            </a:r>
            <a:r>
              <a:rPr lang="en-US" sz="2400" u="sng" dirty="0" smtClean="0">
                <a:latin typeface="Tahoma"/>
                <a:cs typeface="Tahoma"/>
              </a:rPr>
              <a:t>sections</a:t>
            </a:r>
            <a:r>
              <a:rPr lang="en-US" sz="2400" dirty="0" smtClean="0">
                <a:latin typeface="Tahoma"/>
                <a:cs typeface="Tahoma"/>
              </a:rPr>
              <a:t>.</a:t>
            </a:r>
            <a:endParaRPr lang="en-US" sz="2400" dirty="0">
              <a:latin typeface="Tahoma"/>
              <a:cs typeface="Tahoma"/>
            </a:endParaRPr>
          </a:p>
        </p:txBody>
      </p:sp>
    </p:spTree>
    <p:extLst>
      <p:ext uri="{BB962C8B-B14F-4D97-AF65-F5344CB8AC3E}">
        <p14:creationId xmlns:p14="http://schemas.microsoft.com/office/powerpoint/2010/main" val="15758456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CF47CD84-B887-9F4D-9F22-B40E8C17DD69}" type="slidenum">
              <a:rPr lang="en-US" sz="1400"/>
              <a:pPr/>
              <a:t>7</a:t>
            </a:fld>
            <a:endParaRPr lang="en-US" sz="1400"/>
          </a:p>
        </p:txBody>
      </p:sp>
      <p:sp>
        <p:nvSpPr>
          <p:cNvPr id="23555" name="Rectangle 2"/>
          <p:cNvSpPr>
            <a:spLocks noGrp="1" noChangeArrowheads="1"/>
          </p:cNvSpPr>
          <p:nvPr>
            <p:ph type="title"/>
          </p:nvPr>
        </p:nvSpPr>
        <p:spPr/>
        <p:txBody>
          <a:bodyPr/>
          <a:lstStyle/>
          <a:p>
            <a:r>
              <a:rPr lang="en-US" dirty="0">
                <a:latin typeface="Arial Black" charset="0"/>
              </a:rPr>
              <a:t>Function Application</a:t>
            </a:r>
          </a:p>
        </p:txBody>
      </p:sp>
      <p:sp>
        <p:nvSpPr>
          <p:cNvPr id="23556" name="Text Box 4"/>
          <p:cNvSpPr txBox="1">
            <a:spLocks noChangeArrowheads="1"/>
          </p:cNvSpPr>
          <p:nvPr/>
        </p:nvSpPr>
        <p:spPr bwMode="auto">
          <a:xfrm>
            <a:off x="465138" y="1212056"/>
            <a:ext cx="8229600"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In </a:t>
            </a:r>
            <a:r>
              <a:rPr lang="en-US" sz="2400" u="sng" dirty="0"/>
              <a:t>mathematics</a:t>
            </a:r>
            <a:r>
              <a:rPr lang="en-US" sz="2400" dirty="0"/>
              <a:t>, function application is denoted using parentheses, and multiplication is often denoted using juxtaposition or space.</a:t>
            </a:r>
          </a:p>
        </p:txBody>
      </p:sp>
      <p:sp>
        <p:nvSpPr>
          <p:cNvPr id="23557" name="Text Box 5"/>
          <p:cNvSpPr txBox="1">
            <a:spLocks noChangeArrowheads="1"/>
          </p:cNvSpPr>
          <p:nvPr/>
        </p:nvSpPr>
        <p:spPr bwMode="auto">
          <a:xfrm>
            <a:off x="1554163" y="2775347"/>
            <a:ext cx="2410035" cy="461665"/>
          </a:xfrm>
          <a:prstGeom prst="rect">
            <a:avLst/>
          </a:prstGeom>
          <a:solidFill>
            <a:srgbClr val="FFFFFF"/>
          </a:solidFill>
          <a:ln w="12700" cap="sq">
            <a:solidFill>
              <a:srgbClr val="15A8DB"/>
            </a:solidFill>
            <a:miter lim="800000"/>
            <a:headEnd type="none" w="sm" len="sm"/>
            <a:tailEnd type="none" w="sm" len="sm"/>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f(</a:t>
            </a:r>
            <a:r>
              <a:rPr lang="en-US" sz="2400" dirty="0" err="1">
                <a:solidFill>
                  <a:srgbClr val="000000"/>
                </a:solidFill>
                <a:latin typeface="Lucida Sans Typewriter" charset="0"/>
              </a:rPr>
              <a:t>a,b</a:t>
            </a:r>
            <a:r>
              <a:rPr lang="en-US" sz="2400" dirty="0">
                <a:solidFill>
                  <a:srgbClr val="000000"/>
                </a:solidFill>
                <a:latin typeface="Lucida Sans Typewriter" charset="0"/>
              </a:rPr>
              <a:t>) + c d</a:t>
            </a:r>
          </a:p>
        </p:txBody>
      </p:sp>
      <p:sp>
        <p:nvSpPr>
          <p:cNvPr id="23558" name="AutoShape 6"/>
          <p:cNvSpPr>
            <a:spLocks noChangeArrowheads="1"/>
          </p:cNvSpPr>
          <p:nvPr/>
        </p:nvSpPr>
        <p:spPr bwMode="auto">
          <a:xfrm>
            <a:off x="1104901" y="3968727"/>
            <a:ext cx="7085013" cy="919401"/>
          </a:xfrm>
          <a:prstGeom prst="wedgeRoundRectCallout">
            <a:avLst>
              <a:gd name="adj1" fmla="val -27528"/>
              <a:gd name="adj2" fmla="val -124227"/>
              <a:gd name="adj3" fmla="val 16667"/>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Apply the function f to a and b, and add the result to the product of c and d.</a:t>
            </a:r>
          </a:p>
        </p:txBody>
      </p:sp>
    </p:spTree>
    <p:extLst>
      <p:ext uri="{BB962C8B-B14F-4D97-AF65-F5344CB8AC3E}">
        <p14:creationId xmlns:p14="http://schemas.microsoft.com/office/powerpoint/2010/main" val="100958705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2"/>
          <p:cNvSpPr>
            <a:spLocks noGrp="1"/>
          </p:cNvSpPr>
          <p:nvPr>
            <p:ph type="sldNum" sz="quarter" idx="10"/>
          </p:nvPr>
        </p:nvSpPr>
        <p:spPr/>
        <p:txBody>
          <a:bodyPr/>
          <a:lstStyle/>
          <a:p>
            <a:pPr>
              <a:defRPr/>
            </a:pPr>
            <a:fld id="{6FA9AAB8-D684-1948-9BF1-57FE5CA6CE92}" type="slidenum">
              <a:rPr lang="en-US"/>
              <a:pPr>
                <a:defRPr/>
              </a:pPr>
              <a:t>70</a:t>
            </a:fld>
            <a:endParaRPr lang="en-US"/>
          </a:p>
        </p:txBody>
      </p:sp>
      <p:sp>
        <p:nvSpPr>
          <p:cNvPr id="25602" name="Rectangle 2"/>
          <p:cNvSpPr>
            <a:spLocks noGrp="1" noChangeArrowheads="1"/>
          </p:cNvSpPr>
          <p:nvPr>
            <p:ph type="title"/>
          </p:nvPr>
        </p:nvSpPr>
        <p:spPr>
          <a:xfrm>
            <a:off x="381001" y="285750"/>
            <a:ext cx="8081963" cy="514350"/>
          </a:xfrm>
        </p:spPr>
        <p:txBody>
          <a:bodyPr/>
          <a:lstStyle/>
          <a:p>
            <a:r>
              <a:rPr lang="en-US" dirty="0">
                <a:latin typeface="Arial Black" charset="0"/>
                <a:ea typeface="ＭＳ Ｐゴシック" charset="0"/>
              </a:rPr>
              <a:t>Why Are </a:t>
            </a:r>
            <a:r>
              <a:rPr lang="en-US" sz="4000" dirty="0">
                <a:latin typeface="Arial Black" charset="0"/>
                <a:ea typeface="ＭＳ Ｐゴシック" charset="0"/>
                <a:sym typeface="Symbol" charset="0"/>
              </a:rPr>
              <a:t>Sections</a:t>
            </a:r>
            <a:r>
              <a:rPr lang="en-US" dirty="0">
                <a:latin typeface="Arial Black" charset="0"/>
                <a:ea typeface="ＭＳ Ｐゴシック" charset="0"/>
              </a:rPr>
              <a:t> Useful?</a:t>
            </a:r>
          </a:p>
        </p:txBody>
      </p:sp>
      <p:sp>
        <p:nvSpPr>
          <p:cNvPr id="278531" name="Text Box 3"/>
          <p:cNvSpPr txBox="1">
            <a:spLocks noChangeArrowheads="1"/>
          </p:cNvSpPr>
          <p:nvPr/>
        </p:nvSpPr>
        <p:spPr bwMode="auto">
          <a:xfrm>
            <a:off x="428626" y="1187083"/>
            <a:ext cx="82216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Useful functions can sometimes be constructed in a simple way using sections.  For example:</a:t>
            </a:r>
          </a:p>
        </p:txBody>
      </p:sp>
      <p:grpSp>
        <p:nvGrpSpPr>
          <p:cNvPr id="25604" name="Group 23"/>
          <p:cNvGrpSpPr>
            <a:grpSpLocks/>
          </p:cNvGrpSpPr>
          <p:nvPr/>
        </p:nvGrpSpPr>
        <p:grpSpPr bwMode="auto">
          <a:xfrm>
            <a:off x="1758951" y="2350294"/>
            <a:ext cx="4511676" cy="2306239"/>
            <a:chOff x="1108" y="1974"/>
            <a:chExt cx="2842" cy="1937"/>
          </a:xfrm>
        </p:grpSpPr>
        <p:grpSp>
          <p:nvGrpSpPr>
            <p:cNvPr id="25605" name="Group 22"/>
            <p:cNvGrpSpPr>
              <a:grpSpLocks/>
            </p:cNvGrpSpPr>
            <p:nvPr/>
          </p:nvGrpSpPr>
          <p:grpSpPr bwMode="auto">
            <a:xfrm>
              <a:off x="1794" y="1974"/>
              <a:ext cx="2156" cy="1932"/>
              <a:chOff x="1794" y="1998"/>
              <a:chExt cx="2156" cy="1932"/>
            </a:xfrm>
          </p:grpSpPr>
          <p:sp>
            <p:nvSpPr>
              <p:cNvPr id="278537" name="Text Box 9"/>
              <p:cNvSpPr txBox="1">
                <a:spLocks noChangeArrowheads="1"/>
              </p:cNvSpPr>
              <p:nvPr/>
            </p:nvSpPr>
            <p:spPr bwMode="auto">
              <a:xfrm>
                <a:off x="1794" y="1998"/>
                <a:ext cx="188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dirty="0">
                    <a:latin typeface="Tahoma"/>
                    <a:cs typeface="Tahoma"/>
                  </a:rPr>
                  <a:t>-  successor function</a:t>
                </a:r>
              </a:p>
            </p:txBody>
          </p:sp>
          <p:sp>
            <p:nvSpPr>
              <p:cNvPr id="278538" name="Text Box 10"/>
              <p:cNvSpPr txBox="1">
                <a:spLocks noChangeArrowheads="1"/>
              </p:cNvSpPr>
              <p:nvPr/>
            </p:nvSpPr>
            <p:spPr bwMode="auto">
              <a:xfrm>
                <a:off x="1794" y="2518"/>
                <a:ext cx="2156"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dirty="0">
                    <a:latin typeface="Tahoma"/>
                    <a:cs typeface="Tahoma"/>
                  </a:rPr>
                  <a:t>-  reciprocation function</a:t>
                </a:r>
              </a:p>
            </p:txBody>
          </p:sp>
          <p:sp>
            <p:nvSpPr>
              <p:cNvPr id="278539" name="Text Box 11"/>
              <p:cNvSpPr txBox="1">
                <a:spLocks noChangeArrowheads="1"/>
              </p:cNvSpPr>
              <p:nvPr/>
            </p:nvSpPr>
            <p:spPr bwMode="auto">
              <a:xfrm>
                <a:off x="1794" y="3032"/>
                <a:ext cx="178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dirty="0">
                    <a:latin typeface="Tahoma"/>
                    <a:cs typeface="Tahoma"/>
                  </a:rPr>
                  <a:t>-  doubling function</a:t>
                </a:r>
              </a:p>
            </p:txBody>
          </p:sp>
          <p:sp>
            <p:nvSpPr>
              <p:cNvPr id="278540" name="Text Box 12"/>
              <p:cNvSpPr txBox="1">
                <a:spLocks noChangeArrowheads="1"/>
              </p:cNvSpPr>
              <p:nvPr/>
            </p:nvSpPr>
            <p:spPr bwMode="auto">
              <a:xfrm>
                <a:off x="1794" y="3542"/>
                <a:ext cx="1667"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dirty="0">
                    <a:latin typeface="Tahoma"/>
                    <a:cs typeface="Tahoma"/>
                  </a:rPr>
                  <a:t>-  halving function</a:t>
                </a:r>
              </a:p>
            </p:txBody>
          </p:sp>
        </p:grpSp>
        <p:grpSp>
          <p:nvGrpSpPr>
            <p:cNvPr id="25606" name="Group 21"/>
            <p:cNvGrpSpPr>
              <a:grpSpLocks/>
            </p:cNvGrpSpPr>
            <p:nvPr/>
          </p:nvGrpSpPr>
          <p:grpSpPr bwMode="auto">
            <a:xfrm>
              <a:off x="1108" y="1979"/>
              <a:ext cx="584" cy="1932"/>
              <a:chOff x="1108" y="1979"/>
              <a:chExt cx="584" cy="1932"/>
            </a:xfrm>
          </p:grpSpPr>
          <p:sp>
            <p:nvSpPr>
              <p:cNvPr id="278542" name="Text Box 14"/>
              <p:cNvSpPr txBox="1">
                <a:spLocks noChangeArrowheads="1"/>
              </p:cNvSpPr>
              <p:nvPr/>
            </p:nvSpPr>
            <p:spPr bwMode="auto">
              <a:xfrm>
                <a:off x="1108" y="1979"/>
                <a:ext cx="584" cy="388"/>
              </a:xfrm>
              <a:prstGeom prst="rect">
                <a:avLst/>
              </a:prstGeom>
              <a:solidFill>
                <a:srgbClr val="FFFFFF"/>
              </a:solidFill>
              <a:ln w="12700" cap="sq">
                <a:solidFill>
                  <a:srgbClr val="15A8DB"/>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2400">
                    <a:solidFill>
                      <a:srgbClr val="000000"/>
                    </a:solidFill>
                    <a:latin typeface="Lucida Sans Typewriter" charset="0"/>
                    <a:cs typeface="+mn-cs"/>
                  </a:rPr>
                  <a:t>(1+)</a:t>
                </a:r>
              </a:p>
            </p:txBody>
          </p:sp>
          <p:sp>
            <p:nvSpPr>
              <p:cNvPr id="278543" name="Text Box 15"/>
              <p:cNvSpPr txBox="1">
                <a:spLocks noChangeArrowheads="1"/>
              </p:cNvSpPr>
              <p:nvPr/>
            </p:nvSpPr>
            <p:spPr bwMode="auto">
              <a:xfrm>
                <a:off x="1108" y="3013"/>
                <a:ext cx="584" cy="388"/>
              </a:xfrm>
              <a:prstGeom prst="rect">
                <a:avLst/>
              </a:prstGeom>
              <a:solidFill>
                <a:srgbClr val="FFFFFF"/>
              </a:solidFill>
              <a:ln w="12700" cap="sq">
                <a:solidFill>
                  <a:srgbClr val="15A8DB"/>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2400" dirty="0">
                    <a:solidFill>
                      <a:srgbClr val="000000"/>
                    </a:solidFill>
                    <a:latin typeface="Lucida Sans Typewriter" charset="0"/>
                    <a:cs typeface="+mn-cs"/>
                  </a:rPr>
                  <a:t>(*2)</a:t>
                </a:r>
              </a:p>
            </p:txBody>
          </p:sp>
          <p:sp>
            <p:nvSpPr>
              <p:cNvPr id="278544" name="Text Box 16"/>
              <p:cNvSpPr txBox="1">
                <a:spLocks noChangeArrowheads="1"/>
              </p:cNvSpPr>
              <p:nvPr/>
            </p:nvSpPr>
            <p:spPr bwMode="auto">
              <a:xfrm>
                <a:off x="1108" y="3523"/>
                <a:ext cx="584" cy="388"/>
              </a:xfrm>
              <a:prstGeom prst="rect">
                <a:avLst/>
              </a:prstGeom>
              <a:solidFill>
                <a:srgbClr val="FFFFFF"/>
              </a:solidFill>
              <a:ln w="12700" cap="sq">
                <a:solidFill>
                  <a:srgbClr val="15A8DB"/>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2400">
                    <a:solidFill>
                      <a:srgbClr val="000000"/>
                    </a:solidFill>
                    <a:latin typeface="Lucida Sans Typewriter" charset="0"/>
                    <a:cs typeface="+mn-cs"/>
                  </a:rPr>
                  <a:t>(/2)</a:t>
                </a:r>
              </a:p>
            </p:txBody>
          </p:sp>
          <p:sp>
            <p:nvSpPr>
              <p:cNvPr id="278545" name="Text Box 17"/>
              <p:cNvSpPr txBox="1">
                <a:spLocks noChangeArrowheads="1"/>
              </p:cNvSpPr>
              <p:nvPr/>
            </p:nvSpPr>
            <p:spPr bwMode="auto">
              <a:xfrm>
                <a:off x="1108" y="2499"/>
                <a:ext cx="584" cy="388"/>
              </a:xfrm>
              <a:prstGeom prst="rect">
                <a:avLst/>
              </a:prstGeom>
              <a:solidFill>
                <a:srgbClr val="FFFFFF"/>
              </a:solidFill>
              <a:ln w="12700" cap="sq">
                <a:solidFill>
                  <a:srgbClr val="15A8DB"/>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2400">
                    <a:solidFill>
                      <a:srgbClr val="000000"/>
                    </a:solidFill>
                    <a:latin typeface="Lucida Sans Typewriter" charset="0"/>
                    <a:cs typeface="+mn-cs"/>
                  </a:rPr>
                  <a:t>(1/)</a:t>
                </a:r>
              </a:p>
            </p:txBody>
          </p:sp>
        </p:grpSp>
      </p:grpSp>
    </p:spTree>
    <p:extLst>
      <p:ext uri="{BB962C8B-B14F-4D97-AF65-F5344CB8AC3E}">
        <p14:creationId xmlns:p14="http://schemas.microsoft.com/office/powerpoint/2010/main" val="1981527520"/>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fld id="{263C81E9-CF22-E147-A69F-DA85FF1268C1}" type="slidenum">
              <a:rPr lang="en-US"/>
              <a:pPr/>
              <a:t>71</a:t>
            </a:fld>
            <a:endParaRPr lang="en-US"/>
          </a:p>
        </p:txBody>
      </p:sp>
      <p:sp>
        <p:nvSpPr>
          <p:cNvPr id="280578" name="Rectangle 2"/>
          <p:cNvSpPr>
            <a:spLocks noGrp="1" noChangeArrowheads="1"/>
          </p:cNvSpPr>
          <p:nvPr>
            <p:ph type="title"/>
          </p:nvPr>
        </p:nvSpPr>
        <p:spPr>
          <a:xfrm>
            <a:off x="2289172" y="1427986"/>
            <a:ext cx="4264028" cy="1118733"/>
          </a:xfrm>
        </p:spPr>
        <p:txBody>
          <a:bodyPr/>
          <a:lstStyle/>
          <a:p>
            <a:r>
              <a:rPr lang="en-US" dirty="0" smtClean="0"/>
              <a:t>List Comprehensions</a:t>
            </a:r>
            <a:endParaRPr lang="en-US" dirty="0"/>
          </a:p>
        </p:txBody>
      </p:sp>
    </p:spTree>
    <p:extLst>
      <p:ext uri="{BB962C8B-B14F-4D97-AF65-F5344CB8AC3E}">
        <p14:creationId xmlns:p14="http://schemas.microsoft.com/office/powerpoint/2010/main" val="94002717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fld id="{263C81E9-CF22-E147-A69F-DA85FF1268C1}" type="slidenum">
              <a:rPr lang="en-US"/>
              <a:pPr/>
              <a:t>72</a:t>
            </a:fld>
            <a:endParaRPr lang="en-US"/>
          </a:p>
        </p:txBody>
      </p:sp>
      <p:sp>
        <p:nvSpPr>
          <p:cNvPr id="280578" name="Rectangle 2"/>
          <p:cNvSpPr>
            <a:spLocks noGrp="1" noChangeArrowheads="1"/>
          </p:cNvSpPr>
          <p:nvPr>
            <p:ph type="title"/>
          </p:nvPr>
        </p:nvSpPr>
        <p:spPr/>
        <p:txBody>
          <a:bodyPr/>
          <a:lstStyle/>
          <a:p>
            <a:r>
              <a:rPr lang="en-US"/>
              <a:t>Set Comprehensions</a:t>
            </a:r>
          </a:p>
        </p:txBody>
      </p:sp>
      <p:sp>
        <p:nvSpPr>
          <p:cNvPr id="280579" name="Text Box 3"/>
          <p:cNvSpPr txBox="1">
            <a:spLocks noChangeArrowheads="1"/>
          </p:cNvSpPr>
          <p:nvPr/>
        </p:nvSpPr>
        <p:spPr bwMode="auto">
          <a:xfrm>
            <a:off x="427038" y="1181468"/>
            <a:ext cx="81851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lang="en-US" sz="2400" dirty="0">
                <a:latin typeface="Tahoma"/>
                <a:cs typeface="Tahoma"/>
              </a:rPr>
              <a:t>In mathematics, the </a:t>
            </a:r>
            <a:r>
              <a:rPr lang="en-US" sz="2400" u="sng" dirty="0">
                <a:latin typeface="Tahoma"/>
                <a:cs typeface="Tahoma"/>
              </a:rPr>
              <a:t>comprehension</a:t>
            </a:r>
            <a:r>
              <a:rPr lang="en-US" sz="2400" dirty="0">
                <a:latin typeface="Tahoma"/>
                <a:cs typeface="Tahoma"/>
              </a:rPr>
              <a:t> notation can be used to construct new sets from old sets.</a:t>
            </a:r>
          </a:p>
        </p:txBody>
      </p:sp>
      <p:sp>
        <p:nvSpPr>
          <p:cNvPr id="280580" name="Text Box 4"/>
          <p:cNvSpPr txBox="1">
            <a:spLocks noChangeArrowheads="1"/>
          </p:cNvSpPr>
          <p:nvPr/>
        </p:nvSpPr>
        <p:spPr bwMode="auto">
          <a:xfrm>
            <a:off x="1479550" y="2627601"/>
            <a:ext cx="2690610" cy="461665"/>
          </a:xfrm>
          <a:prstGeom prst="rect">
            <a:avLst/>
          </a:prstGeom>
          <a:solidFill>
            <a:srgbClr val="FFFFFF"/>
          </a:solidFill>
          <a:ln>
            <a:solidFill>
              <a:srgbClr val="15A8DB"/>
            </a:solidFill>
          </a:ln>
          <a:effectLst/>
          <a:extLst/>
        </p:spPr>
        <p:txBody>
          <a:bodyPr wrap="none" anchor="ctr">
            <a:spAutoFit/>
          </a:bodyPr>
          <a:lstStyle/>
          <a:p>
            <a:r>
              <a:rPr lang="en-US" sz="2400" dirty="0">
                <a:solidFill>
                  <a:srgbClr val="000000"/>
                </a:solidFill>
                <a:latin typeface="Tahoma"/>
                <a:cs typeface="Tahoma"/>
              </a:rPr>
              <a:t>{x</a:t>
            </a:r>
            <a:r>
              <a:rPr lang="en-US" sz="2400" baseline="30000" dirty="0">
                <a:solidFill>
                  <a:srgbClr val="000000"/>
                </a:solidFill>
                <a:latin typeface="Tahoma"/>
                <a:cs typeface="Tahoma"/>
              </a:rPr>
              <a:t>2 </a:t>
            </a:r>
            <a:r>
              <a:rPr lang="en-US" sz="2400" dirty="0">
                <a:solidFill>
                  <a:srgbClr val="000000"/>
                </a:solidFill>
                <a:latin typeface="Tahoma"/>
                <a:cs typeface="Tahoma"/>
              </a:rPr>
              <a:t> |  x </a:t>
            </a:r>
            <a:r>
              <a:rPr lang="en-US" sz="2400" dirty="0">
                <a:solidFill>
                  <a:srgbClr val="000000"/>
                </a:solidFill>
                <a:latin typeface="Tahoma"/>
                <a:cs typeface="Tahoma"/>
                <a:sym typeface="Symbol" charset="0"/>
              </a:rPr>
              <a:t> </a:t>
            </a:r>
            <a:r>
              <a:rPr lang="en-US" sz="2400" dirty="0">
                <a:solidFill>
                  <a:srgbClr val="000000"/>
                </a:solidFill>
                <a:latin typeface="Tahoma"/>
                <a:cs typeface="Tahoma"/>
              </a:rPr>
              <a:t>{1...5}}</a:t>
            </a:r>
          </a:p>
        </p:txBody>
      </p:sp>
      <p:sp>
        <p:nvSpPr>
          <p:cNvPr id="280581" name="AutoShape 5"/>
          <p:cNvSpPr>
            <a:spLocks noChangeArrowheads="1"/>
          </p:cNvSpPr>
          <p:nvPr/>
        </p:nvSpPr>
        <p:spPr bwMode="auto">
          <a:xfrm>
            <a:off x="685800" y="3684012"/>
            <a:ext cx="7545388" cy="919401"/>
          </a:xfrm>
          <a:prstGeom prst="wedgeRoundRectCallout">
            <a:avLst>
              <a:gd name="adj1" fmla="val -21384"/>
              <a:gd name="adj2" fmla="val -93542"/>
              <a:gd name="adj3" fmla="val 16667"/>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2400">
                <a:latin typeface="Tahoma"/>
                <a:cs typeface="Tahoma"/>
              </a:rPr>
              <a:t>The set {1,4,9,16,25} of all numbers x</a:t>
            </a:r>
            <a:r>
              <a:rPr lang="en-US" sz="2400" baseline="30000">
                <a:latin typeface="Tahoma"/>
                <a:cs typeface="Tahoma"/>
              </a:rPr>
              <a:t>2</a:t>
            </a:r>
            <a:r>
              <a:rPr lang="en-US" sz="2400">
                <a:latin typeface="Tahoma"/>
                <a:cs typeface="Tahoma"/>
              </a:rPr>
              <a:t> such that x is an element of the set {1…5}.</a:t>
            </a:r>
          </a:p>
        </p:txBody>
      </p:sp>
    </p:spTree>
    <p:extLst>
      <p:ext uri="{BB962C8B-B14F-4D97-AF65-F5344CB8AC3E}">
        <p14:creationId xmlns:p14="http://schemas.microsoft.com/office/powerpoint/2010/main" val="2275503605"/>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fld id="{FD7F8172-371E-3E4F-909A-1CC4F3EB3E63}" type="slidenum">
              <a:rPr lang="en-US"/>
              <a:pPr/>
              <a:t>73</a:t>
            </a:fld>
            <a:endParaRPr lang="en-US"/>
          </a:p>
        </p:txBody>
      </p:sp>
      <p:sp>
        <p:nvSpPr>
          <p:cNvPr id="281602" name="Rectangle 2"/>
          <p:cNvSpPr>
            <a:spLocks noGrp="1" noChangeArrowheads="1"/>
          </p:cNvSpPr>
          <p:nvPr>
            <p:ph type="title"/>
          </p:nvPr>
        </p:nvSpPr>
        <p:spPr/>
        <p:txBody>
          <a:bodyPr/>
          <a:lstStyle/>
          <a:p>
            <a:r>
              <a:rPr lang="en-US"/>
              <a:t>Lists Comprehensions</a:t>
            </a:r>
          </a:p>
        </p:txBody>
      </p:sp>
      <p:sp>
        <p:nvSpPr>
          <p:cNvPr id="281603" name="Text Box 3"/>
          <p:cNvSpPr txBox="1">
            <a:spLocks noChangeArrowheads="1"/>
          </p:cNvSpPr>
          <p:nvPr/>
        </p:nvSpPr>
        <p:spPr bwMode="auto">
          <a:xfrm>
            <a:off x="439738" y="1166636"/>
            <a:ext cx="82978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lang="en-US" sz="2400" dirty="0">
                <a:latin typeface="Tahoma"/>
                <a:cs typeface="Tahoma"/>
              </a:rPr>
              <a:t>In Haskell, a similar comprehension notation can be used to construct new </a:t>
            </a:r>
            <a:r>
              <a:rPr lang="en-US" sz="2400" u="sng" dirty="0">
                <a:latin typeface="Tahoma"/>
                <a:cs typeface="Tahoma"/>
              </a:rPr>
              <a:t>lists</a:t>
            </a:r>
            <a:r>
              <a:rPr lang="en-US" sz="2400" dirty="0">
                <a:latin typeface="Tahoma"/>
                <a:cs typeface="Tahoma"/>
              </a:rPr>
              <a:t> from old lists.</a:t>
            </a:r>
          </a:p>
        </p:txBody>
      </p:sp>
      <p:sp>
        <p:nvSpPr>
          <p:cNvPr id="281604" name="Text Box 4"/>
          <p:cNvSpPr txBox="1">
            <a:spLocks noChangeArrowheads="1"/>
          </p:cNvSpPr>
          <p:nvPr/>
        </p:nvSpPr>
        <p:spPr bwMode="auto">
          <a:xfrm>
            <a:off x="1541464" y="2536865"/>
            <a:ext cx="3640991" cy="492443"/>
          </a:xfrm>
          <a:prstGeom prst="rect">
            <a:avLst/>
          </a:prstGeom>
          <a:solidFill>
            <a:srgbClr val="FFFFFF"/>
          </a:solidFill>
          <a:ln>
            <a:solidFill>
              <a:srgbClr val="15A8DB"/>
            </a:solidFill>
          </a:ln>
          <a:effectLst/>
          <a:extLst/>
        </p:spPr>
        <p:txBody>
          <a:bodyPr wrap="none" anchor="ctr">
            <a:spAutoFit/>
          </a:bodyPr>
          <a:lstStyle/>
          <a:p>
            <a:pPr>
              <a:lnSpc>
                <a:spcPct val="110000"/>
              </a:lnSpc>
            </a:pPr>
            <a:r>
              <a:rPr lang="en-US" sz="2400" dirty="0">
                <a:solidFill>
                  <a:srgbClr val="000000"/>
                </a:solidFill>
                <a:latin typeface="Lucida Sans Typewriter" charset="0"/>
              </a:rPr>
              <a:t>[x^2 | x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[1..5]]</a:t>
            </a:r>
          </a:p>
        </p:txBody>
      </p:sp>
      <p:sp>
        <p:nvSpPr>
          <p:cNvPr id="281606" name="AutoShape 6"/>
          <p:cNvSpPr>
            <a:spLocks noChangeArrowheads="1"/>
          </p:cNvSpPr>
          <p:nvPr/>
        </p:nvSpPr>
        <p:spPr bwMode="auto">
          <a:xfrm>
            <a:off x="722313" y="3673943"/>
            <a:ext cx="7402512" cy="919401"/>
          </a:xfrm>
          <a:prstGeom prst="wedgeRoundRectCallout">
            <a:avLst>
              <a:gd name="adj1" fmla="val -22144"/>
              <a:gd name="adj2" fmla="val -98347"/>
              <a:gd name="adj3" fmla="val 16667"/>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2400">
                <a:latin typeface="Tahoma"/>
                <a:cs typeface="Tahoma"/>
              </a:rPr>
              <a:t>The list [1,4,9,16,25] of all numbers x^2</a:t>
            </a:r>
            <a:r>
              <a:rPr lang="en-US" sz="2400" baseline="30000">
                <a:latin typeface="Tahoma"/>
                <a:cs typeface="Tahoma"/>
              </a:rPr>
              <a:t> </a:t>
            </a:r>
            <a:r>
              <a:rPr lang="en-US" sz="2400">
                <a:latin typeface="Tahoma"/>
                <a:cs typeface="Tahoma"/>
              </a:rPr>
              <a:t>such that x is an element of the list [1..5].</a:t>
            </a:r>
          </a:p>
        </p:txBody>
      </p:sp>
    </p:spTree>
    <p:extLst>
      <p:ext uri="{BB962C8B-B14F-4D97-AF65-F5344CB8AC3E}">
        <p14:creationId xmlns:p14="http://schemas.microsoft.com/office/powerpoint/2010/main" val="415029471"/>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C34465C-4272-8A4A-BCB2-CB54EE117B64}" type="slidenum">
              <a:rPr lang="en-US"/>
              <a:pPr/>
              <a:t>74</a:t>
            </a:fld>
            <a:endParaRPr lang="en-US"/>
          </a:p>
        </p:txBody>
      </p:sp>
      <p:sp>
        <p:nvSpPr>
          <p:cNvPr id="284674" name="Text Box 2"/>
          <p:cNvSpPr txBox="1">
            <a:spLocks noChangeArrowheads="1"/>
          </p:cNvSpPr>
          <p:nvPr/>
        </p:nvSpPr>
        <p:spPr bwMode="auto">
          <a:xfrm>
            <a:off x="352425" y="271017"/>
            <a:ext cx="9309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sz="2400" dirty="0">
                <a:latin typeface="Tahoma"/>
                <a:cs typeface="Tahoma"/>
              </a:rPr>
              <a:t>Note:</a:t>
            </a:r>
          </a:p>
        </p:txBody>
      </p:sp>
      <p:sp>
        <p:nvSpPr>
          <p:cNvPr id="284675" name="Rectangle 3"/>
          <p:cNvSpPr>
            <a:spLocks noChangeArrowheads="1"/>
          </p:cNvSpPr>
          <p:nvPr/>
        </p:nvSpPr>
        <p:spPr bwMode="auto">
          <a:xfrm>
            <a:off x="438150" y="1088231"/>
            <a:ext cx="8178800" cy="1915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The expression x </a:t>
            </a:r>
            <a:r>
              <a:rPr kumimoji="1" lang="en-US" sz="2400" dirty="0">
                <a:latin typeface="Tahoma"/>
                <a:cs typeface="Tahoma"/>
                <a:sym typeface="Symbol" charset="0"/>
              </a:rPr>
              <a:t></a:t>
            </a:r>
            <a:r>
              <a:rPr kumimoji="1" lang="en-US" sz="2400" dirty="0">
                <a:latin typeface="Tahoma"/>
                <a:cs typeface="Tahoma"/>
              </a:rPr>
              <a:t> [1..5] is called a </a:t>
            </a:r>
            <a:r>
              <a:rPr kumimoji="1" lang="en-US" sz="2400" u="sng" dirty="0">
                <a:latin typeface="Tahoma"/>
                <a:cs typeface="Tahoma"/>
              </a:rPr>
              <a:t>generator</a:t>
            </a:r>
            <a:r>
              <a:rPr kumimoji="1" lang="en-US" sz="2400" dirty="0">
                <a:latin typeface="Tahoma"/>
                <a:cs typeface="Tahoma"/>
              </a:rPr>
              <a:t>, as it states how to generate values for x.</a:t>
            </a:r>
          </a:p>
          <a:p>
            <a:pPr marL="342900" indent="-342900">
              <a:spcBef>
                <a:spcPct val="20000"/>
              </a:spcBef>
              <a:buClr>
                <a:schemeClr val="accent2"/>
              </a:buClr>
              <a:buFont typeface="Monotype Sorts" charset="0"/>
              <a:buChar char="z"/>
            </a:pPr>
            <a:endParaRPr kumimoji="1" lang="en-US" sz="2400" dirty="0">
              <a:latin typeface="Tahoma"/>
              <a:cs typeface="Tahoma"/>
            </a:endParaRPr>
          </a:p>
          <a:p>
            <a:pPr marL="342900" indent="-342900">
              <a:spcBef>
                <a:spcPct val="20000"/>
              </a:spcBef>
              <a:buClr>
                <a:schemeClr val="accent2"/>
              </a:buClr>
              <a:buFont typeface="Monotype Sorts" charset="0"/>
              <a:buChar char="z"/>
            </a:pPr>
            <a:r>
              <a:rPr kumimoji="1" lang="en-US" sz="2400" dirty="0">
                <a:latin typeface="Tahoma"/>
                <a:cs typeface="Tahoma"/>
              </a:rPr>
              <a:t>Comprehensions can have </a:t>
            </a:r>
            <a:r>
              <a:rPr kumimoji="1" lang="en-US" sz="2400" u="sng" dirty="0">
                <a:latin typeface="Tahoma"/>
                <a:cs typeface="Tahoma"/>
              </a:rPr>
              <a:t>multiple</a:t>
            </a:r>
            <a:r>
              <a:rPr kumimoji="1" lang="en-US" sz="2400" dirty="0">
                <a:latin typeface="Tahoma"/>
                <a:cs typeface="Tahoma"/>
              </a:rPr>
              <a:t> generators, separated by commas.  For example:</a:t>
            </a:r>
          </a:p>
        </p:txBody>
      </p:sp>
      <p:sp>
        <p:nvSpPr>
          <p:cNvPr id="284676" name="Text Box 4"/>
          <p:cNvSpPr txBox="1">
            <a:spLocks noChangeArrowheads="1"/>
          </p:cNvSpPr>
          <p:nvPr/>
        </p:nvSpPr>
        <p:spPr bwMode="auto">
          <a:xfrm>
            <a:off x="1193800" y="3381784"/>
            <a:ext cx="7046220" cy="1200328"/>
          </a:xfrm>
          <a:prstGeom prst="rect">
            <a:avLst/>
          </a:prstGeom>
          <a:solidFill>
            <a:srgbClr val="FFFFFF"/>
          </a:solidFill>
          <a:ln>
            <a:solidFill>
              <a:srgbClr val="15A8DB"/>
            </a:solidFill>
          </a:ln>
          <a:effectLst/>
          <a:extLst/>
        </p:spPr>
        <p:txBody>
          <a:bodyPr wrap="none" anchor="ctr">
            <a:spAutoFit/>
          </a:bodyPr>
          <a:lstStyle/>
          <a:p>
            <a:r>
              <a:rPr lang="en-US" sz="2400">
                <a:solidFill>
                  <a:srgbClr val="000000"/>
                </a:solidFill>
                <a:latin typeface="Lucida Sans Typewriter" charset="0"/>
              </a:rPr>
              <a:t>&gt; [(x,y) | x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[1,2,3], y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[4,5]]</a:t>
            </a:r>
          </a:p>
          <a:p>
            <a:endParaRPr lang="en-US" sz="2400">
              <a:solidFill>
                <a:srgbClr val="000000"/>
              </a:solidFill>
              <a:latin typeface="Lucida Sans Typewriter" charset="0"/>
            </a:endParaRPr>
          </a:p>
          <a:p>
            <a:r>
              <a:rPr lang="en-US" sz="2400">
                <a:solidFill>
                  <a:srgbClr val="000000"/>
                </a:solidFill>
                <a:latin typeface="Lucida Sans Typewriter" charset="0"/>
              </a:rPr>
              <a:t>[(1,4),(1,5),(2,4),(2,5),(3,4),(3,5)]</a:t>
            </a:r>
          </a:p>
        </p:txBody>
      </p:sp>
    </p:spTree>
    <p:extLst>
      <p:ext uri="{BB962C8B-B14F-4D97-AF65-F5344CB8AC3E}">
        <p14:creationId xmlns:p14="http://schemas.microsoft.com/office/powerpoint/2010/main" val="283781297"/>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5DC2389-0B60-B749-A01C-B19A03E06BB6}" type="slidenum">
              <a:rPr lang="en-US"/>
              <a:pPr/>
              <a:t>75</a:t>
            </a:fld>
            <a:endParaRPr lang="en-US"/>
          </a:p>
        </p:txBody>
      </p:sp>
      <p:sp>
        <p:nvSpPr>
          <p:cNvPr id="289794" name="Rectangle 2"/>
          <p:cNvSpPr>
            <a:spLocks noChangeArrowheads="1"/>
          </p:cNvSpPr>
          <p:nvPr/>
        </p:nvSpPr>
        <p:spPr bwMode="auto">
          <a:xfrm>
            <a:off x="430213" y="452438"/>
            <a:ext cx="8178800" cy="792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Changing the </a:t>
            </a:r>
            <a:r>
              <a:rPr kumimoji="1" lang="en-US" sz="2400" u="sng" dirty="0">
                <a:latin typeface="Tahoma"/>
                <a:cs typeface="Tahoma"/>
              </a:rPr>
              <a:t>order</a:t>
            </a:r>
            <a:r>
              <a:rPr kumimoji="1" lang="en-US" sz="2400" dirty="0">
                <a:latin typeface="Tahoma"/>
                <a:cs typeface="Tahoma"/>
              </a:rPr>
              <a:t> of the generators changes the order of the elements in the final list:</a:t>
            </a:r>
          </a:p>
        </p:txBody>
      </p:sp>
      <p:sp>
        <p:nvSpPr>
          <p:cNvPr id="289795" name="Text Box 3"/>
          <p:cNvSpPr txBox="1">
            <a:spLocks noChangeArrowheads="1"/>
          </p:cNvSpPr>
          <p:nvPr/>
        </p:nvSpPr>
        <p:spPr bwMode="auto">
          <a:xfrm>
            <a:off x="1217613" y="1666786"/>
            <a:ext cx="7046220" cy="1200328"/>
          </a:xfrm>
          <a:prstGeom prst="rect">
            <a:avLst/>
          </a:prstGeom>
          <a:solidFill>
            <a:srgbClr val="FFFFFF"/>
          </a:solidFill>
          <a:ln>
            <a:solidFill>
              <a:srgbClr val="15A8DB"/>
            </a:solidFill>
          </a:ln>
          <a:effectLst/>
          <a:extLst/>
        </p:spPr>
        <p:txBody>
          <a:bodyPr wrap="none" anchor="ctr">
            <a:spAutoFit/>
          </a:bodyPr>
          <a:lstStyle/>
          <a:p>
            <a:r>
              <a:rPr lang="en-US" sz="2400">
                <a:solidFill>
                  <a:srgbClr val="000000"/>
                </a:solidFill>
                <a:latin typeface="Lucida Sans Typewriter" charset="0"/>
              </a:rPr>
              <a:t>&gt; [(x,y) | y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[4,5], x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[1,2,3]]</a:t>
            </a:r>
          </a:p>
          <a:p>
            <a:endParaRPr lang="en-US" sz="2400">
              <a:solidFill>
                <a:srgbClr val="000000"/>
              </a:solidFill>
              <a:latin typeface="Lucida Sans Typewriter" charset="0"/>
            </a:endParaRPr>
          </a:p>
          <a:p>
            <a:r>
              <a:rPr lang="en-US" sz="2400">
                <a:solidFill>
                  <a:srgbClr val="000000"/>
                </a:solidFill>
                <a:latin typeface="Lucida Sans Typewriter" charset="0"/>
              </a:rPr>
              <a:t>[(1,4),(2,4),(3,4),(1,5),(2,5),(3,5)]</a:t>
            </a:r>
          </a:p>
        </p:txBody>
      </p:sp>
      <p:sp>
        <p:nvSpPr>
          <p:cNvPr id="289796" name="Rectangle 4"/>
          <p:cNvSpPr>
            <a:spLocks noChangeArrowheads="1"/>
          </p:cNvSpPr>
          <p:nvPr/>
        </p:nvSpPr>
        <p:spPr bwMode="auto">
          <a:xfrm>
            <a:off x="430214" y="3288507"/>
            <a:ext cx="8264525" cy="1097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Multiple generators are like </a:t>
            </a:r>
            <a:r>
              <a:rPr kumimoji="1" lang="en-US" sz="2400" u="sng" dirty="0">
                <a:latin typeface="Tahoma"/>
                <a:cs typeface="Tahoma"/>
              </a:rPr>
              <a:t>nested loops</a:t>
            </a:r>
            <a:r>
              <a:rPr kumimoji="1" lang="en-US" sz="2400" dirty="0">
                <a:latin typeface="Tahoma"/>
                <a:cs typeface="Tahoma"/>
              </a:rPr>
              <a:t>, with later generators as more deeply nested loops whose variables change value more frequently.</a:t>
            </a:r>
          </a:p>
        </p:txBody>
      </p:sp>
    </p:spTree>
    <p:extLst>
      <p:ext uri="{BB962C8B-B14F-4D97-AF65-F5344CB8AC3E}">
        <p14:creationId xmlns:p14="http://schemas.microsoft.com/office/powerpoint/2010/main" val="3481935751"/>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
          <p:cNvSpPr>
            <a:spLocks noGrp="1"/>
          </p:cNvSpPr>
          <p:nvPr>
            <p:ph type="sldNum" sz="quarter" idx="10"/>
          </p:nvPr>
        </p:nvSpPr>
        <p:spPr/>
        <p:txBody>
          <a:bodyPr/>
          <a:lstStyle/>
          <a:p>
            <a:fld id="{79373432-BE5A-1A4B-9E99-A5AD01953CCD}" type="slidenum">
              <a:rPr lang="en-US"/>
              <a:pPr/>
              <a:t>76</a:t>
            </a:fld>
            <a:endParaRPr lang="en-US"/>
          </a:p>
        </p:txBody>
      </p:sp>
      <p:sp>
        <p:nvSpPr>
          <p:cNvPr id="296972" name="Text Box 12"/>
          <p:cNvSpPr txBox="1">
            <a:spLocks noChangeArrowheads="1"/>
          </p:cNvSpPr>
          <p:nvPr/>
        </p:nvSpPr>
        <p:spPr bwMode="auto">
          <a:xfrm>
            <a:off x="1219200" y="1205484"/>
            <a:ext cx="7046220" cy="1200328"/>
          </a:xfrm>
          <a:prstGeom prst="rect">
            <a:avLst/>
          </a:prstGeom>
          <a:solidFill>
            <a:srgbClr val="FFFFFF"/>
          </a:solidFill>
          <a:ln>
            <a:solidFill>
              <a:srgbClr val="15A8DB"/>
            </a:solidFill>
          </a:ln>
          <a:effectLst/>
          <a:extLst/>
        </p:spPr>
        <p:txBody>
          <a:bodyPr wrap="none" anchor="ctr">
            <a:spAutoFit/>
          </a:bodyPr>
          <a:lstStyle/>
          <a:p>
            <a:r>
              <a:rPr lang="en-US" sz="2400">
                <a:solidFill>
                  <a:srgbClr val="000000"/>
                </a:solidFill>
                <a:latin typeface="Lucida Sans Typewriter" charset="0"/>
              </a:rPr>
              <a:t>&gt; [(x,y) | y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[4,5], x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[1,2,3]]</a:t>
            </a:r>
          </a:p>
          <a:p>
            <a:endParaRPr lang="en-US" sz="2400">
              <a:solidFill>
                <a:srgbClr val="000000"/>
              </a:solidFill>
              <a:latin typeface="Lucida Sans Typewriter" charset="0"/>
            </a:endParaRPr>
          </a:p>
          <a:p>
            <a:r>
              <a:rPr lang="en-US" sz="2400">
                <a:solidFill>
                  <a:srgbClr val="000000"/>
                </a:solidFill>
                <a:latin typeface="Lucida Sans Typewriter" charset="0"/>
              </a:rPr>
              <a:t>[(1,4),(2,4),(3,4),(1,5),(2,5),(3,5)]</a:t>
            </a:r>
          </a:p>
        </p:txBody>
      </p:sp>
      <p:sp>
        <p:nvSpPr>
          <p:cNvPr id="296973" name="Rectangle 13"/>
          <p:cNvSpPr>
            <a:spLocks noChangeArrowheads="1"/>
          </p:cNvSpPr>
          <p:nvPr/>
        </p:nvSpPr>
        <p:spPr bwMode="auto">
          <a:xfrm>
            <a:off x="455613" y="428625"/>
            <a:ext cx="2844800" cy="448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For example:</a:t>
            </a:r>
          </a:p>
        </p:txBody>
      </p:sp>
      <p:sp>
        <p:nvSpPr>
          <p:cNvPr id="297004" name="AutoShape 44"/>
          <p:cNvSpPr>
            <a:spLocks noChangeArrowheads="1"/>
          </p:cNvSpPr>
          <p:nvPr/>
        </p:nvSpPr>
        <p:spPr bwMode="auto">
          <a:xfrm>
            <a:off x="1536700" y="3555229"/>
            <a:ext cx="6426200" cy="1328023"/>
          </a:xfrm>
          <a:prstGeom prst="wedgeRoundRectCallout">
            <a:avLst>
              <a:gd name="adj1" fmla="val -21986"/>
              <a:gd name="adj2" fmla="val -40181"/>
              <a:gd name="adj3" fmla="val 16667"/>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2400" dirty="0">
                <a:latin typeface="Tahoma"/>
                <a:cs typeface="Tahoma"/>
              </a:rPr>
              <a:t>x </a:t>
            </a:r>
            <a:r>
              <a:rPr lang="en-US" sz="2400" dirty="0">
                <a:latin typeface="Tahoma"/>
                <a:cs typeface="Tahoma"/>
                <a:sym typeface="Symbol" charset="0"/>
              </a:rPr>
              <a:t></a:t>
            </a:r>
            <a:r>
              <a:rPr lang="en-US" sz="2400" dirty="0">
                <a:latin typeface="Tahoma"/>
                <a:cs typeface="Tahoma"/>
              </a:rPr>
              <a:t> [1,2,3] is the last generator, so the value of the x component of each pair changes most frequently.</a:t>
            </a:r>
          </a:p>
        </p:txBody>
      </p:sp>
      <p:sp>
        <p:nvSpPr>
          <p:cNvPr id="297025" name="Line 65"/>
          <p:cNvSpPr>
            <a:spLocks noChangeShapeType="1"/>
          </p:cNvSpPr>
          <p:nvPr/>
        </p:nvSpPr>
        <p:spPr bwMode="auto">
          <a:xfrm flipV="1">
            <a:off x="1768475" y="2408765"/>
            <a:ext cx="0" cy="37147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97026" name="Line 66"/>
          <p:cNvSpPr>
            <a:spLocks noChangeShapeType="1"/>
          </p:cNvSpPr>
          <p:nvPr/>
        </p:nvSpPr>
        <p:spPr bwMode="auto">
          <a:xfrm flipV="1">
            <a:off x="2860675" y="2408765"/>
            <a:ext cx="0" cy="37147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97027" name="Line 67"/>
          <p:cNvSpPr>
            <a:spLocks noChangeShapeType="1"/>
          </p:cNvSpPr>
          <p:nvPr/>
        </p:nvSpPr>
        <p:spPr bwMode="auto">
          <a:xfrm flipV="1">
            <a:off x="3965575" y="2408765"/>
            <a:ext cx="0" cy="37147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97028" name="Line 68"/>
          <p:cNvSpPr>
            <a:spLocks noChangeShapeType="1"/>
          </p:cNvSpPr>
          <p:nvPr/>
        </p:nvSpPr>
        <p:spPr bwMode="auto">
          <a:xfrm flipV="1">
            <a:off x="5095875" y="2408765"/>
            <a:ext cx="0" cy="37147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97029" name="Line 69"/>
          <p:cNvSpPr>
            <a:spLocks noChangeShapeType="1"/>
          </p:cNvSpPr>
          <p:nvPr/>
        </p:nvSpPr>
        <p:spPr bwMode="auto">
          <a:xfrm flipV="1">
            <a:off x="6175375" y="2408765"/>
            <a:ext cx="0" cy="37147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97030" name="Line 70"/>
          <p:cNvSpPr>
            <a:spLocks noChangeShapeType="1"/>
          </p:cNvSpPr>
          <p:nvPr/>
        </p:nvSpPr>
        <p:spPr bwMode="auto">
          <a:xfrm flipV="1">
            <a:off x="7281863" y="2408765"/>
            <a:ext cx="0" cy="37147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97031" name="Line 71"/>
          <p:cNvSpPr>
            <a:spLocks noChangeShapeType="1"/>
          </p:cNvSpPr>
          <p:nvPr/>
        </p:nvSpPr>
        <p:spPr bwMode="auto">
          <a:xfrm flipH="1" flipV="1">
            <a:off x="1768475" y="2780240"/>
            <a:ext cx="2846388" cy="77986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7032" name="Line 72"/>
          <p:cNvSpPr>
            <a:spLocks noChangeShapeType="1"/>
          </p:cNvSpPr>
          <p:nvPr/>
        </p:nvSpPr>
        <p:spPr bwMode="auto">
          <a:xfrm>
            <a:off x="2857501" y="2780240"/>
            <a:ext cx="1744663" cy="77986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7033" name="Line 73"/>
          <p:cNvSpPr>
            <a:spLocks noChangeShapeType="1"/>
          </p:cNvSpPr>
          <p:nvPr/>
        </p:nvSpPr>
        <p:spPr bwMode="auto">
          <a:xfrm>
            <a:off x="3970339" y="2789765"/>
            <a:ext cx="631825" cy="77033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7034" name="Line 74"/>
          <p:cNvSpPr>
            <a:spLocks noChangeShapeType="1"/>
          </p:cNvSpPr>
          <p:nvPr/>
        </p:nvSpPr>
        <p:spPr bwMode="auto">
          <a:xfrm flipH="1">
            <a:off x="4602163" y="2780240"/>
            <a:ext cx="495300" cy="77986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7035" name="Line 75"/>
          <p:cNvSpPr>
            <a:spLocks noChangeShapeType="1"/>
          </p:cNvSpPr>
          <p:nvPr/>
        </p:nvSpPr>
        <p:spPr bwMode="auto">
          <a:xfrm flipV="1">
            <a:off x="4602164" y="2780240"/>
            <a:ext cx="1570037" cy="77986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7036" name="Line 76"/>
          <p:cNvSpPr>
            <a:spLocks noChangeShapeType="1"/>
          </p:cNvSpPr>
          <p:nvPr/>
        </p:nvSpPr>
        <p:spPr bwMode="auto">
          <a:xfrm flipV="1">
            <a:off x="4602163" y="2789765"/>
            <a:ext cx="2684462" cy="77033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4151714746"/>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fld id="{307CE325-5D6F-D546-8288-E0C73EEF6B7F}" type="slidenum">
              <a:rPr lang="en-US"/>
              <a:pPr/>
              <a:t>77</a:t>
            </a:fld>
            <a:endParaRPr lang="en-US"/>
          </a:p>
        </p:txBody>
      </p:sp>
      <p:sp>
        <p:nvSpPr>
          <p:cNvPr id="291842" name="Rectangle 2"/>
          <p:cNvSpPr>
            <a:spLocks noGrp="1" noChangeArrowheads="1"/>
          </p:cNvSpPr>
          <p:nvPr>
            <p:ph type="title"/>
          </p:nvPr>
        </p:nvSpPr>
        <p:spPr/>
        <p:txBody>
          <a:bodyPr/>
          <a:lstStyle/>
          <a:p>
            <a:r>
              <a:rPr lang="en-US"/>
              <a:t>Dependant Generators</a:t>
            </a:r>
          </a:p>
        </p:txBody>
      </p:sp>
      <p:sp>
        <p:nvSpPr>
          <p:cNvPr id="291843" name="Text Box 3"/>
          <p:cNvSpPr txBox="1">
            <a:spLocks noChangeArrowheads="1"/>
          </p:cNvSpPr>
          <p:nvPr/>
        </p:nvSpPr>
        <p:spPr bwMode="auto">
          <a:xfrm>
            <a:off x="415926" y="1153745"/>
            <a:ext cx="8099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lang="en-US" sz="2400" dirty="0">
                <a:latin typeface="Tahoma"/>
                <a:cs typeface="Tahoma"/>
              </a:rPr>
              <a:t>Later generators can </a:t>
            </a:r>
            <a:r>
              <a:rPr lang="en-US" sz="2400" u="sng" dirty="0">
                <a:latin typeface="Tahoma"/>
                <a:cs typeface="Tahoma"/>
              </a:rPr>
              <a:t>depend</a:t>
            </a:r>
            <a:r>
              <a:rPr lang="en-US" sz="2400" dirty="0">
                <a:latin typeface="Tahoma"/>
                <a:cs typeface="Tahoma"/>
              </a:rPr>
              <a:t> on the variables that are introduced by earlier generators.</a:t>
            </a:r>
          </a:p>
        </p:txBody>
      </p:sp>
      <p:sp>
        <p:nvSpPr>
          <p:cNvPr id="291844" name="Text Box 4"/>
          <p:cNvSpPr txBox="1">
            <a:spLocks noChangeArrowheads="1"/>
          </p:cNvSpPr>
          <p:nvPr/>
        </p:nvSpPr>
        <p:spPr bwMode="auto">
          <a:xfrm>
            <a:off x="1500189" y="2446378"/>
            <a:ext cx="6355526" cy="492443"/>
          </a:xfrm>
          <a:prstGeom prst="rect">
            <a:avLst/>
          </a:prstGeom>
          <a:solidFill>
            <a:srgbClr val="FFFFFF"/>
          </a:solidFill>
          <a:ln>
            <a:solidFill>
              <a:srgbClr val="15A8DB"/>
            </a:solidFill>
          </a:ln>
          <a:effectLst/>
          <a:extLst/>
        </p:spPr>
        <p:txBody>
          <a:bodyPr wrap="none" anchor="ctr">
            <a:spAutoFit/>
          </a:bodyPr>
          <a:lstStyle/>
          <a:p>
            <a:pPr>
              <a:lnSpc>
                <a:spcPct val="110000"/>
              </a:lnSpc>
            </a:pPr>
            <a:r>
              <a:rPr lang="en-US" sz="2400">
                <a:solidFill>
                  <a:srgbClr val="000000"/>
                </a:solidFill>
                <a:latin typeface="Lucida Sans Typewriter" charset="0"/>
              </a:rPr>
              <a:t>[(x,y) | x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[1..3], y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[x..3]]</a:t>
            </a:r>
          </a:p>
        </p:txBody>
      </p:sp>
      <p:sp>
        <p:nvSpPr>
          <p:cNvPr id="291845" name="AutoShape 5"/>
          <p:cNvSpPr>
            <a:spLocks noChangeArrowheads="1"/>
          </p:cNvSpPr>
          <p:nvPr/>
        </p:nvSpPr>
        <p:spPr bwMode="auto">
          <a:xfrm>
            <a:off x="774701" y="3544383"/>
            <a:ext cx="7516813" cy="1328023"/>
          </a:xfrm>
          <a:prstGeom prst="wedgeRoundRectCallout">
            <a:avLst>
              <a:gd name="adj1" fmla="val -21088"/>
              <a:gd name="adj2" fmla="val -83190"/>
              <a:gd name="adj3" fmla="val 16667"/>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2400">
                <a:latin typeface="Tahoma"/>
                <a:cs typeface="Tahoma"/>
              </a:rPr>
              <a:t>The list [(1,1),(1,2),(1,3),(2,2),(2,3),(3,3)]</a:t>
            </a:r>
          </a:p>
          <a:p>
            <a:pPr algn="ctr"/>
            <a:r>
              <a:rPr lang="en-US" sz="2400">
                <a:latin typeface="Tahoma"/>
                <a:cs typeface="Tahoma"/>
              </a:rPr>
              <a:t>of all pairs of numbers (x,y) such that x,y are elements of the list [1..3] and y </a:t>
            </a:r>
            <a:r>
              <a:rPr lang="en-US" sz="2400">
                <a:latin typeface="Tahoma"/>
                <a:cs typeface="Tahoma"/>
                <a:sym typeface="Symbol" charset="0"/>
              </a:rPr>
              <a:t></a:t>
            </a:r>
            <a:r>
              <a:rPr lang="en-US" sz="2400">
                <a:latin typeface="Tahoma"/>
                <a:cs typeface="Tahoma"/>
              </a:rPr>
              <a:t> x.</a:t>
            </a:r>
          </a:p>
        </p:txBody>
      </p:sp>
    </p:spTree>
    <p:extLst>
      <p:ext uri="{BB962C8B-B14F-4D97-AF65-F5344CB8AC3E}">
        <p14:creationId xmlns:p14="http://schemas.microsoft.com/office/powerpoint/2010/main" val="3389502908"/>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fld id="{231353CE-A1EF-E546-B905-F86C70D14BE2}" type="slidenum">
              <a:rPr lang="en-US"/>
              <a:pPr/>
              <a:t>78</a:t>
            </a:fld>
            <a:endParaRPr lang="en-US"/>
          </a:p>
        </p:txBody>
      </p:sp>
      <p:sp>
        <p:nvSpPr>
          <p:cNvPr id="325635" name="Text Box 3"/>
          <p:cNvSpPr txBox="1">
            <a:spLocks noChangeArrowheads="1"/>
          </p:cNvSpPr>
          <p:nvPr/>
        </p:nvSpPr>
        <p:spPr bwMode="auto">
          <a:xfrm>
            <a:off x="390526" y="328643"/>
            <a:ext cx="8099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lang="en-US" sz="2400">
                <a:latin typeface="Tahoma"/>
                <a:cs typeface="Tahoma"/>
              </a:rPr>
              <a:t>Using a dependant generator we can define the library function that </a:t>
            </a:r>
            <a:r>
              <a:rPr lang="en-US" sz="2400" u="sng">
                <a:latin typeface="Tahoma"/>
                <a:cs typeface="Tahoma"/>
              </a:rPr>
              <a:t>concatenates</a:t>
            </a:r>
            <a:r>
              <a:rPr lang="en-US" sz="2400">
                <a:latin typeface="Tahoma"/>
                <a:cs typeface="Tahoma"/>
              </a:rPr>
              <a:t> a list of lists:</a:t>
            </a:r>
          </a:p>
        </p:txBody>
      </p:sp>
      <p:sp>
        <p:nvSpPr>
          <p:cNvPr id="325636" name="Text Box 4"/>
          <p:cNvSpPr txBox="1">
            <a:spLocks noChangeArrowheads="1"/>
          </p:cNvSpPr>
          <p:nvPr/>
        </p:nvSpPr>
        <p:spPr bwMode="auto">
          <a:xfrm>
            <a:off x="1117601" y="1482514"/>
            <a:ext cx="6911868" cy="966418"/>
          </a:xfrm>
          <a:prstGeom prst="rect">
            <a:avLst/>
          </a:prstGeom>
          <a:solidFill>
            <a:srgbClr val="FFFFFF"/>
          </a:solidFill>
          <a:ln>
            <a:solidFill>
              <a:srgbClr val="15A8DB"/>
            </a:solidFill>
          </a:ln>
          <a:effectLst/>
          <a:extLst/>
        </p:spPr>
        <p:txBody>
          <a:bodyPr wrap="none" anchor="ctr">
            <a:spAutoFit/>
          </a:bodyPr>
          <a:lstStyle/>
          <a:p>
            <a:pPr>
              <a:lnSpc>
                <a:spcPct val="120000"/>
              </a:lnSpc>
            </a:pPr>
            <a:r>
              <a:rPr lang="en-US" sz="2400">
                <a:solidFill>
                  <a:srgbClr val="000000"/>
                </a:solidFill>
                <a:latin typeface="Lucida Sans Typewriter" charset="0"/>
              </a:rPr>
              <a:t>concat    :: [[a]]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[a]</a:t>
            </a:r>
          </a:p>
          <a:p>
            <a:pPr>
              <a:lnSpc>
                <a:spcPct val="120000"/>
              </a:lnSpc>
            </a:pPr>
            <a:r>
              <a:rPr lang="en-US" sz="2400">
                <a:solidFill>
                  <a:srgbClr val="000000"/>
                </a:solidFill>
                <a:latin typeface="Lucida Sans Typewriter" charset="0"/>
              </a:rPr>
              <a:t>concat xss = [x | xs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xss, x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xs]</a:t>
            </a:r>
          </a:p>
        </p:txBody>
      </p:sp>
      <p:sp>
        <p:nvSpPr>
          <p:cNvPr id="325639" name="Text Box 7"/>
          <p:cNvSpPr txBox="1">
            <a:spLocks noChangeArrowheads="1"/>
          </p:cNvSpPr>
          <p:nvPr/>
        </p:nvSpPr>
        <p:spPr bwMode="auto">
          <a:xfrm>
            <a:off x="390525" y="2796332"/>
            <a:ext cx="2381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lang="en-US" sz="2400" dirty="0">
                <a:latin typeface="Tahoma"/>
                <a:cs typeface="Tahoma"/>
              </a:rPr>
              <a:t>For example:</a:t>
            </a:r>
          </a:p>
        </p:txBody>
      </p:sp>
      <p:sp>
        <p:nvSpPr>
          <p:cNvPr id="325640" name="Text Box 8"/>
          <p:cNvSpPr txBox="1">
            <a:spLocks noChangeArrowheads="1"/>
          </p:cNvSpPr>
          <p:nvPr/>
        </p:nvSpPr>
        <p:spPr bwMode="auto">
          <a:xfrm>
            <a:off x="1117600" y="3599171"/>
            <a:ext cx="5377193" cy="1200328"/>
          </a:xfrm>
          <a:prstGeom prst="rect">
            <a:avLst/>
          </a:prstGeom>
          <a:solidFill>
            <a:srgbClr val="FFFFFF"/>
          </a:solidFill>
          <a:ln>
            <a:solidFill>
              <a:srgbClr val="15A8DB"/>
            </a:solidFill>
          </a:ln>
          <a:effectLst/>
          <a:extLst/>
        </p:spPr>
        <p:txBody>
          <a:bodyPr wrap="none" anchor="ctr">
            <a:spAutoFit/>
          </a:bodyPr>
          <a:lstStyle/>
          <a:p>
            <a:r>
              <a:rPr lang="en-US" sz="2400">
                <a:solidFill>
                  <a:srgbClr val="000000"/>
                </a:solidFill>
                <a:latin typeface="Lucida Sans Typewriter" charset="0"/>
              </a:rPr>
              <a:t>&gt; concat [[1,2,3],[4,5],[6]]</a:t>
            </a:r>
          </a:p>
          <a:p>
            <a:endParaRPr lang="en-US" sz="2400">
              <a:solidFill>
                <a:srgbClr val="000000"/>
              </a:solidFill>
              <a:latin typeface="Lucida Sans Typewriter" charset="0"/>
            </a:endParaRPr>
          </a:p>
          <a:p>
            <a:r>
              <a:rPr lang="en-US" sz="2400">
                <a:solidFill>
                  <a:srgbClr val="000000"/>
                </a:solidFill>
                <a:latin typeface="Lucida Sans Typewriter" charset="0"/>
              </a:rPr>
              <a:t>[1,2,3,4,5,6]</a:t>
            </a:r>
          </a:p>
        </p:txBody>
      </p:sp>
    </p:spTree>
    <p:extLst>
      <p:ext uri="{BB962C8B-B14F-4D97-AF65-F5344CB8AC3E}">
        <p14:creationId xmlns:p14="http://schemas.microsoft.com/office/powerpoint/2010/main" val="2330390510"/>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dirty="0" smtClean="0">
                <a:latin typeface="Arial Black" charset="0"/>
                <a:ea typeface="ＭＳ Ｐゴシック" charset="0"/>
              </a:rPr>
              <a:t>List comprehension example</a:t>
            </a:r>
            <a:endParaRPr lang="en-US" dirty="0">
              <a:latin typeface="Arial Black" charset="0"/>
              <a:ea typeface="ＭＳ Ｐゴシック" charset="0"/>
            </a:endParaRPr>
          </a:p>
        </p:txBody>
      </p:sp>
      <p:sp>
        <p:nvSpPr>
          <p:cNvPr id="112643" name="Text Box 3"/>
          <p:cNvSpPr txBox="1">
            <a:spLocks noChangeArrowheads="1"/>
          </p:cNvSpPr>
          <p:nvPr/>
        </p:nvSpPr>
        <p:spPr bwMode="auto">
          <a:xfrm>
            <a:off x="903288" y="1331119"/>
            <a:ext cx="7339012" cy="2831544"/>
          </a:xfrm>
          <a:prstGeom prst="rect">
            <a:avLst/>
          </a:prstGeom>
          <a:solidFill>
            <a:srgbClr val="FFFFFF"/>
          </a:solidFill>
          <a:ln>
            <a:solidFill>
              <a:srgbClr val="15A8DB"/>
            </a:solidFill>
          </a:ln>
          <a:effectLst/>
          <a:extLst/>
        </p:spPr>
        <p:txBody>
          <a:bodyPr>
            <a:spAutoFit/>
          </a:bodyPr>
          <a:lstStyle/>
          <a:p>
            <a:pPr>
              <a:lnSpc>
                <a:spcPct val="150000"/>
              </a:lnSpc>
              <a:defRPr/>
            </a:pPr>
            <a:r>
              <a:rPr lang="en-US" sz="2400" dirty="0">
                <a:solidFill>
                  <a:srgbClr val="000000"/>
                </a:solidFill>
                <a:latin typeface="Lucida Sans Typewriter" charset="0"/>
                <a:cs typeface="+mn-cs"/>
              </a:rPr>
              <a:t>f []     = []</a:t>
            </a:r>
          </a:p>
          <a:p>
            <a:pPr>
              <a:lnSpc>
                <a:spcPct val="150000"/>
              </a:lnSpc>
              <a:defRPr/>
            </a:pPr>
            <a:r>
              <a:rPr lang="en-US" sz="2400" dirty="0">
                <a:solidFill>
                  <a:srgbClr val="000000"/>
                </a:solidFill>
                <a:latin typeface="Lucida Sans Typewriter" charset="0"/>
                <a:cs typeface="+mn-cs"/>
              </a:rPr>
              <a:t>f (</a:t>
            </a:r>
            <a:r>
              <a:rPr lang="en-US" sz="2400" dirty="0" err="1">
                <a:solidFill>
                  <a:srgbClr val="000000"/>
                </a:solidFill>
                <a:latin typeface="Lucida Sans Typewriter" charset="0"/>
                <a:cs typeface="+mn-cs"/>
              </a:rPr>
              <a:t>x:xs</a:t>
            </a:r>
            <a:r>
              <a:rPr lang="en-US" sz="2400" dirty="0">
                <a:solidFill>
                  <a:srgbClr val="000000"/>
                </a:solidFill>
                <a:latin typeface="Lucida Sans Typewriter" charset="0"/>
                <a:cs typeface="+mn-cs"/>
              </a:rPr>
              <a:t>) = f </a:t>
            </a:r>
            <a:r>
              <a:rPr lang="en-US" sz="2400" dirty="0" err="1">
                <a:solidFill>
                  <a:srgbClr val="000000"/>
                </a:solidFill>
                <a:latin typeface="Lucida Sans Typewriter" charset="0"/>
                <a:cs typeface="+mn-cs"/>
              </a:rPr>
              <a:t>ys</a:t>
            </a:r>
            <a:r>
              <a:rPr lang="en-US" sz="2400" dirty="0">
                <a:solidFill>
                  <a:srgbClr val="000000"/>
                </a:solidFill>
                <a:latin typeface="Lucida Sans Typewriter" charset="0"/>
                <a:cs typeface="+mn-cs"/>
              </a:rPr>
              <a:t> ++ [x] ++ f </a:t>
            </a:r>
            <a:r>
              <a:rPr lang="en-US" sz="2400" dirty="0" err="1">
                <a:solidFill>
                  <a:srgbClr val="000000"/>
                </a:solidFill>
                <a:latin typeface="Lucida Sans Typewriter" charset="0"/>
                <a:cs typeface="+mn-cs"/>
              </a:rPr>
              <a:t>zs</a:t>
            </a:r>
            <a:endParaRPr lang="en-US" sz="2400" dirty="0">
              <a:solidFill>
                <a:srgbClr val="000000"/>
              </a:solidFill>
              <a:latin typeface="Lucida Sans Typewriter" charset="0"/>
              <a:cs typeface="+mn-cs"/>
            </a:endParaRPr>
          </a:p>
          <a:p>
            <a:pPr>
              <a:lnSpc>
                <a:spcPct val="150000"/>
              </a:lnSpc>
              <a:defRPr/>
            </a:pPr>
            <a:r>
              <a:rPr lang="en-US" sz="2400" dirty="0">
                <a:solidFill>
                  <a:srgbClr val="000000"/>
                </a:solidFill>
                <a:latin typeface="Lucida Sans Typewriter" charset="0"/>
                <a:cs typeface="+mn-cs"/>
              </a:rPr>
              <a:t>           where</a:t>
            </a:r>
          </a:p>
          <a:p>
            <a:pPr>
              <a:lnSpc>
                <a:spcPct val="150000"/>
              </a:lnSpc>
              <a:defRPr/>
            </a:pPr>
            <a:r>
              <a:rPr lang="en-US" sz="2400" dirty="0">
                <a:solidFill>
                  <a:srgbClr val="000000"/>
                </a:solidFill>
                <a:latin typeface="Lucida Sans Typewriter" charset="0"/>
                <a:cs typeface="+mn-cs"/>
              </a:rPr>
              <a:t>              </a:t>
            </a:r>
            <a:r>
              <a:rPr lang="en-US" sz="2400" dirty="0" err="1">
                <a:solidFill>
                  <a:srgbClr val="000000"/>
                </a:solidFill>
                <a:latin typeface="Lucida Sans Typewriter" charset="0"/>
                <a:cs typeface="+mn-cs"/>
              </a:rPr>
              <a:t>ys</a:t>
            </a:r>
            <a:r>
              <a:rPr lang="en-US" sz="2400" dirty="0">
                <a:solidFill>
                  <a:srgbClr val="000000"/>
                </a:solidFill>
                <a:latin typeface="Lucida Sans Typewriter" charset="0"/>
                <a:cs typeface="+mn-cs"/>
              </a:rPr>
              <a:t> = [a | a </a:t>
            </a:r>
            <a:r>
              <a:rPr lang="en-US" sz="2400" dirty="0">
                <a:solidFill>
                  <a:srgbClr val="000000"/>
                </a:solidFill>
                <a:latin typeface="Lucida Sans Typewriter" charset="0"/>
                <a:cs typeface="+mn-cs"/>
                <a:sym typeface="Symbol" charset="0"/>
              </a:rPr>
              <a:t></a:t>
            </a:r>
            <a:r>
              <a:rPr lang="en-US" sz="2400" dirty="0">
                <a:solidFill>
                  <a:srgbClr val="000000"/>
                </a:solidFill>
                <a:latin typeface="Lucida Sans Typewriter" charset="0"/>
                <a:cs typeface="+mn-cs"/>
              </a:rPr>
              <a:t> </a:t>
            </a:r>
            <a:r>
              <a:rPr lang="en-US" sz="2400" dirty="0" err="1">
                <a:solidFill>
                  <a:srgbClr val="000000"/>
                </a:solidFill>
                <a:latin typeface="Lucida Sans Typewriter" charset="0"/>
                <a:cs typeface="+mn-cs"/>
              </a:rPr>
              <a:t>xs</a:t>
            </a:r>
            <a:r>
              <a:rPr lang="en-US" sz="2400" dirty="0">
                <a:solidFill>
                  <a:srgbClr val="000000"/>
                </a:solidFill>
                <a:latin typeface="Lucida Sans Typewriter" charset="0"/>
                <a:cs typeface="+mn-cs"/>
              </a:rPr>
              <a:t>, a </a:t>
            </a:r>
            <a:r>
              <a:rPr lang="en-US" sz="2400" dirty="0">
                <a:solidFill>
                  <a:srgbClr val="000000"/>
                </a:solidFill>
                <a:latin typeface="Lucida Sans Typewriter" charset="0"/>
                <a:cs typeface="+mn-cs"/>
                <a:sym typeface="Symbol" charset="0"/>
              </a:rPr>
              <a:t></a:t>
            </a:r>
            <a:r>
              <a:rPr lang="en-US" sz="2400" dirty="0">
                <a:solidFill>
                  <a:srgbClr val="000000"/>
                </a:solidFill>
                <a:latin typeface="Lucida Sans Typewriter" charset="0"/>
                <a:cs typeface="+mn-cs"/>
              </a:rPr>
              <a:t> x]</a:t>
            </a:r>
          </a:p>
          <a:p>
            <a:pPr>
              <a:lnSpc>
                <a:spcPct val="150000"/>
              </a:lnSpc>
              <a:defRPr/>
            </a:pPr>
            <a:r>
              <a:rPr lang="en-US" sz="2400" dirty="0">
                <a:solidFill>
                  <a:srgbClr val="000000"/>
                </a:solidFill>
                <a:latin typeface="Lucida Sans Typewriter" charset="0"/>
                <a:cs typeface="+mn-cs"/>
              </a:rPr>
              <a:t>              </a:t>
            </a:r>
            <a:r>
              <a:rPr lang="en-US" sz="2400" dirty="0" err="1">
                <a:solidFill>
                  <a:srgbClr val="000000"/>
                </a:solidFill>
                <a:latin typeface="Lucida Sans Typewriter" charset="0"/>
                <a:cs typeface="+mn-cs"/>
              </a:rPr>
              <a:t>zs</a:t>
            </a:r>
            <a:r>
              <a:rPr lang="en-US" sz="2400" dirty="0">
                <a:solidFill>
                  <a:srgbClr val="000000"/>
                </a:solidFill>
                <a:latin typeface="Lucida Sans Typewriter" charset="0"/>
                <a:cs typeface="+mn-cs"/>
              </a:rPr>
              <a:t> = [b | b </a:t>
            </a:r>
            <a:r>
              <a:rPr lang="en-US" sz="2400" dirty="0">
                <a:solidFill>
                  <a:srgbClr val="000000"/>
                </a:solidFill>
                <a:latin typeface="Lucida Sans Typewriter" charset="0"/>
                <a:cs typeface="+mn-cs"/>
                <a:sym typeface="Symbol" charset="0"/>
              </a:rPr>
              <a:t></a:t>
            </a:r>
            <a:r>
              <a:rPr lang="en-US" sz="2400" dirty="0">
                <a:solidFill>
                  <a:srgbClr val="000000"/>
                </a:solidFill>
                <a:latin typeface="Lucida Sans Typewriter" charset="0"/>
                <a:cs typeface="+mn-cs"/>
              </a:rPr>
              <a:t> </a:t>
            </a:r>
            <a:r>
              <a:rPr lang="en-US" sz="2400" dirty="0" err="1">
                <a:solidFill>
                  <a:srgbClr val="000000"/>
                </a:solidFill>
                <a:latin typeface="Lucida Sans Typewriter" charset="0"/>
                <a:cs typeface="+mn-cs"/>
              </a:rPr>
              <a:t>xs</a:t>
            </a:r>
            <a:r>
              <a:rPr lang="en-US" sz="2400" dirty="0">
                <a:solidFill>
                  <a:srgbClr val="000000"/>
                </a:solidFill>
                <a:latin typeface="Lucida Sans Typewriter" charset="0"/>
                <a:cs typeface="+mn-cs"/>
              </a:rPr>
              <a:t>, b &gt; x]</a:t>
            </a:r>
          </a:p>
        </p:txBody>
      </p:sp>
      <p:sp>
        <p:nvSpPr>
          <p:cNvPr id="112644" name="Text Box 4"/>
          <p:cNvSpPr txBox="1">
            <a:spLocks noChangeArrowheads="1"/>
          </p:cNvSpPr>
          <p:nvPr/>
        </p:nvSpPr>
        <p:spPr bwMode="auto">
          <a:xfrm>
            <a:off x="4191000" y="4042123"/>
            <a:ext cx="61251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7200" dirty="0">
                <a:cs typeface="+mn-cs"/>
              </a:rPr>
              <a:t>?</a:t>
            </a:r>
          </a:p>
        </p:txBody>
      </p:sp>
      <p:sp>
        <p:nvSpPr>
          <p:cNvPr id="112645" name="Rectangle 5"/>
          <p:cNvSpPr>
            <a:spLocks noChangeArrowheads="1"/>
          </p:cNvSpPr>
          <p:nvPr/>
        </p:nvSpPr>
        <p:spPr bwMode="auto">
          <a:xfrm>
            <a:off x="8382000" y="4800600"/>
            <a:ext cx="609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r">
              <a:defRPr/>
            </a:pPr>
            <a:fld id="{18D507B4-E99E-D243-AC21-F553E5DA4A62}" type="slidenum">
              <a:rPr lang="en-US" sz="1400">
                <a:cs typeface="+mn-cs"/>
              </a:rPr>
              <a:pPr algn="r">
                <a:defRPr/>
              </a:pPr>
              <a:t>79</a:t>
            </a:fld>
            <a:endParaRPr lang="en-US" sz="1400">
              <a:cs typeface="+mn-cs"/>
            </a:endParaRPr>
          </a:p>
        </p:txBody>
      </p:sp>
    </p:spTree>
    <p:extLst>
      <p:ext uri="{BB962C8B-B14F-4D97-AF65-F5344CB8AC3E}">
        <p14:creationId xmlns:p14="http://schemas.microsoft.com/office/powerpoint/2010/main" val="21787247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DD89A833-E174-7741-8871-B557BF57DFE7}" type="slidenum">
              <a:rPr lang="en-US" sz="1400"/>
              <a:pPr/>
              <a:t>8</a:t>
            </a:fld>
            <a:endParaRPr lang="en-US" sz="1400"/>
          </a:p>
        </p:txBody>
      </p:sp>
      <p:sp>
        <p:nvSpPr>
          <p:cNvPr id="24579" name="Text Box 3"/>
          <p:cNvSpPr txBox="1">
            <a:spLocks noChangeArrowheads="1"/>
          </p:cNvSpPr>
          <p:nvPr/>
        </p:nvSpPr>
        <p:spPr bwMode="auto">
          <a:xfrm>
            <a:off x="452438" y="858441"/>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In </a:t>
            </a:r>
            <a:r>
              <a:rPr lang="en-US" sz="2400" u="sng" dirty="0"/>
              <a:t>Haskell</a:t>
            </a:r>
            <a:r>
              <a:rPr lang="en-US" sz="2400" dirty="0"/>
              <a:t>, function application is denoted using space, and multiplication is denoted using *.</a:t>
            </a:r>
          </a:p>
        </p:txBody>
      </p:sp>
      <p:sp>
        <p:nvSpPr>
          <p:cNvPr id="24580" name="Text Box 4"/>
          <p:cNvSpPr txBox="1">
            <a:spLocks noChangeArrowheads="1"/>
          </p:cNvSpPr>
          <p:nvPr/>
        </p:nvSpPr>
        <p:spPr bwMode="auto">
          <a:xfrm>
            <a:off x="1638300" y="2425304"/>
            <a:ext cx="2224587" cy="461665"/>
          </a:xfrm>
          <a:prstGeom prst="rect">
            <a:avLst/>
          </a:prstGeom>
          <a:solidFill>
            <a:srgbClr val="FFFFFF"/>
          </a:solidFill>
          <a:ln>
            <a:solidFill>
              <a:srgbClr val="15A8DB"/>
            </a:solidFill>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f a b + c*d</a:t>
            </a:r>
          </a:p>
        </p:txBody>
      </p:sp>
      <p:sp>
        <p:nvSpPr>
          <p:cNvPr id="24581" name="AutoShape 8"/>
          <p:cNvSpPr>
            <a:spLocks noChangeArrowheads="1"/>
          </p:cNvSpPr>
          <p:nvPr/>
        </p:nvSpPr>
        <p:spPr bwMode="auto">
          <a:xfrm>
            <a:off x="850900" y="3702844"/>
            <a:ext cx="6457950" cy="510778"/>
          </a:xfrm>
          <a:prstGeom prst="wedgeRoundRectCallout">
            <a:avLst>
              <a:gd name="adj1" fmla="val -25787"/>
              <a:gd name="adj2" fmla="val -197338"/>
              <a:gd name="adj3" fmla="val 16667"/>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As previously, but in Haskell syntax.</a:t>
            </a:r>
          </a:p>
        </p:txBody>
      </p:sp>
    </p:spTree>
    <p:extLst>
      <p:ext uri="{BB962C8B-B14F-4D97-AF65-F5344CB8AC3E}">
        <p14:creationId xmlns:p14="http://schemas.microsoft.com/office/powerpoint/2010/main" val="521265830"/>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9EA7C1E3-8CD7-2E48-8BAA-20056F08A24D}" type="slidenum">
              <a:rPr lang="en-US" sz="1400"/>
              <a:pPr/>
              <a:t>80</a:t>
            </a:fld>
            <a:endParaRPr lang="en-US" sz="1400"/>
          </a:p>
        </p:txBody>
      </p:sp>
      <p:sp>
        <p:nvSpPr>
          <p:cNvPr id="16387" name="Rectangle 2"/>
          <p:cNvSpPr>
            <a:spLocks noGrp="1" noChangeArrowheads="1"/>
          </p:cNvSpPr>
          <p:nvPr>
            <p:ph type="title"/>
          </p:nvPr>
        </p:nvSpPr>
        <p:spPr/>
        <p:txBody>
          <a:bodyPr/>
          <a:lstStyle/>
          <a:p>
            <a:r>
              <a:rPr lang="en-US" dirty="0" smtClean="0">
                <a:latin typeface="Arial Black" charset="0"/>
              </a:rPr>
              <a:t>Input/</a:t>
            </a:r>
            <a:r>
              <a:rPr lang="en-US" dirty="0" err="1" smtClean="0">
                <a:latin typeface="Arial Black" charset="0"/>
              </a:rPr>
              <a:t>Ouput</a:t>
            </a:r>
            <a:r>
              <a:rPr lang="en-US" dirty="0" smtClean="0">
                <a:latin typeface="Arial Black" charset="0"/>
              </a:rPr>
              <a:t> without side effects?</a:t>
            </a:r>
            <a:endParaRPr lang="en-US" dirty="0">
              <a:latin typeface="Arial Black" charset="0"/>
            </a:endParaRPr>
          </a:p>
        </p:txBody>
      </p:sp>
      <p:sp>
        <p:nvSpPr>
          <p:cNvPr id="16388" name="Text Box 3"/>
          <p:cNvSpPr txBox="1">
            <a:spLocks noChangeArrowheads="1"/>
          </p:cNvSpPr>
          <p:nvPr/>
        </p:nvSpPr>
        <p:spPr bwMode="auto">
          <a:xfrm>
            <a:off x="427038" y="1228725"/>
            <a:ext cx="8394700"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smtClean="0"/>
              <a:t>Pure functions seem to only be useful for creating </a:t>
            </a:r>
            <a:r>
              <a:rPr lang="en-US" sz="2400" u="sng" dirty="0" smtClean="0"/>
              <a:t>batch</a:t>
            </a:r>
            <a:r>
              <a:rPr lang="en-US" sz="2400" dirty="0" smtClean="0"/>
              <a:t> </a:t>
            </a:r>
            <a:r>
              <a:rPr lang="en-US" sz="2400" dirty="0"/>
              <a:t>programs that take all their inputs at the start and give all their outputs at the end.</a:t>
            </a:r>
          </a:p>
        </p:txBody>
      </p:sp>
      <p:grpSp>
        <p:nvGrpSpPr>
          <p:cNvPr id="13" name="Group 51"/>
          <p:cNvGrpSpPr>
            <a:grpSpLocks/>
          </p:cNvGrpSpPr>
          <p:nvPr/>
        </p:nvGrpSpPr>
        <p:grpSpPr bwMode="auto">
          <a:xfrm>
            <a:off x="1283947" y="3079754"/>
            <a:ext cx="6199187" cy="1150938"/>
            <a:chOff x="829" y="2665"/>
            <a:chExt cx="3905" cy="725"/>
          </a:xfrm>
        </p:grpSpPr>
        <p:grpSp>
          <p:nvGrpSpPr>
            <p:cNvPr id="14" name="Group 42"/>
            <p:cNvGrpSpPr>
              <a:grpSpLocks/>
            </p:cNvGrpSpPr>
            <p:nvPr/>
          </p:nvGrpSpPr>
          <p:grpSpPr bwMode="auto">
            <a:xfrm>
              <a:off x="2247" y="2665"/>
              <a:ext cx="1068" cy="725"/>
              <a:chOff x="2205" y="2665"/>
              <a:chExt cx="1068" cy="725"/>
            </a:xfrm>
          </p:grpSpPr>
          <p:sp>
            <p:nvSpPr>
              <p:cNvPr id="19" name="Rectangle 29"/>
              <p:cNvSpPr>
                <a:spLocks noChangeArrowheads="1"/>
              </p:cNvSpPr>
              <p:nvPr/>
            </p:nvSpPr>
            <p:spPr bwMode="auto">
              <a:xfrm>
                <a:off x="2205" y="2665"/>
                <a:ext cx="1068" cy="725"/>
              </a:xfrm>
              <a:prstGeom prst="rect">
                <a:avLst/>
              </a:prstGeom>
              <a:solidFill>
                <a:srgbClr val="FFFFFF"/>
              </a:solidFill>
              <a:ln w="12700" cap="sq">
                <a:solidFill>
                  <a:srgbClr val="15A8DB"/>
                </a:solidFill>
                <a:miter lim="800000"/>
                <a:headEnd/>
                <a:tailEnd/>
              </a:ln>
            </p:spPr>
            <p:txBody>
              <a:bodyPr anchor="ctr">
                <a:spAutoFit/>
              </a:bodyPr>
              <a:lstStyle/>
              <a:p>
                <a:endParaRPr lang="en-US"/>
              </a:p>
            </p:txBody>
          </p:sp>
          <p:sp>
            <p:nvSpPr>
              <p:cNvPr id="20" name="Text Box 26"/>
              <p:cNvSpPr txBox="1">
                <a:spLocks noChangeArrowheads="1"/>
              </p:cNvSpPr>
              <p:nvPr/>
            </p:nvSpPr>
            <p:spPr bwMode="auto">
              <a:xfrm>
                <a:off x="2262" y="2710"/>
                <a:ext cx="95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dirty="0">
                    <a:solidFill>
                      <a:srgbClr val="000000"/>
                    </a:solidFill>
                  </a:rPr>
                  <a:t>batch</a:t>
                </a:r>
              </a:p>
              <a:p>
                <a:pPr algn="ctr"/>
                <a:r>
                  <a:rPr lang="en-US" dirty="0">
                    <a:solidFill>
                      <a:srgbClr val="000000"/>
                    </a:solidFill>
                  </a:rPr>
                  <a:t>program</a:t>
                </a:r>
              </a:p>
            </p:txBody>
          </p:sp>
        </p:grpSp>
        <p:sp>
          <p:nvSpPr>
            <p:cNvPr id="15" name="Text Box 27"/>
            <p:cNvSpPr txBox="1">
              <a:spLocks noChangeArrowheads="1"/>
            </p:cNvSpPr>
            <p:nvPr/>
          </p:nvSpPr>
          <p:spPr bwMode="auto">
            <a:xfrm>
              <a:off x="1035" y="2763"/>
              <a:ext cx="7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i="1"/>
                <a:t>inputs</a:t>
              </a:r>
              <a:endParaRPr lang="en-US"/>
            </a:p>
          </p:txBody>
        </p:sp>
        <p:sp>
          <p:nvSpPr>
            <p:cNvPr id="16" name="AutoShape 30"/>
            <p:cNvSpPr>
              <a:spLocks noChangeArrowheads="1"/>
            </p:cNvSpPr>
            <p:nvPr/>
          </p:nvSpPr>
          <p:spPr bwMode="auto">
            <a:xfrm>
              <a:off x="829" y="3121"/>
              <a:ext cx="1168" cy="171"/>
            </a:xfrm>
            <a:prstGeom prst="rightArrow">
              <a:avLst>
                <a:gd name="adj1" fmla="val 47370"/>
                <a:gd name="adj2" fmla="val 63055"/>
              </a:avLst>
            </a:prstGeom>
            <a:solidFill>
              <a:srgbClr val="008000"/>
            </a:solidFill>
            <a:ln w="12700" cap="sq">
              <a:solidFill>
                <a:schemeClr val="tx1"/>
              </a:solidFill>
              <a:miter lim="800000"/>
              <a:headEnd/>
              <a:tailEnd/>
            </a:ln>
          </p:spPr>
          <p:txBody>
            <a:bodyPr anchor="ctr">
              <a:spAutoFit/>
            </a:bodyPr>
            <a:lstStyle/>
            <a:p>
              <a:endParaRPr lang="en-US"/>
            </a:p>
          </p:txBody>
        </p:sp>
        <p:sp>
          <p:nvSpPr>
            <p:cNvPr id="17" name="Text Box 45"/>
            <p:cNvSpPr txBox="1">
              <a:spLocks noChangeArrowheads="1"/>
            </p:cNvSpPr>
            <p:nvPr/>
          </p:nvSpPr>
          <p:spPr bwMode="auto">
            <a:xfrm>
              <a:off x="3696" y="2763"/>
              <a:ext cx="9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i="1"/>
                <a:t>outputs</a:t>
              </a:r>
              <a:endParaRPr lang="en-US"/>
            </a:p>
          </p:txBody>
        </p:sp>
        <p:sp>
          <p:nvSpPr>
            <p:cNvPr id="18" name="AutoShape 46"/>
            <p:cNvSpPr>
              <a:spLocks noChangeArrowheads="1"/>
            </p:cNvSpPr>
            <p:nvPr/>
          </p:nvSpPr>
          <p:spPr bwMode="auto">
            <a:xfrm>
              <a:off x="3566" y="3121"/>
              <a:ext cx="1168" cy="171"/>
            </a:xfrm>
            <a:prstGeom prst="rightArrow">
              <a:avLst>
                <a:gd name="adj1" fmla="val 47370"/>
                <a:gd name="adj2" fmla="val 63055"/>
              </a:avLst>
            </a:prstGeom>
            <a:solidFill>
              <a:srgbClr val="008000"/>
            </a:solidFill>
            <a:ln w="12700" cap="sq">
              <a:solidFill>
                <a:schemeClr val="tx1"/>
              </a:solidFill>
              <a:miter lim="800000"/>
              <a:headEnd/>
              <a:tailEnd/>
            </a:ln>
          </p:spPr>
          <p:txBody>
            <a:bodyPr anchor="ctr">
              <a:spAutoFit/>
            </a:bodyPr>
            <a:lstStyle/>
            <a:p>
              <a:endParaRPr lang="en-US"/>
            </a:p>
          </p:txBody>
        </p:sp>
      </p:grpSp>
    </p:spTree>
    <p:extLst>
      <p:ext uri="{BB962C8B-B14F-4D97-AF65-F5344CB8AC3E}">
        <p14:creationId xmlns:p14="http://schemas.microsoft.com/office/powerpoint/2010/main" val="1934178720"/>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BAF94E79-4340-7C43-AC5A-264B79C2B00A}" type="slidenum">
              <a:rPr lang="en-US" sz="1400"/>
              <a:pPr/>
              <a:t>81</a:t>
            </a:fld>
            <a:endParaRPr lang="en-US" sz="1400"/>
          </a:p>
        </p:txBody>
      </p:sp>
      <p:sp>
        <p:nvSpPr>
          <p:cNvPr id="17411" name="Text Box 2"/>
          <p:cNvSpPr txBox="1">
            <a:spLocks noChangeArrowheads="1"/>
          </p:cNvSpPr>
          <p:nvPr/>
        </p:nvSpPr>
        <p:spPr bwMode="auto">
          <a:xfrm>
            <a:off x="317500" y="22229"/>
            <a:ext cx="8616950"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However, we would also like to use Haskell to write </a:t>
            </a:r>
            <a:r>
              <a:rPr lang="en-US" sz="2400" u="sng" dirty="0"/>
              <a:t>interactive</a:t>
            </a:r>
            <a:r>
              <a:rPr lang="en-US" sz="2400" dirty="0"/>
              <a:t> programs that read from the keyboard and write to the screen, as they are running.</a:t>
            </a:r>
          </a:p>
        </p:txBody>
      </p:sp>
      <p:grpSp>
        <p:nvGrpSpPr>
          <p:cNvPr id="15" name="Group 90"/>
          <p:cNvGrpSpPr>
            <a:grpSpLocks/>
          </p:cNvGrpSpPr>
          <p:nvPr/>
        </p:nvGrpSpPr>
        <p:grpSpPr bwMode="auto">
          <a:xfrm>
            <a:off x="1350963" y="1296281"/>
            <a:ext cx="6186487" cy="3802062"/>
            <a:chOff x="851" y="1575"/>
            <a:chExt cx="3897" cy="2395"/>
          </a:xfrm>
        </p:grpSpPr>
        <p:sp>
          <p:nvSpPr>
            <p:cNvPr id="16" name="Rectangle 54"/>
            <p:cNvSpPr>
              <a:spLocks noChangeArrowheads="1"/>
            </p:cNvSpPr>
            <p:nvPr/>
          </p:nvSpPr>
          <p:spPr bwMode="auto">
            <a:xfrm>
              <a:off x="2168" y="2406"/>
              <a:ext cx="1255" cy="725"/>
            </a:xfrm>
            <a:prstGeom prst="rect">
              <a:avLst/>
            </a:prstGeom>
            <a:solidFill>
              <a:srgbClr val="FFFFFF"/>
            </a:solidFill>
            <a:ln w="12700" cap="sq">
              <a:solidFill>
                <a:srgbClr val="15A8DB"/>
              </a:solidFill>
              <a:miter lim="800000"/>
              <a:headEnd/>
              <a:tailEnd/>
            </a:ln>
          </p:spPr>
          <p:txBody>
            <a:bodyPr anchor="ctr">
              <a:spAutoFit/>
            </a:bodyPr>
            <a:lstStyle/>
            <a:p>
              <a:endParaRPr lang="en-US"/>
            </a:p>
          </p:txBody>
        </p:sp>
        <p:sp>
          <p:nvSpPr>
            <p:cNvPr id="17" name="Text Box 55"/>
            <p:cNvSpPr txBox="1">
              <a:spLocks noChangeArrowheads="1"/>
            </p:cNvSpPr>
            <p:nvPr/>
          </p:nvSpPr>
          <p:spPr bwMode="auto">
            <a:xfrm>
              <a:off x="2224" y="2451"/>
              <a:ext cx="1143"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dirty="0"/>
                <a:t>interactive</a:t>
              </a:r>
            </a:p>
            <a:p>
              <a:pPr algn="ctr"/>
              <a:r>
                <a:rPr lang="en-US" dirty="0"/>
                <a:t>program</a:t>
              </a:r>
            </a:p>
          </p:txBody>
        </p:sp>
        <p:sp>
          <p:nvSpPr>
            <p:cNvPr id="18" name="Text Box 57"/>
            <p:cNvSpPr txBox="1">
              <a:spLocks noChangeArrowheads="1"/>
            </p:cNvSpPr>
            <p:nvPr/>
          </p:nvSpPr>
          <p:spPr bwMode="auto">
            <a:xfrm>
              <a:off x="1077" y="2504"/>
              <a:ext cx="7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i="1" dirty="0"/>
                <a:t>inputs</a:t>
              </a:r>
              <a:endParaRPr lang="en-US" dirty="0"/>
            </a:p>
          </p:txBody>
        </p:sp>
        <p:sp>
          <p:nvSpPr>
            <p:cNvPr id="19" name="AutoShape 58"/>
            <p:cNvSpPr>
              <a:spLocks noChangeArrowheads="1"/>
            </p:cNvSpPr>
            <p:nvPr/>
          </p:nvSpPr>
          <p:spPr bwMode="auto">
            <a:xfrm>
              <a:off x="851" y="2862"/>
              <a:ext cx="1168" cy="171"/>
            </a:xfrm>
            <a:prstGeom prst="rightArrow">
              <a:avLst>
                <a:gd name="adj1" fmla="val 47370"/>
                <a:gd name="adj2" fmla="val 63055"/>
              </a:avLst>
            </a:prstGeom>
            <a:solidFill>
              <a:srgbClr val="008000"/>
            </a:solidFill>
            <a:ln w="12700" cap="sq">
              <a:solidFill>
                <a:schemeClr val="tx1"/>
              </a:solidFill>
              <a:miter lim="800000"/>
              <a:headEnd/>
              <a:tailEnd/>
            </a:ln>
          </p:spPr>
          <p:txBody>
            <a:bodyPr anchor="ctr">
              <a:spAutoFit/>
            </a:bodyPr>
            <a:lstStyle/>
            <a:p>
              <a:endParaRPr lang="en-US"/>
            </a:p>
          </p:txBody>
        </p:sp>
        <p:sp>
          <p:nvSpPr>
            <p:cNvPr id="20" name="Text Box 60"/>
            <p:cNvSpPr txBox="1">
              <a:spLocks noChangeArrowheads="1"/>
            </p:cNvSpPr>
            <p:nvPr/>
          </p:nvSpPr>
          <p:spPr bwMode="auto">
            <a:xfrm>
              <a:off x="3733" y="2504"/>
              <a:ext cx="8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i="1"/>
                <a:t>outputs</a:t>
              </a:r>
              <a:endParaRPr lang="en-US"/>
            </a:p>
          </p:txBody>
        </p:sp>
        <p:sp>
          <p:nvSpPr>
            <p:cNvPr id="21" name="AutoShape 61"/>
            <p:cNvSpPr>
              <a:spLocks noChangeArrowheads="1"/>
            </p:cNvSpPr>
            <p:nvPr/>
          </p:nvSpPr>
          <p:spPr bwMode="auto">
            <a:xfrm>
              <a:off x="3580" y="2862"/>
              <a:ext cx="1168" cy="171"/>
            </a:xfrm>
            <a:prstGeom prst="rightArrow">
              <a:avLst>
                <a:gd name="adj1" fmla="val 47370"/>
                <a:gd name="adj2" fmla="val 63055"/>
              </a:avLst>
            </a:prstGeom>
            <a:solidFill>
              <a:srgbClr val="008000"/>
            </a:solidFill>
            <a:ln w="12700" cap="sq">
              <a:solidFill>
                <a:schemeClr val="tx1"/>
              </a:solidFill>
              <a:miter lim="800000"/>
              <a:headEnd/>
              <a:tailEnd/>
            </a:ln>
          </p:spPr>
          <p:txBody>
            <a:bodyPr anchor="ctr">
              <a:spAutoFit/>
            </a:bodyPr>
            <a:lstStyle/>
            <a:p>
              <a:endParaRPr lang="en-US"/>
            </a:p>
          </p:txBody>
        </p:sp>
        <p:sp>
          <p:nvSpPr>
            <p:cNvPr id="22" name="Text Box 65"/>
            <p:cNvSpPr txBox="1">
              <a:spLocks noChangeArrowheads="1"/>
            </p:cNvSpPr>
            <p:nvPr/>
          </p:nvSpPr>
          <p:spPr bwMode="auto">
            <a:xfrm>
              <a:off x="2282" y="1575"/>
              <a:ext cx="10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i="1" dirty="0"/>
                <a:t>keyboard</a:t>
              </a:r>
              <a:endParaRPr lang="en-US" dirty="0"/>
            </a:p>
          </p:txBody>
        </p:sp>
        <p:sp>
          <p:nvSpPr>
            <p:cNvPr id="23" name="Text Box 66"/>
            <p:cNvSpPr txBox="1">
              <a:spLocks noChangeArrowheads="1"/>
            </p:cNvSpPr>
            <p:nvPr/>
          </p:nvSpPr>
          <p:spPr bwMode="auto">
            <a:xfrm>
              <a:off x="2415" y="3643"/>
              <a:ext cx="7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gn="ctr"/>
              <a:r>
                <a:rPr lang="en-US" i="1" dirty="0"/>
                <a:t>screen</a:t>
              </a:r>
              <a:endParaRPr lang="en-US" dirty="0"/>
            </a:p>
          </p:txBody>
        </p:sp>
        <p:sp>
          <p:nvSpPr>
            <p:cNvPr id="24" name="AutoShape 82"/>
            <p:cNvSpPr>
              <a:spLocks noChangeArrowheads="1"/>
            </p:cNvSpPr>
            <p:nvPr/>
          </p:nvSpPr>
          <p:spPr bwMode="auto">
            <a:xfrm>
              <a:off x="2702" y="1973"/>
              <a:ext cx="187" cy="349"/>
            </a:xfrm>
            <a:prstGeom prst="downArrow">
              <a:avLst>
                <a:gd name="adj1" fmla="val 41176"/>
                <a:gd name="adj2" fmla="val 60966"/>
              </a:avLst>
            </a:prstGeom>
            <a:solidFill>
              <a:srgbClr val="008000"/>
            </a:solidFill>
            <a:ln w="12700" cap="sq">
              <a:solidFill>
                <a:schemeClr val="tx1"/>
              </a:solidFill>
              <a:miter lim="800000"/>
              <a:headEnd/>
              <a:tailEnd/>
            </a:ln>
          </p:spPr>
          <p:txBody>
            <a:bodyPr anchor="ctr">
              <a:spAutoFit/>
            </a:bodyPr>
            <a:lstStyle/>
            <a:p>
              <a:endParaRPr lang="en-US"/>
            </a:p>
          </p:txBody>
        </p:sp>
        <p:sp>
          <p:nvSpPr>
            <p:cNvPr id="25" name="AutoShape 88"/>
            <p:cNvSpPr>
              <a:spLocks noChangeArrowheads="1"/>
            </p:cNvSpPr>
            <p:nvPr/>
          </p:nvSpPr>
          <p:spPr bwMode="auto">
            <a:xfrm>
              <a:off x="2702" y="3238"/>
              <a:ext cx="187" cy="349"/>
            </a:xfrm>
            <a:prstGeom prst="downArrow">
              <a:avLst>
                <a:gd name="adj1" fmla="val 41176"/>
                <a:gd name="adj2" fmla="val 60966"/>
              </a:avLst>
            </a:prstGeom>
            <a:solidFill>
              <a:srgbClr val="008000"/>
            </a:solidFill>
            <a:ln w="12700" cap="sq">
              <a:solidFill>
                <a:schemeClr val="tx1"/>
              </a:solidFill>
              <a:miter lim="800000"/>
              <a:headEnd/>
              <a:tailEnd/>
            </a:ln>
          </p:spPr>
          <p:txBody>
            <a:bodyPr anchor="ctr">
              <a:spAutoFit/>
            </a:bodyPr>
            <a:lstStyle/>
            <a:p>
              <a:endParaRPr lang="en-US"/>
            </a:p>
          </p:txBody>
        </p:sp>
      </p:grpSp>
    </p:spTree>
    <p:extLst>
      <p:ext uri="{BB962C8B-B14F-4D97-AF65-F5344CB8AC3E}">
        <p14:creationId xmlns:p14="http://schemas.microsoft.com/office/powerpoint/2010/main" val="314530630"/>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F5C21B8D-734B-F441-90F2-FB19A4480191}" type="slidenum">
              <a:rPr lang="en-US" sz="1400"/>
              <a:pPr/>
              <a:t>82</a:t>
            </a:fld>
            <a:endParaRPr lang="en-US" sz="1400"/>
          </a:p>
        </p:txBody>
      </p:sp>
      <p:sp>
        <p:nvSpPr>
          <p:cNvPr id="18435" name="Rectangle 2"/>
          <p:cNvSpPr>
            <a:spLocks noGrp="1" noChangeArrowheads="1"/>
          </p:cNvSpPr>
          <p:nvPr>
            <p:ph type="title"/>
          </p:nvPr>
        </p:nvSpPr>
        <p:spPr/>
        <p:txBody>
          <a:bodyPr/>
          <a:lstStyle/>
          <a:p>
            <a:r>
              <a:rPr lang="en-US" dirty="0">
                <a:latin typeface="Arial Black" charset="0"/>
              </a:rPr>
              <a:t>The Problem</a:t>
            </a:r>
          </a:p>
        </p:txBody>
      </p:sp>
      <p:sp>
        <p:nvSpPr>
          <p:cNvPr id="18436" name="Text Box 3"/>
          <p:cNvSpPr txBox="1">
            <a:spLocks noChangeArrowheads="1"/>
          </p:cNvSpPr>
          <p:nvPr/>
        </p:nvSpPr>
        <p:spPr bwMode="auto">
          <a:xfrm>
            <a:off x="404814" y="1254919"/>
            <a:ext cx="8283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latin typeface="Tahoma"/>
                <a:cs typeface="Tahoma"/>
              </a:rPr>
              <a:t>Haskell programs are pure mathematical functions:</a:t>
            </a:r>
          </a:p>
        </p:txBody>
      </p:sp>
      <p:sp>
        <p:nvSpPr>
          <p:cNvPr id="18437" name="Text Box 4"/>
          <p:cNvSpPr txBox="1">
            <a:spLocks noChangeArrowheads="1"/>
          </p:cNvSpPr>
          <p:nvPr/>
        </p:nvSpPr>
        <p:spPr bwMode="auto">
          <a:xfrm>
            <a:off x="404814" y="2997994"/>
            <a:ext cx="81994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a:latin typeface="Tahoma"/>
                <a:cs typeface="Tahoma"/>
              </a:rPr>
              <a:t>However, reading from the keyboard and writing to the screen are side effects:</a:t>
            </a:r>
          </a:p>
        </p:txBody>
      </p:sp>
      <p:sp>
        <p:nvSpPr>
          <p:cNvPr id="18438" name="Rectangle 5"/>
          <p:cNvSpPr>
            <a:spLocks noChangeArrowheads="1"/>
          </p:cNvSpPr>
          <p:nvPr/>
        </p:nvSpPr>
        <p:spPr bwMode="auto">
          <a:xfrm>
            <a:off x="1112838" y="2110979"/>
            <a:ext cx="6616700" cy="42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a:latin typeface="Tahoma"/>
                <a:cs typeface="Tahoma"/>
              </a:rPr>
              <a:t>Haskell programs </a:t>
            </a:r>
            <a:r>
              <a:rPr kumimoji="1" lang="en-US" sz="2400" u="sng">
                <a:latin typeface="Tahoma"/>
                <a:cs typeface="Tahoma"/>
              </a:rPr>
              <a:t>have no side effects</a:t>
            </a:r>
            <a:r>
              <a:rPr kumimoji="1" lang="en-US" sz="2400">
                <a:latin typeface="Tahoma"/>
                <a:cs typeface="Tahoma"/>
              </a:rPr>
              <a:t>.</a:t>
            </a:r>
          </a:p>
        </p:txBody>
      </p:sp>
      <p:sp>
        <p:nvSpPr>
          <p:cNvPr id="18439" name="Rectangle 6"/>
          <p:cNvSpPr>
            <a:spLocks noChangeArrowheads="1"/>
          </p:cNvSpPr>
          <p:nvPr/>
        </p:nvSpPr>
        <p:spPr bwMode="auto">
          <a:xfrm>
            <a:off x="1125539" y="4174331"/>
            <a:ext cx="6815137" cy="42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a:latin typeface="Tahoma"/>
                <a:cs typeface="Tahoma"/>
              </a:rPr>
              <a:t>Interactive programs </a:t>
            </a:r>
            <a:r>
              <a:rPr kumimoji="1" lang="en-US" sz="2400" u="sng">
                <a:latin typeface="Tahoma"/>
                <a:cs typeface="Tahoma"/>
              </a:rPr>
              <a:t>have side effects</a:t>
            </a:r>
            <a:r>
              <a:rPr kumimoji="1" lang="en-US" sz="2400">
                <a:latin typeface="Tahoma"/>
                <a:cs typeface="Tahoma"/>
              </a:rPr>
              <a:t>.</a:t>
            </a:r>
          </a:p>
        </p:txBody>
      </p:sp>
    </p:spTree>
    <p:extLst>
      <p:ext uri="{BB962C8B-B14F-4D97-AF65-F5344CB8AC3E}">
        <p14:creationId xmlns:p14="http://schemas.microsoft.com/office/powerpoint/2010/main" val="1041070738"/>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19F72F21-DBCA-864B-8C52-1CB5194917C6}" type="slidenum">
              <a:rPr lang="en-US" sz="1400"/>
              <a:pPr/>
              <a:t>83</a:t>
            </a:fld>
            <a:endParaRPr lang="en-US" sz="1400"/>
          </a:p>
        </p:txBody>
      </p:sp>
      <p:sp>
        <p:nvSpPr>
          <p:cNvPr id="19459" name="Rectangle 2"/>
          <p:cNvSpPr>
            <a:spLocks noGrp="1" noChangeArrowheads="1"/>
          </p:cNvSpPr>
          <p:nvPr>
            <p:ph type="title"/>
          </p:nvPr>
        </p:nvSpPr>
        <p:spPr/>
        <p:txBody>
          <a:bodyPr/>
          <a:lstStyle/>
          <a:p>
            <a:r>
              <a:rPr lang="en-US" dirty="0">
                <a:latin typeface="Arial Black" charset="0"/>
              </a:rPr>
              <a:t>The Solution</a:t>
            </a:r>
          </a:p>
        </p:txBody>
      </p:sp>
      <p:sp>
        <p:nvSpPr>
          <p:cNvPr id="19460" name="Text Box 3"/>
          <p:cNvSpPr txBox="1">
            <a:spLocks noChangeArrowheads="1"/>
          </p:cNvSpPr>
          <p:nvPr/>
        </p:nvSpPr>
        <p:spPr bwMode="auto">
          <a:xfrm>
            <a:off x="479425" y="1185179"/>
            <a:ext cx="8142288"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Interactive programs can be written in Haskell by using types to distinguish pure expressions from impure </a:t>
            </a:r>
            <a:r>
              <a:rPr lang="en-US" sz="2400" u="sng" dirty="0"/>
              <a:t>actions</a:t>
            </a:r>
            <a:r>
              <a:rPr lang="en-US" sz="2400" dirty="0"/>
              <a:t> that may involve side effects.</a:t>
            </a:r>
          </a:p>
        </p:txBody>
      </p:sp>
      <p:sp>
        <p:nvSpPr>
          <p:cNvPr id="19461" name="Text Box 4"/>
          <p:cNvSpPr txBox="1">
            <a:spLocks noChangeArrowheads="1"/>
          </p:cNvSpPr>
          <p:nvPr/>
        </p:nvSpPr>
        <p:spPr bwMode="auto">
          <a:xfrm>
            <a:off x="2105025" y="2817348"/>
            <a:ext cx="928688" cy="523220"/>
          </a:xfrm>
          <a:prstGeom prst="rect">
            <a:avLst/>
          </a:prstGeom>
          <a:solidFill>
            <a:srgbClr val="FFFFFF"/>
          </a:solidFill>
          <a:ln>
            <a:solidFill>
              <a:srgbClr val="15A8DB"/>
            </a:solidFill>
          </a:ln>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20000"/>
              </a:lnSpc>
            </a:pPr>
            <a:r>
              <a:rPr lang="en-US" sz="2400">
                <a:solidFill>
                  <a:srgbClr val="000000"/>
                </a:solidFill>
                <a:latin typeface="Lucida Sans Typewriter" charset="0"/>
              </a:rPr>
              <a:t>IO a</a:t>
            </a:r>
          </a:p>
        </p:txBody>
      </p:sp>
      <p:sp>
        <p:nvSpPr>
          <p:cNvPr id="19462" name="AutoShape 5"/>
          <p:cNvSpPr>
            <a:spLocks noChangeArrowheads="1"/>
          </p:cNvSpPr>
          <p:nvPr/>
        </p:nvSpPr>
        <p:spPr bwMode="auto">
          <a:xfrm>
            <a:off x="1304926" y="3845600"/>
            <a:ext cx="4418013" cy="919401"/>
          </a:xfrm>
          <a:prstGeom prst="wedgeRoundRectCallout">
            <a:avLst>
              <a:gd name="adj1" fmla="val -22333"/>
              <a:gd name="adj2" fmla="val -96745"/>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The type of actions that return a value of type a.</a:t>
            </a:r>
          </a:p>
        </p:txBody>
      </p:sp>
    </p:spTree>
    <p:extLst>
      <p:ext uri="{BB962C8B-B14F-4D97-AF65-F5344CB8AC3E}">
        <p14:creationId xmlns:p14="http://schemas.microsoft.com/office/powerpoint/2010/main" val="1846234813"/>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B1683178-30C4-1D4F-946C-1385F7D09983}" type="slidenum">
              <a:rPr lang="en-US" sz="1400"/>
              <a:pPr/>
              <a:t>84</a:t>
            </a:fld>
            <a:endParaRPr lang="en-US" sz="1400"/>
          </a:p>
        </p:txBody>
      </p:sp>
      <p:sp>
        <p:nvSpPr>
          <p:cNvPr id="20483" name="Text Box 2"/>
          <p:cNvSpPr txBox="1">
            <a:spLocks noChangeArrowheads="1"/>
          </p:cNvSpPr>
          <p:nvPr/>
        </p:nvSpPr>
        <p:spPr bwMode="auto">
          <a:xfrm>
            <a:off x="403225" y="317450"/>
            <a:ext cx="1957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For example:</a:t>
            </a:r>
          </a:p>
        </p:txBody>
      </p:sp>
      <p:sp>
        <p:nvSpPr>
          <p:cNvPr id="20484" name="Text Box 3"/>
          <p:cNvSpPr txBox="1">
            <a:spLocks noChangeArrowheads="1"/>
          </p:cNvSpPr>
          <p:nvPr/>
        </p:nvSpPr>
        <p:spPr bwMode="auto">
          <a:xfrm>
            <a:off x="1579563" y="1165950"/>
            <a:ext cx="1482798" cy="523220"/>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20000"/>
              </a:lnSpc>
            </a:pPr>
            <a:r>
              <a:rPr lang="en-US" sz="2400">
                <a:solidFill>
                  <a:srgbClr val="000000"/>
                </a:solidFill>
                <a:latin typeface="Lucida Sans Typewriter" charset="0"/>
              </a:rPr>
              <a:t>IO Char</a:t>
            </a:r>
          </a:p>
        </p:txBody>
      </p:sp>
      <p:sp>
        <p:nvSpPr>
          <p:cNvPr id="20485" name="Text Box 4"/>
          <p:cNvSpPr txBox="1">
            <a:spLocks noChangeArrowheads="1"/>
          </p:cNvSpPr>
          <p:nvPr/>
        </p:nvSpPr>
        <p:spPr bwMode="auto">
          <a:xfrm>
            <a:off x="1947863" y="2624466"/>
            <a:ext cx="1111903" cy="523220"/>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20000"/>
              </a:lnSpc>
            </a:pPr>
            <a:r>
              <a:rPr lang="en-US" sz="2400">
                <a:solidFill>
                  <a:srgbClr val="000000"/>
                </a:solidFill>
                <a:latin typeface="Lucida Sans Typewriter" charset="0"/>
              </a:rPr>
              <a:t>IO ()</a:t>
            </a:r>
          </a:p>
        </p:txBody>
      </p:sp>
      <p:sp>
        <p:nvSpPr>
          <p:cNvPr id="20486" name="AutoShape 5"/>
          <p:cNvSpPr>
            <a:spLocks noChangeArrowheads="1"/>
          </p:cNvSpPr>
          <p:nvPr/>
        </p:nvSpPr>
        <p:spPr bwMode="auto">
          <a:xfrm>
            <a:off x="4124326" y="982147"/>
            <a:ext cx="4183063" cy="919401"/>
          </a:xfrm>
          <a:prstGeom prst="wedgeRoundRectCallout">
            <a:avLst>
              <a:gd name="adj1" fmla="val -67042"/>
              <a:gd name="adj2" fmla="val 153"/>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The type of actions that return a character.</a:t>
            </a:r>
          </a:p>
        </p:txBody>
      </p:sp>
      <p:sp>
        <p:nvSpPr>
          <p:cNvPr id="20487" name="AutoShape 6"/>
          <p:cNvSpPr>
            <a:spLocks noChangeArrowheads="1"/>
          </p:cNvSpPr>
          <p:nvPr/>
        </p:nvSpPr>
        <p:spPr bwMode="auto">
          <a:xfrm>
            <a:off x="4124326" y="2275046"/>
            <a:ext cx="4144963" cy="1328023"/>
          </a:xfrm>
          <a:prstGeom prst="wedgeRoundRectCallout">
            <a:avLst>
              <a:gd name="adj1" fmla="val -68653"/>
              <a:gd name="adj2" fmla="val 481"/>
              <a:gd name="adj3" fmla="val 16667"/>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The type of purely side effecting actions that return </a:t>
            </a:r>
            <a:r>
              <a:rPr lang="en-US" sz="2400" u="sng" dirty="0">
                <a:latin typeface="Tahoma"/>
                <a:cs typeface="Tahoma"/>
              </a:rPr>
              <a:t>no</a:t>
            </a:r>
            <a:r>
              <a:rPr lang="en-US" sz="2400" dirty="0">
                <a:latin typeface="Tahoma"/>
                <a:cs typeface="Tahoma"/>
              </a:rPr>
              <a:t> result value.</a:t>
            </a:r>
          </a:p>
        </p:txBody>
      </p:sp>
      <p:sp>
        <p:nvSpPr>
          <p:cNvPr id="20488" name="Rectangle 15"/>
          <p:cNvSpPr>
            <a:spLocks noChangeArrowheads="1"/>
          </p:cNvSpPr>
          <p:nvPr/>
        </p:nvSpPr>
        <p:spPr bwMode="auto">
          <a:xfrm>
            <a:off x="568326" y="4193428"/>
            <a:ext cx="75612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 is the type of tuples with no components.</a:t>
            </a:r>
          </a:p>
        </p:txBody>
      </p:sp>
      <p:sp>
        <p:nvSpPr>
          <p:cNvPr id="20489" name="Text Box 16"/>
          <p:cNvSpPr txBox="1">
            <a:spLocks noChangeArrowheads="1"/>
          </p:cNvSpPr>
          <p:nvPr/>
        </p:nvSpPr>
        <p:spPr bwMode="auto">
          <a:xfrm>
            <a:off x="403225" y="3701598"/>
            <a:ext cx="9309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Note:</a:t>
            </a:r>
          </a:p>
        </p:txBody>
      </p:sp>
    </p:spTree>
    <p:extLst>
      <p:ext uri="{BB962C8B-B14F-4D97-AF65-F5344CB8AC3E}">
        <p14:creationId xmlns:p14="http://schemas.microsoft.com/office/powerpoint/2010/main" val="2384722649"/>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4815BA64-5A0C-3440-B0F8-A9CCB4EADA70}" type="slidenum">
              <a:rPr lang="en-US" sz="1400"/>
              <a:pPr/>
              <a:t>85</a:t>
            </a:fld>
            <a:endParaRPr lang="en-US" sz="1400"/>
          </a:p>
        </p:txBody>
      </p:sp>
      <p:sp>
        <p:nvSpPr>
          <p:cNvPr id="21507" name="Rectangle 2"/>
          <p:cNvSpPr>
            <a:spLocks noGrp="1" noChangeArrowheads="1"/>
          </p:cNvSpPr>
          <p:nvPr>
            <p:ph type="title"/>
          </p:nvPr>
        </p:nvSpPr>
        <p:spPr/>
        <p:txBody>
          <a:bodyPr/>
          <a:lstStyle/>
          <a:p>
            <a:r>
              <a:rPr lang="en-US" dirty="0">
                <a:latin typeface="Arial Black" charset="0"/>
              </a:rPr>
              <a:t>Basic Actions</a:t>
            </a:r>
          </a:p>
        </p:txBody>
      </p:sp>
      <p:sp>
        <p:nvSpPr>
          <p:cNvPr id="21508" name="Text Box 3"/>
          <p:cNvSpPr txBox="1">
            <a:spLocks noChangeArrowheads="1"/>
          </p:cNvSpPr>
          <p:nvPr/>
        </p:nvSpPr>
        <p:spPr bwMode="auto">
          <a:xfrm>
            <a:off x="427039" y="1208514"/>
            <a:ext cx="8270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The standard library provides a number of actions, including the following three primitives:</a:t>
            </a:r>
          </a:p>
        </p:txBody>
      </p:sp>
      <p:sp>
        <p:nvSpPr>
          <p:cNvPr id="21509" name="Text Box 4"/>
          <p:cNvSpPr txBox="1">
            <a:spLocks noChangeArrowheads="1"/>
          </p:cNvSpPr>
          <p:nvPr/>
        </p:nvSpPr>
        <p:spPr bwMode="auto">
          <a:xfrm>
            <a:off x="1843088" y="3971063"/>
            <a:ext cx="3522719" cy="523220"/>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20000"/>
              </a:lnSpc>
            </a:pPr>
            <a:r>
              <a:rPr lang="en-US" sz="2400">
                <a:solidFill>
                  <a:srgbClr val="000000"/>
                </a:solidFill>
                <a:latin typeface="Lucida Sans Typewriter" charset="0"/>
              </a:rPr>
              <a:t>getChar :: IO Char</a:t>
            </a:r>
          </a:p>
        </p:txBody>
      </p:sp>
      <p:sp>
        <p:nvSpPr>
          <p:cNvPr id="21510" name="Rectangle 6"/>
          <p:cNvSpPr>
            <a:spLocks noChangeArrowheads="1"/>
          </p:cNvSpPr>
          <p:nvPr/>
        </p:nvSpPr>
        <p:spPr bwMode="auto">
          <a:xfrm>
            <a:off x="539750" y="2462212"/>
            <a:ext cx="79565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The action </a:t>
            </a:r>
            <a:r>
              <a:rPr kumimoji="1" lang="en-US" sz="2400" u="sng" dirty="0" err="1">
                <a:latin typeface="Tahoma"/>
                <a:cs typeface="Tahoma"/>
              </a:rPr>
              <a:t>getChar</a:t>
            </a:r>
            <a:r>
              <a:rPr kumimoji="1" lang="en-US" sz="2400" dirty="0">
                <a:latin typeface="Tahoma"/>
                <a:cs typeface="Tahoma"/>
              </a:rPr>
              <a:t> reads a character from the keyboard, echoes it to the screen, and returns the character as its result value:</a:t>
            </a:r>
          </a:p>
        </p:txBody>
      </p:sp>
    </p:spTree>
    <p:extLst>
      <p:ext uri="{BB962C8B-B14F-4D97-AF65-F5344CB8AC3E}">
        <p14:creationId xmlns:p14="http://schemas.microsoft.com/office/powerpoint/2010/main" val="2547824058"/>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F5F94F0A-4742-FA4C-8795-A9E02175BED1}" type="slidenum">
              <a:rPr lang="en-US" sz="1400"/>
              <a:pPr/>
              <a:t>86</a:t>
            </a:fld>
            <a:endParaRPr lang="en-US" sz="1400"/>
          </a:p>
        </p:txBody>
      </p:sp>
      <p:sp>
        <p:nvSpPr>
          <p:cNvPr id="22531" name="Rectangle 5"/>
          <p:cNvSpPr>
            <a:spLocks noChangeArrowheads="1"/>
          </p:cNvSpPr>
          <p:nvPr/>
        </p:nvSpPr>
        <p:spPr bwMode="auto">
          <a:xfrm>
            <a:off x="433388" y="382191"/>
            <a:ext cx="7981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The action </a:t>
            </a:r>
            <a:r>
              <a:rPr kumimoji="1" lang="en-US" sz="2400" u="sng" dirty="0" err="1">
                <a:latin typeface="Tahoma"/>
                <a:cs typeface="Tahoma"/>
              </a:rPr>
              <a:t>putChar</a:t>
            </a:r>
            <a:r>
              <a:rPr kumimoji="1" lang="en-US" sz="2400" u="sng" dirty="0">
                <a:latin typeface="Tahoma"/>
                <a:cs typeface="Tahoma"/>
              </a:rPr>
              <a:t> c</a:t>
            </a:r>
            <a:r>
              <a:rPr kumimoji="1" lang="en-US" sz="2400" dirty="0">
                <a:latin typeface="Tahoma"/>
                <a:cs typeface="Tahoma"/>
              </a:rPr>
              <a:t> writes the character c to the screen, and returns no result value:</a:t>
            </a:r>
          </a:p>
        </p:txBody>
      </p:sp>
      <p:sp>
        <p:nvSpPr>
          <p:cNvPr id="22532" name="Text Box 7"/>
          <p:cNvSpPr txBox="1">
            <a:spLocks noChangeArrowheads="1"/>
          </p:cNvSpPr>
          <p:nvPr/>
        </p:nvSpPr>
        <p:spPr bwMode="auto">
          <a:xfrm>
            <a:off x="1801814" y="1601719"/>
            <a:ext cx="4568228" cy="523220"/>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20000"/>
              </a:lnSpc>
            </a:pPr>
            <a:r>
              <a:rPr lang="en-US" sz="2400" dirty="0" err="1">
                <a:solidFill>
                  <a:srgbClr val="000000"/>
                </a:solidFill>
                <a:latin typeface="Lucida Sans Typewriter" charset="0"/>
              </a:rPr>
              <a:t>putChar</a:t>
            </a:r>
            <a:r>
              <a:rPr lang="en-US" sz="2400" dirty="0">
                <a:solidFill>
                  <a:srgbClr val="000000"/>
                </a:solidFill>
                <a:latin typeface="Lucida Sans Typewriter" charset="0"/>
              </a:rPr>
              <a:t> :: Char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IO ()</a:t>
            </a:r>
          </a:p>
        </p:txBody>
      </p:sp>
      <p:sp>
        <p:nvSpPr>
          <p:cNvPr id="22533" name="Rectangle 8"/>
          <p:cNvSpPr>
            <a:spLocks noChangeArrowheads="1"/>
          </p:cNvSpPr>
          <p:nvPr/>
        </p:nvSpPr>
        <p:spPr bwMode="auto">
          <a:xfrm>
            <a:off x="433388" y="2727722"/>
            <a:ext cx="8056562"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The action </a:t>
            </a:r>
            <a:r>
              <a:rPr kumimoji="1" lang="en-US" sz="2400" u="sng" dirty="0">
                <a:latin typeface="Tahoma"/>
                <a:cs typeface="Tahoma"/>
              </a:rPr>
              <a:t>return v</a:t>
            </a:r>
            <a:r>
              <a:rPr kumimoji="1" lang="en-US" sz="2400" dirty="0">
                <a:latin typeface="Tahoma"/>
                <a:cs typeface="Tahoma"/>
              </a:rPr>
              <a:t> simply returns the value v, without performing any interaction:</a:t>
            </a:r>
          </a:p>
        </p:txBody>
      </p:sp>
      <p:sp>
        <p:nvSpPr>
          <p:cNvPr id="22534" name="Text Box 9"/>
          <p:cNvSpPr txBox="1">
            <a:spLocks noChangeArrowheads="1"/>
          </p:cNvSpPr>
          <p:nvPr/>
        </p:nvSpPr>
        <p:spPr bwMode="auto">
          <a:xfrm>
            <a:off x="1801814" y="4011544"/>
            <a:ext cx="3640991" cy="523220"/>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20000"/>
              </a:lnSpc>
            </a:pPr>
            <a:r>
              <a:rPr lang="en-US" sz="2400">
                <a:solidFill>
                  <a:srgbClr val="000000"/>
                </a:solidFill>
                <a:latin typeface="Lucida Sans Typewriter" charset="0"/>
              </a:rPr>
              <a:t>return :: a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IO a</a:t>
            </a:r>
          </a:p>
        </p:txBody>
      </p:sp>
    </p:spTree>
    <p:extLst>
      <p:ext uri="{BB962C8B-B14F-4D97-AF65-F5344CB8AC3E}">
        <p14:creationId xmlns:p14="http://schemas.microsoft.com/office/powerpoint/2010/main" val="3611261926"/>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F5F94F0A-4742-FA4C-8795-A9E02175BED1}" type="slidenum">
              <a:rPr lang="en-US" sz="1400"/>
              <a:pPr/>
              <a:t>87</a:t>
            </a:fld>
            <a:endParaRPr lang="en-US" sz="1400"/>
          </a:p>
        </p:txBody>
      </p:sp>
      <p:sp>
        <p:nvSpPr>
          <p:cNvPr id="22533" name="Rectangle 8"/>
          <p:cNvSpPr>
            <a:spLocks noChangeArrowheads="1"/>
          </p:cNvSpPr>
          <p:nvPr/>
        </p:nvSpPr>
        <p:spPr bwMode="auto">
          <a:xfrm>
            <a:off x="433388" y="575962"/>
            <a:ext cx="8056562"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smtClean="0">
                <a:latin typeface="Tahoma"/>
                <a:cs typeface="Tahoma"/>
              </a:rPr>
              <a:t>Think of </a:t>
            </a:r>
            <a:r>
              <a:rPr kumimoji="1" lang="en-US" sz="2400" b="1" dirty="0" smtClean="0">
                <a:latin typeface="Tahoma"/>
                <a:cs typeface="Tahoma"/>
              </a:rPr>
              <a:t>return</a:t>
            </a:r>
            <a:r>
              <a:rPr kumimoji="1" lang="en-US" sz="2400" dirty="0" smtClean="0">
                <a:latin typeface="Tahoma"/>
                <a:cs typeface="Tahoma"/>
              </a:rPr>
              <a:t> as </a:t>
            </a:r>
            <a:r>
              <a:rPr kumimoji="1" lang="en-US" sz="2400" b="1" dirty="0" smtClean="0">
                <a:latin typeface="Tahoma"/>
                <a:cs typeface="Tahoma"/>
              </a:rPr>
              <a:t>wrap</a:t>
            </a:r>
            <a:endParaRPr kumimoji="1" lang="en-US" sz="2400" dirty="0">
              <a:latin typeface="Tahoma"/>
              <a:cs typeface="Tahoma"/>
            </a:endParaRPr>
          </a:p>
        </p:txBody>
      </p:sp>
      <p:sp>
        <p:nvSpPr>
          <p:cNvPr id="22534" name="Text Box 9"/>
          <p:cNvSpPr txBox="1">
            <a:spLocks noChangeArrowheads="1"/>
          </p:cNvSpPr>
          <p:nvPr/>
        </p:nvSpPr>
        <p:spPr bwMode="auto">
          <a:xfrm>
            <a:off x="2251627" y="1320712"/>
            <a:ext cx="3270096" cy="966418"/>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20000"/>
              </a:lnSpc>
            </a:pPr>
            <a:r>
              <a:rPr lang="en-US" sz="2400" dirty="0" smtClean="0">
                <a:solidFill>
                  <a:srgbClr val="000000"/>
                </a:solidFill>
                <a:latin typeface="Lucida Sans Typewriter" charset="0"/>
              </a:rPr>
              <a:t>wrap = return</a:t>
            </a:r>
          </a:p>
          <a:p>
            <a:pPr>
              <a:lnSpc>
                <a:spcPct val="120000"/>
              </a:lnSpc>
            </a:pPr>
            <a:r>
              <a:rPr lang="en-US" sz="2400" dirty="0" smtClean="0">
                <a:solidFill>
                  <a:srgbClr val="000000"/>
                </a:solidFill>
                <a:latin typeface="Lucida Sans Typewriter" charset="0"/>
              </a:rPr>
              <a:t>wrap :</a:t>
            </a:r>
            <a:r>
              <a:rPr lang="en-US" sz="2400" dirty="0">
                <a:solidFill>
                  <a:srgbClr val="000000"/>
                </a:solidFill>
                <a:latin typeface="Lucida Sans Typewriter" charset="0"/>
              </a:rPr>
              <a:t>: a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IO a</a:t>
            </a:r>
          </a:p>
        </p:txBody>
      </p:sp>
    </p:spTree>
    <p:extLst>
      <p:ext uri="{BB962C8B-B14F-4D97-AF65-F5344CB8AC3E}">
        <p14:creationId xmlns:p14="http://schemas.microsoft.com/office/powerpoint/2010/main" val="2895335311"/>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C69A1F16-4607-6446-8395-A9D46DC1C5CA}" type="slidenum">
              <a:rPr lang="en-US" sz="1400"/>
              <a:pPr/>
              <a:t>88</a:t>
            </a:fld>
            <a:endParaRPr lang="en-US" sz="1400"/>
          </a:p>
        </p:txBody>
      </p:sp>
      <p:sp>
        <p:nvSpPr>
          <p:cNvPr id="23555" name="Text Box 2"/>
          <p:cNvSpPr txBox="1">
            <a:spLocks noChangeArrowheads="1"/>
          </p:cNvSpPr>
          <p:nvPr/>
        </p:nvSpPr>
        <p:spPr bwMode="auto">
          <a:xfrm>
            <a:off x="414339" y="1351271"/>
            <a:ext cx="8461375"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A sequence of actions can be combined as a single composite action using the keyword </a:t>
            </a:r>
            <a:r>
              <a:rPr lang="en-US" sz="2400" u="sng" dirty="0"/>
              <a:t>do</a:t>
            </a:r>
            <a:r>
              <a:rPr lang="en-US" sz="2400" dirty="0"/>
              <a:t>.</a:t>
            </a:r>
          </a:p>
          <a:p>
            <a:endParaRPr lang="en-US" sz="2400" dirty="0"/>
          </a:p>
        </p:txBody>
      </p:sp>
      <p:sp>
        <p:nvSpPr>
          <p:cNvPr id="23556" name="Rectangle 3"/>
          <p:cNvSpPr>
            <a:spLocks noGrp="1" noChangeArrowheads="1"/>
          </p:cNvSpPr>
          <p:nvPr>
            <p:ph type="title"/>
          </p:nvPr>
        </p:nvSpPr>
        <p:spPr/>
        <p:txBody>
          <a:bodyPr/>
          <a:lstStyle/>
          <a:p>
            <a:r>
              <a:rPr lang="en-US" dirty="0">
                <a:latin typeface="Arial Black" charset="0"/>
              </a:rPr>
              <a:t>Sequencing</a:t>
            </a:r>
          </a:p>
        </p:txBody>
      </p:sp>
    </p:spTree>
    <p:extLst>
      <p:ext uri="{BB962C8B-B14F-4D97-AF65-F5344CB8AC3E}">
        <p14:creationId xmlns:p14="http://schemas.microsoft.com/office/powerpoint/2010/main" val="3925437368"/>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3CDC979E-57C3-A649-9B47-E7395FA26B64}" type="slidenum">
              <a:rPr lang="en-US" sz="1400"/>
              <a:pPr/>
              <a:t>89</a:t>
            </a:fld>
            <a:endParaRPr lang="en-US" sz="1400"/>
          </a:p>
        </p:txBody>
      </p:sp>
      <p:sp>
        <p:nvSpPr>
          <p:cNvPr id="25603" name="Text Box 3"/>
          <p:cNvSpPr txBox="1">
            <a:spLocks noChangeArrowheads="1"/>
          </p:cNvSpPr>
          <p:nvPr/>
        </p:nvSpPr>
        <p:spPr bwMode="auto">
          <a:xfrm>
            <a:off x="1670050" y="954781"/>
            <a:ext cx="5866360" cy="1852815"/>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20000"/>
              </a:lnSpc>
            </a:pPr>
            <a:r>
              <a:rPr lang="en-US" sz="2400">
                <a:solidFill>
                  <a:srgbClr val="000000"/>
                </a:solidFill>
                <a:latin typeface="Lucida Sans Typewriter" charset="0"/>
              </a:rPr>
              <a:t>putStr       :: String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IO ()</a:t>
            </a:r>
          </a:p>
          <a:p>
            <a:pPr>
              <a:lnSpc>
                <a:spcPct val="120000"/>
              </a:lnSpc>
            </a:pPr>
            <a:r>
              <a:rPr lang="en-US" sz="2400">
                <a:solidFill>
                  <a:srgbClr val="000000"/>
                </a:solidFill>
                <a:latin typeface="Lucida Sans Typewriter" charset="0"/>
              </a:rPr>
              <a:t>putStr []     = return ()</a:t>
            </a:r>
          </a:p>
          <a:p>
            <a:pPr>
              <a:lnSpc>
                <a:spcPct val="120000"/>
              </a:lnSpc>
            </a:pPr>
            <a:r>
              <a:rPr lang="en-US" sz="2400">
                <a:solidFill>
                  <a:srgbClr val="000000"/>
                </a:solidFill>
                <a:latin typeface="Lucida Sans Typewriter" charset="0"/>
              </a:rPr>
              <a:t>putStr (x:xs) = do putChar x</a:t>
            </a:r>
          </a:p>
          <a:p>
            <a:pPr>
              <a:lnSpc>
                <a:spcPct val="120000"/>
              </a:lnSpc>
            </a:pPr>
            <a:r>
              <a:rPr lang="en-US" sz="2400">
                <a:solidFill>
                  <a:srgbClr val="000000"/>
                </a:solidFill>
                <a:latin typeface="Lucida Sans Typewriter" charset="0"/>
              </a:rPr>
              <a:t>                   putStr xs</a:t>
            </a:r>
          </a:p>
        </p:txBody>
      </p:sp>
      <p:sp>
        <p:nvSpPr>
          <p:cNvPr id="25604" name="Rectangle 5"/>
          <p:cNvSpPr>
            <a:spLocks noChangeArrowheads="1"/>
          </p:cNvSpPr>
          <p:nvPr/>
        </p:nvSpPr>
        <p:spPr bwMode="auto">
          <a:xfrm>
            <a:off x="415925" y="398860"/>
            <a:ext cx="7956550" cy="46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Writing a string to the screen:</a:t>
            </a:r>
          </a:p>
        </p:txBody>
      </p:sp>
      <p:sp>
        <p:nvSpPr>
          <p:cNvPr id="25605" name="Rectangle 6"/>
          <p:cNvSpPr>
            <a:spLocks noChangeArrowheads="1"/>
          </p:cNvSpPr>
          <p:nvPr/>
        </p:nvSpPr>
        <p:spPr bwMode="auto">
          <a:xfrm>
            <a:off x="415925" y="2897982"/>
            <a:ext cx="7956550" cy="465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Writing a string and moving to a new line:</a:t>
            </a:r>
          </a:p>
        </p:txBody>
      </p:sp>
      <p:sp>
        <p:nvSpPr>
          <p:cNvPr id="25606" name="Text Box 7"/>
          <p:cNvSpPr txBox="1">
            <a:spLocks noChangeArrowheads="1"/>
          </p:cNvSpPr>
          <p:nvPr/>
        </p:nvSpPr>
        <p:spPr bwMode="auto">
          <a:xfrm>
            <a:off x="1670050" y="3492146"/>
            <a:ext cx="5562641" cy="1409617"/>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20000"/>
              </a:lnSpc>
            </a:pPr>
            <a:r>
              <a:rPr lang="en-US" sz="2400">
                <a:solidFill>
                  <a:srgbClr val="000000"/>
                </a:solidFill>
                <a:latin typeface="Lucida Sans Typewriter" charset="0"/>
              </a:rPr>
              <a:t>putStrLn   :: String </a:t>
            </a:r>
            <a:r>
              <a:rPr lang="en-US" sz="2400">
                <a:solidFill>
                  <a:srgbClr val="000000"/>
                </a:solidFill>
                <a:latin typeface="Lucida Sans Typewriter" charset="0"/>
                <a:sym typeface="Symbol" charset="0"/>
              </a:rPr>
              <a:t></a:t>
            </a:r>
            <a:r>
              <a:rPr lang="en-US" sz="2400">
                <a:solidFill>
                  <a:srgbClr val="000000"/>
                </a:solidFill>
                <a:latin typeface="Lucida Sans Typewriter" charset="0"/>
              </a:rPr>
              <a:t> IO ()</a:t>
            </a:r>
          </a:p>
          <a:p>
            <a:pPr>
              <a:lnSpc>
                <a:spcPct val="120000"/>
              </a:lnSpc>
            </a:pPr>
            <a:r>
              <a:rPr lang="en-US" sz="2400">
                <a:solidFill>
                  <a:srgbClr val="000000"/>
                </a:solidFill>
                <a:latin typeface="Lucida Sans Typewriter" charset="0"/>
              </a:rPr>
              <a:t>putStrLn xs = do putStr xs</a:t>
            </a:r>
          </a:p>
          <a:p>
            <a:pPr>
              <a:lnSpc>
                <a:spcPct val="120000"/>
              </a:lnSpc>
            </a:pPr>
            <a:r>
              <a:rPr lang="en-US" sz="2400">
                <a:solidFill>
                  <a:srgbClr val="000000"/>
                </a:solidFill>
                <a:latin typeface="Lucida Sans Typewriter" charset="0"/>
              </a:rPr>
              <a:t>                 putChar '\n'</a:t>
            </a:r>
          </a:p>
        </p:txBody>
      </p:sp>
    </p:spTree>
    <p:extLst>
      <p:ext uri="{BB962C8B-B14F-4D97-AF65-F5344CB8AC3E}">
        <p14:creationId xmlns:p14="http://schemas.microsoft.com/office/powerpoint/2010/main" val="4776766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1F5F7A9F-8E6E-7C46-95F8-77EE1E9E095B}" type="slidenum">
              <a:rPr lang="en-US" sz="1400"/>
              <a:pPr/>
              <a:t>9</a:t>
            </a:fld>
            <a:endParaRPr lang="en-US" sz="1400"/>
          </a:p>
        </p:txBody>
      </p:sp>
      <p:sp>
        <p:nvSpPr>
          <p:cNvPr id="25603" name="Text Box 5"/>
          <p:cNvSpPr txBox="1">
            <a:spLocks noChangeArrowheads="1"/>
          </p:cNvSpPr>
          <p:nvPr/>
        </p:nvSpPr>
        <p:spPr bwMode="auto">
          <a:xfrm>
            <a:off x="501650" y="817989"/>
            <a:ext cx="81740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t>Moreover, function application is assumed to have </a:t>
            </a:r>
            <a:r>
              <a:rPr lang="en-US" sz="2400" u="sng" dirty="0"/>
              <a:t>higher priority</a:t>
            </a:r>
            <a:r>
              <a:rPr lang="en-US" sz="2400" dirty="0"/>
              <a:t> than all other operators.</a:t>
            </a:r>
          </a:p>
        </p:txBody>
      </p:sp>
      <p:sp>
        <p:nvSpPr>
          <p:cNvPr id="25604" name="Text Box 6"/>
          <p:cNvSpPr txBox="1">
            <a:spLocks noChangeArrowheads="1"/>
          </p:cNvSpPr>
          <p:nvPr/>
        </p:nvSpPr>
        <p:spPr bwMode="auto">
          <a:xfrm>
            <a:off x="1641475" y="2426494"/>
            <a:ext cx="1482798" cy="461665"/>
          </a:xfrm>
          <a:prstGeom prst="rect">
            <a:avLst/>
          </a:prstGeom>
          <a:solidFill>
            <a:srgbClr val="FFFFFF"/>
          </a:solidFill>
          <a:ln w="12700" cap="sq">
            <a:solidFill>
              <a:srgbClr val="15A8DB"/>
            </a:solidFill>
            <a:miter lim="800000"/>
            <a:headEnd type="none" w="sm" len="sm"/>
            <a:tailEnd type="none" w="sm" len="sm"/>
          </a:ln>
          <a:extLst/>
        </p:spPr>
        <p:txBody>
          <a:bodyPr wrap="none">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solidFill>
                  <a:srgbClr val="000000"/>
                </a:solidFill>
                <a:latin typeface="Lucida Sans Typewriter" charset="0"/>
              </a:rPr>
              <a:t>f a + b</a:t>
            </a:r>
          </a:p>
        </p:txBody>
      </p:sp>
      <p:sp>
        <p:nvSpPr>
          <p:cNvPr id="25605" name="AutoShape 9"/>
          <p:cNvSpPr>
            <a:spLocks noChangeArrowheads="1"/>
          </p:cNvSpPr>
          <p:nvPr/>
        </p:nvSpPr>
        <p:spPr bwMode="auto">
          <a:xfrm>
            <a:off x="850900" y="3702844"/>
            <a:ext cx="6915150" cy="510778"/>
          </a:xfrm>
          <a:prstGeom prst="wedgeRoundRectCallout">
            <a:avLst>
              <a:gd name="adj1" fmla="val -27389"/>
              <a:gd name="adj2" fmla="val -197375"/>
              <a:gd name="adj3" fmla="val 16667"/>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2400" dirty="0">
                <a:latin typeface="Tahoma"/>
                <a:cs typeface="Tahoma"/>
              </a:rPr>
              <a:t>Means (f a) + b, rather than f (a + b).</a:t>
            </a:r>
          </a:p>
        </p:txBody>
      </p:sp>
    </p:spTree>
    <p:extLst>
      <p:ext uri="{BB962C8B-B14F-4D97-AF65-F5344CB8AC3E}">
        <p14:creationId xmlns:p14="http://schemas.microsoft.com/office/powerpoint/2010/main" val="3138889462"/>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fld id="{087F8EEE-E9CE-7C4D-A439-EF8B71BD6AB9}" type="slidenum">
              <a:rPr lang="en-US" sz="1400"/>
              <a:pPr/>
              <a:t>90</a:t>
            </a:fld>
            <a:endParaRPr lang="en-US" sz="1400"/>
          </a:p>
        </p:txBody>
      </p:sp>
      <p:sp>
        <p:nvSpPr>
          <p:cNvPr id="26627" name="Rectangle 2"/>
          <p:cNvSpPr>
            <a:spLocks noGrp="1" noChangeArrowheads="1"/>
          </p:cNvSpPr>
          <p:nvPr>
            <p:ph type="title"/>
          </p:nvPr>
        </p:nvSpPr>
        <p:spPr/>
        <p:txBody>
          <a:bodyPr/>
          <a:lstStyle/>
          <a:p>
            <a:r>
              <a:rPr lang="en-US" dirty="0">
                <a:latin typeface="Arial Black" charset="0"/>
              </a:rPr>
              <a:t>Example</a:t>
            </a:r>
          </a:p>
        </p:txBody>
      </p:sp>
      <p:sp>
        <p:nvSpPr>
          <p:cNvPr id="26628" name="Text Box 3"/>
          <p:cNvSpPr txBox="1">
            <a:spLocks noChangeArrowheads="1"/>
          </p:cNvSpPr>
          <p:nvPr/>
        </p:nvSpPr>
        <p:spPr bwMode="auto">
          <a:xfrm>
            <a:off x="441325" y="1184310"/>
            <a:ext cx="83772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r>
              <a:rPr lang="en-US" sz="2400" dirty="0">
                <a:latin typeface="Tahoma"/>
                <a:cs typeface="Tahoma"/>
              </a:rPr>
              <a:t>We can now define an action that prompts for a string to be entered and displays its length:</a:t>
            </a:r>
          </a:p>
        </p:txBody>
      </p:sp>
      <p:sp>
        <p:nvSpPr>
          <p:cNvPr id="26629" name="Text Box 4"/>
          <p:cNvSpPr txBox="1">
            <a:spLocks noChangeArrowheads="1"/>
          </p:cNvSpPr>
          <p:nvPr/>
        </p:nvSpPr>
        <p:spPr bwMode="auto">
          <a:xfrm>
            <a:off x="1008063" y="2064783"/>
            <a:ext cx="7231667" cy="2954655"/>
          </a:xfrm>
          <a:prstGeom prst="rect">
            <a:avLst/>
          </a:prstGeom>
          <a:solidFill>
            <a:srgbClr val="FFFFFF"/>
          </a:solidFill>
          <a:ln>
            <a:solidFill>
              <a:srgbClr val="15A8DB"/>
            </a:solidFill>
          </a:ln>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37931725" indent="-37474525">
              <a:defRPr sz="2800">
                <a:solidFill>
                  <a:schemeClr val="tx1"/>
                </a:solidFill>
                <a:latin typeface="Tahoma" charset="0"/>
                <a:ea typeface="ＭＳ Ｐゴシック" charset="0"/>
              </a:defRPr>
            </a:lvl2pPr>
            <a:lvl3pPr>
              <a:defRPr sz="2800">
                <a:solidFill>
                  <a:schemeClr val="tx1"/>
                </a:solidFill>
                <a:latin typeface="Tahoma" charset="0"/>
                <a:ea typeface="ＭＳ Ｐゴシック" charset="0"/>
              </a:defRPr>
            </a:lvl3pPr>
            <a:lvl4pPr>
              <a:defRPr sz="2800">
                <a:solidFill>
                  <a:schemeClr val="tx1"/>
                </a:solidFill>
                <a:latin typeface="Tahoma" charset="0"/>
                <a:ea typeface="ＭＳ Ｐゴシック" charset="0"/>
              </a:defRPr>
            </a:lvl4pPr>
            <a:lvl5pPr>
              <a:defRPr sz="2800">
                <a:solidFill>
                  <a:schemeClr val="tx1"/>
                </a:solidFill>
                <a:latin typeface="Tahoma" charset="0"/>
                <a:ea typeface="ＭＳ Ｐゴシック" charset="0"/>
              </a:defRPr>
            </a:lvl5pPr>
            <a:lvl6pPr marL="457200" eaLnBrk="0" fontAlgn="base" hangingPunct="0">
              <a:spcBef>
                <a:spcPct val="0"/>
              </a:spcBef>
              <a:spcAft>
                <a:spcPct val="0"/>
              </a:spcAft>
              <a:defRPr sz="2800">
                <a:solidFill>
                  <a:schemeClr val="tx1"/>
                </a:solidFill>
                <a:latin typeface="Tahoma" charset="0"/>
                <a:ea typeface="ＭＳ Ｐゴシック" charset="0"/>
              </a:defRPr>
            </a:lvl6pPr>
            <a:lvl7pPr marL="914400" eaLnBrk="0" fontAlgn="base" hangingPunct="0">
              <a:spcBef>
                <a:spcPct val="0"/>
              </a:spcBef>
              <a:spcAft>
                <a:spcPct val="0"/>
              </a:spcAft>
              <a:defRPr sz="2800">
                <a:solidFill>
                  <a:schemeClr val="tx1"/>
                </a:solidFill>
                <a:latin typeface="Tahoma" charset="0"/>
                <a:ea typeface="ＭＳ Ｐゴシック" charset="0"/>
              </a:defRPr>
            </a:lvl7pPr>
            <a:lvl8pPr marL="1371600" eaLnBrk="0" fontAlgn="base" hangingPunct="0">
              <a:spcBef>
                <a:spcPct val="0"/>
              </a:spcBef>
              <a:spcAft>
                <a:spcPct val="0"/>
              </a:spcAft>
              <a:defRPr sz="2800">
                <a:solidFill>
                  <a:schemeClr val="tx1"/>
                </a:solidFill>
                <a:latin typeface="Tahoma" charset="0"/>
                <a:ea typeface="ＭＳ Ｐゴシック" charset="0"/>
              </a:defRPr>
            </a:lvl8pPr>
            <a:lvl9pPr marL="1828800" eaLnBrk="0" fontAlgn="base" hangingPunct="0">
              <a:spcBef>
                <a:spcPct val="0"/>
              </a:spcBef>
              <a:spcAft>
                <a:spcPct val="0"/>
              </a:spcAft>
              <a:defRPr sz="2800">
                <a:solidFill>
                  <a:schemeClr val="tx1"/>
                </a:solidFill>
                <a:latin typeface="Tahoma" charset="0"/>
                <a:ea typeface="ＭＳ Ｐゴシック" charset="0"/>
              </a:defRPr>
            </a:lvl9pPr>
          </a:lstStyle>
          <a:p>
            <a:pPr>
              <a:lnSpc>
                <a:spcPct val="130000"/>
              </a:lnSpc>
            </a:pPr>
            <a:r>
              <a:rPr lang="en-US" sz="2400" dirty="0" err="1">
                <a:solidFill>
                  <a:srgbClr val="000000"/>
                </a:solidFill>
                <a:latin typeface="Lucida Sans Typewriter" charset="0"/>
              </a:rPr>
              <a:t>strlen</a:t>
            </a:r>
            <a:r>
              <a:rPr lang="en-US" sz="2400" dirty="0">
                <a:solidFill>
                  <a:srgbClr val="000000"/>
                </a:solidFill>
                <a:latin typeface="Lucida Sans Typewriter" charset="0"/>
              </a:rPr>
              <a:t> :: IO ()</a:t>
            </a:r>
          </a:p>
          <a:p>
            <a:pPr>
              <a:lnSpc>
                <a:spcPct val="130000"/>
              </a:lnSpc>
            </a:pPr>
            <a:r>
              <a:rPr lang="en-US" sz="2400" dirty="0" err="1">
                <a:solidFill>
                  <a:srgbClr val="000000"/>
                </a:solidFill>
                <a:latin typeface="Lucida Sans Typewriter" charset="0"/>
              </a:rPr>
              <a:t>strlen</a:t>
            </a:r>
            <a:r>
              <a:rPr lang="en-US" sz="2400" dirty="0">
                <a:solidFill>
                  <a:srgbClr val="000000"/>
                </a:solidFill>
                <a:latin typeface="Lucida Sans Typewriter" charset="0"/>
              </a:rPr>
              <a:t>  = do </a:t>
            </a:r>
            <a:r>
              <a:rPr lang="en-US" sz="2400" dirty="0" err="1">
                <a:solidFill>
                  <a:srgbClr val="000000"/>
                </a:solidFill>
                <a:latin typeface="Lucida Sans Typewriter" charset="0"/>
              </a:rPr>
              <a:t>putStr</a:t>
            </a:r>
            <a:r>
              <a:rPr lang="en-US" sz="2400" dirty="0">
                <a:solidFill>
                  <a:srgbClr val="000000"/>
                </a:solidFill>
                <a:latin typeface="Lucida Sans Typewriter" charset="0"/>
              </a:rPr>
              <a:t> "Enter a string: "</a:t>
            </a:r>
          </a:p>
          <a:p>
            <a:pPr>
              <a:lnSpc>
                <a:spcPct val="130000"/>
              </a:lnSpc>
            </a:pPr>
            <a:r>
              <a:rPr lang="en-US" sz="2400" dirty="0">
                <a:solidFill>
                  <a:srgbClr val="000000"/>
                </a:solidFill>
                <a:latin typeface="Lucida Sans Typewriter" charset="0"/>
              </a:rPr>
              <a:t>             </a:t>
            </a:r>
            <a:r>
              <a:rPr lang="en-US" sz="2400" dirty="0" err="1">
                <a:solidFill>
                  <a:srgbClr val="000000"/>
                </a:solidFill>
                <a:latin typeface="Lucida Sans Typewriter" charset="0"/>
              </a:rPr>
              <a:t>xs</a:t>
            </a:r>
            <a:r>
              <a:rPr lang="en-US" sz="2400" dirty="0">
                <a:solidFill>
                  <a:srgbClr val="000000"/>
                </a:solidFill>
                <a:latin typeface="Lucida Sans Typewriter" charset="0"/>
              </a:rPr>
              <a:t> </a:t>
            </a:r>
            <a:r>
              <a:rPr lang="en-US" sz="2400" dirty="0">
                <a:solidFill>
                  <a:srgbClr val="000000"/>
                </a:solidFill>
                <a:latin typeface="Lucida Sans Typewriter" charset="0"/>
                <a:sym typeface="Symbol" charset="0"/>
              </a:rPr>
              <a:t></a:t>
            </a:r>
            <a:r>
              <a:rPr lang="en-US" sz="2400" dirty="0">
                <a:solidFill>
                  <a:srgbClr val="000000"/>
                </a:solidFill>
                <a:latin typeface="Lucida Sans Typewriter" charset="0"/>
              </a:rPr>
              <a:t> </a:t>
            </a:r>
            <a:r>
              <a:rPr lang="en-US" sz="2400" dirty="0" err="1">
                <a:solidFill>
                  <a:srgbClr val="000000"/>
                </a:solidFill>
                <a:latin typeface="Lucida Sans Typewriter" charset="0"/>
              </a:rPr>
              <a:t>getLine</a:t>
            </a:r>
            <a:endParaRPr lang="en-US" sz="2400" dirty="0">
              <a:solidFill>
                <a:srgbClr val="000000"/>
              </a:solidFill>
              <a:latin typeface="Lucida Sans Typewriter" charset="0"/>
            </a:endParaRPr>
          </a:p>
          <a:p>
            <a:pPr>
              <a:lnSpc>
                <a:spcPct val="130000"/>
              </a:lnSpc>
            </a:pPr>
            <a:r>
              <a:rPr lang="en-US" sz="2400" dirty="0">
                <a:solidFill>
                  <a:srgbClr val="000000"/>
                </a:solidFill>
                <a:latin typeface="Lucida Sans Typewriter" charset="0"/>
              </a:rPr>
              <a:t>             </a:t>
            </a:r>
            <a:r>
              <a:rPr lang="en-US" sz="2400" dirty="0" err="1">
                <a:solidFill>
                  <a:srgbClr val="000000"/>
                </a:solidFill>
                <a:latin typeface="Lucida Sans Typewriter" charset="0"/>
              </a:rPr>
              <a:t>putStr</a:t>
            </a:r>
            <a:r>
              <a:rPr lang="en-US" sz="2400" dirty="0">
                <a:solidFill>
                  <a:srgbClr val="000000"/>
                </a:solidFill>
                <a:latin typeface="Lucida Sans Typewriter" charset="0"/>
              </a:rPr>
              <a:t> "The string has "</a:t>
            </a:r>
          </a:p>
          <a:p>
            <a:pPr>
              <a:lnSpc>
                <a:spcPct val="130000"/>
              </a:lnSpc>
            </a:pPr>
            <a:r>
              <a:rPr lang="en-US" sz="2400" dirty="0">
                <a:solidFill>
                  <a:srgbClr val="000000"/>
                </a:solidFill>
                <a:latin typeface="Lucida Sans Typewriter" charset="0"/>
              </a:rPr>
              <a:t>             </a:t>
            </a:r>
            <a:r>
              <a:rPr lang="en-US" sz="2400" dirty="0" err="1">
                <a:solidFill>
                  <a:srgbClr val="000000"/>
                </a:solidFill>
                <a:latin typeface="Lucida Sans Typewriter" charset="0"/>
              </a:rPr>
              <a:t>putStr</a:t>
            </a:r>
            <a:r>
              <a:rPr lang="en-US" sz="2400" dirty="0">
                <a:solidFill>
                  <a:srgbClr val="000000"/>
                </a:solidFill>
                <a:latin typeface="Lucida Sans Typewriter" charset="0"/>
              </a:rPr>
              <a:t> (show (length </a:t>
            </a:r>
            <a:r>
              <a:rPr lang="en-US" sz="2400" dirty="0" err="1">
                <a:solidFill>
                  <a:srgbClr val="000000"/>
                </a:solidFill>
                <a:latin typeface="Lucida Sans Typewriter" charset="0"/>
              </a:rPr>
              <a:t>xs</a:t>
            </a:r>
            <a:r>
              <a:rPr lang="en-US" sz="2400" dirty="0">
                <a:solidFill>
                  <a:srgbClr val="000000"/>
                </a:solidFill>
                <a:latin typeface="Lucida Sans Typewriter" charset="0"/>
              </a:rPr>
              <a:t>))</a:t>
            </a:r>
          </a:p>
          <a:p>
            <a:pPr>
              <a:lnSpc>
                <a:spcPct val="130000"/>
              </a:lnSpc>
            </a:pPr>
            <a:r>
              <a:rPr lang="en-US" sz="2400" dirty="0">
                <a:solidFill>
                  <a:srgbClr val="000000"/>
                </a:solidFill>
                <a:latin typeface="Lucida Sans Typewriter" charset="0"/>
              </a:rPr>
              <a:t>             </a:t>
            </a:r>
            <a:r>
              <a:rPr lang="en-US" sz="2400" dirty="0" err="1">
                <a:solidFill>
                  <a:srgbClr val="000000"/>
                </a:solidFill>
                <a:latin typeface="Lucida Sans Typewriter" charset="0"/>
              </a:rPr>
              <a:t>putStrLn</a:t>
            </a:r>
            <a:r>
              <a:rPr lang="en-US" sz="2400" dirty="0">
                <a:solidFill>
                  <a:srgbClr val="000000"/>
                </a:solidFill>
                <a:latin typeface="Lucida Sans Typewriter" charset="0"/>
              </a:rPr>
              <a:t> " characters"</a:t>
            </a:r>
          </a:p>
        </p:txBody>
      </p:sp>
    </p:spTree>
    <p:extLst>
      <p:ext uri="{BB962C8B-B14F-4D97-AF65-F5344CB8AC3E}">
        <p14:creationId xmlns:p14="http://schemas.microsoft.com/office/powerpoint/2010/main" val="1834340337"/>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pPr>
              <a:defRPr/>
            </a:pPr>
            <a:fld id="{5BCE8BAE-716A-6A44-8614-FC4F251AF017}" type="slidenum">
              <a:rPr lang="en-US"/>
              <a:pPr>
                <a:defRPr/>
              </a:pPr>
              <a:t>91</a:t>
            </a:fld>
            <a:endParaRPr lang="en-US"/>
          </a:p>
        </p:txBody>
      </p:sp>
      <p:sp>
        <p:nvSpPr>
          <p:cNvPr id="6146" name="Rectangle 2"/>
          <p:cNvSpPr>
            <a:spLocks noGrp="1" noChangeArrowheads="1"/>
          </p:cNvSpPr>
          <p:nvPr>
            <p:ph type="title"/>
          </p:nvPr>
        </p:nvSpPr>
        <p:spPr/>
        <p:txBody>
          <a:bodyPr/>
          <a:lstStyle/>
          <a:p>
            <a:r>
              <a:rPr lang="en-US" dirty="0" smtClean="0">
                <a:latin typeface="Arial Black" charset="0"/>
                <a:ea typeface="ＭＳ Ｐゴシック" charset="0"/>
              </a:rPr>
              <a:t>Type </a:t>
            </a:r>
            <a:r>
              <a:rPr lang="en-US" smtClean="0">
                <a:latin typeface="Arial Black" charset="0"/>
                <a:ea typeface="ＭＳ Ｐゴシック" charset="0"/>
              </a:rPr>
              <a:t>and Data Declarations</a:t>
            </a:r>
            <a:endParaRPr lang="en-US" dirty="0">
              <a:latin typeface="Arial Black" charset="0"/>
              <a:ea typeface="ＭＳ Ｐゴシック" charset="0"/>
            </a:endParaRPr>
          </a:p>
        </p:txBody>
      </p:sp>
    </p:spTree>
    <p:extLst>
      <p:ext uri="{BB962C8B-B14F-4D97-AF65-F5344CB8AC3E}">
        <p14:creationId xmlns:p14="http://schemas.microsoft.com/office/powerpoint/2010/main" val="1217929223"/>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pPr>
              <a:defRPr/>
            </a:pPr>
            <a:fld id="{5BCE8BAE-716A-6A44-8614-FC4F251AF017}" type="slidenum">
              <a:rPr lang="en-US"/>
              <a:pPr>
                <a:defRPr/>
              </a:pPr>
              <a:t>92</a:t>
            </a:fld>
            <a:endParaRPr lang="en-US"/>
          </a:p>
        </p:txBody>
      </p:sp>
      <p:sp>
        <p:nvSpPr>
          <p:cNvPr id="6146" name="Rectangle 2"/>
          <p:cNvSpPr>
            <a:spLocks noGrp="1" noChangeArrowheads="1"/>
          </p:cNvSpPr>
          <p:nvPr>
            <p:ph type="title"/>
          </p:nvPr>
        </p:nvSpPr>
        <p:spPr/>
        <p:txBody>
          <a:bodyPr/>
          <a:lstStyle/>
          <a:p>
            <a:r>
              <a:rPr lang="en-US">
                <a:latin typeface="Arial Black" charset="0"/>
                <a:ea typeface="ＭＳ Ｐゴシック" charset="0"/>
              </a:rPr>
              <a:t>Type Declarations</a:t>
            </a:r>
          </a:p>
        </p:txBody>
      </p:sp>
      <p:sp>
        <p:nvSpPr>
          <p:cNvPr id="654339" name="Text Box 3"/>
          <p:cNvSpPr txBox="1">
            <a:spLocks noChangeArrowheads="1"/>
          </p:cNvSpPr>
          <p:nvPr/>
        </p:nvSpPr>
        <p:spPr bwMode="auto">
          <a:xfrm>
            <a:off x="450850" y="1164461"/>
            <a:ext cx="82248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In Haskell, a new name for an existing type can be defined using a </a:t>
            </a:r>
            <a:r>
              <a:rPr lang="en-US" sz="2400" u="sng" dirty="0">
                <a:latin typeface="Tahoma"/>
                <a:cs typeface="Tahoma"/>
              </a:rPr>
              <a:t>type declaration</a:t>
            </a:r>
            <a:r>
              <a:rPr lang="en-US" sz="2400" dirty="0">
                <a:latin typeface="Tahoma"/>
                <a:cs typeface="Tahoma"/>
              </a:rPr>
              <a:t>.</a:t>
            </a:r>
          </a:p>
        </p:txBody>
      </p:sp>
      <p:sp>
        <p:nvSpPr>
          <p:cNvPr id="654340" name="Text Box 4"/>
          <p:cNvSpPr txBox="1">
            <a:spLocks noChangeArrowheads="1"/>
          </p:cNvSpPr>
          <p:nvPr/>
        </p:nvSpPr>
        <p:spPr bwMode="auto">
          <a:xfrm>
            <a:off x="1533525" y="2673787"/>
            <a:ext cx="3893614" cy="49244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type String = [Char]</a:t>
            </a:r>
          </a:p>
        </p:txBody>
      </p:sp>
      <p:sp>
        <p:nvSpPr>
          <p:cNvPr id="654341" name="AutoShape 5"/>
          <p:cNvSpPr>
            <a:spLocks noChangeArrowheads="1"/>
          </p:cNvSpPr>
          <p:nvPr/>
        </p:nvSpPr>
        <p:spPr bwMode="auto">
          <a:xfrm>
            <a:off x="609601" y="3926682"/>
            <a:ext cx="6988175" cy="510778"/>
          </a:xfrm>
          <a:prstGeom prst="wedgeRoundRectCallout">
            <a:avLst>
              <a:gd name="adj1" fmla="val -21468"/>
              <a:gd name="adj2" fmla="val -152523"/>
              <a:gd name="adj3" fmla="val 16667"/>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defRPr/>
            </a:pPr>
            <a:r>
              <a:rPr lang="en-US" sz="2400" dirty="0">
                <a:latin typeface="Tahoma"/>
                <a:cs typeface="Tahoma"/>
              </a:rPr>
              <a:t>String is a synonym for the type [Char].</a:t>
            </a:r>
          </a:p>
        </p:txBody>
      </p:sp>
    </p:spTree>
    <p:extLst>
      <p:ext uri="{BB962C8B-B14F-4D97-AF65-F5344CB8AC3E}">
        <p14:creationId xmlns:p14="http://schemas.microsoft.com/office/powerpoint/2010/main" val="3954373247"/>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3D02179F-1E49-5D42-8239-916280B2B8F3}" type="slidenum">
              <a:rPr lang="en-US"/>
              <a:pPr>
                <a:defRPr/>
              </a:pPr>
              <a:t>93</a:t>
            </a:fld>
            <a:endParaRPr lang="en-US"/>
          </a:p>
        </p:txBody>
      </p:sp>
      <p:sp>
        <p:nvSpPr>
          <p:cNvPr id="655362" name="Text Box 2"/>
          <p:cNvSpPr txBox="1">
            <a:spLocks noChangeArrowheads="1"/>
          </p:cNvSpPr>
          <p:nvPr/>
        </p:nvSpPr>
        <p:spPr bwMode="auto">
          <a:xfrm>
            <a:off x="314325" y="290542"/>
            <a:ext cx="83375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Type declarations can be used to make other types easier to read.  For example, given</a:t>
            </a:r>
          </a:p>
        </p:txBody>
      </p:sp>
      <p:sp>
        <p:nvSpPr>
          <p:cNvPr id="655363" name="Text Box 3"/>
          <p:cNvSpPr txBox="1">
            <a:spLocks noChangeArrowheads="1"/>
          </p:cNvSpPr>
          <p:nvPr/>
        </p:nvSpPr>
        <p:spPr bwMode="auto">
          <a:xfrm>
            <a:off x="1544639" y="2899482"/>
            <a:ext cx="4382780" cy="211750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origin    :: Pos</a:t>
            </a:r>
          </a:p>
          <a:p>
            <a:pPr>
              <a:lnSpc>
                <a:spcPct val="110000"/>
              </a:lnSpc>
              <a:defRPr/>
            </a:pPr>
            <a:r>
              <a:rPr lang="en-US" sz="2400">
                <a:solidFill>
                  <a:srgbClr val="000000"/>
                </a:solidFill>
                <a:latin typeface="Lucida Sans Typewriter" charset="0"/>
                <a:cs typeface="+mn-cs"/>
              </a:rPr>
              <a:t>origin     = (0,0)</a:t>
            </a:r>
          </a:p>
          <a:p>
            <a:pPr>
              <a:lnSpc>
                <a:spcPct val="110000"/>
              </a:lnSpc>
              <a:defRPr/>
            </a:pPr>
            <a:endParaRPr lang="en-US" sz="2400">
              <a:solidFill>
                <a:srgbClr val="000000"/>
              </a:solidFill>
              <a:latin typeface="Lucida Sans Typewriter" charset="0"/>
              <a:cs typeface="+mn-cs"/>
            </a:endParaRPr>
          </a:p>
          <a:p>
            <a:pPr>
              <a:lnSpc>
                <a:spcPct val="110000"/>
              </a:lnSpc>
              <a:defRPr/>
            </a:pPr>
            <a:r>
              <a:rPr lang="en-US" sz="2400">
                <a:solidFill>
                  <a:srgbClr val="000000"/>
                </a:solidFill>
                <a:latin typeface="Lucida Sans Typewriter" charset="0"/>
                <a:cs typeface="+mn-cs"/>
              </a:rPr>
              <a:t>left      :: Pos </a:t>
            </a:r>
            <a:r>
              <a:rPr lang="en-US" sz="2400">
                <a:solidFill>
                  <a:srgbClr val="000000"/>
                </a:solidFill>
                <a:latin typeface="Lucida Sans Typewriter" charset="0"/>
                <a:cs typeface="+mn-cs"/>
                <a:sym typeface="Symbol" charset="0"/>
              </a:rPr>
              <a:t></a:t>
            </a:r>
            <a:r>
              <a:rPr lang="en-US" sz="2400">
                <a:solidFill>
                  <a:srgbClr val="000000"/>
                </a:solidFill>
                <a:latin typeface="Lucida Sans Typewriter" charset="0"/>
                <a:cs typeface="+mn-cs"/>
              </a:rPr>
              <a:t> Pos</a:t>
            </a:r>
          </a:p>
          <a:p>
            <a:pPr>
              <a:lnSpc>
                <a:spcPct val="110000"/>
              </a:lnSpc>
              <a:defRPr/>
            </a:pPr>
            <a:r>
              <a:rPr lang="en-US" sz="2400">
                <a:solidFill>
                  <a:srgbClr val="000000"/>
                </a:solidFill>
                <a:latin typeface="Lucida Sans Typewriter" charset="0"/>
                <a:cs typeface="+mn-cs"/>
              </a:rPr>
              <a:t>left (x,y) = (x-1,y)</a:t>
            </a:r>
          </a:p>
        </p:txBody>
      </p:sp>
      <p:sp>
        <p:nvSpPr>
          <p:cNvPr id="655364" name="Text Box 4"/>
          <p:cNvSpPr txBox="1">
            <a:spLocks noChangeArrowheads="1"/>
          </p:cNvSpPr>
          <p:nvPr/>
        </p:nvSpPr>
        <p:spPr bwMode="auto">
          <a:xfrm>
            <a:off x="1544638" y="1449825"/>
            <a:ext cx="3893614" cy="49244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type Pos = (Int,Int)</a:t>
            </a:r>
          </a:p>
        </p:txBody>
      </p:sp>
      <p:sp>
        <p:nvSpPr>
          <p:cNvPr id="655365" name="Text Box 5"/>
          <p:cNvSpPr txBox="1">
            <a:spLocks noChangeArrowheads="1"/>
          </p:cNvSpPr>
          <p:nvPr/>
        </p:nvSpPr>
        <p:spPr bwMode="auto">
          <a:xfrm>
            <a:off x="314325" y="2295079"/>
            <a:ext cx="25098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we can define:</a:t>
            </a:r>
          </a:p>
        </p:txBody>
      </p:sp>
    </p:spTree>
    <p:extLst>
      <p:ext uri="{BB962C8B-B14F-4D97-AF65-F5344CB8AC3E}">
        <p14:creationId xmlns:p14="http://schemas.microsoft.com/office/powerpoint/2010/main" val="1652168750"/>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DD6CF9CF-2CD8-EC46-8EBF-D532D8228EC8}" type="slidenum">
              <a:rPr lang="en-US"/>
              <a:pPr>
                <a:defRPr/>
              </a:pPr>
              <a:t>94</a:t>
            </a:fld>
            <a:endParaRPr lang="en-US"/>
          </a:p>
        </p:txBody>
      </p:sp>
      <p:sp>
        <p:nvSpPr>
          <p:cNvPr id="665602" name="Text Box 2"/>
          <p:cNvSpPr txBox="1">
            <a:spLocks noChangeArrowheads="1"/>
          </p:cNvSpPr>
          <p:nvPr/>
        </p:nvSpPr>
        <p:spPr bwMode="auto">
          <a:xfrm>
            <a:off x="323850" y="281018"/>
            <a:ext cx="85105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Like function definitions, type declarations can also have </a:t>
            </a:r>
            <a:r>
              <a:rPr lang="en-US" sz="2400" u="sng" dirty="0">
                <a:latin typeface="Tahoma"/>
                <a:cs typeface="Tahoma"/>
              </a:rPr>
              <a:t>parameters</a:t>
            </a:r>
            <a:r>
              <a:rPr lang="en-US" sz="2400" dirty="0">
                <a:latin typeface="Tahoma"/>
                <a:cs typeface="Tahoma"/>
              </a:rPr>
              <a:t>.  For example, given</a:t>
            </a:r>
          </a:p>
        </p:txBody>
      </p:sp>
      <p:sp>
        <p:nvSpPr>
          <p:cNvPr id="665603" name="Text Box 3"/>
          <p:cNvSpPr txBox="1">
            <a:spLocks noChangeArrowheads="1"/>
          </p:cNvSpPr>
          <p:nvPr/>
        </p:nvSpPr>
        <p:spPr bwMode="auto">
          <a:xfrm>
            <a:off x="1493838" y="1440300"/>
            <a:ext cx="3708167" cy="49244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type Pair a = (a,a)</a:t>
            </a:r>
          </a:p>
        </p:txBody>
      </p:sp>
      <p:sp>
        <p:nvSpPr>
          <p:cNvPr id="665605" name="Text Box 5"/>
          <p:cNvSpPr txBox="1">
            <a:spLocks noChangeArrowheads="1"/>
          </p:cNvSpPr>
          <p:nvPr/>
        </p:nvSpPr>
        <p:spPr bwMode="auto">
          <a:xfrm>
            <a:off x="323851" y="2285554"/>
            <a:ext cx="2511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a:latin typeface="Tahoma"/>
                <a:cs typeface="Tahoma"/>
              </a:rPr>
              <a:t>we can define:</a:t>
            </a:r>
          </a:p>
        </p:txBody>
      </p:sp>
      <p:sp>
        <p:nvSpPr>
          <p:cNvPr id="665607" name="Text Box 7"/>
          <p:cNvSpPr txBox="1">
            <a:spLocks noChangeArrowheads="1"/>
          </p:cNvSpPr>
          <p:nvPr/>
        </p:nvSpPr>
        <p:spPr bwMode="auto">
          <a:xfrm>
            <a:off x="1493839" y="2889957"/>
            <a:ext cx="5310017" cy="211750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mult      :: Pair Int </a:t>
            </a:r>
            <a:r>
              <a:rPr lang="en-US" sz="2400">
                <a:solidFill>
                  <a:srgbClr val="000000"/>
                </a:solidFill>
                <a:latin typeface="Lucida Sans Typewriter" charset="0"/>
                <a:cs typeface="+mn-cs"/>
                <a:sym typeface="Symbol" charset="0"/>
              </a:rPr>
              <a:t></a:t>
            </a:r>
            <a:r>
              <a:rPr lang="en-US" sz="2400">
                <a:solidFill>
                  <a:srgbClr val="000000"/>
                </a:solidFill>
                <a:latin typeface="Lucida Sans Typewriter" charset="0"/>
                <a:cs typeface="+mn-cs"/>
              </a:rPr>
              <a:t> Int</a:t>
            </a:r>
          </a:p>
          <a:p>
            <a:pPr>
              <a:lnSpc>
                <a:spcPct val="110000"/>
              </a:lnSpc>
              <a:defRPr/>
            </a:pPr>
            <a:r>
              <a:rPr lang="en-US" sz="2400">
                <a:solidFill>
                  <a:srgbClr val="000000"/>
                </a:solidFill>
                <a:latin typeface="Lucida Sans Typewriter" charset="0"/>
                <a:cs typeface="+mn-cs"/>
              </a:rPr>
              <a:t>mult (m,n) = m*n</a:t>
            </a:r>
          </a:p>
          <a:p>
            <a:pPr>
              <a:lnSpc>
                <a:spcPct val="110000"/>
              </a:lnSpc>
              <a:defRPr/>
            </a:pPr>
            <a:endParaRPr lang="en-US" sz="2400">
              <a:solidFill>
                <a:srgbClr val="000000"/>
              </a:solidFill>
              <a:latin typeface="Lucida Sans Typewriter" charset="0"/>
              <a:cs typeface="+mn-cs"/>
            </a:endParaRPr>
          </a:p>
          <a:p>
            <a:pPr>
              <a:lnSpc>
                <a:spcPct val="110000"/>
              </a:lnSpc>
              <a:defRPr/>
            </a:pPr>
            <a:r>
              <a:rPr lang="en-US" sz="2400">
                <a:solidFill>
                  <a:srgbClr val="000000"/>
                </a:solidFill>
                <a:latin typeface="Lucida Sans Typewriter" charset="0"/>
                <a:cs typeface="+mn-cs"/>
              </a:rPr>
              <a:t>copy      :: a </a:t>
            </a:r>
            <a:r>
              <a:rPr lang="en-US" sz="2400">
                <a:solidFill>
                  <a:srgbClr val="000000"/>
                </a:solidFill>
                <a:latin typeface="Lucida Sans Typewriter" charset="0"/>
                <a:cs typeface="+mn-cs"/>
                <a:sym typeface="Symbol" charset="0"/>
              </a:rPr>
              <a:t></a:t>
            </a:r>
            <a:r>
              <a:rPr lang="en-US" sz="2400">
                <a:solidFill>
                  <a:srgbClr val="000000"/>
                </a:solidFill>
                <a:latin typeface="Lucida Sans Typewriter" charset="0"/>
                <a:cs typeface="+mn-cs"/>
              </a:rPr>
              <a:t> Pair a</a:t>
            </a:r>
          </a:p>
          <a:p>
            <a:pPr>
              <a:lnSpc>
                <a:spcPct val="110000"/>
              </a:lnSpc>
              <a:defRPr/>
            </a:pPr>
            <a:r>
              <a:rPr lang="en-US" sz="2400">
                <a:solidFill>
                  <a:srgbClr val="000000"/>
                </a:solidFill>
                <a:latin typeface="Lucida Sans Typewriter" charset="0"/>
                <a:cs typeface="+mn-cs"/>
              </a:rPr>
              <a:t>copy x     = (x,x)</a:t>
            </a:r>
          </a:p>
        </p:txBody>
      </p:sp>
    </p:spTree>
    <p:extLst>
      <p:ext uri="{BB962C8B-B14F-4D97-AF65-F5344CB8AC3E}">
        <p14:creationId xmlns:p14="http://schemas.microsoft.com/office/powerpoint/2010/main" val="2885513564"/>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pPr>
              <a:defRPr/>
            </a:pPr>
            <a:fld id="{B7A85825-DDDC-4F40-B2C0-472891B96A02}" type="slidenum">
              <a:rPr lang="en-US"/>
              <a:pPr>
                <a:defRPr/>
              </a:pPr>
              <a:t>95</a:t>
            </a:fld>
            <a:endParaRPr lang="en-US"/>
          </a:p>
        </p:txBody>
      </p:sp>
      <p:sp>
        <p:nvSpPr>
          <p:cNvPr id="660482" name="Text Box 2"/>
          <p:cNvSpPr txBox="1">
            <a:spLocks noChangeArrowheads="1"/>
          </p:cNvSpPr>
          <p:nvPr/>
        </p:nvSpPr>
        <p:spPr bwMode="auto">
          <a:xfrm>
            <a:off x="314325" y="362695"/>
            <a:ext cx="85105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Type declarations can be nested:</a:t>
            </a:r>
          </a:p>
        </p:txBody>
      </p:sp>
      <p:sp>
        <p:nvSpPr>
          <p:cNvPr id="660483" name="Text Box 3"/>
          <p:cNvSpPr txBox="1">
            <a:spLocks noChangeArrowheads="1"/>
          </p:cNvSpPr>
          <p:nvPr/>
        </p:nvSpPr>
        <p:spPr bwMode="auto">
          <a:xfrm>
            <a:off x="1471613" y="1251919"/>
            <a:ext cx="4575175" cy="1304973"/>
          </a:xfrm>
          <a:prstGeom prst="rect">
            <a:avLst/>
          </a:prstGeom>
          <a:solidFill>
            <a:srgbClr val="FFFFFF"/>
          </a:solidFill>
          <a:ln>
            <a:solidFill>
              <a:srgbClr val="15A8DB"/>
            </a:solidFill>
          </a:ln>
          <a:effectLst/>
          <a:extLst/>
        </p:spPr>
        <p:txBody>
          <a:bodyPr anchor="ctr">
            <a:spAutoFit/>
          </a:bodyPr>
          <a:lstStyle/>
          <a:p>
            <a:pPr>
              <a:lnSpc>
                <a:spcPct val="110000"/>
              </a:lnSpc>
              <a:defRPr/>
            </a:pPr>
            <a:r>
              <a:rPr lang="en-US" sz="2400">
                <a:solidFill>
                  <a:srgbClr val="000000"/>
                </a:solidFill>
                <a:latin typeface="Lucida Sans Typewriter" charset="0"/>
                <a:cs typeface="+mn-cs"/>
              </a:rPr>
              <a:t>type Pos   = (Int,Int)</a:t>
            </a:r>
          </a:p>
          <a:p>
            <a:pPr>
              <a:lnSpc>
                <a:spcPct val="110000"/>
              </a:lnSpc>
              <a:defRPr/>
            </a:pPr>
            <a:endParaRPr lang="en-US" sz="2400">
              <a:solidFill>
                <a:srgbClr val="000000"/>
              </a:solidFill>
              <a:latin typeface="Lucida Sans Typewriter" charset="0"/>
              <a:cs typeface="+mn-cs"/>
            </a:endParaRPr>
          </a:p>
          <a:p>
            <a:pPr>
              <a:lnSpc>
                <a:spcPct val="110000"/>
              </a:lnSpc>
              <a:defRPr/>
            </a:pPr>
            <a:r>
              <a:rPr lang="en-US" sz="2400">
                <a:solidFill>
                  <a:srgbClr val="000000"/>
                </a:solidFill>
                <a:latin typeface="Lucida Sans Typewriter" charset="0"/>
                <a:cs typeface="+mn-cs"/>
              </a:rPr>
              <a:t>type Trans = Pos </a:t>
            </a:r>
            <a:r>
              <a:rPr lang="en-US" sz="2400">
                <a:solidFill>
                  <a:srgbClr val="000000"/>
                </a:solidFill>
                <a:latin typeface="Lucida Sans Typewriter" charset="0"/>
                <a:cs typeface="+mn-cs"/>
                <a:sym typeface="Symbol" charset="0"/>
              </a:rPr>
              <a:t></a:t>
            </a:r>
            <a:r>
              <a:rPr lang="en-US" sz="2400">
                <a:solidFill>
                  <a:srgbClr val="000000"/>
                </a:solidFill>
                <a:latin typeface="Lucida Sans Typewriter" charset="0"/>
                <a:cs typeface="+mn-cs"/>
              </a:rPr>
              <a:t> Pos</a:t>
            </a:r>
          </a:p>
        </p:txBody>
      </p:sp>
      <p:sp>
        <p:nvSpPr>
          <p:cNvPr id="660484" name="Text Box 4"/>
          <p:cNvSpPr txBox="1">
            <a:spLocks noChangeArrowheads="1"/>
          </p:cNvSpPr>
          <p:nvPr/>
        </p:nvSpPr>
        <p:spPr bwMode="auto">
          <a:xfrm>
            <a:off x="314325" y="2984451"/>
            <a:ext cx="5937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However, they cannot be recursive:</a:t>
            </a:r>
          </a:p>
        </p:txBody>
      </p:sp>
      <p:sp>
        <p:nvSpPr>
          <p:cNvPr id="660485" name="Text Box 5"/>
          <p:cNvSpPr txBox="1">
            <a:spLocks noChangeArrowheads="1"/>
          </p:cNvSpPr>
          <p:nvPr/>
        </p:nvSpPr>
        <p:spPr bwMode="auto">
          <a:xfrm>
            <a:off x="1471613" y="3978712"/>
            <a:ext cx="4635404" cy="49244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type Tree = (Int,[Tree])</a:t>
            </a:r>
          </a:p>
        </p:txBody>
      </p:sp>
      <p:grpSp>
        <p:nvGrpSpPr>
          <p:cNvPr id="9222" name="Group 12"/>
          <p:cNvGrpSpPr>
            <a:grpSpLocks/>
          </p:cNvGrpSpPr>
          <p:nvPr/>
        </p:nvGrpSpPr>
        <p:grpSpPr bwMode="auto">
          <a:xfrm>
            <a:off x="7019926" y="4033837"/>
            <a:ext cx="455613" cy="437317"/>
            <a:chOff x="1085" y="3117"/>
            <a:chExt cx="411" cy="416"/>
          </a:xfrm>
        </p:grpSpPr>
        <p:sp>
          <p:nvSpPr>
            <p:cNvPr id="660493" name="Line 13"/>
            <p:cNvSpPr>
              <a:spLocks noChangeShapeType="1"/>
            </p:cNvSpPr>
            <p:nvPr/>
          </p:nvSpPr>
          <p:spPr bwMode="auto">
            <a:xfrm>
              <a:off x="1091" y="3117"/>
              <a:ext cx="405" cy="406"/>
            </a:xfrm>
            <a:prstGeom prst="line">
              <a:avLst/>
            </a:prstGeom>
            <a:noFill/>
            <a:ln w="1270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60494" name="Line 14"/>
            <p:cNvSpPr>
              <a:spLocks noChangeShapeType="1"/>
            </p:cNvSpPr>
            <p:nvPr/>
          </p:nvSpPr>
          <p:spPr bwMode="auto">
            <a:xfrm flipH="1">
              <a:off x="1085" y="3127"/>
              <a:ext cx="405" cy="406"/>
            </a:xfrm>
            <a:prstGeom prst="line">
              <a:avLst/>
            </a:prstGeom>
            <a:noFill/>
            <a:ln w="1270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13" name="Group 18"/>
          <p:cNvGrpSpPr>
            <a:grpSpLocks/>
          </p:cNvGrpSpPr>
          <p:nvPr/>
        </p:nvGrpSpPr>
        <p:grpSpPr bwMode="auto">
          <a:xfrm>
            <a:off x="6986938" y="1679318"/>
            <a:ext cx="671513" cy="446087"/>
            <a:chOff x="958" y="3028"/>
            <a:chExt cx="604" cy="406"/>
          </a:xfrm>
        </p:grpSpPr>
        <p:sp>
          <p:nvSpPr>
            <p:cNvPr id="14" name="Line 19"/>
            <p:cNvSpPr>
              <a:spLocks noChangeShapeType="1"/>
            </p:cNvSpPr>
            <p:nvPr/>
          </p:nvSpPr>
          <p:spPr bwMode="auto">
            <a:xfrm flipH="1">
              <a:off x="1156" y="3028"/>
              <a:ext cx="406" cy="406"/>
            </a:xfrm>
            <a:prstGeom prst="line">
              <a:avLst/>
            </a:prstGeom>
            <a:noFill/>
            <a:ln w="127000" cap="sq">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5" name="Line 20"/>
            <p:cNvSpPr>
              <a:spLocks noChangeShapeType="1"/>
            </p:cNvSpPr>
            <p:nvPr/>
          </p:nvSpPr>
          <p:spPr bwMode="auto">
            <a:xfrm>
              <a:off x="958" y="3242"/>
              <a:ext cx="187" cy="188"/>
            </a:xfrm>
            <a:prstGeom prst="line">
              <a:avLst/>
            </a:prstGeom>
            <a:noFill/>
            <a:ln w="127000" cap="sq">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Tree>
    <p:extLst>
      <p:ext uri="{BB962C8B-B14F-4D97-AF65-F5344CB8AC3E}">
        <p14:creationId xmlns:p14="http://schemas.microsoft.com/office/powerpoint/2010/main" val="1225916493"/>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pPr>
              <a:defRPr/>
            </a:pPr>
            <a:fld id="{1F67FFCD-D747-6347-B74D-268A82B06247}" type="slidenum">
              <a:rPr lang="en-US"/>
              <a:pPr>
                <a:defRPr/>
              </a:pPr>
              <a:t>96</a:t>
            </a:fld>
            <a:endParaRPr lang="en-US"/>
          </a:p>
        </p:txBody>
      </p:sp>
      <p:sp>
        <p:nvSpPr>
          <p:cNvPr id="10242" name="Rectangle 2"/>
          <p:cNvSpPr>
            <a:spLocks noGrp="1" noChangeArrowheads="1"/>
          </p:cNvSpPr>
          <p:nvPr>
            <p:ph type="title"/>
          </p:nvPr>
        </p:nvSpPr>
        <p:spPr/>
        <p:txBody>
          <a:bodyPr/>
          <a:lstStyle/>
          <a:p>
            <a:r>
              <a:rPr lang="en-US">
                <a:latin typeface="Arial Black" charset="0"/>
                <a:ea typeface="ＭＳ Ｐゴシック" charset="0"/>
              </a:rPr>
              <a:t>Data Declarations</a:t>
            </a:r>
          </a:p>
        </p:txBody>
      </p:sp>
      <p:sp>
        <p:nvSpPr>
          <p:cNvPr id="667651" name="Text Box 3"/>
          <p:cNvSpPr txBox="1">
            <a:spLocks noChangeArrowheads="1"/>
          </p:cNvSpPr>
          <p:nvPr/>
        </p:nvSpPr>
        <p:spPr bwMode="auto">
          <a:xfrm>
            <a:off x="414339" y="1263767"/>
            <a:ext cx="83899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A completely new type can be defined by specifying its values using a </a:t>
            </a:r>
            <a:r>
              <a:rPr lang="en-US" sz="2400" u="sng" dirty="0">
                <a:latin typeface="Tahoma"/>
                <a:cs typeface="Tahoma"/>
              </a:rPr>
              <a:t>data declaration</a:t>
            </a:r>
            <a:r>
              <a:rPr lang="en-US" sz="2400" dirty="0">
                <a:latin typeface="Tahoma"/>
                <a:cs typeface="Tahoma"/>
              </a:rPr>
              <a:t>.</a:t>
            </a:r>
          </a:p>
        </p:txBody>
      </p:sp>
      <p:sp>
        <p:nvSpPr>
          <p:cNvPr id="667652" name="Text Box 4"/>
          <p:cNvSpPr txBox="1">
            <a:spLocks noChangeArrowheads="1"/>
          </p:cNvSpPr>
          <p:nvPr/>
        </p:nvSpPr>
        <p:spPr bwMode="auto">
          <a:xfrm>
            <a:off x="1544638" y="2679740"/>
            <a:ext cx="4635404" cy="49244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data Bool = False | True</a:t>
            </a:r>
          </a:p>
        </p:txBody>
      </p:sp>
      <p:sp>
        <p:nvSpPr>
          <p:cNvPr id="667653" name="AutoShape 5"/>
          <p:cNvSpPr>
            <a:spLocks noChangeArrowheads="1"/>
          </p:cNvSpPr>
          <p:nvPr/>
        </p:nvSpPr>
        <p:spPr bwMode="auto">
          <a:xfrm>
            <a:off x="1296988" y="3800356"/>
            <a:ext cx="5002212" cy="919401"/>
          </a:xfrm>
          <a:prstGeom prst="wedgeRoundRectCallout">
            <a:avLst>
              <a:gd name="adj1" fmla="val -21532"/>
              <a:gd name="adj2" fmla="val -96144"/>
              <a:gd name="adj3" fmla="val 16667"/>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defRPr/>
            </a:pPr>
            <a:r>
              <a:rPr lang="en-US" sz="2400" dirty="0" err="1">
                <a:latin typeface="Tahoma"/>
                <a:cs typeface="Tahoma"/>
              </a:rPr>
              <a:t>Bool</a:t>
            </a:r>
            <a:r>
              <a:rPr lang="en-US" sz="2400" dirty="0">
                <a:latin typeface="Tahoma"/>
                <a:cs typeface="Tahoma"/>
              </a:rPr>
              <a:t> is a new type, with two new values False and True.</a:t>
            </a:r>
          </a:p>
        </p:txBody>
      </p:sp>
    </p:spTree>
    <p:extLst>
      <p:ext uri="{BB962C8B-B14F-4D97-AF65-F5344CB8AC3E}">
        <p14:creationId xmlns:p14="http://schemas.microsoft.com/office/powerpoint/2010/main" val="3414930672"/>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FE8B64E9-6D9E-124A-8B57-55BB1A25E1FA}" type="slidenum">
              <a:rPr lang="en-US"/>
              <a:pPr>
                <a:defRPr/>
              </a:pPr>
              <a:t>97</a:t>
            </a:fld>
            <a:endParaRPr lang="en-US"/>
          </a:p>
        </p:txBody>
      </p:sp>
      <p:sp>
        <p:nvSpPr>
          <p:cNvPr id="674818" name="Text Box 2"/>
          <p:cNvSpPr txBox="1">
            <a:spLocks noChangeArrowheads="1"/>
          </p:cNvSpPr>
          <p:nvPr/>
        </p:nvSpPr>
        <p:spPr bwMode="auto">
          <a:xfrm>
            <a:off x="377825" y="317451"/>
            <a:ext cx="9309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2400">
                <a:latin typeface="Tahoma"/>
                <a:cs typeface="Tahoma"/>
              </a:rPr>
              <a:t>Note:</a:t>
            </a:r>
          </a:p>
        </p:txBody>
      </p:sp>
      <p:sp>
        <p:nvSpPr>
          <p:cNvPr id="11267" name="Rectangle 3"/>
          <p:cNvSpPr>
            <a:spLocks noChangeArrowheads="1"/>
          </p:cNvSpPr>
          <p:nvPr/>
        </p:nvSpPr>
        <p:spPr bwMode="auto">
          <a:xfrm>
            <a:off x="469901" y="1165623"/>
            <a:ext cx="8056563" cy="3287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2"/>
              </a:buClr>
              <a:buFont typeface="Monotype Sorts" charset="0"/>
              <a:buChar char="z"/>
            </a:pPr>
            <a:r>
              <a:rPr kumimoji="1" lang="en-US" sz="2400" dirty="0">
                <a:latin typeface="Tahoma"/>
                <a:cs typeface="Tahoma"/>
              </a:rPr>
              <a:t>The two values False and True are called the </a:t>
            </a:r>
            <a:r>
              <a:rPr kumimoji="1" lang="en-US" sz="2400" u="sng" dirty="0">
                <a:latin typeface="Tahoma"/>
                <a:cs typeface="Tahoma"/>
              </a:rPr>
              <a:t>constructors</a:t>
            </a:r>
            <a:r>
              <a:rPr kumimoji="1" lang="en-US" sz="2400" dirty="0">
                <a:latin typeface="Tahoma"/>
                <a:cs typeface="Tahoma"/>
              </a:rPr>
              <a:t> for the type </a:t>
            </a:r>
            <a:r>
              <a:rPr kumimoji="1" lang="en-US" sz="2400" dirty="0" err="1">
                <a:latin typeface="Tahoma"/>
                <a:cs typeface="Tahoma"/>
              </a:rPr>
              <a:t>Bool</a:t>
            </a:r>
            <a:r>
              <a:rPr kumimoji="1" lang="en-US" sz="2400" dirty="0">
                <a:latin typeface="Tahoma"/>
                <a:cs typeface="Tahoma"/>
              </a:rPr>
              <a:t>.</a:t>
            </a:r>
          </a:p>
          <a:p>
            <a:pPr marL="342900" indent="-342900">
              <a:spcBef>
                <a:spcPct val="20000"/>
              </a:spcBef>
              <a:buClr>
                <a:schemeClr val="accent2"/>
              </a:buClr>
              <a:buFont typeface="Monotype Sorts" charset="0"/>
              <a:buChar char="z"/>
            </a:pPr>
            <a:endParaRPr kumimoji="1" lang="en-US" sz="2400" dirty="0">
              <a:latin typeface="Tahoma"/>
              <a:cs typeface="Tahoma"/>
            </a:endParaRPr>
          </a:p>
          <a:p>
            <a:pPr marL="342900" indent="-342900">
              <a:spcBef>
                <a:spcPct val="20000"/>
              </a:spcBef>
              <a:buClr>
                <a:schemeClr val="accent2"/>
              </a:buClr>
              <a:buFont typeface="Monotype Sorts" charset="0"/>
              <a:buChar char="z"/>
            </a:pPr>
            <a:r>
              <a:rPr kumimoji="1" lang="en-US" sz="2400" dirty="0">
                <a:latin typeface="Tahoma"/>
                <a:cs typeface="Tahoma"/>
              </a:rPr>
              <a:t>Type and constructor names must begin with an upper-case letter.</a:t>
            </a:r>
          </a:p>
          <a:p>
            <a:pPr marL="342900" indent="-342900">
              <a:spcBef>
                <a:spcPct val="20000"/>
              </a:spcBef>
              <a:buClr>
                <a:schemeClr val="accent2"/>
              </a:buClr>
              <a:buFont typeface="Monotype Sorts" charset="0"/>
              <a:buChar char="z"/>
            </a:pPr>
            <a:endParaRPr kumimoji="1" lang="en-US" sz="2400" dirty="0">
              <a:latin typeface="Tahoma"/>
              <a:cs typeface="Tahoma"/>
            </a:endParaRPr>
          </a:p>
          <a:p>
            <a:pPr marL="342900" indent="-342900">
              <a:spcBef>
                <a:spcPct val="20000"/>
              </a:spcBef>
              <a:buClr>
                <a:schemeClr val="accent2"/>
              </a:buClr>
              <a:buFont typeface="Monotype Sorts" charset="0"/>
              <a:buChar char="z"/>
            </a:pPr>
            <a:r>
              <a:rPr kumimoji="1" lang="en-US" sz="2400" dirty="0">
                <a:latin typeface="Tahoma"/>
                <a:cs typeface="Tahoma"/>
              </a:rPr>
              <a:t>Data declarations are similar to context free grammars.  The former specifies the values of a type, the latter the sentences of a language.</a:t>
            </a:r>
          </a:p>
        </p:txBody>
      </p:sp>
    </p:spTree>
    <p:extLst>
      <p:ext uri="{BB962C8B-B14F-4D97-AF65-F5344CB8AC3E}">
        <p14:creationId xmlns:p14="http://schemas.microsoft.com/office/powerpoint/2010/main" val="2960947961"/>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ED6DAE72-5C88-B84F-91AD-D2C3FDA4EF0F}" type="slidenum">
              <a:rPr lang="en-US"/>
              <a:pPr>
                <a:defRPr/>
              </a:pPr>
              <a:t>98</a:t>
            </a:fld>
            <a:endParaRPr lang="en-US"/>
          </a:p>
        </p:txBody>
      </p:sp>
      <p:sp>
        <p:nvSpPr>
          <p:cNvPr id="669699" name="Text Box 3"/>
          <p:cNvSpPr txBox="1">
            <a:spLocks noChangeArrowheads="1"/>
          </p:cNvSpPr>
          <p:nvPr/>
        </p:nvSpPr>
        <p:spPr bwMode="auto">
          <a:xfrm>
            <a:off x="1525588" y="2196798"/>
            <a:ext cx="5933535" cy="293003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answers     :: [Answer]</a:t>
            </a:r>
          </a:p>
          <a:p>
            <a:pPr>
              <a:lnSpc>
                <a:spcPct val="110000"/>
              </a:lnSpc>
              <a:defRPr/>
            </a:pPr>
            <a:r>
              <a:rPr lang="en-US" sz="2400">
                <a:solidFill>
                  <a:srgbClr val="000000"/>
                </a:solidFill>
                <a:latin typeface="Lucida Sans Typewriter" charset="0"/>
                <a:cs typeface="+mn-cs"/>
              </a:rPr>
              <a:t>answers      = [Yes,No,Unknown]</a:t>
            </a:r>
          </a:p>
          <a:p>
            <a:pPr>
              <a:lnSpc>
                <a:spcPct val="110000"/>
              </a:lnSpc>
              <a:defRPr/>
            </a:pPr>
            <a:endParaRPr lang="en-US" sz="2400">
              <a:solidFill>
                <a:srgbClr val="000000"/>
              </a:solidFill>
              <a:latin typeface="Lucida Sans Typewriter" charset="0"/>
              <a:cs typeface="+mn-cs"/>
            </a:endParaRPr>
          </a:p>
          <a:p>
            <a:pPr>
              <a:lnSpc>
                <a:spcPct val="110000"/>
              </a:lnSpc>
              <a:defRPr/>
            </a:pPr>
            <a:r>
              <a:rPr lang="en-US" sz="2400">
                <a:solidFill>
                  <a:srgbClr val="000000"/>
                </a:solidFill>
                <a:latin typeface="Lucida Sans Typewriter" charset="0"/>
                <a:cs typeface="+mn-cs"/>
              </a:rPr>
              <a:t>flip        :: Answer </a:t>
            </a:r>
            <a:r>
              <a:rPr lang="en-US" sz="2400">
                <a:solidFill>
                  <a:srgbClr val="000000"/>
                </a:solidFill>
                <a:latin typeface="Lucida Sans Typewriter" charset="0"/>
                <a:cs typeface="+mn-cs"/>
                <a:sym typeface="Symbol" charset="0"/>
              </a:rPr>
              <a:t></a:t>
            </a:r>
            <a:r>
              <a:rPr lang="en-US" sz="2400">
                <a:solidFill>
                  <a:srgbClr val="000000"/>
                </a:solidFill>
                <a:latin typeface="Lucida Sans Typewriter" charset="0"/>
                <a:cs typeface="+mn-cs"/>
              </a:rPr>
              <a:t> Answer</a:t>
            </a:r>
          </a:p>
          <a:p>
            <a:pPr>
              <a:lnSpc>
                <a:spcPct val="110000"/>
              </a:lnSpc>
              <a:defRPr/>
            </a:pPr>
            <a:r>
              <a:rPr lang="en-US" sz="2400">
                <a:solidFill>
                  <a:srgbClr val="000000"/>
                </a:solidFill>
                <a:latin typeface="Lucida Sans Typewriter" charset="0"/>
                <a:cs typeface="+mn-cs"/>
              </a:rPr>
              <a:t>flip Yes     = No</a:t>
            </a:r>
          </a:p>
          <a:p>
            <a:pPr>
              <a:lnSpc>
                <a:spcPct val="110000"/>
              </a:lnSpc>
              <a:defRPr/>
            </a:pPr>
            <a:r>
              <a:rPr lang="en-US" sz="2400">
                <a:solidFill>
                  <a:srgbClr val="000000"/>
                </a:solidFill>
                <a:latin typeface="Lucida Sans Typewriter" charset="0"/>
                <a:cs typeface="+mn-cs"/>
              </a:rPr>
              <a:t>flip No      = Yes</a:t>
            </a:r>
          </a:p>
          <a:p>
            <a:pPr>
              <a:lnSpc>
                <a:spcPct val="110000"/>
              </a:lnSpc>
              <a:defRPr/>
            </a:pPr>
            <a:r>
              <a:rPr lang="en-US" sz="2400">
                <a:solidFill>
                  <a:srgbClr val="000000"/>
                </a:solidFill>
                <a:latin typeface="Lucida Sans Typewriter" charset="0"/>
                <a:cs typeface="+mn-cs"/>
              </a:rPr>
              <a:t>flip Unknown = Unknown</a:t>
            </a:r>
          </a:p>
        </p:txBody>
      </p:sp>
      <p:sp>
        <p:nvSpPr>
          <p:cNvPr id="669700" name="Text Box 4"/>
          <p:cNvSpPr txBox="1">
            <a:spLocks noChangeArrowheads="1"/>
          </p:cNvSpPr>
          <p:nvPr/>
        </p:nvSpPr>
        <p:spPr bwMode="auto">
          <a:xfrm>
            <a:off x="1525588" y="1135723"/>
            <a:ext cx="6118983" cy="492443"/>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dirty="0">
                <a:solidFill>
                  <a:srgbClr val="000000"/>
                </a:solidFill>
                <a:latin typeface="Lucida Sans Typewriter" charset="0"/>
                <a:cs typeface="+mn-cs"/>
              </a:rPr>
              <a:t>data Answer = Yes | No | Unknown</a:t>
            </a:r>
          </a:p>
        </p:txBody>
      </p:sp>
      <p:sp>
        <p:nvSpPr>
          <p:cNvPr id="669701" name="Text Box 5"/>
          <p:cNvSpPr txBox="1">
            <a:spLocks noChangeArrowheads="1"/>
          </p:cNvSpPr>
          <p:nvPr/>
        </p:nvSpPr>
        <p:spPr bwMode="auto">
          <a:xfrm>
            <a:off x="319089" y="1666039"/>
            <a:ext cx="25098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we can define:</a:t>
            </a:r>
          </a:p>
        </p:txBody>
      </p:sp>
      <p:sp>
        <p:nvSpPr>
          <p:cNvPr id="669702" name="Text Box 6"/>
          <p:cNvSpPr txBox="1">
            <a:spLocks noChangeArrowheads="1"/>
          </p:cNvSpPr>
          <p:nvPr/>
        </p:nvSpPr>
        <p:spPr bwMode="auto">
          <a:xfrm>
            <a:off x="319088" y="259586"/>
            <a:ext cx="85471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Values of new types can be used in the same ways as those of built in types.  For example, given </a:t>
            </a:r>
          </a:p>
        </p:txBody>
      </p:sp>
    </p:spTree>
    <p:extLst>
      <p:ext uri="{BB962C8B-B14F-4D97-AF65-F5344CB8AC3E}">
        <p14:creationId xmlns:p14="http://schemas.microsoft.com/office/powerpoint/2010/main" val="3180405380"/>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489120E3-21B8-7F48-8C73-0B6403435E05}" type="slidenum">
              <a:rPr lang="en-US"/>
              <a:pPr>
                <a:defRPr/>
              </a:pPr>
              <a:t>99</a:t>
            </a:fld>
            <a:endParaRPr lang="en-US"/>
          </a:p>
        </p:txBody>
      </p:sp>
      <p:sp>
        <p:nvSpPr>
          <p:cNvPr id="671746" name="Text Box 2"/>
          <p:cNvSpPr txBox="1">
            <a:spLocks noChangeArrowheads="1"/>
          </p:cNvSpPr>
          <p:nvPr/>
        </p:nvSpPr>
        <p:spPr bwMode="auto">
          <a:xfrm>
            <a:off x="314326" y="309593"/>
            <a:ext cx="84502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The constructors in a data declaration can also have parameters.  For example, given</a:t>
            </a:r>
          </a:p>
        </p:txBody>
      </p:sp>
      <p:sp>
        <p:nvSpPr>
          <p:cNvPr id="671748" name="Text Box 4"/>
          <p:cNvSpPr txBox="1">
            <a:spLocks noChangeArrowheads="1"/>
          </p:cNvSpPr>
          <p:nvPr/>
        </p:nvSpPr>
        <p:spPr bwMode="auto">
          <a:xfrm>
            <a:off x="1550988" y="1158874"/>
            <a:ext cx="5562641" cy="898707"/>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data Shape = Circle Float</a:t>
            </a:r>
          </a:p>
          <a:p>
            <a:pPr>
              <a:lnSpc>
                <a:spcPct val="110000"/>
              </a:lnSpc>
              <a:defRPr/>
            </a:pPr>
            <a:r>
              <a:rPr lang="en-US" sz="2400">
                <a:solidFill>
                  <a:srgbClr val="000000"/>
                </a:solidFill>
                <a:latin typeface="Lucida Sans Typewriter" charset="0"/>
                <a:cs typeface="+mn-cs"/>
              </a:rPr>
              <a:t>           | Rect Float Float</a:t>
            </a:r>
          </a:p>
        </p:txBody>
      </p:sp>
      <p:sp>
        <p:nvSpPr>
          <p:cNvPr id="671752" name="Text Box 8"/>
          <p:cNvSpPr txBox="1">
            <a:spLocks noChangeArrowheads="1"/>
          </p:cNvSpPr>
          <p:nvPr/>
        </p:nvSpPr>
        <p:spPr bwMode="auto">
          <a:xfrm>
            <a:off x="1550989" y="2593891"/>
            <a:ext cx="6051807" cy="2523768"/>
          </a:xfrm>
          <a:prstGeom prst="rect">
            <a:avLst/>
          </a:prstGeom>
          <a:solidFill>
            <a:srgbClr val="FFFFFF"/>
          </a:solidFill>
          <a:ln>
            <a:solidFill>
              <a:srgbClr val="15A8DB"/>
            </a:solidFill>
          </a:ln>
          <a:effectLst/>
          <a:extLst/>
        </p:spPr>
        <p:txBody>
          <a:bodyPr wrap="none" anchor="ctr">
            <a:spAutoFit/>
          </a:bodyPr>
          <a:lstStyle/>
          <a:p>
            <a:pPr>
              <a:lnSpc>
                <a:spcPct val="110000"/>
              </a:lnSpc>
              <a:defRPr/>
            </a:pPr>
            <a:r>
              <a:rPr lang="en-US" sz="2400">
                <a:solidFill>
                  <a:srgbClr val="000000"/>
                </a:solidFill>
                <a:latin typeface="Lucida Sans Typewriter" charset="0"/>
                <a:cs typeface="+mn-cs"/>
              </a:rPr>
              <a:t>square         :: Float </a:t>
            </a:r>
            <a:r>
              <a:rPr lang="en-US" sz="2400">
                <a:solidFill>
                  <a:srgbClr val="000000"/>
                </a:solidFill>
                <a:latin typeface="Lucida Sans Typewriter" charset="0"/>
                <a:cs typeface="+mn-cs"/>
                <a:sym typeface="Symbol" charset="0"/>
              </a:rPr>
              <a:t></a:t>
            </a:r>
            <a:r>
              <a:rPr lang="en-US" sz="2400">
                <a:solidFill>
                  <a:srgbClr val="000000"/>
                </a:solidFill>
                <a:latin typeface="Lucida Sans Typewriter" charset="0"/>
                <a:cs typeface="+mn-cs"/>
              </a:rPr>
              <a:t> Shape</a:t>
            </a:r>
          </a:p>
          <a:p>
            <a:pPr>
              <a:lnSpc>
                <a:spcPct val="110000"/>
              </a:lnSpc>
              <a:defRPr/>
            </a:pPr>
            <a:r>
              <a:rPr lang="en-US" sz="2400">
                <a:solidFill>
                  <a:srgbClr val="000000"/>
                </a:solidFill>
                <a:latin typeface="Lucida Sans Typewriter" charset="0"/>
                <a:cs typeface="+mn-cs"/>
              </a:rPr>
              <a:t>square n        = Rect n n</a:t>
            </a:r>
          </a:p>
          <a:p>
            <a:pPr>
              <a:lnSpc>
                <a:spcPct val="110000"/>
              </a:lnSpc>
              <a:defRPr/>
            </a:pPr>
            <a:endParaRPr lang="en-US" sz="2400">
              <a:solidFill>
                <a:srgbClr val="000000"/>
              </a:solidFill>
              <a:latin typeface="Lucida Sans Typewriter" charset="0"/>
              <a:cs typeface="+mn-cs"/>
            </a:endParaRPr>
          </a:p>
          <a:p>
            <a:pPr>
              <a:lnSpc>
                <a:spcPct val="110000"/>
              </a:lnSpc>
              <a:defRPr/>
            </a:pPr>
            <a:r>
              <a:rPr lang="en-US" sz="2400">
                <a:solidFill>
                  <a:srgbClr val="000000"/>
                </a:solidFill>
                <a:latin typeface="Lucida Sans Typewriter" charset="0"/>
                <a:cs typeface="+mn-cs"/>
              </a:rPr>
              <a:t>area           :: Shape </a:t>
            </a:r>
            <a:r>
              <a:rPr lang="en-US" sz="2400">
                <a:solidFill>
                  <a:srgbClr val="000000"/>
                </a:solidFill>
                <a:latin typeface="Lucida Sans Typewriter" charset="0"/>
                <a:cs typeface="+mn-cs"/>
                <a:sym typeface="Symbol" charset="0"/>
              </a:rPr>
              <a:t></a:t>
            </a:r>
            <a:r>
              <a:rPr lang="en-US" sz="2400">
                <a:solidFill>
                  <a:srgbClr val="000000"/>
                </a:solidFill>
                <a:latin typeface="Lucida Sans Typewriter" charset="0"/>
                <a:cs typeface="+mn-cs"/>
              </a:rPr>
              <a:t> Float</a:t>
            </a:r>
          </a:p>
          <a:p>
            <a:pPr>
              <a:lnSpc>
                <a:spcPct val="110000"/>
              </a:lnSpc>
              <a:defRPr/>
            </a:pPr>
            <a:r>
              <a:rPr lang="en-US" sz="2400">
                <a:solidFill>
                  <a:srgbClr val="000000"/>
                </a:solidFill>
                <a:latin typeface="Lucida Sans Typewriter" charset="0"/>
                <a:cs typeface="+mn-cs"/>
              </a:rPr>
              <a:t>area (Circle r) = pi * r^2</a:t>
            </a:r>
          </a:p>
          <a:p>
            <a:pPr>
              <a:lnSpc>
                <a:spcPct val="110000"/>
              </a:lnSpc>
              <a:defRPr/>
            </a:pPr>
            <a:r>
              <a:rPr lang="en-US" sz="2400">
                <a:solidFill>
                  <a:srgbClr val="000000"/>
                </a:solidFill>
                <a:latin typeface="Lucida Sans Typewriter" charset="0"/>
                <a:cs typeface="+mn-cs"/>
              </a:rPr>
              <a:t>area (Rect x y) = x * y</a:t>
            </a:r>
          </a:p>
        </p:txBody>
      </p:sp>
      <p:sp>
        <p:nvSpPr>
          <p:cNvPr id="671753" name="Text Box 9"/>
          <p:cNvSpPr txBox="1">
            <a:spLocks noChangeArrowheads="1"/>
          </p:cNvSpPr>
          <p:nvPr/>
        </p:nvSpPr>
        <p:spPr bwMode="auto">
          <a:xfrm>
            <a:off x="314326" y="2116886"/>
            <a:ext cx="25241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2400" dirty="0">
                <a:latin typeface="Tahoma"/>
                <a:cs typeface="Tahoma"/>
              </a:rPr>
              <a:t>we can define:</a:t>
            </a:r>
          </a:p>
        </p:txBody>
      </p:sp>
    </p:spTree>
    <p:extLst>
      <p:ext uri="{BB962C8B-B14F-4D97-AF65-F5344CB8AC3E}">
        <p14:creationId xmlns:p14="http://schemas.microsoft.com/office/powerpoint/2010/main" val="34534313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U_online_basis_19-03">
  <a:themeElements>
    <a:clrScheme name="Aangepast 7">
      <a:dk1>
        <a:srgbClr val="545454"/>
      </a:dk1>
      <a:lt1>
        <a:sysClr val="window" lastClr="FFFFFF"/>
      </a:lt1>
      <a:dk2>
        <a:srgbClr val="002B60"/>
      </a:dk2>
      <a:lt2>
        <a:srgbClr val="F0F0F0"/>
      </a:lt2>
      <a:accent1>
        <a:srgbClr val="A10058"/>
      </a:accent1>
      <a:accent2>
        <a:srgbClr val="66B010"/>
      </a:accent2>
      <a:accent3>
        <a:srgbClr val="ED9E0F"/>
      </a:accent3>
      <a:accent4>
        <a:srgbClr val="00A6D6"/>
      </a:accent4>
      <a:accent5>
        <a:srgbClr val="64C8E4"/>
      </a:accent5>
      <a:accent6>
        <a:srgbClr val="F2601C"/>
      </a:accent6>
      <a:hlink>
        <a:srgbClr val="4C1D7C"/>
      </a:hlink>
      <a:folHlink>
        <a:srgbClr val="00404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solidFill>
            <a:srgbClr val="000000"/>
          </a:solidFill>
        </a:ln>
        <a:effectLst/>
        <a:extLst/>
      </a:spPr>
      <a:bodyPr wrap="none">
        <a:spAutoFit/>
      </a:bodyPr>
      <a:lstStyle>
        <a:defPPr>
          <a:lnSpc>
            <a:spcPct val="140000"/>
          </a:lnSpc>
          <a:defRPr sz="2400" dirty="0">
            <a:solidFill>
              <a:srgbClr val="000000"/>
            </a:solidFill>
            <a:latin typeface="Lucida Sans Typewriter" charset="0"/>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TU_online_basis_19-03.thmx</Template>
  <TotalTime>3261</TotalTime>
  <Words>5231</Words>
  <Application>Microsoft Macintosh PowerPoint</Application>
  <PresentationFormat>On-screen Show (16:9)</PresentationFormat>
  <Paragraphs>758</Paragraphs>
  <Slides>105</Slides>
  <Notes>4</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TU_online_basis_19-03</vt:lpstr>
      <vt:lpstr>Introduction To Haskell</vt:lpstr>
      <vt:lpstr>FP101x - Functional Programming</vt:lpstr>
      <vt:lpstr>PowerPoint Presentation</vt:lpstr>
      <vt:lpstr>Pure</vt:lpstr>
      <vt:lpstr>Hello World</vt:lpstr>
      <vt:lpstr>Function syntax is clean</vt:lpstr>
      <vt:lpstr>Function Application</vt:lpstr>
      <vt:lpstr>PowerPoint Presentation</vt:lpstr>
      <vt:lpstr>PowerPoint Presentation</vt:lpstr>
      <vt:lpstr>Examples</vt:lpstr>
      <vt:lpstr>Example</vt:lpstr>
      <vt:lpstr>The Layout Rule</vt:lpstr>
      <vt:lpstr>Defining functions</vt:lpstr>
      <vt:lpstr>Defining functions - continued</vt:lpstr>
      <vt:lpstr>Undefined definitions ;-)</vt:lpstr>
      <vt:lpstr>Wildcard</vt:lpstr>
      <vt:lpstr>PowerPoint Presentation</vt:lpstr>
      <vt:lpstr>PowerPoint Presentation</vt:lpstr>
      <vt:lpstr>The Standard Prelude – esp Lists</vt:lpstr>
      <vt:lpstr>PowerPoint Presentation</vt:lpstr>
      <vt:lpstr>PowerPoint Presentation</vt:lpstr>
      <vt:lpstr>PowerPoint Presentation</vt:lpstr>
      <vt:lpstr>Infix operator made prefix</vt:lpstr>
      <vt:lpstr>Types and type inference</vt:lpstr>
      <vt:lpstr>What is a Type?</vt:lpstr>
      <vt:lpstr>Type Errors</vt:lpstr>
      <vt:lpstr>Types in Haskell</vt:lpstr>
      <vt:lpstr>PowerPoint Presentation</vt:lpstr>
      <vt:lpstr>Basic Types</vt:lpstr>
      <vt:lpstr>List Types</vt:lpstr>
      <vt:lpstr>PowerPoint Presentation</vt:lpstr>
      <vt:lpstr>Tuple Types</vt:lpstr>
      <vt:lpstr>PowerPoint Presentation</vt:lpstr>
      <vt:lpstr>Function Types</vt:lpstr>
      <vt:lpstr>PowerPoint Presentation</vt:lpstr>
      <vt:lpstr>Curried Functions</vt:lpstr>
      <vt:lpstr>PowerPoint Presentation</vt:lpstr>
      <vt:lpstr>PowerPoint Presentation</vt:lpstr>
      <vt:lpstr>Why is Currying Useful?</vt:lpstr>
      <vt:lpstr>Currying Conventions</vt:lpstr>
      <vt:lpstr>PowerPoint Presentation</vt:lpstr>
      <vt:lpstr>Polymorphic Functions</vt:lpstr>
      <vt:lpstr>PowerPoint Presentation</vt:lpstr>
      <vt:lpstr>PowerPoint Presentation</vt:lpstr>
      <vt:lpstr>PowerPoint Presentation</vt:lpstr>
      <vt:lpstr>PowerPoint Presentation</vt:lpstr>
      <vt:lpstr>Infix operator made prefix</vt:lpstr>
      <vt:lpstr>Overloaded Functions</vt:lpstr>
      <vt:lpstr>PowerPoint Presentation</vt:lpstr>
      <vt:lpstr>PowerPoint Presentation</vt:lpstr>
      <vt:lpstr>Hoogle</vt:lpstr>
      <vt:lpstr>Conditional Expressions</vt:lpstr>
      <vt:lpstr>PowerPoint Presentation</vt:lpstr>
      <vt:lpstr>Guarded Equations</vt:lpstr>
      <vt:lpstr>PowerPoint Presentation</vt:lpstr>
      <vt:lpstr>Pattern Matching</vt:lpstr>
      <vt:lpstr>PowerPoint Presentation</vt:lpstr>
      <vt:lpstr>PowerPoint Presentation</vt:lpstr>
      <vt:lpstr>PowerPoint Presentation</vt:lpstr>
      <vt:lpstr>List Patterns</vt:lpstr>
      <vt:lpstr>PowerPoint Presentation</vt:lpstr>
      <vt:lpstr>PowerPoint Presentation</vt:lpstr>
      <vt:lpstr>Lambda Expressions</vt:lpstr>
      <vt:lpstr>PowerPoint Presentation</vt:lpstr>
      <vt:lpstr>Why Are Lambda's Useful?</vt:lpstr>
      <vt:lpstr>PowerPoint Presentation</vt:lpstr>
      <vt:lpstr>PowerPoint Presentation</vt:lpstr>
      <vt:lpstr>Sections</vt:lpstr>
      <vt:lpstr>PowerPoint Presentation</vt:lpstr>
      <vt:lpstr>Why Are Sections Useful?</vt:lpstr>
      <vt:lpstr>List Comprehensions</vt:lpstr>
      <vt:lpstr>Set Comprehensions</vt:lpstr>
      <vt:lpstr>Lists Comprehensions</vt:lpstr>
      <vt:lpstr>PowerPoint Presentation</vt:lpstr>
      <vt:lpstr>PowerPoint Presentation</vt:lpstr>
      <vt:lpstr>PowerPoint Presentation</vt:lpstr>
      <vt:lpstr>Dependant Generators</vt:lpstr>
      <vt:lpstr>PowerPoint Presentation</vt:lpstr>
      <vt:lpstr>List comprehension example</vt:lpstr>
      <vt:lpstr>Input/Ouput without side effects?</vt:lpstr>
      <vt:lpstr>PowerPoint Presentation</vt:lpstr>
      <vt:lpstr>The Problem</vt:lpstr>
      <vt:lpstr>The Solution</vt:lpstr>
      <vt:lpstr>PowerPoint Presentation</vt:lpstr>
      <vt:lpstr>Basic Actions</vt:lpstr>
      <vt:lpstr>PowerPoint Presentation</vt:lpstr>
      <vt:lpstr>PowerPoint Presentation</vt:lpstr>
      <vt:lpstr>Sequencing</vt:lpstr>
      <vt:lpstr>PowerPoint Presentation</vt:lpstr>
      <vt:lpstr>Example</vt:lpstr>
      <vt:lpstr>Type and Data Declarations</vt:lpstr>
      <vt:lpstr>Type Declarations</vt:lpstr>
      <vt:lpstr>PowerPoint Presentation</vt:lpstr>
      <vt:lpstr>PowerPoint Presentation</vt:lpstr>
      <vt:lpstr>PowerPoint Presentation</vt:lpstr>
      <vt:lpstr>Data Declarations</vt:lpstr>
      <vt:lpstr>PowerPoint Presentation</vt:lpstr>
      <vt:lpstr>PowerPoint Presentation</vt:lpstr>
      <vt:lpstr>PowerPoint Presentation</vt:lpstr>
      <vt:lpstr>PowerPoint Presentation</vt:lpstr>
      <vt:lpstr>PowerPoint Presentation</vt:lpstr>
      <vt:lpstr>Recursive Types</vt:lpstr>
      <vt:lpstr>PowerPoint Presentation</vt:lpstr>
      <vt:lpstr>PowerPoint Presentation</vt:lpstr>
      <vt:lpstr>PowerPoint Presentation</vt:lpstr>
    </vt:vector>
  </TitlesOfParts>
  <Company>MultiMedia Services TU Delft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presentation</dc:title>
  <dc:creator>Roland van Roijen</dc:creator>
  <cp:lastModifiedBy>Randall Britten</cp:lastModifiedBy>
  <cp:revision>118</cp:revision>
  <dcterms:created xsi:type="dcterms:W3CDTF">2013-04-16T14:50:03Z</dcterms:created>
  <dcterms:modified xsi:type="dcterms:W3CDTF">2015-03-04T07:06:25Z</dcterms:modified>
</cp:coreProperties>
</file>