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85" r:id="rId2"/>
    <p:sldId id="256" r:id="rId3"/>
    <p:sldId id="373" r:id="rId4"/>
    <p:sldId id="408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8" r:id="rId17"/>
    <p:sldId id="369" r:id="rId18"/>
    <p:sldId id="370" r:id="rId19"/>
    <p:sldId id="371" r:id="rId20"/>
    <p:sldId id="377" r:id="rId21"/>
    <p:sldId id="378" r:id="rId22"/>
    <p:sldId id="406" r:id="rId23"/>
    <p:sldId id="379" r:id="rId24"/>
    <p:sldId id="380" r:id="rId25"/>
    <p:sldId id="381" r:id="rId26"/>
    <p:sldId id="382" r:id="rId27"/>
    <p:sldId id="407" r:id="rId28"/>
    <p:sldId id="372" r:id="rId29"/>
    <p:sldId id="391" r:id="rId30"/>
    <p:sldId id="405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9" r:id="rId42"/>
    <p:sldId id="410" r:id="rId43"/>
    <p:sldId id="411" r:id="rId44"/>
    <p:sldId id="435" r:id="rId45"/>
  </p:sldIdLst>
  <p:sldSz cx="9144000" cy="5143500" type="screen16x9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8DB"/>
    <a:srgbClr val="A10058"/>
    <a:srgbClr val="00404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6" autoAdjust="0"/>
    <p:restoredTop sz="89197" autoAdjust="0"/>
  </p:normalViewPr>
  <p:slideViewPr>
    <p:cSldViewPr snapToGrid="0" snapToObjects="1" showGuides="1">
      <p:cViewPr varScale="1">
        <p:scale>
          <a:sx n="71" d="100"/>
          <a:sy n="71" d="100"/>
        </p:scale>
        <p:origin x="-1160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8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68BDD-2763-4CE5-A73B-034891CD5961}" type="datetimeFigureOut">
              <a:rPr lang="nl-NL" smtClean="0"/>
              <a:t>27/03/15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2C79F-7A95-4BB6-853A-D19E785EE1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77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DE3936-8752-7340-9A28-521CE9AB1D1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 recursion.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2C79F-7A95-4BB6-853A-D19E785EE1E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79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03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F7C01E-D2C8-364E-9055-8FA900CF8A3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rgbClr val="002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Bi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013917"/>
            <a:ext cx="9144000" cy="1129583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330664" y="1324711"/>
            <a:ext cx="7534849" cy="241042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ijdelijke aanduiding voor inhoud 4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nl-NL" dirty="0" smtClean="0"/>
              <a:t>Name, </a:t>
            </a:r>
            <a:r>
              <a:rPr lang="nl-NL" dirty="0" err="1" smtClean="0"/>
              <a:t>faculty</a:t>
            </a:r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7" name="Titel 3"/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1481764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GB" dirty="0" smtClean="0"/>
              <a:t>Title goes here…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 userDrawn="1">
            <p:ph idx="10" hasCustomPrompt="1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Course</a:t>
            </a:r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57200" y="1454451"/>
            <a:ext cx="8229599" cy="352346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3C3C3C"/>
                </a:solidFill>
              </a:defRPr>
            </a:lvl1pPr>
            <a:lvl2pPr>
              <a:defRPr sz="2400">
                <a:solidFill>
                  <a:srgbClr val="3C3C3C"/>
                </a:solidFill>
              </a:defRPr>
            </a:lvl2pPr>
            <a:lvl3pPr>
              <a:defRPr sz="2400">
                <a:solidFill>
                  <a:srgbClr val="3C3C3C"/>
                </a:solidFill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07F8-77CB-B145-851C-10C8401A1C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CAE63-E723-4E4F-BD16-D8E8C9B081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 err="1" smtClean="0"/>
              <a:t>This</a:t>
            </a:r>
            <a:r>
              <a:rPr lang="nl-NL" dirty="0" smtClean="0"/>
              <a:t> is </a:t>
            </a:r>
            <a:r>
              <a:rPr lang="nl-NL" dirty="0" err="1" smtClean="0"/>
              <a:t>considered</a:t>
            </a:r>
            <a:r>
              <a:rPr lang="nl-NL" dirty="0" smtClean="0"/>
              <a:t> to </a:t>
            </a:r>
            <a:r>
              <a:rPr lang="nl-NL" dirty="0" err="1" smtClean="0"/>
              <a:t>be</a:t>
            </a:r>
            <a:r>
              <a:rPr lang="nl-NL" dirty="0" smtClean="0"/>
              <a:t> a </a:t>
            </a:r>
            <a:r>
              <a:rPr lang="nl-NL" dirty="0" err="1" smtClean="0"/>
              <a:t>very</a:t>
            </a:r>
            <a:r>
              <a:rPr lang="nl-NL" dirty="0" smtClean="0"/>
              <a:t> long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a </a:t>
            </a:r>
            <a:r>
              <a:rPr lang="nl-NL" dirty="0" err="1" smtClean="0"/>
              <a:t>powerpoint</a:t>
            </a:r>
            <a:r>
              <a:rPr lang="nl-NL" dirty="0" smtClean="0"/>
              <a:t> </a:t>
            </a:r>
            <a:r>
              <a:rPr lang="nl-NL" dirty="0" err="1" smtClean="0"/>
              <a:t>presentation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454451"/>
            <a:ext cx="8229600" cy="331281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 dirty="0" err="1" smtClean="0"/>
              <a:t>Edit</a:t>
            </a:r>
            <a:r>
              <a:rPr lang="nl-NL" dirty="0" smtClean="0"/>
              <a:t> the </a:t>
            </a:r>
            <a:r>
              <a:rPr lang="nl-NL" dirty="0" err="1" smtClean="0"/>
              <a:t>style</a:t>
            </a:r>
            <a:r>
              <a:rPr lang="nl-NL" dirty="0" smtClean="0"/>
              <a:t> of the model</a:t>
            </a:r>
          </a:p>
          <a:p>
            <a:pPr lvl="1"/>
            <a:r>
              <a:rPr lang="nl-NL" dirty="0" err="1" smtClean="0"/>
              <a:t>Second</a:t>
            </a:r>
            <a:r>
              <a:rPr lang="nl-NL" dirty="0" smtClean="0"/>
              <a:t> level</a:t>
            </a:r>
          </a:p>
          <a:p>
            <a:pPr lvl="2"/>
            <a:r>
              <a:rPr lang="nl-NL" dirty="0" err="1" smtClean="0"/>
              <a:t>Third</a:t>
            </a:r>
            <a:r>
              <a:rPr lang="nl-NL" dirty="0" smtClean="0"/>
              <a:t> level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E284-6B6E-3744-B4AD-483F0080AEF9}" type="datetimeFigureOut">
              <a:rPr lang="nl-NL" smtClean="0"/>
              <a:pPr/>
              <a:t>27/03/15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15C-3F33-DA47-867F-1BE216EB2415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0" y="0"/>
            <a:ext cx="334557" cy="1179943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nl-NL" dirty="0">
              <a:solidFill>
                <a:schemeClr val="accent4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b="1" kern="1200" spc="0">
          <a:solidFill>
            <a:schemeClr val="accent4"/>
          </a:solidFill>
          <a:latin typeface="Calibri"/>
          <a:ea typeface="+mj-ea"/>
          <a:cs typeface="Calibri"/>
        </a:defRPr>
      </a:lvl1pPr>
    </p:titleStyle>
    <p:bodyStyle>
      <a:lvl1pPr marL="0" indent="-342900" algn="l" defTabSz="457200" rtl="0" eaLnBrk="1" latinLnBrk="0" hangingPunct="1">
        <a:spcBef>
          <a:spcPct val="20000"/>
        </a:spcBef>
        <a:buFont typeface="Arial"/>
        <a:buNone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bg2">
              <a:lumMod val="25000"/>
            </a:schemeClr>
          </a:solidFill>
          <a:latin typeface="Calibri"/>
          <a:ea typeface="+mn-ea"/>
          <a:cs typeface="Calibri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Tahoma"/>
          <a:ea typeface="+mn-ea"/>
          <a:cs typeface="Tahom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Tahoma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ＭＳ Ｐゴシック" charset="0"/>
              </a:rPr>
              <a:t>Introduction To Haskell</a:t>
            </a:r>
            <a:br>
              <a:rPr lang="en-US" dirty="0" smtClean="0">
                <a:latin typeface="Arial Black" charset="0"/>
                <a:ea typeface="ＭＳ Ｐゴシック" charset="0"/>
              </a:rPr>
            </a:br>
            <a:r>
              <a:rPr lang="en-US" dirty="0" smtClean="0">
                <a:latin typeface="Arial Black" charset="0"/>
                <a:ea typeface="ＭＳ Ｐゴシック" charset="0"/>
              </a:rPr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/>
                <a:cs typeface="Tahoma"/>
              </a:rPr>
              <a:t>Randall Britten</a:t>
            </a:r>
          </a:p>
          <a:p>
            <a:endParaRPr lang="en-US" dirty="0">
              <a:latin typeface="Tahoma"/>
              <a:cs typeface="Tahoma"/>
            </a:endParaRPr>
          </a:p>
          <a:p>
            <a:r>
              <a:rPr lang="en-US" dirty="0" smtClean="0">
                <a:latin typeface="Tahoma"/>
                <a:cs typeface="Tahoma"/>
              </a:rPr>
              <a:t>for the</a:t>
            </a:r>
          </a:p>
          <a:p>
            <a:r>
              <a:rPr lang="en-US" dirty="0" smtClean="0">
                <a:latin typeface="Tahoma"/>
                <a:cs typeface="Tahoma"/>
              </a:rPr>
              <a:t>Functional Programming Group – Auckland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1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FC6FE-E065-3C47-AAFB-1C83FE36017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4613" y="1941422"/>
            <a:ext cx="3522719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False &amp;&amp; _ = False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27039" y="305307"/>
            <a:ext cx="8294687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However, the following definition is more efficient, because it avoids evaluating the second argument if the first argument is False:</a:t>
            </a: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579438" y="4013598"/>
            <a:ext cx="8189912" cy="78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The underscore symbol _ is a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wildcard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pattern that matches any argument value.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427038" y="3328542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03389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703146-04E2-A147-A7B6-F429C11B053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65139" y="2807494"/>
            <a:ext cx="8226425" cy="7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Patterns may not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repeat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variables.  For example, the following definition gives an error:</a:t>
            </a:r>
          </a:p>
        </p:txBody>
      </p:sp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1733550" y="3926194"/>
            <a:ext cx="2762250" cy="898707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b &amp;&amp; b = b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_ &amp;&amp; _ = False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71489" y="360760"/>
            <a:ext cx="8226425" cy="79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Patterns are matched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in order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.  For example, the following definition always returns False: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1733550" y="1534228"/>
            <a:ext cx="3893614" cy="898707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_    &amp;&amp; _   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&amp;&amp; True = True</a:t>
            </a:r>
          </a:p>
        </p:txBody>
      </p:sp>
    </p:spTree>
    <p:extLst>
      <p:ext uri="{BB962C8B-B14F-4D97-AF65-F5344CB8AC3E}">
        <p14:creationId xmlns:p14="http://schemas.microsoft.com/office/powerpoint/2010/main" val="166611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C2E1C8-1208-F243-BF99-F569385CBC9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List Patterns</a:t>
            </a:r>
          </a:p>
        </p:txBody>
      </p:sp>
      <p:sp>
        <p:nvSpPr>
          <p:cNvPr id="259075" name="Text Box 3"/>
          <p:cNvSpPr txBox="1">
            <a:spLocks noChangeArrowheads="1"/>
          </p:cNvSpPr>
          <p:nvPr/>
        </p:nvSpPr>
        <p:spPr bwMode="auto">
          <a:xfrm>
            <a:off x="438151" y="1130410"/>
            <a:ext cx="8126413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Internally, every non-empty list is constructed by repeated use of an operator (:) called </a:t>
            </a:r>
            <a:r>
              <a:rPr lang="ja-JP" altLang="en-US" sz="2400" dirty="0">
                <a:latin typeface="Tahoma"/>
                <a:cs typeface="Tahoma"/>
              </a:rPr>
              <a:t>“</a:t>
            </a:r>
            <a:r>
              <a:rPr lang="en-US" sz="2400" u="sng" dirty="0">
                <a:latin typeface="Tahoma"/>
                <a:cs typeface="Tahoma"/>
              </a:rPr>
              <a:t>cons</a:t>
            </a:r>
            <a:r>
              <a:rPr lang="ja-JP" altLang="en-US" sz="2400" dirty="0">
                <a:latin typeface="Tahoma"/>
                <a:cs typeface="Tahoma"/>
              </a:rPr>
              <a:t>”</a:t>
            </a:r>
            <a:r>
              <a:rPr lang="en-US" sz="2400" dirty="0">
                <a:latin typeface="Tahoma"/>
                <a:cs typeface="Tahoma"/>
              </a:rPr>
              <a:t> that adds an element to the start of a list.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1609725" y="2770913"/>
            <a:ext cx="1853693" cy="523220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[1,2,3,4]</a:t>
            </a:r>
          </a:p>
        </p:txBody>
      </p:sp>
      <p:sp>
        <p:nvSpPr>
          <p:cNvPr id="259077" name="AutoShape 5"/>
          <p:cNvSpPr>
            <a:spLocks noChangeArrowheads="1"/>
          </p:cNvSpPr>
          <p:nvPr/>
        </p:nvSpPr>
        <p:spPr bwMode="auto">
          <a:xfrm>
            <a:off x="1545642" y="4036834"/>
            <a:ext cx="3325392" cy="510778"/>
          </a:xfrm>
          <a:prstGeom prst="wedgeRoundRectCallout">
            <a:avLst>
              <a:gd name="adj1" fmla="val -20796"/>
              <a:gd name="adj2" fmla="val -13739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Means 1:(2:(3:(4:[]))).</a:t>
            </a:r>
          </a:p>
        </p:txBody>
      </p:sp>
    </p:spTree>
    <p:extLst>
      <p:ext uri="{BB962C8B-B14F-4D97-AF65-F5344CB8AC3E}">
        <p14:creationId xmlns:p14="http://schemas.microsoft.com/office/powerpoint/2010/main" val="12619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939DD5-7766-ED4A-A535-02620D4995E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347664" y="457945"/>
            <a:ext cx="858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Functions on lists can be defined using </a:t>
            </a:r>
            <a:r>
              <a:rPr lang="en-US" sz="2400" u="sng" dirty="0" err="1">
                <a:latin typeface="Tahoma"/>
                <a:cs typeface="Tahoma"/>
              </a:rPr>
              <a:t>x:xs</a:t>
            </a:r>
            <a:r>
              <a:rPr lang="en-US" sz="2400" dirty="0">
                <a:latin typeface="Tahoma"/>
                <a:cs typeface="Tahoma"/>
              </a:rPr>
              <a:t> patterns.</a:t>
            </a: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06564" y="1271898"/>
            <a:ext cx="4568228" cy="211750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head       :: [a]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head (x:_)  = x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tail       :: [a]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[a]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tail (_:xs) = xs</a:t>
            </a:r>
          </a:p>
        </p:txBody>
      </p:sp>
      <p:sp>
        <p:nvSpPr>
          <p:cNvPr id="252932" name="AutoShape 4"/>
          <p:cNvSpPr>
            <a:spLocks noChangeArrowheads="1"/>
          </p:cNvSpPr>
          <p:nvPr/>
        </p:nvSpPr>
        <p:spPr bwMode="auto">
          <a:xfrm>
            <a:off x="1022351" y="3929604"/>
            <a:ext cx="6765925" cy="919401"/>
          </a:xfrm>
          <a:prstGeom prst="wedgeRoundRectCallout">
            <a:avLst>
              <a:gd name="adj1" fmla="val -21398"/>
              <a:gd name="adj2" fmla="val -94185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head and tail map any non-empty list to its first and remaining elements.</a:t>
            </a:r>
          </a:p>
        </p:txBody>
      </p:sp>
    </p:spTree>
    <p:extLst>
      <p:ext uri="{BB962C8B-B14F-4D97-AF65-F5344CB8AC3E}">
        <p14:creationId xmlns:p14="http://schemas.microsoft.com/office/powerpoint/2010/main" val="1550136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4C1A14-DF87-C043-B372-C579A34E844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415925" y="317451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46101" y="2878931"/>
            <a:ext cx="82264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 err="1">
                <a:latin typeface="Tahoma"/>
                <a:cs typeface="Tahoma"/>
                <a:sym typeface="Symbol" charset="0"/>
              </a:rPr>
              <a:t>x:xs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patterns must be </a:t>
            </a:r>
            <a:r>
              <a:rPr kumimoji="1" lang="en-US" sz="2400" u="sng" dirty="0" err="1">
                <a:latin typeface="Tahoma"/>
                <a:cs typeface="Tahoma"/>
                <a:sym typeface="Symbol" charset="0"/>
              </a:rPr>
              <a:t>parenthesised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, because application has priority over (:).  For example, the following definition gives an error: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46101" y="1072754"/>
            <a:ext cx="8226425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 err="1">
                <a:latin typeface="Tahoma"/>
                <a:cs typeface="Tahoma"/>
                <a:sym typeface="Symbol" charset="0"/>
              </a:rPr>
              <a:t>x:xs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patterns only match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non-empty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lists: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63701" y="1764019"/>
            <a:ext cx="1846263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&gt; head []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Error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63702" y="4253746"/>
            <a:ext cx="2389118" cy="49244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head x:_ = x</a:t>
            </a:r>
          </a:p>
        </p:txBody>
      </p:sp>
    </p:spTree>
    <p:extLst>
      <p:ext uri="{BB962C8B-B14F-4D97-AF65-F5344CB8AC3E}">
        <p14:creationId xmlns:p14="http://schemas.microsoft.com/office/powerpoint/2010/main" val="401265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FE5FF7-2F1D-F349-BB96-FBBF3B84929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Lambda Expressions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403226" y="1320210"/>
            <a:ext cx="8266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Functions can be constructed without naming the functions by using </a:t>
            </a:r>
            <a:r>
              <a:rPr lang="en-US" sz="2400" u="sng" dirty="0">
                <a:latin typeface="Tahoma"/>
                <a:cs typeface="Tahoma"/>
              </a:rPr>
              <a:t>lambda expressions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216068" name="Text Box 4"/>
          <p:cNvSpPr txBox="1">
            <a:spLocks noChangeArrowheads="1"/>
          </p:cNvSpPr>
          <p:nvPr/>
        </p:nvSpPr>
        <p:spPr bwMode="auto">
          <a:xfrm>
            <a:off x="1822451" y="2499272"/>
            <a:ext cx="1769986" cy="461665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x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x+x</a:t>
            </a:r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>
            <a:off x="901700" y="3907112"/>
            <a:ext cx="6623050" cy="919401"/>
          </a:xfrm>
          <a:prstGeom prst="wedgeRoundRectCallout">
            <a:avLst>
              <a:gd name="adj1" fmla="val -23440"/>
              <a:gd name="adj2" fmla="val -12566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the nameless function that takes a number x and returns the result </a:t>
            </a:r>
            <a:r>
              <a:rPr lang="en-US" sz="2400" dirty="0" err="1">
                <a:latin typeface="Tahoma"/>
                <a:cs typeface="Tahoma"/>
              </a:rPr>
              <a:t>x+x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675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E1BEA8-0B67-1541-BE54-C21A5430AC9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455738" y="1999632"/>
            <a:ext cx="4820851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odds n = map f [0..n-1]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        where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           f x = x*2 + 1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12750" y="3471417"/>
            <a:ext cx="3322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can be simplified to 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55739" y="4207818"/>
            <a:ext cx="6962513" cy="461665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odds n = map (x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 x*2 + 1) [0..n-1]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381001" y="1121569"/>
            <a:ext cx="81311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Tahoma"/>
                <a:cs typeface="Tahoma"/>
              </a:rPr>
              <a:t>One reason: to </a:t>
            </a:r>
            <a:r>
              <a:rPr lang="en-US" sz="2400" dirty="0">
                <a:latin typeface="Tahoma"/>
                <a:cs typeface="Tahoma"/>
              </a:rPr>
              <a:t>avoid naming functions that are only </a:t>
            </a:r>
            <a:r>
              <a:rPr lang="en-US" sz="2400" u="sng" dirty="0">
                <a:latin typeface="Tahoma"/>
                <a:cs typeface="Tahoma"/>
              </a:rPr>
              <a:t>referenced once</a:t>
            </a:r>
            <a:r>
              <a:rPr lang="en-US" sz="2400" dirty="0" smtClean="0">
                <a:latin typeface="Tahoma"/>
                <a:cs typeface="Tahoma"/>
              </a:rPr>
              <a:t>.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1" y="285750"/>
            <a:ext cx="8081963" cy="5143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spc="0">
                <a:solidFill>
                  <a:schemeClr val="accent4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mtClean="0">
                <a:latin typeface="Arial Black" charset="0"/>
                <a:ea typeface="ＭＳ Ｐゴシック" charset="0"/>
              </a:rPr>
              <a:t>Why Are </a:t>
            </a:r>
            <a:r>
              <a:rPr lang="en-US" sz="4000" smtClean="0">
                <a:latin typeface="Arial Black" charset="0"/>
                <a:ea typeface="ＭＳ Ｐゴシック" charset="0"/>
                <a:sym typeface="Symbol" charset="0"/>
              </a:rPr>
              <a:t>Lambda's</a:t>
            </a:r>
            <a:r>
              <a:rPr lang="en-US" smtClean="0">
                <a:latin typeface="Arial Black" charset="0"/>
                <a:ea typeface="ＭＳ Ｐゴシック" charset="0"/>
              </a:rPr>
              <a:t> Useful?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3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91351-669C-F242-A0E0-7EECC3C12D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Sections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415925" y="1031350"/>
            <a:ext cx="83185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An operator written </a:t>
            </a:r>
            <a:r>
              <a:rPr lang="en-US" sz="2400" u="sng" dirty="0">
                <a:latin typeface="Tahoma"/>
                <a:cs typeface="Tahoma"/>
              </a:rPr>
              <a:t>between</a:t>
            </a:r>
            <a:r>
              <a:rPr lang="en-US" sz="2400" dirty="0">
                <a:latin typeface="Tahoma"/>
                <a:cs typeface="Tahoma"/>
              </a:rPr>
              <a:t> its two arguments can be converted into a curried function written </a:t>
            </a:r>
            <a:r>
              <a:rPr lang="en-US" sz="2400" u="sng" dirty="0">
                <a:latin typeface="Tahoma"/>
                <a:cs typeface="Tahoma"/>
              </a:rPr>
              <a:t>before</a:t>
            </a:r>
            <a:r>
              <a:rPr lang="en-US" sz="2400" dirty="0">
                <a:latin typeface="Tahoma"/>
                <a:cs typeface="Tahoma"/>
              </a:rPr>
              <a:t> its two arguments by using parentheses</a:t>
            </a:r>
            <a:r>
              <a:rPr lang="en-US" sz="2400" dirty="0" smtClean="0">
                <a:latin typeface="Tahoma"/>
                <a:cs typeface="Tahoma"/>
              </a:rPr>
              <a:t>.</a:t>
            </a:r>
            <a:br>
              <a:rPr lang="en-US" sz="2400" dirty="0" smtClean="0">
                <a:latin typeface="Tahoma"/>
                <a:cs typeface="Tahoma"/>
              </a:rPr>
            </a:b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42694" name="Text Box 6"/>
          <p:cNvSpPr txBox="1">
            <a:spLocks noChangeArrowheads="1"/>
          </p:cNvSpPr>
          <p:nvPr/>
        </p:nvSpPr>
        <p:spPr bwMode="auto">
          <a:xfrm>
            <a:off x="1749425" y="2985514"/>
            <a:ext cx="1853693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1+2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  <a:sym typeface="Symbol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(+) 1 2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72543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86D3FE-D529-0143-A99C-F05FC5A917F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4434" name="Text Box 2"/>
          <p:cNvSpPr txBox="1">
            <a:spLocks noChangeArrowheads="1"/>
          </p:cNvSpPr>
          <p:nvPr/>
        </p:nvSpPr>
        <p:spPr bwMode="auto">
          <a:xfrm>
            <a:off x="404814" y="274828"/>
            <a:ext cx="82311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This convention also allows one of the arguments of the operator to be included in the parentheses.</a:t>
            </a:r>
          </a:p>
          <a:p>
            <a:pPr>
              <a:defRPr/>
            </a:pPr>
            <a:endParaRPr lang="en-US" sz="2400" dirty="0">
              <a:latin typeface="Tahoma"/>
              <a:cs typeface="Tahoma"/>
            </a:endParaRPr>
          </a:p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74435" name="Text Box 3"/>
          <p:cNvSpPr txBox="1">
            <a:spLocks noChangeArrowheads="1"/>
          </p:cNvSpPr>
          <p:nvPr/>
        </p:nvSpPr>
        <p:spPr bwMode="auto">
          <a:xfrm>
            <a:off x="1712913" y="1963498"/>
            <a:ext cx="1668245" cy="1938992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(1+) 2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  <a:p>
            <a:pPr>
              <a:defRPr/>
            </a:pP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  <a:sym typeface="Symbol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&gt; (+2) 1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3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404814" y="4041318"/>
            <a:ext cx="8353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Tahoma"/>
                <a:cs typeface="Tahoma"/>
              </a:rPr>
              <a:t>In general, if 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 is an operator then functions of the form (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), (x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) and (</a:t>
            </a:r>
            <a:r>
              <a:rPr lang="en-US" sz="2400" dirty="0" smtClean="0">
                <a:latin typeface="Tahoma"/>
                <a:cs typeface="Tahoma"/>
                <a:sym typeface="Symbol" charset="0"/>
              </a:rPr>
              <a:t></a:t>
            </a:r>
            <a:r>
              <a:rPr lang="en-US" sz="2400" dirty="0" smtClean="0">
                <a:latin typeface="Tahoma"/>
                <a:cs typeface="Tahoma"/>
              </a:rPr>
              <a:t>y) are called </a:t>
            </a:r>
            <a:r>
              <a:rPr lang="en-US" sz="2400" u="sng" dirty="0" smtClean="0">
                <a:latin typeface="Tahoma"/>
                <a:cs typeface="Tahoma"/>
              </a:rPr>
              <a:t>sections</a:t>
            </a:r>
            <a:r>
              <a:rPr lang="en-US" sz="2400" dirty="0" smtClean="0">
                <a:latin typeface="Tahoma"/>
                <a:cs typeface="Tahoma"/>
              </a:rPr>
              <a:t>.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5845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9AAB8-D684-1948-9BF1-57FE5CA6CE9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85750"/>
            <a:ext cx="8081963" cy="514350"/>
          </a:xfrm>
        </p:spPr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Why Are </a:t>
            </a:r>
            <a:r>
              <a:rPr lang="en-US" sz="4000" dirty="0">
                <a:latin typeface="Arial Black" charset="0"/>
                <a:ea typeface="ＭＳ Ｐゴシック" charset="0"/>
                <a:sym typeface="Symbol" charset="0"/>
              </a:rPr>
              <a:t>Sections</a:t>
            </a:r>
            <a:r>
              <a:rPr lang="en-US" dirty="0">
                <a:latin typeface="Arial Black" charset="0"/>
                <a:ea typeface="ＭＳ Ｐゴシック" charset="0"/>
              </a:rPr>
              <a:t> Useful?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428626" y="1187083"/>
            <a:ext cx="82216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Useful functions can sometimes be constructed in a simple way using sections.  For example:</a:t>
            </a:r>
          </a:p>
        </p:txBody>
      </p:sp>
      <p:grpSp>
        <p:nvGrpSpPr>
          <p:cNvPr id="25604" name="Group 23"/>
          <p:cNvGrpSpPr>
            <a:grpSpLocks/>
          </p:cNvGrpSpPr>
          <p:nvPr/>
        </p:nvGrpSpPr>
        <p:grpSpPr bwMode="auto">
          <a:xfrm>
            <a:off x="1758951" y="2350294"/>
            <a:ext cx="4511676" cy="2306239"/>
            <a:chOff x="1108" y="1974"/>
            <a:chExt cx="2842" cy="1937"/>
          </a:xfrm>
        </p:grpSpPr>
        <p:grpSp>
          <p:nvGrpSpPr>
            <p:cNvPr id="25605" name="Group 22"/>
            <p:cNvGrpSpPr>
              <a:grpSpLocks/>
            </p:cNvGrpSpPr>
            <p:nvPr/>
          </p:nvGrpSpPr>
          <p:grpSpPr bwMode="auto">
            <a:xfrm>
              <a:off x="1794" y="1974"/>
              <a:ext cx="2156" cy="1932"/>
              <a:chOff x="1794" y="1998"/>
              <a:chExt cx="2156" cy="1932"/>
            </a:xfrm>
          </p:grpSpPr>
          <p:sp>
            <p:nvSpPr>
              <p:cNvPr id="278537" name="Text Box 9"/>
              <p:cNvSpPr txBox="1">
                <a:spLocks noChangeArrowheads="1"/>
              </p:cNvSpPr>
              <p:nvPr/>
            </p:nvSpPr>
            <p:spPr bwMode="auto">
              <a:xfrm>
                <a:off x="1794" y="1998"/>
                <a:ext cx="188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successor function</a:t>
                </a:r>
              </a:p>
            </p:txBody>
          </p:sp>
          <p:sp>
            <p:nvSpPr>
              <p:cNvPr id="278538" name="Text Box 10"/>
              <p:cNvSpPr txBox="1">
                <a:spLocks noChangeArrowheads="1"/>
              </p:cNvSpPr>
              <p:nvPr/>
            </p:nvSpPr>
            <p:spPr bwMode="auto">
              <a:xfrm>
                <a:off x="1794" y="2518"/>
                <a:ext cx="2156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reciprocation function</a:t>
                </a:r>
              </a:p>
            </p:txBody>
          </p:sp>
          <p:sp>
            <p:nvSpPr>
              <p:cNvPr id="278539" name="Text Box 11"/>
              <p:cNvSpPr txBox="1">
                <a:spLocks noChangeArrowheads="1"/>
              </p:cNvSpPr>
              <p:nvPr/>
            </p:nvSpPr>
            <p:spPr bwMode="auto">
              <a:xfrm>
                <a:off x="1794" y="3032"/>
                <a:ext cx="1788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doubling function</a:t>
                </a:r>
              </a:p>
            </p:txBody>
          </p:sp>
          <p:sp>
            <p:nvSpPr>
              <p:cNvPr id="278540" name="Text Box 12"/>
              <p:cNvSpPr txBox="1">
                <a:spLocks noChangeArrowheads="1"/>
              </p:cNvSpPr>
              <p:nvPr/>
            </p:nvSpPr>
            <p:spPr bwMode="auto">
              <a:xfrm>
                <a:off x="1794" y="3542"/>
                <a:ext cx="1667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latin typeface="Tahoma"/>
                    <a:cs typeface="Tahoma"/>
                  </a:rPr>
                  <a:t>-  halving function</a:t>
                </a:r>
              </a:p>
            </p:txBody>
          </p:sp>
        </p:grpSp>
        <p:grpSp>
          <p:nvGrpSpPr>
            <p:cNvPr id="25606" name="Group 21"/>
            <p:cNvGrpSpPr>
              <a:grpSpLocks/>
            </p:cNvGrpSpPr>
            <p:nvPr/>
          </p:nvGrpSpPr>
          <p:grpSpPr bwMode="auto">
            <a:xfrm>
              <a:off x="1108" y="1979"/>
              <a:ext cx="584" cy="1932"/>
              <a:chOff x="1108" y="1979"/>
              <a:chExt cx="584" cy="1932"/>
            </a:xfrm>
          </p:grpSpPr>
          <p:sp>
            <p:nvSpPr>
              <p:cNvPr id="278542" name="Text Box 14"/>
              <p:cNvSpPr txBox="1">
                <a:spLocks noChangeArrowheads="1"/>
              </p:cNvSpPr>
              <p:nvPr/>
            </p:nvSpPr>
            <p:spPr bwMode="auto">
              <a:xfrm>
                <a:off x="1108" y="1979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(1+)</a:t>
                </a:r>
              </a:p>
            </p:txBody>
          </p:sp>
          <p:sp>
            <p:nvSpPr>
              <p:cNvPr id="278543" name="Text Box 15"/>
              <p:cNvSpPr txBox="1">
                <a:spLocks noChangeArrowheads="1"/>
              </p:cNvSpPr>
              <p:nvPr/>
            </p:nvSpPr>
            <p:spPr bwMode="auto">
              <a:xfrm>
                <a:off x="1108" y="3013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(*2)</a:t>
                </a:r>
              </a:p>
            </p:txBody>
          </p:sp>
          <p:sp>
            <p:nvSpPr>
              <p:cNvPr id="278544" name="Text Box 16"/>
              <p:cNvSpPr txBox="1">
                <a:spLocks noChangeArrowheads="1"/>
              </p:cNvSpPr>
              <p:nvPr/>
            </p:nvSpPr>
            <p:spPr bwMode="auto">
              <a:xfrm>
                <a:off x="1108" y="3523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(/2)</a:t>
                </a:r>
              </a:p>
            </p:txBody>
          </p:sp>
          <p:sp>
            <p:nvSpPr>
              <p:cNvPr id="278545" name="Text Box 17"/>
              <p:cNvSpPr txBox="1">
                <a:spLocks noChangeArrowheads="1"/>
              </p:cNvSpPr>
              <p:nvPr/>
            </p:nvSpPr>
            <p:spPr bwMode="auto">
              <a:xfrm>
                <a:off x="1108" y="2499"/>
                <a:ext cx="584" cy="3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rgbClr val="15A8D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sz="2400">
                    <a:solidFill>
                      <a:srgbClr val="000000"/>
                    </a:solidFill>
                    <a:latin typeface="Lucida Sans Typewriter" charset="0"/>
                    <a:cs typeface="+mn-cs"/>
                  </a:rPr>
                  <a:t>(1/)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52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z="1000" dirty="0" smtClean="0"/>
              <a:t>Erik Meijer</a:t>
            </a:r>
            <a:endParaRPr lang="nl-NL" sz="1000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57201" y="2098938"/>
            <a:ext cx="4922921" cy="775820"/>
          </a:xfrm>
        </p:spPr>
        <p:txBody>
          <a:bodyPr/>
          <a:lstStyle/>
          <a:p>
            <a:r>
              <a:rPr lang="nl-NL" sz="1800" dirty="0" smtClean="0"/>
              <a:t>FP101x - </a:t>
            </a:r>
            <a:r>
              <a:rPr lang="nl-NL" sz="1800" dirty="0" err="1" smtClean="0"/>
              <a:t>Functional</a:t>
            </a:r>
            <a:r>
              <a:rPr lang="nl-NL" sz="1800" dirty="0" smtClean="0"/>
              <a:t> Programming</a:t>
            </a:r>
            <a:endParaRPr lang="nl-NL" sz="1800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sz="1200" dirty="0" smtClean="0"/>
              <a:t>Programming in Haskell - Introduction</a:t>
            </a:r>
            <a:endParaRPr lang="nl-NL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05978"/>
            <a:ext cx="8229600" cy="111873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spc="0">
                <a:solidFill>
                  <a:srgbClr val="82C8FA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>
                <a:latin typeface="Arial Black" charset="0"/>
                <a:ea typeface="ＭＳ Ｐゴシック" charset="0"/>
              </a:rPr>
              <a:t>Slides copied from: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fptudelft</a:t>
            </a:r>
            <a:r>
              <a:rPr lang="en-US" dirty="0"/>
              <a:t>/FP101x-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(with some minor additions and modifications)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F8172-371E-3E4F-909A-1CC4F3EB3E63}" type="slidenum">
              <a:rPr lang="en-US"/>
              <a:pPr/>
              <a:t>20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Lists Comprehensions</a:t>
            </a:r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439738" y="1166636"/>
            <a:ext cx="82978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In Haskell, a similar comprehension notation can be used to construct new </a:t>
            </a:r>
            <a:r>
              <a:rPr lang="en-US" sz="2400" u="sng" dirty="0">
                <a:latin typeface="Tahoma"/>
                <a:cs typeface="Tahoma"/>
              </a:rPr>
              <a:t>lists</a:t>
            </a:r>
            <a:r>
              <a:rPr lang="en-US" sz="2400" dirty="0">
                <a:latin typeface="Tahoma"/>
                <a:cs typeface="Tahoma"/>
              </a:rPr>
              <a:t> from old lists.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541464" y="2536865"/>
            <a:ext cx="3640991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[x^2 | x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[1..5]]</a:t>
            </a:r>
          </a:p>
        </p:txBody>
      </p:sp>
      <p:sp>
        <p:nvSpPr>
          <p:cNvPr id="281606" name="AutoShape 6"/>
          <p:cNvSpPr>
            <a:spLocks noChangeArrowheads="1"/>
          </p:cNvSpPr>
          <p:nvPr/>
        </p:nvSpPr>
        <p:spPr bwMode="auto">
          <a:xfrm>
            <a:off x="722313" y="3673943"/>
            <a:ext cx="7402512" cy="919401"/>
          </a:xfrm>
          <a:prstGeom prst="wedgeRoundRectCallout">
            <a:avLst>
              <a:gd name="adj1" fmla="val -22144"/>
              <a:gd name="adj2" fmla="val -98347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The list [1,4,9,16,25] of all numbers x^2</a:t>
            </a:r>
            <a:r>
              <a:rPr lang="en-US" sz="2400" baseline="30000">
                <a:latin typeface="Tahoma"/>
                <a:cs typeface="Tahoma"/>
              </a:rPr>
              <a:t> </a:t>
            </a:r>
            <a:r>
              <a:rPr lang="en-US" sz="2400">
                <a:latin typeface="Tahoma"/>
                <a:cs typeface="Tahoma"/>
              </a:rPr>
              <a:t>such that x is an element of the list [1..5].</a:t>
            </a:r>
          </a:p>
        </p:txBody>
      </p:sp>
    </p:spTree>
    <p:extLst>
      <p:ext uri="{BB962C8B-B14F-4D97-AF65-F5344CB8AC3E}">
        <p14:creationId xmlns:p14="http://schemas.microsoft.com/office/powerpoint/2010/main" val="415029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34465C-4272-8A4A-BCB2-CB54EE117B64}" type="slidenum">
              <a:rPr lang="en-US"/>
              <a:pPr/>
              <a:t>21</a:t>
            </a:fld>
            <a:endParaRPr lang="en-US"/>
          </a:p>
        </p:txBody>
      </p:sp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352425" y="271017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438150" y="1088231"/>
            <a:ext cx="8178800" cy="1915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expression x 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</a:t>
            </a:r>
            <a:r>
              <a:rPr kumimoji="1" lang="en-US" sz="2400" dirty="0">
                <a:latin typeface="Tahoma"/>
                <a:cs typeface="Tahoma"/>
              </a:rPr>
              <a:t> [1..5] is called a </a:t>
            </a:r>
            <a:r>
              <a:rPr kumimoji="1" lang="en-US" sz="2400" u="sng" dirty="0">
                <a:latin typeface="Tahoma"/>
                <a:cs typeface="Tahoma"/>
              </a:rPr>
              <a:t>generator</a:t>
            </a:r>
            <a:r>
              <a:rPr kumimoji="1" lang="en-US" sz="2400" dirty="0">
                <a:latin typeface="Tahoma"/>
                <a:cs typeface="Tahoma"/>
              </a:rPr>
              <a:t>, as it states how to generate values for x.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Comprehensions can have </a:t>
            </a:r>
            <a:r>
              <a:rPr kumimoji="1" lang="en-US" sz="2400" u="sng" dirty="0">
                <a:latin typeface="Tahoma"/>
                <a:cs typeface="Tahoma"/>
              </a:rPr>
              <a:t>multiple</a:t>
            </a:r>
            <a:r>
              <a:rPr kumimoji="1" lang="en-US" sz="2400" dirty="0">
                <a:latin typeface="Tahoma"/>
                <a:cs typeface="Tahoma"/>
              </a:rPr>
              <a:t> generators, separated by commas.  For example: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1193800" y="3381784"/>
            <a:ext cx="704622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[(x,y)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[1,2,3],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[4,5]]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[(1,4),(1,5),(2,4),(2,5),(3,4),(3,5)]</a:t>
            </a:r>
          </a:p>
        </p:txBody>
      </p:sp>
    </p:spTree>
    <p:extLst>
      <p:ext uri="{BB962C8B-B14F-4D97-AF65-F5344CB8AC3E}">
        <p14:creationId xmlns:p14="http://schemas.microsoft.com/office/powerpoint/2010/main" val="283781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65486" y="4500884"/>
            <a:ext cx="42667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 smtClean="0">
                <a:latin typeface="Tahoma"/>
                <a:cs typeface="Tahoma"/>
              </a:rPr>
              <a:t>Source</a:t>
            </a:r>
            <a:r>
              <a:rPr lang="en-US" sz="1100" dirty="0">
                <a:latin typeface="Tahoma"/>
                <a:cs typeface="Tahoma"/>
              </a:rPr>
              <a:t>: https://</a:t>
            </a:r>
            <a:r>
              <a:rPr lang="en-US" sz="1100" dirty="0" err="1">
                <a:latin typeface="Tahoma"/>
                <a:cs typeface="Tahoma"/>
              </a:rPr>
              <a:t>commons.wikimedia.org</a:t>
            </a:r>
            <a:r>
              <a:rPr lang="en-US" sz="1100" dirty="0">
                <a:latin typeface="Tahoma"/>
                <a:cs typeface="Tahoma"/>
              </a:rPr>
              <a:t>/wiki/</a:t>
            </a:r>
            <a:r>
              <a:rPr lang="en-US" sz="1100" dirty="0" err="1">
                <a:latin typeface="Tahoma"/>
                <a:cs typeface="Tahoma"/>
              </a:rPr>
              <a:t>File:Piatnikcards.jpg</a:t>
            </a:r>
            <a:endParaRPr lang="en-US" sz="1100" dirty="0" smtClean="0">
              <a:latin typeface="Tahoma"/>
              <a:cs typeface="Tahoma"/>
            </a:endParaRPr>
          </a:p>
          <a:p>
            <a:r>
              <a:rPr lang="en-US" sz="1100" dirty="0">
                <a:latin typeface="Tahoma"/>
                <a:cs typeface="Tahoma"/>
              </a:rPr>
              <a:t>By: https://</a:t>
            </a:r>
            <a:r>
              <a:rPr lang="en-US" sz="1100" dirty="0" err="1">
                <a:latin typeface="Tahoma"/>
                <a:cs typeface="Tahoma"/>
              </a:rPr>
              <a:t>commons.wikimedia.org</a:t>
            </a:r>
            <a:r>
              <a:rPr lang="en-US" sz="1100" dirty="0">
                <a:latin typeface="Tahoma"/>
                <a:cs typeface="Tahoma"/>
              </a:rPr>
              <a:t>/wiki/</a:t>
            </a:r>
            <a:r>
              <a:rPr lang="en-US" sz="1100" dirty="0" err="1">
                <a:latin typeface="Tahoma"/>
                <a:cs typeface="Tahoma"/>
              </a:rPr>
              <a:t>User:Trainler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endParaRPr lang="en-US" sz="1100" dirty="0">
              <a:latin typeface="Tahoma"/>
              <a:cs typeface="Tahom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52425" y="271017"/>
            <a:ext cx="2582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Cartesian product</a:t>
            </a:r>
            <a:endParaRPr lang="en-US" sz="24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82" y="969840"/>
            <a:ext cx="7445318" cy="35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C2389-0B60-B749-A01C-B19A03E06BB6}" type="slidenum">
              <a:rPr lang="en-US"/>
              <a:pPr/>
              <a:t>23</a:t>
            </a:fld>
            <a:endParaRPr lang="en-US"/>
          </a:p>
        </p:txBody>
      </p: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430213" y="452438"/>
            <a:ext cx="8178800" cy="79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Changing the </a:t>
            </a:r>
            <a:r>
              <a:rPr kumimoji="1" lang="en-US" sz="2400" u="sng" dirty="0">
                <a:latin typeface="Tahoma"/>
                <a:cs typeface="Tahoma"/>
              </a:rPr>
              <a:t>order</a:t>
            </a:r>
            <a:r>
              <a:rPr kumimoji="1" lang="en-US" sz="2400" dirty="0">
                <a:latin typeface="Tahoma"/>
                <a:cs typeface="Tahoma"/>
              </a:rPr>
              <a:t> of the generators changes the order of the elements in the final list: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1217613" y="1666786"/>
            <a:ext cx="704622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[(x,y) |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[4,5],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[1,2,3]]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430214" y="3288507"/>
            <a:ext cx="8264525" cy="109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Multiple generators are like </a:t>
            </a:r>
            <a:r>
              <a:rPr kumimoji="1" lang="en-US" sz="2400" u="sng" dirty="0">
                <a:latin typeface="Tahoma"/>
                <a:cs typeface="Tahoma"/>
              </a:rPr>
              <a:t>nested loops</a:t>
            </a:r>
            <a:r>
              <a:rPr kumimoji="1" lang="en-US" sz="2400" dirty="0">
                <a:latin typeface="Tahoma"/>
                <a:cs typeface="Tahoma"/>
              </a:rPr>
              <a:t>, with later generators as more deeply nested loops whose variables change value more frequently.</a:t>
            </a:r>
          </a:p>
        </p:txBody>
      </p:sp>
    </p:spTree>
    <p:extLst>
      <p:ext uri="{BB962C8B-B14F-4D97-AF65-F5344CB8AC3E}">
        <p14:creationId xmlns:p14="http://schemas.microsoft.com/office/powerpoint/2010/main" val="348193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73432-BE5A-1A4B-9E99-A5AD01953CCD}" type="slidenum">
              <a:rPr lang="en-US"/>
              <a:pPr/>
              <a:t>24</a:t>
            </a:fld>
            <a:endParaRPr lang="en-US"/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1219200" y="1205484"/>
            <a:ext cx="7046220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[(x,y) |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[4,5],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[1,2,3]]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[(1,4),(2,4),(3,4),(1,5),(2,5),(3,5)]</a:t>
            </a:r>
          </a:p>
        </p:txBody>
      </p:sp>
      <p:sp>
        <p:nvSpPr>
          <p:cNvPr id="296973" name="Rectangle 13"/>
          <p:cNvSpPr>
            <a:spLocks noChangeArrowheads="1"/>
          </p:cNvSpPr>
          <p:nvPr/>
        </p:nvSpPr>
        <p:spPr bwMode="auto">
          <a:xfrm>
            <a:off x="455613" y="428625"/>
            <a:ext cx="2844800" cy="44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297004" name="AutoShape 44"/>
          <p:cNvSpPr>
            <a:spLocks noChangeArrowheads="1"/>
          </p:cNvSpPr>
          <p:nvPr/>
        </p:nvSpPr>
        <p:spPr bwMode="auto">
          <a:xfrm>
            <a:off x="1536700" y="3555229"/>
            <a:ext cx="6426200" cy="1328023"/>
          </a:xfrm>
          <a:prstGeom prst="wedgeRoundRectCallout">
            <a:avLst>
              <a:gd name="adj1" fmla="val -21986"/>
              <a:gd name="adj2" fmla="val -40181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dirty="0">
                <a:latin typeface="Tahoma"/>
                <a:cs typeface="Tahoma"/>
              </a:rPr>
              <a:t>x </a:t>
            </a:r>
            <a:r>
              <a:rPr lang="en-US" sz="2400" dirty="0">
                <a:latin typeface="Tahoma"/>
                <a:cs typeface="Tahoma"/>
                <a:sym typeface="Symbol" charset="0"/>
              </a:rPr>
              <a:t></a:t>
            </a:r>
            <a:r>
              <a:rPr lang="en-US" sz="2400" dirty="0">
                <a:latin typeface="Tahoma"/>
                <a:cs typeface="Tahoma"/>
              </a:rPr>
              <a:t> [1,2,3] is the last generator, so the value of the x component of each pair changes most frequently.</a:t>
            </a:r>
          </a:p>
        </p:txBody>
      </p:sp>
      <p:sp>
        <p:nvSpPr>
          <p:cNvPr id="297025" name="Line 65"/>
          <p:cNvSpPr>
            <a:spLocks noChangeShapeType="1"/>
          </p:cNvSpPr>
          <p:nvPr/>
        </p:nvSpPr>
        <p:spPr bwMode="auto">
          <a:xfrm flipV="1">
            <a:off x="17684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6" name="Line 66"/>
          <p:cNvSpPr>
            <a:spLocks noChangeShapeType="1"/>
          </p:cNvSpPr>
          <p:nvPr/>
        </p:nvSpPr>
        <p:spPr bwMode="auto">
          <a:xfrm flipV="1">
            <a:off x="28606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7" name="Line 67"/>
          <p:cNvSpPr>
            <a:spLocks noChangeShapeType="1"/>
          </p:cNvSpPr>
          <p:nvPr/>
        </p:nvSpPr>
        <p:spPr bwMode="auto">
          <a:xfrm flipV="1">
            <a:off x="39655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8" name="Line 68"/>
          <p:cNvSpPr>
            <a:spLocks noChangeShapeType="1"/>
          </p:cNvSpPr>
          <p:nvPr/>
        </p:nvSpPr>
        <p:spPr bwMode="auto">
          <a:xfrm flipV="1">
            <a:off x="50958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29" name="Line 69"/>
          <p:cNvSpPr>
            <a:spLocks noChangeShapeType="1"/>
          </p:cNvSpPr>
          <p:nvPr/>
        </p:nvSpPr>
        <p:spPr bwMode="auto">
          <a:xfrm flipV="1">
            <a:off x="6175375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0" name="Line 70"/>
          <p:cNvSpPr>
            <a:spLocks noChangeShapeType="1"/>
          </p:cNvSpPr>
          <p:nvPr/>
        </p:nvSpPr>
        <p:spPr bwMode="auto">
          <a:xfrm flipV="1">
            <a:off x="7281863" y="2408765"/>
            <a:ext cx="0" cy="3714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031" name="Line 71"/>
          <p:cNvSpPr>
            <a:spLocks noChangeShapeType="1"/>
          </p:cNvSpPr>
          <p:nvPr/>
        </p:nvSpPr>
        <p:spPr bwMode="auto">
          <a:xfrm flipH="1" flipV="1">
            <a:off x="1768475" y="2780240"/>
            <a:ext cx="2846388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2" name="Line 72"/>
          <p:cNvSpPr>
            <a:spLocks noChangeShapeType="1"/>
          </p:cNvSpPr>
          <p:nvPr/>
        </p:nvSpPr>
        <p:spPr bwMode="auto">
          <a:xfrm>
            <a:off x="2857501" y="2780240"/>
            <a:ext cx="1744663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3" name="Line 73"/>
          <p:cNvSpPr>
            <a:spLocks noChangeShapeType="1"/>
          </p:cNvSpPr>
          <p:nvPr/>
        </p:nvSpPr>
        <p:spPr bwMode="auto">
          <a:xfrm>
            <a:off x="3970339" y="2789765"/>
            <a:ext cx="631825" cy="770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4" name="Line 74"/>
          <p:cNvSpPr>
            <a:spLocks noChangeShapeType="1"/>
          </p:cNvSpPr>
          <p:nvPr/>
        </p:nvSpPr>
        <p:spPr bwMode="auto">
          <a:xfrm flipH="1">
            <a:off x="4602163" y="2780240"/>
            <a:ext cx="495300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5" name="Line 75"/>
          <p:cNvSpPr>
            <a:spLocks noChangeShapeType="1"/>
          </p:cNvSpPr>
          <p:nvPr/>
        </p:nvSpPr>
        <p:spPr bwMode="auto">
          <a:xfrm flipV="1">
            <a:off x="4602164" y="2780240"/>
            <a:ext cx="1570037" cy="7798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6" name="Line 76"/>
          <p:cNvSpPr>
            <a:spLocks noChangeShapeType="1"/>
          </p:cNvSpPr>
          <p:nvPr/>
        </p:nvSpPr>
        <p:spPr bwMode="auto">
          <a:xfrm flipV="1">
            <a:off x="4602163" y="2789765"/>
            <a:ext cx="2684462" cy="7703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4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CE325-5D6F-D546-8288-E0C73EEF6B7F}" type="slidenum">
              <a:rPr lang="en-US"/>
              <a:pPr/>
              <a:t>25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Dependant Generators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415926" y="1153745"/>
            <a:ext cx="8099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Later generators can </a:t>
            </a:r>
            <a:r>
              <a:rPr lang="en-US" sz="2400" u="sng" dirty="0">
                <a:latin typeface="Tahoma"/>
                <a:cs typeface="Tahoma"/>
              </a:rPr>
              <a:t>depend</a:t>
            </a:r>
            <a:r>
              <a:rPr lang="en-US" sz="2400" dirty="0">
                <a:latin typeface="Tahoma"/>
                <a:cs typeface="Tahoma"/>
              </a:rPr>
              <a:t> on the variables that are introduced by earlier generators.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500189" y="2446378"/>
            <a:ext cx="6355526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[(x,y)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[1..3], y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[x..3]]</a:t>
            </a:r>
          </a:p>
        </p:txBody>
      </p:sp>
      <p:sp>
        <p:nvSpPr>
          <p:cNvPr id="291845" name="AutoShape 5"/>
          <p:cNvSpPr>
            <a:spLocks noChangeArrowheads="1"/>
          </p:cNvSpPr>
          <p:nvPr/>
        </p:nvSpPr>
        <p:spPr bwMode="auto">
          <a:xfrm>
            <a:off x="774701" y="3544383"/>
            <a:ext cx="7516813" cy="1328023"/>
          </a:xfrm>
          <a:prstGeom prst="wedgeRoundRectCallout">
            <a:avLst>
              <a:gd name="adj1" fmla="val -21088"/>
              <a:gd name="adj2" fmla="val -8319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The list [(1,1),(1,2),(1,3),(2,2),(2,3),(3,3)]</a:t>
            </a:r>
          </a:p>
          <a:p>
            <a:pPr algn="ctr"/>
            <a:r>
              <a:rPr lang="en-US" sz="2400">
                <a:latin typeface="Tahoma"/>
                <a:cs typeface="Tahoma"/>
              </a:rPr>
              <a:t>of all pairs of numbers (x,y) such that x,y are elements of the list [1..3] and y </a:t>
            </a:r>
            <a:r>
              <a:rPr lang="en-US" sz="2400">
                <a:latin typeface="Tahoma"/>
                <a:cs typeface="Tahoma"/>
                <a:sym typeface="Symbol" charset="0"/>
              </a:rPr>
              <a:t></a:t>
            </a:r>
            <a:r>
              <a:rPr lang="en-US" sz="2400">
                <a:latin typeface="Tahoma"/>
                <a:cs typeface="Tahoma"/>
              </a:rPr>
              <a:t> x.</a:t>
            </a:r>
          </a:p>
        </p:txBody>
      </p:sp>
    </p:spTree>
    <p:extLst>
      <p:ext uri="{BB962C8B-B14F-4D97-AF65-F5344CB8AC3E}">
        <p14:creationId xmlns:p14="http://schemas.microsoft.com/office/powerpoint/2010/main" val="3389502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353CE-A1EF-E546-B905-F86C70D14BE2}" type="slidenum">
              <a:rPr lang="en-US"/>
              <a:pPr/>
              <a:t>26</a:t>
            </a:fld>
            <a:endParaRPr lang="en-US"/>
          </a:p>
        </p:txBody>
      </p:sp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390526" y="328643"/>
            <a:ext cx="8099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Using a </a:t>
            </a:r>
            <a:r>
              <a:rPr lang="en-US" sz="2400" dirty="0" smtClean="0">
                <a:latin typeface="Tahoma"/>
                <a:cs typeface="Tahoma"/>
              </a:rPr>
              <a:t>dependent </a:t>
            </a:r>
            <a:r>
              <a:rPr lang="en-US" sz="2400" dirty="0">
                <a:latin typeface="Tahoma"/>
                <a:cs typeface="Tahoma"/>
              </a:rPr>
              <a:t>generator we can define the library function that </a:t>
            </a:r>
            <a:r>
              <a:rPr lang="en-US" sz="2400" u="sng" dirty="0">
                <a:latin typeface="Tahoma"/>
                <a:cs typeface="Tahoma"/>
              </a:rPr>
              <a:t>concatenates</a:t>
            </a:r>
            <a:r>
              <a:rPr lang="en-US" sz="2400" dirty="0">
                <a:latin typeface="Tahoma"/>
                <a:cs typeface="Tahoma"/>
              </a:rPr>
              <a:t> a list of lists: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1117601" y="1482514"/>
            <a:ext cx="6911868" cy="96641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concat    :: [[a]]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[a]</a:t>
            </a: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concat xss = [x | xs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xss,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xs]</a:t>
            </a:r>
          </a:p>
        </p:txBody>
      </p:sp>
      <p:sp>
        <p:nvSpPr>
          <p:cNvPr id="325639" name="Text Box 7"/>
          <p:cNvSpPr txBox="1">
            <a:spLocks noChangeArrowheads="1"/>
          </p:cNvSpPr>
          <p:nvPr/>
        </p:nvSpPr>
        <p:spPr bwMode="auto">
          <a:xfrm>
            <a:off x="390525" y="2796332"/>
            <a:ext cx="2381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For example:</a:t>
            </a:r>
          </a:p>
        </p:txBody>
      </p:sp>
      <p:sp>
        <p:nvSpPr>
          <p:cNvPr id="325640" name="Text Box 8"/>
          <p:cNvSpPr txBox="1">
            <a:spLocks noChangeArrowheads="1"/>
          </p:cNvSpPr>
          <p:nvPr/>
        </p:nvSpPr>
        <p:spPr bwMode="auto">
          <a:xfrm>
            <a:off x="1117600" y="3599171"/>
            <a:ext cx="5377193" cy="120032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&gt; concat [[1,2,3],[4,5],[6]]</a:t>
            </a:r>
          </a:p>
          <a:p>
            <a:endParaRPr lang="en-US" sz="2400">
              <a:solidFill>
                <a:srgbClr val="000000"/>
              </a:solidFill>
              <a:latin typeface="Lucida Sans Typewriter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[1,2,3,4,5,6]</a:t>
            </a:r>
          </a:p>
        </p:txBody>
      </p:sp>
    </p:spTree>
    <p:extLst>
      <p:ext uri="{BB962C8B-B14F-4D97-AF65-F5344CB8AC3E}">
        <p14:creationId xmlns:p14="http://schemas.microsoft.com/office/powerpoint/2010/main" val="2330390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C940E6-D446-E84E-94CC-145F3EFD78BD}" type="slidenum">
              <a:rPr lang="en-US"/>
              <a:pPr/>
              <a:t>27</a:t>
            </a:fld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Guards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450851" y="1163270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List comprehensions can use </a:t>
            </a:r>
            <a:r>
              <a:rPr lang="en-US" sz="2400" u="sng" dirty="0">
                <a:latin typeface="Tahoma"/>
                <a:cs typeface="Tahoma"/>
              </a:rPr>
              <a:t>guards</a:t>
            </a:r>
            <a:r>
              <a:rPr lang="en-US" sz="2400" dirty="0">
                <a:latin typeface="Tahoma"/>
                <a:cs typeface="Tahoma"/>
              </a:rPr>
              <a:t> to restrict the values produced by earlier generators.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1528764" y="2463046"/>
            <a:ext cx="4939123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[x | x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sym typeface="Symbol" charset="0"/>
              </a:rPr>
              <a:t>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</a:rPr>
              <a:t> [1..10], even x]</a:t>
            </a:r>
          </a:p>
        </p:txBody>
      </p:sp>
      <p:sp>
        <p:nvSpPr>
          <p:cNvPr id="307205" name="AutoShape 5"/>
          <p:cNvSpPr>
            <a:spLocks noChangeArrowheads="1"/>
          </p:cNvSpPr>
          <p:nvPr/>
        </p:nvSpPr>
        <p:spPr bwMode="auto">
          <a:xfrm>
            <a:off x="957263" y="3531462"/>
            <a:ext cx="6170612" cy="1328023"/>
          </a:xfrm>
          <a:prstGeom prst="wedgeRoundRectCallout">
            <a:avLst>
              <a:gd name="adj1" fmla="val -22162"/>
              <a:gd name="adj2" fmla="val -7817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>
                <a:latin typeface="Tahoma"/>
                <a:cs typeface="Tahoma"/>
              </a:rPr>
              <a:t>The list [2,4,6,8,10] of all numbers x such that x is an element of the list [1..10] and x is even.</a:t>
            </a:r>
          </a:p>
        </p:txBody>
      </p:sp>
    </p:spTree>
    <p:extLst>
      <p:ext uri="{BB962C8B-B14F-4D97-AF65-F5344CB8AC3E}">
        <p14:creationId xmlns:p14="http://schemas.microsoft.com/office/powerpoint/2010/main" val="231230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ＭＳ Ｐゴシック" charset="0"/>
              </a:rPr>
              <a:t>List comprehension example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903288" y="1331119"/>
            <a:ext cx="7339012" cy="2831544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 []     = []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 (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x:xs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) = f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ys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++ [x] ++ f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zs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 where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ys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= [a | 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, a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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x]</a:t>
            </a:r>
          </a:p>
          <a:p>
            <a:pPr>
              <a:lnSpc>
                <a:spcPct val="15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zs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= [b | b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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, b &gt; x]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191000" y="4042123"/>
            <a:ext cx="6125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dirty="0">
                <a:cs typeface="+mn-cs"/>
              </a:rPr>
              <a:t>?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8382000" y="48006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fld id="{18D507B4-E99E-D243-AC21-F553E5DA4A62}" type="slidenum">
              <a:rPr lang="en-US" sz="1400">
                <a:cs typeface="+mn-cs"/>
              </a:rPr>
              <a:pPr algn="r">
                <a:defRPr/>
              </a:pPr>
              <a:t>28</a:t>
            </a:fld>
            <a:endParaRPr lang="en-US" sz="140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2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E8BAE-716A-6A44-8614-FC4F251AF01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charset="0"/>
                <a:ea typeface="ＭＳ Ｐゴシック" charset="0"/>
              </a:rPr>
              <a:t>Type </a:t>
            </a:r>
            <a:r>
              <a:rPr lang="en-US" smtClean="0">
                <a:latin typeface="Arial Black" charset="0"/>
                <a:ea typeface="ＭＳ Ｐゴシック" charset="0"/>
              </a:rPr>
              <a:t>and Data Declarations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2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13EE73-A473-4D43-826C-90D90E9E674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Conditional Expressions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544427" y="2194763"/>
            <a:ext cx="8142373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discount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: 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 charset="0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discount = if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quantity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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100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then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25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else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5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623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E8BAE-716A-6A44-8614-FC4F251AF01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Type Declarations</a:t>
            </a:r>
          </a:p>
        </p:txBody>
      </p:sp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450850" y="1164461"/>
            <a:ext cx="82248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 Haskell, a new name for an existing type can be defined using a </a:t>
            </a:r>
            <a:r>
              <a:rPr lang="en-US" sz="2400" u="sng" dirty="0">
                <a:latin typeface="Tahoma"/>
                <a:cs typeface="Tahoma"/>
              </a:rPr>
              <a:t>type declaration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533525" y="2673787"/>
            <a:ext cx="389361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String = [Char]</a:t>
            </a:r>
          </a:p>
        </p:txBody>
      </p:sp>
      <p:sp>
        <p:nvSpPr>
          <p:cNvPr id="654341" name="AutoShape 5"/>
          <p:cNvSpPr>
            <a:spLocks noChangeArrowheads="1"/>
          </p:cNvSpPr>
          <p:nvPr/>
        </p:nvSpPr>
        <p:spPr bwMode="auto">
          <a:xfrm>
            <a:off x="609601" y="3926682"/>
            <a:ext cx="6988175" cy="510778"/>
          </a:xfrm>
          <a:prstGeom prst="wedgeRoundRectCallout">
            <a:avLst>
              <a:gd name="adj1" fmla="val -21468"/>
              <a:gd name="adj2" fmla="val -152523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String is a synonym for the type [Char].</a:t>
            </a:r>
          </a:p>
        </p:txBody>
      </p:sp>
    </p:spTree>
    <p:extLst>
      <p:ext uri="{BB962C8B-B14F-4D97-AF65-F5344CB8AC3E}">
        <p14:creationId xmlns:p14="http://schemas.microsoft.com/office/powerpoint/2010/main" val="395437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2179F-1E49-5D42-8239-916280B2B8F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655362" name="Text Box 2"/>
          <p:cNvSpPr txBox="1">
            <a:spLocks noChangeArrowheads="1"/>
          </p:cNvSpPr>
          <p:nvPr/>
        </p:nvSpPr>
        <p:spPr bwMode="auto">
          <a:xfrm>
            <a:off x="314325" y="290542"/>
            <a:ext cx="8337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Type declarations can be used to make other types easier to read.  For example, given</a:t>
            </a: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1544639" y="2899482"/>
            <a:ext cx="4382780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origin    ::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origin     = (0,0)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left      :: Pos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Pos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left (x,y) = (x-1,y)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544638" y="1449825"/>
            <a:ext cx="389361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Pos = (Int,Int)</a:t>
            </a:r>
          </a:p>
        </p:txBody>
      </p:sp>
      <p:sp>
        <p:nvSpPr>
          <p:cNvPr id="655365" name="Text Box 5"/>
          <p:cNvSpPr txBox="1">
            <a:spLocks noChangeArrowheads="1"/>
          </p:cNvSpPr>
          <p:nvPr/>
        </p:nvSpPr>
        <p:spPr bwMode="auto">
          <a:xfrm>
            <a:off x="314325" y="2295079"/>
            <a:ext cx="2509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165216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CF9CF-2CD8-EC46-8EBF-D532D8228EC8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323850" y="281018"/>
            <a:ext cx="85105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Like function definitions, type declarations can also have </a:t>
            </a:r>
            <a:r>
              <a:rPr lang="en-US" sz="2400" u="sng" dirty="0">
                <a:latin typeface="Tahoma"/>
                <a:cs typeface="Tahoma"/>
              </a:rPr>
              <a:t>parameters</a:t>
            </a:r>
            <a:r>
              <a:rPr lang="en-US" sz="2400" dirty="0">
                <a:latin typeface="Tahoma"/>
                <a:cs typeface="Tahoma"/>
              </a:rPr>
              <a:t>.  For example, given</a:t>
            </a: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1493838" y="1440300"/>
            <a:ext cx="3708167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Pair a = (a,a)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323851" y="2285554"/>
            <a:ext cx="2511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>
                <a:latin typeface="Tahoma"/>
                <a:cs typeface="Tahoma"/>
              </a:rPr>
              <a:t>we can define: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1493839" y="2889957"/>
            <a:ext cx="5310017" cy="211750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mult      :: Pair Int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mult (m,n) = m*n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copy      :: a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Pair a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copy x     = (x,x)</a:t>
            </a:r>
          </a:p>
        </p:txBody>
      </p:sp>
    </p:spTree>
    <p:extLst>
      <p:ext uri="{BB962C8B-B14F-4D97-AF65-F5344CB8AC3E}">
        <p14:creationId xmlns:p14="http://schemas.microsoft.com/office/powerpoint/2010/main" val="288551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A85825-DDDC-4F40-B2C0-472891B96A0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14325" y="362695"/>
            <a:ext cx="851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Type declarations can be nested:</a:t>
            </a: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1471613" y="1251919"/>
            <a:ext cx="4575175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Pos   = (Int,Int)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Trans = Pos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Pos</a:t>
            </a:r>
          </a:p>
        </p:txBody>
      </p:sp>
      <p:sp>
        <p:nvSpPr>
          <p:cNvPr id="660484" name="Text Box 4"/>
          <p:cNvSpPr txBox="1">
            <a:spLocks noChangeArrowheads="1"/>
          </p:cNvSpPr>
          <p:nvPr/>
        </p:nvSpPr>
        <p:spPr bwMode="auto">
          <a:xfrm>
            <a:off x="314325" y="2984451"/>
            <a:ext cx="593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However, they cannot be recursive:</a:t>
            </a:r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1471613" y="3978712"/>
            <a:ext cx="463540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type Tree = (Int,[Tree])</a:t>
            </a:r>
          </a:p>
        </p:txBody>
      </p:sp>
      <p:grpSp>
        <p:nvGrpSpPr>
          <p:cNvPr id="9222" name="Group 12"/>
          <p:cNvGrpSpPr>
            <a:grpSpLocks/>
          </p:cNvGrpSpPr>
          <p:nvPr/>
        </p:nvGrpSpPr>
        <p:grpSpPr bwMode="auto">
          <a:xfrm>
            <a:off x="7019926" y="4033837"/>
            <a:ext cx="455613" cy="437317"/>
            <a:chOff x="1085" y="3117"/>
            <a:chExt cx="411" cy="416"/>
          </a:xfrm>
        </p:grpSpPr>
        <p:sp>
          <p:nvSpPr>
            <p:cNvPr id="660493" name="Line 13"/>
            <p:cNvSpPr>
              <a:spLocks noChangeShapeType="1"/>
            </p:cNvSpPr>
            <p:nvPr/>
          </p:nvSpPr>
          <p:spPr bwMode="auto">
            <a:xfrm>
              <a:off x="1091" y="311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60494" name="Line 14"/>
            <p:cNvSpPr>
              <a:spLocks noChangeShapeType="1"/>
            </p:cNvSpPr>
            <p:nvPr/>
          </p:nvSpPr>
          <p:spPr bwMode="auto">
            <a:xfrm flipH="1">
              <a:off x="1085" y="3127"/>
              <a:ext cx="405" cy="406"/>
            </a:xfrm>
            <a:prstGeom prst="line">
              <a:avLst/>
            </a:prstGeom>
            <a:noFill/>
            <a:ln w="1270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6986938" y="1679318"/>
            <a:ext cx="671513" cy="446087"/>
            <a:chOff x="958" y="3028"/>
            <a:chExt cx="604" cy="406"/>
          </a:xfrm>
        </p:grpSpPr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H="1">
              <a:off x="1156" y="3028"/>
              <a:ext cx="406" cy="406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958" y="3242"/>
              <a:ext cx="187" cy="188"/>
            </a:xfrm>
            <a:prstGeom prst="line">
              <a:avLst/>
            </a:prstGeom>
            <a:noFill/>
            <a:ln w="127000" cap="sq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91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7FFCD-D747-6347-B74D-268A82B0624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Data Declarations</a:t>
            </a:r>
          </a:p>
        </p:txBody>
      </p:sp>
      <p:sp>
        <p:nvSpPr>
          <p:cNvPr id="667651" name="Text Box 3"/>
          <p:cNvSpPr txBox="1">
            <a:spLocks noChangeArrowheads="1"/>
          </p:cNvSpPr>
          <p:nvPr/>
        </p:nvSpPr>
        <p:spPr bwMode="auto">
          <a:xfrm>
            <a:off x="414339" y="1263767"/>
            <a:ext cx="83899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 completely new type can be defined by specifying its values using a </a:t>
            </a:r>
            <a:r>
              <a:rPr lang="en-US" sz="2400" u="sng" dirty="0">
                <a:latin typeface="Tahoma"/>
                <a:cs typeface="Tahoma"/>
              </a:rPr>
              <a:t>data declaration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1544638" y="2679740"/>
            <a:ext cx="4635404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Bool = False | True</a:t>
            </a:r>
          </a:p>
        </p:txBody>
      </p:sp>
      <p:sp>
        <p:nvSpPr>
          <p:cNvPr id="667653" name="AutoShape 5"/>
          <p:cNvSpPr>
            <a:spLocks noChangeArrowheads="1"/>
          </p:cNvSpPr>
          <p:nvPr/>
        </p:nvSpPr>
        <p:spPr bwMode="auto">
          <a:xfrm>
            <a:off x="1296988" y="3800356"/>
            <a:ext cx="5002212" cy="919401"/>
          </a:xfrm>
          <a:prstGeom prst="wedgeRoundRectCallout">
            <a:avLst>
              <a:gd name="adj1" fmla="val -21532"/>
              <a:gd name="adj2" fmla="val -9614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 err="1">
                <a:latin typeface="Tahoma"/>
                <a:cs typeface="Tahoma"/>
              </a:rPr>
              <a:t>Bool</a:t>
            </a:r>
            <a:r>
              <a:rPr lang="en-US" sz="2400" dirty="0">
                <a:latin typeface="Tahoma"/>
                <a:cs typeface="Tahoma"/>
              </a:rPr>
              <a:t> is a new type, with two new values False and True.</a:t>
            </a:r>
          </a:p>
        </p:txBody>
      </p:sp>
    </p:spTree>
    <p:extLst>
      <p:ext uri="{BB962C8B-B14F-4D97-AF65-F5344CB8AC3E}">
        <p14:creationId xmlns:p14="http://schemas.microsoft.com/office/powerpoint/2010/main" val="341493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8B64E9-6D9E-124A-8B57-55BB1A25E1F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377825" y="317451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>
                <a:latin typeface="Tahoma"/>
                <a:cs typeface="Tahoma"/>
              </a:rPr>
              <a:t>Note: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69901" y="1165623"/>
            <a:ext cx="8056563" cy="3287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The two values False and True are called the </a:t>
            </a:r>
            <a:r>
              <a:rPr kumimoji="1" lang="en-US" sz="2400" u="sng" dirty="0">
                <a:latin typeface="Tahoma"/>
                <a:cs typeface="Tahoma"/>
              </a:rPr>
              <a:t>constructors</a:t>
            </a:r>
            <a:r>
              <a:rPr kumimoji="1" lang="en-US" sz="2400" dirty="0">
                <a:latin typeface="Tahoma"/>
                <a:cs typeface="Tahoma"/>
              </a:rPr>
              <a:t> for the type </a:t>
            </a:r>
            <a:r>
              <a:rPr kumimoji="1" lang="en-US" sz="2400" dirty="0" err="1">
                <a:latin typeface="Tahoma"/>
                <a:cs typeface="Tahoma"/>
              </a:rPr>
              <a:t>Bool</a:t>
            </a:r>
            <a:r>
              <a:rPr kumimoji="1" lang="en-US" sz="2400" dirty="0">
                <a:latin typeface="Tahoma"/>
                <a:cs typeface="Tahoma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Type and constructor names must begin with an upper-case letter</a:t>
            </a:r>
            <a:r>
              <a:rPr kumimoji="1" lang="en-US" sz="2400" dirty="0" smtClean="0">
                <a:latin typeface="Tahoma"/>
                <a:cs typeface="Tahoma"/>
              </a:rPr>
              <a:t>.</a:t>
            </a:r>
            <a:endParaRPr kumimoji="1"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60947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DAE72-5C88-B84F-91AD-D2C3FDA4EF0F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525588" y="2196798"/>
            <a:ext cx="6489878" cy="293003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answers     :: [Answer]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answers      =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Lucida Sans Typewriter" charset="0"/>
                <a:cs typeface="+mn-cs"/>
              </a:rPr>
              <a:t>No,Yes,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No,Unknown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]</a:t>
            </a:r>
          </a:p>
          <a:p>
            <a:pPr>
              <a:lnSpc>
                <a:spcPct val="110000"/>
              </a:lnSpc>
              <a:defRPr/>
            </a:pP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flip        :: Answer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Answer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flip Yes     = No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flip No      = Yes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flip Unknown = Unknown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135723"/>
            <a:ext cx="6118983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data Answer = Yes | No | Unknown</a:t>
            </a:r>
          </a:p>
        </p:txBody>
      </p:sp>
      <p:sp>
        <p:nvSpPr>
          <p:cNvPr id="669701" name="Text Box 5"/>
          <p:cNvSpPr txBox="1">
            <a:spLocks noChangeArrowheads="1"/>
          </p:cNvSpPr>
          <p:nvPr/>
        </p:nvSpPr>
        <p:spPr bwMode="auto">
          <a:xfrm>
            <a:off x="319089" y="1666039"/>
            <a:ext cx="25098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19088" y="259586"/>
            <a:ext cx="85471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Values of new types can be used in the same ways as those of built in types.  For example, given </a:t>
            </a:r>
          </a:p>
        </p:txBody>
      </p:sp>
    </p:spTree>
    <p:extLst>
      <p:ext uri="{BB962C8B-B14F-4D97-AF65-F5344CB8AC3E}">
        <p14:creationId xmlns:p14="http://schemas.microsoft.com/office/powerpoint/2010/main" val="318040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9120E3-21B8-7F48-8C73-0B6403435E05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14326" y="309593"/>
            <a:ext cx="84502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The constructors in a data declaration can also have parameters.  For example, given</a:t>
            </a:r>
          </a:p>
        </p:txBody>
      </p:sp>
      <p:sp>
        <p:nvSpPr>
          <p:cNvPr id="671748" name="Text Box 4"/>
          <p:cNvSpPr txBox="1">
            <a:spLocks noChangeArrowheads="1"/>
          </p:cNvSpPr>
          <p:nvPr/>
        </p:nvSpPr>
        <p:spPr bwMode="auto">
          <a:xfrm>
            <a:off x="1550988" y="1158874"/>
            <a:ext cx="5562641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Shape = Circle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| Rect Float Float</a:t>
            </a:r>
          </a:p>
        </p:txBody>
      </p:sp>
      <p:sp>
        <p:nvSpPr>
          <p:cNvPr id="671752" name="Text Box 8"/>
          <p:cNvSpPr txBox="1">
            <a:spLocks noChangeArrowheads="1"/>
          </p:cNvSpPr>
          <p:nvPr/>
        </p:nvSpPr>
        <p:spPr bwMode="auto">
          <a:xfrm>
            <a:off x="1550989" y="2593891"/>
            <a:ext cx="6051807" cy="2523768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square         ::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square n        = Rect n n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area           :: Shape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Float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area (Circle r) = pi * r^2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area (Rect x y) = x * y</a:t>
            </a:r>
          </a:p>
        </p:txBody>
      </p: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314326" y="2116886"/>
            <a:ext cx="2524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345343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240A8D-9E7C-0E4F-AB78-88EC15715F5B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78914" name="Text Box 2"/>
          <p:cNvSpPr txBox="1">
            <a:spLocks noChangeArrowheads="1"/>
          </p:cNvSpPr>
          <p:nvPr/>
        </p:nvSpPr>
        <p:spPr bwMode="auto">
          <a:xfrm>
            <a:off x="341313" y="325785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69901" y="1190625"/>
            <a:ext cx="8056563" cy="189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Shape has values of the form Circle r where r is a float, and </a:t>
            </a:r>
            <a:r>
              <a:rPr kumimoji="1" lang="en-US" sz="2400" dirty="0" err="1">
                <a:latin typeface="Tahoma"/>
                <a:cs typeface="Tahoma"/>
              </a:rPr>
              <a:t>Rect</a:t>
            </a:r>
            <a:r>
              <a:rPr kumimoji="1" lang="en-US" sz="2400" dirty="0">
                <a:latin typeface="Tahoma"/>
                <a:cs typeface="Tahoma"/>
              </a:rPr>
              <a:t> x y where x and y are floats.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endParaRPr kumimoji="1" lang="en-US" sz="24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</a:rPr>
              <a:t>Circle and </a:t>
            </a:r>
            <a:r>
              <a:rPr kumimoji="1" lang="en-US" sz="2400" dirty="0" err="1">
                <a:latin typeface="Tahoma"/>
                <a:cs typeface="Tahoma"/>
              </a:rPr>
              <a:t>Rect</a:t>
            </a:r>
            <a:r>
              <a:rPr kumimoji="1" lang="en-US" sz="2400" dirty="0">
                <a:latin typeface="Tahoma"/>
                <a:cs typeface="Tahoma"/>
              </a:rPr>
              <a:t> can be viewed as </a:t>
            </a:r>
            <a:r>
              <a:rPr kumimoji="1" lang="en-US" sz="2400" u="sng" dirty="0">
                <a:latin typeface="Tahoma"/>
                <a:cs typeface="Tahoma"/>
              </a:rPr>
              <a:t>functions</a:t>
            </a:r>
            <a:r>
              <a:rPr kumimoji="1" lang="en-US" sz="2400" dirty="0">
                <a:latin typeface="Tahoma"/>
                <a:cs typeface="Tahoma"/>
              </a:rPr>
              <a:t> that construct values of type Shape:</a:t>
            </a:r>
          </a:p>
        </p:txBody>
      </p:sp>
      <p:sp>
        <p:nvSpPr>
          <p:cNvPr id="678918" name="Text Box 6"/>
          <p:cNvSpPr txBox="1">
            <a:spLocks noChangeArrowheads="1"/>
          </p:cNvSpPr>
          <p:nvPr/>
        </p:nvSpPr>
        <p:spPr bwMode="auto">
          <a:xfrm>
            <a:off x="1535114" y="3360515"/>
            <a:ext cx="6170078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Circle ::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Shape</a:t>
            </a:r>
          </a:p>
          <a:p>
            <a:pPr>
              <a:lnSpc>
                <a:spcPct val="110000"/>
              </a:lnSpc>
              <a:defRPr/>
            </a:pPr>
            <a:endParaRPr lang="en-US" sz="240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Rect   ::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Float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Shape</a:t>
            </a:r>
          </a:p>
        </p:txBody>
      </p:sp>
    </p:spTree>
    <p:extLst>
      <p:ext uri="{BB962C8B-B14F-4D97-AF65-F5344CB8AC3E}">
        <p14:creationId xmlns:p14="http://schemas.microsoft.com/office/powerpoint/2010/main" val="361994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0804FC-F993-C145-8082-DBCF46726541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284163" y="308402"/>
            <a:ext cx="83375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 surprisingly, data declarations themselves can also have parameters.  For example, given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1439863" y="1244377"/>
            <a:ext cx="5933535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Maybe a = Nothing | Just a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1439863" y="2308257"/>
            <a:ext cx="6631568" cy="2811796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safediv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:: </a:t>
            </a: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Maybe </a:t>
            </a: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3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safediv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_ 0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safediv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m n = Just (m `div` n)</a:t>
            </a:r>
          </a:p>
          <a:p>
            <a:pPr>
              <a:lnSpc>
                <a:spcPct val="110000"/>
              </a:lnSpc>
              <a:defRPr/>
            </a:pPr>
            <a:endParaRPr lang="en-US" sz="23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safehead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:: [a] 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Maybe a</a:t>
            </a: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safehead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[] = Nothing</a:t>
            </a:r>
          </a:p>
          <a:p>
            <a:pPr>
              <a:lnSpc>
                <a:spcPct val="110000"/>
              </a:lnSpc>
              <a:defRPr/>
            </a:pP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safehead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 = Just (head </a:t>
            </a:r>
            <a:r>
              <a:rPr lang="en-US" sz="23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xs</a:t>
            </a:r>
            <a:r>
              <a:rPr lang="en-US" sz="2300" dirty="0">
                <a:solidFill>
                  <a:srgbClr val="000000"/>
                </a:solidFill>
                <a:latin typeface="Lucida Sans Typewriter" charset="0"/>
                <a:cs typeface="+mn-cs"/>
              </a:rPr>
              <a:t>)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293688" y="1816848"/>
            <a:ext cx="8337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we can define:</a:t>
            </a:r>
          </a:p>
        </p:txBody>
      </p:sp>
    </p:spTree>
    <p:extLst>
      <p:ext uri="{BB962C8B-B14F-4D97-AF65-F5344CB8AC3E}">
        <p14:creationId xmlns:p14="http://schemas.microsoft.com/office/powerpoint/2010/main" val="236479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3616410"/>
            <a:ext cx="2133600" cy="273844"/>
          </a:xfrm>
        </p:spPr>
        <p:txBody>
          <a:bodyPr/>
          <a:lstStyle/>
          <a:p>
            <a:pPr>
              <a:defRPr/>
            </a:pPr>
            <a:fld id="{6213EE73-A473-4D43-826C-90D90E9E674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336675" y="1231100"/>
            <a:ext cx="5917004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abs  ::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abs n = if n 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</a:t>
            </a: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 0 then n else -n</a:t>
            </a:r>
          </a:p>
        </p:txBody>
      </p:sp>
      <p:sp>
        <p:nvSpPr>
          <p:cNvPr id="220171" name="AutoShape 11"/>
          <p:cNvSpPr>
            <a:spLocks noChangeArrowheads="1"/>
          </p:cNvSpPr>
          <p:nvPr/>
        </p:nvSpPr>
        <p:spPr bwMode="auto">
          <a:xfrm>
            <a:off x="919163" y="2760184"/>
            <a:ext cx="6642100" cy="919401"/>
          </a:xfrm>
          <a:prstGeom prst="wedgeRoundRectCallout">
            <a:avLst>
              <a:gd name="adj1" fmla="val -19218"/>
              <a:gd name="adj2" fmla="val -103704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abs takes an integer n and returns n if it is non-negative and -n otherwise.</a:t>
            </a:r>
          </a:p>
        </p:txBody>
      </p:sp>
    </p:spTree>
    <p:extLst>
      <p:ext uri="{BB962C8B-B14F-4D97-AF65-F5344CB8AC3E}">
        <p14:creationId xmlns:p14="http://schemas.microsoft.com/office/powerpoint/2010/main" val="91898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CAE94E-0710-4C49-B96C-E1D6F9BC79CB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Black" charset="0"/>
                <a:ea typeface="ＭＳ Ｐゴシック" charset="0"/>
              </a:rPr>
              <a:t>Recursive Types</a:t>
            </a:r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427038" y="1198989"/>
            <a:ext cx="8267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In Haskell, new types can be declared in terms of themselves.  That is, types can be </a:t>
            </a:r>
            <a:r>
              <a:rPr lang="en-US" sz="2400" u="sng" dirty="0">
                <a:latin typeface="Tahoma"/>
                <a:cs typeface="Tahoma"/>
              </a:rPr>
              <a:t>recursive</a:t>
            </a:r>
            <a:r>
              <a:rPr lang="en-US" sz="24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15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81342-62F0-AA42-BACD-7DAED0E5DB59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latin typeface="Arial Black" charset="0"/>
                <a:ea typeface="ＭＳ Ｐゴシック" charset="0"/>
              </a:rPr>
              <a:t>Example: Arithmetic </a:t>
            </a:r>
            <a:r>
              <a:rPr lang="en-US" sz="2000" dirty="0">
                <a:latin typeface="Arial Black" charset="0"/>
                <a:ea typeface="ＭＳ Ｐゴシック" charset="0"/>
              </a:rPr>
              <a:t>Expressions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381000" y="1193036"/>
            <a:ext cx="8318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Consider a simple form of </a:t>
            </a:r>
            <a:r>
              <a:rPr lang="en-US" sz="2400" u="sng" dirty="0">
                <a:latin typeface="Tahoma"/>
                <a:cs typeface="Tahoma"/>
              </a:rPr>
              <a:t>expressions</a:t>
            </a:r>
            <a:r>
              <a:rPr lang="en-US" sz="2400" dirty="0">
                <a:latin typeface="Tahoma"/>
                <a:cs typeface="Tahoma"/>
              </a:rPr>
              <a:t> built up from integers using addition and multiplication.</a:t>
            </a:r>
          </a:p>
        </p:txBody>
      </p:sp>
      <p:grpSp>
        <p:nvGrpSpPr>
          <p:cNvPr id="22532" name="Group 25"/>
          <p:cNvGrpSpPr>
            <a:grpSpLocks/>
          </p:cNvGrpSpPr>
          <p:nvPr/>
        </p:nvGrpSpPr>
        <p:grpSpPr bwMode="auto">
          <a:xfrm>
            <a:off x="3117852" y="2549128"/>
            <a:ext cx="2906713" cy="1950243"/>
            <a:chOff x="3648" y="2110"/>
            <a:chExt cx="1831" cy="1638"/>
          </a:xfrm>
        </p:grpSpPr>
        <p:sp>
          <p:nvSpPr>
            <p:cNvPr id="707610" name="Text Box 26"/>
            <p:cNvSpPr txBox="1">
              <a:spLocks noChangeArrowheads="1"/>
            </p:cNvSpPr>
            <p:nvPr/>
          </p:nvSpPr>
          <p:spPr bwMode="auto">
            <a:xfrm>
              <a:off x="3648" y="2736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1</a:t>
              </a:r>
            </a:p>
          </p:txBody>
        </p:sp>
        <p:sp>
          <p:nvSpPr>
            <p:cNvPr id="707611" name="Text Box 27"/>
            <p:cNvSpPr txBox="1">
              <a:spLocks noChangeArrowheads="1"/>
            </p:cNvSpPr>
            <p:nvPr/>
          </p:nvSpPr>
          <p:spPr bwMode="auto">
            <a:xfrm>
              <a:off x="4164" y="211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+</a:t>
              </a:r>
            </a:p>
          </p:txBody>
        </p:sp>
        <p:sp>
          <p:nvSpPr>
            <p:cNvPr id="707612" name="Text Box 28"/>
            <p:cNvSpPr txBox="1">
              <a:spLocks noChangeArrowheads="1"/>
            </p:cNvSpPr>
            <p:nvPr/>
          </p:nvSpPr>
          <p:spPr bwMode="auto">
            <a:xfrm>
              <a:off x="4702" y="2736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  <a:sym typeface="Symbol" charset="0"/>
                </a:rPr>
                <a:t></a:t>
              </a:r>
            </a:p>
          </p:txBody>
        </p:sp>
        <p:sp>
          <p:nvSpPr>
            <p:cNvPr id="707613" name="Text Box 29"/>
            <p:cNvSpPr txBox="1">
              <a:spLocks noChangeArrowheads="1"/>
            </p:cNvSpPr>
            <p:nvPr/>
          </p:nvSpPr>
          <p:spPr bwMode="auto">
            <a:xfrm>
              <a:off x="5246" y="336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3</a:t>
              </a:r>
            </a:p>
          </p:txBody>
        </p:sp>
        <p:sp>
          <p:nvSpPr>
            <p:cNvPr id="707614" name="Text Box 30"/>
            <p:cNvSpPr txBox="1">
              <a:spLocks noChangeArrowheads="1"/>
            </p:cNvSpPr>
            <p:nvPr/>
          </p:nvSpPr>
          <p:spPr bwMode="auto">
            <a:xfrm>
              <a:off x="4164" y="3360"/>
              <a:ext cx="233" cy="388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rgbClr val="15A8D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2400">
                  <a:solidFill>
                    <a:srgbClr val="000000"/>
                  </a:solidFill>
                  <a:latin typeface="Lucida Sans Typewriter" charset="0"/>
                  <a:cs typeface="+mn-cs"/>
                </a:rPr>
                <a:t>2</a:t>
              </a:r>
            </a:p>
          </p:txBody>
        </p:sp>
        <p:sp>
          <p:nvSpPr>
            <p:cNvPr id="707615" name="Line 31"/>
            <p:cNvSpPr>
              <a:spLocks noChangeShapeType="1"/>
            </p:cNvSpPr>
            <p:nvPr/>
          </p:nvSpPr>
          <p:spPr bwMode="auto">
            <a:xfrm flipH="1">
              <a:off x="3882" y="2493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H="1">
              <a:off x="4407" y="3112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>
              <a:off x="4415" y="2488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  <p:sp>
          <p:nvSpPr>
            <p:cNvPr id="707618" name="Line 34"/>
            <p:cNvSpPr>
              <a:spLocks noChangeShapeType="1"/>
            </p:cNvSpPr>
            <p:nvPr/>
          </p:nvSpPr>
          <p:spPr bwMode="auto">
            <a:xfrm>
              <a:off x="4947" y="3106"/>
              <a:ext cx="272" cy="2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>
                <a:solidFill>
                  <a:srgbClr val="FFFFFF"/>
                </a:solidFill>
                <a:cs typeface="+mn-cs"/>
              </a:endParaRPr>
            </a:p>
          </p:txBody>
        </p:sp>
      </p:grp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302584" y="1644572"/>
            <a:ext cx="2224587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1 + (2 * 3)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631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E66EF2-FC5D-844F-9AFD-16FD26312420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314325" y="301258"/>
            <a:ext cx="8085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recursion, a suitable new type to represent such expressions can be declared by:</a:t>
            </a: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314325" y="2934920"/>
            <a:ext cx="8085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For example, the expression on the previous slide would be represented as follows: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1670050" y="1380507"/>
            <a:ext cx="4820851" cy="130497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data Expr = Val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| Add Expr Expr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| Mul Expr Expr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1670050" y="4120396"/>
            <a:ext cx="6304430" cy="492443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Add (Val 1) (Mul (Val 2) (Val 3))</a:t>
            </a:r>
          </a:p>
        </p:txBody>
      </p:sp>
    </p:spTree>
    <p:extLst>
      <p:ext uri="{BB962C8B-B14F-4D97-AF65-F5344CB8AC3E}">
        <p14:creationId xmlns:p14="http://schemas.microsoft.com/office/powerpoint/2010/main" val="337382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534F67-02AC-334B-A7AF-CC4AB5043CA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328614" y="135148"/>
            <a:ext cx="8085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Using recursion, it is now easy to define functions that process expressions.  For example: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1231900" y="1029161"/>
            <a:ext cx="6629400" cy="4036489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         ::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Expr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2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(Val n)   = 1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(Add x y) = size x + size y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size (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Mul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y) = size x + size y </a:t>
            </a:r>
            <a:r>
              <a:rPr lang="en-US" sz="22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/>
            </a:r>
            <a:br>
              <a:rPr lang="en-US" sz="22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</a:br>
            <a:endParaRPr lang="en-US" sz="22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         ::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Expr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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Int</a:t>
            </a:r>
            <a:endParaRPr lang="en-US" sz="2200" dirty="0">
              <a:solidFill>
                <a:srgbClr val="000000"/>
              </a:solidFill>
              <a:latin typeface="Lucida Sans Typewriter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(Val n)   = n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(Add x y) =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+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y</a:t>
            </a:r>
          </a:p>
          <a:p>
            <a:pPr>
              <a:lnSpc>
                <a:spcPct val="130000"/>
              </a:lnSpc>
              <a:defRPr/>
            </a:pP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Mul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y) =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x * </a:t>
            </a:r>
            <a:r>
              <a:rPr lang="en-US" sz="2200" dirty="0" err="1">
                <a:solidFill>
                  <a:srgbClr val="000000"/>
                </a:solidFill>
                <a:latin typeface="Lucida Sans Typewriter" charset="0"/>
                <a:cs typeface="+mn-cs"/>
              </a:rPr>
              <a:t>eval</a:t>
            </a:r>
            <a:r>
              <a:rPr lang="en-US" sz="2200" dirty="0">
                <a:solidFill>
                  <a:srgbClr val="000000"/>
                </a:solidFill>
                <a:latin typeface="Lucida Sans Typewriter" charset="0"/>
                <a:cs typeface="+mn-cs"/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367367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DAE72-5C88-B84F-91AD-D2C3FDA4EF0F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525588" y="1549900"/>
            <a:ext cx="6118983" cy="898707"/>
          </a:xfrm>
          <a:prstGeom prst="rect">
            <a:avLst/>
          </a:prstGeom>
          <a:solidFill>
            <a:srgbClr val="FFFFFF"/>
          </a:solidFill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  <a:cs typeface="+mn-cs"/>
              </a:rPr>
              <a:t>data Answer = Yes | No |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  <a:cs typeface="+mn-cs"/>
              </a:rPr>
              <a:t>Unknown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Lucida Sans Typewriter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Lucida Sans Typewriter" charset="0"/>
              </a:rPr>
              <a:t> deriving Show</a:t>
            </a:r>
            <a:endParaRPr lang="en-US" sz="2400" dirty="0">
              <a:solidFill>
                <a:srgbClr val="000000"/>
              </a:solidFill>
              <a:latin typeface="Lucida Sans Typewriter" charset="0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81000" y="285750"/>
            <a:ext cx="8515350" cy="5143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spc="0">
                <a:solidFill>
                  <a:schemeClr val="accent4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smtClean="0"/>
              <a:t>Deriving instances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3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879E6A-9F60-4F47-938A-F6D8435065C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36547" name="Text Box 3"/>
          <p:cNvSpPr txBox="1">
            <a:spLocks noChangeArrowheads="1"/>
          </p:cNvSpPr>
          <p:nvPr/>
        </p:nvSpPr>
        <p:spPr bwMode="auto">
          <a:xfrm>
            <a:off x="412750" y="384126"/>
            <a:ext cx="7988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Conditional expressions can be nested: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1214438" y="1248347"/>
            <a:ext cx="7046220" cy="130497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signum  :: Int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Int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signum n = if n &lt; 0 then -1 else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     if n == 0 then 0 else 1</a:t>
            </a:r>
          </a:p>
        </p:txBody>
      </p:sp>
      <p:sp>
        <p:nvSpPr>
          <p:cNvPr id="7172" name="Rectangle 7"/>
          <p:cNvSpPr>
            <a:spLocks noChangeArrowheads="1"/>
          </p:cNvSpPr>
          <p:nvPr/>
        </p:nvSpPr>
        <p:spPr bwMode="auto">
          <a:xfrm>
            <a:off x="554038" y="3614738"/>
            <a:ext cx="8189912" cy="107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In Haskell, conditional expressions must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always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have an else </a:t>
            </a:r>
            <a:r>
              <a:rPr kumimoji="1" lang="en-US" sz="2400" dirty="0" smtClean="0">
                <a:latin typeface="Tahoma"/>
                <a:cs typeface="Tahoma"/>
                <a:sym typeface="Symbol" charset="0"/>
              </a:rPr>
              <a:t>branch</a:t>
            </a:r>
            <a:endParaRPr kumimoji="1" lang="en-US" sz="2400" dirty="0">
              <a:latin typeface="Tahoma"/>
              <a:cs typeface="Tahoma"/>
              <a:sym typeface="Symbol" charset="0"/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412750" y="2957067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128789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A43EA2-58D8-6F43-9E3D-9F7CC8B90CB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Guarded Equations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450850" y="1164461"/>
            <a:ext cx="826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As an alternative to conditionals, </a:t>
            </a:r>
            <a:r>
              <a:rPr lang="en-US" sz="2400" dirty="0" smtClean="0">
                <a:latin typeface="Tahoma"/>
                <a:cs typeface="Tahoma"/>
              </a:rPr>
              <a:t>values and functions can </a:t>
            </a:r>
            <a:r>
              <a:rPr lang="en-US" sz="2400" dirty="0">
                <a:latin typeface="Tahoma"/>
                <a:cs typeface="Tahoma"/>
              </a:rPr>
              <a:t>also be defined using </a:t>
            </a:r>
            <a:r>
              <a:rPr lang="en-US" sz="2400" u="sng" dirty="0">
                <a:latin typeface="Tahoma"/>
                <a:cs typeface="Tahoma"/>
              </a:rPr>
              <a:t>guarded equations</a:t>
            </a:r>
            <a:r>
              <a:rPr lang="en-US" sz="2400" dirty="0">
                <a:latin typeface="Tahoma"/>
                <a:cs typeface="Tahoma"/>
              </a:rPr>
              <a:t>. 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336675" y="2418863"/>
            <a:ext cx="4264509" cy="898707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abs n | n 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  <a:sym typeface="Symbol" charset="0"/>
              </a:rPr>
              <a:t>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0     = n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| otherwise = -n</a:t>
            </a:r>
          </a:p>
        </p:txBody>
      </p:sp>
      <p:sp>
        <p:nvSpPr>
          <p:cNvPr id="221194" name="AutoShape 10"/>
          <p:cNvSpPr>
            <a:spLocks noChangeArrowheads="1"/>
          </p:cNvSpPr>
          <p:nvPr/>
        </p:nvSpPr>
        <p:spPr bwMode="auto">
          <a:xfrm>
            <a:off x="588964" y="4233640"/>
            <a:ext cx="7862887" cy="510778"/>
          </a:xfrm>
          <a:prstGeom prst="wedgeRoundRectCallout">
            <a:avLst>
              <a:gd name="adj1" fmla="val -24176"/>
              <a:gd name="adj2" fmla="val -190056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>
                <a:latin typeface="Tahoma"/>
                <a:cs typeface="Tahoma"/>
              </a:rPr>
              <a:t>As previously, but using guarded equations.</a:t>
            </a:r>
          </a:p>
        </p:txBody>
      </p:sp>
    </p:spTree>
    <p:extLst>
      <p:ext uri="{BB962C8B-B14F-4D97-AF65-F5344CB8AC3E}">
        <p14:creationId xmlns:p14="http://schemas.microsoft.com/office/powerpoint/2010/main" val="15292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15F33-724C-D24C-ADAB-6F7C9B266546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23863" y="366743"/>
            <a:ext cx="82724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Guarded equations can be used to make definitions involving multiple conditions easier to read: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04826" y="3929063"/>
            <a:ext cx="8215313" cy="7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charset="0"/>
              <a:buChar char="z"/>
            </a:pPr>
            <a:r>
              <a:rPr kumimoji="1" lang="en-US" sz="2400" dirty="0">
                <a:latin typeface="Tahoma"/>
                <a:cs typeface="Tahoma"/>
                <a:sym typeface="Symbol" charset="0"/>
              </a:rPr>
              <a:t>The catch all condition </a:t>
            </a:r>
            <a:r>
              <a:rPr kumimoji="1" lang="en-US" sz="2400" u="sng" dirty="0">
                <a:latin typeface="Tahoma"/>
                <a:cs typeface="Tahoma"/>
                <a:sym typeface="Symbol" charset="0"/>
              </a:rPr>
              <a:t>otherwise</a:t>
            </a:r>
            <a:r>
              <a:rPr kumimoji="1" lang="en-US" sz="2400" dirty="0">
                <a:latin typeface="Tahoma"/>
                <a:cs typeface="Tahoma"/>
                <a:sym typeface="Symbol" charset="0"/>
              </a:rPr>
              <a:t> is defined in the prelude by otherwise = True.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423863" y="3267820"/>
            <a:ext cx="93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Note: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1633538" y="1567434"/>
            <a:ext cx="4820851" cy="130497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signum n | n &lt; 0     = -1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| n == 0    = 0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        | otherwise = 1</a:t>
            </a:r>
          </a:p>
        </p:txBody>
      </p:sp>
    </p:spTree>
    <p:extLst>
      <p:ext uri="{BB962C8B-B14F-4D97-AF65-F5344CB8AC3E}">
        <p14:creationId xmlns:p14="http://schemas.microsoft.com/office/powerpoint/2010/main" val="149464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36DA9D-4108-6E45-A8D0-774DFC3B2B5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charset="0"/>
                <a:ea typeface="ＭＳ Ｐゴシック" charset="0"/>
              </a:rPr>
              <a:t>Pattern Matching</a:t>
            </a:r>
          </a:p>
        </p:txBody>
      </p:sp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450850" y="1168033"/>
            <a:ext cx="8261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Many functions have a particularly clear definition using </a:t>
            </a:r>
            <a:r>
              <a:rPr lang="en-US" sz="2400" u="sng" dirty="0">
                <a:latin typeface="Tahoma"/>
                <a:cs typeface="Tahoma"/>
              </a:rPr>
              <a:t>pattern matching</a:t>
            </a:r>
            <a:r>
              <a:rPr lang="en-US" sz="2400" dirty="0">
                <a:latin typeface="Tahoma"/>
                <a:cs typeface="Tahoma"/>
              </a:rPr>
              <a:t> on their arguments.</a:t>
            </a:r>
          </a:p>
        </p:txBody>
      </p:sp>
      <p:sp>
        <p:nvSpPr>
          <p:cNvPr id="241668" name="Text Box 4"/>
          <p:cNvSpPr txBox="1">
            <a:spLocks noChangeArrowheads="1"/>
          </p:cNvSpPr>
          <p:nvPr/>
        </p:nvSpPr>
        <p:spPr bwMode="auto">
          <a:xfrm>
            <a:off x="1336675" y="2216326"/>
            <a:ext cx="4568228" cy="1304973"/>
          </a:xfrm>
          <a:prstGeom prst="rect">
            <a:avLst/>
          </a:prstGeom>
          <a:noFill/>
          <a:ln>
            <a:solidFill>
              <a:srgbClr val="15A8DB"/>
            </a:solidFill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not      :: Bool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not False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not True  = False</a:t>
            </a:r>
          </a:p>
        </p:txBody>
      </p:sp>
      <p:sp>
        <p:nvSpPr>
          <p:cNvPr id="241669" name="AutoShape 5"/>
          <p:cNvSpPr>
            <a:spLocks noChangeArrowheads="1"/>
          </p:cNvSpPr>
          <p:nvPr/>
        </p:nvSpPr>
        <p:spPr bwMode="auto">
          <a:xfrm>
            <a:off x="749301" y="4291273"/>
            <a:ext cx="7724775" cy="510778"/>
          </a:xfrm>
          <a:prstGeom prst="wedgeRoundRectCallout">
            <a:avLst>
              <a:gd name="adj1" fmla="val -25792"/>
              <a:gd name="adj2" fmla="val -170449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dirty="0">
                <a:latin typeface="Tahoma"/>
                <a:cs typeface="Tahoma"/>
              </a:rPr>
              <a:t>not maps False to True, and True to False.</a:t>
            </a:r>
          </a:p>
        </p:txBody>
      </p:sp>
    </p:spTree>
    <p:extLst>
      <p:ext uri="{BB962C8B-B14F-4D97-AF65-F5344CB8AC3E}">
        <p14:creationId xmlns:p14="http://schemas.microsoft.com/office/powerpoint/2010/main" val="277073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05F21F-8936-A049-BDC7-34A0E225869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401639" y="320308"/>
            <a:ext cx="82946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Functions can often be defined in many different ways using pattern matching.  For example</a:t>
            </a:r>
          </a:p>
        </p:txBody>
      </p:sp>
      <p:sp>
        <p:nvSpPr>
          <p:cNvPr id="239619" name="Text Box 3"/>
          <p:cNvSpPr txBox="1">
            <a:spLocks noChangeArrowheads="1"/>
          </p:cNvSpPr>
          <p:nvPr/>
        </p:nvSpPr>
        <p:spPr bwMode="auto">
          <a:xfrm>
            <a:off x="1349376" y="1250419"/>
            <a:ext cx="6911868" cy="2117503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(&amp;&amp;)          :: Bool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 </a:t>
            </a:r>
            <a:r>
              <a:rPr lang="en-US" sz="2400">
                <a:solidFill>
                  <a:srgbClr val="000000"/>
                </a:solidFill>
                <a:latin typeface="Times New Roman" charset="0"/>
                <a:cs typeface="+mn-cs"/>
                <a:sym typeface="Symbol" charset="0"/>
              </a:rPr>
              <a:t></a:t>
            </a: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 Bool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 &amp;&amp; True 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 &amp;&amp; False = False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False &amp;&amp; True  = False 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False &amp;&amp; False = False</a:t>
            </a:r>
          </a:p>
        </p:txBody>
      </p:sp>
      <p:sp>
        <p:nvSpPr>
          <p:cNvPr id="239622" name="Text Box 6"/>
          <p:cNvSpPr txBox="1">
            <a:spLocks noChangeArrowheads="1"/>
          </p:cNvSpPr>
          <p:nvPr/>
        </p:nvSpPr>
        <p:spPr bwMode="auto">
          <a:xfrm>
            <a:off x="1349375" y="3994543"/>
            <a:ext cx="3893614" cy="898707"/>
          </a:xfrm>
          <a:prstGeom prst="rect">
            <a:avLst/>
          </a:prstGeom>
          <a:noFill/>
          <a:ln w="12700" cap="sq">
            <a:solidFill>
              <a:srgbClr val="15A8DB"/>
            </a:solidFill>
            <a:miter lim="800000"/>
            <a:headEnd/>
            <a:tailEnd/>
          </a:ln>
          <a:effectLst/>
          <a:ex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True &amp;&amp; True = True</a:t>
            </a:r>
          </a:p>
          <a:p>
            <a:pPr>
              <a:lnSpc>
                <a:spcPct val="110000"/>
              </a:lnSpc>
              <a:defRPr/>
            </a:pPr>
            <a:r>
              <a:rPr lang="en-US" sz="2400">
                <a:solidFill>
                  <a:srgbClr val="000000"/>
                </a:solidFill>
                <a:latin typeface="Lucida Sans Typewriter" charset="0"/>
                <a:cs typeface="+mn-cs"/>
              </a:rPr>
              <a:t>_    &amp;&amp; _    = False</a:t>
            </a:r>
          </a:p>
        </p:txBody>
      </p:sp>
      <p:sp>
        <p:nvSpPr>
          <p:cNvPr id="239623" name="Text Box 7"/>
          <p:cNvSpPr txBox="1">
            <a:spLocks noChangeArrowheads="1"/>
          </p:cNvSpPr>
          <p:nvPr/>
        </p:nvSpPr>
        <p:spPr bwMode="auto">
          <a:xfrm>
            <a:off x="401639" y="3407913"/>
            <a:ext cx="4865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2400" dirty="0">
                <a:latin typeface="Tahoma"/>
                <a:cs typeface="Tahoma"/>
              </a:rPr>
              <a:t>can be defined more compactly by</a:t>
            </a:r>
          </a:p>
        </p:txBody>
      </p:sp>
    </p:spTree>
    <p:extLst>
      <p:ext uri="{BB962C8B-B14F-4D97-AF65-F5344CB8AC3E}">
        <p14:creationId xmlns:p14="http://schemas.microsoft.com/office/powerpoint/2010/main" val="3283093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U_online_basis_19-03">
  <a:themeElements>
    <a:clrScheme name="Aangepast 7">
      <a:dk1>
        <a:srgbClr val="545454"/>
      </a:dk1>
      <a:lt1>
        <a:sysClr val="window" lastClr="FFFFFF"/>
      </a:lt1>
      <a:dk2>
        <a:srgbClr val="002B60"/>
      </a:dk2>
      <a:lt2>
        <a:srgbClr val="F0F0F0"/>
      </a:lt2>
      <a:accent1>
        <a:srgbClr val="A10058"/>
      </a:accent1>
      <a:accent2>
        <a:srgbClr val="66B010"/>
      </a:accent2>
      <a:accent3>
        <a:srgbClr val="ED9E0F"/>
      </a:accent3>
      <a:accent4>
        <a:srgbClr val="00A6D6"/>
      </a:accent4>
      <a:accent5>
        <a:srgbClr val="64C8E4"/>
      </a:accent5>
      <a:accent6>
        <a:srgbClr val="F2601C"/>
      </a:accent6>
      <a:hlink>
        <a:srgbClr val="4C1D7C"/>
      </a:hlink>
      <a:folHlink>
        <a:srgbClr val="00404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>
          <a:solidFill>
            <a:srgbClr val="000000"/>
          </a:solidFill>
        </a:ln>
        <a:effectLst/>
        <a:extLst/>
      </a:spPr>
      <a:bodyPr wrap="none">
        <a:spAutoFit/>
      </a:bodyPr>
      <a:lstStyle>
        <a:defPPr>
          <a:lnSpc>
            <a:spcPct val="140000"/>
          </a:lnSpc>
          <a:defRPr sz="2400" dirty="0">
            <a:solidFill>
              <a:srgbClr val="000000"/>
            </a:solidFill>
            <a:latin typeface="Lucida Sans Typewriter" charset="0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TU_online_basis_19-03.thmx</Template>
  <TotalTime>4462</TotalTime>
  <Words>2241</Words>
  <Application>Microsoft Macintosh PowerPoint</Application>
  <PresentationFormat>On-screen Show (16:9)</PresentationFormat>
  <Paragraphs>307</Paragraphs>
  <Slides>44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TU_online_basis_19-03</vt:lpstr>
      <vt:lpstr>Introduction To Haskell Part 2</vt:lpstr>
      <vt:lpstr>FP101x - Functional Programming</vt:lpstr>
      <vt:lpstr>Conditional Expressions</vt:lpstr>
      <vt:lpstr>PowerPoint Presentation</vt:lpstr>
      <vt:lpstr>PowerPoint Presentation</vt:lpstr>
      <vt:lpstr>Guarded Equations</vt:lpstr>
      <vt:lpstr>PowerPoint Presentation</vt:lpstr>
      <vt:lpstr>Pattern Matching</vt:lpstr>
      <vt:lpstr>PowerPoint Presentation</vt:lpstr>
      <vt:lpstr>PowerPoint Presentation</vt:lpstr>
      <vt:lpstr>PowerPoint Presentation</vt:lpstr>
      <vt:lpstr>List Patterns</vt:lpstr>
      <vt:lpstr>PowerPoint Presentation</vt:lpstr>
      <vt:lpstr>PowerPoint Presentation</vt:lpstr>
      <vt:lpstr>Lambda Expressions</vt:lpstr>
      <vt:lpstr>PowerPoint Presentation</vt:lpstr>
      <vt:lpstr>Sections</vt:lpstr>
      <vt:lpstr>PowerPoint Presentation</vt:lpstr>
      <vt:lpstr>Why Are Sections Useful?</vt:lpstr>
      <vt:lpstr>Lists Comprehensions</vt:lpstr>
      <vt:lpstr>PowerPoint Presentation</vt:lpstr>
      <vt:lpstr>PowerPoint Presentation</vt:lpstr>
      <vt:lpstr>PowerPoint Presentation</vt:lpstr>
      <vt:lpstr>PowerPoint Presentation</vt:lpstr>
      <vt:lpstr>Dependant Generators</vt:lpstr>
      <vt:lpstr>PowerPoint Presentation</vt:lpstr>
      <vt:lpstr>Guards</vt:lpstr>
      <vt:lpstr>List comprehension example</vt:lpstr>
      <vt:lpstr>Type and Data Declarations</vt:lpstr>
      <vt:lpstr>Type Declarations</vt:lpstr>
      <vt:lpstr>PowerPoint Presentation</vt:lpstr>
      <vt:lpstr>PowerPoint Presentation</vt:lpstr>
      <vt:lpstr>PowerPoint Presentation</vt:lpstr>
      <vt:lpstr>Data Declarations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Types</vt:lpstr>
      <vt:lpstr>Example: Arithmetic Expressions</vt:lpstr>
      <vt:lpstr>PowerPoint Presentation</vt:lpstr>
      <vt:lpstr>PowerPoint Presentation</vt:lpstr>
      <vt:lpstr>PowerPoint Presentation</vt:lpstr>
    </vt:vector>
  </TitlesOfParts>
  <Company>MultiMedia Services 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Roland van Roijen</dc:creator>
  <cp:lastModifiedBy>Randall Britten</cp:lastModifiedBy>
  <cp:revision>145</cp:revision>
  <dcterms:created xsi:type="dcterms:W3CDTF">2013-04-16T14:50:03Z</dcterms:created>
  <dcterms:modified xsi:type="dcterms:W3CDTF">2015-03-26T20:06:20Z</dcterms:modified>
</cp:coreProperties>
</file>