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diagrams/data1.xml" ContentType="application/vnd.openxmlformats-officedocument.drawingml.diagramData+xml"/>
  <Override PartName="/ppt/charts/chart2.xml" ContentType="application/vnd.openxmlformats-officedocument.drawingml.chart+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64" r:id="rId1"/>
  </p:sldMasterIdLst>
  <p:notesMasterIdLst>
    <p:notesMasterId r:id="rId138"/>
  </p:notesMasterIdLst>
  <p:sldIdLst>
    <p:sldId id="257" r:id="rId2"/>
    <p:sldId id="468" r:id="rId3"/>
    <p:sldId id="467" r:id="rId4"/>
    <p:sldId id="470" r:id="rId5"/>
    <p:sldId id="471" r:id="rId6"/>
    <p:sldId id="413" r:id="rId7"/>
    <p:sldId id="456" r:id="rId8"/>
    <p:sldId id="457" r:id="rId9"/>
    <p:sldId id="458" r:id="rId10"/>
    <p:sldId id="459" r:id="rId11"/>
    <p:sldId id="449" r:id="rId12"/>
    <p:sldId id="415" r:id="rId13"/>
    <p:sldId id="416" r:id="rId14"/>
    <p:sldId id="326" r:id="rId15"/>
    <p:sldId id="417" r:id="rId16"/>
    <p:sldId id="418" r:id="rId17"/>
    <p:sldId id="260" r:id="rId18"/>
    <p:sldId id="261" r:id="rId19"/>
    <p:sldId id="265" r:id="rId20"/>
    <p:sldId id="469" r:id="rId21"/>
    <p:sldId id="295" r:id="rId22"/>
    <p:sldId id="269" r:id="rId23"/>
    <p:sldId id="422" r:id="rId24"/>
    <p:sldId id="271" r:id="rId25"/>
    <p:sldId id="272" r:id="rId26"/>
    <p:sldId id="472" r:id="rId27"/>
    <p:sldId id="473" r:id="rId28"/>
    <p:sldId id="274" r:id="rId29"/>
    <p:sldId id="423" r:id="rId30"/>
    <p:sldId id="424" r:id="rId31"/>
    <p:sldId id="277" r:id="rId32"/>
    <p:sldId id="278" r:id="rId33"/>
    <p:sldId id="279" r:id="rId34"/>
    <p:sldId id="280" r:id="rId35"/>
    <p:sldId id="425" r:id="rId36"/>
    <p:sldId id="282" r:id="rId37"/>
    <p:sldId id="474" r:id="rId38"/>
    <p:sldId id="284" r:id="rId39"/>
    <p:sldId id="426" r:id="rId40"/>
    <p:sldId id="297" r:id="rId41"/>
    <p:sldId id="289" r:id="rId42"/>
    <p:sldId id="290" r:id="rId43"/>
    <p:sldId id="291" r:id="rId44"/>
    <p:sldId id="427" r:id="rId45"/>
    <p:sldId id="293" r:id="rId46"/>
    <p:sldId id="428" r:id="rId47"/>
    <p:sldId id="429" r:id="rId48"/>
    <p:sldId id="446" r:id="rId49"/>
    <p:sldId id="447" r:id="rId50"/>
    <p:sldId id="328" r:id="rId51"/>
    <p:sldId id="430" r:id="rId52"/>
    <p:sldId id="304" r:id="rId53"/>
    <p:sldId id="305" r:id="rId54"/>
    <p:sldId id="431" r:id="rId55"/>
    <p:sldId id="432" r:id="rId56"/>
    <p:sldId id="475" r:id="rId57"/>
    <p:sldId id="307" r:id="rId58"/>
    <p:sldId id="308" r:id="rId59"/>
    <p:sldId id="433" r:id="rId60"/>
    <p:sldId id="311" r:id="rId61"/>
    <p:sldId id="434" r:id="rId62"/>
    <p:sldId id="466" r:id="rId63"/>
    <p:sldId id="316" r:id="rId64"/>
    <p:sldId id="317" r:id="rId65"/>
    <p:sldId id="318" r:id="rId66"/>
    <p:sldId id="319" r:id="rId67"/>
    <p:sldId id="435" r:id="rId68"/>
    <p:sldId id="321" r:id="rId69"/>
    <p:sldId id="322" r:id="rId70"/>
    <p:sldId id="323" r:id="rId71"/>
    <p:sldId id="324" r:id="rId72"/>
    <p:sldId id="325" r:id="rId73"/>
    <p:sldId id="436" r:id="rId74"/>
    <p:sldId id="329" r:id="rId75"/>
    <p:sldId id="352" r:id="rId76"/>
    <p:sldId id="355" r:id="rId77"/>
    <p:sldId id="356" r:id="rId78"/>
    <p:sldId id="357" r:id="rId79"/>
    <p:sldId id="358" r:id="rId80"/>
    <p:sldId id="359" r:id="rId81"/>
    <p:sldId id="360" r:id="rId82"/>
    <p:sldId id="361" r:id="rId83"/>
    <p:sldId id="362" r:id="rId84"/>
    <p:sldId id="363" r:id="rId85"/>
    <p:sldId id="364" r:id="rId86"/>
    <p:sldId id="365" r:id="rId87"/>
    <p:sldId id="366" r:id="rId88"/>
    <p:sldId id="367" r:id="rId89"/>
    <p:sldId id="368" r:id="rId90"/>
    <p:sldId id="369" r:id="rId91"/>
    <p:sldId id="370" r:id="rId92"/>
    <p:sldId id="371" r:id="rId93"/>
    <p:sldId id="372" r:id="rId94"/>
    <p:sldId id="452" r:id="rId95"/>
    <p:sldId id="451" r:id="rId96"/>
    <p:sldId id="450" r:id="rId97"/>
    <p:sldId id="454" r:id="rId98"/>
    <p:sldId id="455" r:id="rId99"/>
    <p:sldId id="460" r:id="rId100"/>
    <p:sldId id="461" r:id="rId101"/>
    <p:sldId id="462" r:id="rId102"/>
    <p:sldId id="463" r:id="rId103"/>
    <p:sldId id="408" r:id="rId104"/>
    <p:sldId id="448" r:id="rId105"/>
    <p:sldId id="373" r:id="rId106"/>
    <p:sldId id="405" r:id="rId107"/>
    <p:sldId id="375" r:id="rId108"/>
    <p:sldId id="376" r:id="rId109"/>
    <p:sldId id="377" r:id="rId110"/>
    <p:sldId id="378" r:id="rId111"/>
    <p:sldId id="379" r:id="rId112"/>
    <p:sldId id="380" r:id="rId113"/>
    <p:sldId id="381" r:id="rId114"/>
    <p:sldId id="401" r:id="rId115"/>
    <p:sldId id="382" r:id="rId116"/>
    <p:sldId id="383" r:id="rId117"/>
    <p:sldId id="384" r:id="rId118"/>
    <p:sldId id="385" r:id="rId119"/>
    <p:sldId id="386" r:id="rId120"/>
    <p:sldId id="387" r:id="rId121"/>
    <p:sldId id="388" r:id="rId122"/>
    <p:sldId id="389" r:id="rId123"/>
    <p:sldId id="390" r:id="rId124"/>
    <p:sldId id="391" r:id="rId125"/>
    <p:sldId id="392" r:id="rId126"/>
    <p:sldId id="393" r:id="rId127"/>
    <p:sldId id="394" r:id="rId128"/>
    <p:sldId id="439" r:id="rId129"/>
    <p:sldId id="440" r:id="rId130"/>
    <p:sldId id="441" r:id="rId131"/>
    <p:sldId id="442" r:id="rId132"/>
    <p:sldId id="443" r:id="rId133"/>
    <p:sldId id="444" r:id="rId134"/>
    <p:sldId id="445" r:id="rId135"/>
    <p:sldId id="403" r:id="rId136"/>
    <p:sldId id="404" r:id="rId137"/>
  </p:sldIdLst>
  <p:sldSz cx="9144000" cy="6858000" type="screen4x3"/>
  <p:notesSz cx="6669088"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CD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344" autoAdjust="0"/>
    <p:restoredTop sz="94673" autoAdjust="0"/>
  </p:normalViewPr>
  <p:slideViewPr>
    <p:cSldViewPr>
      <p:cViewPr>
        <p:scale>
          <a:sx n="84" d="100"/>
          <a:sy n="84" d="100"/>
        </p:scale>
        <p:origin x="-168"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charts/_rels/chart1.xml.rels><?xml version="1.0" encoding="UTF-8" standalone="yes"?>
<Relationships xmlns="http://schemas.openxmlformats.org/package/2006/relationships"><Relationship Id="rId2" Type="http://schemas.openxmlformats.org/officeDocument/2006/relationships/oleObject" Target="Classeur1" TargetMode="External"/><Relationship Id="rId1" Type="http://schemas.openxmlformats.org/officeDocument/2006/relationships/image" Target="../media/image6.jpeg"/></Relationships>
</file>

<file path=ppt/charts/_rels/chart2.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Plan%20strat&#233;gique%202012-2017\D&#233;tails%20tableaux%20C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style val="39"/>
  <c:chart>
    <c:title>
      <c:tx>
        <c:rich>
          <a:bodyPr/>
          <a:lstStyle/>
          <a:p>
            <a:pPr>
              <a:defRPr sz="1800">
                <a:latin typeface="Times New Roman" pitchFamily="18" charset="0"/>
                <a:cs typeface="Times New Roman" pitchFamily="18" charset="0"/>
              </a:defRPr>
            </a:pPr>
            <a:r>
              <a:rPr lang="fr-FR" sz="1800">
                <a:latin typeface="Times New Roman" pitchFamily="18" charset="0"/>
                <a:cs typeface="Times New Roman" pitchFamily="18" charset="0"/>
              </a:rPr>
              <a:t>Résultats de la SDA 2012-2017</a:t>
            </a:r>
          </a:p>
        </c:rich>
      </c:tx>
      <c:spPr>
        <a:solidFill>
          <a:schemeClr val="lt1"/>
        </a:solidFill>
        <a:ln w="25400" cap="flat" cmpd="sng" algn="ctr">
          <a:solidFill>
            <a:schemeClr val="dk1"/>
          </a:solidFill>
          <a:prstDash val="solid"/>
        </a:ln>
        <a:effectLst/>
      </c:spPr>
    </c:title>
    <c:view3D>
      <c:rAngAx val="1"/>
    </c:view3D>
    <c:sideWall>
      <c:spPr>
        <a:solidFill>
          <a:schemeClr val="bg1">
            <a:lumMod val="85000"/>
          </a:schemeClr>
        </a:solidFill>
      </c:spPr>
    </c:sideWall>
    <c:backWall>
      <c:spPr>
        <a:solidFill>
          <a:schemeClr val="bg1">
            <a:lumMod val="85000"/>
          </a:schemeClr>
        </a:solidFill>
      </c:spPr>
    </c:backWall>
    <c:plotArea>
      <c:layout/>
      <c:bar3DChart>
        <c:barDir val="col"/>
        <c:grouping val="clustered"/>
        <c:ser>
          <c:idx val="0"/>
          <c:order val="0"/>
          <c:spPr>
            <a:blipFill>
              <a:blip xmlns:r="http://schemas.openxmlformats.org/officeDocument/2006/relationships" r:embed="rId1"/>
              <a:tile tx="0" ty="0" sx="100000" sy="100000" flip="none" algn="tl"/>
            </a:blipFill>
          </c:spPr>
          <c:dLbls>
            <c:dLbl>
              <c:idx val="0"/>
              <c:layout>
                <c:manualLayout>
                  <c:x val="1.936938034575096E-17"/>
                  <c:y val="-1.7452006980802823E-2"/>
                </c:manualLayout>
              </c:layout>
              <c:spPr>
                <a:gradFill flip="none" rotWithShape="1">
                  <a:gsLst>
                    <a:gs pos="0">
                      <a:srgbClr val="C0504D">
                        <a:lumMod val="40000"/>
                        <a:lumOff val="60000"/>
                        <a:shade val="30000"/>
                        <a:satMod val="115000"/>
                      </a:srgbClr>
                    </a:gs>
                    <a:gs pos="50000">
                      <a:srgbClr val="C0504D">
                        <a:lumMod val="40000"/>
                        <a:lumOff val="60000"/>
                        <a:shade val="67500"/>
                        <a:satMod val="115000"/>
                      </a:srgbClr>
                    </a:gs>
                    <a:gs pos="100000">
                      <a:srgbClr val="C0504D">
                        <a:lumMod val="40000"/>
                        <a:lumOff val="60000"/>
                        <a:shade val="100000"/>
                        <a:satMod val="115000"/>
                      </a:srgbClr>
                    </a:gs>
                  </a:gsLst>
                  <a:lin ang="0" scaled="1"/>
                  <a:tileRect/>
                </a:gradFill>
                <a:effectLst>
                  <a:innerShdw blurRad="114300">
                    <a:prstClr val="black"/>
                  </a:innerShdw>
                </a:effectLst>
              </c:spPr>
              <c:txPr>
                <a:bodyPr/>
                <a:lstStyle/>
                <a:p>
                  <a:pPr>
                    <a:defRPr/>
                  </a:pPr>
                  <a:endParaRPr lang="fr-FR"/>
                </a:p>
              </c:txPr>
              <c:showVal val="1"/>
            </c:dLbl>
            <c:dLbl>
              <c:idx val="1"/>
              <c:spPr>
                <a:gradFill flip="none" rotWithShape="1">
                  <a:gsLst>
                    <a:gs pos="0">
                      <a:srgbClr val="C0504D">
                        <a:lumMod val="40000"/>
                        <a:lumOff val="60000"/>
                        <a:shade val="30000"/>
                        <a:satMod val="115000"/>
                      </a:srgbClr>
                    </a:gs>
                    <a:gs pos="50000">
                      <a:srgbClr val="C0504D">
                        <a:lumMod val="40000"/>
                        <a:lumOff val="60000"/>
                        <a:shade val="67500"/>
                        <a:satMod val="115000"/>
                      </a:srgbClr>
                    </a:gs>
                    <a:gs pos="100000">
                      <a:srgbClr val="C0504D">
                        <a:lumMod val="40000"/>
                        <a:lumOff val="60000"/>
                        <a:shade val="100000"/>
                        <a:satMod val="115000"/>
                      </a:srgbClr>
                    </a:gs>
                  </a:gsLst>
                  <a:lin ang="0" scaled="1"/>
                  <a:tileRect/>
                </a:gradFill>
              </c:spPr>
              <c:txPr>
                <a:bodyPr/>
                <a:lstStyle/>
                <a:p>
                  <a:pPr algn="ctr" rtl="0">
                    <a:defRPr/>
                  </a:pPr>
                  <a:endParaRPr lang="fr-FR"/>
                </a:p>
              </c:txPr>
            </c:dLbl>
            <c:dLbl>
              <c:idx val="2"/>
              <c:layout>
                <c:manualLayout>
                  <c:x val="0"/>
                  <c:y val="-1.0471204188481679E-2"/>
                </c:manualLayout>
              </c:layout>
              <c:showVal val="1"/>
            </c:dLbl>
            <c:dLbl>
              <c:idx val="3"/>
              <c:layout>
                <c:manualLayout>
                  <c:x val="2.1130477202710852E-3"/>
                  <c:y val="-2.7923211169284656E-2"/>
                </c:manualLayout>
              </c:layout>
              <c:showVal val="1"/>
            </c:dLbl>
            <c:dLbl>
              <c:idx val="4"/>
              <c:layout>
                <c:manualLayout>
                  <c:x val="0"/>
                  <c:y val="-2.0942408376963411E-2"/>
                </c:manualLayout>
              </c:layout>
              <c:showVal val="1"/>
            </c:dLbl>
            <c:dLbl>
              <c:idx val="5"/>
              <c:layout>
                <c:manualLayout>
                  <c:x val="0"/>
                  <c:y val="-1.7452006980802823E-2"/>
                </c:manualLayout>
              </c:layout>
              <c:showVal val="1"/>
            </c:dLbl>
            <c:spPr>
              <a:gradFill flip="none" rotWithShape="1">
                <a:gsLst>
                  <a:gs pos="0">
                    <a:srgbClr val="C0504D">
                      <a:lumMod val="40000"/>
                      <a:lumOff val="60000"/>
                      <a:shade val="30000"/>
                      <a:satMod val="115000"/>
                    </a:srgbClr>
                  </a:gs>
                  <a:gs pos="50000">
                    <a:srgbClr val="C0504D">
                      <a:lumMod val="40000"/>
                      <a:lumOff val="60000"/>
                      <a:shade val="67500"/>
                      <a:satMod val="115000"/>
                    </a:srgbClr>
                  </a:gs>
                  <a:gs pos="100000">
                    <a:srgbClr val="C0504D">
                      <a:lumMod val="40000"/>
                      <a:lumOff val="60000"/>
                      <a:shade val="100000"/>
                      <a:satMod val="115000"/>
                    </a:srgbClr>
                  </a:gs>
                </a:gsLst>
                <a:lin ang="0" scaled="1"/>
                <a:tileRect/>
              </a:gradFill>
            </c:spPr>
            <c:showVal val="1"/>
          </c:dLbls>
          <c:cat>
            <c:numRef>
              <c:f>Feuil1!$D$6:$I$6</c:f>
              <c:numCache>
                <c:formatCode>General</c:formatCode>
                <c:ptCount val="6"/>
                <c:pt idx="0">
                  <c:v>2012</c:v>
                </c:pt>
                <c:pt idx="1">
                  <c:v>2013</c:v>
                </c:pt>
                <c:pt idx="2">
                  <c:v>2014</c:v>
                </c:pt>
                <c:pt idx="3">
                  <c:v>2015</c:v>
                </c:pt>
                <c:pt idx="4">
                  <c:v>2016</c:v>
                </c:pt>
                <c:pt idx="5">
                  <c:v>2017</c:v>
                </c:pt>
              </c:numCache>
            </c:numRef>
          </c:cat>
          <c:val>
            <c:numRef>
              <c:f>Feuil1!$D$7:$I$7</c:f>
              <c:numCache>
                <c:formatCode>#,##0</c:formatCode>
                <c:ptCount val="6"/>
                <c:pt idx="0">
                  <c:v>-4896.0313830000005</c:v>
                </c:pt>
                <c:pt idx="1">
                  <c:v>-5763.042332</c:v>
                </c:pt>
                <c:pt idx="2">
                  <c:v>-4946.9610419712144</c:v>
                </c:pt>
                <c:pt idx="3">
                  <c:v>-4787.7744991080372</c:v>
                </c:pt>
                <c:pt idx="4">
                  <c:v>-5230.7950651395513</c:v>
                </c:pt>
                <c:pt idx="5">
                  <c:v>-5563.1931694102686</c:v>
                </c:pt>
              </c:numCache>
            </c:numRef>
          </c:val>
        </c:ser>
        <c:shape val="box"/>
        <c:axId val="52537984"/>
        <c:axId val="53122176"/>
        <c:axId val="0"/>
      </c:bar3DChart>
      <c:catAx>
        <c:axId val="52537984"/>
        <c:scaling>
          <c:orientation val="minMax"/>
        </c:scaling>
        <c:axPos val="b"/>
        <c:numFmt formatCode="General" sourceLinked="1"/>
        <c:majorTickMark val="none"/>
        <c:tickLblPos val="nextTo"/>
        <c:txPr>
          <a:bodyPr/>
          <a:lstStyle/>
          <a:p>
            <a:pPr>
              <a:defRPr sz="1200" b="1"/>
            </a:pPr>
            <a:endParaRPr lang="fr-FR"/>
          </a:p>
        </c:txPr>
        <c:crossAx val="53122176"/>
        <c:crosses val="autoZero"/>
        <c:auto val="1"/>
        <c:lblAlgn val="ctr"/>
        <c:lblOffset val="100"/>
      </c:catAx>
      <c:valAx>
        <c:axId val="53122176"/>
        <c:scaling>
          <c:orientation val="minMax"/>
        </c:scaling>
        <c:axPos val="l"/>
        <c:majorGridlines/>
        <c:numFmt formatCode="#,##0" sourceLinked="1"/>
        <c:majorTickMark val="none"/>
        <c:tickLblPos val="nextTo"/>
        <c:crossAx val="52537984"/>
        <c:crosses val="autoZero"/>
        <c:crossBetween val="between"/>
      </c:valAx>
    </c:plotArea>
    <c:plotVisOnly val="1"/>
  </c:chart>
  <c:spPr>
    <a:solidFill>
      <a:schemeClr val="lt1"/>
    </a:solidFill>
    <a:ln w="25400" cap="flat" cmpd="sng" algn="ctr">
      <a:solidFill>
        <a:schemeClr val="accent2"/>
      </a:solidFill>
      <a:prstDash val="solid"/>
    </a:ln>
    <a:effectLst/>
  </c:spPr>
  <c:txPr>
    <a:bodyPr/>
    <a:lstStyle/>
    <a:p>
      <a:pPr>
        <a:defRPr>
          <a:solidFill>
            <a:schemeClr val="dk1"/>
          </a:solidFill>
          <a:latin typeface="+mn-lt"/>
          <a:ea typeface="+mn-ea"/>
          <a:cs typeface="+mn-cs"/>
        </a:defRPr>
      </a:pPr>
      <a:endParaRPr lang="fr-FR"/>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bar3DChart>
        <c:barDir val="col"/>
        <c:grouping val="clustered"/>
        <c:ser>
          <c:idx val="0"/>
          <c:order val="0"/>
          <c:spPr>
            <a:gradFill flip="none" rotWithShape="1">
              <a:gsLst>
                <a:gs pos="0">
                  <a:srgbClr val="03D4A8"/>
                </a:gs>
                <a:gs pos="25000">
                  <a:srgbClr val="21D6E0"/>
                </a:gs>
                <a:gs pos="75000">
                  <a:srgbClr val="0087E6"/>
                </a:gs>
                <a:gs pos="100000">
                  <a:srgbClr val="005CBF"/>
                </a:gs>
              </a:gsLst>
              <a:lin ang="8100000" scaled="1"/>
              <a:tileRect/>
            </a:gradFill>
            <a:scene3d>
              <a:camera prst="orthographicFront"/>
              <a:lightRig rig="threePt" dir="t"/>
            </a:scene3d>
            <a:sp3d prstMaterial="plastic">
              <a:bevelT/>
              <a:bevelB w="152400" h="50800" prst="softRound"/>
            </a:sp3d>
          </c:spPr>
          <c:dPt>
            <c:idx val="0"/>
            <c:spPr>
              <a:gradFill flip="none" rotWithShape="1">
                <a:gsLst>
                  <a:gs pos="0">
                    <a:srgbClr val="03D4A8"/>
                  </a:gs>
                  <a:gs pos="25000">
                    <a:srgbClr val="21D6E0"/>
                  </a:gs>
                  <a:gs pos="75000">
                    <a:srgbClr val="0087E6"/>
                  </a:gs>
                  <a:gs pos="100000">
                    <a:srgbClr val="005CBF"/>
                  </a:gs>
                </a:gsLst>
                <a:lin ang="8100000" scaled="1"/>
                <a:tileRect/>
              </a:gradFill>
              <a:ln w="6350"/>
              <a:effectLst>
                <a:innerShdw blurRad="114300">
                  <a:schemeClr val="accent4">
                    <a:lumMod val="60000"/>
                    <a:lumOff val="40000"/>
                  </a:schemeClr>
                </a:innerShdw>
              </a:effectLst>
              <a:scene3d>
                <a:camera prst="orthographicFront"/>
                <a:lightRig rig="threePt" dir="t"/>
              </a:scene3d>
              <a:sp3d prstMaterial="plastic">
                <a:bevelT/>
                <a:bevelB w="152400" h="50800" prst="softRound"/>
              </a:sp3d>
            </c:spPr>
          </c:dPt>
          <c:dLbls>
            <c:dLbl>
              <c:idx val="0"/>
              <c:layout>
                <c:manualLayout>
                  <c:x val="5.9612518628912132E-3"/>
                  <c:y val="-2.3148148148148147E-2"/>
                </c:manualLayout>
              </c:layout>
              <c:showVal val="1"/>
            </c:dLbl>
            <c:dLbl>
              <c:idx val="1"/>
              <c:layout>
                <c:manualLayout>
                  <c:x val="0"/>
                  <c:y val="-2.3148148148148147E-2"/>
                </c:manualLayout>
              </c:layout>
              <c:showVal val="1"/>
            </c:dLbl>
            <c:dLbl>
              <c:idx val="2"/>
              <c:layout>
                <c:manualLayout>
                  <c:x val="5.9612518628912132E-3"/>
                  <c:y val="-2.7777777777778206E-2"/>
                </c:manualLayout>
              </c:layout>
              <c:showVal val="1"/>
            </c:dLbl>
            <c:dLbl>
              <c:idx val="3"/>
              <c:layout>
                <c:manualLayout>
                  <c:x val="5.9612518628911941E-3"/>
                  <c:y val="-2.7777777777778213E-2"/>
                </c:manualLayout>
              </c:layout>
              <c:showVal val="1"/>
            </c:dLbl>
            <c:dLbl>
              <c:idx val="4"/>
              <c:layout>
                <c:manualLayout>
                  <c:x val="0"/>
                  <c:y val="-2.7777777777778206E-2"/>
                </c:manualLayout>
              </c:layout>
              <c:showVal val="1"/>
            </c:dLbl>
            <c:dLbl>
              <c:idx val="5"/>
              <c:layout>
                <c:manualLayout>
                  <c:x val="5.9612518628912132E-3"/>
                  <c:y val="-4.1666666666666692E-2"/>
                </c:manualLayout>
              </c:layout>
              <c:showVal val="1"/>
            </c:dLbl>
            <c:spPr>
              <a:gradFill flip="none" rotWithShape="1">
                <a:gsLst>
                  <a:gs pos="0">
                    <a:srgbClr val="FFEFD1"/>
                  </a:gs>
                  <a:gs pos="64999">
                    <a:srgbClr val="F0EBD5"/>
                  </a:gs>
                  <a:gs pos="100000">
                    <a:srgbClr val="D1C39F"/>
                  </a:gs>
                </a:gsLst>
                <a:lin ang="11400000" scaled="0"/>
                <a:tileRect/>
              </a:gradFill>
              <a:ln cmpd="dbl"/>
              <a:effectLst/>
              <a:scene3d>
                <a:camera prst="orthographicFront"/>
                <a:lightRig rig="threePt" dir="t"/>
              </a:scene3d>
              <a:sp3d prstMaterial="flat">
                <a:bevelT w="152400" h="50800" prst="softRound"/>
                <a:bevelB w="152400" h="50800" prst="softRound"/>
              </a:sp3d>
            </c:spPr>
            <c:txPr>
              <a:bodyPr/>
              <a:lstStyle/>
              <a:p>
                <a:pPr>
                  <a:defRPr b="1"/>
                </a:pPr>
                <a:endParaRPr lang="fr-FR"/>
              </a:p>
            </c:txPr>
            <c:showVal val="1"/>
          </c:dLbls>
          <c:cat>
            <c:numRef>
              <c:f>Feuil2!$C$3:$H$3</c:f>
              <c:numCache>
                <c:formatCode>_-* #,##0\ _€_-;\-* #,##0\ _€_-;_-* "-"??\ _€_-;_-@_-</c:formatCode>
                <c:ptCount val="6"/>
                <c:pt idx="0">
                  <c:v>2012</c:v>
                </c:pt>
                <c:pt idx="1">
                  <c:v>2013</c:v>
                </c:pt>
                <c:pt idx="2">
                  <c:v>2014</c:v>
                </c:pt>
                <c:pt idx="3">
                  <c:v>2015</c:v>
                </c:pt>
                <c:pt idx="4">
                  <c:v>2016</c:v>
                </c:pt>
                <c:pt idx="5">
                  <c:v>2017</c:v>
                </c:pt>
              </c:numCache>
            </c:numRef>
          </c:cat>
          <c:val>
            <c:numRef>
              <c:f>Feuil2!$C$4:$H$4</c:f>
              <c:numCache>
                <c:formatCode>#,##0</c:formatCode>
                <c:ptCount val="6"/>
                <c:pt idx="0">
                  <c:v>26574.999999999996</c:v>
                </c:pt>
                <c:pt idx="1">
                  <c:v>28154</c:v>
                </c:pt>
                <c:pt idx="2">
                  <c:v>29863.587626680455</c:v>
                </c:pt>
                <c:pt idx="3">
                  <c:v>31772.186011497583</c:v>
                </c:pt>
                <c:pt idx="4">
                  <c:v>33696.246259079984</c:v>
                </c:pt>
                <c:pt idx="5">
                  <c:v>35670.249341068957</c:v>
                </c:pt>
              </c:numCache>
            </c:numRef>
          </c:val>
        </c:ser>
        <c:shape val="box"/>
        <c:axId val="53261056"/>
        <c:axId val="53262592"/>
        <c:axId val="0"/>
      </c:bar3DChart>
      <c:catAx>
        <c:axId val="53261056"/>
        <c:scaling>
          <c:orientation val="minMax"/>
        </c:scaling>
        <c:axPos val="b"/>
        <c:numFmt formatCode="_-* #,##0\ _€_-;\-* #,##0\ _€_-;_-* &quot;-&quot;??\ _€_-;_-@_-" sourceLinked="1"/>
        <c:tickLblPos val="nextTo"/>
        <c:crossAx val="53262592"/>
        <c:crosses val="autoZero"/>
        <c:auto val="1"/>
        <c:lblAlgn val="ctr"/>
        <c:lblOffset val="100"/>
      </c:catAx>
      <c:valAx>
        <c:axId val="53262592"/>
        <c:scaling>
          <c:orientation val="minMax"/>
        </c:scaling>
        <c:axPos val="l"/>
        <c:majorGridlines/>
        <c:numFmt formatCode="#,##0" sourceLinked="1"/>
        <c:tickLblPos val="nextTo"/>
        <c:crossAx val="53261056"/>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bar3DChart>
        <c:barDir val="col"/>
        <c:grouping val="clustered"/>
        <c:ser>
          <c:idx val="0"/>
          <c:order val="0"/>
          <c:spPr>
            <a:gradFill flip="none" rotWithShape="1">
              <a:gsLst>
                <a:gs pos="0">
                  <a:srgbClr val="03D4A8"/>
                </a:gs>
                <a:gs pos="25000">
                  <a:srgbClr val="21D6E0"/>
                </a:gs>
                <a:gs pos="75000">
                  <a:srgbClr val="0087E6"/>
                </a:gs>
                <a:gs pos="100000">
                  <a:srgbClr val="005CBF"/>
                </a:gs>
              </a:gsLst>
              <a:lin ang="8100000" scaled="1"/>
              <a:tileRect/>
            </a:gradFill>
            <a:scene3d>
              <a:camera prst="orthographicFront"/>
              <a:lightRig rig="threePt" dir="t"/>
            </a:scene3d>
            <a:sp3d prstMaterial="plastic">
              <a:bevelT/>
              <a:bevelB w="152400" h="50800" prst="softRound"/>
            </a:sp3d>
          </c:spPr>
          <c:dPt>
            <c:idx val="0"/>
            <c:spPr>
              <a:gradFill flip="none" rotWithShape="1">
                <a:gsLst>
                  <a:gs pos="0">
                    <a:srgbClr val="03D4A8"/>
                  </a:gs>
                  <a:gs pos="25000">
                    <a:srgbClr val="21D6E0"/>
                  </a:gs>
                  <a:gs pos="75000">
                    <a:srgbClr val="0087E6"/>
                  </a:gs>
                  <a:gs pos="100000">
                    <a:srgbClr val="005CBF"/>
                  </a:gs>
                </a:gsLst>
                <a:lin ang="8100000" scaled="1"/>
                <a:tileRect/>
              </a:gradFill>
              <a:ln w="6350"/>
              <a:effectLst>
                <a:innerShdw blurRad="114300">
                  <a:schemeClr val="accent4">
                    <a:lumMod val="60000"/>
                    <a:lumOff val="40000"/>
                  </a:schemeClr>
                </a:innerShdw>
              </a:effectLst>
              <a:scene3d>
                <a:camera prst="orthographicFront"/>
                <a:lightRig rig="threePt" dir="t"/>
              </a:scene3d>
              <a:sp3d prstMaterial="plastic">
                <a:bevelT/>
                <a:bevelB w="152400" h="50800" prst="softRound"/>
              </a:sp3d>
            </c:spPr>
          </c:dPt>
          <c:dLbls>
            <c:dLbl>
              <c:idx val="0"/>
              <c:layout>
                <c:manualLayout>
                  <c:x val="5.9612518628912124E-3"/>
                  <c:y val="-2.3148148148148147E-2"/>
                </c:manualLayout>
              </c:layout>
              <c:showVal val="1"/>
            </c:dLbl>
            <c:dLbl>
              <c:idx val="1"/>
              <c:layout>
                <c:manualLayout>
                  <c:x val="0"/>
                  <c:y val="-2.3148148148148147E-2"/>
                </c:manualLayout>
              </c:layout>
              <c:showVal val="1"/>
            </c:dLbl>
            <c:dLbl>
              <c:idx val="2"/>
              <c:layout>
                <c:manualLayout>
                  <c:x val="5.9612518628912124E-3"/>
                  <c:y val="-2.7777777777778141E-2"/>
                </c:manualLayout>
              </c:layout>
              <c:showVal val="1"/>
            </c:dLbl>
            <c:dLbl>
              <c:idx val="3"/>
              <c:layout>
                <c:manualLayout>
                  <c:x val="5.9612518628911855E-3"/>
                  <c:y val="-2.7777777777778165E-2"/>
                </c:manualLayout>
              </c:layout>
              <c:showVal val="1"/>
            </c:dLbl>
            <c:dLbl>
              <c:idx val="4"/>
              <c:layout>
                <c:manualLayout>
                  <c:x val="0"/>
                  <c:y val="-2.7777777777778141E-2"/>
                </c:manualLayout>
              </c:layout>
              <c:showVal val="1"/>
            </c:dLbl>
            <c:dLbl>
              <c:idx val="5"/>
              <c:layout>
                <c:manualLayout>
                  <c:x val="5.9612518628912124E-3"/>
                  <c:y val="-4.1666666666666664E-2"/>
                </c:manualLayout>
              </c:layout>
              <c:showVal val="1"/>
            </c:dLbl>
            <c:spPr>
              <a:gradFill flip="none" rotWithShape="1">
                <a:gsLst>
                  <a:gs pos="0">
                    <a:srgbClr val="FFEFD1"/>
                  </a:gs>
                  <a:gs pos="64999">
                    <a:srgbClr val="F0EBD5"/>
                  </a:gs>
                  <a:gs pos="100000">
                    <a:srgbClr val="D1C39F"/>
                  </a:gs>
                </a:gsLst>
                <a:lin ang="11400000" scaled="0"/>
                <a:tileRect/>
              </a:gradFill>
              <a:ln cmpd="dbl"/>
              <a:effectLst/>
              <a:scene3d>
                <a:camera prst="orthographicFront"/>
                <a:lightRig rig="threePt" dir="t"/>
              </a:scene3d>
              <a:sp3d prstMaterial="flat">
                <a:bevelT w="152400" h="50800" prst="softRound"/>
                <a:bevelB w="152400" h="50800" prst="softRound"/>
              </a:sp3d>
            </c:spPr>
            <c:txPr>
              <a:bodyPr/>
              <a:lstStyle/>
              <a:p>
                <a:pPr>
                  <a:defRPr b="1"/>
                </a:pPr>
                <a:endParaRPr lang="fr-FR"/>
              </a:p>
            </c:txPr>
            <c:showVal val="1"/>
          </c:dLbls>
          <c:cat>
            <c:numRef>
              <c:f>'achat Gaz'!$D$4:$I$4</c:f>
              <c:numCache>
                <c:formatCode>0</c:formatCode>
                <c:ptCount val="6"/>
                <c:pt idx="0">
                  <c:v>2012</c:v>
                </c:pt>
                <c:pt idx="1">
                  <c:v>2013</c:v>
                </c:pt>
                <c:pt idx="2">
                  <c:v>2014</c:v>
                </c:pt>
                <c:pt idx="3">
                  <c:v>2015</c:v>
                </c:pt>
                <c:pt idx="4">
                  <c:v>2016</c:v>
                </c:pt>
                <c:pt idx="5">
                  <c:v>2017</c:v>
                </c:pt>
              </c:numCache>
            </c:numRef>
          </c:cat>
          <c:val>
            <c:numRef>
              <c:f>'achat Gaz'!$B$52:$G$52</c:f>
              <c:numCache>
                <c:formatCode>_-* #,##0.00\ _€_-;\-* #,##0.00\ _€_-;_-* "-"??\ _€_-;_-@_-</c:formatCode>
                <c:ptCount val="6"/>
                <c:pt idx="0">
                  <c:v>25349.031383000001</c:v>
                </c:pt>
                <c:pt idx="1">
                  <c:v>27710.042331999997</c:v>
                </c:pt>
                <c:pt idx="2">
                  <c:v>28491.279561061816</c:v>
                </c:pt>
                <c:pt idx="3">
                  <c:v>30404.0525689858</c:v>
                </c:pt>
                <c:pt idx="4">
                  <c:v>33056.419490345783</c:v>
                </c:pt>
                <c:pt idx="5">
                  <c:v>35792.721405514094</c:v>
                </c:pt>
              </c:numCache>
            </c:numRef>
          </c:val>
        </c:ser>
        <c:shape val="box"/>
        <c:axId val="53553792"/>
        <c:axId val="53561216"/>
        <c:axId val="0"/>
      </c:bar3DChart>
      <c:catAx>
        <c:axId val="53553792"/>
        <c:scaling>
          <c:orientation val="minMax"/>
        </c:scaling>
        <c:axPos val="b"/>
        <c:numFmt formatCode="0" sourceLinked="1"/>
        <c:tickLblPos val="nextTo"/>
        <c:crossAx val="53561216"/>
        <c:crosses val="autoZero"/>
        <c:auto val="1"/>
        <c:lblAlgn val="ctr"/>
        <c:lblOffset val="100"/>
      </c:catAx>
      <c:valAx>
        <c:axId val="53561216"/>
        <c:scaling>
          <c:orientation val="minMax"/>
        </c:scaling>
        <c:axPos val="l"/>
        <c:majorGridlines/>
        <c:numFmt formatCode="_-* #,##0.00\ _€_-;\-* #,##0.00\ _€_-;_-* &quot;-&quot;??\ _€_-;_-@_-" sourceLinked="1"/>
        <c:tickLblPos val="nextTo"/>
        <c:crossAx val="53553792"/>
        <c:crosses val="autoZero"/>
        <c:crossBetween val="between"/>
      </c:valAx>
    </c:plotArea>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29F50A-A077-40F1-97B1-41DAD58E82C5}" type="doc">
      <dgm:prSet loTypeId="urn:microsoft.com/office/officeart/2005/8/layout/hProcess9" loCatId="process" qsTypeId="urn:microsoft.com/office/officeart/2005/8/quickstyle/simple5" qsCatId="simple" csTypeId="urn:microsoft.com/office/officeart/2005/8/colors/colorful3" csCatId="colorful" phldr="1"/>
      <dgm:spPr/>
      <dgm:t>
        <a:bodyPr/>
        <a:lstStyle/>
        <a:p>
          <a:endParaRPr lang="fr-FR"/>
        </a:p>
      </dgm:t>
    </dgm:pt>
    <dgm:pt modelId="{34A62B15-40FA-4713-A3FB-CF1E7637F212}">
      <dgm:prSet phldrT="[Texte]" custT="1"/>
      <dgm:spPr/>
      <dgm:t>
        <a:bodyPr/>
        <a:lstStyle/>
        <a:p>
          <a:r>
            <a:rPr lang="fr-FR" sz="1200" b="1" dirty="0" smtClean="0"/>
            <a:t>Diagnostic</a:t>
          </a:r>
          <a:endParaRPr lang="fr-FR" sz="1200" b="1" dirty="0"/>
        </a:p>
      </dgm:t>
    </dgm:pt>
    <dgm:pt modelId="{071215CB-C6B7-4D0E-B5E2-FFFA193C81CF}" type="parTrans" cxnId="{57AF8F68-846E-4CD0-B37F-62CE0FA5C44B}">
      <dgm:prSet/>
      <dgm:spPr/>
      <dgm:t>
        <a:bodyPr/>
        <a:lstStyle/>
        <a:p>
          <a:endParaRPr lang="fr-FR" sz="900"/>
        </a:p>
      </dgm:t>
    </dgm:pt>
    <dgm:pt modelId="{6E5C05AF-5A9B-41ED-9591-29B133C0A2C1}" type="sibTrans" cxnId="{57AF8F68-846E-4CD0-B37F-62CE0FA5C44B}">
      <dgm:prSet/>
      <dgm:spPr/>
      <dgm:t>
        <a:bodyPr/>
        <a:lstStyle/>
        <a:p>
          <a:endParaRPr lang="fr-FR" sz="900"/>
        </a:p>
      </dgm:t>
    </dgm:pt>
    <dgm:pt modelId="{BCC2EC25-F9B3-49A7-BDB3-401D65E15018}">
      <dgm:prSet phldrT="[Texte]" custT="1"/>
      <dgm:spPr/>
      <dgm:t>
        <a:bodyPr/>
        <a:lstStyle/>
        <a:p>
          <a:r>
            <a:rPr lang="fr-FR" sz="1200" b="1" dirty="0" smtClean="0"/>
            <a:t>Scénarii</a:t>
          </a:r>
        </a:p>
      </dgm:t>
    </dgm:pt>
    <dgm:pt modelId="{8460D32C-B193-4599-9B42-6EE4B669754C}" type="parTrans" cxnId="{28CFD505-ACA0-40BE-8EB5-2C8432BD51BE}">
      <dgm:prSet/>
      <dgm:spPr/>
      <dgm:t>
        <a:bodyPr/>
        <a:lstStyle/>
        <a:p>
          <a:endParaRPr lang="fr-FR" sz="900"/>
        </a:p>
      </dgm:t>
    </dgm:pt>
    <dgm:pt modelId="{8F3C7F6B-9BAB-49BD-A740-AE63F0144B11}" type="sibTrans" cxnId="{28CFD505-ACA0-40BE-8EB5-2C8432BD51BE}">
      <dgm:prSet/>
      <dgm:spPr/>
      <dgm:t>
        <a:bodyPr/>
        <a:lstStyle/>
        <a:p>
          <a:endParaRPr lang="fr-FR" sz="900"/>
        </a:p>
      </dgm:t>
    </dgm:pt>
    <dgm:pt modelId="{4057E286-ED29-4EFC-9A1A-189812471C14}">
      <dgm:prSet phldrT="[Texte]" custT="1"/>
      <dgm:spPr/>
      <dgm:t>
        <a:bodyPr/>
        <a:lstStyle/>
        <a:p>
          <a:pPr algn="ctr"/>
          <a:r>
            <a:rPr lang="fr-FR" sz="1200" b="1" dirty="0" smtClean="0"/>
            <a:t>Plan d’actions    stratégiques</a:t>
          </a:r>
          <a:r>
            <a:rPr lang="fr-FR" sz="1200" dirty="0" smtClean="0"/>
            <a:t>	</a:t>
          </a:r>
          <a:endParaRPr lang="fr-FR" sz="1200" dirty="0"/>
        </a:p>
      </dgm:t>
    </dgm:pt>
    <dgm:pt modelId="{AA6C7629-FC63-4CAD-89C5-B431EDEEDCCF}" type="parTrans" cxnId="{C8159E46-0B4E-469D-BBAC-5F9C4CF730E5}">
      <dgm:prSet/>
      <dgm:spPr/>
      <dgm:t>
        <a:bodyPr/>
        <a:lstStyle/>
        <a:p>
          <a:endParaRPr lang="fr-FR" sz="900"/>
        </a:p>
      </dgm:t>
    </dgm:pt>
    <dgm:pt modelId="{17C6312A-FF9C-42D8-A920-5E306B0FAB62}" type="sibTrans" cxnId="{C8159E46-0B4E-469D-BBAC-5F9C4CF730E5}">
      <dgm:prSet/>
      <dgm:spPr/>
      <dgm:t>
        <a:bodyPr/>
        <a:lstStyle/>
        <a:p>
          <a:endParaRPr lang="fr-FR" sz="900"/>
        </a:p>
      </dgm:t>
    </dgm:pt>
    <dgm:pt modelId="{CA02EB42-582B-417E-8BFA-18725B88891E}">
      <dgm:prSet phldrT="[Texte]" custT="1"/>
      <dgm:spPr/>
      <dgm:t>
        <a:bodyPr/>
        <a:lstStyle/>
        <a:p>
          <a:r>
            <a:rPr lang="fr-FR" sz="1200" b="1" dirty="0" smtClean="0"/>
            <a:t>Business plan </a:t>
          </a:r>
        </a:p>
      </dgm:t>
    </dgm:pt>
    <dgm:pt modelId="{A0C26A59-BC0D-45C0-B267-143144694C86}" type="parTrans" cxnId="{09A7716F-F3AE-4CE3-9D2F-97B85FA0F551}">
      <dgm:prSet/>
      <dgm:spPr/>
      <dgm:t>
        <a:bodyPr/>
        <a:lstStyle/>
        <a:p>
          <a:endParaRPr lang="fr-FR" sz="900"/>
        </a:p>
      </dgm:t>
    </dgm:pt>
    <dgm:pt modelId="{D81B77B1-04F4-4AE1-B350-081BC21E57F3}" type="sibTrans" cxnId="{09A7716F-F3AE-4CE3-9D2F-97B85FA0F551}">
      <dgm:prSet/>
      <dgm:spPr/>
      <dgm:t>
        <a:bodyPr/>
        <a:lstStyle/>
        <a:p>
          <a:endParaRPr lang="fr-FR" sz="900"/>
        </a:p>
      </dgm:t>
    </dgm:pt>
    <dgm:pt modelId="{B4572F37-28EB-475D-A6B1-A5CE33C20CDB}">
      <dgm:prSet phldrT="[Texte]" custT="1"/>
      <dgm:spPr/>
      <dgm:t>
        <a:bodyPr/>
        <a:lstStyle/>
        <a:p>
          <a:r>
            <a:rPr lang="fr-FR" sz="1200" b="1" dirty="0" smtClean="0"/>
            <a:t>Déploiement </a:t>
          </a:r>
        </a:p>
      </dgm:t>
    </dgm:pt>
    <dgm:pt modelId="{99FF65AF-3DF8-46E3-9BDE-ABDC5AF2BEB7}" type="parTrans" cxnId="{B46BC9AB-AA31-4A83-98F5-D338DAE3A0FE}">
      <dgm:prSet/>
      <dgm:spPr/>
      <dgm:t>
        <a:bodyPr/>
        <a:lstStyle/>
        <a:p>
          <a:endParaRPr lang="fr-FR" sz="900"/>
        </a:p>
      </dgm:t>
    </dgm:pt>
    <dgm:pt modelId="{D5C58F02-F7B0-43F3-9D04-56E45B5A51C8}" type="sibTrans" cxnId="{B46BC9AB-AA31-4A83-98F5-D338DAE3A0FE}">
      <dgm:prSet/>
      <dgm:spPr/>
      <dgm:t>
        <a:bodyPr/>
        <a:lstStyle/>
        <a:p>
          <a:endParaRPr lang="fr-FR" sz="900"/>
        </a:p>
      </dgm:t>
    </dgm:pt>
    <dgm:pt modelId="{842DDBEC-0C96-4C3C-AB8A-FF2F9BA38C6B}" type="pres">
      <dgm:prSet presAssocID="{4D29F50A-A077-40F1-97B1-41DAD58E82C5}" presName="CompostProcess" presStyleCnt="0">
        <dgm:presLayoutVars>
          <dgm:dir/>
          <dgm:resizeHandles val="exact"/>
        </dgm:presLayoutVars>
      </dgm:prSet>
      <dgm:spPr/>
      <dgm:t>
        <a:bodyPr/>
        <a:lstStyle/>
        <a:p>
          <a:endParaRPr lang="fr-FR"/>
        </a:p>
      </dgm:t>
    </dgm:pt>
    <dgm:pt modelId="{8144E445-F6DE-48B3-A3C5-E53DBE1DB67A}" type="pres">
      <dgm:prSet presAssocID="{4D29F50A-A077-40F1-97B1-41DAD58E82C5}" presName="arrow" presStyleLbl="bgShp" presStyleIdx="0" presStyleCnt="1" custScaleX="114787"/>
      <dgm:spPr/>
      <dgm:t>
        <a:bodyPr/>
        <a:lstStyle/>
        <a:p>
          <a:endParaRPr lang="fr-FR"/>
        </a:p>
      </dgm:t>
    </dgm:pt>
    <dgm:pt modelId="{08064AAB-72E7-45D5-BE77-97CAE2E629F3}" type="pres">
      <dgm:prSet presAssocID="{4D29F50A-A077-40F1-97B1-41DAD58E82C5}" presName="linearProcess" presStyleCnt="0"/>
      <dgm:spPr/>
      <dgm:t>
        <a:bodyPr/>
        <a:lstStyle/>
        <a:p>
          <a:endParaRPr lang="fr-FR"/>
        </a:p>
      </dgm:t>
    </dgm:pt>
    <dgm:pt modelId="{38DEC0A8-0A39-4DC1-BD95-D81479F8814E}" type="pres">
      <dgm:prSet presAssocID="{34A62B15-40FA-4713-A3FB-CF1E7637F212}" presName="textNode" presStyleLbl="node1" presStyleIdx="0" presStyleCnt="5">
        <dgm:presLayoutVars>
          <dgm:bulletEnabled val="1"/>
        </dgm:presLayoutVars>
      </dgm:prSet>
      <dgm:spPr/>
      <dgm:t>
        <a:bodyPr/>
        <a:lstStyle/>
        <a:p>
          <a:endParaRPr lang="fr-FR"/>
        </a:p>
      </dgm:t>
    </dgm:pt>
    <dgm:pt modelId="{99670EFE-4389-4E81-8A75-959108B841E6}" type="pres">
      <dgm:prSet presAssocID="{6E5C05AF-5A9B-41ED-9591-29B133C0A2C1}" presName="sibTrans" presStyleCnt="0"/>
      <dgm:spPr/>
      <dgm:t>
        <a:bodyPr/>
        <a:lstStyle/>
        <a:p>
          <a:endParaRPr lang="fr-FR"/>
        </a:p>
      </dgm:t>
    </dgm:pt>
    <dgm:pt modelId="{5B23AF7B-8EF3-489E-918F-9ED159158583}" type="pres">
      <dgm:prSet presAssocID="{BCC2EC25-F9B3-49A7-BDB3-401D65E15018}" presName="textNode" presStyleLbl="node1" presStyleIdx="1" presStyleCnt="5">
        <dgm:presLayoutVars>
          <dgm:bulletEnabled val="1"/>
        </dgm:presLayoutVars>
      </dgm:prSet>
      <dgm:spPr/>
      <dgm:t>
        <a:bodyPr/>
        <a:lstStyle/>
        <a:p>
          <a:endParaRPr lang="fr-FR"/>
        </a:p>
      </dgm:t>
    </dgm:pt>
    <dgm:pt modelId="{D07E1C07-C1E7-4BC8-8414-A198FA7EF257}" type="pres">
      <dgm:prSet presAssocID="{8F3C7F6B-9BAB-49BD-A740-AE63F0144B11}" presName="sibTrans" presStyleCnt="0"/>
      <dgm:spPr/>
      <dgm:t>
        <a:bodyPr/>
        <a:lstStyle/>
        <a:p>
          <a:endParaRPr lang="fr-FR"/>
        </a:p>
      </dgm:t>
    </dgm:pt>
    <dgm:pt modelId="{D8E3167D-74A6-44B5-9106-1BE80B55D262}" type="pres">
      <dgm:prSet presAssocID="{4057E286-ED29-4EFC-9A1A-189812471C14}" presName="textNode" presStyleLbl="node1" presStyleIdx="2" presStyleCnt="5">
        <dgm:presLayoutVars>
          <dgm:bulletEnabled val="1"/>
        </dgm:presLayoutVars>
      </dgm:prSet>
      <dgm:spPr/>
      <dgm:t>
        <a:bodyPr/>
        <a:lstStyle/>
        <a:p>
          <a:endParaRPr lang="fr-FR"/>
        </a:p>
      </dgm:t>
    </dgm:pt>
    <dgm:pt modelId="{F539C9C1-2FF9-4232-8A4E-41D26EA819A5}" type="pres">
      <dgm:prSet presAssocID="{17C6312A-FF9C-42D8-A920-5E306B0FAB62}" presName="sibTrans" presStyleCnt="0"/>
      <dgm:spPr/>
      <dgm:t>
        <a:bodyPr/>
        <a:lstStyle/>
        <a:p>
          <a:endParaRPr lang="fr-FR"/>
        </a:p>
      </dgm:t>
    </dgm:pt>
    <dgm:pt modelId="{9A41AD1B-97C1-4938-A63A-7F91351BDB1A}" type="pres">
      <dgm:prSet presAssocID="{CA02EB42-582B-417E-8BFA-18725B88891E}" presName="textNode" presStyleLbl="node1" presStyleIdx="3" presStyleCnt="5">
        <dgm:presLayoutVars>
          <dgm:bulletEnabled val="1"/>
        </dgm:presLayoutVars>
      </dgm:prSet>
      <dgm:spPr/>
      <dgm:t>
        <a:bodyPr/>
        <a:lstStyle/>
        <a:p>
          <a:endParaRPr lang="fr-FR"/>
        </a:p>
      </dgm:t>
    </dgm:pt>
    <dgm:pt modelId="{25944752-ADD5-4580-A6DE-081595807BE2}" type="pres">
      <dgm:prSet presAssocID="{D81B77B1-04F4-4AE1-B350-081BC21E57F3}" presName="sibTrans" presStyleCnt="0"/>
      <dgm:spPr/>
      <dgm:t>
        <a:bodyPr/>
        <a:lstStyle/>
        <a:p>
          <a:endParaRPr lang="fr-FR"/>
        </a:p>
      </dgm:t>
    </dgm:pt>
    <dgm:pt modelId="{2E038615-D61A-4143-99B6-CF98B2E61B11}" type="pres">
      <dgm:prSet presAssocID="{B4572F37-28EB-475D-A6B1-A5CE33C20CDB}" presName="textNode" presStyleLbl="node1" presStyleIdx="4" presStyleCnt="5" custScaleX="106175" custLinFactNeighborX="-48528">
        <dgm:presLayoutVars>
          <dgm:bulletEnabled val="1"/>
        </dgm:presLayoutVars>
      </dgm:prSet>
      <dgm:spPr/>
      <dgm:t>
        <a:bodyPr/>
        <a:lstStyle/>
        <a:p>
          <a:endParaRPr lang="fr-FR"/>
        </a:p>
      </dgm:t>
    </dgm:pt>
  </dgm:ptLst>
  <dgm:cxnLst>
    <dgm:cxn modelId="{E23FEEEC-6E15-400C-A76B-93721ABB9FF6}" type="presOf" srcId="{CA02EB42-582B-417E-8BFA-18725B88891E}" destId="{9A41AD1B-97C1-4938-A63A-7F91351BDB1A}" srcOrd="0" destOrd="0" presId="urn:microsoft.com/office/officeart/2005/8/layout/hProcess9"/>
    <dgm:cxn modelId="{C4380C6E-7E8A-48B2-A994-9DCC048E1260}" type="presOf" srcId="{4057E286-ED29-4EFC-9A1A-189812471C14}" destId="{D8E3167D-74A6-44B5-9106-1BE80B55D262}" srcOrd="0" destOrd="0" presId="urn:microsoft.com/office/officeart/2005/8/layout/hProcess9"/>
    <dgm:cxn modelId="{7121A4D9-D7A4-42C7-80E6-82F9A28A094A}" type="presOf" srcId="{B4572F37-28EB-475D-A6B1-A5CE33C20CDB}" destId="{2E038615-D61A-4143-99B6-CF98B2E61B11}" srcOrd="0" destOrd="0" presId="urn:microsoft.com/office/officeart/2005/8/layout/hProcess9"/>
    <dgm:cxn modelId="{09A7716F-F3AE-4CE3-9D2F-97B85FA0F551}" srcId="{4D29F50A-A077-40F1-97B1-41DAD58E82C5}" destId="{CA02EB42-582B-417E-8BFA-18725B88891E}" srcOrd="3" destOrd="0" parTransId="{A0C26A59-BC0D-45C0-B267-143144694C86}" sibTransId="{D81B77B1-04F4-4AE1-B350-081BC21E57F3}"/>
    <dgm:cxn modelId="{697E96AC-520F-47E4-AAE2-3F168DA2DEFC}" type="presOf" srcId="{4D29F50A-A077-40F1-97B1-41DAD58E82C5}" destId="{842DDBEC-0C96-4C3C-AB8A-FF2F9BA38C6B}" srcOrd="0" destOrd="0" presId="urn:microsoft.com/office/officeart/2005/8/layout/hProcess9"/>
    <dgm:cxn modelId="{5BD9A702-9FA4-4774-A9A3-808ACD15C116}" type="presOf" srcId="{BCC2EC25-F9B3-49A7-BDB3-401D65E15018}" destId="{5B23AF7B-8EF3-489E-918F-9ED159158583}" srcOrd="0" destOrd="0" presId="urn:microsoft.com/office/officeart/2005/8/layout/hProcess9"/>
    <dgm:cxn modelId="{C8159E46-0B4E-469D-BBAC-5F9C4CF730E5}" srcId="{4D29F50A-A077-40F1-97B1-41DAD58E82C5}" destId="{4057E286-ED29-4EFC-9A1A-189812471C14}" srcOrd="2" destOrd="0" parTransId="{AA6C7629-FC63-4CAD-89C5-B431EDEEDCCF}" sibTransId="{17C6312A-FF9C-42D8-A920-5E306B0FAB62}"/>
    <dgm:cxn modelId="{57AF8F68-846E-4CD0-B37F-62CE0FA5C44B}" srcId="{4D29F50A-A077-40F1-97B1-41DAD58E82C5}" destId="{34A62B15-40FA-4713-A3FB-CF1E7637F212}" srcOrd="0" destOrd="0" parTransId="{071215CB-C6B7-4D0E-B5E2-FFFA193C81CF}" sibTransId="{6E5C05AF-5A9B-41ED-9591-29B133C0A2C1}"/>
    <dgm:cxn modelId="{B46BC9AB-AA31-4A83-98F5-D338DAE3A0FE}" srcId="{4D29F50A-A077-40F1-97B1-41DAD58E82C5}" destId="{B4572F37-28EB-475D-A6B1-A5CE33C20CDB}" srcOrd="4" destOrd="0" parTransId="{99FF65AF-3DF8-46E3-9BDE-ABDC5AF2BEB7}" sibTransId="{D5C58F02-F7B0-43F3-9D04-56E45B5A51C8}"/>
    <dgm:cxn modelId="{28CFD505-ACA0-40BE-8EB5-2C8432BD51BE}" srcId="{4D29F50A-A077-40F1-97B1-41DAD58E82C5}" destId="{BCC2EC25-F9B3-49A7-BDB3-401D65E15018}" srcOrd="1" destOrd="0" parTransId="{8460D32C-B193-4599-9B42-6EE4B669754C}" sibTransId="{8F3C7F6B-9BAB-49BD-A740-AE63F0144B11}"/>
    <dgm:cxn modelId="{6763BBFB-68B6-4110-90C5-B41B8DD4C11E}" type="presOf" srcId="{34A62B15-40FA-4713-A3FB-CF1E7637F212}" destId="{38DEC0A8-0A39-4DC1-BD95-D81479F8814E}" srcOrd="0" destOrd="0" presId="urn:microsoft.com/office/officeart/2005/8/layout/hProcess9"/>
    <dgm:cxn modelId="{38BF0560-719B-4DCA-A3CC-DE7DE1D9A401}" type="presParOf" srcId="{842DDBEC-0C96-4C3C-AB8A-FF2F9BA38C6B}" destId="{8144E445-F6DE-48B3-A3C5-E53DBE1DB67A}" srcOrd="0" destOrd="0" presId="urn:microsoft.com/office/officeart/2005/8/layout/hProcess9"/>
    <dgm:cxn modelId="{2FD3549A-E332-4983-9880-C76DADF06A2A}" type="presParOf" srcId="{842DDBEC-0C96-4C3C-AB8A-FF2F9BA38C6B}" destId="{08064AAB-72E7-45D5-BE77-97CAE2E629F3}" srcOrd="1" destOrd="0" presId="urn:microsoft.com/office/officeart/2005/8/layout/hProcess9"/>
    <dgm:cxn modelId="{4C5A3773-5E36-44A9-8DE8-B15FAB74B588}" type="presParOf" srcId="{08064AAB-72E7-45D5-BE77-97CAE2E629F3}" destId="{38DEC0A8-0A39-4DC1-BD95-D81479F8814E}" srcOrd="0" destOrd="0" presId="urn:microsoft.com/office/officeart/2005/8/layout/hProcess9"/>
    <dgm:cxn modelId="{EADF4359-2A61-48B0-B15E-7BB54289A5AD}" type="presParOf" srcId="{08064AAB-72E7-45D5-BE77-97CAE2E629F3}" destId="{99670EFE-4389-4E81-8A75-959108B841E6}" srcOrd="1" destOrd="0" presId="urn:microsoft.com/office/officeart/2005/8/layout/hProcess9"/>
    <dgm:cxn modelId="{851687B9-CF01-47C4-BF5B-37DE91C479BF}" type="presParOf" srcId="{08064AAB-72E7-45D5-BE77-97CAE2E629F3}" destId="{5B23AF7B-8EF3-489E-918F-9ED159158583}" srcOrd="2" destOrd="0" presId="urn:microsoft.com/office/officeart/2005/8/layout/hProcess9"/>
    <dgm:cxn modelId="{3D5B0A69-4CE1-4F20-82B4-FF99FAE3991B}" type="presParOf" srcId="{08064AAB-72E7-45D5-BE77-97CAE2E629F3}" destId="{D07E1C07-C1E7-4BC8-8414-A198FA7EF257}" srcOrd="3" destOrd="0" presId="urn:microsoft.com/office/officeart/2005/8/layout/hProcess9"/>
    <dgm:cxn modelId="{E3D149BF-6E42-439A-A653-69E8CC5F62D5}" type="presParOf" srcId="{08064AAB-72E7-45D5-BE77-97CAE2E629F3}" destId="{D8E3167D-74A6-44B5-9106-1BE80B55D262}" srcOrd="4" destOrd="0" presId="urn:microsoft.com/office/officeart/2005/8/layout/hProcess9"/>
    <dgm:cxn modelId="{90AEC400-EEA7-4155-AFF8-43EF7E3F515E}" type="presParOf" srcId="{08064AAB-72E7-45D5-BE77-97CAE2E629F3}" destId="{F539C9C1-2FF9-4232-8A4E-41D26EA819A5}" srcOrd="5" destOrd="0" presId="urn:microsoft.com/office/officeart/2005/8/layout/hProcess9"/>
    <dgm:cxn modelId="{85756D38-056F-423A-B4A1-33DE697C2B47}" type="presParOf" srcId="{08064AAB-72E7-45D5-BE77-97CAE2E629F3}" destId="{9A41AD1B-97C1-4938-A63A-7F91351BDB1A}" srcOrd="6" destOrd="0" presId="urn:microsoft.com/office/officeart/2005/8/layout/hProcess9"/>
    <dgm:cxn modelId="{BA9038B6-95EF-4AF3-BEB4-3BC6BE51FF51}" type="presParOf" srcId="{08064AAB-72E7-45D5-BE77-97CAE2E629F3}" destId="{25944752-ADD5-4580-A6DE-081595807BE2}" srcOrd="7" destOrd="0" presId="urn:microsoft.com/office/officeart/2005/8/layout/hProcess9"/>
    <dgm:cxn modelId="{F29C7346-8493-42E6-9B93-4F55DB82844D}" type="presParOf" srcId="{08064AAB-72E7-45D5-BE77-97CAE2E629F3}" destId="{2E038615-D61A-4143-99B6-CF98B2E61B11}" srcOrd="8"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08FE8FE7-7CD1-4A2B-B17B-A93D42F747B1}" type="datetimeFigureOut">
              <a:rPr lang="fr-FR" smtClean="0"/>
              <a:pPr/>
              <a:t>05/12/2012</a:t>
            </a:fld>
            <a:endParaRPr lang="fr-FR"/>
          </a:p>
        </p:txBody>
      </p:sp>
      <p:sp>
        <p:nvSpPr>
          <p:cNvPr id="4" name="Espace réservé de l'image des diapositives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A1B1F539-8984-4E6C-9EFB-F966BE7B89BD}" type="slidenum">
              <a:rPr lang="fr-FR" smtClean="0"/>
              <a:pPr/>
              <a:t>‹N°›</a:t>
            </a:fld>
            <a:endParaRPr lang="fr-FR"/>
          </a:p>
        </p:txBody>
      </p:sp>
    </p:spTree>
    <p:extLst>
      <p:ext uri="{BB962C8B-B14F-4D97-AF65-F5344CB8AC3E}">
        <p14:creationId xmlns:p14="http://schemas.microsoft.com/office/powerpoint/2010/main" xmlns="" val="1604129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DA41691D-1C69-4AA1-8D9F-63EFBFF4207C}" type="slidenum">
              <a:rPr lang="ar-SA">
                <a:latin typeface="Times New Roman" pitchFamily="18" charset="0"/>
                <a:cs typeface="Times New Roman" pitchFamily="18" charset="0"/>
              </a:rPr>
              <a:pPr algn="r"/>
              <a:t>19</a:t>
            </a:fld>
            <a:endParaRPr lang="fr-FR">
              <a:latin typeface="Times New Roman" pitchFamily="18" charset="0"/>
            </a:endParaRPr>
          </a:p>
        </p:txBody>
      </p:sp>
      <p:sp>
        <p:nvSpPr>
          <p:cNvPr id="46083"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46084"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0DD1B5C8-C9E4-432F-B5E6-9011CB523B8D}" type="slidenum">
              <a:rPr lang="ar-SA">
                <a:latin typeface="Times New Roman" pitchFamily="18" charset="0"/>
                <a:cs typeface="Times New Roman" pitchFamily="18" charset="0"/>
              </a:rPr>
              <a:pPr algn="r"/>
              <a:t>30</a:t>
            </a:fld>
            <a:endParaRPr lang="fr-FR">
              <a:latin typeface="Times New Roman" pitchFamily="18" charset="0"/>
            </a:endParaRPr>
          </a:p>
        </p:txBody>
      </p:sp>
      <p:sp>
        <p:nvSpPr>
          <p:cNvPr id="54275"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4276"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E3680397-E172-4095-9CF4-D71527AFA084}" type="slidenum">
              <a:rPr lang="ar-SA">
                <a:latin typeface="Times New Roman" pitchFamily="18" charset="0"/>
                <a:cs typeface="Times New Roman" pitchFamily="18" charset="0"/>
              </a:rPr>
              <a:pPr algn="r" defTabSz="915988"/>
              <a:t>32</a:t>
            </a:fld>
            <a:endParaRPr lang="fr-FR">
              <a:latin typeface="Times New Roman" pitchFamily="18" charset="0"/>
            </a:endParaRPr>
          </a:p>
        </p:txBody>
      </p:sp>
      <p:sp>
        <p:nvSpPr>
          <p:cNvPr id="55299"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0" tIns="45769" rIns="91540" bIns="45769" anchor="b"/>
          <a:lstStyle/>
          <a:p>
            <a:pPr algn="r" defTabSz="915988"/>
            <a:fld id="{2D7E1609-1771-4AF5-A1E4-32B9241A815B}" type="slidenum">
              <a:rPr lang="ar-SA">
                <a:latin typeface="Times New Roman" pitchFamily="18" charset="0"/>
                <a:cs typeface="Times New Roman" pitchFamily="18" charset="0"/>
              </a:rPr>
              <a:pPr algn="r" defTabSz="915988"/>
              <a:t>32</a:t>
            </a:fld>
            <a:endParaRPr lang="fr-FR">
              <a:latin typeface="Times New Roman" pitchFamily="18" charset="0"/>
            </a:endParaRPr>
          </a:p>
        </p:txBody>
      </p:sp>
      <p:sp>
        <p:nvSpPr>
          <p:cNvPr id="55300"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55301" name="Rectangle 3"/>
          <p:cNvSpPr>
            <a:spLocks noGrp="1" noChangeArrowheads="1"/>
          </p:cNvSpPr>
          <p:nvPr>
            <p:ph type="body" idx="1"/>
          </p:nvPr>
        </p:nvSpPr>
        <p:spPr bwMode="auto">
          <a:xfrm>
            <a:off x="887446" y="4715311"/>
            <a:ext cx="4894199" cy="446730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632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46084"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ECB9F9-4953-4A4C-897D-5F29593BDDB4}" type="slidenum">
              <a:rPr lang="fr-FR" smtClean="0"/>
              <a:pPr fontAlgn="base">
                <a:spcBef>
                  <a:spcPct val="0"/>
                </a:spcBef>
                <a:spcAft>
                  <a:spcPct val="0"/>
                </a:spcAft>
                <a:defRPr/>
              </a:pPr>
              <a:t>33</a:t>
            </a:fld>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777487" y="9432212"/>
            <a:ext cx="2890042" cy="494423"/>
          </a:xfrm>
          <a:prstGeom prst="rect">
            <a:avLst/>
          </a:prstGeom>
          <a:noFill/>
          <a:ln w="9525">
            <a:noFill/>
            <a:miter lim="800000"/>
            <a:headEnd/>
            <a:tailEnd/>
          </a:ln>
        </p:spPr>
        <p:txBody>
          <a:bodyPr lIns="91275" tIns="45638" rIns="91275" bIns="45638" anchor="b"/>
          <a:lstStyle/>
          <a:p>
            <a:pPr algn="r" defTabSz="912813"/>
            <a:fld id="{98999B24-6DD0-49BE-B3A5-5E85E7BC31D8}" type="slidenum">
              <a:rPr lang="fr-FR">
                <a:latin typeface="Calibri" pitchFamily="34" charset="0"/>
              </a:rPr>
              <a:pPr algn="r" defTabSz="912813"/>
              <a:t>34</a:t>
            </a:fld>
            <a:endParaRPr lang="fr-FR">
              <a:latin typeface="Calibri"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A67C8B83-C2F1-47C3-A014-E304FB6C38D2}" type="slidenum">
              <a:rPr lang="ar-SA">
                <a:latin typeface="Times New Roman" pitchFamily="18" charset="0"/>
                <a:cs typeface="Times New Roman" pitchFamily="18" charset="0"/>
              </a:rPr>
              <a:pPr algn="r"/>
              <a:t>35</a:t>
            </a:fld>
            <a:endParaRPr lang="fr-FR">
              <a:latin typeface="Times New Roman" pitchFamily="18" charset="0"/>
            </a:endParaRPr>
          </a:p>
        </p:txBody>
      </p:sp>
      <p:sp>
        <p:nvSpPr>
          <p:cNvPr id="5837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837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779838" y="9434513"/>
            <a:ext cx="2889250" cy="493712"/>
          </a:xfrm>
          <a:prstGeom prst="rect">
            <a:avLst/>
          </a:prstGeom>
          <a:noFill/>
          <a:ln w="9525">
            <a:noFill/>
            <a:miter lim="800000"/>
            <a:headEnd/>
            <a:tailEnd/>
          </a:ln>
        </p:spPr>
        <p:txBody>
          <a:bodyPr lIns="91544" tIns="45771" rIns="91544" bIns="45771" anchor="b"/>
          <a:lstStyle/>
          <a:p>
            <a:pPr algn="r" defTabSz="915988"/>
            <a:fld id="{43031676-8E55-41D6-84FC-2A6B79AC6696}" type="slidenum">
              <a:rPr lang="ar-SA">
                <a:latin typeface="Times New Roman" pitchFamily="18" charset="0"/>
                <a:cs typeface="Times New Roman" pitchFamily="18" charset="0"/>
              </a:rPr>
              <a:pPr algn="r" defTabSz="915988"/>
              <a:t>37</a:t>
            </a:fld>
            <a:endParaRPr lang="fr-FR">
              <a:latin typeface="Times New Roman" pitchFamily="18" charset="0"/>
            </a:endParaRPr>
          </a:p>
        </p:txBody>
      </p:sp>
      <p:sp>
        <p:nvSpPr>
          <p:cNvPr id="163843" name="Rectangle 7"/>
          <p:cNvSpPr txBox="1">
            <a:spLocks noGrp="1" noChangeArrowheads="1"/>
          </p:cNvSpPr>
          <p:nvPr/>
        </p:nvSpPr>
        <p:spPr bwMode="auto">
          <a:xfrm>
            <a:off x="3779838" y="9434513"/>
            <a:ext cx="2889250" cy="493712"/>
          </a:xfrm>
          <a:prstGeom prst="rect">
            <a:avLst/>
          </a:prstGeom>
          <a:noFill/>
          <a:ln w="9525">
            <a:noFill/>
            <a:miter lim="800000"/>
            <a:headEnd/>
            <a:tailEnd/>
          </a:ln>
        </p:spPr>
        <p:txBody>
          <a:bodyPr lIns="91540" tIns="45769" rIns="91540" bIns="45769" anchor="b"/>
          <a:lstStyle/>
          <a:p>
            <a:pPr algn="r" defTabSz="915988"/>
            <a:fld id="{7F6A3121-59F0-4106-8CA9-FFA292879EB9}" type="slidenum">
              <a:rPr lang="ar-SA">
                <a:latin typeface="Times New Roman" pitchFamily="18" charset="0"/>
                <a:cs typeface="Times New Roman" pitchFamily="18" charset="0"/>
              </a:rPr>
              <a:pPr algn="r" defTabSz="915988"/>
              <a:t>37</a:t>
            </a:fld>
            <a:endParaRPr lang="fr-FR">
              <a:latin typeface="Times New Roman" pitchFamily="18" charset="0"/>
            </a:endParaRPr>
          </a:p>
        </p:txBody>
      </p:sp>
      <p:sp>
        <p:nvSpPr>
          <p:cNvPr id="163844"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163845" name="Rectangle 3"/>
          <p:cNvSpPr>
            <a:spLocks noGrp="1" noChangeArrowheads="1"/>
          </p:cNvSpPr>
          <p:nvPr>
            <p:ph type="body" idx="1"/>
          </p:nvPr>
        </p:nvSpPr>
        <p:spPr bwMode="auto">
          <a:xfrm>
            <a:off x="887413" y="4714875"/>
            <a:ext cx="4894262" cy="4467225"/>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777487" y="9432212"/>
            <a:ext cx="2890042" cy="494423"/>
          </a:xfrm>
          <a:prstGeom prst="rect">
            <a:avLst/>
          </a:prstGeom>
          <a:noFill/>
          <a:ln w="9525">
            <a:noFill/>
            <a:miter lim="800000"/>
            <a:headEnd/>
            <a:tailEnd/>
          </a:ln>
        </p:spPr>
        <p:txBody>
          <a:bodyPr lIns="91275" tIns="45638" rIns="91275" bIns="45638" anchor="b"/>
          <a:lstStyle/>
          <a:p>
            <a:pPr algn="r" defTabSz="912813"/>
            <a:fld id="{F86D4F25-BC7B-4511-8CA5-FF4A00A911E7}" type="slidenum">
              <a:rPr lang="fr-FR">
                <a:latin typeface="Calibri" pitchFamily="34" charset="0"/>
              </a:rPr>
              <a:pPr algn="r" defTabSz="912813"/>
              <a:t>39</a:t>
            </a:fld>
            <a:endParaRPr lang="fr-FR">
              <a:latin typeface="Calibri"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A67C8B83-C2F1-47C3-A014-E304FB6C38D2}" type="slidenum">
              <a:rPr lang="ar-SA">
                <a:latin typeface="Times New Roman" pitchFamily="18" charset="0"/>
                <a:cs typeface="Times New Roman" pitchFamily="18" charset="0"/>
              </a:rPr>
              <a:pPr algn="r"/>
              <a:t>40</a:t>
            </a:fld>
            <a:endParaRPr lang="fr-FR">
              <a:latin typeface="Times New Roman" pitchFamily="18" charset="0"/>
            </a:endParaRPr>
          </a:p>
        </p:txBody>
      </p:sp>
      <p:sp>
        <p:nvSpPr>
          <p:cNvPr id="5837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837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8CF28836-20B2-4A80-8308-5D4FDB0D7237}" type="slidenum">
              <a:rPr lang="ar-SA">
                <a:latin typeface="Times New Roman" pitchFamily="18" charset="0"/>
                <a:cs typeface="Times New Roman" pitchFamily="18" charset="0"/>
              </a:rPr>
              <a:pPr algn="r" defTabSz="915988"/>
              <a:t>42</a:t>
            </a:fld>
            <a:endParaRPr lang="fr-FR">
              <a:latin typeface="Times New Roman" pitchFamily="18" charset="0"/>
            </a:endParaRPr>
          </a:p>
        </p:txBody>
      </p:sp>
      <p:sp>
        <p:nvSpPr>
          <p:cNvPr id="64515"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0" tIns="45769" rIns="91540" bIns="45769" anchor="b"/>
          <a:lstStyle/>
          <a:p>
            <a:pPr algn="r" defTabSz="915988"/>
            <a:fld id="{011DFF35-023D-47AD-A0FF-D67C2DB8C017}" type="slidenum">
              <a:rPr lang="ar-SA">
                <a:latin typeface="Times New Roman" pitchFamily="18" charset="0"/>
                <a:cs typeface="Times New Roman" pitchFamily="18" charset="0"/>
              </a:rPr>
              <a:pPr algn="r" defTabSz="915988"/>
              <a:t>42</a:t>
            </a:fld>
            <a:endParaRPr lang="fr-FR">
              <a:latin typeface="Times New Roman" pitchFamily="18" charset="0"/>
            </a:endParaRPr>
          </a:p>
        </p:txBody>
      </p:sp>
      <p:sp>
        <p:nvSpPr>
          <p:cNvPr id="64516"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64517" name="Rectangle 3"/>
          <p:cNvSpPr>
            <a:spLocks noGrp="1" noChangeArrowheads="1"/>
          </p:cNvSpPr>
          <p:nvPr>
            <p:ph type="body" idx="1"/>
          </p:nvPr>
        </p:nvSpPr>
        <p:spPr bwMode="auto">
          <a:xfrm>
            <a:off x="887446" y="4715311"/>
            <a:ext cx="4894199" cy="446730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DF86BD78-CC3D-4A05-9B49-A9AB5C1018A4}" type="slidenum">
              <a:rPr lang="ar-SA">
                <a:latin typeface="Times New Roman" pitchFamily="18" charset="0"/>
                <a:cs typeface="Times New Roman" pitchFamily="18" charset="0"/>
              </a:rPr>
              <a:pPr algn="r" defTabSz="915988"/>
              <a:t>43</a:t>
            </a:fld>
            <a:endParaRPr lang="fr-FR">
              <a:latin typeface="Times New Roman" pitchFamily="18" charset="0"/>
            </a:endParaRPr>
          </a:p>
        </p:txBody>
      </p:sp>
      <p:sp>
        <p:nvSpPr>
          <p:cNvPr id="65539"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5540" name="Rectangle 3"/>
          <p:cNvSpPr>
            <a:spLocks noGrp="1" noChangeArrowheads="1"/>
          </p:cNvSpPr>
          <p:nvPr>
            <p:ph type="body" idx="1"/>
          </p:nvPr>
        </p:nvSpPr>
        <p:spPr bwMode="auto">
          <a:xfrm>
            <a:off x="889004" y="4715311"/>
            <a:ext cx="4891081" cy="446730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29E75C15-718F-493E-BEED-8D053B7F0B87}" type="slidenum">
              <a:rPr lang="ar-SA">
                <a:latin typeface="Times New Roman" pitchFamily="18" charset="0"/>
                <a:cs typeface="Times New Roman" pitchFamily="18" charset="0"/>
              </a:rPr>
              <a:pPr algn="r" defTabSz="915988"/>
              <a:t>21</a:t>
            </a:fld>
            <a:endParaRPr lang="fr-FR">
              <a:latin typeface="Times New Roman" pitchFamily="18" charset="0"/>
            </a:endParaRPr>
          </a:p>
        </p:txBody>
      </p:sp>
      <p:sp>
        <p:nvSpPr>
          <p:cNvPr id="47107"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0" tIns="45769" rIns="91540" bIns="45769" anchor="b"/>
          <a:lstStyle/>
          <a:p>
            <a:pPr algn="r" defTabSz="915988"/>
            <a:fld id="{E838B6FD-3450-445B-85A4-ABB6008819F1}" type="slidenum">
              <a:rPr lang="ar-SA">
                <a:latin typeface="Times New Roman" pitchFamily="18" charset="0"/>
                <a:cs typeface="Times New Roman" pitchFamily="18" charset="0"/>
              </a:rPr>
              <a:pPr algn="r" defTabSz="915988"/>
              <a:t>21</a:t>
            </a:fld>
            <a:endParaRPr lang="fr-FR">
              <a:latin typeface="Times New Roman" pitchFamily="18" charset="0"/>
            </a:endParaRPr>
          </a:p>
        </p:txBody>
      </p:sp>
      <p:sp>
        <p:nvSpPr>
          <p:cNvPr id="47108"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47109" name="Rectangle 3"/>
          <p:cNvSpPr>
            <a:spLocks noGrp="1" noChangeArrowheads="1"/>
          </p:cNvSpPr>
          <p:nvPr>
            <p:ph type="body" idx="1"/>
          </p:nvPr>
        </p:nvSpPr>
        <p:spPr bwMode="auto">
          <a:xfrm>
            <a:off x="887446" y="4715311"/>
            <a:ext cx="4894199" cy="446730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56D7CC03-A6D0-4F20-806E-7674C1F892AE}" type="slidenum">
              <a:rPr lang="ar-SA">
                <a:latin typeface="Times New Roman" pitchFamily="18" charset="0"/>
                <a:cs typeface="Times New Roman" pitchFamily="18" charset="0"/>
              </a:rPr>
              <a:pPr algn="r"/>
              <a:t>45</a:t>
            </a:fld>
            <a:endParaRPr lang="fr-FR">
              <a:latin typeface="Times New Roman" pitchFamily="18" charset="0"/>
            </a:endParaRPr>
          </a:p>
        </p:txBody>
      </p:sp>
      <p:sp>
        <p:nvSpPr>
          <p:cNvPr id="67587"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7588"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46</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9EC1C62-4BCB-44F6-BF71-F8A98E51E1FE}" type="slidenum">
              <a:rPr lang="fr-FR" smtClean="0"/>
              <a:pPr/>
              <a:t>52</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8D049B-33F9-4DB7-80D0-639890196915}" type="slidenum">
              <a:rPr lang="fr-FR" smtClean="0"/>
              <a:pPr fontAlgn="base">
                <a:spcBef>
                  <a:spcPct val="0"/>
                </a:spcBef>
                <a:spcAft>
                  <a:spcPct val="0"/>
                </a:spcAft>
                <a:defRPr/>
              </a:pPr>
              <a:t>68</a:t>
            </a:fld>
            <a:endParaRPr lang="fr-FR" dirty="0" smtClean="0"/>
          </a:p>
        </p:txBody>
      </p:sp>
      <p:sp>
        <p:nvSpPr>
          <p:cNvPr id="149507" name="Rectangle 7"/>
          <p:cNvSpPr txBox="1">
            <a:spLocks noGrp="1" noChangeArrowheads="1"/>
          </p:cNvSpPr>
          <p:nvPr/>
        </p:nvSpPr>
        <p:spPr bwMode="auto">
          <a:xfrm>
            <a:off x="3779150" y="9433538"/>
            <a:ext cx="2889938" cy="494687"/>
          </a:xfrm>
          <a:prstGeom prst="rect">
            <a:avLst/>
          </a:prstGeom>
          <a:noFill/>
          <a:ln w="9525">
            <a:noFill/>
            <a:miter lim="800000"/>
            <a:headEnd/>
            <a:tailEnd/>
          </a:ln>
        </p:spPr>
        <p:txBody>
          <a:bodyPr lIns="91544" tIns="45771" rIns="91544" bIns="45771" anchor="b"/>
          <a:lstStyle/>
          <a:p>
            <a:pPr algn="r" defTabSz="915988"/>
            <a:fld id="{CEF71E18-061D-4DAC-98EB-698799E9C380}" type="slidenum">
              <a:rPr lang="fr-FR" sz="1200">
                <a:latin typeface="Times New Roman" pitchFamily="18" charset="0"/>
              </a:rPr>
              <a:pPr algn="r" defTabSz="915988"/>
              <a:t>68</a:t>
            </a:fld>
            <a:endParaRPr lang="fr-FR" sz="1200">
              <a:latin typeface="Times New Roman" pitchFamily="18" charset="0"/>
            </a:endParaRPr>
          </a:p>
        </p:txBody>
      </p:sp>
      <p:sp>
        <p:nvSpPr>
          <p:cNvPr id="14950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9" name="Rectangle 3"/>
          <p:cNvSpPr>
            <a:spLocks noGrp="1" noChangeArrowheads="1"/>
          </p:cNvSpPr>
          <p:nvPr>
            <p:ph type="body" idx="1"/>
          </p:nvPr>
        </p:nvSpPr>
        <p:spPr bwMode="auto">
          <a:xfrm>
            <a:off x="889212" y="4717632"/>
            <a:ext cx="4890665" cy="4464254"/>
          </a:xfrm>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1B1F539-8984-4E6C-9EFB-F966BE7B89BD}" type="slidenum">
              <a:rPr lang="fr-FR" smtClean="0"/>
              <a:pPr/>
              <a:t>95</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1B1F539-8984-4E6C-9EFB-F966BE7B89BD}" type="slidenum">
              <a:rPr lang="fr-FR" smtClean="0"/>
              <a:pPr/>
              <a:t>97</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4F9E1577-5252-4E94-9EDD-51A3900CFCC9}" type="slidenum">
              <a:rPr lang="ar-SA">
                <a:latin typeface="Times New Roman" pitchFamily="18" charset="0"/>
                <a:cs typeface="Times New Roman" pitchFamily="18" charset="0"/>
              </a:rPr>
              <a:pPr algn="r" defTabSz="915988"/>
              <a:t>22</a:t>
            </a:fld>
            <a:endParaRPr lang="fr-FR">
              <a:latin typeface="Times New Roman" pitchFamily="18" charset="0"/>
            </a:endParaRPr>
          </a:p>
        </p:txBody>
      </p:sp>
      <p:sp>
        <p:nvSpPr>
          <p:cNvPr id="4813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48132" name="Rectangle 3"/>
          <p:cNvSpPr>
            <a:spLocks noGrp="1" noChangeArrowheads="1"/>
          </p:cNvSpPr>
          <p:nvPr>
            <p:ph type="body" idx="1"/>
          </p:nvPr>
        </p:nvSpPr>
        <p:spPr bwMode="auto">
          <a:xfrm>
            <a:off x="889004" y="4715311"/>
            <a:ext cx="4891081" cy="446730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777487" y="9432212"/>
            <a:ext cx="2890042" cy="494423"/>
          </a:xfrm>
          <a:prstGeom prst="rect">
            <a:avLst/>
          </a:prstGeom>
          <a:noFill/>
          <a:ln w="9525">
            <a:noFill/>
            <a:miter lim="800000"/>
            <a:headEnd/>
            <a:tailEnd/>
          </a:ln>
        </p:spPr>
        <p:txBody>
          <a:bodyPr lIns="91275" tIns="45638" rIns="91275" bIns="45638" anchor="b"/>
          <a:lstStyle/>
          <a:p>
            <a:pPr algn="r" defTabSz="912813"/>
            <a:fld id="{25B0CDD5-4889-4129-882E-8A26032A3B2F}" type="slidenum">
              <a:rPr lang="fr-FR">
                <a:latin typeface="Calibri" pitchFamily="34" charset="0"/>
              </a:rPr>
              <a:pPr algn="r" defTabSz="912813"/>
              <a:t>23</a:t>
            </a:fld>
            <a:endParaRPr lang="fr-FR">
              <a:latin typeface="Calibri"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470370E0-8ADF-4622-8E79-DB28000C47AA}" type="slidenum">
              <a:rPr lang="ar-SA">
                <a:latin typeface="Times New Roman" pitchFamily="18" charset="0"/>
                <a:cs typeface="Times New Roman" pitchFamily="18" charset="0"/>
              </a:rPr>
              <a:pPr algn="r"/>
              <a:t>24</a:t>
            </a:fld>
            <a:endParaRPr lang="fr-FR">
              <a:latin typeface="Times New Roman" pitchFamily="18" charset="0"/>
            </a:endParaRPr>
          </a:p>
        </p:txBody>
      </p:sp>
      <p:sp>
        <p:nvSpPr>
          <p:cNvPr id="50179"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0180"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779838" y="9434513"/>
            <a:ext cx="2889250" cy="493712"/>
          </a:xfrm>
          <a:prstGeom prst="rect">
            <a:avLst/>
          </a:prstGeom>
          <a:noFill/>
          <a:ln w="9525">
            <a:noFill/>
            <a:miter lim="800000"/>
            <a:headEnd/>
            <a:tailEnd/>
          </a:ln>
        </p:spPr>
        <p:txBody>
          <a:bodyPr lIns="91544" tIns="45771" rIns="91544" bIns="45771" anchor="b"/>
          <a:lstStyle/>
          <a:p>
            <a:pPr algn="r" defTabSz="915988"/>
            <a:fld id="{86B86696-2B5A-4ABB-AD1F-DF77CE652020}" type="slidenum">
              <a:rPr lang="ar-SA">
                <a:latin typeface="Times New Roman" pitchFamily="18" charset="0"/>
                <a:cs typeface="Times New Roman" pitchFamily="18" charset="0"/>
              </a:rPr>
              <a:pPr algn="r" defTabSz="915988"/>
              <a:t>26</a:t>
            </a:fld>
            <a:endParaRPr lang="fr-FR">
              <a:latin typeface="Times New Roman" pitchFamily="18" charset="0"/>
            </a:endParaRPr>
          </a:p>
        </p:txBody>
      </p:sp>
      <p:sp>
        <p:nvSpPr>
          <p:cNvPr id="154627" name="Rectangle 7"/>
          <p:cNvSpPr txBox="1">
            <a:spLocks noGrp="1" noChangeArrowheads="1"/>
          </p:cNvSpPr>
          <p:nvPr/>
        </p:nvSpPr>
        <p:spPr bwMode="auto">
          <a:xfrm>
            <a:off x="3779838" y="9434513"/>
            <a:ext cx="2889250" cy="493712"/>
          </a:xfrm>
          <a:prstGeom prst="rect">
            <a:avLst/>
          </a:prstGeom>
          <a:noFill/>
          <a:ln w="9525">
            <a:noFill/>
            <a:miter lim="800000"/>
            <a:headEnd/>
            <a:tailEnd/>
          </a:ln>
        </p:spPr>
        <p:txBody>
          <a:bodyPr lIns="91540" tIns="45769" rIns="91540" bIns="45769" anchor="b"/>
          <a:lstStyle/>
          <a:p>
            <a:pPr algn="r" defTabSz="915988"/>
            <a:fld id="{C56C00F9-782B-4F48-8FAD-2B62E428BDAD}" type="slidenum">
              <a:rPr lang="ar-SA">
                <a:latin typeface="Times New Roman" pitchFamily="18" charset="0"/>
                <a:cs typeface="Times New Roman" pitchFamily="18" charset="0"/>
              </a:rPr>
              <a:pPr algn="r" defTabSz="915988"/>
              <a:t>26</a:t>
            </a:fld>
            <a:endParaRPr lang="fr-FR">
              <a:latin typeface="Times New Roman" pitchFamily="18" charset="0"/>
            </a:endParaRPr>
          </a:p>
        </p:txBody>
      </p:sp>
      <p:sp>
        <p:nvSpPr>
          <p:cNvPr id="154628" name="Rectangle 2"/>
          <p:cNvSpPr>
            <a:spLocks noGrp="1" noRot="1" noChangeAspect="1" noChangeArrowheads="1" noTextEdit="1"/>
          </p:cNvSpPr>
          <p:nvPr>
            <p:ph type="sldImg"/>
          </p:nvPr>
        </p:nvSpPr>
        <p:spPr bwMode="auto">
          <a:xfrm>
            <a:off x="855663" y="746125"/>
            <a:ext cx="4959350" cy="3721100"/>
          </a:xfrm>
          <a:solidFill>
            <a:srgbClr val="FFFFFF"/>
          </a:solidFill>
          <a:ln>
            <a:solidFill>
              <a:srgbClr val="000000"/>
            </a:solidFill>
            <a:miter lim="800000"/>
            <a:headEnd/>
            <a:tailEnd/>
          </a:ln>
        </p:spPr>
      </p:sp>
      <p:sp>
        <p:nvSpPr>
          <p:cNvPr id="154629" name="Rectangle 3"/>
          <p:cNvSpPr>
            <a:spLocks noGrp="1" noChangeArrowheads="1"/>
          </p:cNvSpPr>
          <p:nvPr>
            <p:ph type="body" idx="1"/>
          </p:nvPr>
        </p:nvSpPr>
        <p:spPr bwMode="auto">
          <a:xfrm>
            <a:off x="887413" y="4714875"/>
            <a:ext cx="4894262" cy="4467225"/>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3779838" y="9434513"/>
            <a:ext cx="2889250" cy="493712"/>
          </a:xfrm>
          <a:prstGeom prst="rect">
            <a:avLst/>
          </a:prstGeom>
          <a:noFill/>
          <a:ln w="9525">
            <a:noFill/>
            <a:miter lim="800000"/>
            <a:headEnd/>
            <a:tailEnd/>
          </a:ln>
        </p:spPr>
        <p:txBody>
          <a:bodyPr lIns="91544" tIns="45771" rIns="91544" bIns="45771" anchor="b"/>
          <a:lstStyle/>
          <a:p>
            <a:pPr algn="r" defTabSz="915988"/>
            <a:fld id="{6B30B8A8-AFC6-47EB-B617-2DE61B169BCE}" type="slidenum">
              <a:rPr lang="ar-SA">
                <a:latin typeface="Times New Roman" pitchFamily="18" charset="0"/>
                <a:cs typeface="Times New Roman" pitchFamily="18" charset="0"/>
              </a:rPr>
              <a:pPr algn="r" defTabSz="915988"/>
              <a:t>27</a:t>
            </a:fld>
            <a:endParaRPr lang="fr-FR">
              <a:latin typeface="Times New Roman" pitchFamily="18" charset="0"/>
            </a:endParaRPr>
          </a:p>
        </p:txBody>
      </p:sp>
      <p:sp>
        <p:nvSpPr>
          <p:cNvPr id="15565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155652" name="Rectangle 3"/>
          <p:cNvSpPr>
            <a:spLocks noGrp="1" noChangeArrowheads="1"/>
          </p:cNvSpPr>
          <p:nvPr>
            <p:ph type="body" idx="1"/>
          </p:nvPr>
        </p:nvSpPr>
        <p:spPr bwMode="auto">
          <a:xfrm>
            <a:off x="889000" y="4714875"/>
            <a:ext cx="4891088" cy="4467225"/>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544" tIns="45771" rIns="91544" bIns="45771" anchor="b"/>
          <a:lstStyle/>
          <a:p>
            <a:pPr algn="r" defTabSz="915988"/>
            <a:fld id="{12FDD8AF-BEE8-4C76-BA47-C5049CD28925}" type="slidenum">
              <a:rPr lang="ar-SA">
                <a:latin typeface="Times New Roman" pitchFamily="18" charset="0"/>
                <a:cs typeface="Times New Roman" pitchFamily="18" charset="0"/>
              </a:rPr>
              <a:pPr algn="r" defTabSz="915988"/>
              <a:t>28</a:t>
            </a:fld>
            <a:endParaRPr lang="fr-FR">
              <a:latin typeface="Times New Roman" pitchFamily="18" charset="0"/>
            </a:endParaRPr>
          </a:p>
        </p:txBody>
      </p:sp>
      <p:sp>
        <p:nvSpPr>
          <p:cNvPr id="52227"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52228" name="Rectangle 3"/>
          <p:cNvSpPr>
            <a:spLocks noGrp="1" noChangeArrowheads="1"/>
          </p:cNvSpPr>
          <p:nvPr>
            <p:ph type="body" idx="1"/>
          </p:nvPr>
        </p:nvSpPr>
        <p:spPr bwMode="auto">
          <a:xfrm>
            <a:off x="889004" y="4715311"/>
            <a:ext cx="4891081" cy="446730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777487" y="9432212"/>
            <a:ext cx="2890042" cy="494423"/>
          </a:xfrm>
          <a:prstGeom prst="rect">
            <a:avLst/>
          </a:prstGeom>
          <a:noFill/>
          <a:ln w="9525">
            <a:noFill/>
            <a:miter lim="800000"/>
            <a:headEnd/>
            <a:tailEnd/>
          </a:ln>
        </p:spPr>
        <p:txBody>
          <a:bodyPr lIns="91275" tIns="45638" rIns="91275" bIns="45638" anchor="b"/>
          <a:lstStyle/>
          <a:p>
            <a:pPr algn="r" defTabSz="912813"/>
            <a:fld id="{D7642A97-C1CE-4B44-A52A-DA1C7E3C587C}" type="slidenum">
              <a:rPr lang="fr-FR">
                <a:latin typeface="Calibri" pitchFamily="34" charset="0"/>
              </a:rPr>
              <a:pPr algn="r" defTabSz="912813"/>
              <a:t>29</a:t>
            </a:fld>
            <a:endParaRPr lang="fr-FR">
              <a:latin typeface="Calibri"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3251E2E2-D2A3-484A-A385-C162A85ABEAC}" type="datetimeFigureOut">
              <a:rPr lang="fr-FR" smtClean="0"/>
              <a:pPr/>
              <a:t>05/12/2012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96ADBFE6-8ACB-40B7-9AAA-3AFCED20F35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3251E2E2-D2A3-484A-A385-C162A85ABEAC}" type="datetimeFigureOut">
              <a:rPr lang="fr-FR" smtClean="0"/>
              <a:pPr/>
              <a:t>05/12/2012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3251E2E2-D2A3-484A-A385-C162A85ABEAC}" type="datetimeFigureOut">
              <a:rPr lang="fr-FR" smtClean="0"/>
              <a:pPr/>
              <a:t>05/12/2012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96ADBFE6-8ACB-40B7-9AAA-3AFCED20F350}"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51E2E2-D2A3-484A-A385-C162A85ABEAC}" type="datetimeFigureOut">
              <a:rPr lang="fr-FR" smtClean="0"/>
              <a:pPr/>
              <a:t>05/12/2012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6ADBFE6-8ACB-40B7-9AAA-3AFCED20F3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42976" y="2534189"/>
            <a:ext cx="6500858" cy="132343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Plan </a:t>
            </a:r>
            <a:r>
              <a:rPr lang="fr-FR" sz="4000" b="1" dirty="0">
                <a:ln w="1905"/>
                <a:solidFill>
                  <a:srgbClr val="FFFF00"/>
                </a:solidFill>
                <a:effectLst>
                  <a:innerShdw blurRad="69850" dist="43180" dir="5400000">
                    <a:srgbClr val="000000">
                      <a:alpha val="65000"/>
                    </a:srgbClr>
                  </a:innerShdw>
                </a:effectLst>
                <a:latin typeface="Bell MT" pitchFamily="18" charset="0"/>
                <a:cs typeface="+mn-cs"/>
              </a:rPr>
              <a:t>Stratégique de </a:t>
            </a: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SDA </a:t>
            </a:r>
          </a:p>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2013 - 2017</a:t>
            </a:r>
            <a:endParaRPr lang="fr-FR" sz="4000" b="1" dirty="0">
              <a:ln w="1905"/>
              <a:solidFill>
                <a:srgbClr val="FFFF00"/>
              </a:solidFill>
              <a:effectLst>
                <a:innerShdw blurRad="69850" dist="43180" dir="5400000">
                  <a:srgbClr val="000000">
                    <a:alpha val="65000"/>
                  </a:srgbClr>
                </a:innerShdw>
              </a:effectLst>
              <a:latin typeface="Bell MT" pitchFamily="18" charset="0"/>
              <a:cs typeface="+mn-cs"/>
            </a:endParaRPr>
          </a:p>
        </p:txBody>
      </p:sp>
      <p:sp>
        <p:nvSpPr>
          <p:cNvPr id="14" name="ZoneTexte 13"/>
          <p:cNvSpPr txBox="1"/>
          <p:nvPr/>
        </p:nvSpPr>
        <p:spPr>
          <a:xfrm>
            <a:off x="857250" y="6205538"/>
            <a:ext cx="7500938" cy="400050"/>
          </a:xfrm>
          <a:prstGeom prst="rect">
            <a:avLst/>
          </a:prstGeom>
          <a:noFill/>
        </p:spPr>
        <p:txBody>
          <a:bodyPr>
            <a:spAutoFit/>
          </a:bodyPr>
          <a:lstStyle/>
          <a:p>
            <a:pPr algn="r" fontAlgn="auto">
              <a:spcBef>
                <a:spcPts val="0"/>
              </a:spcBef>
              <a:spcAft>
                <a:spcPts val="0"/>
              </a:spcAft>
              <a:defRPr/>
            </a:pPr>
            <a:r>
              <a:rPr lang="fr-FR" sz="2000" b="1" dirty="0">
                <a:solidFill>
                  <a:schemeClr val="accent1">
                    <a:lumMod val="75000"/>
                  </a:schemeClr>
                </a:solidFill>
                <a:latin typeface="Bell MT" pitchFamily="18" charset="0"/>
                <a:cs typeface="Arial" pitchFamily="34" charset="0"/>
              </a:rPr>
              <a:t> </a:t>
            </a:r>
            <a:r>
              <a:rPr lang="fr-FR" sz="2000" b="1" dirty="0" smtClean="0">
                <a:solidFill>
                  <a:schemeClr val="accent1">
                    <a:lumMod val="75000"/>
                  </a:schemeClr>
                </a:solidFill>
                <a:latin typeface="Bell MT" pitchFamily="18" charset="0"/>
                <a:cs typeface="Arial" pitchFamily="34" charset="0"/>
              </a:rPr>
              <a:t> </a:t>
            </a:r>
            <a:endParaRPr lang="fr-FR" sz="2000" b="1" dirty="0">
              <a:solidFill>
                <a:schemeClr val="accent1">
                  <a:lumMod val="75000"/>
                </a:schemeClr>
              </a:solidFill>
              <a:latin typeface="Bell MT" pitchFamily="18" charset="0"/>
              <a:cs typeface="Arial" pitchFamily="34" charset="0"/>
            </a:endParaRPr>
          </a:p>
        </p:txBody>
      </p:sp>
      <p:sp>
        <p:nvSpPr>
          <p:cNvPr id="4103" name="Espace réservé du numéro de diapositive 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71FA835-18E2-4172-BBB0-2FB22E98B871}" type="slidenum">
              <a:rPr lang="en-US" smtClean="0"/>
              <a:pPr fontAlgn="base">
                <a:spcBef>
                  <a:spcPct val="0"/>
                </a:spcBef>
                <a:spcAft>
                  <a:spcPct val="0"/>
                </a:spcAft>
                <a:defRPr/>
              </a:pPr>
              <a:t>1</a:t>
            </a:fld>
            <a:endParaRPr lang="en-US" smtClean="0"/>
          </a:p>
        </p:txBody>
      </p:sp>
      <p:pic>
        <p:nvPicPr>
          <p:cNvPr id="7175" name="Image 7"/>
          <p:cNvPicPr>
            <a:picLocks noChangeAspect="1" noChangeArrowheads="1"/>
          </p:cNvPicPr>
          <p:nvPr/>
        </p:nvPicPr>
        <p:blipFill>
          <a:blip r:embed="rId2"/>
          <a:srcRect/>
          <a:stretch>
            <a:fillRect/>
          </a:stretch>
        </p:blipFill>
        <p:spPr bwMode="auto">
          <a:xfrm>
            <a:off x="0" y="228584"/>
            <a:ext cx="8929718" cy="112871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857232"/>
            <a:ext cx="8229600" cy="5150059"/>
          </a:xfrm>
        </p:spPr>
        <p:txBody>
          <a:bodyPr>
            <a:normAutofit/>
          </a:bodyPr>
          <a:lstStyle/>
          <a:p>
            <a:pPr algn="just">
              <a:buNone/>
            </a:pPr>
            <a:r>
              <a:rPr lang="fr-FR" sz="2400" dirty="0" smtClean="0"/>
              <a:t>La macrostructure de la Société de Distribution de l’Electricité et du Gaz d’Alger est représentée dans l’organigramme suivant :</a:t>
            </a:r>
          </a:p>
        </p:txBody>
      </p:sp>
      <p:sp>
        <p:nvSpPr>
          <p:cNvPr id="3" name="Titre 2"/>
          <p:cNvSpPr>
            <a:spLocks noGrp="1"/>
          </p:cNvSpPr>
          <p:nvPr>
            <p:ph type="title"/>
          </p:nvPr>
        </p:nvSpPr>
        <p:spPr>
          <a:xfrm>
            <a:off x="457200" y="274638"/>
            <a:ext cx="8229600" cy="725470"/>
          </a:xfrm>
        </p:spPr>
        <p:txBody>
          <a:bodyPr>
            <a:noAutofit/>
          </a:bodyPr>
          <a:lstStyle/>
          <a:p>
            <a:pPr lvl="1" algn="l" rtl="0">
              <a:spcBef>
                <a:spcPct val="0"/>
              </a:spcBef>
            </a:pPr>
            <a:r>
              <a:rPr lang="fr-FR" sz="2200" dirty="0" smtClean="0">
                <a:solidFill>
                  <a:srgbClr val="0070C0"/>
                </a:solidFill>
              </a:rPr>
              <a:t>2.5. L’organisation :</a:t>
            </a:r>
            <a:r>
              <a:rPr lang="fr-FR" sz="2200" dirty="0"/>
              <a:t/>
            </a:r>
            <a:br>
              <a:rPr lang="fr-FR" sz="2200" dirty="0"/>
            </a:br>
            <a:endParaRPr lang="fr-FR" sz="22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285720" y="642918"/>
          <a:ext cx="7000924" cy="586004"/>
        </p:xfrm>
        <a:graphic>
          <a:graphicData uri="http://schemas.openxmlformats.org/drawingml/2006/table">
            <a:tbl>
              <a:tblPr/>
              <a:tblGrid>
                <a:gridCol w="1083639"/>
                <a:gridCol w="965823"/>
                <a:gridCol w="917921"/>
                <a:gridCol w="1009194"/>
                <a:gridCol w="1097232"/>
                <a:gridCol w="1009843"/>
                <a:gridCol w="917272"/>
              </a:tblGrid>
              <a:tr h="186581">
                <a:tc>
                  <a:txBody>
                    <a:bodyPr/>
                    <a:lstStyle/>
                    <a:p>
                      <a:pPr algn="ctr">
                        <a:lnSpc>
                          <a:spcPct val="115000"/>
                        </a:lnSpc>
                        <a:spcAft>
                          <a:spcPts val="0"/>
                        </a:spcAft>
                      </a:pPr>
                      <a:r>
                        <a:rPr lang="fr-FR" sz="1100" b="1" dirty="0">
                          <a:solidFill>
                            <a:srgbClr val="FFFFFF"/>
                          </a:solidFill>
                          <a:latin typeface="Times New Roman"/>
                          <a:ea typeface="Times New Roman"/>
                          <a:cs typeface="Arial"/>
                        </a:rPr>
                        <a:t>GAZ</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2012</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2013</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2014</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2015</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a:noFill/>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dirty="0">
                          <a:solidFill>
                            <a:srgbClr val="FFFFFF"/>
                          </a:solidFill>
                          <a:latin typeface="Times New Roman"/>
                          <a:ea typeface="Times New Roman"/>
                          <a:cs typeface="Arial"/>
                        </a:rPr>
                        <a:t>2016</a:t>
                      </a:r>
                      <a:endParaRPr lang="fr-FR" sz="1000" dirty="0">
                        <a:latin typeface="Calibri"/>
                        <a:ea typeface="Calibri"/>
                        <a:cs typeface="Arial"/>
                      </a:endParaRPr>
                    </a:p>
                  </a:txBody>
                  <a:tcPr marL="39434" marR="39434" marT="0" marB="0" anchor="ctr">
                    <a:lnL>
                      <a:noFill/>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dirty="0">
                          <a:solidFill>
                            <a:srgbClr val="FFFFFF"/>
                          </a:solidFill>
                          <a:latin typeface="Times New Roman"/>
                          <a:ea typeface="Times New Roman"/>
                          <a:cs typeface="Arial"/>
                        </a:rPr>
                        <a:t>2017</a:t>
                      </a:r>
                      <a:endParaRPr lang="fr-FR" sz="1000" dirty="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r>
              <a:tr h="393218">
                <a:tc>
                  <a:txBody>
                    <a:bodyPr/>
                    <a:lstStyle/>
                    <a:p>
                      <a:pPr algn="ctr">
                        <a:lnSpc>
                          <a:spcPct val="115000"/>
                        </a:lnSpc>
                        <a:spcAft>
                          <a:spcPts val="0"/>
                        </a:spcAft>
                      </a:pPr>
                      <a:r>
                        <a:rPr lang="fr-FR" sz="1100" b="1" dirty="0">
                          <a:solidFill>
                            <a:srgbClr val="000000"/>
                          </a:solidFill>
                          <a:latin typeface="Times New Roman"/>
                          <a:ea typeface="Times New Roman"/>
                          <a:cs typeface="Arial"/>
                        </a:rPr>
                        <a:t>SONATRACH</a:t>
                      </a:r>
                      <a:endParaRPr lang="fr-FR" sz="1000" dirty="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100">
                          <a:solidFill>
                            <a:srgbClr val="000000"/>
                          </a:solidFill>
                          <a:latin typeface="Times New Roman"/>
                          <a:ea typeface="Calibri"/>
                          <a:cs typeface="Arial"/>
                        </a:rPr>
                        <a:t>2 273,54</a:t>
                      </a:r>
                      <a:endParaRPr lang="fr-FR" sz="100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dirty="0">
                          <a:solidFill>
                            <a:srgbClr val="000000"/>
                          </a:solidFill>
                          <a:latin typeface="Times New Roman"/>
                          <a:ea typeface="Calibri"/>
                          <a:cs typeface="Arial"/>
                        </a:rPr>
                        <a:t>2 361,05</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2 236,64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2 278,03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2 400,76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2 448,43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bl>
          </a:graphicData>
        </a:graphic>
      </p:graphicFrame>
      <p:sp>
        <p:nvSpPr>
          <p:cNvPr id="174081" name="Rectangle 1"/>
          <p:cNvSpPr>
            <a:spLocks noChangeArrowheads="1"/>
          </p:cNvSpPr>
          <p:nvPr/>
        </p:nvSpPr>
        <p:spPr bwMode="auto">
          <a:xfrm>
            <a:off x="142844" y="1357298"/>
            <a:ext cx="8143932" cy="18466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L’augmentation des achats de l’électricité et du gaz est expliquée principalement par  l’augmentation des achats du gaz auprès de SONATRACH et d’électricité, auprès de SPE et des producteurs indépendants, qui évoluent en moyenne de 10% avec l’hypothèse du maintien du coût d’achat à SPE à 1,725 DA/KWH à l’horizon de 2017.</a:t>
            </a: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Les services extérieurs et les autres consommations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Les services extérieurs et les autres consommations vont évoluer annuellement de 4%, avec une augmentation des services de 2% annuellement et une diminution des frais divers de 21% annuellement.</a:t>
            </a: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Les charges de personnel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vont évoluer de 8 % annuellement compte tenu de l’augmentation de l’effectif comme suit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500034" y="-24"/>
            <a:ext cx="6215106" cy="553998"/>
          </a:xfrm>
          <a:prstGeom prst="rect">
            <a:avLst/>
          </a:prstGeom>
        </p:spPr>
        <p:txBody>
          <a:bodyPr wrap="square">
            <a:spAutoFit/>
          </a:bodyPr>
          <a:lstStyle/>
          <a:p>
            <a:pPr marL="685800" lvl="1" indent="-228600" eaLnBrk="0" fontAlgn="base" hangingPunct="0">
              <a:spcBef>
                <a:spcPct val="0"/>
              </a:spcBef>
              <a:spcAft>
                <a:spcPct val="0"/>
              </a:spcAft>
              <a:buFont typeface="+mj-lt"/>
              <a:buAutoNum type="arabicPeriod"/>
            </a:pPr>
            <a:endParaRPr lang="fr-FR" dirty="0" smtClean="0">
              <a:latin typeface="Arial" pitchFamily="34" charset="0"/>
              <a:cs typeface="Arial" pitchFamily="34" charset="0"/>
            </a:endParaRPr>
          </a:p>
          <a:p>
            <a:pPr lvl="4" algn="justLow" eaLnBrk="0" fontAlgn="base" hangingPunct="0">
              <a:spcBef>
                <a:spcPct val="0"/>
              </a:spcBef>
              <a:spcAft>
                <a:spcPct val="0"/>
              </a:spcAft>
            </a:pPr>
            <a:r>
              <a:rPr lang="fr-FR" sz="1200" b="1" u="sng" dirty="0" smtClean="0">
                <a:solidFill>
                  <a:schemeClr val="bg1"/>
                </a:solidFill>
                <a:latin typeface="Times New Roman" pitchFamily="18" charset="0"/>
                <a:ea typeface="Times New Roman" pitchFamily="18" charset="0"/>
                <a:cs typeface="Times New Roman" pitchFamily="18" charset="0"/>
              </a:rPr>
              <a:t>			</a:t>
            </a:r>
            <a:r>
              <a:rPr lang="fr-FR" sz="1200" b="1" u="sng" dirty="0" smtClean="0">
                <a:latin typeface="Times New Roman" pitchFamily="18" charset="0"/>
                <a:ea typeface="Times New Roman" pitchFamily="18" charset="0"/>
                <a:cs typeface="Times New Roman" pitchFamily="18" charset="0"/>
              </a:rPr>
              <a:t>Unit</a:t>
            </a:r>
            <a:r>
              <a:rPr lang="fr-FR" sz="1200" b="1" u="sng" dirty="0" smtClean="0">
                <a:latin typeface="Cambria"/>
                <a:ea typeface="Times New Roman" pitchFamily="18" charset="0"/>
                <a:cs typeface="Times New Roman" pitchFamily="18" charset="0"/>
              </a:rPr>
              <a:t>é</a:t>
            </a:r>
            <a:r>
              <a:rPr lang="fr-FR" sz="1200" dirty="0" smtClean="0">
                <a:latin typeface="Cambria"/>
                <a:ea typeface="Times New Roman" pitchFamily="18" charset="0"/>
                <a:cs typeface="Times New Roman" pitchFamily="18" charset="0"/>
              </a:rPr>
              <a:t> </a:t>
            </a:r>
            <a:r>
              <a:rPr lang="fr-FR" sz="1200" dirty="0" smtClean="0">
                <a:latin typeface="Times New Roman" pitchFamily="18" charset="0"/>
                <a:ea typeface="Times New Roman" pitchFamily="18" charset="0"/>
                <a:cs typeface="Times New Roman" pitchFamily="18" charset="0"/>
              </a:rPr>
              <a:t>: MDA</a:t>
            </a:r>
            <a:endParaRPr lang="fr-FR" sz="900" dirty="0" smtClean="0">
              <a:latin typeface="Arial" pitchFamily="34" charset="0"/>
              <a:cs typeface="Arial" pitchFamily="34" charset="0"/>
            </a:endParaRPr>
          </a:p>
        </p:txBody>
      </p:sp>
      <p:sp>
        <p:nvSpPr>
          <p:cNvPr id="11" name="Rectangle 10"/>
          <p:cNvSpPr/>
          <p:nvPr/>
        </p:nvSpPr>
        <p:spPr>
          <a:xfrm>
            <a:off x="714348" y="166994"/>
            <a:ext cx="1755609" cy="261610"/>
          </a:xfrm>
          <a:prstGeom prst="rect">
            <a:avLst/>
          </a:prstGeom>
        </p:spPr>
        <p:txBody>
          <a:bodyPr wrap="none">
            <a:spAutoFit/>
          </a:bodyPr>
          <a:lstStyle/>
          <a:p>
            <a:pPr marL="685800" lvl="1" indent="-228600" eaLnBrk="0" fontAlgn="base" hangingPunct="0">
              <a:spcBef>
                <a:spcPct val="0"/>
              </a:spcBef>
              <a:spcAft>
                <a:spcPct val="0"/>
              </a:spcAft>
            </a:pPr>
            <a:r>
              <a:rPr lang="fr-FR" sz="1100" b="1" dirty="0" smtClean="0">
                <a:solidFill>
                  <a:prstClr val="black"/>
                </a:solidFill>
                <a:latin typeface="Cambria" pitchFamily="18" charset="0"/>
                <a:ea typeface="Times New Roman" pitchFamily="18" charset="0"/>
                <a:cs typeface="Times New Roman" pitchFamily="18" charset="0"/>
              </a:rPr>
              <a:t>2.	GAZ :</a:t>
            </a:r>
            <a:r>
              <a:rPr lang="fr-FR" sz="900" dirty="0" smtClean="0">
                <a:solidFill>
                  <a:prstClr val="black"/>
                </a:solidFill>
                <a:latin typeface="Arial" pitchFamily="34" charset="0"/>
                <a:ea typeface="Times New Roman" pitchFamily="18" charset="0"/>
                <a:cs typeface="Arial" pitchFamily="34" charset="0"/>
              </a:rPr>
              <a:t>                 </a:t>
            </a:r>
            <a:endParaRPr lang="fr-FR" dirty="0" smtClean="0">
              <a:solidFill>
                <a:prstClr val="black"/>
              </a:solidFill>
              <a:latin typeface="Arial" pitchFamily="34" charset="0"/>
              <a:cs typeface="Arial" pitchFamily="34" charset="0"/>
            </a:endParaRPr>
          </a:p>
        </p:txBody>
      </p:sp>
      <p:sp>
        <p:nvSpPr>
          <p:cNvPr id="174082" name="Rectangle 2"/>
          <p:cNvSpPr>
            <a:spLocks noChangeArrowheads="1"/>
          </p:cNvSpPr>
          <p:nvPr/>
        </p:nvSpPr>
        <p:spPr bwMode="auto">
          <a:xfrm>
            <a:off x="285720" y="4857760"/>
            <a:ext cx="7858180"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Impôts, taxes et versement assimilés :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 post va enregistrer une augmentation proportionnelle à l’évolution du chiffre d’affaires.</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Dotations aux amortissements, provisions et perte de valeurs :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 post va enregistrer une évolution de 4 % annuellement (TE 2013/2012).</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au 7"/>
          <p:cNvGraphicFramePr>
            <a:graphicFrameLocks noGrp="1"/>
          </p:cNvGraphicFramePr>
          <p:nvPr/>
        </p:nvGraphicFramePr>
        <p:xfrm>
          <a:off x="500034" y="3214686"/>
          <a:ext cx="7715304" cy="1574559"/>
        </p:xfrm>
        <a:graphic>
          <a:graphicData uri="http://schemas.openxmlformats.org/drawingml/2006/table">
            <a:tbl>
              <a:tblPr/>
              <a:tblGrid>
                <a:gridCol w="1111395"/>
                <a:gridCol w="1278104"/>
                <a:gridCol w="1111395"/>
                <a:gridCol w="1111395"/>
                <a:gridCol w="1111395"/>
                <a:gridCol w="995810"/>
                <a:gridCol w="995810"/>
              </a:tblGrid>
              <a:tr h="178799">
                <a:tc rowSpan="2">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GSP</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BE5F1"/>
                    </a:solidFill>
                  </a:tcPr>
                </a:tc>
                <a:tc rowSpan="2">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Effectif prévisionnel 2012</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BE5F1"/>
                    </a:solidFill>
                  </a:tcPr>
                </a:tc>
                <a:tc gridSpan="5">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Effectifs prévisionnels</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279152">
                <a:tc vMerge="1">
                  <a:txBody>
                    <a:bodyPr/>
                    <a:lstStyle/>
                    <a:p>
                      <a:endParaRPr lang="fr-FR"/>
                    </a:p>
                  </a:txBody>
                  <a:tcPr/>
                </a:tc>
                <a:tc vMerge="1">
                  <a:txBody>
                    <a:bodyPr/>
                    <a:lstStyle/>
                    <a:p>
                      <a:endParaRPr lang="fr-FR"/>
                    </a:p>
                  </a:txBody>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2013</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2014</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2015</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2016</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2017</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152">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Cadre</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748</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839</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943</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1 002</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1046</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1080</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152">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Maitrise</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1 724</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1 758</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1 867</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1 914</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2006</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2139</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152">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Exécution</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784</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857</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873</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893</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895</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893</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152">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Total</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3 256</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3 454</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3 683</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3 809</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3947</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000" b="1" dirty="0">
                          <a:solidFill>
                            <a:srgbClr val="000000"/>
                          </a:solidFill>
                          <a:latin typeface="Arial Narrow"/>
                          <a:ea typeface="Times New Roman"/>
                          <a:cs typeface="Arial"/>
                        </a:rPr>
                        <a:t>4112</a:t>
                      </a:r>
                      <a:endParaRPr lang="fr-FR" sz="1100" dirty="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85852" y="1142984"/>
            <a:ext cx="184731" cy="369332"/>
          </a:xfrm>
          <a:prstGeom prst="rect">
            <a:avLst/>
          </a:prstGeom>
          <a:noFill/>
        </p:spPr>
        <p:txBody>
          <a:bodyPr wrap="none" rtlCol="0">
            <a:spAutoFit/>
          </a:bodyPr>
          <a:lstStyle/>
          <a:p>
            <a:endParaRPr lang="fr-FR" dirty="0"/>
          </a:p>
        </p:txBody>
      </p:sp>
      <p:graphicFrame>
        <p:nvGraphicFramePr>
          <p:cNvPr id="8" name="Tableau 7"/>
          <p:cNvGraphicFramePr>
            <a:graphicFrameLocks noGrp="1"/>
          </p:cNvGraphicFramePr>
          <p:nvPr/>
        </p:nvGraphicFramePr>
        <p:xfrm>
          <a:off x="71406" y="85030"/>
          <a:ext cx="9001154" cy="5879735"/>
        </p:xfrm>
        <a:graphic>
          <a:graphicData uri="http://schemas.openxmlformats.org/drawingml/2006/table">
            <a:tbl>
              <a:tblPr/>
              <a:tblGrid>
                <a:gridCol w="3148948"/>
                <a:gridCol w="141964"/>
                <a:gridCol w="880744"/>
                <a:gridCol w="957196"/>
                <a:gridCol w="78655"/>
                <a:gridCol w="878541"/>
                <a:gridCol w="746855"/>
                <a:gridCol w="217515"/>
                <a:gridCol w="276573"/>
                <a:gridCol w="768464"/>
                <a:gridCol w="905699"/>
              </a:tblGrid>
              <a:tr h="622843">
                <a:tc>
                  <a:txBody>
                    <a:bodyPr/>
                    <a:lstStyle/>
                    <a:p>
                      <a:pPr indent="450215" algn="ctr">
                        <a:lnSpc>
                          <a:spcPct val="115000"/>
                        </a:lnSpc>
                        <a:spcBef>
                          <a:spcPts val="1000"/>
                        </a:spcBef>
                        <a:spcAft>
                          <a:spcPts val="0"/>
                        </a:spcAft>
                      </a:pPr>
                      <a:endParaRPr lang="fr-FR" sz="1000" dirty="0">
                        <a:solidFill>
                          <a:srgbClr val="000000"/>
                        </a:solidFill>
                        <a:latin typeface="Cambria"/>
                        <a:ea typeface="Times New Roman"/>
                        <a:cs typeface="Arial"/>
                      </a:endParaRPr>
                    </a:p>
                  </a:txBody>
                  <a:tcPr marL="14023" marR="14023" marT="0" marB="0" anchor="ctr">
                    <a:lnL>
                      <a:noFill/>
                    </a:lnL>
                    <a:lnR>
                      <a:noFill/>
                    </a:lnR>
                    <a:lnT>
                      <a:noFill/>
                    </a:lnT>
                    <a:lnB>
                      <a:noFill/>
                    </a:lnB>
                  </a:tcPr>
                </a:tc>
                <a:tc gridSpan="10">
                  <a:txBody>
                    <a:bodyPr/>
                    <a:lstStyle/>
                    <a:p>
                      <a:pPr marL="0" marR="0" indent="0" algn="l" defTabSz="914400" rtl="0" eaLnBrk="1" fontAlgn="auto" latinLnBrk="0" hangingPunct="1">
                        <a:lnSpc>
                          <a:spcPct val="115000"/>
                        </a:lnSpc>
                        <a:spcBef>
                          <a:spcPts val="1000"/>
                        </a:spcBef>
                        <a:spcAft>
                          <a:spcPts val="1000"/>
                        </a:spcAft>
                        <a:buClrTx/>
                        <a:buSzTx/>
                        <a:buFontTx/>
                        <a:buNone/>
                        <a:tabLst/>
                        <a:defRPr/>
                      </a:pPr>
                      <a:r>
                        <a:rPr lang="fr-FR" sz="1400" b="1" u="sng" dirty="0" smtClean="0">
                          <a:solidFill>
                            <a:srgbClr val="000000"/>
                          </a:solidFill>
                          <a:latin typeface="Times New Roman"/>
                          <a:ea typeface="Times New Roman"/>
                          <a:cs typeface="Arial"/>
                        </a:rPr>
                        <a:t>COMPTES DE RESULTAT 2012/2017</a:t>
                      </a:r>
                      <a:endParaRPr lang="fr-FR" sz="1400" dirty="0" smtClean="0">
                        <a:solidFill>
                          <a:srgbClr val="000000"/>
                        </a:solidFill>
                        <a:latin typeface="Cambria"/>
                        <a:ea typeface="Times New Roman"/>
                        <a:cs typeface="Arial"/>
                      </a:endParaRPr>
                    </a:p>
                    <a:p>
                      <a:pPr algn="ctr">
                        <a:lnSpc>
                          <a:spcPct val="115000"/>
                        </a:lnSpc>
                        <a:spcBef>
                          <a:spcPts val="1000"/>
                        </a:spcBef>
                        <a:spcAft>
                          <a:spcPts val="1000"/>
                        </a:spcAft>
                      </a:pPr>
                      <a:r>
                        <a:rPr lang="fr-FR" sz="1000" dirty="0">
                          <a:solidFill>
                            <a:srgbClr val="000000"/>
                          </a:solidFill>
                          <a:latin typeface="Cambria"/>
                          <a:ea typeface="Times New Roman"/>
                          <a:cs typeface="Arial"/>
                        </a:rPr>
                        <a:t> </a:t>
                      </a:r>
                    </a:p>
                  </a:txBody>
                  <a:tcPr marL="0" marR="0" marT="0" marB="0" anchor="ctr">
                    <a:lnL>
                      <a:noFill/>
                    </a:lnL>
                    <a:lnR>
                      <a:noFill/>
                    </a:lnR>
                    <a:lnT>
                      <a:noFill/>
                    </a:lnT>
                    <a:lnB>
                      <a:noFill/>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165468">
                <a:tc>
                  <a:txBody>
                    <a:bodyPr/>
                    <a:lstStyle/>
                    <a:p>
                      <a:pPr>
                        <a:lnSpc>
                          <a:spcPct val="115000"/>
                        </a:lnSpc>
                      </a:pPr>
                      <a:endParaRPr lang="fr-FR" sz="1000">
                        <a:latin typeface="Calibri"/>
                      </a:endParaRPr>
                    </a:p>
                  </a:txBody>
                  <a:tcPr marL="14023" marR="1402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fr-FR" sz="1000">
                        <a:latin typeface="Calibri"/>
                      </a:endParaRPr>
                    </a:p>
                  </a:txBody>
                  <a:tcPr marL="14023" marR="14023" marT="0" marB="0" anchor="b">
                    <a:lnL>
                      <a:noFill/>
                    </a:lnL>
                    <a:lnR>
                      <a:noFill/>
                    </a:lnR>
                    <a:lnT>
                      <a:noFill/>
                    </a:lnT>
                    <a:lnB>
                      <a:noFill/>
                    </a:lnB>
                  </a:tcPr>
                </a:tc>
                <a:tc>
                  <a:txBody>
                    <a:bodyPr/>
                    <a:lstStyle/>
                    <a:p>
                      <a:pPr>
                        <a:lnSpc>
                          <a:spcPct val="115000"/>
                        </a:lnSpc>
                      </a:pPr>
                      <a:endParaRPr lang="fr-FR" sz="1000" dirty="0">
                        <a:latin typeface="Calibri"/>
                      </a:endParaRPr>
                    </a:p>
                  </a:txBody>
                  <a:tcPr marL="14023" marR="14023" marT="0" marB="0" anchor="b">
                    <a:lnL>
                      <a:noFill/>
                    </a:lnL>
                    <a:lnR>
                      <a:noFill/>
                    </a:lnR>
                    <a:lnT>
                      <a:noFill/>
                    </a:lnT>
                    <a:lnB>
                      <a:noFill/>
                    </a:lnB>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r>
              <a:tr h="160126">
                <a:tc rowSpan="2">
                  <a:txBody>
                    <a:bodyPr/>
                    <a:lstStyle/>
                    <a:p>
                      <a:pPr indent="450215" algn="ctr">
                        <a:lnSpc>
                          <a:spcPct val="115000"/>
                        </a:lnSpc>
                        <a:spcBef>
                          <a:spcPts val="1000"/>
                        </a:spcBef>
                        <a:spcAft>
                          <a:spcPts val="0"/>
                        </a:spcAft>
                      </a:pPr>
                      <a:r>
                        <a:rPr lang="fr-FR" sz="1000" b="1">
                          <a:solidFill>
                            <a:srgbClr val="FFFFFF"/>
                          </a:solidFill>
                          <a:latin typeface="Times New Roman"/>
                          <a:ea typeface="Times New Roman"/>
                          <a:cs typeface="Arial"/>
                        </a:rPr>
                        <a:t>LIBELLE</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gridSpan="10">
                  <a:txBody>
                    <a:bodyPr/>
                    <a:lstStyle/>
                    <a:p>
                      <a:pPr indent="450215" algn="ctr">
                        <a:lnSpc>
                          <a:spcPct val="115000"/>
                        </a:lnSpc>
                        <a:spcBef>
                          <a:spcPts val="1000"/>
                        </a:spcBef>
                        <a:spcAft>
                          <a:spcPts val="0"/>
                        </a:spcAft>
                      </a:pPr>
                      <a:r>
                        <a:rPr lang="fr-FR" sz="1000" b="1" dirty="0">
                          <a:solidFill>
                            <a:srgbClr val="FFFFFF"/>
                          </a:solidFill>
                          <a:latin typeface="Times New Roman"/>
                          <a:ea typeface="Times New Roman"/>
                          <a:cs typeface="Arial"/>
                        </a:rPr>
                        <a:t>SDA</a:t>
                      </a:r>
                      <a:endParaRPr lang="fr-FR" sz="1000" dirty="0">
                        <a:solidFill>
                          <a:srgbClr val="000000"/>
                        </a:solidFill>
                        <a:latin typeface="Cambria"/>
                        <a:ea typeface="Times New Roman"/>
                        <a:cs typeface="Arial"/>
                      </a:endParaRPr>
                    </a:p>
                  </a:txBody>
                  <a:tcPr marL="14023" marR="14023" marT="0" marB="0" anchor="b">
                    <a:lnL>
                      <a:noFill/>
                    </a:lnL>
                    <a:lnR>
                      <a:noFill/>
                    </a:lnR>
                    <a:lnT>
                      <a:noFill/>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160126">
                <a:tc vMerge="1">
                  <a:txBody>
                    <a:bodyPr/>
                    <a:lstStyle/>
                    <a:p>
                      <a:endParaRPr lang="fr-FR"/>
                    </a:p>
                  </a:txBody>
                  <a:tcPr/>
                </a:tc>
                <a:tc gridSpan="2">
                  <a:txBody>
                    <a:bodyPr/>
                    <a:lstStyle/>
                    <a:p>
                      <a:pPr indent="450215" algn="r">
                        <a:lnSpc>
                          <a:spcPct val="115000"/>
                        </a:lnSpc>
                        <a:spcBef>
                          <a:spcPts val="1000"/>
                        </a:spcBef>
                        <a:spcAft>
                          <a:spcPts val="0"/>
                        </a:spcAft>
                      </a:pPr>
                      <a:r>
                        <a:rPr lang="fr-FR" sz="1000" b="1">
                          <a:solidFill>
                            <a:srgbClr val="FFFFFF"/>
                          </a:solidFill>
                          <a:latin typeface="Times New Roman"/>
                          <a:ea typeface="Times New Roman"/>
                          <a:cs typeface="Arial"/>
                        </a:rPr>
                        <a:t>2 012</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a:txBody>
                    <a:bodyPr/>
                    <a:lstStyle/>
                    <a:p>
                      <a:pPr indent="450215" algn="r">
                        <a:lnSpc>
                          <a:spcPct val="115000"/>
                        </a:lnSpc>
                        <a:spcBef>
                          <a:spcPts val="1000"/>
                        </a:spcBef>
                        <a:spcAft>
                          <a:spcPts val="0"/>
                        </a:spcAft>
                      </a:pPr>
                      <a:r>
                        <a:rPr lang="fr-FR" sz="1000" b="1">
                          <a:solidFill>
                            <a:srgbClr val="FFFFFF"/>
                          </a:solidFill>
                          <a:latin typeface="Times New Roman"/>
                          <a:ea typeface="Times New Roman"/>
                          <a:cs typeface="Arial"/>
                        </a:rPr>
                        <a:t>2 013</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gridSpan="2">
                  <a:txBody>
                    <a:bodyPr/>
                    <a:lstStyle/>
                    <a:p>
                      <a:pPr indent="450215" algn="r">
                        <a:lnSpc>
                          <a:spcPct val="115000"/>
                        </a:lnSpc>
                        <a:spcBef>
                          <a:spcPts val="1000"/>
                        </a:spcBef>
                        <a:spcAft>
                          <a:spcPts val="0"/>
                        </a:spcAft>
                      </a:pPr>
                      <a:r>
                        <a:rPr lang="fr-FR" sz="1000" b="1">
                          <a:solidFill>
                            <a:srgbClr val="FFFFFF"/>
                          </a:solidFill>
                          <a:latin typeface="Times New Roman"/>
                          <a:ea typeface="Times New Roman"/>
                          <a:cs typeface="Arial"/>
                        </a:rPr>
                        <a:t>2 014</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000" b="1">
                          <a:solidFill>
                            <a:srgbClr val="FFFFFF"/>
                          </a:solidFill>
                          <a:latin typeface="Times New Roman"/>
                          <a:ea typeface="Times New Roman"/>
                          <a:cs typeface="Arial"/>
                        </a:rPr>
                        <a:t>2 015</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2 016</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pPr indent="450215" algn="r">
                        <a:lnSpc>
                          <a:spcPct val="115000"/>
                        </a:lnSpc>
                        <a:spcBef>
                          <a:spcPts val="1000"/>
                        </a:spcBef>
                        <a:spcAft>
                          <a:spcPts val="0"/>
                        </a:spcAft>
                      </a:pP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algn="r">
                        <a:lnSpc>
                          <a:spcPct val="115000"/>
                        </a:lnSpc>
                        <a:spcBef>
                          <a:spcPts val="1000"/>
                        </a:spcBef>
                        <a:spcAft>
                          <a:spcPts val="0"/>
                        </a:spcAft>
                      </a:pPr>
                      <a:r>
                        <a:rPr lang="fr-FR" sz="1000" b="1">
                          <a:solidFill>
                            <a:srgbClr val="FFFFFF"/>
                          </a:solidFill>
                          <a:latin typeface="Times New Roman"/>
                          <a:ea typeface="Times New Roman"/>
                          <a:cs typeface="Arial"/>
                        </a:rPr>
                        <a:t>2 017</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r>
              <a:tr h="384353">
                <a:tc>
                  <a:txBody>
                    <a:bodyPr/>
                    <a:lstStyle/>
                    <a:p>
                      <a:pPr indent="450215">
                        <a:lnSpc>
                          <a:spcPct val="115000"/>
                        </a:lnSpc>
                        <a:spcBef>
                          <a:spcPts val="1000"/>
                        </a:spcBef>
                        <a:spcAft>
                          <a:spcPts val="0"/>
                        </a:spcAft>
                      </a:pPr>
                      <a:r>
                        <a:rPr lang="fr-FR" sz="1200" b="1" dirty="0" smtClean="0">
                          <a:solidFill>
                            <a:srgbClr val="000000"/>
                          </a:solidFill>
                          <a:latin typeface="Times New Roman"/>
                          <a:ea typeface="Times New Roman"/>
                          <a:cs typeface="Arial"/>
                        </a:rPr>
                        <a:t>Ventes </a:t>
                      </a:r>
                      <a:r>
                        <a:rPr lang="fr-FR" sz="1200" b="1" dirty="0">
                          <a:solidFill>
                            <a:srgbClr val="000000"/>
                          </a:solidFill>
                          <a:latin typeface="Times New Roman"/>
                          <a:ea typeface="Times New Roman"/>
                          <a:cs typeface="Arial"/>
                        </a:rPr>
                        <a:t>et produits annexes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26 575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28 154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29 864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31 772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33 696</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35 670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53">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Dont:               Electricité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21 722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23 123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24 556</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26 203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27 855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29 534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gn="l">
                        <a:lnSpc>
                          <a:spcPct val="115000"/>
                        </a:lnSpc>
                        <a:spcBef>
                          <a:spcPts val="1000"/>
                        </a:spcBef>
                        <a:spcAft>
                          <a:spcPts val="0"/>
                        </a:spcAft>
                      </a:pPr>
                      <a:r>
                        <a:rPr lang="fr-FR" sz="1200" dirty="0" smtClean="0">
                          <a:solidFill>
                            <a:srgbClr val="000000"/>
                          </a:solidFill>
                          <a:latin typeface="Times New Roman"/>
                          <a:ea typeface="Times New Roman"/>
                          <a:cs typeface="Arial"/>
                        </a:rPr>
                        <a:t>Gaz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3 086</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3 158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3 322</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3 464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3 609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3 769</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gn="l">
                        <a:lnSpc>
                          <a:spcPct val="115000"/>
                        </a:lnSpc>
                        <a:spcBef>
                          <a:spcPts val="1000"/>
                        </a:spcBef>
                        <a:spcAft>
                          <a:spcPts val="0"/>
                        </a:spcAft>
                      </a:pPr>
                      <a:r>
                        <a:rPr lang="fr-FR" sz="1200" dirty="0">
                          <a:solidFill>
                            <a:srgbClr val="000000"/>
                          </a:solidFill>
                          <a:latin typeface="Times New Roman"/>
                          <a:ea typeface="Times New Roman"/>
                          <a:cs typeface="Arial"/>
                        </a:rPr>
                        <a:t>                          TPR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967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1 015</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1 065</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1 118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1 174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1 232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gn="l">
                        <a:lnSpc>
                          <a:spcPct val="115000"/>
                        </a:lnSpc>
                        <a:spcBef>
                          <a:spcPts val="1000"/>
                        </a:spcBef>
                        <a:spcAft>
                          <a:spcPts val="0"/>
                        </a:spcAft>
                      </a:pPr>
                      <a:r>
                        <a:rPr lang="fr-FR" sz="1200" dirty="0">
                          <a:solidFill>
                            <a:srgbClr val="000000"/>
                          </a:solidFill>
                          <a:latin typeface="Times New Roman"/>
                          <a:ea typeface="Times New Roman"/>
                          <a:cs typeface="Arial"/>
                        </a:rPr>
                        <a:t>                          Divers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858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920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987</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1 058</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1 135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dirty="0" smtClean="0">
                          <a:solidFill>
                            <a:srgbClr val="000000"/>
                          </a:solidFill>
                          <a:latin typeface="Times New Roman"/>
                          <a:ea typeface="Times New Roman"/>
                          <a:cs typeface="Arial"/>
                        </a:rPr>
                        <a:t>Variation </a:t>
                      </a:r>
                      <a:r>
                        <a:rPr lang="fr-FR" sz="1200" dirty="0">
                          <a:solidFill>
                            <a:srgbClr val="000000"/>
                          </a:solidFill>
                          <a:latin typeface="Times New Roman"/>
                          <a:ea typeface="Times New Roman"/>
                          <a:cs typeface="Arial"/>
                        </a:rPr>
                        <a:t>stocks produits finis et en cours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Production immobilisée </a:t>
                      </a:r>
                      <a:endParaRPr lang="fr-FR" sz="120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Subventions d'exploitation </a:t>
                      </a:r>
                      <a:endParaRPr lang="fr-FR" sz="120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FF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 </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53">
                <a:tc>
                  <a:txBody>
                    <a:bodyPr/>
                    <a:lstStyle/>
                    <a:p>
                      <a:pPr indent="450215" algn="l">
                        <a:lnSpc>
                          <a:spcPct val="115000"/>
                        </a:lnSpc>
                        <a:spcBef>
                          <a:spcPts val="1000"/>
                        </a:spcBef>
                        <a:spcAft>
                          <a:spcPts val="0"/>
                        </a:spcAft>
                      </a:pPr>
                      <a:r>
                        <a:rPr lang="fr-FR" sz="1200" b="1" dirty="0">
                          <a:solidFill>
                            <a:srgbClr val="000000"/>
                          </a:solidFill>
                          <a:latin typeface="Times New Roman"/>
                          <a:ea typeface="Times New Roman"/>
                          <a:cs typeface="Arial"/>
                        </a:rPr>
                        <a:t> I-PRODUCTION DE L'EXERCICE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26 575</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endParaRPr lang="fr-FR"/>
                    </a:p>
                  </a:txBody>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28 154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29 864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31 772</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33 696</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35 670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384353">
                <a:tc>
                  <a:txBody>
                    <a:bodyPr/>
                    <a:lstStyle/>
                    <a:p>
                      <a:pPr indent="450215">
                        <a:lnSpc>
                          <a:spcPct val="115000"/>
                        </a:lnSpc>
                        <a:spcBef>
                          <a:spcPts val="1000"/>
                        </a:spcBef>
                        <a:spcAft>
                          <a:spcPts val="0"/>
                        </a:spcAft>
                      </a:pPr>
                      <a:r>
                        <a:rPr lang="fr-FR" sz="1200" b="1" dirty="0">
                          <a:solidFill>
                            <a:srgbClr val="000000"/>
                          </a:solidFill>
                          <a:latin typeface="Times New Roman"/>
                          <a:ea typeface="Times New Roman"/>
                          <a:cs typeface="Arial"/>
                        </a:rPr>
                        <a:t> Achats consommés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-17 491</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-19 461</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-20 162</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-21 797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-24 064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-26 400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Consommations mat et matériels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-400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Achat gaz (DP+Clients HP+IPP)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-1 847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-2 100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-2 237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-2 278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-2 401</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-2 448</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Achat d'élect à SPE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-6 960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-5 131</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-5 153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-5 377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-5 699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-6 029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53">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Achat d'élect aux tiers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-8 284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-11 830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-12 373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-13 743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-15 564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-17 523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Régularisation inter SD+ONE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03">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Services extérieurs et autres consommations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-7 858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-8 249</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-8 329</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-8 607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-8 993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-9 392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1975" y="142852"/>
            <a:ext cx="3491661" cy="276999"/>
          </a:xfrm>
          <a:prstGeom prst="rect">
            <a:avLst/>
          </a:prstGeom>
        </p:spPr>
        <p:txBody>
          <a:bodyPr wrap="none">
            <a:spAutoFit/>
          </a:bodyPr>
          <a:lstStyle/>
          <a:p>
            <a:pPr algn="ctr"/>
            <a:r>
              <a:rPr lang="fr-FR" sz="1200" b="1" u="sng" dirty="0" smtClean="0"/>
              <a:t>COMPTES DE RESULTAT 2012/2017 (suite)</a:t>
            </a:r>
            <a:endParaRPr lang="fr-FR" sz="1200" dirty="0"/>
          </a:p>
        </p:txBody>
      </p:sp>
      <p:graphicFrame>
        <p:nvGraphicFramePr>
          <p:cNvPr id="6" name="Tableau 5"/>
          <p:cNvGraphicFramePr>
            <a:graphicFrameLocks noGrp="1"/>
          </p:cNvGraphicFramePr>
          <p:nvPr/>
        </p:nvGraphicFramePr>
        <p:xfrm>
          <a:off x="142844" y="500042"/>
          <a:ext cx="8858278" cy="5894704"/>
        </p:xfrm>
        <a:graphic>
          <a:graphicData uri="http://schemas.openxmlformats.org/drawingml/2006/table">
            <a:tbl>
              <a:tblPr/>
              <a:tblGrid>
                <a:gridCol w="3433538"/>
                <a:gridCol w="933731"/>
                <a:gridCol w="910330"/>
                <a:gridCol w="966321"/>
                <a:gridCol w="891989"/>
                <a:gridCol w="936584"/>
                <a:gridCol w="785785"/>
              </a:tblGrid>
              <a:tr h="20764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II-CONSOMMATION DE L'EXERCICE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25349</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-27 710</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2491</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indent="450215" algn="r" rtl="0" eaLnBrk="1" latinLnBrk="0" hangingPunct="1">
                        <a:lnSpc>
                          <a:spcPct val="115000"/>
                        </a:lnSpc>
                        <a:spcBef>
                          <a:spcPts val="1000"/>
                        </a:spcBef>
                        <a:spcAft>
                          <a:spcPts val="0"/>
                        </a:spcAft>
                      </a:pPr>
                      <a:r>
                        <a:rPr kumimoji="0" lang="fr-FR" sz="1000" b="1" kern="1200" dirty="0">
                          <a:solidFill>
                            <a:srgbClr val="000000"/>
                          </a:solidFill>
                          <a:latin typeface="Calibri"/>
                          <a:ea typeface="Times New Roman"/>
                          <a:cs typeface="Arial"/>
                        </a:rPr>
                        <a:t>-</a:t>
                      </a:r>
                      <a:r>
                        <a:rPr kumimoji="0" lang="fr-FR" sz="1000" b="1" kern="1200" dirty="0" smtClean="0">
                          <a:solidFill>
                            <a:srgbClr val="000000"/>
                          </a:solidFill>
                          <a:latin typeface="Calibri"/>
                          <a:ea typeface="Times New Roman"/>
                          <a:cs typeface="Arial"/>
                        </a:rPr>
                        <a:t>30404</a:t>
                      </a:r>
                      <a:endParaRPr kumimoji="0" lang="fr-FR" sz="1000" b="1" kern="1200" dirty="0">
                        <a:solidFill>
                          <a:srgbClr val="000000"/>
                        </a:solidFill>
                        <a:latin typeface="Calibri"/>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33056</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-35 793</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469310">
                <a:tc>
                  <a:txBody>
                    <a:bodyPr/>
                    <a:lstStyle/>
                    <a:p>
                      <a:pPr>
                        <a:lnSpc>
                          <a:spcPct val="115000"/>
                        </a:lnSpc>
                        <a:spcBef>
                          <a:spcPts val="1000"/>
                        </a:spcBef>
                        <a:spcAft>
                          <a:spcPts val="0"/>
                        </a:spcAft>
                      </a:pPr>
                      <a:endParaRPr lang="fr-FR" sz="1000" dirty="0">
                        <a:solidFill>
                          <a:srgbClr val="000000"/>
                        </a:solidFill>
                        <a:latin typeface="Cambria"/>
                        <a:ea typeface="Times New Roman"/>
                        <a:cs typeface="Arial"/>
                      </a:endParaRPr>
                    </a:p>
                    <a:p>
                      <a:pPr indent="450215">
                        <a:lnSpc>
                          <a:spcPct val="115000"/>
                        </a:lnSpc>
                        <a:spcBef>
                          <a:spcPts val="1000"/>
                        </a:spcBef>
                        <a:spcAft>
                          <a:spcPts val="0"/>
                        </a:spcAft>
                      </a:pPr>
                      <a:r>
                        <a:rPr lang="fr-FR" sz="1000" b="1" dirty="0">
                          <a:solidFill>
                            <a:srgbClr val="000000"/>
                          </a:solidFill>
                          <a:latin typeface="Times New Roman"/>
                          <a:ea typeface="Times New Roman"/>
                          <a:cs typeface="Arial"/>
                        </a:rPr>
                        <a:t>III-VALEUR AJOUTEE D'EXPLOITATION (I-II)</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dirty="0">
                        <a:solidFill>
                          <a:srgbClr val="000000"/>
                        </a:solidFill>
                        <a:latin typeface="Cambria"/>
                        <a:ea typeface="Times New Roman"/>
                        <a:cs typeface="Arial"/>
                      </a:endParaRPr>
                    </a:p>
                    <a:p>
                      <a:pPr algn="r">
                        <a:lnSpc>
                          <a:spcPct val="115000"/>
                        </a:lnSpc>
                        <a:spcBef>
                          <a:spcPts val="1000"/>
                        </a:spcBef>
                        <a:spcAft>
                          <a:spcPts val="0"/>
                        </a:spcAft>
                      </a:pPr>
                      <a:r>
                        <a:rPr lang="fr-FR" sz="1000" b="1" dirty="0">
                          <a:solidFill>
                            <a:srgbClr val="000000"/>
                          </a:solidFill>
                          <a:latin typeface="Calibri"/>
                          <a:ea typeface="Times New Roman"/>
                          <a:cs typeface="Arial"/>
                        </a:rPr>
                        <a:t>1 226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dirty="0">
                        <a:solidFill>
                          <a:srgbClr val="000000"/>
                        </a:solidFill>
                        <a:latin typeface="Cambria"/>
                        <a:ea typeface="Times New Roman"/>
                        <a:cs typeface="Arial"/>
                      </a:endParaRPr>
                    </a:p>
                    <a:p>
                      <a:pPr indent="450215" algn="r">
                        <a:lnSpc>
                          <a:spcPct val="115000"/>
                        </a:lnSpc>
                        <a:spcBef>
                          <a:spcPts val="1000"/>
                        </a:spcBef>
                        <a:spcAft>
                          <a:spcPts val="0"/>
                        </a:spcAft>
                      </a:pPr>
                      <a:r>
                        <a:rPr lang="fr-FR" sz="1000" b="1" dirty="0">
                          <a:solidFill>
                            <a:srgbClr val="000000"/>
                          </a:solidFill>
                          <a:latin typeface="Calibri"/>
                          <a:ea typeface="Times New Roman"/>
                          <a:cs typeface="Arial"/>
                        </a:rPr>
                        <a:t>444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1 372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1 368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640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-122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Charges de personnel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-3 358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-3 711</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-4 190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-4 517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-4 881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000">
                          <a:solidFill>
                            <a:srgbClr val="000000"/>
                          </a:solidFill>
                          <a:latin typeface="Calibri"/>
                          <a:ea typeface="Times New Roman"/>
                          <a:cs typeface="Arial"/>
                        </a:rPr>
                        <a:t>-5 298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taxes et versements assimilés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-532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-597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-635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-674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-713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IV-EXCEDENT BRUT D'EXPLOITATION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-2 664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-3 830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-3 415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-3 784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-4 915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-6 134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Autres produits opérationnels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1 050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1 320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1 659</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2 086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2 623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3 297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Autres charges opérationnelles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-160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-165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-170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-175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-181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-187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448">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Dotations aux amortissements, provisions et pertes de valeurs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-3 800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-3 950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-4 106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-4 268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-4 436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-4 612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Reprise sur pertes de valeur et provisions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1 000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1 200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1 440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1 728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2 074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2 488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V- RESULTAT OPERATIONNEL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-4 574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5425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-4 592</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-4 414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-4 836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-5 147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Produits financiers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Charges financières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-327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-348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-370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-394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-419</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-446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VI-RESULTAT FINANCIER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-322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-338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-355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-394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-416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339086">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VII-RESULTAT ORDINAIRE AVANT IMPOTS</a:t>
                      </a:r>
                      <a:endParaRPr lang="fr-FR" sz="1000" dirty="0">
                        <a:solidFill>
                          <a:srgbClr val="000000"/>
                        </a:solidFill>
                        <a:latin typeface="Cambria"/>
                        <a:ea typeface="Times New Roman"/>
                        <a:cs typeface="Arial"/>
                      </a:endParaRPr>
                    </a:p>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(V+VI)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-4 896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-4 947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-4 788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-5 231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exigibles sur résultats ordinaires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différés (Variations) sur résultats ordinaires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1">
                <a:tc>
                  <a:txBody>
                    <a:bodyPr/>
                    <a:lstStyle/>
                    <a:p>
                      <a:pPr indent="450215" algn="ctr">
                        <a:lnSpc>
                          <a:spcPct val="115000"/>
                        </a:lnSpc>
                        <a:spcBef>
                          <a:spcPts val="1000"/>
                        </a:spcBef>
                        <a:spcAft>
                          <a:spcPts val="0"/>
                        </a:spcAft>
                      </a:pPr>
                      <a:r>
                        <a:rPr lang="fr-FR" sz="1000" b="1" dirty="0">
                          <a:solidFill>
                            <a:srgbClr val="000000"/>
                          </a:solidFill>
                          <a:latin typeface="Times New Roman"/>
                          <a:ea typeface="Times New Roman"/>
                          <a:cs typeface="Arial"/>
                        </a:rPr>
                        <a:t>TOTAL DES PRODUITS DES ACTIVITES ORDINAIRES</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28 630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30684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32978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35 606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38 417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41 486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60448">
                <a:tc>
                  <a:txBody>
                    <a:bodyPr/>
                    <a:lstStyle/>
                    <a:p>
                      <a:pPr indent="450215" algn="ctr">
                        <a:lnSpc>
                          <a:spcPct val="115000"/>
                        </a:lnSpc>
                        <a:spcBef>
                          <a:spcPts val="1000"/>
                        </a:spcBef>
                        <a:spcAft>
                          <a:spcPts val="0"/>
                        </a:spcAft>
                      </a:pPr>
                      <a:r>
                        <a:rPr lang="fr-FR" sz="1000" b="1" dirty="0">
                          <a:solidFill>
                            <a:srgbClr val="000000"/>
                          </a:solidFill>
                          <a:latin typeface="Times New Roman"/>
                          <a:ea typeface="Times New Roman"/>
                          <a:cs typeface="Arial"/>
                        </a:rPr>
                        <a:t>TOTAL DES CHARGES DES ACTIVITES ORDINAIRES</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33526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-36 447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indent="450215" algn="r" rtl="0" eaLnBrk="1" latinLnBrk="0" hangingPunct="1">
                        <a:lnSpc>
                          <a:spcPct val="115000"/>
                        </a:lnSpc>
                        <a:spcBef>
                          <a:spcPts val="1000"/>
                        </a:spcBef>
                        <a:spcAft>
                          <a:spcPts val="0"/>
                        </a:spcAft>
                      </a:pPr>
                      <a:r>
                        <a:rPr kumimoji="0" lang="fr-FR" sz="1000" b="1" kern="1200" dirty="0" smtClean="0">
                          <a:solidFill>
                            <a:srgbClr val="000000"/>
                          </a:solidFill>
                          <a:latin typeface="Calibri"/>
                          <a:ea typeface="Times New Roman"/>
                          <a:cs typeface="Arial"/>
                        </a:rPr>
                        <a:t>-37925</a:t>
                      </a:r>
                      <a:endParaRPr kumimoji="0" lang="fr-FR" sz="1000" b="1" kern="1200" dirty="0">
                        <a:solidFill>
                          <a:srgbClr val="000000"/>
                        </a:solidFill>
                        <a:latin typeface="Calibri"/>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-40394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43648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-47 049</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60448">
                <a:tc>
                  <a:txBody>
                    <a:bodyPr/>
                    <a:lstStyle/>
                    <a:p>
                      <a:pPr indent="450215" algn="ctr">
                        <a:lnSpc>
                          <a:spcPct val="115000"/>
                        </a:lnSpc>
                        <a:spcBef>
                          <a:spcPts val="1000"/>
                        </a:spcBef>
                        <a:spcAft>
                          <a:spcPts val="0"/>
                        </a:spcAft>
                      </a:pPr>
                      <a:r>
                        <a:rPr lang="fr-FR" sz="1000" b="1">
                          <a:solidFill>
                            <a:srgbClr val="000000"/>
                          </a:solidFill>
                          <a:latin typeface="Times New Roman"/>
                          <a:ea typeface="Times New Roman"/>
                          <a:cs typeface="Arial"/>
                        </a:rPr>
                        <a:t>VIII-RESULTAT NET DES ACTIVITES ORDINAIRES</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-4 896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-4 947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-4 788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-5 231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a:solidFill>
                            <a:srgbClr val="000000"/>
                          </a:solidFill>
                          <a:latin typeface="Times New Roman"/>
                          <a:ea typeface="Times New Roman"/>
                          <a:cs typeface="Arial"/>
                        </a:rPr>
                        <a:t> Eléments extraordinaires (produits) (à préciser)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a:solidFill>
                            <a:srgbClr val="000000"/>
                          </a:solidFill>
                          <a:latin typeface="Times New Roman"/>
                          <a:ea typeface="Times New Roman"/>
                          <a:cs typeface="Arial"/>
                        </a:rPr>
                        <a:t> Eléments extraordinaires (charges) (à préciser)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a:solidFill>
                            <a:srgbClr val="000000"/>
                          </a:solidFill>
                          <a:latin typeface="Times New Roman"/>
                          <a:ea typeface="Times New Roman"/>
                          <a:cs typeface="Arial"/>
                        </a:rPr>
                        <a:t> IX-RESULTAT EXTRAORDINAIRE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88289">
                <a:tc>
                  <a:txBody>
                    <a:bodyPr/>
                    <a:lstStyle/>
                    <a:p>
                      <a:pPr indent="450215" algn="just">
                        <a:lnSpc>
                          <a:spcPct val="115000"/>
                        </a:lnSpc>
                        <a:spcBef>
                          <a:spcPts val="1000"/>
                        </a:spcBef>
                        <a:spcAft>
                          <a:spcPts val="0"/>
                        </a:spcAft>
                      </a:pPr>
                      <a:r>
                        <a:rPr lang="fr-FR" sz="1000" b="1">
                          <a:solidFill>
                            <a:srgbClr val="FFFFFF"/>
                          </a:solidFill>
                          <a:latin typeface="Times New Roman"/>
                          <a:ea typeface="Times New Roman"/>
                          <a:cs typeface="Arial"/>
                        </a:rPr>
                        <a:t> X-RESULTAT NET DE L'EXERCICE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a:solidFill>
                            <a:srgbClr val="FFFFFF"/>
                          </a:solidFill>
                          <a:latin typeface="Calibri"/>
                          <a:ea typeface="Times New Roman"/>
                          <a:cs typeface="Arial"/>
                        </a:rPr>
                        <a:t>-4 896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a:t>
                      </a:r>
                      <a:r>
                        <a:rPr lang="fr-FR" sz="1000" b="1" dirty="0" smtClean="0">
                          <a:solidFill>
                            <a:srgbClr val="FFFFFF"/>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a:solidFill>
                            <a:srgbClr val="FFFFFF"/>
                          </a:solidFill>
                          <a:latin typeface="Calibri"/>
                          <a:ea typeface="Times New Roman"/>
                          <a:cs typeface="Arial"/>
                        </a:rPr>
                        <a:t>-4 947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-4 788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-5 231</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a:t>
                      </a:r>
                      <a:r>
                        <a:rPr lang="fr-FR" sz="1000" b="1" dirty="0" smtClean="0">
                          <a:solidFill>
                            <a:srgbClr val="FFFFFF"/>
                          </a:solidFill>
                          <a:latin typeface="Calibri"/>
                          <a:ea typeface="Times New Roman"/>
                          <a:cs typeface="Arial"/>
                        </a:rPr>
                        <a:t>5563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457200" y="928670"/>
            <a:ext cx="8229600" cy="5078621"/>
          </a:xfrm>
        </p:spPr>
        <p:txBody>
          <a:bodyPr>
            <a:normAutofit lnSpcReduction="10000"/>
          </a:bodyPr>
          <a:lstStyle/>
          <a:p>
            <a:pPr>
              <a:buNone/>
            </a:pPr>
            <a:r>
              <a:rPr lang="fr-FR" sz="1200" dirty="0" smtClean="0"/>
              <a:t> </a:t>
            </a:r>
          </a:p>
          <a:p>
            <a:pPr algn="just">
              <a:buNone/>
            </a:pPr>
            <a:r>
              <a:rPr lang="fr-FR" sz="1200" dirty="0" smtClean="0"/>
              <a:t>Le plan de développement moyen terme relatif aux réseaux et aux infrastructures de la Société de Distribution de l’Electricité et du Gaz d’Alger sur la période 2013-2017 nécessite une enveloppe de </a:t>
            </a:r>
            <a:r>
              <a:rPr lang="fr-FR" sz="1200" b="1" dirty="0" smtClean="0"/>
              <a:t>75546 MDA</a:t>
            </a:r>
            <a:r>
              <a:rPr lang="fr-FR" sz="1200" dirty="0" smtClean="0"/>
              <a:t>. </a:t>
            </a:r>
          </a:p>
          <a:p>
            <a:pPr algn="just">
              <a:buNone/>
            </a:pPr>
            <a:r>
              <a:rPr lang="fr-FR" sz="1200" dirty="0" smtClean="0"/>
              <a:t>Il permettra, en matière d’électricité, la réalisation de </a:t>
            </a:r>
            <a:r>
              <a:rPr lang="fr-FR" sz="1200" b="1" dirty="0" smtClean="0"/>
              <a:t>8218 Kms </a:t>
            </a:r>
            <a:r>
              <a:rPr lang="fr-FR" sz="1200" dirty="0" smtClean="0"/>
              <a:t>de réseau,  </a:t>
            </a:r>
            <a:r>
              <a:rPr lang="fr-FR" sz="1200" b="1" dirty="0" smtClean="0"/>
              <a:t>2292 postes</a:t>
            </a:r>
            <a:r>
              <a:rPr lang="fr-FR" sz="1200" dirty="0" smtClean="0"/>
              <a:t>   et  </a:t>
            </a:r>
            <a:r>
              <a:rPr lang="fr-FR" sz="1200" b="1" dirty="0" smtClean="0"/>
              <a:t>261919 branchements</a:t>
            </a:r>
            <a:r>
              <a:rPr lang="fr-FR" sz="1200" dirty="0" smtClean="0"/>
              <a:t> pour un montant de </a:t>
            </a:r>
            <a:r>
              <a:rPr lang="fr-FR" sz="1200" b="1" dirty="0" smtClean="0"/>
              <a:t>28098 MDA.</a:t>
            </a:r>
            <a:endParaRPr lang="fr-FR" sz="1200" dirty="0" smtClean="0"/>
          </a:p>
          <a:p>
            <a:pPr algn="just">
              <a:buNone/>
            </a:pPr>
            <a:r>
              <a:rPr lang="fr-FR" sz="1200" dirty="0" smtClean="0"/>
              <a:t> </a:t>
            </a:r>
          </a:p>
          <a:p>
            <a:pPr algn="just">
              <a:buNone/>
            </a:pPr>
            <a:r>
              <a:rPr lang="fr-FR" sz="1200" dirty="0" smtClean="0"/>
              <a:t>Pour le gaz, la réalisation de </a:t>
            </a:r>
            <a:r>
              <a:rPr lang="fr-FR" sz="1200" b="1" dirty="0" smtClean="0"/>
              <a:t>7909 Kms</a:t>
            </a:r>
            <a:r>
              <a:rPr lang="fr-FR" sz="1200" dirty="0" smtClean="0"/>
              <a:t> de réseau gaz, </a:t>
            </a:r>
            <a:r>
              <a:rPr lang="fr-FR" sz="1200" b="1" dirty="0" smtClean="0"/>
              <a:t>183196 branchements </a:t>
            </a:r>
            <a:r>
              <a:rPr lang="fr-FR" sz="1200" dirty="0" smtClean="0"/>
              <a:t>en gaz, pour un montant de </a:t>
            </a:r>
            <a:r>
              <a:rPr lang="fr-FR" sz="1200" b="1" dirty="0" smtClean="0"/>
              <a:t>12150 MDA.</a:t>
            </a:r>
            <a:endParaRPr lang="fr-FR" sz="1200" dirty="0" smtClean="0"/>
          </a:p>
          <a:p>
            <a:pPr algn="just">
              <a:buNone/>
            </a:pPr>
            <a:r>
              <a:rPr lang="fr-FR" sz="1200" dirty="0" smtClean="0"/>
              <a:t> </a:t>
            </a:r>
          </a:p>
          <a:p>
            <a:pPr algn="just">
              <a:buNone/>
            </a:pPr>
            <a:r>
              <a:rPr lang="fr-FR" sz="1200" dirty="0" smtClean="0"/>
              <a:t>Additivement aux investissements réseaux électricité et gaz, les investissements relatifs aux équipements spécifiques et aux infrastructures d’accompagnement, représentent un montant de :</a:t>
            </a:r>
          </a:p>
          <a:p>
            <a:pPr lvl="0" algn="just">
              <a:buBlip>
                <a:blip r:embed="rId2"/>
              </a:buBlip>
            </a:pPr>
            <a:r>
              <a:rPr lang="fr-FR" sz="1200" b="1" dirty="0" smtClean="0"/>
              <a:t>28660 MDA</a:t>
            </a:r>
            <a:r>
              <a:rPr lang="fr-FR" sz="1200" dirty="0" smtClean="0"/>
              <a:t> (</a:t>
            </a:r>
            <a:r>
              <a:rPr lang="fr-FR" sz="1200" b="1" dirty="0" smtClean="0"/>
              <a:t>38</a:t>
            </a:r>
            <a:r>
              <a:rPr lang="fr-FR" sz="1200" dirty="0" smtClean="0"/>
              <a:t> </a:t>
            </a:r>
            <a:r>
              <a:rPr lang="fr-FR" sz="1200" b="1" dirty="0" smtClean="0"/>
              <a:t>%</a:t>
            </a:r>
            <a:r>
              <a:rPr lang="fr-FR" sz="1200" dirty="0" smtClean="0"/>
              <a:t> du montant global) pour les équipements électricité (besoins d’exploitation et de fonctionnement). Ces équipements, concernent l’extension du BCC d’Alger, la télé relève de 8 979 compteurs HTA, la numérisation de la cartographie, l’acquisition de transformateurs HTA/BT et le changement des BT en électronique « compteurs intelligents ». </a:t>
            </a:r>
          </a:p>
          <a:p>
            <a:pPr algn="just">
              <a:buNone/>
            </a:pPr>
            <a:endParaRPr lang="fr-FR" sz="1200" dirty="0" smtClean="0"/>
          </a:p>
          <a:p>
            <a:pPr algn="just">
              <a:buBlip>
                <a:blip r:embed="rId2"/>
              </a:buBlip>
            </a:pPr>
            <a:r>
              <a:rPr lang="fr-FR" sz="1200" b="1" dirty="0" smtClean="0"/>
              <a:t>304 MDA</a:t>
            </a:r>
            <a:r>
              <a:rPr lang="fr-FR" sz="1200" dirty="0" smtClean="0"/>
              <a:t> (</a:t>
            </a:r>
            <a:r>
              <a:rPr lang="fr-FR" sz="1200" b="1" dirty="0" smtClean="0"/>
              <a:t>0,4%</a:t>
            </a:r>
            <a:r>
              <a:rPr lang="fr-FR" sz="1200" dirty="0" smtClean="0"/>
              <a:t> du montant global), pour les équipements spécifiques au réseau gaz, qui concernent essentiellement la numérisation de la cartographie et l’achat d’appareils de recherche et localisation de fuites du gaz ainsi que des matériels d’exploitation gaz.</a:t>
            </a:r>
          </a:p>
          <a:p>
            <a:pPr lvl="0" algn="just">
              <a:buBlip>
                <a:blip r:embed="rId2"/>
              </a:buBlip>
            </a:pPr>
            <a:endParaRPr lang="fr-FR" sz="1200" dirty="0" smtClean="0"/>
          </a:p>
          <a:p>
            <a:pPr algn="just">
              <a:buBlip>
                <a:blip r:embed="rId2"/>
              </a:buBlip>
            </a:pPr>
            <a:r>
              <a:rPr lang="fr-FR" sz="1200" b="1" dirty="0" smtClean="0"/>
              <a:t>6334 MDA </a:t>
            </a:r>
            <a:r>
              <a:rPr lang="fr-FR" sz="1200" dirty="0" smtClean="0"/>
              <a:t>(</a:t>
            </a:r>
            <a:r>
              <a:rPr lang="fr-FR" sz="1200" b="1" dirty="0" smtClean="0"/>
              <a:t>8,38%</a:t>
            </a:r>
            <a:r>
              <a:rPr lang="fr-FR" sz="1200" dirty="0" smtClean="0"/>
              <a:t> du montant global), pour les infrastructures. Les infrastructures concernent la construction de nouveaux sièges de Districts électricité/gaz, des agences commerciales, de bureaux pour la Direction de la distribution du Gué de Constantine ainsi que l’acquisition de nouveaux locaux et l’extension du siège de la SDA.</a:t>
            </a:r>
          </a:p>
          <a:p>
            <a:pPr>
              <a:buNone/>
            </a:pPr>
            <a:endParaRPr lang="fr-FR" sz="1200" dirty="0"/>
          </a:p>
        </p:txBody>
      </p:sp>
      <p:sp>
        <p:nvSpPr>
          <p:cNvPr id="7" name="Titre 6"/>
          <p:cNvSpPr>
            <a:spLocks noGrp="1"/>
          </p:cNvSpPr>
          <p:nvPr>
            <p:ph type="title"/>
          </p:nvPr>
        </p:nvSpPr>
        <p:spPr/>
        <p:txBody>
          <a:bodyPr>
            <a:normAutofit/>
          </a:bodyPr>
          <a:lstStyle/>
          <a:p>
            <a:r>
              <a:rPr lang="fr-FR" sz="2200" dirty="0" smtClean="0">
                <a:solidFill>
                  <a:srgbClr val="00B0F0"/>
                </a:solidFill>
                <a:effectLst/>
              </a:rPr>
              <a:t>3.5.3. Plan d'investissements :</a:t>
            </a:r>
            <a:r>
              <a:rPr lang="fr-FR" sz="2800" dirty="0" smtClean="0">
                <a:solidFill>
                  <a:srgbClr val="0070C0"/>
                </a:solidFill>
                <a:effectLst/>
              </a:rPr>
              <a:t/>
            </a:r>
            <a:br>
              <a:rPr lang="fr-FR" sz="2800" dirty="0" smtClean="0">
                <a:solidFill>
                  <a:srgbClr val="0070C0"/>
                </a:solidFill>
                <a:effectLst/>
              </a:rPr>
            </a:br>
            <a:endParaRPr lang="fr-FR" sz="2800" dirty="0">
              <a:solidFill>
                <a:srgbClr val="0070C0"/>
              </a:solidFill>
              <a:effectLst/>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42844" y="285728"/>
            <a:ext cx="828680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0070C0"/>
                </a:solidFill>
                <a:effectLst/>
                <a:latin typeface="+mj-lt"/>
                <a:ea typeface="Calibri" pitchFamily="34" charset="0"/>
                <a:cs typeface="Arial" pitchFamily="34" charset="0"/>
              </a:rPr>
              <a:t>Evolution des dépenses d'investissements en MDA</a:t>
            </a:r>
            <a:endParaRPr kumimoji="0" lang="fr-FR" sz="2400" b="0" i="0" u="none" strike="noStrike" cap="none" normalizeH="0" baseline="0" dirty="0" smtClean="0">
              <a:ln>
                <a:noFill/>
              </a:ln>
              <a:solidFill>
                <a:srgbClr val="0070C0"/>
              </a:solidFill>
              <a:effectLst/>
              <a:latin typeface="+mj-lt"/>
              <a:cs typeface="Arial" pitchFamily="34" charset="0"/>
            </a:endParaRPr>
          </a:p>
        </p:txBody>
      </p:sp>
      <p:graphicFrame>
        <p:nvGraphicFramePr>
          <p:cNvPr id="5" name="Tableau 4"/>
          <p:cNvGraphicFramePr>
            <a:graphicFrameLocks noGrp="1"/>
          </p:cNvGraphicFramePr>
          <p:nvPr/>
        </p:nvGraphicFramePr>
        <p:xfrm>
          <a:off x="642909" y="1214424"/>
          <a:ext cx="7929618" cy="4429152"/>
        </p:xfrm>
        <a:graphic>
          <a:graphicData uri="http://schemas.openxmlformats.org/drawingml/2006/table">
            <a:tbl>
              <a:tblPr/>
              <a:tblGrid>
                <a:gridCol w="2504402"/>
                <a:gridCol w="755307"/>
                <a:gridCol w="730204"/>
                <a:gridCol w="834307"/>
                <a:gridCol w="771551"/>
                <a:gridCol w="689596"/>
                <a:gridCol w="730204"/>
                <a:gridCol w="914047"/>
              </a:tblGrid>
              <a:tr h="553644">
                <a:tc>
                  <a:txBody>
                    <a:bodyPr/>
                    <a:lstStyle/>
                    <a:p>
                      <a:pPr>
                        <a:lnSpc>
                          <a:spcPct val="115000"/>
                        </a:lnSpc>
                        <a:spcBef>
                          <a:spcPts val="1000"/>
                        </a:spcBef>
                        <a:spcAft>
                          <a:spcPts val="0"/>
                        </a:spcAft>
                      </a:pPr>
                      <a:r>
                        <a:rPr lang="fr-FR" sz="1200" dirty="0">
                          <a:solidFill>
                            <a:srgbClr val="000000"/>
                          </a:solidFill>
                          <a:latin typeface="Times New Roman"/>
                          <a:ea typeface="Times New Roman"/>
                          <a:cs typeface="Arial"/>
                        </a:rPr>
                        <a:t> </a:t>
                      </a:r>
                      <a:endParaRPr lang="fr-FR" sz="1200" dirty="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200" b="1" dirty="0">
                          <a:solidFill>
                            <a:srgbClr val="000000"/>
                          </a:solidFill>
                          <a:latin typeface="Times New Roman"/>
                          <a:ea typeface="Times New Roman"/>
                          <a:cs typeface="Arial"/>
                        </a:rPr>
                        <a:t>2013</a:t>
                      </a:r>
                      <a:endParaRPr lang="fr-FR" sz="1200" dirty="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2014</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2015</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2016</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2017</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Total</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Poids (%)</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Électricité</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5 335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5 449</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5 636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5 768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5 910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28 098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37%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Gaz</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2 286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2 121</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2 366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2 657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2 720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12 150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16%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a:solidFill>
                            <a:srgbClr val="000000"/>
                          </a:solidFill>
                          <a:latin typeface="Times New Roman"/>
                          <a:ea typeface="Times New Roman"/>
                          <a:cs typeface="Arial"/>
                        </a:rPr>
                        <a:t>Équipements spécifiques Elec</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5 285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5 000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28 660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38%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a:solidFill>
                            <a:srgbClr val="000000"/>
                          </a:solidFill>
                          <a:latin typeface="Times New Roman"/>
                          <a:ea typeface="Times New Roman"/>
                          <a:cs typeface="Arial"/>
                        </a:rPr>
                        <a:t>Équipements spécifiques Gaz</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207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97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304</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Total Équipements spécifiques</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5 285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5 207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6 222</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28 964</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38%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Infrastructures</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1 815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1 322</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982</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1 170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1 045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6 334</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Total Général</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14 721</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14 099</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15 109</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15 720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15 897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75 546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dirty="0">
                          <a:solidFill>
                            <a:srgbClr val="000000"/>
                          </a:solidFill>
                          <a:latin typeface="Cambria"/>
                          <a:ea typeface="Times New Roman"/>
                          <a:cs typeface="Arial"/>
                        </a:rPr>
                        <a:t>100%</a:t>
                      </a:r>
                      <a:endParaRPr lang="fr-FR" sz="1200" dirty="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475656" y="2492896"/>
            <a:ext cx="6429420" cy="95410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5</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Déploiement </a:t>
            </a:r>
            <a:endParaRPr lang="fr-FR" sz="2400" b="1"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346" y="214290"/>
            <a:ext cx="9001188" cy="400110"/>
          </a:xfrm>
          <a:prstGeom prst="rect">
            <a:avLst/>
          </a:prstGeom>
        </p:spPr>
        <p:txBody>
          <a:bodyPr wrap="square">
            <a:spAutoFit/>
          </a:bodyPr>
          <a:lstStyle/>
          <a:p>
            <a:pPr lvl="1"/>
            <a:r>
              <a:rPr lang="fr-FR" sz="2000" b="1" dirty="0" smtClean="0">
                <a:solidFill>
                  <a:srgbClr val="0070C0"/>
                </a:solidFill>
              </a:rPr>
              <a:t>3.6. Plan de déploiement :</a:t>
            </a:r>
          </a:p>
        </p:txBody>
      </p:sp>
      <p:sp>
        <p:nvSpPr>
          <p:cNvPr id="6" name="Espace réservé du contenu 5"/>
          <p:cNvSpPr>
            <a:spLocks noGrp="1"/>
          </p:cNvSpPr>
          <p:nvPr>
            <p:ph idx="1"/>
          </p:nvPr>
        </p:nvSpPr>
        <p:spPr>
          <a:xfrm>
            <a:off x="457200" y="785794"/>
            <a:ext cx="8229600" cy="5364373"/>
          </a:xfrm>
        </p:spPr>
        <p:txBody>
          <a:bodyPr>
            <a:normAutofit fontScale="55000" lnSpcReduction="20000"/>
          </a:bodyPr>
          <a:lstStyle/>
          <a:p>
            <a:pPr>
              <a:spcAft>
                <a:spcPts val="600"/>
              </a:spcAft>
              <a:buNone/>
            </a:pPr>
            <a:r>
              <a:rPr lang="fr-FR" sz="2900" dirty="0" smtClean="0"/>
              <a:t>Cette dernière phase du plan stratégique porte sur le déploiement et la mise en œuvre du plan d’actions stratégiques. </a:t>
            </a:r>
          </a:p>
          <a:p>
            <a:pPr>
              <a:buNone/>
            </a:pPr>
            <a:r>
              <a:rPr lang="fr-FR" sz="2900" dirty="0" smtClean="0"/>
              <a:t>La démarche suivie, à cet égard, repose sur les différentes étapes suivantes : </a:t>
            </a:r>
          </a:p>
          <a:p>
            <a:endParaRPr lang="fr-FR" sz="2900" b="1" u="sng" dirty="0" smtClean="0"/>
          </a:p>
          <a:p>
            <a:r>
              <a:rPr lang="fr-FR" sz="2900" b="1" dirty="0" smtClean="0"/>
              <a:t>Définir le plan de déploiement du plan d’actions stratégiques: </a:t>
            </a:r>
            <a:r>
              <a:rPr lang="fr-FR" sz="2900" dirty="0" smtClean="0"/>
              <a:t>Pour ce faire, il s’agit, pour chaque action stratégique,</a:t>
            </a:r>
          </a:p>
          <a:p>
            <a:pPr marL="850392" lvl="1" indent="-457200">
              <a:buFont typeface="+mj-lt"/>
              <a:buAutoNum type="alphaLcPeriod"/>
            </a:pPr>
            <a:r>
              <a:rPr lang="fr-FR" sz="2900" dirty="0" smtClean="0"/>
              <a:t>de définir </a:t>
            </a:r>
            <a:r>
              <a:rPr lang="fr-FR" sz="2900" u="sng" dirty="0" smtClean="0"/>
              <a:t>des indicateurs</a:t>
            </a:r>
            <a:r>
              <a:rPr lang="fr-FR" sz="2900" dirty="0" smtClean="0"/>
              <a:t> concrets de suivi de l’action et l’identification </a:t>
            </a:r>
            <a:r>
              <a:rPr lang="fr-FR" sz="2900" u="sng" dirty="0" smtClean="0"/>
              <a:t>du pilote</a:t>
            </a:r>
            <a:r>
              <a:rPr lang="fr-FR" sz="2900" dirty="0" smtClean="0"/>
              <a:t> devant assurer le suivi de chaque action;</a:t>
            </a:r>
          </a:p>
          <a:p>
            <a:pPr marL="850392" lvl="1" indent="-457200">
              <a:buFont typeface="+mj-lt"/>
              <a:buAutoNum type="alphaLcPeriod"/>
            </a:pPr>
            <a:r>
              <a:rPr lang="fr-FR" sz="2900" dirty="0" smtClean="0"/>
              <a:t>De proposer une première ébauche de cibles à atteindre pendant la durée du plan pour ces indicateurs. Ces cibles peuvent être affinées dans le processus du déploiement lui-même dans le cadre des discussions budgétaires entre la direction générale et les pilotes des actions.              </a:t>
            </a:r>
          </a:p>
          <a:p>
            <a:pPr marL="850392" lvl="1" indent="-457200">
              <a:buNone/>
            </a:pPr>
            <a:r>
              <a:rPr lang="fr-FR" sz="2900" dirty="0" smtClean="0"/>
              <a:t>       </a:t>
            </a:r>
          </a:p>
          <a:p>
            <a:r>
              <a:rPr lang="fr-FR" sz="2900" b="1" dirty="0" smtClean="0"/>
              <a:t>Construire un tableau de bord synthétique pour assurer le suivi du déploiement du plan d’actions stratégiques.</a:t>
            </a:r>
            <a:r>
              <a:rPr lang="fr-FR" sz="2900" dirty="0" smtClean="0"/>
              <a:t> </a:t>
            </a:r>
          </a:p>
          <a:p>
            <a:pPr>
              <a:buNone/>
            </a:pPr>
            <a:r>
              <a:rPr lang="fr-FR" sz="2900" dirty="0" smtClean="0"/>
              <a:t>    Ce tableau de bord reprend les indicateurs clés figurant dans le plan de déploiement, regroupés par familles (RH, financiers, </a:t>
            </a:r>
            <a:r>
              <a:rPr lang="fr-FR" sz="2900" dirty="0" err="1" smtClean="0"/>
              <a:t>Process</a:t>
            </a:r>
            <a:r>
              <a:rPr lang="fr-FR" sz="2900" dirty="0" smtClean="0"/>
              <a:t>, clients), à faire suivre par les dirigeants de SDA.</a:t>
            </a:r>
          </a:p>
          <a:p>
            <a:endParaRPr lang="fr-FR" sz="2900" dirty="0" smtClean="0"/>
          </a:p>
          <a:p>
            <a:r>
              <a:rPr lang="fr-FR" sz="2900" b="1" dirty="0" smtClean="0"/>
              <a:t>Définir le dispositif de pilotage du déploiement du plan d’actions stratégiques et du processus de mise à jour du plan. </a:t>
            </a:r>
          </a:p>
          <a:p>
            <a:pPr>
              <a:buNone/>
            </a:pPr>
            <a:endParaRPr lang="fr-FR" sz="2900" dirty="0" smtClean="0"/>
          </a:p>
          <a:p>
            <a:endParaRPr lang="fr-FR"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214282" y="2500306"/>
            <a:ext cx="8929718" cy="959710"/>
          </a:xfrm>
        </p:spPr>
        <p:txBody>
          <a:bodyPr>
            <a:normAutofit fontScale="90000"/>
          </a:bodyPr>
          <a:lstStyle/>
          <a:p>
            <a:pPr algn="l"/>
            <a:r>
              <a:rPr lang="fr-FR" dirty="0" smtClean="0"/>
              <a:t>3.6.1. Définition des indicateurs</a:t>
            </a:r>
            <a:endParaRPr lang="fr-FR" dirty="0"/>
          </a:p>
        </p:txBody>
      </p:sp>
      <p:sp>
        <p:nvSpPr>
          <p:cNvPr id="3" name="Espace réservé du numéro de diapositive 2"/>
          <p:cNvSpPr>
            <a:spLocks noGrp="1"/>
          </p:cNvSpPr>
          <p:nvPr>
            <p:ph type="sldNum" sz="quarter" idx="12"/>
          </p:nvPr>
        </p:nvSpPr>
        <p:spPr/>
        <p:txBody>
          <a:bodyPr/>
          <a:lstStyle/>
          <a:p>
            <a:fld id="{0E2CAE94-80FD-440D-89D0-51F5150E77D6}" type="slidenum">
              <a:rPr lang="fr-FR" smtClean="0"/>
              <a:pPr/>
              <a:t>107</a:t>
            </a:fld>
            <a:endParaRPr lang="fr-FR"/>
          </a:p>
        </p:txBody>
      </p:sp>
    </p:spTree>
    <p:extLst>
      <p:ext uri="{BB962C8B-B14F-4D97-AF65-F5344CB8AC3E}">
        <p14:creationId xmlns:p14="http://schemas.microsoft.com/office/powerpoint/2010/main" xmlns="" val="412200202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latin typeface="Arial"/>
                <a:cs typeface="Arial" charset="0"/>
              </a:rPr>
              <a:t>Maintien des concessions de SDA</a:t>
            </a:r>
            <a:endParaRPr lang="fr-FR" sz="3600" dirty="0"/>
          </a:p>
        </p:txBody>
      </p:sp>
      <p:sp>
        <p:nvSpPr>
          <p:cNvPr id="3" name="Espace réservé du texte 2"/>
          <p:cNvSpPr>
            <a:spLocks noGrp="1"/>
          </p:cNvSpPr>
          <p:nvPr>
            <p:ph type="subTitle" idx="1"/>
          </p:nvPr>
        </p:nvSpPr>
        <p:spPr>
          <a:xfrm>
            <a:off x="685800" y="1428736"/>
            <a:ext cx="7772400" cy="1199704"/>
          </a:xfrm>
        </p:spPr>
        <p:txBody>
          <a:bodyPr>
            <a:normAutofit fontScale="62500" lnSpcReduction="20000"/>
          </a:bodyPr>
          <a:lstStyle/>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r>
              <a:rPr lang="fr-FR" sz="2800" dirty="0" smtClean="0">
                <a:solidFill>
                  <a:srgbClr val="000000"/>
                </a:solidFill>
                <a:latin typeface="Arial"/>
                <a:cs typeface="Arial" charset="0"/>
              </a:rPr>
              <a:t>Axe n°1:</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108</a:t>
            </a:fld>
            <a:endParaRPr lang="fr-F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357482371"/>
              </p:ext>
            </p:extLst>
          </p:nvPr>
        </p:nvGraphicFramePr>
        <p:xfrm>
          <a:off x="285720" y="1214422"/>
          <a:ext cx="8286807" cy="3798964"/>
        </p:xfrm>
        <a:graphic>
          <a:graphicData uri="http://schemas.openxmlformats.org/drawingml/2006/table">
            <a:tbl>
              <a:tblPr/>
              <a:tblGrid>
                <a:gridCol w="2428892"/>
                <a:gridCol w="1428760"/>
                <a:gridCol w="1428760"/>
                <a:gridCol w="1476066"/>
                <a:gridCol w="1524329"/>
              </a:tblGrid>
              <a:tr h="357190">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Pilote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500198">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Définir un plan de communication dynamique qui s’adaptera au fur à mesure à l’évolution du contexte national.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Optimiser les actions</a:t>
                      </a:r>
                      <a:r>
                        <a:rPr lang="fr-FR" sz="1400" baseline="0" dirty="0" smtClean="0">
                          <a:solidFill>
                            <a:schemeClr val="tx1"/>
                          </a:solidFill>
                          <a:latin typeface="+mn-lt"/>
                          <a:ea typeface="Times"/>
                          <a:cs typeface="Times New Roman"/>
                        </a:rPr>
                        <a:t> de communication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Taux</a:t>
                      </a:r>
                      <a:r>
                        <a:rPr lang="fr-FR" sz="1600" kern="1200" baseline="0" dirty="0" smtClean="0">
                          <a:solidFill>
                            <a:schemeClr val="tx1"/>
                          </a:solidFill>
                          <a:latin typeface="+mn-lt"/>
                          <a:ea typeface="+mn-ea"/>
                          <a:cs typeface="+mn-cs"/>
                        </a:rPr>
                        <a:t> de réalisation du plan de communication</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Plan de communication adapté</a:t>
                      </a:r>
                      <a:r>
                        <a:rPr lang="fr-FR" sz="1600" kern="1200" baseline="0" dirty="0" smtClean="0">
                          <a:solidFill>
                            <a:schemeClr val="tx1"/>
                          </a:solidFill>
                          <a:latin typeface="+mn-lt"/>
                          <a:ea typeface="+mn-ea"/>
                          <a:cs typeface="+mn-cs"/>
                        </a:rPr>
                        <a:t> au contexte</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Assistant en communication  du PDG</a:t>
                      </a:r>
                      <a:r>
                        <a:rPr lang="fr-FR" sz="1600" kern="1200" baseline="0" dirty="0" smtClean="0">
                          <a:solidFill>
                            <a:schemeClr val="tx1"/>
                          </a:solidFill>
                          <a:latin typeface="+mn-lt"/>
                          <a:ea typeface="+mn-ea"/>
                          <a:cs typeface="+mn-cs"/>
                        </a:rPr>
                        <a:t> et ses collaborateurs</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41576">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Intensifier les actions de communication via les média notamment  sur le phénomène de la fraude et l’agression des réseaux, portes</a:t>
                      </a:r>
                      <a:r>
                        <a:rPr kumimoji="0" lang="fr-FR" sz="1600" kern="1200" baseline="0" dirty="0" smtClean="0">
                          <a:solidFill>
                            <a:schemeClr val="tx1"/>
                          </a:solidFill>
                          <a:latin typeface="+mn-lt"/>
                          <a:ea typeface="+mn-ea"/>
                          <a:cs typeface="+mn-cs"/>
                        </a:rPr>
                        <a:t> ouvertes, internet, etc.</a:t>
                      </a:r>
                      <a:endParaRPr kumimoji="0"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0">
                        <a:lnSpc>
                          <a:spcPct val="130000"/>
                        </a:lnSpc>
                        <a:spcAft>
                          <a:spcPts val="800"/>
                        </a:spcAft>
                        <a:buFont typeface="Arial" pitchFamily="34" charset="0"/>
                        <a:buNone/>
                      </a:pPr>
                      <a:r>
                        <a:rPr lang="fr-FR" sz="1400" dirty="0" smtClean="0">
                          <a:solidFill>
                            <a:schemeClr val="tx1"/>
                          </a:solidFill>
                          <a:latin typeface="+mn-lt"/>
                          <a:ea typeface="Times"/>
                          <a:cs typeface="Times New Roman"/>
                        </a:rPr>
                        <a:t>Changement du comportement du citoyen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err="1" smtClean="0">
                          <a:solidFill>
                            <a:schemeClr val="tx1"/>
                          </a:solidFill>
                          <a:latin typeface="+mn-lt"/>
                          <a:ea typeface="+mn-ea"/>
                          <a:cs typeface="+mn-cs"/>
                        </a:rPr>
                        <a:t>Nbr</a:t>
                      </a:r>
                      <a:r>
                        <a:rPr kumimoji="0" lang="fr-FR" sz="1600" kern="1200" dirty="0" smtClean="0">
                          <a:solidFill>
                            <a:schemeClr val="tx1"/>
                          </a:solidFill>
                          <a:latin typeface="+mn-lt"/>
                          <a:ea typeface="+mn-ea"/>
                          <a:cs typeface="+mn-cs"/>
                        </a:rPr>
                        <a:t> d’actions de communication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100% prévu plan de communication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51115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109</a:t>
            </a:fld>
            <a:endParaRPr lang="fr-FR"/>
          </a:p>
        </p:txBody>
      </p:sp>
      <p:sp>
        <p:nvSpPr>
          <p:cNvPr id="13" name="ZoneTexte 12"/>
          <p:cNvSpPr txBox="1"/>
          <p:nvPr/>
        </p:nvSpPr>
        <p:spPr>
          <a:xfrm>
            <a:off x="467544" y="714356"/>
            <a:ext cx="7459192" cy="369332"/>
          </a:xfrm>
          <a:prstGeom prst="rect">
            <a:avLst/>
          </a:prstGeom>
          <a:noFill/>
        </p:spPr>
        <p:txBody>
          <a:bodyPr wrap="square" rtlCol="0">
            <a:spAutoFit/>
          </a:bodyPr>
          <a:lstStyle/>
          <a:p>
            <a:r>
              <a:rPr lang="fr-FR" dirty="0" smtClean="0"/>
              <a:t>Actions stratégiques pour l’activité « Communication »</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489748"/>
            <a:ext cx="8572559" cy="6153962"/>
          </a:xfrm>
          <a:prstGeom prst="rect">
            <a:avLst/>
          </a:pr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just" fontAlgn="auto">
              <a:spcBef>
                <a:spcPts val="0"/>
              </a:spcBef>
              <a:spcAft>
                <a:spcPts val="0"/>
              </a:spcAft>
              <a:tabLst>
                <a:tab pos="914400" algn="l"/>
              </a:tabLst>
              <a:defRPr/>
            </a:pPr>
            <a:endParaRPr lang="fr-FR" sz="900" dirty="0"/>
          </a:p>
        </p:txBody>
      </p:sp>
      <p:sp>
        <p:nvSpPr>
          <p:cNvPr id="78" name="Connecteur droit 3"/>
          <p:cNvSpPr/>
          <p:nvPr/>
        </p:nvSpPr>
        <p:spPr>
          <a:xfrm>
            <a:off x="4516770" y="599646"/>
            <a:ext cx="988386" cy="5344508"/>
          </a:xfrm>
          <a:custGeom>
            <a:avLst/>
            <a:gdLst/>
            <a:ahLst/>
            <a:cxnLst/>
            <a:rect l="0" t="0" r="0" b="0"/>
            <a:pathLst>
              <a:path>
                <a:moveTo>
                  <a:pt x="0" y="0"/>
                </a:moveTo>
                <a:lnTo>
                  <a:pt x="0" y="5344508"/>
                </a:lnTo>
                <a:lnTo>
                  <a:pt x="892971" y="5344508"/>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79" name="Connecteur droit 4"/>
          <p:cNvSpPr/>
          <p:nvPr/>
        </p:nvSpPr>
        <p:spPr>
          <a:xfrm>
            <a:off x="3568009" y="578380"/>
            <a:ext cx="1050136" cy="5344508"/>
          </a:xfrm>
          <a:custGeom>
            <a:avLst/>
            <a:gdLst/>
            <a:ahLst/>
            <a:cxnLst/>
            <a:rect l="0" t="0" r="0" b="0"/>
            <a:pathLst>
              <a:path>
                <a:moveTo>
                  <a:pt x="948760" y="0"/>
                </a:moveTo>
                <a:lnTo>
                  <a:pt x="948760" y="5344508"/>
                </a:lnTo>
                <a:lnTo>
                  <a:pt x="0" y="5344508"/>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3" name="Connecteur droit 5"/>
          <p:cNvSpPr/>
          <p:nvPr/>
        </p:nvSpPr>
        <p:spPr>
          <a:xfrm>
            <a:off x="4516770" y="578380"/>
            <a:ext cx="988386" cy="4744465"/>
          </a:xfrm>
          <a:custGeom>
            <a:avLst/>
            <a:gdLst/>
            <a:ahLst/>
            <a:cxnLst/>
            <a:rect l="0" t="0" r="0" b="0"/>
            <a:pathLst>
              <a:path>
                <a:moveTo>
                  <a:pt x="0" y="0"/>
                </a:moveTo>
                <a:lnTo>
                  <a:pt x="0" y="4744465"/>
                </a:lnTo>
                <a:lnTo>
                  <a:pt x="892971" y="4744465"/>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4" name="Connecteur droit 6"/>
          <p:cNvSpPr/>
          <p:nvPr/>
        </p:nvSpPr>
        <p:spPr>
          <a:xfrm>
            <a:off x="3568009" y="599646"/>
            <a:ext cx="1050136" cy="4744465"/>
          </a:xfrm>
          <a:custGeom>
            <a:avLst/>
            <a:gdLst/>
            <a:ahLst/>
            <a:cxnLst/>
            <a:rect l="0" t="0" r="0" b="0"/>
            <a:pathLst>
              <a:path>
                <a:moveTo>
                  <a:pt x="948760" y="0"/>
                </a:moveTo>
                <a:lnTo>
                  <a:pt x="948760" y="4744465"/>
                </a:lnTo>
                <a:lnTo>
                  <a:pt x="0" y="4744465"/>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5" name="Connecteur droit 7"/>
          <p:cNvSpPr/>
          <p:nvPr/>
        </p:nvSpPr>
        <p:spPr>
          <a:xfrm>
            <a:off x="4516770" y="599646"/>
            <a:ext cx="988386" cy="4126907"/>
          </a:xfrm>
          <a:custGeom>
            <a:avLst/>
            <a:gdLst/>
            <a:ahLst/>
            <a:cxnLst/>
            <a:rect l="0" t="0" r="0" b="0"/>
            <a:pathLst>
              <a:path>
                <a:moveTo>
                  <a:pt x="0" y="0"/>
                </a:moveTo>
                <a:lnTo>
                  <a:pt x="0" y="4126907"/>
                </a:lnTo>
                <a:lnTo>
                  <a:pt x="892971" y="4126907"/>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6" name="Connecteur droit 8"/>
          <p:cNvSpPr/>
          <p:nvPr/>
        </p:nvSpPr>
        <p:spPr>
          <a:xfrm>
            <a:off x="3568009" y="599646"/>
            <a:ext cx="1050136" cy="4126907"/>
          </a:xfrm>
          <a:custGeom>
            <a:avLst/>
            <a:gdLst/>
            <a:ahLst/>
            <a:cxnLst/>
            <a:rect l="0" t="0" r="0" b="0"/>
            <a:pathLst>
              <a:path>
                <a:moveTo>
                  <a:pt x="948760" y="0"/>
                </a:moveTo>
                <a:lnTo>
                  <a:pt x="948760" y="4126907"/>
                </a:lnTo>
                <a:lnTo>
                  <a:pt x="0" y="4126907"/>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7" name="Connecteur droit 9"/>
          <p:cNvSpPr/>
          <p:nvPr/>
        </p:nvSpPr>
        <p:spPr>
          <a:xfrm>
            <a:off x="4516770" y="599646"/>
            <a:ext cx="988386" cy="3509348"/>
          </a:xfrm>
          <a:custGeom>
            <a:avLst/>
            <a:gdLst/>
            <a:ahLst/>
            <a:cxnLst/>
            <a:rect l="0" t="0" r="0" b="0"/>
            <a:pathLst>
              <a:path>
                <a:moveTo>
                  <a:pt x="0" y="0"/>
                </a:moveTo>
                <a:lnTo>
                  <a:pt x="0" y="3509348"/>
                </a:lnTo>
                <a:lnTo>
                  <a:pt x="892971" y="3509348"/>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8" name="Connecteur droit 10"/>
          <p:cNvSpPr/>
          <p:nvPr/>
        </p:nvSpPr>
        <p:spPr>
          <a:xfrm>
            <a:off x="3568009" y="599646"/>
            <a:ext cx="1050136" cy="3509348"/>
          </a:xfrm>
          <a:custGeom>
            <a:avLst/>
            <a:gdLst/>
            <a:ahLst/>
            <a:cxnLst/>
            <a:rect l="0" t="0" r="0" b="0"/>
            <a:pathLst>
              <a:path>
                <a:moveTo>
                  <a:pt x="948760" y="0"/>
                </a:moveTo>
                <a:lnTo>
                  <a:pt x="948760" y="3509348"/>
                </a:lnTo>
                <a:lnTo>
                  <a:pt x="0" y="3509348"/>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9" name="Connecteur droit 11"/>
          <p:cNvSpPr/>
          <p:nvPr/>
        </p:nvSpPr>
        <p:spPr>
          <a:xfrm>
            <a:off x="4516770" y="599646"/>
            <a:ext cx="988386" cy="2891790"/>
          </a:xfrm>
          <a:custGeom>
            <a:avLst/>
            <a:gdLst/>
            <a:ahLst/>
            <a:cxnLst/>
            <a:rect l="0" t="0" r="0" b="0"/>
            <a:pathLst>
              <a:path>
                <a:moveTo>
                  <a:pt x="0" y="0"/>
                </a:moveTo>
                <a:lnTo>
                  <a:pt x="0" y="2891790"/>
                </a:lnTo>
                <a:lnTo>
                  <a:pt x="892971" y="2891790"/>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0" name="Connecteur droit 12"/>
          <p:cNvSpPr/>
          <p:nvPr/>
        </p:nvSpPr>
        <p:spPr>
          <a:xfrm>
            <a:off x="3568009" y="599646"/>
            <a:ext cx="1050136" cy="2891790"/>
          </a:xfrm>
          <a:custGeom>
            <a:avLst/>
            <a:gdLst/>
            <a:ahLst/>
            <a:cxnLst/>
            <a:rect l="0" t="0" r="0" b="0"/>
            <a:pathLst>
              <a:path>
                <a:moveTo>
                  <a:pt x="948760" y="0"/>
                </a:moveTo>
                <a:lnTo>
                  <a:pt x="948760" y="2891790"/>
                </a:lnTo>
                <a:lnTo>
                  <a:pt x="0" y="2891790"/>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1" name="Connecteur droit 13"/>
          <p:cNvSpPr/>
          <p:nvPr/>
        </p:nvSpPr>
        <p:spPr>
          <a:xfrm>
            <a:off x="4516770" y="599646"/>
            <a:ext cx="988386" cy="2274232"/>
          </a:xfrm>
          <a:custGeom>
            <a:avLst/>
            <a:gdLst/>
            <a:ahLst/>
            <a:cxnLst/>
            <a:rect l="0" t="0" r="0" b="0"/>
            <a:pathLst>
              <a:path>
                <a:moveTo>
                  <a:pt x="0" y="0"/>
                </a:moveTo>
                <a:lnTo>
                  <a:pt x="0" y="2274232"/>
                </a:lnTo>
                <a:lnTo>
                  <a:pt x="892971" y="2274232"/>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2" name="Connecteur droit 14"/>
          <p:cNvSpPr/>
          <p:nvPr/>
        </p:nvSpPr>
        <p:spPr>
          <a:xfrm>
            <a:off x="3568009" y="599646"/>
            <a:ext cx="1050136" cy="2274232"/>
          </a:xfrm>
          <a:custGeom>
            <a:avLst/>
            <a:gdLst/>
            <a:ahLst/>
            <a:cxnLst/>
            <a:rect l="0" t="0" r="0" b="0"/>
            <a:pathLst>
              <a:path>
                <a:moveTo>
                  <a:pt x="948760" y="0"/>
                </a:moveTo>
                <a:lnTo>
                  <a:pt x="948760" y="2274232"/>
                </a:lnTo>
                <a:lnTo>
                  <a:pt x="0" y="2274232"/>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3" name="Connecteur droit 15"/>
          <p:cNvSpPr/>
          <p:nvPr/>
        </p:nvSpPr>
        <p:spPr>
          <a:xfrm>
            <a:off x="4516770" y="599646"/>
            <a:ext cx="988386" cy="1656673"/>
          </a:xfrm>
          <a:custGeom>
            <a:avLst/>
            <a:gdLst/>
            <a:ahLst/>
            <a:cxnLst/>
            <a:rect l="0" t="0" r="0" b="0"/>
            <a:pathLst>
              <a:path>
                <a:moveTo>
                  <a:pt x="0" y="0"/>
                </a:moveTo>
                <a:lnTo>
                  <a:pt x="0" y="1656673"/>
                </a:lnTo>
                <a:lnTo>
                  <a:pt x="892971" y="1656673"/>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4" name="Connecteur droit 16"/>
          <p:cNvSpPr/>
          <p:nvPr/>
        </p:nvSpPr>
        <p:spPr>
          <a:xfrm>
            <a:off x="3568009" y="599646"/>
            <a:ext cx="1050136" cy="1656673"/>
          </a:xfrm>
          <a:custGeom>
            <a:avLst/>
            <a:gdLst/>
            <a:ahLst/>
            <a:cxnLst/>
            <a:rect l="0" t="0" r="0" b="0"/>
            <a:pathLst>
              <a:path>
                <a:moveTo>
                  <a:pt x="948760" y="0"/>
                </a:moveTo>
                <a:lnTo>
                  <a:pt x="948760" y="1656673"/>
                </a:lnTo>
                <a:lnTo>
                  <a:pt x="0" y="1656673"/>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5" name="Connecteur droit 17"/>
          <p:cNvSpPr/>
          <p:nvPr/>
        </p:nvSpPr>
        <p:spPr>
          <a:xfrm>
            <a:off x="4516770" y="599646"/>
            <a:ext cx="988386" cy="1039115"/>
          </a:xfrm>
          <a:custGeom>
            <a:avLst/>
            <a:gdLst/>
            <a:ahLst/>
            <a:cxnLst/>
            <a:rect l="0" t="0" r="0" b="0"/>
            <a:pathLst>
              <a:path>
                <a:moveTo>
                  <a:pt x="0" y="0"/>
                </a:moveTo>
                <a:lnTo>
                  <a:pt x="0" y="1039115"/>
                </a:lnTo>
                <a:lnTo>
                  <a:pt x="892971" y="1039115"/>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96" name="Connecteur droit 18"/>
          <p:cNvSpPr/>
          <p:nvPr/>
        </p:nvSpPr>
        <p:spPr>
          <a:xfrm>
            <a:off x="3568009" y="595396"/>
            <a:ext cx="1050136" cy="660577"/>
          </a:xfrm>
          <a:custGeom>
            <a:avLst/>
            <a:gdLst/>
            <a:ahLst/>
            <a:cxnLst/>
            <a:rect l="0" t="0" r="0" b="0"/>
            <a:pathLst>
              <a:path>
                <a:moveTo>
                  <a:pt x="948760" y="0"/>
                </a:moveTo>
                <a:lnTo>
                  <a:pt x="948760" y="1039115"/>
                </a:lnTo>
                <a:lnTo>
                  <a:pt x="0" y="1039115"/>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grpSp>
        <p:nvGrpSpPr>
          <p:cNvPr id="2" name="Groupe 98"/>
          <p:cNvGrpSpPr/>
          <p:nvPr/>
        </p:nvGrpSpPr>
        <p:grpSpPr>
          <a:xfrm>
            <a:off x="2980665" y="568800"/>
            <a:ext cx="3259248" cy="434900"/>
            <a:chOff x="2706816" y="3933"/>
            <a:chExt cx="2944613" cy="434900"/>
          </a:xfrm>
          <a:solidFill>
            <a:srgbClr val="00B050"/>
          </a:solidFill>
          <a:scene3d>
            <a:camera prst="orthographicFront"/>
            <a:lightRig rig="threePt" dir="t">
              <a:rot lat="0" lon="0" rev="7500000"/>
            </a:lightRig>
          </a:scene3d>
        </p:grpSpPr>
        <p:sp>
          <p:nvSpPr>
            <p:cNvPr id="154" name="Rectangle 153"/>
            <p:cNvSpPr/>
            <p:nvPr/>
          </p:nvSpPr>
          <p:spPr>
            <a:xfrm>
              <a:off x="2706816" y="3933"/>
              <a:ext cx="2944613" cy="434900"/>
            </a:xfrm>
            <a:prstGeom prst="rect">
              <a:avLst/>
            </a:prstGeom>
            <a:grpFill/>
          </p:spPr>
          <p:style>
            <a:lnRef idx="1">
              <a:schemeClr val="accent3"/>
            </a:lnRef>
            <a:fillRef idx="3">
              <a:schemeClr val="accent3"/>
            </a:fillRef>
            <a:effectRef idx="2">
              <a:schemeClr val="accent3"/>
            </a:effectRef>
            <a:fontRef idx="minor">
              <a:schemeClr val="lt1"/>
            </a:fontRef>
          </p:style>
        </p:sp>
        <p:sp>
          <p:nvSpPr>
            <p:cNvPr id="155" name="Rectangle 154"/>
            <p:cNvSpPr/>
            <p:nvPr/>
          </p:nvSpPr>
          <p:spPr>
            <a:xfrm>
              <a:off x="2706816" y="3933"/>
              <a:ext cx="2944613" cy="434900"/>
            </a:xfrm>
            <a:prstGeom prst="rect">
              <a:avLst/>
            </a:prstGeom>
            <a:grpFill/>
          </p:spPr>
          <p:style>
            <a:lnRef idx="1">
              <a:schemeClr val="accent3"/>
            </a:lnRef>
            <a:fillRef idx="3">
              <a:schemeClr val="accent3"/>
            </a:fillRef>
            <a:effectRef idx="2">
              <a:schemeClr val="accent3"/>
            </a:effectRef>
            <a:fontRef idx="minor">
              <a:schemeClr val="lt1"/>
            </a:fontRef>
          </p:style>
          <p:txBody>
            <a:bodyPr lIns="10160" tIns="10160" rIns="10160" bIns="10160" spcCol="1270" anchor="ctr"/>
            <a:lstStyle/>
            <a:p>
              <a:pPr algn="ctr" defTabSz="711200">
                <a:lnSpc>
                  <a:spcPct val="90000"/>
                </a:lnSpc>
                <a:spcAft>
                  <a:spcPct val="35000"/>
                </a:spcAft>
                <a:defRPr/>
              </a:pPr>
              <a:r>
                <a:rPr lang="fr-FR" sz="1400" b="1" dirty="0"/>
                <a:t>Président Directeur </a:t>
              </a:r>
              <a:r>
                <a:rPr lang="fr-FR" sz="1400" b="1" dirty="0" smtClean="0"/>
                <a:t>Général SDA</a:t>
              </a:r>
              <a:endParaRPr lang="fr-FR" sz="1400" b="1" dirty="0"/>
            </a:p>
          </p:txBody>
        </p:sp>
      </p:grpSp>
      <p:grpSp>
        <p:nvGrpSpPr>
          <p:cNvPr id="3" name="Groupe 101"/>
          <p:cNvGrpSpPr/>
          <p:nvPr/>
        </p:nvGrpSpPr>
        <p:grpSpPr>
          <a:xfrm>
            <a:off x="552145" y="1400046"/>
            <a:ext cx="3259248" cy="434900"/>
            <a:chOff x="285748" y="1260499"/>
            <a:chExt cx="2944613" cy="434900"/>
          </a:xfrm>
          <a:scene3d>
            <a:camera prst="orthographicFront"/>
            <a:lightRig rig="threePt" dir="t">
              <a:rot lat="0" lon="0" rev="7500000"/>
            </a:lightRig>
          </a:scene3d>
        </p:grpSpPr>
        <p:sp>
          <p:nvSpPr>
            <p:cNvPr id="148" name="Rectangle 147"/>
            <p:cNvSpPr/>
            <p:nvPr/>
          </p:nvSpPr>
          <p:spPr>
            <a:xfrm>
              <a:off x="285748" y="1260499"/>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49" name="Rectangle 148"/>
            <p:cNvSpPr/>
            <p:nvPr/>
          </p:nvSpPr>
          <p:spPr>
            <a:xfrm>
              <a:off x="285748" y="126049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Assistant de Direction Générale</a:t>
              </a:r>
            </a:p>
          </p:txBody>
        </p:sp>
      </p:grpSp>
      <p:grpSp>
        <p:nvGrpSpPr>
          <p:cNvPr id="4" name="Groupe 102"/>
          <p:cNvGrpSpPr/>
          <p:nvPr/>
        </p:nvGrpSpPr>
        <p:grpSpPr>
          <a:xfrm>
            <a:off x="5255366" y="1400046"/>
            <a:ext cx="3259248" cy="434900"/>
            <a:chOff x="5072094" y="1260499"/>
            <a:chExt cx="2944613" cy="434900"/>
          </a:xfrm>
          <a:scene3d>
            <a:camera prst="orthographicFront"/>
            <a:lightRig rig="threePt" dir="t">
              <a:rot lat="0" lon="0" rev="7500000"/>
            </a:lightRig>
          </a:scene3d>
        </p:grpSpPr>
        <p:sp>
          <p:nvSpPr>
            <p:cNvPr id="146" name="Rectangle 145"/>
            <p:cNvSpPr/>
            <p:nvPr/>
          </p:nvSpPr>
          <p:spPr>
            <a:xfrm>
              <a:off x="5072094" y="126049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a:defRPr/>
              </a:pPr>
              <a:r>
                <a:rPr lang="fr-FR" sz="1200" b="1" dirty="0"/>
                <a:t>Secrétaire Assistante</a:t>
              </a:r>
            </a:p>
            <a:p>
              <a:pPr>
                <a:defRPr/>
              </a:pPr>
              <a:endParaRPr lang="fr-FR" sz="1200" b="1" dirty="0"/>
            </a:p>
          </p:txBody>
        </p:sp>
        <p:sp>
          <p:nvSpPr>
            <p:cNvPr id="147" name="Rectangle 146"/>
            <p:cNvSpPr/>
            <p:nvPr/>
          </p:nvSpPr>
          <p:spPr>
            <a:xfrm>
              <a:off x="5072094" y="126049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endParaRPr lang="fr-FR" sz="1200" b="1" dirty="0"/>
            </a:p>
          </p:txBody>
        </p:sp>
      </p:grpSp>
      <p:grpSp>
        <p:nvGrpSpPr>
          <p:cNvPr id="7" name="Groupe 103"/>
          <p:cNvGrpSpPr/>
          <p:nvPr/>
        </p:nvGrpSpPr>
        <p:grpSpPr>
          <a:xfrm>
            <a:off x="552145" y="2017604"/>
            <a:ext cx="3259248" cy="434900"/>
            <a:chOff x="285748" y="1878057"/>
            <a:chExt cx="2944613" cy="434900"/>
          </a:xfrm>
          <a:scene3d>
            <a:camera prst="orthographicFront"/>
            <a:lightRig rig="threePt" dir="t">
              <a:rot lat="0" lon="0" rev="7500000"/>
            </a:lightRig>
          </a:scene3d>
        </p:grpSpPr>
        <p:sp>
          <p:nvSpPr>
            <p:cNvPr id="144" name="Rectangle 143"/>
            <p:cNvSpPr/>
            <p:nvPr/>
          </p:nvSpPr>
          <p:spPr>
            <a:xfrm>
              <a:off x="285748" y="1878057"/>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45" name="Rectangle 144"/>
            <p:cNvSpPr/>
            <p:nvPr/>
          </p:nvSpPr>
          <p:spPr>
            <a:xfrm>
              <a:off x="285748" y="1878057"/>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Assistant Communication</a:t>
              </a:r>
            </a:p>
          </p:txBody>
        </p:sp>
      </p:grpSp>
      <p:grpSp>
        <p:nvGrpSpPr>
          <p:cNvPr id="8" name="Groupe 104"/>
          <p:cNvGrpSpPr/>
          <p:nvPr/>
        </p:nvGrpSpPr>
        <p:grpSpPr>
          <a:xfrm>
            <a:off x="5255366" y="2017604"/>
            <a:ext cx="3259248" cy="434900"/>
            <a:chOff x="5072094" y="1878057"/>
            <a:chExt cx="2944613" cy="434900"/>
          </a:xfrm>
          <a:scene3d>
            <a:camera prst="orthographicFront"/>
            <a:lightRig rig="threePt" dir="t">
              <a:rot lat="0" lon="0" rev="7500000"/>
            </a:lightRig>
          </a:scene3d>
        </p:grpSpPr>
        <p:sp>
          <p:nvSpPr>
            <p:cNvPr id="142" name="Rectangle 141"/>
            <p:cNvSpPr/>
            <p:nvPr/>
          </p:nvSpPr>
          <p:spPr>
            <a:xfrm>
              <a:off x="5072094" y="1878057"/>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a:defRPr/>
              </a:pPr>
              <a:r>
                <a:rPr lang="fr-FR" sz="1200" b="1" dirty="0"/>
                <a:t>Inspection Générale</a:t>
              </a:r>
            </a:p>
          </p:txBody>
        </p:sp>
        <p:sp>
          <p:nvSpPr>
            <p:cNvPr id="143" name="Rectangle 142"/>
            <p:cNvSpPr/>
            <p:nvPr/>
          </p:nvSpPr>
          <p:spPr>
            <a:xfrm>
              <a:off x="5072094" y="1878057"/>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endParaRPr lang="fr-FR" sz="1200" b="1" dirty="0"/>
            </a:p>
          </p:txBody>
        </p:sp>
      </p:grpSp>
      <p:grpSp>
        <p:nvGrpSpPr>
          <p:cNvPr id="9" name="Groupe 105"/>
          <p:cNvGrpSpPr/>
          <p:nvPr/>
        </p:nvGrpSpPr>
        <p:grpSpPr>
          <a:xfrm>
            <a:off x="552145" y="2635163"/>
            <a:ext cx="3259248" cy="434900"/>
            <a:chOff x="285748" y="2495616"/>
            <a:chExt cx="2944613" cy="434900"/>
          </a:xfrm>
          <a:scene3d>
            <a:camera prst="orthographicFront"/>
            <a:lightRig rig="threePt" dir="t">
              <a:rot lat="0" lon="0" rev="7500000"/>
            </a:lightRig>
          </a:scene3d>
        </p:grpSpPr>
        <p:sp>
          <p:nvSpPr>
            <p:cNvPr id="140" name="Rectangle 139"/>
            <p:cNvSpPr/>
            <p:nvPr/>
          </p:nvSpPr>
          <p:spPr>
            <a:xfrm>
              <a:off x="285748" y="2495616"/>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41" name="Rectangle 140"/>
            <p:cNvSpPr/>
            <p:nvPr/>
          </p:nvSpPr>
          <p:spPr>
            <a:xfrm>
              <a:off x="285748" y="2495616"/>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Division Juridique</a:t>
              </a:r>
            </a:p>
          </p:txBody>
        </p:sp>
      </p:grpSp>
      <p:grpSp>
        <p:nvGrpSpPr>
          <p:cNvPr id="10" name="Groupe 106"/>
          <p:cNvGrpSpPr/>
          <p:nvPr/>
        </p:nvGrpSpPr>
        <p:grpSpPr>
          <a:xfrm>
            <a:off x="5255366" y="2635163"/>
            <a:ext cx="3259248" cy="434900"/>
            <a:chOff x="5072094" y="2495616"/>
            <a:chExt cx="2944613" cy="434900"/>
          </a:xfrm>
          <a:scene3d>
            <a:camera prst="orthographicFront"/>
            <a:lightRig rig="threePt" dir="t">
              <a:rot lat="0" lon="0" rev="7500000"/>
            </a:lightRig>
          </a:scene3d>
        </p:grpSpPr>
        <p:sp>
          <p:nvSpPr>
            <p:cNvPr id="138" name="Rectangle 137"/>
            <p:cNvSpPr/>
            <p:nvPr/>
          </p:nvSpPr>
          <p:spPr>
            <a:xfrm>
              <a:off x="5072094" y="2495616"/>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9" name="Rectangle 138"/>
            <p:cNvSpPr/>
            <p:nvPr/>
          </p:nvSpPr>
          <p:spPr>
            <a:xfrm>
              <a:off x="5072094" y="2495616"/>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Transverse Maitrise d’ouvrage des systèmes d’information </a:t>
              </a:r>
            </a:p>
          </p:txBody>
        </p:sp>
      </p:grpSp>
      <p:grpSp>
        <p:nvGrpSpPr>
          <p:cNvPr id="11" name="Groupe 107"/>
          <p:cNvGrpSpPr/>
          <p:nvPr/>
        </p:nvGrpSpPr>
        <p:grpSpPr>
          <a:xfrm>
            <a:off x="552145" y="3252721"/>
            <a:ext cx="3259248" cy="434900"/>
            <a:chOff x="285748" y="3113174"/>
            <a:chExt cx="2944613" cy="434900"/>
          </a:xfrm>
          <a:scene3d>
            <a:camera prst="orthographicFront"/>
            <a:lightRig rig="threePt" dir="t">
              <a:rot lat="0" lon="0" rev="7500000"/>
            </a:lightRig>
          </a:scene3d>
        </p:grpSpPr>
        <p:sp>
          <p:nvSpPr>
            <p:cNvPr id="136" name="Rectangle 135"/>
            <p:cNvSpPr/>
            <p:nvPr/>
          </p:nvSpPr>
          <p:spPr>
            <a:xfrm>
              <a:off x="285748" y="3113174"/>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7" name="Rectangle 136"/>
            <p:cNvSpPr/>
            <p:nvPr/>
          </p:nvSpPr>
          <p:spPr>
            <a:xfrm>
              <a:off x="285748" y="3113174"/>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Département  Affaires Générales</a:t>
              </a:r>
            </a:p>
          </p:txBody>
        </p:sp>
      </p:grpSp>
      <p:grpSp>
        <p:nvGrpSpPr>
          <p:cNvPr id="12" name="Groupe 108"/>
          <p:cNvGrpSpPr/>
          <p:nvPr/>
        </p:nvGrpSpPr>
        <p:grpSpPr>
          <a:xfrm>
            <a:off x="5255366" y="3252721"/>
            <a:ext cx="3259248" cy="434900"/>
            <a:chOff x="5072094" y="3113174"/>
            <a:chExt cx="2944613" cy="434900"/>
          </a:xfrm>
          <a:scene3d>
            <a:camera prst="orthographicFront"/>
            <a:lightRig rig="threePt" dir="t">
              <a:rot lat="0" lon="0" rev="7500000"/>
            </a:lightRig>
          </a:scene3d>
        </p:grpSpPr>
        <p:sp>
          <p:nvSpPr>
            <p:cNvPr id="134" name="Rectangle 133"/>
            <p:cNvSpPr/>
            <p:nvPr/>
          </p:nvSpPr>
          <p:spPr>
            <a:xfrm>
              <a:off x="5072094" y="3113174"/>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5" name="Rectangle 134"/>
            <p:cNvSpPr/>
            <p:nvPr/>
          </p:nvSpPr>
          <p:spPr>
            <a:xfrm>
              <a:off x="5072094" y="3113174"/>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Ressources Humaines</a:t>
              </a:r>
            </a:p>
          </p:txBody>
        </p:sp>
      </p:grpSp>
      <p:grpSp>
        <p:nvGrpSpPr>
          <p:cNvPr id="13" name="Groupe 109"/>
          <p:cNvGrpSpPr/>
          <p:nvPr/>
        </p:nvGrpSpPr>
        <p:grpSpPr>
          <a:xfrm>
            <a:off x="552145" y="3870279"/>
            <a:ext cx="3259248" cy="434900"/>
            <a:chOff x="285748" y="3730732"/>
            <a:chExt cx="2944613" cy="434900"/>
          </a:xfrm>
          <a:scene3d>
            <a:camera prst="orthographicFront"/>
            <a:lightRig rig="threePt" dir="t">
              <a:rot lat="0" lon="0" rev="7500000"/>
            </a:lightRig>
          </a:scene3d>
        </p:grpSpPr>
        <p:sp>
          <p:nvSpPr>
            <p:cNvPr id="132" name="Rectangle 131"/>
            <p:cNvSpPr/>
            <p:nvPr/>
          </p:nvSpPr>
          <p:spPr>
            <a:xfrm>
              <a:off x="285748" y="3730732"/>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3" name="Rectangle 132"/>
            <p:cNvSpPr/>
            <p:nvPr/>
          </p:nvSpPr>
          <p:spPr>
            <a:xfrm>
              <a:off x="285748" y="3730732"/>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Service Hygiène, Sécurité et Environnement </a:t>
              </a:r>
            </a:p>
          </p:txBody>
        </p:sp>
      </p:grpSp>
      <p:grpSp>
        <p:nvGrpSpPr>
          <p:cNvPr id="14" name="Groupe 110"/>
          <p:cNvGrpSpPr/>
          <p:nvPr/>
        </p:nvGrpSpPr>
        <p:grpSpPr>
          <a:xfrm>
            <a:off x="5255366" y="3870279"/>
            <a:ext cx="3259248" cy="434900"/>
            <a:chOff x="5072094" y="3730732"/>
            <a:chExt cx="2944613" cy="434900"/>
          </a:xfrm>
          <a:scene3d>
            <a:camera prst="orthographicFront"/>
            <a:lightRig rig="threePt" dir="t">
              <a:rot lat="0" lon="0" rev="7500000"/>
            </a:lightRig>
          </a:scene3d>
        </p:grpSpPr>
        <p:sp>
          <p:nvSpPr>
            <p:cNvPr id="130" name="Rectangle 129"/>
            <p:cNvSpPr/>
            <p:nvPr/>
          </p:nvSpPr>
          <p:spPr>
            <a:xfrm>
              <a:off x="5072094" y="3730732"/>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31" name="Rectangle 130"/>
            <p:cNvSpPr/>
            <p:nvPr/>
          </p:nvSpPr>
          <p:spPr>
            <a:xfrm>
              <a:off x="5072094" y="3730732"/>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Finances et Comptabilité</a:t>
              </a:r>
            </a:p>
          </p:txBody>
        </p:sp>
      </p:grpSp>
      <p:grpSp>
        <p:nvGrpSpPr>
          <p:cNvPr id="15" name="Groupe 111"/>
          <p:cNvGrpSpPr/>
          <p:nvPr/>
        </p:nvGrpSpPr>
        <p:grpSpPr>
          <a:xfrm>
            <a:off x="552145" y="4487837"/>
            <a:ext cx="3259248" cy="434900"/>
            <a:chOff x="285748" y="4348290"/>
            <a:chExt cx="2944613" cy="434900"/>
          </a:xfrm>
          <a:scene3d>
            <a:camera prst="orthographicFront"/>
            <a:lightRig rig="threePt" dir="t">
              <a:rot lat="0" lon="0" rev="7500000"/>
            </a:lightRig>
          </a:scene3d>
        </p:grpSpPr>
        <p:sp>
          <p:nvSpPr>
            <p:cNvPr id="128" name="Rectangle 127"/>
            <p:cNvSpPr/>
            <p:nvPr/>
          </p:nvSpPr>
          <p:spPr>
            <a:xfrm>
              <a:off x="285748" y="4348290"/>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9" name="Rectangle 128"/>
            <p:cNvSpPr/>
            <p:nvPr/>
          </p:nvSpPr>
          <p:spPr>
            <a:xfrm>
              <a:off x="285748" y="4348290"/>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Commerciale et Marketing</a:t>
              </a:r>
            </a:p>
          </p:txBody>
        </p:sp>
      </p:grpSp>
      <p:grpSp>
        <p:nvGrpSpPr>
          <p:cNvPr id="16" name="Groupe 112"/>
          <p:cNvGrpSpPr/>
          <p:nvPr/>
        </p:nvGrpSpPr>
        <p:grpSpPr>
          <a:xfrm>
            <a:off x="5255366" y="4487837"/>
            <a:ext cx="3259248" cy="434900"/>
            <a:chOff x="5072094" y="4348290"/>
            <a:chExt cx="2944613" cy="434900"/>
          </a:xfrm>
          <a:scene3d>
            <a:camera prst="orthographicFront"/>
            <a:lightRig rig="threePt" dir="t">
              <a:rot lat="0" lon="0" rev="7500000"/>
            </a:lightRig>
          </a:scene3d>
        </p:grpSpPr>
        <p:sp>
          <p:nvSpPr>
            <p:cNvPr id="126" name="Rectangle 125"/>
            <p:cNvSpPr/>
            <p:nvPr/>
          </p:nvSpPr>
          <p:spPr>
            <a:xfrm>
              <a:off x="5072094" y="4348290"/>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7" name="Rectangle 126"/>
            <p:cNvSpPr/>
            <p:nvPr/>
          </p:nvSpPr>
          <p:spPr>
            <a:xfrm>
              <a:off x="5072094" y="4348290"/>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Techniques Gaz</a:t>
              </a:r>
            </a:p>
          </p:txBody>
        </p:sp>
      </p:grpSp>
      <p:grpSp>
        <p:nvGrpSpPr>
          <p:cNvPr id="17" name="Groupe 113"/>
          <p:cNvGrpSpPr/>
          <p:nvPr/>
        </p:nvGrpSpPr>
        <p:grpSpPr>
          <a:xfrm>
            <a:off x="552145" y="5105396"/>
            <a:ext cx="3259248" cy="434900"/>
            <a:chOff x="285748" y="4965849"/>
            <a:chExt cx="2944613" cy="434900"/>
          </a:xfrm>
          <a:scene3d>
            <a:camera prst="orthographicFront"/>
            <a:lightRig rig="threePt" dir="t">
              <a:rot lat="0" lon="0" rev="7500000"/>
            </a:lightRig>
          </a:scene3d>
        </p:grpSpPr>
        <p:sp>
          <p:nvSpPr>
            <p:cNvPr id="124" name="Rectangle 123"/>
            <p:cNvSpPr/>
            <p:nvPr/>
          </p:nvSpPr>
          <p:spPr>
            <a:xfrm>
              <a:off x="285748" y="4965849"/>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25" name="Rectangle 124"/>
            <p:cNvSpPr/>
            <p:nvPr/>
          </p:nvSpPr>
          <p:spPr>
            <a:xfrm>
              <a:off x="285748" y="496584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Techniques Electricité</a:t>
              </a:r>
            </a:p>
          </p:txBody>
        </p:sp>
      </p:grpSp>
      <p:grpSp>
        <p:nvGrpSpPr>
          <p:cNvPr id="18" name="Groupe 114"/>
          <p:cNvGrpSpPr/>
          <p:nvPr/>
        </p:nvGrpSpPr>
        <p:grpSpPr>
          <a:xfrm>
            <a:off x="5255366" y="5105396"/>
            <a:ext cx="3259248" cy="434900"/>
            <a:chOff x="5072094" y="4965849"/>
            <a:chExt cx="2944613" cy="434900"/>
          </a:xfrm>
          <a:scene3d>
            <a:camera prst="orthographicFront"/>
            <a:lightRig rig="threePt" dir="t">
              <a:rot lat="0" lon="0" rev="7500000"/>
            </a:lightRig>
          </a:scene3d>
        </p:grpSpPr>
        <p:sp>
          <p:nvSpPr>
            <p:cNvPr id="122" name="Rectangle 121"/>
            <p:cNvSpPr/>
            <p:nvPr/>
          </p:nvSpPr>
          <p:spPr>
            <a:xfrm>
              <a:off x="5072094" y="4965849"/>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3" name="Rectangle 122"/>
            <p:cNvSpPr/>
            <p:nvPr/>
          </p:nvSpPr>
          <p:spPr>
            <a:xfrm>
              <a:off x="5072094" y="4965849"/>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Prospective, Organisation  et Systèmes d’Information</a:t>
              </a:r>
            </a:p>
          </p:txBody>
        </p:sp>
      </p:grpSp>
      <p:grpSp>
        <p:nvGrpSpPr>
          <p:cNvPr id="19" name="Groupe 115"/>
          <p:cNvGrpSpPr/>
          <p:nvPr/>
        </p:nvGrpSpPr>
        <p:grpSpPr>
          <a:xfrm>
            <a:off x="552145" y="5705438"/>
            <a:ext cx="3259248" cy="434900"/>
            <a:chOff x="285748" y="5565891"/>
            <a:chExt cx="2944613" cy="434900"/>
          </a:xfrm>
          <a:scene3d>
            <a:camera prst="orthographicFront"/>
            <a:lightRig rig="threePt" dir="t">
              <a:rot lat="0" lon="0" rev="7500000"/>
            </a:lightRig>
          </a:scene3d>
        </p:grpSpPr>
        <p:sp>
          <p:nvSpPr>
            <p:cNvPr id="120" name="Rectangle 119"/>
            <p:cNvSpPr/>
            <p:nvPr/>
          </p:nvSpPr>
          <p:spPr>
            <a:xfrm>
              <a:off x="285748" y="5565891"/>
              <a:ext cx="2944613" cy="434900"/>
            </a:xfrm>
            <a:prstGeom prst="rect">
              <a:avLst/>
            </a:prstGeom>
            <a:sp3d prstMaterial="plastic">
              <a:bevelT w="127000" h="25400" prst="relaxedInset"/>
            </a:sp3d>
          </p:spPr>
          <p:style>
            <a:lnRef idx="0">
              <a:schemeClr val="lt1">
                <a:shade val="80000"/>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21" name="Rectangle 120"/>
            <p:cNvSpPr/>
            <p:nvPr/>
          </p:nvSpPr>
          <p:spPr>
            <a:xfrm>
              <a:off x="285748" y="5565891"/>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 Sûreté Interne des Etablissements</a:t>
              </a:r>
            </a:p>
          </p:txBody>
        </p:sp>
      </p:grpSp>
      <p:grpSp>
        <p:nvGrpSpPr>
          <p:cNvPr id="20" name="Groupe 116"/>
          <p:cNvGrpSpPr/>
          <p:nvPr/>
        </p:nvGrpSpPr>
        <p:grpSpPr>
          <a:xfrm>
            <a:off x="5255366" y="5705438"/>
            <a:ext cx="3259248" cy="434900"/>
            <a:chOff x="5072094" y="5565891"/>
            <a:chExt cx="2944613" cy="434900"/>
          </a:xfrm>
          <a:scene3d>
            <a:camera prst="orthographicFront"/>
            <a:lightRig rig="threePt" dir="t">
              <a:rot lat="0" lon="0" rev="7500000"/>
            </a:lightRig>
          </a:scene3d>
        </p:grpSpPr>
        <p:sp>
          <p:nvSpPr>
            <p:cNvPr id="118" name="Rectangle 117"/>
            <p:cNvSpPr/>
            <p:nvPr/>
          </p:nvSpPr>
          <p:spPr>
            <a:xfrm>
              <a:off x="5072094" y="5565891"/>
              <a:ext cx="2944613" cy="434900"/>
            </a:xfrm>
            <a:prstGeom prst="rect">
              <a:avLst/>
            </a:prstGeom>
          </p:spPr>
          <p:style>
            <a:lnRef idx="1">
              <a:schemeClr val="accent1"/>
            </a:lnRef>
            <a:fillRef idx="3">
              <a:schemeClr val="accent1"/>
            </a:fillRef>
            <a:effectRef idx="2">
              <a:schemeClr val="accent1"/>
            </a:effectRef>
            <a:fontRef idx="minor">
              <a:schemeClr val="lt1"/>
            </a:fontRef>
          </p:style>
        </p:sp>
        <p:sp>
          <p:nvSpPr>
            <p:cNvPr id="119" name="Rectangle 118"/>
            <p:cNvSpPr/>
            <p:nvPr/>
          </p:nvSpPr>
          <p:spPr>
            <a:xfrm>
              <a:off x="5072094" y="5565891"/>
              <a:ext cx="2944613" cy="434900"/>
            </a:xfrm>
            <a:prstGeom prst="rect">
              <a:avLst/>
            </a:prstGeom>
          </p:spPr>
          <p:style>
            <a:lnRef idx="1">
              <a:schemeClr val="accent1"/>
            </a:lnRef>
            <a:fillRef idx="3">
              <a:schemeClr val="accent1"/>
            </a:fillRef>
            <a:effectRef idx="2">
              <a:schemeClr val="accent1"/>
            </a:effectRef>
            <a:fontRef idx="minor">
              <a:schemeClr val="lt1"/>
            </a:fontRef>
          </p:style>
          <p:txBody>
            <a:bodyPr lIns="10160" tIns="10160" rIns="10160" bIns="10160" spcCol="1270" anchor="ctr"/>
            <a:lstStyle/>
            <a:p>
              <a:pPr algn="ctr" defTabSz="711200">
                <a:lnSpc>
                  <a:spcPct val="90000"/>
                </a:lnSpc>
                <a:spcAft>
                  <a:spcPct val="35000"/>
                </a:spcAft>
                <a:defRPr/>
              </a:pPr>
              <a:r>
                <a:rPr lang="fr-FR" sz="1200" b="1" dirty="0"/>
                <a:t>Directions de Distribution  </a:t>
              </a:r>
            </a:p>
          </p:txBody>
        </p:sp>
      </p:gr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142852"/>
            <a:ext cx="8229600" cy="50006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110</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2767501898"/>
              </p:ext>
            </p:extLst>
          </p:nvPr>
        </p:nvGraphicFramePr>
        <p:xfrm>
          <a:off x="214282" y="1571612"/>
          <a:ext cx="8715434" cy="4043172"/>
        </p:xfrm>
        <a:graphic>
          <a:graphicData uri="http://schemas.openxmlformats.org/drawingml/2006/table">
            <a:tbl>
              <a:tblPr/>
              <a:tblGrid>
                <a:gridCol w="4043963"/>
                <a:gridCol w="1242449"/>
                <a:gridCol w="1214446"/>
                <a:gridCol w="1143008"/>
                <a:gridCol w="1071568"/>
              </a:tblGrid>
              <a:tr h="214314">
                <a:tc>
                  <a:txBody>
                    <a:bodyPr/>
                    <a:lstStyle/>
                    <a:p>
                      <a:pPr algn="ctr">
                        <a:lnSpc>
                          <a:spcPct val="130000"/>
                        </a:lnSpc>
                        <a:spcAft>
                          <a:spcPts val="800"/>
                        </a:spcAft>
                      </a:pPr>
                      <a:r>
                        <a:rPr lang="fr-FR" sz="1050" b="1" dirty="0" smtClean="0">
                          <a:solidFill>
                            <a:schemeClr val="tx1"/>
                          </a:solidFill>
                          <a:latin typeface="+mn-lt"/>
                          <a:ea typeface="Times"/>
                          <a:cs typeface="Times New Roman"/>
                        </a:rPr>
                        <a:t>Actions</a:t>
                      </a:r>
                      <a:endParaRPr lang="fr-FR" sz="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050" b="1" dirty="0">
                          <a:solidFill>
                            <a:schemeClr val="tx1"/>
                          </a:solidFill>
                          <a:latin typeface="+mn-lt"/>
                          <a:ea typeface="Times"/>
                          <a:cs typeface="Times New Roman"/>
                        </a:rPr>
                        <a:t>Objectifs</a:t>
                      </a:r>
                      <a:endParaRPr lang="fr-FR" sz="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050" b="1" kern="1200" dirty="0" smtClean="0">
                          <a:solidFill>
                            <a:schemeClr val="tx1"/>
                          </a:solidFill>
                          <a:latin typeface="+mn-lt"/>
                          <a:ea typeface="Times"/>
                          <a:cs typeface="Times New Roman"/>
                        </a:rPr>
                        <a:t>Indicateur</a:t>
                      </a:r>
                      <a:endParaRPr kumimoji="0" lang="fr-FR" sz="105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050" b="1" kern="1200" dirty="0" smtClean="0">
                          <a:solidFill>
                            <a:schemeClr val="tx1"/>
                          </a:solidFill>
                          <a:latin typeface="+mn-lt"/>
                          <a:ea typeface="Times"/>
                          <a:cs typeface="Times New Roman"/>
                        </a:rPr>
                        <a:t>Objectif Cible 2017</a:t>
                      </a:r>
                      <a:endParaRPr kumimoji="0" lang="fr-FR" sz="105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050" b="1" kern="1200" dirty="0" smtClean="0">
                          <a:solidFill>
                            <a:schemeClr val="tx1"/>
                          </a:solidFill>
                          <a:latin typeface="+mn-lt"/>
                          <a:ea typeface="Times"/>
                          <a:cs typeface="Times New Roman"/>
                        </a:rPr>
                        <a:t>Responsable</a:t>
                      </a:r>
                      <a:endParaRPr kumimoji="0" lang="fr-FR" sz="105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685792">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4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Actualiser la base de données ouvrages HTA et créer une base de donnée pour la BT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96838" indent="-96838">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Disposer</a:t>
                      </a:r>
                      <a:r>
                        <a:rPr lang="fr-FR" sz="1400" baseline="0" dirty="0" smtClean="0">
                          <a:solidFill>
                            <a:schemeClr val="tx1"/>
                          </a:solidFill>
                          <a:latin typeface="+mn-lt"/>
                          <a:ea typeface="Times"/>
                          <a:cs typeface="Times New Roman"/>
                        </a:rPr>
                        <a:t> d’un réseau fiable et normalisé</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 réalisation de la base de données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 (Disposer d’une base de donnée HTA/BT actualisée et fiable)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DTE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119895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Acquérir de nouveaux logiciels d’études et planification des réseaux MT et BT pour optimiser les solutions technico-commerciales pour tout développement de réseau, exemple:</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Créer des postes HTB/HTA pour réduire la longueur des réseaux HTA ;</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Approvisionner et installer les batteries de condensateurs dans les postes maçonnés DP  de grosses puissances.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 de logiciels acquis et mis en place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02 (minimum)</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DTE siège / DD</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3" name="ZoneTexte 12"/>
          <p:cNvSpPr txBox="1"/>
          <p:nvPr/>
        </p:nvSpPr>
        <p:spPr>
          <a:xfrm>
            <a:off x="571472" y="642918"/>
            <a:ext cx="7358114"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électricité »</a:t>
            </a:r>
            <a:endParaRPr lang="fr-FR"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28596" y="214290"/>
            <a:ext cx="8229600" cy="35719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111</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1483278467"/>
              </p:ext>
            </p:extLst>
          </p:nvPr>
        </p:nvGraphicFramePr>
        <p:xfrm>
          <a:off x="71406" y="928670"/>
          <a:ext cx="8929747" cy="5430028"/>
        </p:xfrm>
        <a:graphic>
          <a:graphicData uri="http://schemas.openxmlformats.org/drawingml/2006/table">
            <a:tbl>
              <a:tblPr/>
              <a:tblGrid>
                <a:gridCol w="4643470"/>
                <a:gridCol w="1143008"/>
                <a:gridCol w="1357322"/>
                <a:gridCol w="928694"/>
                <a:gridCol w="857253"/>
              </a:tblGrid>
              <a:tr h="214314">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85818">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Réhabiliter les réseaux électriques pour leur normalisation (par exemple: remplacement des réseaux classiques par du torsadés)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7">
                  <a:txBody>
                    <a:bodyPr/>
                    <a:lstStyle/>
                    <a:p>
                      <a:pPr marL="96838" marR="0" indent="-96838" algn="l" defTabSz="914400" rtl="0" eaLnBrk="1" fontAlgn="auto" latinLnBrk="0" hangingPunct="1">
                        <a:lnSpc>
                          <a:spcPct val="130000"/>
                        </a:lnSpc>
                        <a:spcBef>
                          <a:spcPts val="0"/>
                        </a:spcBef>
                        <a:spcAft>
                          <a:spcPts val="800"/>
                        </a:spcAft>
                        <a:buClrTx/>
                        <a:buSzTx/>
                        <a:buFont typeface="Arial" pitchFamily="34" charset="0"/>
                        <a:buChar char="•"/>
                        <a:tabLst/>
                        <a:defRPr/>
                      </a:pPr>
                      <a:r>
                        <a:rPr kumimoji="0" lang="fr-FR" sz="1200" kern="1200" dirty="0" smtClean="0">
                          <a:solidFill>
                            <a:schemeClr val="tx1"/>
                          </a:solidFill>
                          <a:latin typeface="+mn-lt"/>
                          <a:ea typeface="Times"/>
                          <a:cs typeface="Times New Roman"/>
                        </a:rPr>
                        <a:t>Assurer la continuité et la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réalisation du programme propre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annuel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40291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la maitrise de l’entretien préventif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Actions entretien préventif réalisée/prévues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annuel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0286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vMerge="1">
                  <a:txBody>
                    <a:bodyPr/>
                    <a:lstStyle/>
                    <a:p>
                      <a:endParaRPr lang="fr-FR" dirty="0">
                        <a:solidFill>
                          <a:srgbClr val="0070C0"/>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2291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Encourager le client à l’entretien (voire le remplacement) de ses postes (cas des installations vétustes)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mise à niveau des équipement des postes clients.</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171450" indent="-171450">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50 %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171450" indent="-171450">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528654">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diminution des atteintes tiers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DTE / DD / Holding / tutelle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85752">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(en conformité avec le GTDE)</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Délais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7432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 (qualification RH + élimination de la contrefaçon) : actions de formations,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personnel formé</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Disponibilité de l’information actualisée (durée d’accès à l’info)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personnel concerné formé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DTE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3" name="ZoneTexte 12"/>
          <p:cNvSpPr txBox="1"/>
          <p:nvPr/>
        </p:nvSpPr>
        <p:spPr>
          <a:xfrm>
            <a:off x="500034" y="559338"/>
            <a:ext cx="7314606"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a:t>
            </a:r>
            <a:r>
              <a:rPr lang="fr-FR" dirty="0"/>
              <a:t>électricité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28596" y="357166"/>
            <a:ext cx="8229600" cy="35719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112</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1865840395"/>
              </p:ext>
            </p:extLst>
          </p:nvPr>
        </p:nvGraphicFramePr>
        <p:xfrm>
          <a:off x="214282" y="1428736"/>
          <a:ext cx="8786871" cy="3406128"/>
        </p:xfrm>
        <a:graphic>
          <a:graphicData uri="http://schemas.openxmlformats.org/drawingml/2006/table">
            <a:tbl>
              <a:tblPr/>
              <a:tblGrid>
                <a:gridCol w="4071966"/>
                <a:gridCol w="1071570"/>
                <a:gridCol w="1285884"/>
                <a:gridCol w="1143008"/>
                <a:gridCol w="1214443"/>
              </a:tblGrid>
              <a:tr h="561892">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351582">
                <a:tc>
                  <a:txBody>
                    <a:bodyPr/>
                    <a:lstStyle/>
                    <a:p>
                      <a:pPr marL="0" lvl="2" indent="0">
                        <a:buFont typeface="Arial" pitchFamily="34" charset="0"/>
                        <a:buNone/>
                      </a:pPr>
                      <a:r>
                        <a:rPr kumimoji="0" lang="fr-FR" sz="1400" b="1" i="0"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3">
                  <a:txBody>
                    <a:bodyPr/>
                    <a:lstStyle/>
                    <a:p>
                      <a:pPr marL="96838" marR="0" lvl="2" indent="-96838" algn="l" defTabSz="914400" rtl="0" eaLnBrk="1" fontAlgn="auto" latinLnBrk="0" hangingPunct="1">
                        <a:lnSpc>
                          <a:spcPct val="130000"/>
                        </a:lnSpc>
                        <a:spcBef>
                          <a:spcPts val="0"/>
                        </a:spcBef>
                        <a:spcAft>
                          <a:spcPts val="800"/>
                        </a:spcAft>
                        <a:buClrTx/>
                        <a:buSzTx/>
                        <a:buFont typeface="Arial" pitchFamily="34" charset="0"/>
                        <a:buChar char="•"/>
                        <a:tabLst/>
                        <a:defRPr/>
                      </a:pPr>
                      <a:r>
                        <a:rPr kumimoji="0" lang="fr-FR" sz="1600" kern="1200" dirty="0" smtClean="0">
                          <a:solidFill>
                            <a:schemeClr val="tx1"/>
                          </a:solidFill>
                          <a:latin typeface="+mn-lt"/>
                          <a:ea typeface="Times"/>
                          <a:cs typeface="Times New Roman"/>
                        </a:rPr>
                        <a:t>Réduire les pertes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1029614">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Étendre la télé relève des postes MT aux postes DP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00% des postes DP existants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DD / DTE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690598">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Introduire un système de télégestion des clients BT (smart </a:t>
                      </a:r>
                      <a:r>
                        <a:rPr kumimoji="0" lang="fr-FR" sz="16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Choix d’options technologiques</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Site pilote (2017)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DTE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3" name="ZoneTexte 12"/>
          <p:cNvSpPr txBox="1"/>
          <p:nvPr/>
        </p:nvSpPr>
        <p:spPr>
          <a:xfrm>
            <a:off x="428596" y="785794"/>
            <a:ext cx="7098582"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électricité </a:t>
            </a:r>
            <a:r>
              <a:rPr lang="fr-FR" dirty="0"/>
              <a: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24"/>
            <a:ext cx="8229600" cy="41908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113</a:t>
            </a:fld>
            <a:endParaRPr lang="fr-FR"/>
          </a:p>
        </p:txBody>
      </p:sp>
      <p:sp>
        <p:nvSpPr>
          <p:cNvPr id="13" name="ZoneTexte 12"/>
          <p:cNvSpPr txBox="1"/>
          <p:nvPr/>
        </p:nvSpPr>
        <p:spPr>
          <a:xfrm>
            <a:off x="857224" y="285728"/>
            <a:ext cx="6858048" cy="369332"/>
          </a:xfrm>
          <a:prstGeom prst="rect">
            <a:avLst/>
          </a:prstGeom>
          <a:noFill/>
        </p:spPr>
        <p:txBody>
          <a:bodyPr wrap="square" rtlCol="0">
            <a:spAutoFit/>
          </a:bodyPr>
          <a:lstStyle/>
          <a:p>
            <a:r>
              <a:rPr lang="fr-FR" dirty="0" smtClean="0"/>
              <a:t>Actions stratégiques pour l’activité « Technique gaz »</a:t>
            </a:r>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3188966873"/>
              </p:ext>
            </p:extLst>
          </p:nvPr>
        </p:nvGraphicFramePr>
        <p:xfrm>
          <a:off x="71406" y="946595"/>
          <a:ext cx="8965090" cy="4625545"/>
        </p:xfrm>
        <a:graphic>
          <a:graphicData uri="http://schemas.openxmlformats.org/drawingml/2006/table">
            <a:tbl>
              <a:tblPr/>
              <a:tblGrid>
                <a:gridCol w="3929090"/>
                <a:gridCol w="1435600"/>
                <a:gridCol w="1656184"/>
                <a:gridCol w="864096"/>
                <a:gridCol w="1080120"/>
              </a:tblGrid>
              <a:tr h="402210">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Pilote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849015">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Promouvoir  la  pénétration du gaz naturel : incitation des consommateurs, tertiaires notamment, sur la substitution du gaz à l’électricité (résoudre le problème de financement des installations intérieures,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Substituer la consommation de l’électricité par le gaz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pénétration gaz</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smtClean="0">
                          <a:ln>
                            <a:noFill/>
                          </a:ln>
                          <a:solidFill>
                            <a:schemeClr val="tx1"/>
                          </a:solidFill>
                          <a:effectLst/>
                          <a:latin typeface="+mn-lt"/>
                          <a:ea typeface="Times" pitchFamily="18" charset="0"/>
                          <a:cs typeface="Times New Roman" pitchFamily="18" charset="0"/>
                        </a:rPr>
                        <a:t>60 %</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 / DTG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42769">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Acquérir un nouveau logiciel d’études et de planification des réseaux MP pour optimiser les solutions technico-commerciales pour tout développement de réseau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fiabilité des études </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Optimiser et développer le réseau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réalisation de l’opération d’acquisition et de mise en place du logiciel.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Un logiciel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49821">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5">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0">
                <a:tc rowSpan="2">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Poursuivre le renouvellement du réseau BP en MP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327726">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1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de renouvellement du réseau BP en MP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en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siège / DD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Bld</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Blg</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9786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100" b="0" i="0" u="none" strike="noStrike" kern="1200" cap="none" normalizeH="0" baseline="0" dirty="0" smtClean="0">
                          <a:ln>
                            <a:noFill/>
                          </a:ln>
                          <a:solidFill>
                            <a:schemeClr val="tx1"/>
                          </a:solidFill>
                          <a:effectLst/>
                          <a:latin typeface="+mn-lt"/>
                          <a:ea typeface="Times" pitchFamily="18" charset="0"/>
                          <a:cs typeface="Times New Roman" pitchFamily="18" charset="0"/>
                        </a:rPr>
                        <a:t>actions d’entretien préventif réalisées /Prévues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 (suivi par le DTG)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762954">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Diminution des atteintes tiers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 DD / Holding / tutelle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24"/>
            <a:ext cx="8229600" cy="41908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114</a:t>
            </a:fld>
            <a:endParaRPr lang="fr-FR"/>
          </a:p>
        </p:txBody>
      </p:sp>
      <p:sp>
        <p:nvSpPr>
          <p:cNvPr id="13" name="ZoneTexte 12"/>
          <p:cNvSpPr txBox="1"/>
          <p:nvPr/>
        </p:nvSpPr>
        <p:spPr>
          <a:xfrm>
            <a:off x="571472" y="428604"/>
            <a:ext cx="7143800" cy="369332"/>
          </a:xfrm>
          <a:prstGeom prst="rect">
            <a:avLst/>
          </a:prstGeom>
          <a:noFill/>
        </p:spPr>
        <p:txBody>
          <a:bodyPr wrap="square" rtlCol="0">
            <a:spAutoFit/>
          </a:bodyPr>
          <a:lstStyle/>
          <a:p>
            <a:pPr>
              <a:buFont typeface="Wingdings" pitchFamily="2" charset="2"/>
              <a:buChar char="ü"/>
            </a:pPr>
            <a:r>
              <a:rPr lang="fr-FR" dirty="0" smtClean="0"/>
              <a:t> Actions stratégiques pour l’activité « Technique gaz »</a:t>
            </a:r>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3188966873"/>
              </p:ext>
            </p:extLst>
          </p:nvPr>
        </p:nvGraphicFramePr>
        <p:xfrm>
          <a:off x="71406" y="980830"/>
          <a:ext cx="8965090" cy="4376996"/>
        </p:xfrm>
        <a:graphic>
          <a:graphicData uri="http://schemas.openxmlformats.org/drawingml/2006/table">
            <a:tbl>
              <a:tblPr/>
              <a:tblGrid>
                <a:gridCol w="3929090"/>
                <a:gridCol w="1435600"/>
                <a:gridCol w="1656184"/>
                <a:gridCol w="864096"/>
                <a:gridCol w="1080120"/>
              </a:tblGrid>
              <a:tr h="40221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Pilote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7784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(en conformité avec le GTDG)</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Délais de réalisation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130587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 (qualification RH + élimination de la contrefaçon) : actions de formations,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personnel formé</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Disponibilité de l’information actualisée (durée d’accès à l’info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personnel concerné formé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DTG siège /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71636">
                <a:tc>
                  <a:txBody>
                    <a:bodyPr/>
                    <a:lstStyle/>
                    <a:p>
                      <a:pPr marL="0" lvl="2" indent="0">
                        <a:buFont typeface="Arial" pitchFamily="34" charset="0"/>
                        <a:buNone/>
                      </a:pPr>
                      <a:r>
                        <a:rPr kumimoji="0" lang="fr-FR" sz="1200" b="1" i="1" u="none" strike="noStrike" kern="1200" cap="none" normalizeH="0" baseline="0" dirty="0" smtClean="0">
                          <a:ln>
                            <a:noFill/>
                          </a:ln>
                          <a:solidFill>
                            <a:srgbClr val="FF0000"/>
                          </a:solidFill>
                          <a:effectLst/>
                          <a:latin typeface="+mn-lt"/>
                          <a:ea typeface="Times" pitchFamily="18" charset="0"/>
                          <a:cs typeface="Times New Roman" pitchFamily="18" charset="0"/>
                        </a:rPr>
                        <a:t>Introduction des nouvelles techniques:</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Introduction de la télé exploitation des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L’introduction d’un système de télégestion des clients BP (compteur  « intelligents »).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Améliorer le rendement  énergétique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Taux d’avancement du projet télé exploitation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Taux d’avancement du projet télé gestion BP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sng" strike="noStrike" kern="1200" cap="none" normalizeH="0" baseline="0" dirty="0" smtClean="0">
                          <a:ln>
                            <a:noFill/>
                          </a:ln>
                          <a:solidFill>
                            <a:srgbClr val="FF0000"/>
                          </a:solidFill>
                          <a:effectLst/>
                          <a:latin typeface="+mn-lt"/>
                          <a:ea typeface="Times" pitchFamily="18" charset="0"/>
                          <a:cs typeface="Times New Roman" pitchFamily="18" charset="0"/>
                        </a:rPr>
                        <a:t>Sites pilote : </a:t>
                      </a: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100 % </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DTG siège </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rgbClr val="FF0000"/>
                          </a:solidFill>
                          <a:effectLst/>
                          <a:latin typeface="+mn-lt"/>
                          <a:ea typeface="Times" pitchFamily="18" charset="0"/>
                          <a:cs typeface="Times New Roman" pitchFamily="18" charset="0"/>
                        </a:rPr>
                        <a:t>SDA (en collaboration avec CREDEG)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953979576"/>
              </p:ext>
            </p:extLst>
          </p:nvPr>
        </p:nvGraphicFramePr>
        <p:xfrm>
          <a:off x="71406" y="981716"/>
          <a:ext cx="8929750" cy="5447680"/>
        </p:xfrm>
        <a:graphic>
          <a:graphicData uri="http://schemas.openxmlformats.org/drawingml/2006/table">
            <a:tbl>
              <a:tblPr/>
              <a:tblGrid>
                <a:gridCol w="3857652"/>
                <a:gridCol w="1146998"/>
                <a:gridCol w="1609980"/>
                <a:gridCol w="1270340"/>
                <a:gridCol w="1044780"/>
              </a:tblGrid>
              <a:tr h="214314">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559138">
                <a:tc>
                  <a:txBody>
                    <a:bodyPr/>
                    <a:lstStyle/>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Agir, avec le soutien de la Maison Mère et le MEM, pour la mise en application de la règlementation en vigueur relative à l’agression des ouvrages, au vol d’énergie et le recouvrement des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2">
                  <a:txBody>
                    <a:bodyPr/>
                    <a:lstStyle/>
                    <a:p>
                      <a:pPr marL="180975"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Réduire les pertes</a:t>
                      </a:r>
                    </a:p>
                    <a:p>
                      <a:pPr marL="180975"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Améliorer le résultat de SDA</a:t>
                      </a:r>
                    </a:p>
                    <a:p>
                      <a:pPr marL="180975"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Satisfaction</a:t>
                      </a:r>
                      <a:r>
                        <a:rPr lang="fr-FR" sz="1400" baseline="0" dirty="0" smtClean="0">
                          <a:solidFill>
                            <a:schemeClr val="tx1"/>
                          </a:solidFill>
                          <a:latin typeface="+mn-lt"/>
                          <a:ea typeface="Times"/>
                          <a:cs typeface="Times New Roman"/>
                        </a:rPr>
                        <a:t> de la clientèle</a:t>
                      </a:r>
                      <a:endParaRPr lang="fr-FR" sz="1400" dirty="0" smtClean="0">
                        <a:solidFill>
                          <a:schemeClr val="tx1"/>
                        </a:solidFill>
                        <a:latin typeface="+mn-lt"/>
                        <a:ea typeface="Times"/>
                        <a:cs typeface="Times New Roman"/>
                      </a:endParaRPr>
                    </a:p>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d’actions menées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Application de la loi pour tous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SDA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La relève: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endPar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a:t>
                      </a:r>
                      <a:r>
                        <a:rPr kumimoji="0" lang="fr-FR" sz="1200" b="0" i="0" u="none" strike="noStrike" cap="none" normalizeH="0" baseline="0" smtClean="0">
                          <a:ln>
                            <a:noFill/>
                          </a:ln>
                          <a:solidFill>
                            <a:schemeClr val="tx1"/>
                          </a:solidFill>
                          <a:effectLst/>
                          <a:latin typeface="+mn-lt"/>
                          <a:ea typeface="Times" pitchFamily="18" charset="0"/>
                          <a:cs typeface="Times New Roman" pitchFamily="18" charset="0"/>
                        </a:rPr>
                        <a:t>la relève et la prise en charge rapide des signalés</a:t>
                      </a:r>
                      <a:endPar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Paramètre CREG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Achever le remplacement des compteurs électromécaniques (BT) par des compteurs électroniques,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0285">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lang="fr-FR" sz="1200" dirty="0" smtClean="0">
                          <a:solidFill>
                            <a:schemeClr val="tx1"/>
                          </a:solidFill>
                        </a:rPr>
                        <a:t>Sécuriser le parc comptage.</a:t>
                      </a: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prise en charge des signalées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8852">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Facturation: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endPar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58852">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facturation,</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Paramètre CREG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565520">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Gérer et  prendre en charge les réclamations clients par  la conception et le déploiement d’un système de suivi des réclamation,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 prises en charge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7180">
                <a:tc rowSpan="2">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Recouvrement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0">
                <a:tc vMerge="1">
                  <a:txBody>
                    <a:bodyPr/>
                    <a:lstStyle/>
                    <a:p>
                      <a:endParaRPr lang="fr-FR"/>
                    </a:p>
                  </a:txBody>
                  <a:tcPr/>
                </a:tc>
                <a:tc vMerge="1">
                  <a:txBody>
                    <a:bodyPr/>
                    <a:lstStyle/>
                    <a:p>
                      <a:endParaRPr lang="fr-FR"/>
                    </a:p>
                  </a:txBody>
                  <a:tcPr/>
                </a:tc>
                <a:tc rowSpan="2">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Solde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50 %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2">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28600">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recouvrement,</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457200">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Renforcer les agences commerciales par le recrutement  et la formation de  juristes  pour le recouvrement des créances et la lutte anti fraude.</a:t>
                      </a:r>
                      <a:endParaRPr lang="fr-FR" sz="1200" dirty="0" smtClean="0">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endParaRPr lang="fr-FR" sz="1200" dirty="0" smtClean="0">
                        <a:solidFill>
                          <a:schemeClr val="tx2"/>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Nbr</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de Juristes recrutés/formés dans les agences commerciales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00% 2013 (</a:t>
                      </a:r>
                      <a:r>
                        <a:rPr kumimoji="0" lang="fr-FR" sz="12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juriste par agence)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4"/>
            <a:ext cx="8229600" cy="490518"/>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a:xfrm>
            <a:off x="8501090" y="6407944"/>
            <a:ext cx="511942" cy="365125"/>
          </a:xfrm>
        </p:spPr>
        <p:txBody>
          <a:bodyPr/>
          <a:lstStyle/>
          <a:p>
            <a:fld id="{0E2CAE94-80FD-440D-89D0-51F5150E77D6}" type="slidenum">
              <a:rPr lang="fr-FR" smtClean="0"/>
              <a:pPr/>
              <a:t>115</a:t>
            </a:fld>
            <a:endParaRPr lang="fr-FR" dirty="0"/>
          </a:p>
        </p:txBody>
      </p:sp>
      <p:sp>
        <p:nvSpPr>
          <p:cNvPr id="13" name="ZoneTexte 12"/>
          <p:cNvSpPr txBox="1"/>
          <p:nvPr/>
        </p:nvSpPr>
        <p:spPr>
          <a:xfrm>
            <a:off x="857224" y="357166"/>
            <a:ext cx="6286544" cy="369332"/>
          </a:xfrm>
          <a:prstGeom prst="rect">
            <a:avLst/>
          </a:prstGeom>
          <a:noFill/>
        </p:spPr>
        <p:txBody>
          <a:bodyPr wrap="square" rtlCol="0">
            <a:spAutoFit/>
          </a:bodyPr>
          <a:lstStyle/>
          <a:p>
            <a:r>
              <a:rPr lang="fr-FR" dirty="0" smtClean="0"/>
              <a:t>Actions stratégiques pour l’activité « Commerciale»</a:t>
            </a:r>
            <a:endParaRPr lang="fr-FR"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049794465"/>
              </p:ext>
            </p:extLst>
          </p:nvPr>
        </p:nvGraphicFramePr>
        <p:xfrm>
          <a:off x="142844" y="935736"/>
          <a:ext cx="8858312" cy="5922264"/>
        </p:xfrm>
        <a:graphic>
          <a:graphicData uri="http://schemas.openxmlformats.org/drawingml/2006/table">
            <a:tbl>
              <a:tblPr/>
              <a:tblGrid>
                <a:gridCol w="4283937"/>
                <a:gridCol w="1221228"/>
                <a:gridCol w="1247482"/>
                <a:gridCol w="987950"/>
                <a:gridCol w="1117715"/>
              </a:tblGrid>
              <a:tr h="214314">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437012">
                <a:tc>
                  <a:txBody>
                    <a:bodyPr/>
                    <a:lstStyle/>
                    <a:p>
                      <a:pPr lvl="0" rtl="0">
                        <a:buFont typeface="Arial" pitchFamily="34" charset="0"/>
                        <a:buNone/>
                      </a:pPr>
                      <a:r>
                        <a:rPr lang="fr-FR" sz="1200" b="1" kern="1200" dirty="0" smtClean="0">
                          <a:solidFill>
                            <a:schemeClr val="tx1"/>
                          </a:solidFill>
                          <a:latin typeface="+mn-lt"/>
                          <a:ea typeface="+mn-ea"/>
                          <a:cs typeface="+mn-cs"/>
                        </a:rPr>
                        <a:t>Recrutement :</a:t>
                      </a:r>
                    </a:p>
                    <a:p>
                      <a:pPr marL="87313" lvl="0" indent="-87313" rtl="0">
                        <a:buFont typeface="Arial" pitchFamily="34" charset="0"/>
                        <a:buChar char="•"/>
                      </a:pPr>
                      <a:r>
                        <a:rPr lang="fr-FR" sz="1200" kern="1200" dirty="0" smtClean="0">
                          <a:solidFill>
                            <a:schemeClr val="tx1"/>
                          </a:solidFill>
                          <a:latin typeface="+mn-lt"/>
                          <a:ea typeface="+mn-ea"/>
                          <a:cs typeface="+mn-cs"/>
                        </a:rPr>
                        <a:t>Développer l’acte du recrutement</a:t>
                      </a:r>
                    </a:p>
                    <a:p>
                      <a:pPr marL="87313" lvl="0" indent="-87313" rtl="0">
                        <a:buFont typeface="Arial" pitchFamily="34" charset="0"/>
                        <a:buChar char="•"/>
                      </a:pPr>
                      <a:r>
                        <a:rPr lang="fr-FR" sz="1200" kern="1200" dirty="0" smtClean="0">
                          <a:solidFill>
                            <a:schemeClr val="tx1"/>
                          </a:solidFill>
                          <a:latin typeface="+mn-lt"/>
                          <a:ea typeface="+mn-ea"/>
                          <a:cs typeface="+mn-cs"/>
                        </a:rPr>
                        <a:t>Réaliser les besoins exprimés en recrutement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7">
                  <a:txBody>
                    <a:bodyPr/>
                    <a:lstStyle/>
                    <a:p>
                      <a:pPr marL="87313" lvl="0" indent="-87313"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mn-ea"/>
                          <a:cs typeface="+mn-cs"/>
                        </a:rPr>
                        <a:t>Montée en puissance</a:t>
                      </a:r>
                      <a:r>
                        <a:rPr kumimoji="0" lang="fr-FR" sz="1200" kern="1200" baseline="0" dirty="0" smtClean="0">
                          <a:solidFill>
                            <a:schemeClr val="tx1"/>
                          </a:solidFill>
                          <a:latin typeface="+mn-lt"/>
                          <a:ea typeface="+mn-ea"/>
                          <a:cs typeface="+mn-cs"/>
                        </a:rPr>
                        <a:t> des compétences</a:t>
                      </a:r>
                    </a:p>
                    <a:p>
                      <a:pPr marL="87313" lvl="0" indent="-87313" algn="l" rtl="0" eaLnBrk="1" latinLnBrk="0" hangingPunct="1">
                        <a:lnSpc>
                          <a:spcPct val="130000"/>
                        </a:lnSpc>
                        <a:spcAft>
                          <a:spcPts val="800"/>
                        </a:spcAft>
                        <a:buFont typeface="Arial" pitchFamily="34" charset="0"/>
                        <a:buChar char="•"/>
                      </a:pPr>
                      <a:r>
                        <a:rPr kumimoji="0" lang="fr-FR" sz="1200" kern="1200" baseline="0" dirty="0" smtClean="0">
                          <a:solidFill>
                            <a:schemeClr val="tx1"/>
                          </a:solidFill>
                          <a:latin typeface="+mn-lt"/>
                          <a:ea typeface="+mn-ea"/>
                          <a:cs typeface="+mn-cs"/>
                        </a:rPr>
                        <a:t>Détection de talents et préparation des cadres à haut potentiel </a:t>
                      </a:r>
                      <a:endParaRPr kumimoji="0"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err="1" smtClean="0">
                          <a:solidFill>
                            <a:schemeClr val="tx1"/>
                          </a:solidFill>
                          <a:latin typeface="+mn-lt"/>
                          <a:ea typeface="+mn-ea"/>
                          <a:cs typeface="+mn-cs"/>
                        </a:rPr>
                        <a:t>Nbr</a:t>
                      </a:r>
                      <a:r>
                        <a:rPr lang="fr-FR" sz="1200" kern="1200" dirty="0" smtClean="0">
                          <a:solidFill>
                            <a:schemeClr val="tx1"/>
                          </a:solidFill>
                          <a:latin typeface="+mn-lt"/>
                          <a:ea typeface="+mn-ea"/>
                          <a:cs typeface="+mn-cs"/>
                        </a:rPr>
                        <a:t> de recrutement réalisés/prévus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a:t>
                      </a:r>
                    </a:p>
                    <a:p>
                      <a:pPr marL="87313" lvl="0" indent="-87313" rtl="0">
                        <a:buFont typeface="Arial" pitchFamily="34" charset="0"/>
                        <a:buChar char="•"/>
                      </a:pPr>
                      <a:r>
                        <a:rPr lang="fr-FR" sz="1200" kern="1200" dirty="0" smtClean="0">
                          <a:solidFill>
                            <a:schemeClr val="tx1"/>
                          </a:solidFill>
                          <a:latin typeface="+mn-lt"/>
                          <a:ea typeface="+mn-ea"/>
                          <a:cs typeface="+mn-cs"/>
                        </a:rPr>
                        <a:t>RH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82378">
                <a:tc>
                  <a:txBody>
                    <a:bodyPr/>
                    <a:lstStyle/>
                    <a:p>
                      <a:pPr lvl="0" rtl="0">
                        <a:buFont typeface="Arial" pitchFamily="34" charset="0"/>
                        <a:buNone/>
                      </a:pPr>
                      <a:r>
                        <a:rPr lang="fr-FR" sz="1200" b="1" kern="1200" dirty="0" smtClean="0">
                          <a:solidFill>
                            <a:schemeClr val="tx1"/>
                          </a:solidFill>
                          <a:latin typeface="+mn-lt"/>
                          <a:ea typeface="+mn-ea"/>
                          <a:cs typeface="+mn-cs"/>
                        </a:rPr>
                        <a:t>Formation </a:t>
                      </a:r>
                      <a:r>
                        <a:rPr lang="fr-FR" sz="1200" kern="1200" dirty="0" smtClean="0">
                          <a:solidFill>
                            <a:schemeClr val="tx1"/>
                          </a:solidFill>
                          <a:latin typeface="+mn-lt"/>
                          <a:ea typeface="+mn-ea"/>
                          <a:cs typeface="+mn-cs"/>
                        </a:rPr>
                        <a:t>:</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Intégrer des nouvelles recrues à travers la formation en milieu professionnel,  en encourageant le parrainage en vue d’une meilleure  immersion dans le milieu de travail.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Taux d’actions de parrainage</a:t>
                      </a:r>
                      <a:r>
                        <a:rPr lang="fr-FR" sz="1200" kern="1200" baseline="0" dirty="0" smtClean="0">
                          <a:solidFill>
                            <a:schemeClr val="tx1"/>
                          </a:solidFill>
                          <a:latin typeface="+mn-lt"/>
                          <a:ea typeface="+mn-ea"/>
                          <a:cs typeface="+mn-cs"/>
                        </a:rPr>
                        <a:t> des nouvelles recrues</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RH</a:t>
                      </a:r>
                      <a:r>
                        <a:rPr lang="fr-FR" sz="1200" kern="1200" baseline="0" dirty="0" smtClean="0">
                          <a:solidFill>
                            <a:schemeClr val="tx1"/>
                          </a:solidFill>
                          <a:latin typeface="+mn-lt"/>
                          <a:ea typeface="+mn-ea"/>
                          <a:cs typeface="+mn-cs"/>
                        </a:rPr>
                        <a:t> siège et DD</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96628">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Élaborer </a:t>
                      </a:r>
                      <a:r>
                        <a:rPr lang="fr-FR" sz="1200" kern="1200" baseline="0" dirty="0" smtClean="0">
                          <a:solidFill>
                            <a:schemeClr val="tx1"/>
                          </a:solidFill>
                          <a:latin typeface="+mn-lt"/>
                          <a:ea typeface="+mn-ea"/>
                          <a:cs typeface="+mn-cs"/>
                        </a:rPr>
                        <a:t> d’</a:t>
                      </a:r>
                      <a:r>
                        <a:rPr lang="fr-FR" sz="1200" kern="1200" dirty="0" smtClean="0">
                          <a:solidFill>
                            <a:schemeClr val="tx1"/>
                          </a:solidFill>
                          <a:latin typeface="+mn-lt"/>
                          <a:ea typeface="+mn-ea"/>
                          <a:cs typeface="+mn-cs"/>
                        </a:rPr>
                        <a:t>un plan de formations adapté aux besoins des activités de la société et en adéquation avec les évolutions  techniques et technologiques.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Taux </a:t>
                      </a:r>
                      <a:r>
                        <a:rPr lang="fr-FR" sz="1200" kern="1200" baseline="0" dirty="0" smtClean="0">
                          <a:solidFill>
                            <a:schemeClr val="tx1"/>
                          </a:solidFill>
                          <a:latin typeface="+mn-lt"/>
                          <a:ea typeface="+mn-ea"/>
                          <a:cs typeface="+mn-cs"/>
                        </a:rPr>
                        <a:t>de réalisation du plan de formation</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74897">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Former le du middle management aux techniques managériales et à la gestion des risques.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err="1" smtClean="0">
                          <a:solidFill>
                            <a:schemeClr val="tx1"/>
                          </a:solidFill>
                          <a:latin typeface="+mn-lt"/>
                          <a:ea typeface="+mn-ea"/>
                          <a:cs typeface="+mn-cs"/>
                        </a:rPr>
                        <a:t>Nbr</a:t>
                      </a:r>
                      <a:r>
                        <a:rPr lang="fr-FR" sz="1200" kern="1200" baseline="0" dirty="0" smtClean="0">
                          <a:solidFill>
                            <a:schemeClr val="tx1"/>
                          </a:solidFill>
                          <a:latin typeface="+mn-lt"/>
                          <a:ea typeface="+mn-ea"/>
                          <a:cs typeface="+mn-cs"/>
                        </a:rPr>
                        <a:t> d’actions de formation du middle management réalisées /prévues</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 prévu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374897">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Développer l’expertise et le professionnalisme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err="1" smtClean="0">
                          <a:solidFill>
                            <a:schemeClr val="tx1"/>
                          </a:solidFill>
                          <a:latin typeface="+mn-lt"/>
                          <a:ea typeface="+mn-ea"/>
                          <a:cs typeface="+mn-cs"/>
                        </a:rPr>
                        <a:t>Nbr</a:t>
                      </a:r>
                      <a:r>
                        <a:rPr lang="fr-FR" sz="1200" kern="1200" baseline="0" dirty="0" smtClean="0">
                          <a:solidFill>
                            <a:schemeClr val="tx1"/>
                          </a:solidFill>
                          <a:latin typeface="+mn-lt"/>
                          <a:ea typeface="+mn-ea"/>
                          <a:cs typeface="+mn-cs"/>
                        </a:rPr>
                        <a:t> d’actions réalisées/prévues</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rtl="0">
                        <a:buFont typeface="Arial" pitchFamily="34" charset="0"/>
                        <a:buChar char="•"/>
                      </a:pPr>
                      <a:r>
                        <a:rPr lang="fr-FR" sz="1200" kern="1200" dirty="0" smtClean="0">
                          <a:solidFill>
                            <a:schemeClr val="tx1"/>
                          </a:solidFill>
                          <a:latin typeface="+mn-lt"/>
                          <a:ea typeface="+mn-ea"/>
                          <a:cs typeface="+mn-cs"/>
                        </a:rPr>
                        <a:t>RH siège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Gestion</a:t>
                      </a:r>
                      <a:r>
                        <a:rPr lang="fr-FR" sz="1200" b="1" kern="1200" baseline="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de la relève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Mettre en place d’un plan de préparation et gérer la relève pour les différentes activités et pour tous les postes générateurs de valeur ajoutée (du chef d’équipe au top manager),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Taux</a:t>
                      </a:r>
                      <a:r>
                        <a:rPr lang="fr-FR" sz="1200" kern="1200" baseline="0" dirty="0" smtClean="0">
                          <a:solidFill>
                            <a:schemeClr val="tx1"/>
                          </a:solidFill>
                          <a:latin typeface="+mn-lt"/>
                          <a:ea typeface="+mn-ea"/>
                          <a:cs typeface="+mn-cs"/>
                        </a:rPr>
                        <a:t> de réalisation du plan de relève et sa mise en œuvre</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RH siège et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Développement :</a:t>
                      </a:r>
                    </a:p>
                    <a:p>
                      <a:pPr marL="87313" lvl="0" indent="-87313">
                        <a:buFont typeface="Arial" pitchFamily="34" charset="0"/>
                        <a:buChar char="•"/>
                      </a:pPr>
                      <a:r>
                        <a:rPr lang="fr-FR" sz="1200" kern="1200" dirty="0" smtClean="0">
                          <a:solidFill>
                            <a:schemeClr val="tx1"/>
                          </a:solidFill>
                          <a:latin typeface="+mn-lt"/>
                          <a:ea typeface="+mn-ea"/>
                          <a:cs typeface="+mn-cs"/>
                        </a:rPr>
                        <a:t>Motiver</a:t>
                      </a:r>
                      <a:r>
                        <a:rPr lang="fr-FR" sz="1200" kern="1200" baseline="0" dirty="0" smtClean="0">
                          <a:solidFill>
                            <a:schemeClr val="tx1"/>
                          </a:solidFill>
                          <a:latin typeface="+mn-lt"/>
                          <a:ea typeface="+mn-ea"/>
                          <a:cs typeface="+mn-cs"/>
                        </a:rPr>
                        <a:t> continuellement </a:t>
                      </a:r>
                      <a:r>
                        <a:rPr lang="fr-FR" sz="1200" kern="1200" dirty="0" smtClean="0">
                          <a:solidFill>
                            <a:schemeClr val="tx1"/>
                          </a:solidFill>
                          <a:latin typeface="+mn-lt"/>
                          <a:ea typeface="+mn-ea"/>
                          <a:cs typeface="+mn-cs"/>
                        </a:rPr>
                        <a:t>la ressource humaine par la mise en place d’un système de rétribution par les résultats.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lvl="0" indent="-87313">
                        <a:buFont typeface="Arial" pitchFamily="34" charset="0"/>
                        <a:buChar char="•"/>
                      </a:pP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a:buFont typeface="Arial" pitchFamily="34" charset="0"/>
                        <a:buChar char="•"/>
                      </a:pPr>
                      <a:r>
                        <a:rPr lang="fr-FR" sz="1200" kern="1200" dirty="0" smtClean="0">
                          <a:solidFill>
                            <a:schemeClr val="tx1"/>
                          </a:solidFill>
                          <a:latin typeface="+mn-lt"/>
                          <a:ea typeface="+mn-ea"/>
                          <a:cs typeface="+mn-cs"/>
                        </a:rPr>
                        <a:t>Taux de mise en place du système d</a:t>
                      </a:r>
                      <a:r>
                        <a:rPr lang="fr-FR" sz="1200" kern="1200" baseline="0" dirty="0" smtClean="0">
                          <a:solidFill>
                            <a:schemeClr val="tx1"/>
                          </a:solidFill>
                          <a:latin typeface="+mn-lt"/>
                          <a:ea typeface="+mn-ea"/>
                          <a:cs typeface="+mn-cs"/>
                        </a:rPr>
                        <a:t>e rétribution.</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0" indent="-87313" algn="ctr">
                        <a:buFont typeface="Arial" pitchFamily="34" charset="0"/>
                        <a:buNone/>
                      </a:pPr>
                      <a:r>
                        <a:rPr lang="fr-FR" sz="1200" kern="1200" dirty="0" smtClean="0">
                          <a:solidFill>
                            <a:schemeClr val="tx1"/>
                          </a:solidFill>
                          <a:latin typeface="+mn-lt"/>
                          <a:ea typeface="+mn-ea"/>
                          <a:cs typeface="+mn-cs"/>
                        </a:rPr>
                        <a:t>Système</a:t>
                      </a:r>
                      <a:r>
                        <a:rPr lang="fr-FR" sz="1200" kern="1200" baseline="0" dirty="0" smtClean="0">
                          <a:solidFill>
                            <a:schemeClr val="tx1"/>
                          </a:solidFill>
                          <a:latin typeface="+mn-lt"/>
                          <a:ea typeface="+mn-ea"/>
                          <a:cs typeface="+mn-cs"/>
                        </a:rPr>
                        <a:t> en place </a:t>
                      </a:r>
                      <a:endParaRPr lang="fr-FR" sz="12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RH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142844" y="274638"/>
            <a:ext cx="8543956" cy="582594"/>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n°02: Développement de la ressource humaine</a:t>
            </a:r>
          </a:p>
        </p:txBody>
      </p:sp>
      <p:sp>
        <p:nvSpPr>
          <p:cNvPr id="4" name="Espace réservé du numéro de diapositive 3"/>
          <p:cNvSpPr>
            <a:spLocks noGrp="1"/>
          </p:cNvSpPr>
          <p:nvPr>
            <p:ph type="sldNum" sz="quarter" idx="12"/>
          </p:nvPr>
        </p:nvSpPr>
        <p:spPr>
          <a:xfrm>
            <a:off x="8572528" y="6407944"/>
            <a:ext cx="440504" cy="450056"/>
          </a:xfrm>
        </p:spPr>
        <p:txBody>
          <a:bodyPr/>
          <a:lstStyle/>
          <a:p>
            <a:fld id="{0E2CAE94-80FD-440D-89D0-51F5150E77D6}" type="slidenum">
              <a:rPr lang="fr-FR" smtClean="0"/>
              <a:pPr/>
              <a:t>116</a:t>
            </a:fld>
            <a:endParaRPr lang="fr-FR"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871664158"/>
              </p:ext>
            </p:extLst>
          </p:nvPr>
        </p:nvGraphicFramePr>
        <p:xfrm>
          <a:off x="71406" y="1285860"/>
          <a:ext cx="8786876" cy="3410576"/>
        </p:xfrm>
        <a:graphic>
          <a:graphicData uri="http://schemas.openxmlformats.org/drawingml/2006/table">
            <a:tbl>
              <a:tblPr/>
              <a:tblGrid>
                <a:gridCol w="3000396"/>
                <a:gridCol w="1428760"/>
                <a:gridCol w="2074124"/>
                <a:gridCol w="1141798"/>
                <a:gridCol w="1141798"/>
              </a:tblGrid>
              <a:tr h="214314">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564268">
                <a:tc>
                  <a:txBody>
                    <a:bodyPr/>
                    <a:lstStyle/>
                    <a:p>
                      <a:pPr marL="92075" lvl="0" indent="-92075" rtl="0">
                        <a:buFont typeface="Arial" pitchFamily="34" charset="0"/>
                        <a:buChar char="•"/>
                      </a:pPr>
                      <a:r>
                        <a:rPr lang="fr-FR" sz="1400" kern="1200" dirty="0" smtClean="0">
                          <a:solidFill>
                            <a:schemeClr val="tx1"/>
                          </a:solidFill>
                          <a:latin typeface="+mn-lt"/>
                          <a:ea typeface="+mn-ea"/>
                          <a:cs typeface="+mn-cs"/>
                        </a:rPr>
                        <a:t>Développer la fonction inspection et contrôle de gestion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Améliorer le système de gestion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Nombre</a:t>
                      </a:r>
                      <a:r>
                        <a:rPr lang="fr-FR" sz="1600" kern="1200" baseline="0" dirty="0" smtClean="0">
                          <a:solidFill>
                            <a:schemeClr val="tx1"/>
                          </a:solidFill>
                          <a:latin typeface="+mn-lt"/>
                          <a:ea typeface="+mn-ea"/>
                          <a:cs typeface="+mn-cs"/>
                        </a:rPr>
                        <a:t> de contrôles réalisés</a:t>
                      </a: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DFC siège et DFC DD</a:t>
                      </a:r>
                    </a:p>
                    <a:p>
                      <a:pPr marL="92075" lvl="0" indent="-92075" rtl="0">
                        <a:buFont typeface="Arial" pitchFamily="34" charset="0"/>
                        <a:buChar char="•"/>
                      </a:pPr>
                      <a:endParaRPr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10960">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Développer la comptabilité analytique et procéder à son rapprochement (avec la comptabilité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indent="-92075" algn="l" defTabSz="914400" rtl="0" eaLnBrk="1" fontAlgn="auto" latinLnBrk="0" hangingPunct="1">
                        <a:lnSpc>
                          <a:spcPct val="100000"/>
                        </a:lnSpc>
                        <a:spcBef>
                          <a:spcPts val="0"/>
                        </a:spcBef>
                        <a:spcAft>
                          <a:spcPts val="800"/>
                        </a:spcAft>
                        <a:buClrTx/>
                        <a:buSzTx/>
                        <a:buFont typeface="Arial" pitchFamily="34" charset="0"/>
                        <a:buChar char="•"/>
                        <a:tabLst/>
                        <a:defRPr/>
                      </a:pPr>
                      <a:r>
                        <a:rPr lang="fr-FR" sz="1400" baseline="0" dirty="0" smtClean="0">
                          <a:solidFill>
                            <a:schemeClr val="tx1"/>
                          </a:solidFill>
                          <a:latin typeface="+mn-lt"/>
                          <a:ea typeface="Times"/>
                          <a:cs typeface="Times New Roman"/>
                        </a:rPr>
                        <a:t>Contrôle des dépenses</a:t>
                      </a:r>
                      <a:endParaRPr lang="fr-FR" sz="1400" dirty="0" smtClean="0">
                        <a:solidFill>
                          <a:schemeClr val="tx1"/>
                        </a:solidFill>
                        <a:latin typeface="+mn-lt"/>
                        <a:ea typeface="Times"/>
                        <a:cs typeface="Times New Roman"/>
                      </a:endParaRPr>
                    </a:p>
                    <a:p>
                      <a:pPr marL="92075" indent="-92075">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Réduction des écarts (rapprochement analytique/</a:t>
                      </a:r>
                      <a:r>
                        <a:rPr lang="fr-FR" sz="1400" baseline="0" dirty="0" smtClean="0">
                          <a:solidFill>
                            <a:schemeClr val="tx1"/>
                          </a:solidFill>
                          <a:latin typeface="+mn-lt"/>
                          <a:ea typeface="Times"/>
                          <a:cs typeface="Times New Roman"/>
                        </a:rPr>
                        <a:t>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Taux de rapprochement  des écarts</a:t>
                      </a:r>
                    </a:p>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b="0" i="0" u="none" strike="noStrike" kern="1200" cap="none" spc="0" normalizeH="0" baseline="0" noProof="0" dirty="0" smtClean="0">
                        <a:ln>
                          <a:noFill/>
                        </a:ln>
                        <a:solidFill>
                          <a:schemeClr val="tx1"/>
                        </a:solidFill>
                        <a:effectLst/>
                        <a:uLnTx/>
                        <a:uFillTx/>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DFC siège et DFC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8072">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Normaliser les définitions/libellés du dictionnaire des immobilisations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Fiabiliser le fichier du patrimoine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Taux d’avancement de la fiabilisation du fichier du patrimoine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schemeClr val="tx1"/>
                          </a:solidFill>
                          <a:effectLst/>
                          <a:uLnTx/>
                          <a:uFillTx/>
                          <a:latin typeface="+mn-lt"/>
                          <a:ea typeface="+mn-ea"/>
                          <a:cs typeface="+mn-cs"/>
                        </a:rPr>
                        <a:t>DFC siège et DFC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251520" y="152400"/>
            <a:ext cx="8435280" cy="704832"/>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n°03 : Maitrise des coûts et des dépenses (finances)</a:t>
            </a:r>
          </a:p>
        </p:txBody>
      </p:sp>
      <p:sp>
        <p:nvSpPr>
          <p:cNvPr id="4" name="Espace réservé du numéro de diapositive 3"/>
          <p:cNvSpPr>
            <a:spLocks noGrp="1"/>
          </p:cNvSpPr>
          <p:nvPr>
            <p:ph type="sldNum" sz="quarter" idx="12"/>
          </p:nvPr>
        </p:nvSpPr>
        <p:spPr>
          <a:xfrm>
            <a:off x="8429652" y="6407944"/>
            <a:ext cx="583380" cy="365125"/>
          </a:xfrm>
        </p:spPr>
        <p:txBody>
          <a:bodyPr/>
          <a:lstStyle/>
          <a:p>
            <a:fld id="{0E2CAE94-80FD-440D-89D0-51F5150E77D6}" type="slidenum">
              <a:rPr lang="fr-FR" smtClean="0"/>
              <a:pPr/>
              <a:t>117</a:t>
            </a:fld>
            <a:endParaRPr lang="fr-FR"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127557512"/>
              </p:ext>
            </p:extLst>
          </p:nvPr>
        </p:nvGraphicFramePr>
        <p:xfrm>
          <a:off x="142841" y="500042"/>
          <a:ext cx="8858315" cy="5184656"/>
        </p:xfrm>
        <a:graphic>
          <a:graphicData uri="http://schemas.openxmlformats.org/drawingml/2006/table">
            <a:tbl>
              <a:tblPr/>
              <a:tblGrid>
                <a:gridCol w="3000395"/>
                <a:gridCol w="1714512"/>
                <a:gridCol w="1873918"/>
                <a:gridCol w="1116103"/>
                <a:gridCol w="1153387"/>
              </a:tblGrid>
              <a:tr h="214314">
                <a:tc>
                  <a:txBody>
                    <a:bodyPr/>
                    <a:lstStyle/>
                    <a:p>
                      <a:pPr algn="ctr">
                        <a:lnSpc>
                          <a:spcPct val="130000"/>
                        </a:lnSpc>
                        <a:spcAft>
                          <a:spcPts val="800"/>
                        </a:spcAft>
                      </a:pPr>
                      <a:r>
                        <a:rPr lang="fr-FR" sz="1200" b="1" dirty="0" smtClean="0">
                          <a:latin typeface="+mn-lt"/>
                          <a:ea typeface="Times"/>
                          <a:cs typeface="Times New Roman"/>
                        </a:rPr>
                        <a:t>Actions</a:t>
                      </a:r>
                      <a:endParaRPr lang="fr-FR" sz="12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200" b="1" dirty="0" smtClean="0">
                          <a:latin typeface="+mn-lt"/>
                          <a:ea typeface="Times"/>
                          <a:cs typeface="Times New Roman"/>
                        </a:rPr>
                        <a:t>Objectifs</a:t>
                      </a:r>
                      <a:endParaRPr lang="fr-FR" sz="12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200" b="1" kern="1200" dirty="0" smtClean="0">
                          <a:solidFill>
                            <a:schemeClr val="tx1"/>
                          </a:solidFill>
                          <a:latin typeface="+mn-lt"/>
                          <a:ea typeface="Times"/>
                          <a:cs typeface="Times New Roman"/>
                        </a:rPr>
                        <a:t>Indicateur</a:t>
                      </a:r>
                      <a:endParaRPr kumimoji="0" lang="fr-FR" sz="12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200" b="1" kern="1200" dirty="0" smtClean="0">
                          <a:solidFill>
                            <a:schemeClr val="tx1"/>
                          </a:solidFill>
                          <a:latin typeface="+mn-lt"/>
                          <a:ea typeface="Times"/>
                          <a:cs typeface="Times New Roman"/>
                        </a:rPr>
                        <a:t>Objectif Cible 2017</a:t>
                      </a:r>
                      <a:endParaRPr kumimoji="0" lang="fr-FR" sz="12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200" b="1" kern="1200" dirty="0" smtClean="0">
                          <a:solidFill>
                            <a:schemeClr val="tx1"/>
                          </a:solidFill>
                          <a:latin typeface="+mn-lt"/>
                          <a:ea typeface="Times"/>
                          <a:cs typeface="Times New Roman"/>
                        </a:rPr>
                        <a:t>Responsable</a:t>
                      </a:r>
                      <a:endParaRPr kumimoji="0" lang="fr-FR" sz="12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77577">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Achever </a:t>
                      </a:r>
                      <a:r>
                        <a:rPr lang="fr-FR" sz="1400" kern="1200" baseline="0" dirty="0" smtClean="0">
                          <a:solidFill>
                            <a:schemeClr val="tx1"/>
                          </a:solidFill>
                          <a:latin typeface="+mn-lt"/>
                          <a:ea typeface="+mn-ea"/>
                          <a:cs typeface="+mn-cs"/>
                        </a:rPr>
                        <a:t>la mise en place de la direction transverse maitre d’ouvrage système d’information distribution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0" algn="l" defTabSz="914400" rtl="0" eaLnBrk="1" fontAlgn="auto" latinLnBrk="0" hangingPunct="1">
                        <a:lnSpc>
                          <a:spcPct val="100000"/>
                        </a:lnSpc>
                        <a:spcBef>
                          <a:spcPts val="0"/>
                        </a:spcBef>
                        <a:spcAft>
                          <a:spcPts val="800"/>
                        </a:spcAft>
                        <a:buClrTx/>
                        <a:buSzTx/>
                        <a:buFontTx/>
                        <a:buNone/>
                        <a:tabLst/>
                        <a:defRPr/>
                      </a:pPr>
                      <a:r>
                        <a:rPr kumimoji="0" lang="fr-FR" sz="1400" kern="1200" dirty="0" smtClean="0">
                          <a:solidFill>
                            <a:schemeClr val="tx1"/>
                          </a:solidFill>
                          <a:latin typeface="+mn-lt"/>
                          <a:ea typeface="+mn-ea"/>
                          <a:cs typeface="+mn-cs"/>
                        </a:rPr>
                        <a:t>Favoriser la mise en œuvre du schéma directeur informatique Distribution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mise en place de la direction SI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(2013)</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DRH</a:t>
                      </a:r>
                      <a:r>
                        <a:rPr kumimoji="0" lang="fr-FR" sz="1400" kern="1200" baseline="0" dirty="0" smtClean="0">
                          <a:solidFill>
                            <a:schemeClr val="tx1"/>
                          </a:solidFill>
                          <a:latin typeface="+mn-lt"/>
                          <a:ea typeface="+mn-ea"/>
                          <a:cs typeface="+mn-cs"/>
                        </a:rPr>
                        <a:t> / MOA</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269875" lvl="0" indent="-182563">
                        <a:buFont typeface="Arial" pitchFamily="34" charset="0"/>
                        <a:buChar char="•"/>
                      </a:pPr>
                      <a:r>
                        <a:rPr lang="fr-FR" sz="1400" kern="1200" dirty="0" smtClean="0">
                          <a:solidFill>
                            <a:schemeClr val="tx1"/>
                          </a:solidFill>
                          <a:latin typeface="+mn-lt"/>
                          <a:ea typeface="+mn-ea"/>
                          <a:cs typeface="+mn-cs"/>
                        </a:rPr>
                        <a:t>Accélérer la 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 (agences</a:t>
                      </a:r>
                      <a:r>
                        <a:rPr lang="fr-FR" sz="1400" kern="1200" baseline="0" dirty="0" smtClean="0">
                          <a:solidFill>
                            <a:schemeClr val="tx1"/>
                          </a:solidFill>
                          <a:latin typeface="+mn-lt"/>
                          <a:ea typeface="+mn-ea"/>
                          <a:cs typeface="+mn-cs"/>
                        </a:rPr>
                        <a:t> commerciales</a:t>
                      </a:r>
                      <a:r>
                        <a:rPr lang="fr-FR" sz="1400" kern="1200" dirty="0" smtClean="0">
                          <a:solidFill>
                            <a:schemeClr val="tx1"/>
                          </a:solidFill>
                          <a:latin typeface="+mn-lt"/>
                          <a:ea typeface="+mn-ea"/>
                          <a:cs typeface="+mn-cs"/>
                        </a:rPr>
                        <a:t>, districts, DD, SDA, Groupe)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Disposer d’un outil d’aide à la décision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d’avancement projet</a:t>
                      </a:r>
                      <a:r>
                        <a:rPr kumimoji="0" lang="fr-FR" sz="1400" kern="1200" baseline="0" dirty="0" smtClean="0">
                          <a:solidFill>
                            <a:schemeClr val="tx1"/>
                          </a:solidFill>
                          <a:latin typeface="+mn-lt"/>
                          <a:ea typeface="+mn-ea"/>
                          <a:cs typeface="+mn-cs"/>
                        </a:rPr>
                        <a:t> </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MOA / ELIT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1410">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Maintenir</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et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améliorer les applications existantes</a:t>
                      </a:r>
                      <a:r>
                        <a:rPr lang="fr-FR" sz="1400" kern="1200" baseline="0" dirty="0" smtClean="0">
                          <a:solidFill>
                            <a:schemeClr val="tx1"/>
                          </a:solidFill>
                          <a:latin typeface="+mn-lt"/>
                          <a:ea typeface="+mn-ea"/>
                          <a:cs typeface="+mn-cs"/>
                        </a:rPr>
                        <a:t>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Adapter</a:t>
                      </a:r>
                      <a:r>
                        <a:rPr lang="fr-FR" sz="1400" baseline="0" dirty="0" smtClean="0">
                          <a:solidFill>
                            <a:schemeClr val="tx1"/>
                          </a:solidFill>
                          <a:latin typeface="+mn-lt"/>
                          <a:ea typeface="Times"/>
                          <a:cs typeface="Times New Roman"/>
                        </a:rPr>
                        <a:t> les applications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prise</a:t>
                      </a:r>
                      <a:r>
                        <a:rPr kumimoji="0" lang="fr-FR" sz="1400" kern="1200" baseline="0" dirty="0" smtClean="0">
                          <a:solidFill>
                            <a:schemeClr val="tx1"/>
                          </a:solidFill>
                          <a:latin typeface="+mn-lt"/>
                          <a:ea typeface="+mn-ea"/>
                          <a:cs typeface="+mn-cs"/>
                        </a:rPr>
                        <a:t> en charge des anomalies</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MOA / ELIT</a:t>
                      </a:r>
                    </a:p>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Mettre à jour des procédures de gestion en cohérence avec la nouvelle organisation (système d’information)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Disposer d’un SI cohérent avec l’organisation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d’avancement dans</a:t>
                      </a:r>
                      <a:r>
                        <a:rPr kumimoji="0" lang="fr-FR" sz="1400" kern="1200" baseline="0" dirty="0" smtClean="0">
                          <a:solidFill>
                            <a:schemeClr val="tx1"/>
                          </a:solidFill>
                          <a:latin typeface="+mn-lt"/>
                          <a:ea typeface="+mn-ea"/>
                          <a:cs typeface="+mn-cs"/>
                        </a:rPr>
                        <a:t> la mise à jour des procédures</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Structures fonctionnelles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17232">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Accompagner le déploiement des nouvelles applications et</a:t>
                      </a:r>
                      <a:r>
                        <a:rPr lang="fr-FR" sz="1400" kern="1200" baseline="0" dirty="0" smtClean="0">
                          <a:solidFill>
                            <a:schemeClr val="tx1"/>
                          </a:solidFill>
                          <a:latin typeface="+mn-lt"/>
                          <a:ea typeface="+mn-ea"/>
                          <a:cs typeface="+mn-cs"/>
                        </a:rPr>
                        <a:t> veiller à leur bonne utilisation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800"/>
                        </a:spcAft>
                      </a:pPr>
                      <a:r>
                        <a:rPr lang="fr-FR" sz="1400" dirty="0" smtClean="0">
                          <a:solidFill>
                            <a:schemeClr val="tx1"/>
                          </a:solidFill>
                          <a:latin typeface="+mn-lt"/>
                          <a:ea typeface="Times"/>
                          <a:cs typeface="Times New Roman"/>
                        </a:rPr>
                        <a:t>Conduite de changement</a:t>
                      </a:r>
                      <a:r>
                        <a:rPr lang="fr-FR" sz="1400" baseline="0" dirty="0" smtClean="0">
                          <a:solidFill>
                            <a:schemeClr val="tx1"/>
                          </a:solidFill>
                          <a:latin typeface="+mn-lt"/>
                          <a:ea typeface="Times"/>
                          <a:cs typeface="Times New Roman"/>
                        </a:rPr>
                        <a:t>  et respect des règles en vigueur</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réalisation du plan de communication</a:t>
                      </a:r>
                      <a:r>
                        <a:rPr kumimoji="0" lang="fr-FR" sz="1400" kern="1200" baseline="0" dirty="0" smtClean="0">
                          <a:solidFill>
                            <a:schemeClr val="tx1"/>
                          </a:solidFill>
                          <a:latin typeface="+mn-lt"/>
                          <a:ea typeface="+mn-ea"/>
                          <a:cs typeface="+mn-cs"/>
                        </a:rPr>
                        <a:t> et formation</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MOA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0"/>
            <a:ext cx="8229600" cy="617199"/>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n°04 : Développement des SI</a:t>
            </a:r>
          </a:p>
        </p:txBody>
      </p:sp>
      <p:sp>
        <p:nvSpPr>
          <p:cNvPr id="4" name="Espace réservé du numéro de diapositive 3"/>
          <p:cNvSpPr>
            <a:spLocks noGrp="1"/>
          </p:cNvSpPr>
          <p:nvPr>
            <p:ph type="sldNum" sz="quarter" idx="12"/>
          </p:nvPr>
        </p:nvSpPr>
        <p:spPr>
          <a:xfrm>
            <a:off x="8429652" y="6492875"/>
            <a:ext cx="571504" cy="365125"/>
          </a:xfrm>
        </p:spPr>
        <p:txBody>
          <a:bodyPr/>
          <a:lstStyle/>
          <a:p>
            <a:fld id="{0E2CAE94-80FD-440D-89D0-51F5150E77D6}" type="slidenum">
              <a:rPr lang="fr-FR" smtClean="0"/>
              <a:pPr/>
              <a:t>118</a:t>
            </a:fld>
            <a:endParaRPr lang="fr-FR"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Séparation des fonctions techniques et commerciale</a:t>
            </a:r>
            <a:endParaRPr lang="fr-FR" sz="3600" dirty="0"/>
          </a:p>
        </p:txBody>
      </p:sp>
      <p:sp>
        <p:nvSpPr>
          <p:cNvPr id="3" name="Espace réservé du texte 2"/>
          <p:cNvSpPr>
            <a:spLocks noGrp="1"/>
          </p:cNvSpPr>
          <p:nvPr>
            <p:ph type="subTitle" idx="1"/>
          </p:nvPr>
        </p:nvSpPr>
        <p:spPr>
          <a:xfrm>
            <a:off x="685800" y="1643050"/>
            <a:ext cx="7772400" cy="1199704"/>
          </a:xfrm>
        </p:spPr>
        <p:txBody>
          <a:bodyPr>
            <a:normAutofit/>
          </a:bodyPr>
          <a:lstStyle/>
          <a:p>
            <a:pPr algn="l"/>
            <a:r>
              <a:rPr lang="fr-FR" sz="2800" dirty="0" smtClean="0">
                <a:solidFill>
                  <a:srgbClr val="000000"/>
                </a:solidFill>
                <a:latin typeface="Arial"/>
                <a:cs typeface="Arial" charset="0"/>
              </a:rPr>
              <a:t>Axe n°2:</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119</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270510" algn="just">
              <a:lnSpc>
                <a:spcPct val="115000"/>
              </a:lnSpc>
              <a:buNone/>
              <a:tabLst>
                <a:tab pos="270510" algn="l"/>
              </a:tabLst>
            </a:pPr>
            <a:r>
              <a:rPr lang="fr-FR" sz="2800" dirty="0" smtClean="0">
                <a:latin typeface="Calibri"/>
                <a:ea typeface="Times New Roman"/>
                <a:cs typeface="Arial"/>
              </a:rPr>
              <a:t>La démarche générale, suivie pour l’élaboration du plan stratégique, repose sur les cinq  principales phases successives suivantes :</a:t>
            </a:r>
            <a:r>
              <a:rPr lang="fr-FR" sz="2800" dirty="0" smtClean="0">
                <a:latin typeface="Georgia"/>
                <a:ea typeface="Times New Roman"/>
                <a:cs typeface="Arial"/>
              </a:rPr>
              <a:t>  </a:t>
            </a:r>
            <a:endParaRPr lang="fr-FR" sz="2400" dirty="0" smtClean="0">
              <a:latin typeface="Georgia"/>
              <a:ea typeface="Times New Roman"/>
              <a:cs typeface="Arial"/>
            </a:endParaRPr>
          </a:p>
          <a:p>
            <a:pPr>
              <a:buNone/>
            </a:pPr>
            <a:endParaRPr lang="fr-FR" dirty="0" smtClean="0"/>
          </a:p>
          <a:p>
            <a:pPr>
              <a:buNone/>
            </a:pPr>
            <a:endParaRPr lang="fr-FR" dirty="0"/>
          </a:p>
        </p:txBody>
      </p:sp>
      <p:sp>
        <p:nvSpPr>
          <p:cNvPr id="3" name="Titre 2"/>
          <p:cNvSpPr>
            <a:spLocks noGrp="1"/>
          </p:cNvSpPr>
          <p:nvPr>
            <p:ph type="title"/>
          </p:nvPr>
        </p:nvSpPr>
        <p:spPr/>
        <p:txBody>
          <a:bodyPr>
            <a:noAutofit/>
          </a:bodyPr>
          <a:lstStyle/>
          <a:p>
            <a:r>
              <a:rPr lang="fr-FR" sz="2400" b="0" dirty="0" smtClean="0">
                <a:solidFill>
                  <a:srgbClr val="0070C0"/>
                </a:solidFill>
                <a:effectLst/>
                <a:latin typeface="MyriadPro-Semibold"/>
                <a:ea typeface="Times New Roman"/>
                <a:cs typeface="MyriadPro-Semibold"/>
              </a:rPr>
              <a:t>3. Démarche méthodologique d’élaboration du plan stratégique :</a:t>
            </a:r>
            <a:r>
              <a:rPr lang="fr-FR" sz="2400" b="0" dirty="0" smtClean="0">
                <a:effectLst/>
                <a:latin typeface="Georgia"/>
                <a:ea typeface="Times New Roman"/>
                <a:cs typeface="Arial"/>
              </a:rPr>
              <a:t/>
            </a:r>
            <a:br>
              <a:rPr lang="fr-FR" sz="2400" b="0" dirty="0" smtClean="0">
                <a:effectLst/>
                <a:latin typeface="Georgia"/>
                <a:ea typeface="Times New Roman"/>
                <a:cs typeface="Arial"/>
              </a:rPr>
            </a:br>
            <a:endParaRPr lang="fr-FR" sz="2400" b="0" dirty="0">
              <a:effectLst/>
            </a:endParaRPr>
          </a:p>
        </p:txBody>
      </p:sp>
      <p:graphicFrame>
        <p:nvGraphicFramePr>
          <p:cNvPr id="4" name="Diagramme 3"/>
          <p:cNvGraphicFramePr/>
          <p:nvPr/>
        </p:nvGraphicFramePr>
        <p:xfrm>
          <a:off x="714348" y="3143248"/>
          <a:ext cx="8072494" cy="1714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784002915"/>
              </p:ext>
            </p:extLst>
          </p:nvPr>
        </p:nvGraphicFramePr>
        <p:xfrm>
          <a:off x="214283" y="500042"/>
          <a:ext cx="8786873" cy="6247478"/>
        </p:xfrm>
        <a:graphic>
          <a:graphicData uri="http://schemas.openxmlformats.org/drawingml/2006/table">
            <a:tbl>
              <a:tblPr/>
              <a:tblGrid>
                <a:gridCol w="3579266"/>
                <a:gridCol w="1301902"/>
                <a:gridCol w="1527289"/>
                <a:gridCol w="1116879"/>
                <a:gridCol w="1261537"/>
              </a:tblGrid>
              <a:tr h="273398">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Objectifs</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035506">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Créer d’un nouveau Schéma d’organisation en se faisant accompagner par un organisme spécialisé.</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5250" indent="-95250">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Améliorer la</a:t>
                      </a:r>
                      <a:r>
                        <a:rPr lang="fr-FR" sz="1400" baseline="0" dirty="0" smtClean="0">
                          <a:solidFill>
                            <a:schemeClr val="tx1"/>
                          </a:solidFill>
                          <a:latin typeface="+mn-lt"/>
                          <a:ea typeface="Times"/>
                          <a:cs typeface="Times New Roman"/>
                        </a:rPr>
                        <a:t> gestion, le professionnalisme  et l’expertise</a:t>
                      </a:r>
                    </a:p>
                    <a:p>
                      <a:pPr marL="95250" indent="-95250">
                        <a:lnSpc>
                          <a:spcPct val="100000"/>
                        </a:lnSpc>
                        <a:spcAft>
                          <a:spcPts val="800"/>
                        </a:spcAft>
                        <a:buFont typeface="Arial" pitchFamily="34" charset="0"/>
                        <a:buChar char="•"/>
                      </a:pPr>
                      <a:r>
                        <a:rPr lang="fr-FR" sz="1400" baseline="0" dirty="0" smtClean="0">
                          <a:solidFill>
                            <a:schemeClr val="tx1"/>
                          </a:solidFill>
                          <a:latin typeface="+mn-lt"/>
                          <a:ea typeface="Times"/>
                          <a:cs typeface="Times New Roman"/>
                        </a:rPr>
                        <a:t>Améliorer la qualité de service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 d’avancement du projet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 Schéma d’organisation séparant les activités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449708">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Redéployer le personnel existant (et/ou</a:t>
                      </a:r>
                      <a:r>
                        <a:rPr lang="fr-FR" sz="1400" kern="1200" baseline="0" dirty="0" smtClean="0">
                          <a:solidFill>
                            <a:schemeClr val="tx1"/>
                          </a:solidFill>
                          <a:latin typeface="+mn-lt"/>
                          <a:ea typeface="+mn-ea"/>
                          <a:cs typeface="+mn-cs"/>
                        </a:rPr>
                        <a:t> recrutement/formation selon besoin)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Nombre d’actions</a:t>
                      </a:r>
                      <a:r>
                        <a:rPr kumimoji="0" lang="fr-FR" sz="1400" kern="1200" baseline="0" dirty="0" smtClean="0">
                          <a:solidFill>
                            <a:schemeClr val="tx1"/>
                          </a:solidFill>
                          <a:latin typeface="+mn-lt"/>
                          <a:ea typeface="+mn-ea"/>
                          <a:cs typeface="+mn-cs"/>
                        </a:rPr>
                        <a:t> réalisées / prévues (redéploiement, recrutement formation)</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endParaRPr kumimoji="0" lang="fr-FR" sz="1400" kern="1200" baseline="0" dirty="0" smtClean="0">
                        <a:solidFill>
                          <a:schemeClr val="tx1"/>
                        </a:solidFill>
                        <a:latin typeface="+mn-lt"/>
                        <a:ea typeface="+mn-ea"/>
                        <a:cs typeface="+mn-cs"/>
                      </a:endParaRPr>
                    </a:p>
                    <a:p>
                      <a:r>
                        <a:rPr kumimoji="0" lang="fr-FR" sz="1400" kern="1200" baseline="0" dirty="0" smtClean="0">
                          <a:solidFill>
                            <a:schemeClr val="tx1"/>
                          </a:solidFill>
                          <a:latin typeface="+mn-lt"/>
                          <a:ea typeface="+mn-ea"/>
                          <a:cs typeface="+mn-cs"/>
                        </a:rPr>
                        <a:t>100% 2016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DRH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42607">
                <a:tc>
                  <a:txBody>
                    <a:bodyPr/>
                    <a:lstStyle/>
                    <a:p>
                      <a:pPr marL="85725" lvl="0" indent="-85725">
                        <a:buFont typeface="Arial" pitchFamily="34" charset="0"/>
                        <a:buChar char="•"/>
                      </a:pPr>
                      <a:r>
                        <a:rPr lang="fr-FR" sz="1400" kern="1200" baseline="0" dirty="0" smtClean="0">
                          <a:solidFill>
                            <a:schemeClr val="tx1"/>
                          </a:solidFill>
                          <a:latin typeface="+mn-lt"/>
                          <a:ea typeface="+mn-ea"/>
                          <a:cs typeface="+mn-cs"/>
                        </a:rPr>
                        <a:t>Aménager</a:t>
                      </a:r>
                      <a:r>
                        <a:rPr lang="fr-FR" sz="1400" kern="1200" dirty="0" smtClean="0">
                          <a:solidFill>
                            <a:schemeClr val="tx1"/>
                          </a:solidFill>
                          <a:latin typeface="+mn-lt"/>
                          <a:ea typeface="+mn-ea"/>
                          <a:cs typeface="+mn-cs"/>
                        </a:rPr>
                        <a:t> (et/ou</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création) les infrastructures nécessaires devant héberger séparément les activités  techniques et commerciales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baseline="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l’aménagement des infrastructures</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 Selon disponibilité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DAG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42607">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Définir les missions et délimiter les responsabilités en adaptant</a:t>
                      </a:r>
                      <a:r>
                        <a:rPr lang="fr-FR" sz="1400" kern="1200" baseline="0" dirty="0" smtClean="0">
                          <a:solidFill>
                            <a:schemeClr val="tx1"/>
                          </a:solidFill>
                          <a:latin typeface="+mn-lt"/>
                          <a:ea typeface="+mn-ea"/>
                          <a:cs typeface="+mn-cs"/>
                        </a:rPr>
                        <a:t> et en </a:t>
                      </a:r>
                      <a:r>
                        <a:rPr lang="fr-FR" sz="1400" kern="1200" dirty="0" smtClean="0">
                          <a:solidFill>
                            <a:schemeClr val="tx1"/>
                          </a:solidFill>
                          <a:latin typeface="+mn-lt"/>
                          <a:ea typeface="+mn-ea"/>
                          <a:cs typeface="+mn-cs"/>
                        </a:rPr>
                        <a:t>mettant à jour des procédures de gestion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lvl="1" indent="-80963">
                        <a:buFont typeface="Arial" pitchFamily="34" charset="0"/>
                        <a:buChar cha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redéfinition des procédures et des missions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p>
                      <a:pPr marL="87313" lvl="1" indent="-80963">
                        <a:buFont typeface="Arial" pitchFamily="34" charset="0"/>
                        <a:buChar cha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28405">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Adapter la comptabilité analytique à la nouvelle organisation.</a:t>
                      </a: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Taux de mise en place de la comptabilité analytique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100% en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DFC siège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285720" y="71414"/>
            <a:ext cx="8858280" cy="428628"/>
          </a:xfrm>
        </p:spPr>
        <p:txBody>
          <a:bodyPr>
            <a:noAutofit/>
          </a:bodyPr>
          <a:lstStyle/>
          <a:p>
            <a:pPr lvl="1" algn="l" rtl="0">
              <a:spcBef>
                <a:spcPct val="0"/>
              </a:spcBef>
            </a:pPr>
            <a:r>
              <a:rPr lang="fr-FR" kern="1200" dirty="0" smtClean="0">
                <a:solidFill>
                  <a:schemeClr val="tx2"/>
                </a:solidFill>
                <a:latin typeface="+mj-lt"/>
                <a:ea typeface="+mj-ea"/>
                <a:cs typeface="+mj-cs"/>
              </a:rPr>
              <a:t>Axe n°02: Séparation des fonctions </a:t>
            </a:r>
            <a:r>
              <a:rPr lang="fr-FR" kern="1200" dirty="0" err="1" smtClean="0">
                <a:solidFill>
                  <a:schemeClr val="tx2"/>
                </a:solidFill>
                <a:latin typeface="+mj-lt"/>
                <a:ea typeface="+mj-ea"/>
                <a:cs typeface="+mj-cs"/>
              </a:rPr>
              <a:t>tech</a:t>
            </a:r>
            <a:r>
              <a:rPr lang="fr-FR" kern="1200" dirty="0" smtClean="0">
                <a:solidFill>
                  <a:schemeClr val="tx2"/>
                </a:solidFill>
                <a:latin typeface="+mj-lt"/>
                <a:ea typeface="+mj-ea"/>
                <a:cs typeface="+mj-cs"/>
              </a:rPr>
              <a:t> électricité, </a:t>
            </a:r>
            <a:r>
              <a:rPr lang="fr-FR" kern="1200" dirty="0" err="1" smtClean="0">
                <a:solidFill>
                  <a:schemeClr val="tx2"/>
                </a:solidFill>
                <a:latin typeface="+mj-lt"/>
                <a:ea typeface="+mj-ea"/>
                <a:cs typeface="+mj-cs"/>
              </a:rPr>
              <a:t>tech</a:t>
            </a:r>
            <a:r>
              <a:rPr lang="fr-FR" kern="1200" dirty="0" smtClean="0">
                <a:solidFill>
                  <a:schemeClr val="tx2"/>
                </a:solidFill>
                <a:latin typeface="+mj-lt"/>
                <a:ea typeface="+mj-ea"/>
                <a:cs typeface="+mj-cs"/>
              </a:rPr>
              <a:t> gaz et commerciale</a:t>
            </a:r>
            <a:endParaRPr lang="fr-FR" sz="1400" kern="1200" dirty="0" smtClean="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a:xfrm>
            <a:off x="8501090" y="6407944"/>
            <a:ext cx="511942" cy="450056"/>
          </a:xfrm>
        </p:spPr>
        <p:txBody>
          <a:bodyPr/>
          <a:lstStyle/>
          <a:p>
            <a:fld id="{0E2CAE94-80FD-440D-89D0-51F5150E77D6}" type="slidenum">
              <a:rPr lang="fr-FR" smtClean="0"/>
              <a:pPr/>
              <a:t>120</a:t>
            </a:fld>
            <a:endParaRPr lang="fr-FR"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Développement du segment «Services»</a:t>
            </a:r>
          </a:p>
        </p:txBody>
      </p:sp>
      <p:sp>
        <p:nvSpPr>
          <p:cNvPr id="3" name="Espace réservé du texte 2"/>
          <p:cNvSpPr>
            <a:spLocks noGrp="1"/>
          </p:cNvSpPr>
          <p:nvPr>
            <p:ph type="subTitle" idx="1"/>
          </p:nvPr>
        </p:nvSpPr>
        <p:spPr>
          <a:xfrm>
            <a:off x="685800" y="1357298"/>
            <a:ext cx="7772400" cy="1199704"/>
          </a:xfrm>
        </p:spPr>
        <p:txBody>
          <a:bodyPr>
            <a:normAutofit/>
          </a:bodyPr>
          <a:lstStyle/>
          <a:p>
            <a:pPr algn="l"/>
            <a:endParaRPr lang="fr-FR" sz="2400" dirty="0" smtClean="0">
              <a:solidFill>
                <a:srgbClr val="000000"/>
              </a:solidFill>
              <a:latin typeface="Arial"/>
              <a:cs typeface="Arial" charset="0"/>
            </a:endParaRPr>
          </a:p>
          <a:p>
            <a:pPr algn="l"/>
            <a:r>
              <a:rPr lang="fr-FR" sz="2400" dirty="0" smtClean="0">
                <a:solidFill>
                  <a:srgbClr val="000000"/>
                </a:solidFill>
                <a:latin typeface="Arial"/>
                <a:cs typeface="Arial" charset="0"/>
              </a:rPr>
              <a:t>Axe n°3:</a:t>
            </a:r>
            <a:endParaRPr lang="fr-FR" sz="2400" dirty="0"/>
          </a:p>
        </p:txBody>
      </p:sp>
      <p:sp>
        <p:nvSpPr>
          <p:cNvPr id="4" name="Espace réservé du numéro de diapositive 3"/>
          <p:cNvSpPr>
            <a:spLocks noGrp="1"/>
          </p:cNvSpPr>
          <p:nvPr>
            <p:ph type="sldNum" sz="quarter" idx="12"/>
          </p:nvPr>
        </p:nvSpPr>
        <p:spPr>
          <a:xfrm>
            <a:off x="8501090" y="6407944"/>
            <a:ext cx="511942" cy="450056"/>
          </a:xfrm>
        </p:spPr>
        <p:txBody>
          <a:bodyPr/>
          <a:lstStyle/>
          <a:p>
            <a:fld id="{0E2CAE94-80FD-440D-89D0-51F5150E77D6}" type="slidenum">
              <a:rPr lang="fr-FR" smtClean="0"/>
              <a:pPr/>
              <a:t>121</a:t>
            </a:fld>
            <a:endParaRPr lang="fr-FR"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457200" y="71414"/>
            <a:ext cx="8401080" cy="419080"/>
          </a:xfrm>
        </p:spPr>
        <p:txBody>
          <a:bodyPr>
            <a:noAutofit/>
          </a:bodyPr>
          <a:lstStyle/>
          <a:p>
            <a:pPr lvl="1" algn="l" rtl="0">
              <a:spcBef>
                <a:spcPct val="0"/>
              </a:spcBef>
            </a:pPr>
            <a:r>
              <a:rPr lang="fr-FR" kern="1200" dirty="0" smtClean="0">
                <a:solidFill>
                  <a:schemeClr val="tx2"/>
                </a:solidFill>
                <a:latin typeface="+mj-lt"/>
                <a:ea typeface="+mj-ea"/>
                <a:cs typeface="+mj-cs"/>
              </a:rPr>
              <a:t>Action stratégique 01 : Création et Développement de l’entité « Services »</a:t>
            </a:r>
          </a:p>
        </p:txBody>
      </p:sp>
      <p:sp>
        <p:nvSpPr>
          <p:cNvPr id="4" name="Espace réservé du numéro de diapositive 3"/>
          <p:cNvSpPr>
            <a:spLocks noGrp="1"/>
          </p:cNvSpPr>
          <p:nvPr>
            <p:ph type="sldNum" sz="quarter" idx="12"/>
          </p:nvPr>
        </p:nvSpPr>
        <p:spPr>
          <a:xfrm>
            <a:off x="8429652" y="6407944"/>
            <a:ext cx="583380" cy="365125"/>
          </a:xfrm>
        </p:spPr>
        <p:txBody>
          <a:bodyPr/>
          <a:lstStyle/>
          <a:p>
            <a:fld id="{0E2CAE94-80FD-440D-89D0-51F5150E77D6}" type="slidenum">
              <a:rPr lang="fr-FR" smtClean="0"/>
              <a:pPr/>
              <a:t>122</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3954507496"/>
              </p:ext>
            </p:extLst>
          </p:nvPr>
        </p:nvGraphicFramePr>
        <p:xfrm>
          <a:off x="179512" y="588094"/>
          <a:ext cx="8715435" cy="5815780"/>
        </p:xfrm>
        <a:graphic>
          <a:graphicData uri="http://schemas.openxmlformats.org/drawingml/2006/table">
            <a:tbl>
              <a:tblPr/>
              <a:tblGrid>
                <a:gridCol w="3500462"/>
                <a:gridCol w="1143008"/>
                <a:gridCol w="1857388"/>
                <a:gridCol w="1069120"/>
                <a:gridCol w="1145457"/>
              </a:tblGrid>
              <a:tr h="449182">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Objectifs</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879518">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Réaliser</a:t>
                      </a:r>
                      <a:r>
                        <a:rPr kumimoji="0" lang="fr-FR" sz="1400" kern="1200" baseline="0" dirty="0" smtClean="0">
                          <a:solidFill>
                            <a:schemeClr val="tx1"/>
                          </a:solidFill>
                          <a:latin typeface="+mn-lt"/>
                          <a:ea typeface="+mn-ea"/>
                          <a:cs typeface="+mn-cs"/>
                        </a:rPr>
                        <a:t> une étude de marché (demande, concurrence, créneaux porteurs,  estimation des couts, etc.)</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Pénétrer le marché des services</a:t>
                      </a:r>
                    </a:p>
                    <a:p>
                      <a:pPr marL="95250" indent="-95250">
                        <a:lnSpc>
                          <a:spcPct val="100000"/>
                        </a:lnSpc>
                        <a:spcAft>
                          <a:spcPts val="800"/>
                        </a:spcAft>
                        <a:buFont typeface="Arial" pitchFamily="34" charset="0"/>
                        <a:buChar char="•"/>
                      </a:pPr>
                      <a:r>
                        <a:rPr lang="fr-FR" sz="1400" dirty="0" smtClean="0">
                          <a:solidFill>
                            <a:schemeClr val="tx1"/>
                          </a:solidFill>
                          <a:latin typeface="+mn-lt"/>
                          <a:ea typeface="Times"/>
                          <a:cs typeface="Times New Roman"/>
                        </a:rPr>
                        <a:t>Réaliser un CA services (% du CA global à définir)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Taux de réalisation</a:t>
                      </a:r>
                      <a:r>
                        <a:rPr kumimoji="0" lang="fr-FR" sz="1400" kern="1200" baseline="0" dirty="0" smtClean="0">
                          <a:solidFill>
                            <a:schemeClr val="tx1"/>
                          </a:solidFill>
                          <a:latin typeface="+mn-lt"/>
                          <a:ea typeface="+mn-ea"/>
                          <a:cs typeface="+mn-cs"/>
                        </a:rPr>
                        <a:t> du projet</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baseline="0" dirty="0" smtClean="0">
                          <a:solidFill>
                            <a:schemeClr val="tx1"/>
                          </a:solidFill>
                          <a:latin typeface="+mn-lt"/>
                          <a:ea typeface="+mn-ea"/>
                          <a:cs typeface="+mn-cs"/>
                        </a:rPr>
                        <a:t>Finalisé vers la fin du 1</a:t>
                      </a:r>
                      <a:r>
                        <a:rPr kumimoji="0" lang="fr-FR" sz="1400" kern="1200" baseline="30000" dirty="0" smtClean="0">
                          <a:solidFill>
                            <a:schemeClr val="tx1"/>
                          </a:solidFill>
                          <a:latin typeface="+mn-lt"/>
                          <a:ea typeface="+mn-ea"/>
                          <a:cs typeface="+mn-cs"/>
                        </a:rPr>
                        <a:t>er</a:t>
                      </a:r>
                      <a:r>
                        <a:rPr kumimoji="0" lang="fr-FR" sz="1400" kern="1200" baseline="0" dirty="0" smtClean="0">
                          <a:solidFill>
                            <a:schemeClr val="tx1"/>
                          </a:solidFill>
                          <a:latin typeface="+mn-lt"/>
                          <a:ea typeface="+mn-ea"/>
                          <a:cs typeface="+mn-cs"/>
                        </a:rPr>
                        <a:t> semestre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Equipe projet Dédiée (technico commercial)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9639">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Définir les missions et attributions de la nouvelle entité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définition des missions et attributions</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9639">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Préparer  les procédures de travail pour le  développement des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définition des procédures de travail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099398">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Mettre en place,</a:t>
                      </a:r>
                      <a:r>
                        <a:rPr kumimoji="0" lang="fr-FR" sz="1400" kern="1200" baseline="0" dirty="0" smtClean="0">
                          <a:solidFill>
                            <a:schemeClr val="tx1"/>
                          </a:solidFill>
                          <a:latin typeface="+mn-lt"/>
                          <a:ea typeface="+mn-ea"/>
                          <a:cs typeface="+mn-cs"/>
                        </a:rPr>
                        <a:t> au fur et à mesure, </a:t>
                      </a:r>
                      <a:r>
                        <a:rPr kumimoji="0" lang="fr-FR" sz="1400" kern="1200" dirty="0" smtClean="0">
                          <a:solidFill>
                            <a:schemeClr val="tx1"/>
                          </a:solidFill>
                          <a:latin typeface="+mn-lt"/>
                          <a:ea typeface="+mn-ea"/>
                          <a:cs typeface="+mn-cs"/>
                        </a:rPr>
                        <a:t>la ressource humaine dédiée et la former,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Nombre d’agents mis en place/prévus</a:t>
                      </a:r>
                      <a:r>
                        <a:rPr kumimoji="0" lang="fr-FR" sz="1400" kern="1200" baseline="0" dirty="0" smtClean="0">
                          <a:solidFill>
                            <a:schemeClr val="tx1"/>
                          </a:solidFill>
                          <a:latin typeface="+mn-lt"/>
                          <a:ea typeface="+mn-ea"/>
                          <a:cs typeface="+mn-cs"/>
                        </a:rPr>
                        <a:t>   </a:t>
                      </a:r>
                    </a:p>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Nombre d’agents</a:t>
                      </a:r>
                      <a:r>
                        <a:rPr kumimoji="0" lang="fr-FR" sz="1400" kern="1200" baseline="0" dirty="0" smtClean="0">
                          <a:solidFill>
                            <a:schemeClr val="tx1"/>
                          </a:solidFill>
                          <a:latin typeface="+mn-lt"/>
                          <a:ea typeface="+mn-ea"/>
                          <a:cs typeface="+mn-cs"/>
                        </a:rPr>
                        <a:t> formés / prévus  </a:t>
                      </a:r>
                    </a:p>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100% 2016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400" kern="1200" dirty="0" smtClean="0">
                          <a:solidFill>
                            <a:schemeClr val="tx1"/>
                          </a:solidFill>
                          <a:latin typeface="+mn-lt"/>
                          <a:ea typeface="+mn-ea"/>
                          <a:cs typeface="+mn-cs"/>
                        </a:rPr>
                        <a:t>DRH siège / DRH 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59639">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Envisager et développer le partenariat avec des fournisseurs d’équipements (transformateurs, etc.)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lvl="0" indent="-85725" algn="l" rtl="0" eaLnBrk="1" latinLnBrk="0" hangingPunct="1">
                        <a:buFont typeface="Arial" pitchFamily="34" charset="0"/>
                        <a:buChar cha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Part de marché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 à définir en fonction de l’étude du</a:t>
                      </a:r>
                      <a:r>
                        <a:rPr kumimoji="0" lang="fr-FR" sz="1400" kern="1200" baseline="0" dirty="0" smtClean="0">
                          <a:solidFill>
                            <a:schemeClr val="tx1"/>
                          </a:solidFill>
                          <a:latin typeface="+mn-lt"/>
                          <a:ea typeface="+mn-ea"/>
                          <a:cs typeface="+mn-cs"/>
                        </a:rPr>
                        <a:t> marché</a:t>
                      </a:r>
                      <a:r>
                        <a:rPr kumimoji="0" lang="fr-FR" sz="1400" kern="1200" dirty="0" smtClean="0">
                          <a:solidFill>
                            <a:schemeClr val="tx1"/>
                          </a:solidFill>
                          <a:latin typeface="+mn-lt"/>
                          <a:ea typeface="+mn-ea"/>
                          <a:cs typeface="+mn-cs"/>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DTE - DTG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0116">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Instaurer</a:t>
                      </a:r>
                      <a:r>
                        <a:rPr kumimoji="0" lang="fr-FR" sz="1400" kern="1200" baseline="0" dirty="0" smtClean="0">
                          <a:solidFill>
                            <a:schemeClr val="tx1"/>
                          </a:solidFill>
                          <a:latin typeface="+mn-lt"/>
                          <a:ea typeface="+mn-ea"/>
                          <a:cs typeface="+mn-cs"/>
                        </a:rPr>
                        <a:t> la veille stratégique et technologique</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mise</a:t>
                      </a:r>
                      <a:r>
                        <a:rPr kumimoji="0" lang="fr-FR" sz="1400" kern="1200" baseline="0" dirty="0" smtClean="0">
                          <a:solidFill>
                            <a:schemeClr val="tx1"/>
                          </a:solidFill>
                          <a:latin typeface="+mn-lt"/>
                          <a:ea typeface="+mn-ea"/>
                          <a:cs typeface="+mn-cs"/>
                        </a:rPr>
                        <a:t> en place du p</a:t>
                      </a:r>
                      <a:r>
                        <a:rPr kumimoji="0" lang="fr-FR" sz="1400" kern="1200" dirty="0" smtClean="0">
                          <a:solidFill>
                            <a:schemeClr val="tx1"/>
                          </a:solidFill>
                          <a:latin typeface="+mn-lt"/>
                          <a:ea typeface="+mn-ea"/>
                          <a:cs typeface="+mn-cs"/>
                        </a:rPr>
                        <a:t>rocessus</a:t>
                      </a:r>
                      <a:r>
                        <a:rPr kumimoji="0" lang="fr-FR" sz="1400" kern="1200" baseline="0" dirty="0" smtClean="0">
                          <a:solidFill>
                            <a:schemeClr val="tx1"/>
                          </a:solidFill>
                          <a:latin typeface="+mn-lt"/>
                          <a:ea typeface="+mn-ea"/>
                          <a:cs typeface="+mn-cs"/>
                        </a:rPr>
                        <a:t> veille ?</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7313" marR="0" lvl="1" indent="-809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Équipe</a:t>
                      </a:r>
                      <a:r>
                        <a:rPr lang="fr-FR" sz="1400" kern="1200" baseline="0" dirty="0" smtClean="0">
                          <a:solidFill>
                            <a:schemeClr val="tx1"/>
                          </a:solidFill>
                          <a:latin typeface="+mn-lt"/>
                          <a:ea typeface="+mn-ea"/>
                          <a:cs typeface="+mn-cs"/>
                        </a:rPr>
                        <a:t> projet dédiée</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210140190"/>
              </p:ext>
            </p:extLst>
          </p:nvPr>
        </p:nvGraphicFramePr>
        <p:xfrm>
          <a:off x="214281" y="928671"/>
          <a:ext cx="8643998" cy="4062984"/>
        </p:xfrm>
        <a:graphic>
          <a:graphicData uri="http://schemas.openxmlformats.org/drawingml/2006/table">
            <a:tbl>
              <a:tblPr/>
              <a:tblGrid>
                <a:gridCol w="3357587"/>
                <a:gridCol w="1000132"/>
                <a:gridCol w="1656183"/>
                <a:gridCol w="1080120"/>
                <a:gridCol w="1549976"/>
              </a:tblGrid>
              <a:tr h="403146">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Objectifs</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Indicateur</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Objectif Cible 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kumimoji="0" lang="fr-FR" sz="1100" b="1" kern="1200" dirty="0" smtClean="0">
                          <a:solidFill>
                            <a:schemeClr val="tx1"/>
                          </a:solidFill>
                          <a:latin typeface="+mn-lt"/>
                          <a:ea typeface="Times"/>
                          <a:cs typeface="Times New Roman"/>
                        </a:rPr>
                        <a:t>Responsable</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812825">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des actions marketing : offres efficacité énergétique, packages technico-commerciales, conseil, assistance,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rowSpan="5">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dirty="0" smtClean="0">
                          <a:solidFill>
                            <a:schemeClr val="tx1"/>
                          </a:solidFill>
                          <a:latin typeface="+mn-lt"/>
                          <a:ea typeface="Times"/>
                          <a:cs typeface="Times New Roman"/>
                        </a:rPr>
                        <a:t>Satisfaire et fidéliser</a:t>
                      </a:r>
                      <a:r>
                        <a:rPr lang="fr-FR" sz="1400" baseline="0" dirty="0" smtClean="0">
                          <a:solidFill>
                            <a:schemeClr val="tx1"/>
                          </a:solidFill>
                          <a:latin typeface="+mn-lt"/>
                          <a:ea typeface="Times"/>
                          <a:cs typeface="Times New Roman"/>
                        </a:rPr>
                        <a:t>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Nombre d’action</a:t>
                      </a:r>
                      <a:r>
                        <a:rPr lang="fr-FR" sz="1400" kern="1200" baseline="0" dirty="0" smtClean="0">
                          <a:solidFill>
                            <a:schemeClr val="tx1"/>
                          </a:solidFill>
                          <a:latin typeface="+mn-lt"/>
                          <a:ea typeface="+mn-ea"/>
                          <a:cs typeface="+mn-cs"/>
                        </a:rPr>
                        <a:t> marke</a:t>
                      </a:r>
                      <a:r>
                        <a:rPr lang="fr-FR" sz="1400" kern="1200" dirty="0" smtClean="0">
                          <a:solidFill>
                            <a:schemeClr val="tx1"/>
                          </a:solidFill>
                          <a:latin typeface="+mn-lt"/>
                          <a:ea typeface="+mn-ea"/>
                          <a:cs typeface="+mn-cs"/>
                        </a:rPr>
                        <a:t>ting réalisées/prévues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DCM siège / DD </a:t>
                      </a:r>
                      <a:r>
                        <a:rPr kumimoji="0" lang="fr-FR" sz="1400" kern="1200" dirty="0" err="1" smtClean="0">
                          <a:solidFill>
                            <a:schemeClr val="tx1"/>
                          </a:solidFill>
                          <a:latin typeface="+mn-lt"/>
                          <a:ea typeface="+mn-ea"/>
                          <a:cs typeface="+mn-cs"/>
                        </a:rPr>
                        <a:t>Drc</a:t>
                      </a:r>
                      <a:r>
                        <a:rPr kumimoji="0" lang="fr-FR" sz="1400" kern="1200" dirty="0" smtClean="0">
                          <a:solidFill>
                            <a:schemeClr val="tx1"/>
                          </a:solidFill>
                          <a:latin typeface="+mn-lt"/>
                          <a:ea typeface="+mn-ea"/>
                          <a:cs typeface="+mn-cs"/>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1016031">
                <a:tc rowSpan="3">
                  <a:txBody>
                    <a:bodyPr/>
                    <a:lstStyle/>
                    <a:p>
                      <a:pPr marL="90488" marR="0" lvl="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la communication</a:t>
                      </a:r>
                      <a:r>
                        <a:rPr lang="fr-FR" sz="1400" kern="1200" baseline="0" dirty="0" smtClean="0">
                          <a:solidFill>
                            <a:schemeClr val="tx1"/>
                          </a:solidFill>
                          <a:latin typeface="+mn-lt"/>
                          <a:ea typeface="+mn-ea"/>
                          <a:cs typeface="+mn-cs"/>
                        </a:rPr>
                        <a:t> au</a:t>
                      </a:r>
                      <a:r>
                        <a:rPr lang="fr-FR" sz="1400" kern="1200" dirty="0" smtClean="0">
                          <a:solidFill>
                            <a:schemeClr val="tx1"/>
                          </a:solidFill>
                          <a:latin typeface="+mn-lt"/>
                          <a:ea typeface="+mn-ea"/>
                          <a:cs typeface="+mn-cs"/>
                        </a:rPr>
                        <a:t> client sur les aspects de sécurité et maitrise d’énergie </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a:t>
                      </a:r>
                    </a:p>
                    <a:p>
                      <a:pPr marL="90488" marR="0" lvl="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Former les agents à l’orientation client;</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a:t>
                      </a:r>
                    </a:p>
                    <a:p>
                      <a:pPr marL="90488" marR="0" lvl="0" indent="-9048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Respecter les délais d’intervention (raccordement,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dépannages,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vMerge="1">
                  <a:txBody>
                    <a:bodyPr/>
                    <a:lstStyle/>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 Nombre d’action</a:t>
                      </a:r>
                      <a:r>
                        <a:rPr lang="fr-FR" sz="1400" kern="1200" baseline="0" dirty="0" smtClean="0">
                          <a:solidFill>
                            <a:schemeClr val="tx1"/>
                          </a:solidFill>
                          <a:latin typeface="+mn-lt"/>
                          <a:ea typeface="+mn-ea"/>
                          <a:cs typeface="+mn-cs"/>
                        </a:rPr>
                        <a:t> de communication </a:t>
                      </a:r>
                      <a:r>
                        <a:rPr lang="fr-FR" sz="1400" kern="1200" dirty="0" smtClean="0">
                          <a:solidFill>
                            <a:schemeClr val="tx1"/>
                          </a:solidFill>
                          <a:latin typeface="+mn-lt"/>
                          <a:ea typeface="+mn-ea"/>
                          <a:cs typeface="+mn-cs"/>
                        </a:rPr>
                        <a:t>réalisées/prévues</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fr-FR" sz="14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Assistant en communication  du PDG et personnel spécialisé</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728302">
                <a:tc vMerge="1">
                  <a:txBody>
                    <a:bodyPr/>
                    <a:lstStyle/>
                    <a:p>
                      <a:endParaRPr lang="fr-FR"/>
                    </a:p>
                  </a:txBody>
                  <a:tcPr/>
                </a:tc>
                <a:tc vMerge="1">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 Nombre d’actions de formation réalisées/prévues</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fr-FR" sz="1400" kern="1200" dirty="0" smtClean="0">
                        <a:solidFill>
                          <a:srgbClr val="0070C0"/>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2014-2015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DRH</a:t>
                      </a:r>
                      <a:r>
                        <a:rPr lang="fr-FR" sz="1400" kern="1200" baseline="0" dirty="0" smtClean="0">
                          <a:solidFill>
                            <a:schemeClr val="tx1"/>
                          </a:solidFill>
                          <a:latin typeface="+mn-lt"/>
                          <a:ea typeface="+mn-ea"/>
                          <a:cs typeface="+mn-cs"/>
                        </a:rPr>
                        <a:t> siège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609618">
                <a:tc vMerge="1">
                  <a:txBody>
                    <a:bodyPr/>
                    <a:lstStyle/>
                    <a:p>
                      <a:endParaRPr lang="fr-FR"/>
                    </a:p>
                  </a:txBody>
                  <a:tcPr/>
                </a:tc>
                <a:tc vMerge="1">
                  <a:txBody>
                    <a:bodyPr/>
                    <a:lstStyle/>
                    <a:p>
                      <a:endParaRPr lang="fr-FR"/>
                    </a:p>
                  </a:txBody>
                  <a:tcPr/>
                </a:tc>
                <a:tc>
                  <a:txBody>
                    <a:bodyPr/>
                    <a:lstStyle/>
                    <a:p>
                      <a:pPr marL="173038" marR="0" lvl="0" indent="-17303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Délai de raccordement</a:t>
                      </a:r>
                    </a:p>
                    <a:p>
                      <a:pPr marL="173038" marR="0" lvl="0" indent="-173038"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Délai dépannage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Paramètres CREG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solidFill>
                      <a:schemeClr val="bg1"/>
                    </a:solidFill>
                  </a:tcPr>
                </a:tc>
              </a:tr>
              <a:tr h="203206">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582594"/>
          </a:xfrm>
        </p:spPr>
        <p:txBody>
          <a:bodyPr vert="horz" anchor="b" anchorCtr="0">
            <a:noAutofit/>
          </a:bodyPr>
          <a:lstStyle/>
          <a:p>
            <a:pPr lvl="1" algn="l" rtl="0">
              <a:spcBef>
                <a:spcPct val="0"/>
              </a:spcBef>
            </a:pPr>
            <a:r>
              <a:rPr lang="fr-FR" sz="2000" kern="1200" dirty="0">
                <a:solidFill>
                  <a:schemeClr val="tx2"/>
                </a:solidFill>
                <a:latin typeface="+mj-lt"/>
                <a:ea typeface="+mj-ea"/>
                <a:cs typeface="+mj-cs"/>
              </a:rPr>
              <a:t>Action stratégique </a:t>
            </a:r>
            <a:r>
              <a:rPr lang="fr-FR" sz="2000" kern="1200" dirty="0" smtClean="0">
                <a:solidFill>
                  <a:schemeClr val="tx2"/>
                </a:solidFill>
                <a:latin typeface="+mj-lt"/>
                <a:ea typeface="+mj-ea"/>
                <a:cs typeface="+mj-cs"/>
              </a:rPr>
              <a:t>02: </a:t>
            </a:r>
            <a:r>
              <a:rPr lang="fr-FR" sz="2000" kern="1200" dirty="0">
                <a:solidFill>
                  <a:schemeClr val="tx2"/>
                </a:solidFill>
                <a:latin typeface="+mj-lt"/>
                <a:ea typeface="+mj-ea"/>
                <a:cs typeface="+mj-cs"/>
              </a:rPr>
              <a:t>Passer d’une culture d’USAGER à une culture CLIENT pour capter le maximum de valeur</a:t>
            </a:r>
          </a:p>
        </p:txBody>
      </p:sp>
      <p:sp>
        <p:nvSpPr>
          <p:cNvPr id="4" name="Espace réservé du numéro de diapositive 3"/>
          <p:cNvSpPr>
            <a:spLocks noGrp="1"/>
          </p:cNvSpPr>
          <p:nvPr>
            <p:ph type="sldNum" sz="quarter" idx="12"/>
          </p:nvPr>
        </p:nvSpPr>
        <p:spPr>
          <a:xfrm>
            <a:off x="8215338" y="6407944"/>
            <a:ext cx="797694" cy="365125"/>
          </a:xfrm>
        </p:spPr>
        <p:txBody>
          <a:bodyPr/>
          <a:lstStyle/>
          <a:p>
            <a:fld id="{0E2CAE94-80FD-440D-89D0-51F5150E77D6}" type="slidenum">
              <a:rPr lang="fr-FR" smtClean="0"/>
              <a:pPr/>
              <a:t>123</a:t>
            </a:fld>
            <a:endParaRPr lang="fr-F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652023983"/>
              </p:ext>
            </p:extLst>
          </p:nvPr>
        </p:nvGraphicFramePr>
        <p:xfrm>
          <a:off x="251520" y="1285860"/>
          <a:ext cx="8606762" cy="2505456"/>
        </p:xfrm>
        <a:graphic>
          <a:graphicData uri="http://schemas.openxmlformats.org/drawingml/2006/table">
            <a:tbl>
              <a:tblPr/>
              <a:tblGrid>
                <a:gridCol w="3248910"/>
                <a:gridCol w="1215586"/>
                <a:gridCol w="1224136"/>
                <a:gridCol w="1160755"/>
                <a:gridCol w="1757375"/>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1" dirty="0" smtClean="0">
                          <a:latin typeface="+mn-lt"/>
                          <a:ea typeface="Times"/>
                          <a:cs typeface="Times New Roman"/>
                        </a:rPr>
                        <a:t>Objectifs</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1" dirty="0" smtClean="0">
                          <a:latin typeface="+mn-lt"/>
                          <a:ea typeface="Times"/>
                          <a:cs typeface="Times New Roman"/>
                        </a:rPr>
                        <a:t>Indicateur</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1" dirty="0" smtClean="0">
                          <a:latin typeface="+mn-lt"/>
                          <a:ea typeface="Times"/>
                          <a:cs typeface="Times New Roman"/>
                        </a:rPr>
                        <a:t>Objectif</a:t>
                      </a:r>
                      <a:r>
                        <a:rPr lang="fr-FR" sz="1400" b="1" baseline="0" dirty="0" smtClean="0">
                          <a:latin typeface="+mn-lt"/>
                          <a:ea typeface="Times"/>
                          <a:cs typeface="Times New Roman"/>
                        </a:rPr>
                        <a:t> Cible 2017</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1" dirty="0" smtClean="0">
                          <a:latin typeface="+mn-lt"/>
                          <a:ea typeface="Times"/>
                          <a:cs typeface="Times New Roman"/>
                        </a:rPr>
                        <a:t>Responsable</a:t>
                      </a:r>
                      <a:endParaRPr lang="fr-FR" sz="1400" b="1"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794334">
                <a:tc>
                  <a:txBody>
                    <a:bodyPr/>
                    <a:lstStyle/>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600" u="none" strike="noStrike" cap="none" normalizeH="0" baseline="0" dirty="0" smtClean="0">
                        <a:ln>
                          <a:noFill/>
                        </a:ln>
                        <a:effectLst/>
                      </a:endParaRP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Développer des relations privilégies avec les clients éligibles :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interlocuteur unique,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démarchage des clients,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suivi du portefeuille des clients éligibles,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Fidéliser les éligibles potentiels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Taux de satisfaction (enquête client)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100% 2013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DCM siège / DD </a:t>
                      </a:r>
                      <a:r>
                        <a:rPr kumimoji="0" lang="fr-FR" sz="1600" b="0" i="0" u="none" strike="noStrike" cap="none" normalizeH="0" baseline="0" dirty="0" err="1" smtClean="0">
                          <a:ln>
                            <a:noFill/>
                          </a:ln>
                          <a:solidFill>
                            <a:schemeClr val="tx1"/>
                          </a:solidFill>
                          <a:effectLst/>
                          <a:latin typeface="+mn-lt"/>
                          <a:ea typeface="Times" pitchFamily="18" charset="0"/>
                          <a:cs typeface="Times New Roman" pitchFamily="18" charset="0"/>
                        </a:rPr>
                        <a:t>Drc</a:t>
                      </a:r>
                      <a:r>
                        <a:rPr kumimoji="0" lang="fr-FR" sz="1600" b="0" i="0" u="none" strike="noStrike" cap="none" normalizeH="0" baseline="0" dirty="0" smtClean="0">
                          <a:ln>
                            <a:noFill/>
                          </a:ln>
                          <a:solidFill>
                            <a:schemeClr val="tx1"/>
                          </a:solidFill>
                          <a:effectLst/>
                          <a:latin typeface="+mn-lt"/>
                          <a:ea typeface="Times" pitchFamily="18" charset="0"/>
                          <a:cs typeface="Times New Roman" pitchFamily="18"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323528" y="152400"/>
            <a:ext cx="8640960" cy="612304"/>
          </a:xfrm>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Action stratégique N°03 :  Organiser la gestion des clients éligibles</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a:xfrm>
            <a:off x="8429652" y="6407944"/>
            <a:ext cx="583380" cy="365125"/>
          </a:xfrm>
        </p:spPr>
        <p:txBody>
          <a:bodyPr/>
          <a:lstStyle/>
          <a:p>
            <a:fld id="{0E2CAE94-80FD-440D-89D0-51F5150E77D6}" type="slidenum">
              <a:rPr lang="fr-FR" smtClean="0"/>
              <a:pPr/>
              <a:t>124</a:t>
            </a:fld>
            <a:endParaRPr lang="fr-FR" dirty="0"/>
          </a:p>
        </p:txBody>
      </p:sp>
    </p:spTree>
    <p:extLst>
      <p:ext uri="{BB962C8B-B14F-4D97-AF65-F5344CB8AC3E}">
        <p14:creationId xmlns:p14="http://schemas.microsoft.com/office/powerpoint/2010/main" xmlns="" val="72818873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2900" dirty="0"/>
              <a:t>Développement de la fonction stratégie au niveau de SDA</a:t>
            </a:r>
          </a:p>
        </p:txBody>
      </p:sp>
      <p:sp>
        <p:nvSpPr>
          <p:cNvPr id="3" name="Espace réservé du texte 2"/>
          <p:cNvSpPr>
            <a:spLocks noGrp="1"/>
          </p:cNvSpPr>
          <p:nvPr>
            <p:ph type="subTitle" idx="1"/>
          </p:nvPr>
        </p:nvSpPr>
        <p:spPr>
          <a:xfrm>
            <a:off x="685800" y="2071678"/>
            <a:ext cx="7772400" cy="1199704"/>
          </a:xfrm>
        </p:spPr>
        <p:txBody>
          <a:bodyPr>
            <a:normAutofit/>
          </a:bodyPr>
          <a:lstStyle/>
          <a:p>
            <a:pPr algn="l"/>
            <a:r>
              <a:rPr lang="fr-FR" sz="2400" dirty="0" smtClean="0">
                <a:solidFill>
                  <a:srgbClr val="000000"/>
                </a:solidFill>
                <a:latin typeface="Arial"/>
                <a:cs typeface="Arial" charset="0"/>
              </a:rPr>
              <a:t>Axe n°4:</a:t>
            </a:r>
            <a:endParaRPr lang="fr-FR" sz="2400" dirty="0"/>
          </a:p>
        </p:txBody>
      </p:sp>
      <p:sp>
        <p:nvSpPr>
          <p:cNvPr id="4" name="Espace réservé du numéro de diapositive 3"/>
          <p:cNvSpPr>
            <a:spLocks noGrp="1"/>
          </p:cNvSpPr>
          <p:nvPr>
            <p:ph type="sldNum" sz="quarter" idx="12"/>
          </p:nvPr>
        </p:nvSpPr>
        <p:spPr>
          <a:xfrm>
            <a:off x="8501090" y="6407944"/>
            <a:ext cx="511942" cy="365125"/>
          </a:xfrm>
        </p:spPr>
        <p:txBody>
          <a:bodyPr/>
          <a:lstStyle/>
          <a:p>
            <a:fld id="{0E2CAE94-80FD-440D-89D0-51F5150E77D6}" type="slidenum">
              <a:rPr lang="fr-FR" smtClean="0"/>
              <a:pPr/>
              <a:t>125</a:t>
            </a:fld>
            <a:endParaRPr lang="fr-FR" dirty="0"/>
          </a:p>
        </p:txBody>
      </p:sp>
    </p:spTree>
    <p:extLst>
      <p:ext uri="{BB962C8B-B14F-4D97-AF65-F5344CB8AC3E}">
        <p14:creationId xmlns:p14="http://schemas.microsoft.com/office/powerpoint/2010/main" xmlns="" val="32779818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4063027659"/>
              </p:ext>
            </p:extLst>
          </p:nvPr>
        </p:nvGraphicFramePr>
        <p:xfrm>
          <a:off x="214282" y="1285860"/>
          <a:ext cx="8715436" cy="4357116"/>
        </p:xfrm>
        <a:graphic>
          <a:graphicData uri="http://schemas.openxmlformats.org/drawingml/2006/table">
            <a:tbl>
              <a:tblPr/>
              <a:tblGrid>
                <a:gridCol w="3645619"/>
                <a:gridCol w="1676985"/>
                <a:gridCol w="1268318"/>
                <a:gridCol w="981506"/>
                <a:gridCol w="1143008"/>
              </a:tblGrid>
              <a:tr h="214314">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Indicateur</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Objectif</a:t>
                      </a:r>
                      <a:r>
                        <a:rPr lang="fr-FR" sz="1400" baseline="0" dirty="0" smtClean="0">
                          <a:solidFill>
                            <a:schemeClr val="tx1"/>
                          </a:solidFill>
                          <a:latin typeface="+mn-lt"/>
                          <a:ea typeface="Times"/>
                          <a:cs typeface="Times New Roman"/>
                        </a:rPr>
                        <a:t> Cible 2017</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Responsable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77577">
                <a:tc>
                  <a:txBody>
                    <a:bodyPr/>
                    <a:lstStyle/>
                    <a:p>
                      <a:pPr marL="88900" indent="-88900" algn="just">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Mettre  en place la fonction Stratégie :</a:t>
                      </a:r>
                    </a:p>
                    <a:p>
                      <a:pPr marL="628650" marR="0" lvl="1" indent="-182563" algn="just"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Définir les missions de la fonction stratégie</a:t>
                      </a:r>
                    </a:p>
                    <a:p>
                      <a:pPr marL="628650" marR="0" lvl="1" indent="-182563" algn="l"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Recruter et former la RH dédiée aux concepts et outils de la stratégie</a:t>
                      </a:r>
                      <a:r>
                        <a:rPr lang="fr-FR" sz="1400" dirty="0" smtClean="0">
                          <a:solidFill>
                            <a:schemeClr val="tx1"/>
                          </a:solidFill>
                          <a:effectLst/>
                          <a:latin typeface="Arial"/>
                          <a:ea typeface="Calibri"/>
                          <a:cs typeface="Times New Roman"/>
                        </a:rPr>
                        <a:t>.</a:t>
                      </a:r>
                      <a:endParaRPr lang="fr-FR" sz="1400" dirty="0" smtClean="0">
                        <a:solidFill>
                          <a:schemeClr val="tx1"/>
                        </a:solidFill>
                        <a:effectLst/>
                        <a:latin typeface="Calibri"/>
                        <a:ea typeface="Calibri"/>
                        <a:cs typeface="Times New Roman"/>
                      </a:endParaRPr>
                    </a:p>
                    <a:p>
                      <a:pPr marL="0" lvl="0" indent="0" algn="just">
                        <a:lnSpc>
                          <a:spcPct val="115000"/>
                        </a:lnSpc>
                        <a:spcAft>
                          <a:spcPts val="1000"/>
                        </a:spcAft>
                        <a:buFont typeface="Wingdings"/>
                        <a:buNone/>
                        <a:tabLst>
                          <a:tab pos="457200" algn="l"/>
                        </a:tabLst>
                      </a:pPr>
                      <a:endParaRPr lang="fr-FR" sz="1000" dirty="0" smtClean="0">
                        <a:solidFill>
                          <a:schemeClr val="tx1"/>
                        </a:solidFill>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5250" indent="0">
                        <a:lnSpc>
                          <a:spcPct val="100000"/>
                        </a:lnSpc>
                        <a:spcAft>
                          <a:spcPts val="0"/>
                        </a:spcAf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Lancer la fonction stratégie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mise en place de l</a:t>
                      </a:r>
                      <a:r>
                        <a:rPr kumimoji="0" lang="fr-FR" sz="1400" kern="1200" baseline="0" dirty="0" smtClean="0">
                          <a:solidFill>
                            <a:schemeClr val="tx1"/>
                          </a:solidFill>
                          <a:latin typeface="+mn-lt"/>
                          <a:ea typeface="+mn-ea"/>
                          <a:cs typeface="+mn-cs"/>
                        </a:rPr>
                        <a:t>a fonction stratégie (RH et Procédure)</a:t>
                      </a: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lvl="0" indent="0" algn="just">
                        <a:lnSpc>
                          <a:spcPct val="115000"/>
                        </a:lnSpc>
                        <a:spcAft>
                          <a:spcPts val="1000"/>
                        </a:spcAft>
                        <a:buFont typeface="Wingdings"/>
                        <a:buNone/>
                        <a:tabLst>
                          <a:tab pos="457200" algn="l"/>
                        </a:tabLst>
                      </a:pPr>
                      <a:r>
                        <a:rPr lang="fr-FR" sz="1000" dirty="0" smtClean="0">
                          <a:solidFill>
                            <a:schemeClr val="tx1"/>
                          </a:solidFill>
                          <a:effectLst/>
                          <a:latin typeface="Calibri"/>
                          <a:ea typeface="Calibri"/>
                          <a:cs typeface="Times New Roman"/>
                        </a:rPr>
                        <a:t>. </a:t>
                      </a:r>
                      <a:r>
                        <a:rPr kumimoji="0" lang="fr-FR" sz="1400" b="0" i="0" u="none" strike="noStrike" kern="1200" cap="none" spc="0" normalizeH="0" baseline="0" dirty="0" smtClean="0">
                          <a:ln>
                            <a:noFill/>
                          </a:ln>
                          <a:solidFill>
                            <a:schemeClr val="tx1"/>
                          </a:solidFill>
                          <a:effectLst/>
                          <a:uLnTx/>
                          <a:uFillTx/>
                          <a:latin typeface="+mn-lt"/>
                          <a:ea typeface="+mn-ea"/>
                          <a:cs typeface="+mn-cs"/>
                        </a:rPr>
                        <a:t>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lvl="0" indent="0" algn="just">
                        <a:lnSpc>
                          <a:spcPct val="115000"/>
                        </a:lnSpc>
                        <a:spcAft>
                          <a:spcPts val="1000"/>
                        </a:spcAft>
                        <a:buFont typeface="Wingdings"/>
                        <a:buNone/>
                        <a:tabLst>
                          <a:tab pos="457200" algn="l"/>
                        </a:tabLst>
                      </a:pPr>
                      <a:r>
                        <a:rPr kumimoji="0" lang="fr-FR" sz="1400" kern="1200" dirty="0" smtClean="0">
                          <a:solidFill>
                            <a:schemeClr val="tx1"/>
                          </a:solidFill>
                          <a:latin typeface="+mn-lt"/>
                          <a:ea typeface="+mn-ea"/>
                          <a:cs typeface="+mn-cs"/>
                        </a:rPr>
                        <a:t>. DRH/siège</a:t>
                      </a:r>
                      <a:endParaRPr lang="fr-FR" sz="1400" dirty="0" smtClean="0">
                        <a:solidFill>
                          <a:schemeClr val="tx1"/>
                        </a:solidFill>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Former les managers de SDA sur la maitrise  de l’outil du Plan stratégique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00000"/>
                        </a:lnSpc>
                        <a:spcAft>
                          <a:spcPts val="0"/>
                        </a:spcAf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S’approprier l’outil d’élaboration du PS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Nombre d’actions de formation réalisées/prévues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just">
                        <a:lnSpc>
                          <a:spcPct val="115000"/>
                        </a:lnSpc>
                        <a:spcAft>
                          <a:spcPts val="1000"/>
                        </a:spcAft>
                        <a:buFont typeface="Arial" pitchFamily="34" charset="0"/>
                        <a:buChar char="•"/>
                        <a:tabLst/>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15000"/>
                        </a:lnSpc>
                        <a:spcBef>
                          <a:spcPts val="0"/>
                        </a:spcBef>
                        <a:spcAft>
                          <a:spcPts val="1000"/>
                        </a:spcAft>
                        <a:buClrTx/>
                        <a:buSzTx/>
                        <a:buFont typeface="Wingdings"/>
                        <a:buNone/>
                        <a:tabLst>
                          <a:tab pos="457200" algn="l"/>
                        </a:tabLst>
                        <a:defRPr/>
                      </a:pPr>
                      <a:r>
                        <a:rPr kumimoji="0" lang="fr-FR" sz="1400" kern="1200" dirty="0" smtClean="0">
                          <a:solidFill>
                            <a:schemeClr val="tx1"/>
                          </a:solidFill>
                          <a:latin typeface="+mn-lt"/>
                          <a:ea typeface="+mn-ea"/>
                          <a:cs typeface="+mn-cs"/>
                        </a:rPr>
                        <a:t> </a:t>
                      </a:r>
                    </a:p>
                    <a:p>
                      <a:pPr marL="0" marR="0" lvl="0" indent="0" algn="just" defTabSz="914400" rtl="0" eaLnBrk="1" fontAlgn="auto" latinLnBrk="0" hangingPunct="1">
                        <a:lnSpc>
                          <a:spcPct val="115000"/>
                        </a:lnSpc>
                        <a:spcBef>
                          <a:spcPts val="0"/>
                        </a:spcBef>
                        <a:spcAft>
                          <a:spcPts val="1000"/>
                        </a:spcAft>
                        <a:buClrTx/>
                        <a:buSzTx/>
                        <a:buFont typeface="Wingdings"/>
                        <a:buNone/>
                        <a:tabLst>
                          <a:tab pos="457200" algn="l"/>
                        </a:tabLst>
                        <a:defRPr/>
                      </a:pPr>
                      <a:r>
                        <a:rPr kumimoji="0" lang="fr-FR" sz="1400" kern="1200" dirty="0" smtClean="0">
                          <a:solidFill>
                            <a:schemeClr val="tx1"/>
                          </a:solidFill>
                          <a:latin typeface="+mn-lt"/>
                          <a:ea typeface="+mn-ea"/>
                          <a:cs typeface="+mn-cs"/>
                        </a:rPr>
                        <a:t>. DRH/siège</a:t>
                      </a:r>
                    </a:p>
                    <a:p>
                      <a:pPr marL="0" lvl="0" indent="0" algn="just" rtl="0" eaLnBrk="1" latinLnBrk="0" hangingPunct="1">
                        <a:lnSpc>
                          <a:spcPct val="115000"/>
                        </a:lnSpc>
                        <a:spcAft>
                          <a:spcPts val="1000"/>
                        </a:spcAft>
                        <a:buFont typeface="Wingdings"/>
                        <a:buNone/>
                        <a:tabLst>
                          <a:tab pos="457200" algn="l"/>
                        </a:tabLst>
                      </a:pP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Piloter le déploiement du plan stratégique et l’évaluation périodique et continue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Assurer la  maitrise de la fonction stratégie</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Etat d’avancement du déploiement du plan stratégique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lvl="0" indent="-85725" algn="just">
                        <a:lnSpc>
                          <a:spcPct val="115000"/>
                        </a:lnSpc>
                        <a:spcAft>
                          <a:spcPts val="1000"/>
                        </a:spcAft>
                        <a:buFont typeface="Arial" pitchFamily="34" charset="0"/>
                        <a:buChar char="•"/>
                        <a:tabLst/>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100% 2014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0488" lvl="0" indent="0" algn="just" rtl="0" eaLnBrk="1" latinLnBrk="0" hangingPunct="1">
                        <a:lnSpc>
                          <a:spcPct val="115000"/>
                        </a:lnSpc>
                        <a:spcAft>
                          <a:spcPts val="1000"/>
                        </a:spcAft>
                        <a:buFont typeface="Wingdings"/>
                        <a:buNone/>
                        <a:tabLst>
                          <a:tab pos="180975" algn="l"/>
                          <a:tab pos="457200" algn="l"/>
                        </a:tabLst>
                      </a:pPr>
                      <a:r>
                        <a:rPr kumimoji="0" lang="fr-FR" sz="1400" kern="1200" dirty="0" smtClean="0">
                          <a:solidFill>
                            <a:schemeClr val="tx1"/>
                          </a:solidFill>
                          <a:latin typeface="+mn-lt"/>
                          <a:ea typeface="+mn-ea"/>
                          <a:cs typeface="+mn-cs"/>
                        </a:rPr>
                        <a:t>.Structure</a:t>
                      </a:r>
                      <a:r>
                        <a:rPr kumimoji="0" lang="fr-FR" sz="1400" kern="1200" baseline="0" dirty="0" smtClean="0">
                          <a:solidFill>
                            <a:schemeClr val="tx1"/>
                          </a:solidFill>
                          <a:latin typeface="+mn-lt"/>
                          <a:ea typeface="+mn-ea"/>
                          <a:cs typeface="+mn-cs"/>
                        </a:rPr>
                        <a:t> dédiée </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439718"/>
          </a:xfrm>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Axe stratégique n°04 :  Développement de la fonction stratégie au niveau de SDA</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a:xfrm>
            <a:off x="8501090" y="6407944"/>
            <a:ext cx="511942" cy="365125"/>
          </a:xfrm>
        </p:spPr>
        <p:txBody>
          <a:bodyPr/>
          <a:lstStyle/>
          <a:p>
            <a:fld id="{0E2CAE94-80FD-440D-89D0-51F5150E77D6}" type="slidenum">
              <a:rPr lang="fr-FR" smtClean="0"/>
              <a:pPr/>
              <a:t>126</a:t>
            </a:fld>
            <a:endParaRPr lang="fr-FR" dirty="0"/>
          </a:p>
        </p:txBody>
      </p:sp>
    </p:spTree>
    <p:extLst>
      <p:ext uri="{BB962C8B-B14F-4D97-AF65-F5344CB8AC3E}">
        <p14:creationId xmlns:p14="http://schemas.microsoft.com/office/powerpoint/2010/main" xmlns="" val="410981594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p:cNvSpPr>
            <a:spLocks noGrp="1"/>
          </p:cNvSpPr>
          <p:nvPr>
            <p:ph type="subTitle" idx="1"/>
          </p:nvPr>
        </p:nvSpPr>
        <p:spPr>
          <a:xfrm>
            <a:off x="685800" y="1571612"/>
            <a:ext cx="7772400" cy="1199704"/>
          </a:xfrm>
        </p:spPr>
        <p:txBody>
          <a:bodyPr>
            <a:normAutofit/>
          </a:bodyPr>
          <a:lstStyle/>
          <a:p>
            <a:pPr algn="l"/>
            <a:endParaRPr lang="fr-FR" sz="1800" b="1" dirty="0" smtClean="0"/>
          </a:p>
          <a:p>
            <a:pPr algn="l"/>
            <a:r>
              <a:rPr lang="fr-FR" sz="2800" b="1" dirty="0" smtClean="0">
                <a:solidFill>
                  <a:srgbClr val="0070C0"/>
                </a:solidFill>
              </a:rPr>
              <a:t>3.6.2. Tableau de Bord :</a:t>
            </a:r>
          </a:p>
          <a:p>
            <a:pPr algn="l"/>
            <a:endParaRPr lang="fr-FR" sz="2800" b="1" dirty="0">
              <a:solidFill>
                <a:srgbClr val="0070C0"/>
              </a:solidFill>
            </a:endParaRPr>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127</a:t>
            </a:fld>
            <a:endParaRPr lang="fr-FR"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68280"/>
          </a:xfrm>
        </p:spPr>
        <p:txBody>
          <a:bodyPr>
            <a:normAutofit fontScale="90000"/>
          </a:bodyPr>
          <a:lstStyle/>
          <a:p>
            <a:r>
              <a:rPr lang="fr-FR" sz="2800" dirty="0" smtClean="0"/>
              <a:t>Indicateurs RH :</a:t>
            </a:r>
            <a:endParaRPr lang="fr-FR" sz="2800" dirty="0"/>
          </a:p>
        </p:txBody>
      </p:sp>
      <p:sp>
        <p:nvSpPr>
          <p:cNvPr id="3" name="Espace réservé du numéro de diapositive 2"/>
          <p:cNvSpPr>
            <a:spLocks noGrp="1"/>
          </p:cNvSpPr>
          <p:nvPr>
            <p:ph type="sldNum" sz="quarter" idx="12"/>
          </p:nvPr>
        </p:nvSpPr>
        <p:spPr>
          <a:xfrm>
            <a:off x="8501090" y="6407944"/>
            <a:ext cx="511942" cy="365125"/>
          </a:xfrm>
        </p:spPr>
        <p:txBody>
          <a:bodyPr/>
          <a:lstStyle/>
          <a:p>
            <a:fld id="{0E2CAE94-80FD-440D-89D0-51F5150E77D6}" type="slidenum">
              <a:rPr lang="fr-FR" smtClean="0"/>
              <a:pPr/>
              <a:t>128</a:t>
            </a:fld>
            <a:endParaRPr lang="fr-FR" dirty="0"/>
          </a:p>
        </p:txBody>
      </p:sp>
      <p:graphicFrame>
        <p:nvGraphicFramePr>
          <p:cNvPr id="5" name="Tableau 4"/>
          <p:cNvGraphicFramePr>
            <a:graphicFrameLocks noGrp="1"/>
          </p:cNvGraphicFramePr>
          <p:nvPr/>
        </p:nvGraphicFramePr>
        <p:xfrm>
          <a:off x="142846" y="759480"/>
          <a:ext cx="8715435" cy="5735320"/>
        </p:xfrm>
        <a:graphic>
          <a:graphicData uri="http://schemas.openxmlformats.org/drawingml/2006/table">
            <a:tbl>
              <a:tblPr firstRow="1" bandRow="1">
                <a:tableStyleId>{5DA37D80-6434-44D0-A028-1B22A696006F}</a:tableStyleId>
              </a:tblPr>
              <a:tblGrid>
                <a:gridCol w="3735186"/>
                <a:gridCol w="2194166"/>
                <a:gridCol w="2786083"/>
              </a:tblGrid>
              <a:tr h="370840">
                <a:tc>
                  <a:txBody>
                    <a:bodyPr/>
                    <a:lstStyle/>
                    <a:p>
                      <a:pPr algn="ctr"/>
                      <a:r>
                        <a:rPr lang="fr-FR" sz="1600" dirty="0" smtClean="0"/>
                        <a:t>Indicateurs</a:t>
                      </a:r>
                      <a:endParaRPr lang="fr-FR" sz="1600" dirty="0"/>
                    </a:p>
                  </a:txBody>
                  <a:tcPr/>
                </a:tc>
                <a:tc>
                  <a:txBody>
                    <a:bodyPr/>
                    <a:lstStyle/>
                    <a:p>
                      <a:pPr algn="ctr"/>
                      <a:r>
                        <a:rPr lang="fr-FR" sz="1600" dirty="0" smtClean="0"/>
                        <a:t>Cible 2017</a:t>
                      </a:r>
                      <a:endParaRPr lang="fr-FR" sz="1600" dirty="0"/>
                    </a:p>
                  </a:txBody>
                  <a:tcPr/>
                </a:tc>
                <a:tc>
                  <a:txBody>
                    <a:bodyPr/>
                    <a:lstStyle/>
                    <a:p>
                      <a:pPr algn="ctr"/>
                      <a:r>
                        <a:rPr lang="fr-FR" sz="1600" dirty="0" smtClean="0"/>
                        <a:t>Actions</a:t>
                      </a:r>
                      <a:r>
                        <a:rPr lang="fr-FR" sz="1600" baseline="0" dirty="0" smtClean="0"/>
                        <a:t> Stratégique</a:t>
                      </a:r>
                      <a:endParaRPr lang="fr-FR" sz="1600" dirty="0"/>
                    </a:p>
                  </a:txBody>
                  <a:tcPr/>
                </a:tc>
              </a:tr>
              <a:tr h="370840">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Times" pitchFamily="18" charset="0"/>
                          <a:cs typeface="Times New Roman" pitchFamily="18" charset="0"/>
                        </a:rPr>
                        <a:t>Taux de personnel formé à </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l’expertise matériel </a:t>
                      </a:r>
                      <a:endParaRPr kumimoji="0" lang="fr-FR" sz="1600" b="0" i="0" u="none" strike="noStrike" kern="1200" cap="none" spc="0" normalizeH="0" baseline="0" noProof="0" dirty="0" smtClean="0">
                        <a:ln>
                          <a:noFill/>
                        </a:ln>
                        <a:solidFill>
                          <a:prstClr val="black"/>
                        </a:solidFill>
                        <a:effectLst/>
                        <a:uLnTx/>
                        <a:uFillTx/>
                        <a:latin typeface="+mn-lt"/>
                        <a:ea typeface="Times" pitchFamily="18" charset="0"/>
                        <a:cs typeface="Times New Roman" pitchFamily="18" charset="0"/>
                      </a:endParaRPr>
                    </a:p>
                  </a:txBody>
                  <a:tcPr>
                    <a:solidFill>
                      <a:schemeClr val="accent2">
                        <a:lumMod val="20000"/>
                        <a:lumOff val="80000"/>
                      </a:schemeClr>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100% personnel concerné formé</a:t>
                      </a:r>
                    </a:p>
                  </a:txBody>
                  <a:tcPr>
                    <a:solidFill>
                      <a:schemeClr val="accent2">
                        <a:lumMod val="20000"/>
                        <a:lumOff val="80000"/>
                      </a:schemeClr>
                    </a:solidFill>
                  </a:tcPr>
                </a:tc>
                <a:tc rowSpan="2">
                  <a:txBody>
                    <a:bodyPr/>
                    <a:lstStyle/>
                    <a:p>
                      <a:r>
                        <a:rPr lang="fr-FR" sz="1600" dirty="0" smtClean="0">
                          <a:solidFill>
                            <a:schemeClr val="tx1"/>
                          </a:solidFill>
                        </a:rPr>
                        <a:t>Protection des revenus</a:t>
                      </a:r>
                      <a:endParaRPr lang="fr-FR" sz="1600" dirty="0">
                        <a:solidFill>
                          <a:schemeClr val="tx1"/>
                        </a:solidFill>
                      </a:endParaRPr>
                    </a:p>
                  </a:txBody>
                  <a:tcPr anchor="ctr">
                    <a:solidFill>
                      <a:schemeClr val="accent2">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Nombre de Juristes recrutés/formés dans les agences commerciales</a:t>
                      </a:r>
                    </a:p>
                  </a:txBody>
                  <a:tcPr>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6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00% 2013 (0</a:t>
                      </a:r>
                      <a:r>
                        <a:rPr kumimoji="0" lang="fr-FR" sz="1600" b="0" i="0" u="none" strike="noStrike" kern="1200" cap="none" normalizeH="0" baseline="0" dirty="0" smtClean="0">
                          <a:ln>
                            <a:noFill/>
                          </a:ln>
                          <a:solidFill>
                            <a:schemeClr val="tx1"/>
                          </a:solidFill>
                          <a:effectLst/>
                          <a:latin typeface="Arial" pitchFamily="34" charset="0"/>
                          <a:ea typeface="Times" pitchFamily="18" charset="0"/>
                          <a:cs typeface="Arial" pitchFamily="34" charset="0"/>
                        </a:rPr>
                        <a:t>1</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 juriste par agence)</a:t>
                      </a:r>
                    </a:p>
                  </a:txBody>
                  <a:tcPr>
                    <a:solidFill>
                      <a:schemeClr val="bg1"/>
                    </a:solidFill>
                  </a:tcPr>
                </a:tc>
                <a:tc vMerge="1">
                  <a:txBody>
                    <a:bodyPr/>
                    <a:lstStyle/>
                    <a:p>
                      <a:endParaRPr lang="fr-FR" sz="1600" dirty="0">
                        <a:solidFill>
                          <a:schemeClr val="tx1"/>
                        </a:solidFill>
                      </a:endParaRPr>
                    </a:p>
                  </a:txBody>
                  <a:tcPr>
                    <a:solidFill>
                      <a:schemeClr val="accent2">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Nombre </a:t>
                      </a:r>
                      <a:r>
                        <a:rPr lang="fr-FR" sz="1600" kern="1200" dirty="0" smtClean="0">
                          <a:solidFill>
                            <a:schemeClr val="tx1"/>
                          </a:solidFill>
                          <a:latin typeface="+mn-lt"/>
                          <a:ea typeface="+mn-ea"/>
                          <a:cs typeface="+mn-cs"/>
                        </a:rPr>
                        <a:t>de recrutement réalisés/prévus</a:t>
                      </a:r>
                    </a:p>
                  </a:txBody>
                  <a:tcPr>
                    <a:solidFill>
                      <a:schemeClr val="accent2">
                        <a:lumMod val="20000"/>
                        <a:lumOff val="80000"/>
                      </a:schemeClr>
                    </a:solidFill>
                  </a:tcPr>
                </a:tc>
                <a:tc>
                  <a:txBody>
                    <a:bodyPr/>
                    <a:lstStyle/>
                    <a:p>
                      <a:r>
                        <a:rPr lang="fr-FR" sz="1600" dirty="0" smtClean="0"/>
                        <a:t>100%</a:t>
                      </a:r>
                      <a:endParaRPr lang="fr-FR" sz="1600" dirty="0"/>
                    </a:p>
                  </a:txBody>
                  <a:tcPr>
                    <a:solidFill>
                      <a:schemeClr val="accent2">
                        <a:lumMod val="20000"/>
                        <a:lumOff val="80000"/>
                      </a:schemeClr>
                    </a:solidFill>
                  </a:tcPr>
                </a:tc>
                <a:tc rowSpan="6">
                  <a:txBody>
                    <a:bodyPr/>
                    <a:lstStyle/>
                    <a:p>
                      <a:r>
                        <a:rPr kumimoji="0" lang="fr-FR" sz="1600" kern="1200" dirty="0" smtClean="0">
                          <a:solidFill>
                            <a:schemeClr val="tx1"/>
                          </a:solidFill>
                          <a:latin typeface="+mn-lt"/>
                          <a:ea typeface="+mn-ea"/>
                          <a:cs typeface="+mn-cs"/>
                        </a:rPr>
                        <a:t>Développement de la ressource humaine</a:t>
                      </a:r>
                      <a:endParaRPr lang="fr-FR" sz="1600" dirty="0">
                        <a:solidFill>
                          <a:schemeClr val="tx1"/>
                        </a:solidFill>
                      </a:endParaRPr>
                    </a:p>
                  </a:txBody>
                  <a:tcPr anchor="ctr">
                    <a:solidFill>
                      <a:schemeClr val="accent2">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Nombre </a:t>
                      </a:r>
                      <a:r>
                        <a:rPr kumimoji="0" lang="fr-FR" sz="1600" kern="1200" dirty="0" smtClean="0">
                          <a:solidFill>
                            <a:schemeClr val="tx1"/>
                          </a:solidFill>
                          <a:latin typeface="+mn-lt"/>
                          <a:ea typeface="+mn-ea"/>
                          <a:cs typeface="+mn-cs"/>
                        </a:rPr>
                        <a:t>d’actions de parrainage des nouvelles recrues</a:t>
                      </a:r>
                    </a:p>
                  </a:txBody>
                  <a:tcPr>
                    <a:solidFill>
                      <a:schemeClr val="bg1"/>
                    </a:solidFill>
                  </a:tcPr>
                </a:tc>
                <a:tc>
                  <a:txBody>
                    <a:bodyPr/>
                    <a:lstStyle/>
                    <a:p>
                      <a:r>
                        <a:rPr lang="fr-FR" sz="1600" dirty="0" smtClean="0"/>
                        <a:t>100%</a:t>
                      </a:r>
                      <a:endParaRPr lang="fr-FR" sz="1600" dirty="0"/>
                    </a:p>
                  </a:txBody>
                  <a:tcPr>
                    <a:solidFill>
                      <a:schemeClr val="bg1"/>
                    </a:solidFill>
                  </a:tcPr>
                </a:tc>
                <a:tc vMerge="1">
                  <a:txBody>
                    <a:bodyPr/>
                    <a:lstStyle/>
                    <a:p>
                      <a:endParaRPr lang="fr-FR" sz="1600" dirty="0">
                        <a:solidFill>
                          <a:schemeClr val="tx1"/>
                        </a:solidFill>
                      </a:endParaRPr>
                    </a:p>
                  </a:txBody>
                  <a:tcPr anchor="ctr"/>
                </a:tc>
              </a:tr>
              <a:tr h="370840">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Taux </a:t>
                      </a:r>
                      <a:r>
                        <a:rPr lang="fr-FR" sz="1600" kern="1200" baseline="0" dirty="0" smtClean="0">
                          <a:solidFill>
                            <a:schemeClr val="tx1"/>
                          </a:solidFill>
                          <a:latin typeface="+mn-lt"/>
                          <a:ea typeface="+mn-ea"/>
                          <a:cs typeface="+mn-cs"/>
                        </a:rPr>
                        <a:t>de réalisation du plan de formation</a:t>
                      </a:r>
                      <a:endParaRPr lang="fr-FR" sz="1600" kern="1200" dirty="0" smtClean="0">
                        <a:solidFill>
                          <a:schemeClr val="tx1"/>
                        </a:solidFill>
                        <a:latin typeface="+mn-lt"/>
                        <a:ea typeface="+mn-ea"/>
                        <a:cs typeface="+mn-cs"/>
                      </a:endParaRPr>
                    </a:p>
                  </a:txBody>
                  <a:tcPr>
                    <a:solidFill>
                      <a:schemeClr val="accent2">
                        <a:lumMod val="20000"/>
                        <a:lumOff val="80000"/>
                      </a:schemeClr>
                    </a:solidFill>
                  </a:tcPr>
                </a:tc>
                <a:tc>
                  <a:txBody>
                    <a:bodyPr/>
                    <a:lstStyle/>
                    <a:p>
                      <a:r>
                        <a:rPr lang="fr-FR" sz="1600" dirty="0" smtClean="0"/>
                        <a:t>100%</a:t>
                      </a:r>
                      <a:endParaRPr lang="fr-FR" sz="1600" dirty="0"/>
                    </a:p>
                  </a:txBody>
                  <a:tcPr>
                    <a:solidFill>
                      <a:schemeClr val="accent2">
                        <a:lumMod val="20000"/>
                        <a:lumOff val="80000"/>
                      </a:schemeClr>
                    </a:solidFill>
                  </a:tcPr>
                </a:tc>
                <a:tc vMerge="1">
                  <a:txBody>
                    <a:bodyPr/>
                    <a:lstStyle/>
                    <a:p>
                      <a:endParaRPr lang="fr-FR" sz="1600" dirty="0">
                        <a:solidFill>
                          <a:schemeClr val="tx1"/>
                        </a:solidFill>
                      </a:endParaRPr>
                    </a:p>
                  </a:txBody>
                  <a:tcPr anchor="ctr"/>
                </a:tc>
              </a:tr>
              <a:tr h="370840">
                <a:tc>
                  <a:txBody>
                    <a:bodyPr/>
                    <a:lstStyle/>
                    <a:p>
                      <a:pPr marL="8890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1"/>
                          </a:solidFill>
                          <a:latin typeface="+mn-lt"/>
                          <a:ea typeface="+mn-ea"/>
                          <a:cs typeface="+mn-cs"/>
                        </a:rPr>
                        <a:t>Taux de réalisation du plan de formation</a:t>
                      </a:r>
                    </a:p>
                  </a:txBody>
                  <a:tcPr marL="0" marR="0" marT="0" marB="0" anchor="ctr">
                    <a:solidFill>
                      <a:schemeClr val="bg1"/>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100%</a:t>
                      </a:r>
                    </a:p>
                  </a:txBody>
                  <a:tcPr marL="0" marR="0" marT="0" marB="0" anchor="ctr">
                    <a:solidFill>
                      <a:schemeClr val="bg1"/>
                    </a:solidFill>
                  </a:tcPr>
                </a:tc>
                <a:tc vMerge="1">
                  <a:txBody>
                    <a:bodyPr/>
                    <a:lstStyle/>
                    <a:p>
                      <a:endParaRPr lang="fr-FR" sz="1400" dirty="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Nombre </a:t>
                      </a:r>
                      <a:r>
                        <a:rPr kumimoji="0" lang="fr-FR" sz="1600" kern="1200" dirty="0" smtClean="0">
                          <a:solidFill>
                            <a:schemeClr val="tx1"/>
                          </a:solidFill>
                          <a:latin typeface="+mn-lt"/>
                          <a:ea typeface="+mn-ea"/>
                          <a:cs typeface="+mn-cs"/>
                        </a:rPr>
                        <a:t>d’actions de formation du middle management/prévues</a:t>
                      </a:r>
                    </a:p>
                  </a:txBody>
                  <a:tcPr>
                    <a:solidFill>
                      <a:schemeClr val="accent2">
                        <a:lumMod val="20000"/>
                        <a:lumOff val="80000"/>
                      </a:schemeClr>
                    </a:solidFill>
                  </a:tcPr>
                </a:tc>
                <a:tc>
                  <a:txBody>
                    <a:bodyPr/>
                    <a:lstStyle/>
                    <a:p>
                      <a:r>
                        <a:rPr lang="fr-FR" sz="1600" dirty="0" smtClean="0"/>
                        <a:t>100%</a:t>
                      </a:r>
                      <a:endParaRPr lang="fr-FR" sz="1600" dirty="0"/>
                    </a:p>
                  </a:txBody>
                  <a:tcPr>
                    <a:solidFill>
                      <a:schemeClr val="accent2">
                        <a:lumMod val="20000"/>
                        <a:lumOff val="80000"/>
                      </a:schemeClr>
                    </a:solidFill>
                  </a:tcPr>
                </a:tc>
                <a:tc vMerge="1">
                  <a:txBody>
                    <a:bodyPr/>
                    <a:lstStyle/>
                    <a:p>
                      <a:endParaRPr lang="fr-FR" sz="1400" dirty="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kern="1200" dirty="0" smtClean="0">
                          <a:solidFill>
                            <a:schemeClr val="tx1"/>
                          </a:solidFill>
                          <a:latin typeface="+mn-lt"/>
                          <a:ea typeface="+mn-ea"/>
                          <a:cs typeface="+mn-cs"/>
                        </a:rPr>
                        <a:t>État</a:t>
                      </a:r>
                      <a:r>
                        <a:rPr lang="fr-FR" sz="1600" kern="1200" baseline="0" dirty="0" smtClean="0">
                          <a:solidFill>
                            <a:schemeClr val="tx1"/>
                          </a:solidFill>
                          <a:latin typeface="+mn-lt"/>
                          <a:ea typeface="+mn-ea"/>
                          <a:cs typeface="+mn-cs"/>
                        </a:rPr>
                        <a:t> de réalisation du plan de relève et sa mise en œuvre</a:t>
                      </a:r>
                      <a:endParaRPr lang="fr-FR" sz="1600" kern="1200" dirty="0" smtClean="0">
                        <a:solidFill>
                          <a:schemeClr val="tx1"/>
                        </a:solidFill>
                        <a:latin typeface="+mn-lt"/>
                        <a:ea typeface="+mn-ea"/>
                        <a:cs typeface="+mn-cs"/>
                      </a:endParaRPr>
                    </a:p>
                  </a:txBody>
                  <a:tcPr>
                    <a:solidFill>
                      <a:schemeClr val="bg1"/>
                    </a:solidFill>
                  </a:tcPr>
                </a:tc>
                <a:tc>
                  <a:txBody>
                    <a:bodyPr/>
                    <a:lstStyle/>
                    <a:p>
                      <a:r>
                        <a:rPr lang="fr-FR" sz="1600" dirty="0" smtClean="0"/>
                        <a:t>100%</a:t>
                      </a:r>
                      <a:endParaRPr lang="fr-FR" sz="1600" dirty="0"/>
                    </a:p>
                  </a:txBody>
                  <a:tcPr>
                    <a:solidFill>
                      <a:schemeClr val="bg1"/>
                    </a:solidFill>
                  </a:tcPr>
                </a:tc>
                <a:tc vMerge="1">
                  <a:txBody>
                    <a:bodyPr/>
                    <a:lstStyle/>
                    <a:p>
                      <a:endParaRPr lang="fr-FR" sz="1400" dirty="0">
                        <a:solidFill>
                          <a:schemeClr val="tx1"/>
                        </a:solidFill>
                      </a:endParaRPr>
                    </a:p>
                  </a:txBody>
                  <a:tcPr/>
                </a:tc>
              </a:tr>
              <a:tr h="37084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600" kern="1200" dirty="0" smtClean="0">
                          <a:solidFill>
                            <a:schemeClr val="tx1"/>
                          </a:solidFill>
                          <a:latin typeface="+mn-lt"/>
                          <a:ea typeface="+mn-ea"/>
                          <a:cs typeface="+mn-cs"/>
                        </a:rPr>
                        <a:t>Nombre d’agents mis en place/prévus</a:t>
                      </a:r>
                      <a:r>
                        <a:rPr kumimoji="0" lang="fr-FR" sz="1600" kern="1200" baseline="0" dirty="0" smtClean="0">
                          <a:solidFill>
                            <a:schemeClr val="tx1"/>
                          </a:solidFill>
                          <a:latin typeface="+mn-lt"/>
                          <a:ea typeface="+mn-ea"/>
                          <a:cs typeface="+mn-cs"/>
                        </a:rPr>
                        <a:t>   </a:t>
                      </a:r>
                    </a:p>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600" kern="1200" dirty="0" smtClean="0">
                          <a:solidFill>
                            <a:schemeClr val="tx1"/>
                          </a:solidFill>
                          <a:latin typeface="+mn-lt"/>
                          <a:ea typeface="+mn-ea"/>
                          <a:cs typeface="+mn-cs"/>
                        </a:rPr>
                        <a:t>Nombre d’agents</a:t>
                      </a:r>
                      <a:r>
                        <a:rPr kumimoji="0" lang="fr-FR" sz="1600" kern="1200" baseline="0" dirty="0" smtClean="0">
                          <a:solidFill>
                            <a:schemeClr val="tx1"/>
                          </a:solidFill>
                          <a:latin typeface="+mn-lt"/>
                          <a:ea typeface="+mn-ea"/>
                          <a:cs typeface="+mn-cs"/>
                        </a:rPr>
                        <a:t> formés / prévus </a:t>
                      </a:r>
                    </a:p>
                  </a:txBody>
                  <a:tcPr marL="0" marR="0" marT="0" marB="0" anchor="ctr">
                    <a:solidFill>
                      <a:schemeClr val="accent2">
                        <a:lumMod val="20000"/>
                        <a:lumOff val="80000"/>
                      </a:schemeClr>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600" kern="1200" dirty="0" smtClean="0">
                          <a:solidFill>
                            <a:schemeClr val="tx1"/>
                          </a:solidFill>
                          <a:latin typeface="+mn-lt"/>
                          <a:ea typeface="+mn-ea"/>
                          <a:cs typeface="+mn-cs"/>
                        </a:rPr>
                        <a:t>100% 2016</a:t>
                      </a:r>
                    </a:p>
                  </a:txBody>
                  <a:tcPr marL="0" marR="0" marT="0" marB="0" anchor="ctr">
                    <a:solidFill>
                      <a:schemeClr val="accent2">
                        <a:lumMod val="20000"/>
                        <a:lumOff val="80000"/>
                      </a:schemeClr>
                    </a:solidFill>
                  </a:tcPr>
                </a:tc>
                <a:tc>
                  <a:txBody>
                    <a:bodyPr/>
                    <a:lstStyle/>
                    <a:p>
                      <a:r>
                        <a:rPr kumimoji="0" lang="fr-FR" sz="1600" kern="1200" dirty="0" smtClean="0">
                          <a:solidFill>
                            <a:schemeClr val="tx2"/>
                          </a:solidFill>
                          <a:latin typeface="+mn-lt"/>
                          <a:ea typeface="+mn-ea"/>
                          <a:cs typeface="+mn-cs"/>
                        </a:rPr>
                        <a:t>Création et Développement de l’entité « Services »</a:t>
                      </a:r>
                      <a:endParaRPr lang="fr-FR" sz="1600" dirty="0">
                        <a:solidFill>
                          <a:schemeClr val="tx1"/>
                        </a:solidFill>
                      </a:endParaRPr>
                    </a:p>
                  </a:txBody>
                  <a:tcPr>
                    <a:solidFill>
                      <a:schemeClr val="accent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2528"/>
          </a:xfrm>
        </p:spPr>
        <p:txBody>
          <a:bodyPr>
            <a:normAutofit fontScale="90000"/>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129</a:t>
            </a:fld>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xmlns="" val="3158807810"/>
              </p:ext>
            </p:extLst>
          </p:nvPr>
        </p:nvGraphicFramePr>
        <p:xfrm>
          <a:off x="214314" y="428604"/>
          <a:ext cx="8786842" cy="6035040"/>
        </p:xfrm>
        <a:graphic>
          <a:graphicData uri="http://schemas.openxmlformats.org/drawingml/2006/table">
            <a:tbl>
              <a:tblPr firstRow="1" bandRow="1">
                <a:tableStyleId>{5DA37D80-6434-44D0-A028-1B22A696006F}</a:tableStyleId>
              </a:tblPr>
              <a:tblGrid>
                <a:gridCol w="4535129"/>
                <a:gridCol w="2692752"/>
                <a:gridCol w="1558961"/>
              </a:tblGrid>
              <a:tr h="481656">
                <a:tc>
                  <a:txBody>
                    <a:bodyPr/>
                    <a:lstStyle/>
                    <a:p>
                      <a:pPr algn="ctr"/>
                      <a:r>
                        <a:rPr lang="fr-FR" sz="1600" dirty="0" smtClean="0"/>
                        <a:t>Indicateurs</a:t>
                      </a:r>
                      <a:endParaRPr lang="fr-FR" sz="1600" dirty="0"/>
                    </a:p>
                  </a:txBody>
                  <a:tcPr anchor="ctr"/>
                </a:tc>
                <a:tc>
                  <a:txBody>
                    <a:bodyPr/>
                    <a:lstStyle/>
                    <a:p>
                      <a:pPr algn="ctr"/>
                      <a:r>
                        <a:rPr lang="fr-FR" sz="1600" dirty="0" smtClean="0"/>
                        <a:t>Cible 2017</a:t>
                      </a:r>
                      <a:endParaRPr lang="fr-FR" sz="1600" dirty="0"/>
                    </a:p>
                  </a:txBody>
                  <a:tcPr anchor="ctr"/>
                </a:tc>
                <a:tc>
                  <a:txBody>
                    <a:bodyPr/>
                    <a:lstStyle/>
                    <a:p>
                      <a:pPr algn="ctr"/>
                      <a:r>
                        <a:rPr lang="fr-FR" sz="1600" dirty="0" smtClean="0"/>
                        <a:t>Actions</a:t>
                      </a:r>
                      <a:r>
                        <a:rPr lang="fr-FR" sz="1600" baseline="0" dirty="0" smtClean="0"/>
                        <a:t> Stratégique</a:t>
                      </a:r>
                      <a:endParaRPr lang="fr-FR" sz="1600" dirty="0"/>
                    </a:p>
                  </a:txBody>
                  <a:tcPr/>
                </a:tc>
              </a:tr>
              <a:tr h="481656">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Taux</a:t>
                      </a:r>
                      <a:r>
                        <a:rPr lang="fr-FR" sz="1600" kern="1200" baseline="0" dirty="0" smtClean="0">
                          <a:solidFill>
                            <a:schemeClr val="tx1"/>
                          </a:solidFill>
                          <a:latin typeface="+mn-lt"/>
                          <a:ea typeface="+mn-ea"/>
                          <a:cs typeface="+mn-cs"/>
                        </a:rPr>
                        <a:t> de réalisation du plan de communication</a:t>
                      </a:r>
                      <a:endParaRPr lang="fr-FR" sz="1600" kern="1200" dirty="0" smtClean="0">
                        <a:solidFill>
                          <a:schemeClr val="tx1"/>
                        </a:solidFill>
                        <a:latin typeface="+mn-lt"/>
                        <a:ea typeface="+mn-ea"/>
                        <a:cs typeface="+mn-cs"/>
                      </a:endParaRPr>
                    </a:p>
                  </a:txBody>
                  <a:tcPr/>
                </a:tc>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Plan de communication adapté</a:t>
                      </a:r>
                      <a:r>
                        <a:rPr lang="fr-FR" sz="1600" kern="1200" baseline="0" dirty="0" smtClean="0">
                          <a:solidFill>
                            <a:schemeClr val="tx1"/>
                          </a:solidFill>
                          <a:latin typeface="+mn-lt"/>
                          <a:ea typeface="+mn-ea"/>
                          <a:cs typeface="+mn-cs"/>
                        </a:rPr>
                        <a:t> au contexte</a:t>
                      </a:r>
                      <a:endParaRPr lang="fr-FR" sz="1600" kern="1200" dirty="0" smtClean="0">
                        <a:solidFill>
                          <a:schemeClr val="tx1"/>
                        </a:solidFill>
                        <a:latin typeface="+mn-lt"/>
                        <a:ea typeface="+mn-ea"/>
                        <a:cs typeface="+mn-cs"/>
                      </a:endParaRPr>
                    </a:p>
                  </a:txBody>
                  <a:tcPr/>
                </a:tc>
                <a:tc rowSpan="9">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Protection des revenus PDR</a:t>
                      </a:r>
                    </a:p>
                  </a:txBody>
                  <a:tcPr anchor="ctr"/>
                </a:tc>
              </a:tr>
              <a:tr h="48165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1"/>
                          </a:solidFill>
                          <a:latin typeface="+mn-lt"/>
                          <a:ea typeface="+mn-ea"/>
                          <a:cs typeface="+mn-cs"/>
                        </a:rPr>
                        <a:t>% réalisation de la base de données (HTA/BT) </a:t>
                      </a:r>
                    </a:p>
                  </a:txBody>
                  <a:tcPr/>
                </a:tc>
                <a:tc>
                  <a:txBody>
                    <a:bodyPr/>
                    <a:lstStyle/>
                    <a:p>
                      <a:r>
                        <a:rPr kumimoji="0" lang="fr-FR" sz="1600" kern="1200" baseline="0" dirty="0" smtClean="0">
                          <a:solidFill>
                            <a:schemeClr val="tx1"/>
                          </a:solidFill>
                          <a:latin typeface="+mn-lt"/>
                          <a:ea typeface="+mn-ea"/>
                          <a:cs typeface="+mn-cs"/>
                        </a:rPr>
                        <a:t>100%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68445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Nombre de logiciels d’études et planification des réseaux MT et BT acquis et mis en place</a:t>
                      </a:r>
                    </a:p>
                  </a:txBody>
                  <a:tcPr/>
                </a:tc>
                <a:tc>
                  <a:txBody>
                    <a:bodyPr/>
                    <a:lstStyle/>
                    <a:p>
                      <a:r>
                        <a:rPr kumimoji="0" lang="fr-FR" sz="1600" kern="1200" baseline="0" dirty="0" smtClean="0">
                          <a:solidFill>
                            <a:schemeClr val="tx1"/>
                          </a:solidFill>
                          <a:latin typeface="+mn-lt"/>
                          <a:ea typeface="+mn-ea"/>
                          <a:cs typeface="+mn-cs"/>
                        </a:rPr>
                        <a:t>Au moins 02 logiciels</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48165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Nombre de logiciels d’études et planification des réseaux MP</a:t>
                      </a:r>
                    </a:p>
                  </a:txBody>
                  <a:tcPr/>
                </a:tc>
                <a:tc>
                  <a:txBody>
                    <a:bodyPr/>
                    <a:lstStyle/>
                    <a:p>
                      <a:r>
                        <a:rPr kumimoji="0" lang="fr-FR" sz="1600" kern="1200" baseline="0" dirty="0" smtClean="0">
                          <a:solidFill>
                            <a:schemeClr val="tx1"/>
                          </a:solidFill>
                          <a:latin typeface="+mn-lt"/>
                          <a:ea typeface="+mn-ea"/>
                          <a:cs typeface="+mn-cs"/>
                        </a:rPr>
                        <a:t>Un logiciel</a:t>
                      </a:r>
                    </a:p>
                  </a:txBody>
                  <a:tcPr/>
                </a:tc>
                <a:tc vMerge="1">
                  <a:txBody>
                    <a:bodyPr/>
                    <a:lstStyle/>
                    <a:p>
                      <a:endParaRPr lang="fr-FR"/>
                    </a:p>
                  </a:txBody>
                  <a:tcPr/>
                </a:tc>
              </a:tr>
              <a:tr h="48165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1"/>
                          </a:solidFill>
                          <a:latin typeface="+mn-lt"/>
                          <a:ea typeface="+mn-ea"/>
                          <a:cs typeface="+mn-cs"/>
                        </a:rPr>
                        <a:t>% réhabilitation réseaux </a:t>
                      </a:r>
                      <a:r>
                        <a:rPr kumimoji="0" lang="fr-FR" sz="1600" kern="1200" dirty="0" err="1" smtClean="0">
                          <a:solidFill>
                            <a:schemeClr val="tx1"/>
                          </a:solidFill>
                          <a:latin typeface="+mn-lt"/>
                          <a:ea typeface="+mn-ea"/>
                          <a:cs typeface="+mn-cs"/>
                        </a:rPr>
                        <a:t>élec</a:t>
                      </a:r>
                      <a:r>
                        <a:rPr kumimoji="0" lang="fr-FR" sz="1600" kern="1200" dirty="0" smtClean="0">
                          <a:solidFill>
                            <a:schemeClr val="tx1"/>
                          </a:solidFill>
                          <a:latin typeface="+mn-lt"/>
                          <a:ea typeface="+mn-ea"/>
                          <a:cs typeface="+mn-cs"/>
                        </a:rPr>
                        <a:t> (</a:t>
                      </a: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réalisation du programme propre</a:t>
                      </a:r>
                      <a:r>
                        <a:rPr kumimoji="0" lang="fr-FR" sz="1600" kern="1200" dirty="0" smtClean="0">
                          <a:solidFill>
                            <a:schemeClr val="tx1"/>
                          </a:solidFill>
                          <a:latin typeface="+mn-lt"/>
                          <a:ea typeface="+mn-ea"/>
                          <a:cs typeface="+mn-cs"/>
                        </a:rPr>
                        <a:t>)</a:t>
                      </a:r>
                    </a:p>
                  </a:txBody>
                  <a:tcPr/>
                </a:tc>
                <a:tc>
                  <a:txBody>
                    <a:bodyPr/>
                    <a:lstStyle/>
                    <a:p>
                      <a:r>
                        <a:rPr kumimoji="0" lang="fr-FR" sz="1600" kern="1200" baseline="0" dirty="0" smtClean="0">
                          <a:solidFill>
                            <a:schemeClr val="tx1"/>
                          </a:solidFill>
                          <a:latin typeface="+mn-lt"/>
                          <a:ea typeface="+mn-ea"/>
                          <a:cs typeface="+mn-cs"/>
                        </a:rPr>
                        <a:t>100% des programme annuels</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48165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actions d’entretien préventif réalisées /prévues</a:t>
                      </a:r>
                    </a:p>
                  </a:txBody>
                  <a:tcPr/>
                </a:tc>
                <a:tc>
                  <a:txBody>
                    <a:bodyPr/>
                    <a:lstStyle/>
                    <a:p>
                      <a:r>
                        <a:rPr kumimoji="0" lang="fr-FR" sz="1600" kern="1200" baseline="0" dirty="0" smtClean="0">
                          <a:solidFill>
                            <a:schemeClr val="tx1"/>
                          </a:solidFill>
                          <a:latin typeface="+mn-lt"/>
                          <a:ea typeface="+mn-ea"/>
                          <a:cs typeface="+mn-cs"/>
                        </a:rPr>
                        <a:t>100% annuel</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48165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mise à niveau des équipement des postes clients.</a:t>
                      </a:r>
                      <a:endParaRPr kumimoji="0" lang="fr-FR" sz="16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a:tc>
                <a:tc>
                  <a:txBody>
                    <a:bodyPr/>
                    <a:lstStyle/>
                    <a:p>
                      <a:r>
                        <a:rPr kumimoji="0" lang="fr-FR" sz="1600" kern="1200" baseline="0" dirty="0" smtClean="0">
                          <a:solidFill>
                            <a:schemeClr val="tx1"/>
                          </a:solidFill>
                          <a:latin typeface="+mn-lt"/>
                          <a:ea typeface="+mn-ea"/>
                          <a:cs typeface="+mn-cs"/>
                        </a:rPr>
                        <a:t>50%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78853">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1"/>
                          </a:solidFill>
                          <a:latin typeface="+mn-lt"/>
                          <a:ea typeface="+mn-ea"/>
                          <a:cs typeface="+mn-cs"/>
                        </a:rPr>
                        <a:t>Taux de diminution atteintes tiers</a:t>
                      </a:r>
                    </a:p>
                  </a:txBody>
                  <a:tcPr/>
                </a:tc>
                <a:tc>
                  <a:txBody>
                    <a:bodyPr/>
                    <a:lstStyle/>
                    <a:p>
                      <a:r>
                        <a:rPr kumimoji="0" lang="fr-FR" sz="1600" kern="1200" baseline="0" dirty="0" smtClean="0">
                          <a:solidFill>
                            <a:schemeClr val="tx1"/>
                          </a:solidFill>
                          <a:latin typeface="+mn-lt"/>
                          <a:ea typeface="+mn-ea"/>
                          <a:cs typeface="+mn-cs"/>
                        </a:rPr>
                        <a:t>50%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tr>
              <a:tr h="684458">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(en conformité avec le GTDE)/Délais de réalisation</a:t>
                      </a:r>
                    </a:p>
                  </a:txBody>
                  <a:tcPr>
                    <a:solidFill>
                      <a:schemeClr val="accent2">
                        <a:lumMod val="20000"/>
                        <a:lumOff val="80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GTDE</a:t>
                      </a:r>
                    </a:p>
                  </a:txBody>
                  <a:tcP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285728"/>
            <a:ext cx="8229600" cy="6143668"/>
          </a:xfrm>
        </p:spPr>
        <p:txBody>
          <a:bodyPr>
            <a:normAutofit fontScale="70000" lnSpcReduction="20000"/>
          </a:bodyPr>
          <a:lstStyle/>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Le diagnostic stratégique</a:t>
            </a:r>
            <a:r>
              <a:rPr lang="fr-FR" dirty="0" smtClean="0"/>
              <a:t> : le diagnostic stratégique permet de disposer d’une photographie de la situation de la société qui aide à identifier  les enjeux clés par segment afin de confirmer ou de modifier les choix stratégiques antérieurs et de projeter l’entreprise dans un futur maitrisé.</a:t>
            </a:r>
          </a:p>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Scénarisation stratégique</a:t>
            </a:r>
            <a:r>
              <a:rPr lang="fr-FR" dirty="0" smtClean="0"/>
              <a:t> : Elle permet la construction  des scénarii stratégiques et à faire le choix du scénario  de référence sur la base des résultats du diagnostic stratégique, des finalités de l’entreprise découlant de l’analyse interne et externe formulées par les principaux acteurs de la société.</a:t>
            </a:r>
            <a:endParaRPr lang="fr-FR" b="1" u="sng" dirty="0" smtClean="0"/>
          </a:p>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Plan d’actions stratégiques</a:t>
            </a:r>
            <a:r>
              <a:rPr lang="fr-FR" b="1" dirty="0" smtClean="0"/>
              <a:t> : </a:t>
            </a:r>
            <a:r>
              <a:rPr lang="fr-FR" dirty="0" smtClean="0"/>
              <a:t>Il s’agit dans cette phase de traduire le scénario  de référence en plans d’actions stratégiques à travers la définition des objectifs à atteindre ainsi que des actions et des moyens d’y parvenir. </a:t>
            </a:r>
            <a:endParaRPr lang="fr-FR" b="1" u="sng" dirty="0" smtClean="0"/>
          </a:p>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Business Plan</a:t>
            </a:r>
            <a:r>
              <a:rPr lang="fr-FR" dirty="0" smtClean="0"/>
              <a:t> : Cette phase est consacrée à l’évaluation financière du plan d’actions stratégiques.  Il permet d’établir une évaluation en termes d’impact financier du contenu du plan stratégique. </a:t>
            </a:r>
            <a:endParaRPr lang="fr-FR" b="1" u="sng" dirty="0" smtClean="0"/>
          </a:p>
          <a:p>
            <a:pPr marL="624078" indent="-514350" algn="just">
              <a:buClr>
                <a:srgbClr val="0070C0"/>
              </a:buClr>
              <a:buFont typeface="+mj-lt"/>
              <a:buAutoNum type="arabicPeriod"/>
            </a:pPr>
            <a:r>
              <a:rPr lang="fr-FR" sz="2900" dirty="0" smtClean="0">
                <a:solidFill>
                  <a:srgbClr val="0070C0"/>
                </a:solidFill>
                <a:latin typeface="MyriadPro-Semibold"/>
                <a:ea typeface="Times New Roman"/>
                <a:cs typeface="MyriadPro-Semibold"/>
              </a:rPr>
              <a:t>Déploiement du plan d’actions stratégiques</a:t>
            </a:r>
            <a:r>
              <a:rPr lang="fr-FR" dirty="0" smtClean="0"/>
              <a:t> : Cette dernière phase du plan porte sur l’élaboration des outils de pilotage et du dispositif de mise en œuvre et de suivi du plan d’actions stratégiques au niveau décentralisé. Il permet aussi de susciter l’adhésion du personnel.</a:t>
            </a:r>
            <a:endParaRPr lang="fr-FR" b="1" u="sng" dirty="0" smtClean="0"/>
          </a:p>
          <a:p>
            <a:pPr marL="624078" indent="-514350" algn="just">
              <a:buFont typeface="+mj-lt"/>
              <a:buAutoNum type="arabicPeriod"/>
            </a:pPr>
            <a:endParaRPr lang="fr-FR"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2528"/>
          </a:xfrm>
        </p:spPr>
        <p:txBody>
          <a:bodyPr>
            <a:normAutofit fontScale="90000"/>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a:xfrm>
            <a:off x="8358214" y="6407944"/>
            <a:ext cx="785786" cy="450056"/>
          </a:xfrm>
        </p:spPr>
        <p:txBody>
          <a:bodyPr/>
          <a:lstStyle/>
          <a:p>
            <a:fld id="{0E2CAE94-80FD-440D-89D0-51F5150E77D6}" type="slidenum">
              <a:rPr lang="fr-FR" smtClean="0"/>
              <a:pPr/>
              <a:t>130</a:t>
            </a:fld>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xmlns="" val="3158807810"/>
              </p:ext>
            </p:extLst>
          </p:nvPr>
        </p:nvGraphicFramePr>
        <p:xfrm>
          <a:off x="142876" y="571480"/>
          <a:ext cx="8858280" cy="6137332"/>
        </p:xfrm>
        <a:graphic>
          <a:graphicData uri="http://schemas.openxmlformats.org/drawingml/2006/table">
            <a:tbl>
              <a:tblPr firstRow="1" bandRow="1">
                <a:tableStyleId>{5DA37D80-6434-44D0-A028-1B22A696006F}</a:tableStyleId>
              </a:tblPr>
              <a:tblGrid>
                <a:gridCol w="5221212"/>
                <a:gridCol w="2065432"/>
                <a:gridCol w="1571636"/>
              </a:tblGrid>
              <a:tr h="370840">
                <a:tc>
                  <a:txBody>
                    <a:bodyPr/>
                    <a:lstStyle/>
                    <a:p>
                      <a:pPr algn="ctr"/>
                      <a:r>
                        <a:rPr lang="fr-FR" sz="1200" dirty="0" smtClean="0">
                          <a:solidFill>
                            <a:schemeClr val="tx1"/>
                          </a:solidFill>
                        </a:rPr>
                        <a:t>Indicateurs</a:t>
                      </a:r>
                      <a:endParaRPr lang="fr-FR" sz="1200" dirty="0">
                        <a:solidFill>
                          <a:schemeClr val="tx1"/>
                        </a:solidFill>
                      </a:endParaRPr>
                    </a:p>
                  </a:txBody>
                  <a:tcPr anchor="ctr"/>
                </a:tc>
                <a:tc>
                  <a:txBody>
                    <a:bodyPr/>
                    <a:lstStyle/>
                    <a:p>
                      <a:pPr algn="ctr"/>
                      <a:r>
                        <a:rPr lang="fr-FR" sz="1200" dirty="0" smtClean="0">
                          <a:solidFill>
                            <a:schemeClr val="tx1"/>
                          </a:solidFill>
                        </a:rPr>
                        <a:t>Cible 2017</a:t>
                      </a:r>
                      <a:endParaRPr lang="fr-FR" sz="1200" dirty="0">
                        <a:solidFill>
                          <a:schemeClr val="tx1"/>
                        </a:solidFill>
                      </a:endParaRPr>
                    </a:p>
                  </a:txBody>
                  <a:tcPr anchor="ctr"/>
                </a:tc>
                <a:tc>
                  <a:txBody>
                    <a:bodyPr/>
                    <a:lstStyle/>
                    <a:p>
                      <a:pPr algn="ctr"/>
                      <a:r>
                        <a:rPr lang="fr-FR" sz="1200" dirty="0" smtClean="0">
                          <a:solidFill>
                            <a:schemeClr val="tx1"/>
                          </a:solidFill>
                        </a:rPr>
                        <a:t>Actions</a:t>
                      </a:r>
                      <a:r>
                        <a:rPr lang="fr-FR" sz="1200" baseline="0" dirty="0" smtClean="0">
                          <a:solidFill>
                            <a:schemeClr val="tx1"/>
                          </a:solidFill>
                        </a:rPr>
                        <a:t> Stratégique</a:t>
                      </a:r>
                      <a:endParaRPr lang="fr-FR" sz="1200" dirty="0">
                        <a:solidFill>
                          <a:schemeClr val="tx1"/>
                        </a:solidFill>
                      </a:endParaRPr>
                    </a:p>
                  </a:txBody>
                  <a:tcPr/>
                </a:tc>
              </a:tr>
              <a:tr h="239412">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1"/>
                          </a:solidFill>
                          <a:latin typeface="+mn-lt"/>
                          <a:ea typeface="+mn-ea"/>
                          <a:cs typeface="+mn-cs"/>
                        </a:rPr>
                        <a:t>Taux d’avancement du projet télégestion des clients BT</a:t>
                      </a:r>
                    </a:p>
                  </a:txBody>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Choix d’options technologiques</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Site pilote (2017)</a:t>
                      </a:r>
                    </a:p>
                  </a:txBody>
                  <a:tcPr/>
                </a:tc>
                <a:tc rowSpan="13">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Protection des revenus PDR</a:t>
                      </a:r>
                    </a:p>
                  </a:txBody>
                  <a:tcPr anchor="ctr">
                    <a:solidFill>
                      <a:schemeClr val="accent2">
                        <a:lumMod val="20000"/>
                        <a:lumOff val="80000"/>
                      </a:schemeClr>
                    </a:solidFill>
                  </a:tcPr>
                </a:tc>
              </a:tr>
              <a:tr h="239412">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pénétration gaz</a:t>
                      </a:r>
                    </a:p>
                  </a:txBody>
                  <a:tcPr/>
                </a:tc>
                <a:tc>
                  <a:txBody>
                    <a:bodyPr/>
                    <a:lstStyle/>
                    <a:p>
                      <a:r>
                        <a:rPr kumimoji="0" lang="fr-FR" sz="1400" kern="1200" baseline="0" dirty="0" smtClean="0">
                          <a:solidFill>
                            <a:schemeClr val="tx1"/>
                          </a:solidFill>
                          <a:latin typeface="+mn-lt"/>
                          <a:ea typeface="+mn-ea"/>
                          <a:cs typeface="+mn-cs"/>
                        </a:rPr>
                        <a:t>80%</a:t>
                      </a:r>
                    </a:p>
                  </a:txBody>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anchor="ctr">
                    <a:solidFill>
                      <a:schemeClr val="accent2">
                        <a:lumMod val="20000"/>
                        <a:lumOff val="80000"/>
                      </a:schemeClr>
                    </a:solidFill>
                  </a:tcPr>
                </a:tc>
              </a:tr>
              <a:tr h="27720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de renouvellement du réseau BP en MP (%)</a:t>
                      </a:r>
                    </a:p>
                  </a:txBody>
                  <a:tcPr>
                    <a:solidFill>
                      <a:schemeClr val="accent2">
                        <a:lumMod val="20000"/>
                        <a:lumOff val="80000"/>
                      </a:schemeClr>
                    </a:solidFill>
                  </a:tcPr>
                </a:tc>
                <a:tc>
                  <a:txBody>
                    <a:bodyPr/>
                    <a:lstStyle/>
                    <a:p>
                      <a:r>
                        <a:rPr kumimoji="0" lang="fr-FR" sz="1400" kern="1200" baseline="0" dirty="0" smtClean="0">
                          <a:solidFill>
                            <a:schemeClr val="tx1"/>
                          </a:solidFill>
                          <a:latin typeface="+mn-lt"/>
                          <a:ea typeface="+mn-ea"/>
                          <a:cs typeface="+mn-cs"/>
                        </a:rPr>
                        <a:t>100% 2014</a:t>
                      </a:r>
                    </a:p>
                  </a:txBody>
                  <a:tcP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7720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Qualité des ouvrages réalisés (conformité aux GTDG)</a:t>
                      </a:r>
                    </a:p>
                  </a:txBody>
                  <a:tcPr/>
                </a:tc>
                <a:tc rowSpan="2">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 des projets réalisés conformes au GTDG</a:t>
                      </a:r>
                    </a:p>
                  </a:txBody>
                  <a:tcPr/>
                </a:tc>
                <a:tc vMerge="1">
                  <a:txBody>
                    <a:bodyPr/>
                    <a:lstStyle/>
                    <a:p>
                      <a:endParaRPr lang="fr-FR"/>
                    </a:p>
                  </a:txBody>
                  <a:tcPr/>
                </a:tc>
              </a:tr>
              <a:tr h="27720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Délais de réalisation</a:t>
                      </a:r>
                    </a:p>
                  </a:txBody>
                  <a:tcPr>
                    <a:solidFill>
                      <a:schemeClr val="bg1"/>
                    </a:solidFill>
                  </a:tcPr>
                </a:tc>
                <a:tc vMerge="1">
                  <a:txBody>
                    <a:bodyPr/>
                    <a:lstStyle/>
                    <a:p>
                      <a:endParaRPr kumimoji="0" lang="fr-FR" sz="1400" kern="1200" baseline="0" dirty="0" smtClean="0">
                        <a:solidFill>
                          <a:schemeClr val="tx1"/>
                        </a:solidFill>
                        <a:latin typeface="+mn-lt"/>
                        <a:ea typeface="+mn-ea"/>
                        <a:cs typeface="+mn-cs"/>
                      </a:endParaRPr>
                    </a:p>
                  </a:txBody>
                  <a:tcPr/>
                </a:tc>
                <a:tc vMerge="1">
                  <a:txBody>
                    <a:bodyPr/>
                    <a:lstStyle/>
                    <a:p>
                      <a:endParaRPr lang="fr-FR"/>
                    </a:p>
                  </a:txBody>
                  <a:tcPr/>
                </a:tc>
              </a:tr>
              <a:tr h="27720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télé exploitation réseaux gaz</a:t>
                      </a:r>
                    </a:p>
                  </a:txBody>
                  <a:tcPr>
                    <a:solidFill>
                      <a:schemeClr val="accent2">
                        <a:lumMod val="20000"/>
                        <a:lumOff val="80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 Sites pilotes </a:t>
                      </a:r>
                    </a:p>
                  </a:txBody>
                  <a:tcPr>
                    <a:solidFill>
                      <a:schemeClr val="accent2">
                        <a:lumMod val="20000"/>
                        <a:lumOff val="80000"/>
                      </a:schemeClr>
                    </a:solidFill>
                  </a:tcPr>
                </a:tc>
                <a:tc vMerge="1">
                  <a:txBody>
                    <a:bodyPr/>
                    <a:lstStyle/>
                    <a:p>
                      <a:endParaRPr lang="fr-FR"/>
                    </a:p>
                  </a:txBody>
                  <a:tcPr/>
                </a:tc>
              </a:tr>
              <a:tr h="554412">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télé gestion BP</a:t>
                      </a:r>
                    </a:p>
                  </a:txBody>
                  <a:tcPr>
                    <a:solidFill>
                      <a:schemeClr val="bg1"/>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 Sites pilotes</a:t>
                      </a:r>
                    </a:p>
                  </a:txBody>
                  <a:tcPr>
                    <a:solidFill>
                      <a:schemeClr val="bg1"/>
                    </a:solidFill>
                  </a:tcPr>
                </a:tc>
                <a:tc vMerge="1">
                  <a:txBody>
                    <a:bodyPr/>
                    <a:lstStyle/>
                    <a:p>
                      <a:endParaRPr lang="fr-FR"/>
                    </a:p>
                  </a:txBody>
                  <a:tcPr/>
                </a:tc>
              </a:tr>
              <a:tr h="277206">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d’avancement du projet </a:t>
                      </a: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remplacement des compteurs électromécaniques (BT) par des compteurs électroniques,</a:t>
                      </a:r>
                      <a:endPar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a:solidFill>
                      <a:schemeClr val="accent2">
                        <a:lumMod val="20000"/>
                        <a:lumOff val="80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a:solidFill>
                      <a:schemeClr val="accent2">
                        <a:lumMod val="20000"/>
                        <a:lumOff val="80000"/>
                      </a:schemeClr>
                    </a:solidFill>
                  </a:tcPr>
                </a:tc>
                <a:tc vMerge="1">
                  <a:txBody>
                    <a:bodyPr/>
                    <a:lstStyle/>
                    <a:p>
                      <a:endParaRPr lang="fr-FR"/>
                    </a:p>
                  </a:txBody>
                  <a:tcPr/>
                </a:tc>
              </a:tr>
              <a:tr h="27720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réclamations/signalés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Paramètre CREG</a:t>
                      </a:r>
                    </a:p>
                  </a:txBody>
                  <a:tcPr>
                    <a:solidFill>
                      <a:schemeClr val="bg1"/>
                    </a:solidFill>
                  </a:tcPr>
                </a:tc>
                <a:tc vMerge="1">
                  <a:txBody>
                    <a:bodyPr/>
                    <a:lstStyle/>
                    <a:p>
                      <a:endParaRPr lang="fr-FR"/>
                    </a:p>
                  </a:txBody>
                  <a:tcPr/>
                </a:tc>
              </a:tr>
              <a:tr h="27720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prise en charge des signalées</a:t>
                      </a: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100%</a:t>
                      </a:r>
                    </a:p>
                  </a:txBody>
                  <a:tcPr>
                    <a:solidFill>
                      <a:schemeClr val="accent2">
                        <a:lumMod val="20000"/>
                        <a:lumOff val="80000"/>
                      </a:schemeClr>
                    </a:solidFill>
                  </a:tcPr>
                </a:tc>
                <a:tc vMerge="1">
                  <a:txBody>
                    <a:bodyPr/>
                    <a:lstStyle/>
                    <a:p>
                      <a:endParaRPr lang="fr-F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réclamations/facturation</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Paramètre CREG</a:t>
                      </a:r>
                    </a:p>
                  </a:txBody>
                  <a:tcP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40064">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Taux de réclamations prises en charge</a:t>
                      </a:r>
                    </a:p>
                  </a:txBody>
                  <a:tcPr>
                    <a:solidFill>
                      <a:schemeClr val="accent2">
                        <a:lumMod val="20000"/>
                        <a:lumOff val="80000"/>
                      </a:schemeClr>
                    </a:solidFill>
                  </a:tcPr>
                </a:tc>
                <a:tc>
                  <a:txBody>
                    <a:bodyPr/>
                    <a:lstStyle/>
                    <a:p>
                      <a:r>
                        <a:rPr kumimoji="0" lang="fr-FR" sz="1400" kern="1200" baseline="0" dirty="0" smtClean="0">
                          <a:solidFill>
                            <a:schemeClr val="tx1"/>
                          </a:solidFill>
                          <a:latin typeface="+mn-lt"/>
                          <a:ea typeface="+mn-ea"/>
                          <a:cs typeface="+mn-cs"/>
                        </a:rPr>
                        <a:t>100%</a:t>
                      </a:r>
                    </a:p>
                  </a:txBody>
                  <a:tcP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p>
                  </a:txBody>
                  <a:tcPr/>
                </a:tc>
              </a:tr>
              <a:tr h="240064">
                <a:tc>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Solde créances</a:t>
                      </a:r>
                    </a:p>
                  </a:txBody>
                  <a:tcPr>
                    <a:solidFill>
                      <a:schemeClr val="bg1"/>
                    </a:solidFill>
                  </a:tcPr>
                </a:tc>
                <a:tc>
                  <a:txBody>
                    <a:bodyPr/>
                    <a:lstStyle/>
                    <a:p>
                      <a:r>
                        <a:rPr kumimoji="0" lang="fr-FR" sz="1400" kern="1200" baseline="0" dirty="0" smtClean="0">
                          <a:solidFill>
                            <a:schemeClr val="tx1"/>
                          </a:solidFill>
                          <a:latin typeface="+mn-lt"/>
                          <a:ea typeface="+mn-ea"/>
                          <a:cs typeface="+mn-cs"/>
                        </a:rPr>
                        <a:t>50%</a:t>
                      </a:r>
                    </a:p>
                  </a:txBody>
                  <a:tcP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kern="1200" dirty="0" smtClean="0">
                        <a:solidFill>
                          <a:schemeClr val="tx1"/>
                        </a:solidFill>
                        <a:latin typeface="+mn-lt"/>
                        <a:ea typeface="+mn-ea"/>
                        <a:cs typeface="+mn-cs"/>
                      </a:endParaRPr>
                    </a:p>
                  </a:txBody>
                  <a:tcPr anchor="ctr">
                    <a:solidFill>
                      <a:schemeClr val="bg1"/>
                    </a:solidFill>
                  </a:tcPr>
                </a:tc>
              </a:tr>
            </a:tbl>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24"/>
            <a:ext cx="8229600" cy="368280"/>
          </a:xfrm>
        </p:spPr>
        <p:txBody>
          <a:bodyPr>
            <a:normAutofit fontScale="90000"/>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a:xfrm>
            <a:off x="8501090" y="6407944"/>
            <a:ext cx="642910" cy="450056"/>
          </a:xfrm>
        </p:spPr>
        <p:txBody>
          <a:bodyPr/>
          <a:lstStyle/>
          <a:p>
            <a:fld id="{0E2CAE94-80FD-440D-89D0-51F5150E77D6}" type="slidenum">
              <a:rPr lang="fr-FR" smtClean="0"/>
              <a:pPr/>
              <a:t>131</a:t>
            </a:fld>
            <a:endParaRPr lang="fr-FR" dirty="0"/>
          </a:p>
        </p:txBody>
      </p:sp>
      <p:graphicFrame>
        <p:nvGraphicFramePr>
          <p:cNvPr id="5" name="Tableau 4"/>
          <p:cNvGraphicFramePr>
            <a:graphicFrameLocks noGrp="1"/>
          </p:cNvGraphicFramePr>
          <p:nvPr/>
        </p:nvGraphicFramePr>
        <p:xfrm>
          <a:off x="142876" y="428604"/>
          <a:ext cx="8858280" cy="6143668"/>
        </p:xfrm>
        <a:graphic>
          <a:graphicData uri="http://schemas.openxmlformats.org/drawingml/2006/table">
            <a:tbl>
              <a:tblPr firstRow="1" bandRow="1">
                <a:tableStyleId>{5DA37D80-6434-44D0-A028-1B22A696006F}</a:tableStyleId>
              </a:tblPr>
              <a:tblGrid>
                <a:gridCol w="5214942"/>
                <a:gridCol w="1500198"/>
                <a:gridCol w="2143140"/>
              </a:tblGrid>
              <a:tr h="214314">
                <a:tc>
                  <a:txBody>
                    <a:bodyPr/>
                    <a:lstStyle/>
                    <a:p>
                      <a:pPr algn="ctr"/>
                      <a:r>
                        <a:rPr lang="fr-FR" sz="1200" dirty="0" smtClean="0">
                          <a:solidFill>
                            <a:schemeClr val="tx1"/>
                          </a:solidFill>
                        </a:rPr>
                        <a:t>Indicateurs</a:t>
                      </a:r>
                      <a:endParaRPr lang="fr-FR" sz="1200" dirty="0">
                        <a:solidFill>
                          <a:schemeClr val="tx1"/>
                        </a:solidFill>
                      </a:endParaRPr>
                    </a:p>
                  </a:txBody>
                  <a:tcPr/>
                </a:tc>
                <a:tc>
                  <a:txBody>
                    <a:bodyPr/>
                    <a:lstStyle/>
                    <a:p>
                      <a:pPr algn="ctr"/>
                      <a:r>
                        <a:rPr lang="fr-FR" sz="1200" dirty="0" smtClean="0">
                          <a:solidFill>
                            <a:schemeClr val="tx1"/>
                          </a:solidFill>
                        </a:rPr>
                        <a:t>Cible 2017</a:t>
                      </a:r>
                      <a:endParaRPr lang="fr-FR" sz="1200" dirty="0">
                        <a:solidFill>
                          <a:schemeClr val="tx1"/>
                        </a:solidFill>
                      </a:endParaRPr>
                    </a:p>
                  </a:txBody>
                  <a:tcPr/>
                </a:tc>
                <a:tc>
                  <a:txBody>
                    <a:bodyPr/>
                    <a:lstStyle/>
                    <a:p>
                      <a:pPr algn="ctr"/>
                      <a:r>
                        <a:rPr lang="fr-FR" sz="1200" dirty="0" smtClean="0">
                          <a:solidFill>
                            <a:schemeClr val="tx1"/>
                          </a:solidFill>
                        </a:rPr>
                        <a:t>Actions</a:t>
                      </a:r>
                      <a:r>
                        <a:rPr lang="fr-FR" sz="1200" baseline="0" dirty="0" smtClean="0">
                          <a:solidFill>
                            <a:schemeClr val="tx1"/>
                          </a:solidFill>
                        </a:rPr>
                        <a:t> Stratégique</a:t>
                      </a:r>
                      <a:endParaRPr lang="fr-FR" sz="1200" dirty="0">
                        <a:solidFill>
                          <a:schemeClr val="tx1"/>
                        </a:solidFill>
                      </a:endParaRPr>
                    </a:p>
                  </a:txBody>
                  <a:tcPr/>
                </a:tc>
              </a:tr>
              <a:tr h="367453">
                <a:tc>
                  <a:txBody>
                    <a:bodyPr/>
                    <a:lstStyle/>
                    <a:p>
                      <a:pPr marL="92075" lvl="0" indent="-92075" rtl="0">
                        <a:buFont typeface="Arial" pitchFamily="34" charset="0"/>
                        <a:buChar char="•"/>
                      </a:pPr>
                      <a:r>
                        <a:rPr lang="fr-FR" sz="1400" kern="1200" dirty="0" smtClean="0">
                          <a:solidFill>
                            <a:schemeClr val="tx1"/>
                          </a:solidFill>
                          <a:latin typeface="+mn-lt"/>
                          <a:ea typeface="+mn-ea"/>
                          <a:cs typeface="+mn-cs"/>
                        </a:rPr>
                        <a:t>Nombre</a:t>
                      </a:r>
                      <a:r>
                        <a:rPr lang="fr-FR" sz="1400" kern="1200" baseline="0" dirty="0" smtClean="0">
                          <a:solidFill>
                            <a:schemeClr val="tx1"/>
                          </a:solidFill>
                          <a:latin typeface="+mn-lt"/>
                          <a:ea typeface="+mn-ea"/>
                          <a:cs typeface="+mn-cs"/>
                        </a:rPr>
                        <a:t> de contrôles (de gestion) réalisés</a:t>
                      </a:r>
                      <a:endParaRPr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92075" lvl="0" indent="-92075" rtl="0">
                        <a:buFont typeface="Arial" pitchFamily="34" charset="0"/>
                        <a:buChar char="•"/>
                      </a:pPr>
                      <a:r>
                        <a:rPr lang="fr-FR" sz="1400" kern="1200" dirty="0" smtClean="0">
                          <a:solidFill>
                            <a:schemeClr val="tx1"/>
                          </a:solidFill>
                          <a:latin typeface="+mn-lt"/>
                          <a:ea typeface="+mn-ea"/>
                          <a:cs typeface="+mn-cs"/>
                        </a:rPr>
                        <a:t>100%</a:t>
                      </a:r>
                    </a:p>
                  </a:txBody>
                  <a:tcPr marL="0" marR="0" marT="0" marB="0" anchor="ctr">
                    <a:solidFill>
                      <a:schemeClr val="accent2">
                        <a:lumMod val="20000"/>
                        <a:lumOff val="80000"/>
                      </a:schemeClr>
                    </a:solidFill>
                  </a:tcPr>
                </a:tc>
                <a:tc rowSpan="3">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1"/>
                          </a:solidFill>
                          <a:latin typeface="+mn-lt"/>
                          <a:ea typeface="+mn-ea"/>
                          <a:cs typeface="+mn-cs"/>
                        </a:rPr>
                        <a:t>Maitrise des coûts et des dépenses (finances)</a:t>
                      </a:r>
                      <a:endParaRPr lang="fr-FR" sz="1400" kern="1200" dirty="0" smtClean="0">
                        <a:solidFill>
                          <a:schemeClr val="tx1"/>
                        </a:solidFill>
                        <a:latin typeface="+mn-lt"/>
                        <a:ea typeface="+mn-ea"/>
                        <a:cs typeface="+mn-cs"/>
                      </a:endParaRPr>
                    </a:p>
                  </a:txBody>
                  <a:tcPr anchor="ctr">
                    <a:solidFill>
                      <a:schemeClr val="accent2">
                        <a:lumMod val="20000"/>
                        <a:lumOff val="80000"/>
                      </a:schemeClr>
                    </a:solidFill>
                  </a:tcPr>
                </a:tc>
              </a:tr>
              <a:tr h="572673">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Taux de rapprochement  des écarts (comptabilité analytique-générale)</a:t>
                      </a:r>
                    </a:p>
                  </a:txBody>
                  <a:tcPr marL="0" marR="0" marT="0" marB="0" anchor="ctr">
                    <a:solidFill>
                      <a:schemeClr val="bg1"/>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100%</a:t>
                      </a:r>
                    </a:p>
                  </a:txBody>
                  <a:tcPr marL="0" marR="0" marT="0" marB="0" anchor="ctr">
                    <a:solidFill>
                      <a:schemeClr val="bg1"/>
                    </a:solidFill>
                  </a:tcPr>
                </a:tc>
                <a:tc vMerge="1">
                  <a:txBody>
                    <a:bodyPr/>
                    <a:lstStyle/>
                    <a:p>
                      <a:endParaRPr lang="fr-FR"/>
                    </a:p>
                  </a:txBody>
                  <a:tcPr/>
                </a:tc>
              </a:tr>
              <a:tr h="364067">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Taux d’avancement de la fiabilisation du fichier du patrimoine (dictionnaire des immobilisations)</a:t>
                      </a:r>
                    </a:p>
                  </a:txBody>
                  <a:tcPr marL="0" marR="0" marT="0" marB="0" anchor="ctr">
                    <a:solidFill>
                      <a:schemeClr val="accent2">
                        <a:lumMod val="20000"/>
                        <a:lumOff val="80000"/>
                      </a:schemeClr>
                    </a:solidFill>
                  </a:tcPr>
                </a:tc>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spc="0" normalizeH="0" baseline="0" noProof="0" dirty="0" smtClean="0">
                          <a:ln>
                            <a:noFill/>
                          </a:ln>
                          <a:solidFill>
                            <a:schemeClr val="tx1"/>
                          </a:solidFill>
                          <a:effectLst/>
                          <a:uLnTx/>
                          <a:uFillTx/>
                          <a:latin typeface="+mn-lt"/>
                          <a:ea typeface="+mn-ea"/>
                          <a:cs typeface="+mn-cs"/>
                        </a:rPr>
                        <a:t>100%</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mise en place de la direction SI</a:t>
                      </a:r>
                    </a:p>
                  </a:txBody>
                  <a:tcPr marL="0" marR="0" marT="0" marB="0" anchor="ctr">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(2013)</a:t>
                      </a:r>
                    </a:p>
                  </a:txBody>
                  <a:tcPr marL="0" marR="0" marT="0" marB="0" anchor="ctr">
                    <a:solidFill>
                      <a:schemeClr val="bg1"/>
                    </a:solidFill>
                  </a:tcPr>
                </a:tc>
                <a:tc rowSpan="5">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fr-FR" sz="1400" dirty="0" smtClean="0">
                          <a:solidFill>
                            <a:schemeClr val="tx1"/>
                          </a:solidFill>
                        </a:rPr>
                        <a:t>Développement des SI</a:t>
                      </a:r>
                      <a:endParaRPr lang="fr-FR" sz="1400" dirty="0">
                        <a:solidFill>
                          <a:schemeClr val="tx1"/>
                        </a:solidFill>
                      </a:endParaRPr>
                    </a:p>
                  </a:txBody>
                  <a:tcPr anchor="ctr">
                    <a:solidFill>
                      <a:schemeClr val="bg1"/>
                    </a:solidFill>
                  </a:tcP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d’avancement projet</a:t>
                      </a:r>
                      <a:r>
                        <a:rPr kumimoji="0"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a:t>
                      </a:r>
                      <a:endParaRPr kumimoji="0"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(2013)</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prise</a:t>
                      </a:r>
                      <a:r>
                        <a:rPr kumimoji="0" lang="fr-FR" sz="1400" kern="1200" baseline="0" dirty="0" smtClean="0">
                          <a:solidFill>
                            <a:schemeClr val="tx1"/>
                          </a:solidFill>
                          <a:latin typeface="+mn-lt"/>
                          <a:ea typeface="+mn-ea"/>
                          <a:cs typeface="+mn-cs"/>
                        </a:rPr>
                        <a:t> en charge des anomalies d</a:t>
                      </a:r>
                      <a:r>
                        <a:rPr lang="fr-FR" sz="1400" kern="1200" dirty="0" smtClean="0">
                          <a:solidFill>
                            <a:schemeClr val="tx1"/>
                          </a:solidFill>
                          <a:latin typeface="+mn-lt"/>
                          <a:ea typeface="+mn-ea"/>
                          <a:cs typeface="+mn-cs"/>
                        </a:rPr>
                        <a:t>es applications existantes</a:t>
                      </a:r>
                      <a:r>
                        <a:rPr lang="fr-FR" sz="1400" kern="1200" baseline="0" dirty="0" smtClean="0">
                          <a:solidFill>
                            <a:schemeClr val="tx1"/>
                          </a:solidFill>
                          <a:latin typeface="+mn-lt"/>
                          <a:ea typeface="+mn-ea"/>
                          <a:cs typeface="+mn-cs"/>
                        </a:rPr>
                        <a:t> </a:t>
                      </a:r>
                      <a:endParaRPr kumimoji="0" lang="fr-FR" sz="1400" kern="1200" dirty="0" smtClean="0">
                        <a:solidFill>
                          <a:schemeClr val="tx1"/>
                        </a:solidFill>
                        <a:latin typeface="+mn-lt"/>
                        <a:ea typeface="+mn-ea"/>
                        <a:cs typeface="+mn-cs"/>
                      </a:endParaRPr>
                    </a:p>
                  </a:txBody>
                  <a:tcPr marL="0" marR="0" marT="0" marB="0" anchor="ctr">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d’avancement dans</a:t>
                      </a:r>
                      <a:r>
                        <a:rPr kumimoji="0" lang="fr-FR" sz="1400" kern="1200" baseline="0" dirty="0" smtClean="0">
                          <a:solidFill>
                            <a:schemeClr val="tx1"/>
                          </a:solidFill>
                          <a:latin typeface="+mn-lt"/>
                          <a:ea typeface="+mn-ea"/>
                          <a:cs typeface="+mn-cs"/>
                        </a:rPr>
                        <a:t> la mise à jour des procédures </a:t>
                      </a:r>
                      <a:r>
                        <a:rPr lang="fr-FR" sz="1400" kern="1200" baseline="0" dirty="0" smtClean="0">
                          <a:solidFill>
                            <a:schemeClr val="tx1"/>
                          </a:solidFill>
                          <a:latin typeface="+mn-lt"/>
                          <a:ea typeface="+mn-ea"/>
                          <a:cs typeface="+mn-cs"/>
                        </a:rPr>
                        <a:t>de gestion </a:t>
                      </a:r>
                      <a:endParaRPr kumimoji="0"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 (2014)</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Taux de réalisation du plan de communication</a:t>
                      </a:r>
                      <a:r>
                        <a:rPr kumimoji="0" lang="fr-FR" sz="1400" kern="1200" baseline="0" dirty="0" smtClean="0">
                          <a:solidFill>
                            <a:schemeClr val="tx1"/>
                          </a:solidFill>
                          <a:latin typeface="+mn-lt"/>
                          <a:ea typeface="+mn-ea"/>
                          <a:cs typeface="+mn-cs"/>
                        </a:rPr>
                        <a:t> et formation</a:t>
                      </a:r>
                      <a:endParaRPr kumimoji="0" lang="fr-FR" sz="1400" kern="1200" dirty="0" smtClean="0">
                        <a:solidFill>
                          <a:schemeClr val="tx1"/>
                        </a:solidFill>
                        <a:latin typeface="+mn-lt"/>
                        <a:ea typeface="+mn-ea"/>
                        <a:cs typeface="+mn-cs"/>
                      </a:endParaRPr>
                    </a:p>
                  </a:txBody>
                  <a:tcPr marL="0" marR="0" marT="0" marB="0" anchor="ctr">
                    <a:solidFill>
                      <a:schemeClr val="bg1"/>
                    </a:solidFill>
                  </a:tcPr>
                </a:tc>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100%</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 d’avancement du projet </a:t>
                      </a:r>
                      <a:r>
                        <a:rPr lang="fr-FR" sz="1400" kern="1200" baseline="0" dirty="0" smtClean="0">
                          <a:solidFill>
                            <a:schemeClr val="tx1"/>
                          </a:solidFill>
                          <a:latin typeface="+mn-lt"/>
                          <a:ea typeface="+mn-ea"/>
                          <a:cs typeface="+mn-cs"/>
                        </a:rPr>
                        <a:t>Création d’un nouveau Schéma d’organisation en se faisant accompagner par un organisme spécialisé.</a:t>
                      </a:r>
                      <a:endParaRPr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 Schéma d’organisation séparant les activités 2015</a:t>
                      </a:r>
                    </a:p>
                  </a:txBody>
                  <a:tcPr marL="0" marR="0" marT="0" marB="0" anchor="ctr">
                    <a:solidFill>
                      <a:schemeClr val="accent2">
                        <a:lumMod val="20000"/>
                        <a:lumOff val="80000"/>
                      </a:schemeClr>
                    </a:solidFill>
                  </a:tcPr>
                </a:tc>
                <a:tc rowSpan="5">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1"/>
                          </a:solidFill>
                          <a:latin typeface="+mn-lt"/>
                          <a:ea typeface="+mn-ea"/>
                          <a:cs typeface="+mn-cs"/>
                        </a:rPr>
                        <a:t>Séparation des fonctions technique électricité, technique gaz et commerciale</a:t>
                      </a:r>
                      <a:endParaRPr lang="fr-FR" sz="1400" dirty="0">
                        <a:solidFill>
                          <a:schemeClr val="tx1"/>
                        </a:solidFill>
                      </a:endParaRPr>
                    </a:p>
                  </a:txBody>
                  <a:tcPr anchor="ctr">
                    <a:solidFill>
                      <a:schemeClr val="accent2">
                        <a:lumMod val="20000"/>
                        <a:lumOff val="80000"/>
                      </a:schemeClr>
                    </a:solidFill>
                  </a:tcPr>
                </a:tc>
              </a:tr>
              <a:tr h="0">
                <a:tc>
                  <a:txBody>
                    <a:bodyPr/>
                    <a:lstStyle/>
                    <a:p>
                      <a:pPr marL="93663" marR="0" lvl="0" indent="-936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Nombre d’actions</a:t>
                      </a:r>
                      <a:r>
                        <a:rPr kumimoji="0" lang="fr-FR" sz="1400" kern="1200" baseline="0" dirty="0" smtClean="0">
                          <a:solidFill>
                            <a:schemeClr val="tx1"/>
                          </a:solidFill>
                          <a:latin typeface="+mn-lt"/>
                          <a:ea typeface="+mn-ea"/>
                          <a:cs typeface="+mn-cs"/>
                        </a:rPr>
                        <a:t> réalisées / prévues (redéploiement, recrutement formation)</a:t>
                      </a:r>
                      <a:endParaRPr kumimoji="0" lang="fr-FR" sz="1400" kern="1200" dirty="0" smtClean="0">
                        <a:solidFill>
                          <a:schemeClr val="tx1"/>
                        </a:solidFill>
                        <a:latin typeface="+mn-lt"/>
                        <a:ea typeface="+mn-ea"/>
                        <a:cs typeface="+mn-cs"/>
                      </a:endParaRPr>
                    </a:p>
                  </a:txBody>
                  <a:tcPr marL="0" marR="0" marT="0" marB="0" anchor="ctr">
                    <a:solidFill>
                      <a:schemeClr val="bg1"/>
                    </a:solidFill>
                  </a:tcPr>
                </a:tc>
                <a:tc>
                  <a:txBody>
                    <a:bodyPr/>
                    <a:lstStyle/>
                    <a:p>
                      <a:endParaRPr kumimoji="0" lang="fr-FR" sz="1400" kern="1200" baseline="0" dirty="0" smtClean="0">
                        <a:solidFill>
                          <a:schemeClr val="tx1"/>
                        </a:solidFill>
                        <a:latin typeface="+mn-lt"/>
                        <a:ea typeface="+mn-ea"/>
                        <a:cs typeface="+mn-cs"/>
                      </a:endParaRPr>
                    </a:p>
                    <a:p>
                      <a:r>
                        <a:rPr kumimoji="0" lang="fr-FR" sz="1400" kern="1200" baseline="0" dirty="0" smtClean="0">
                          <a:solidFill>
                            <a:schemeClr val="tx1"/>
                          </a:solidFill>
                          <a:latin typeface="+mn-lt"/>
                          <a:ea typeface="+mn-ea"/>
                          <a:cs typeface="+mn-cs"/>
                        </a:rPr>
                        <a:t>100% 2016</a:t>
                      </a:r>
                    </a:p>
                  </a:txBody>
                  <a:tcP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l’aménagement des infrastructures</a:t>
                      </a:r>
                      <a:endParaRPr lang="fr-FR" sz="14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 Selon disponibilité</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0">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Taux d’avancement</a:t>
                      </a:r>
                      <a:r>
                        <a:rPr lang="fr-FR" sz="1400" kern="1200" baseline="0" dirty="0" smtClean="0">
                          <a:solidFill>
                            <a:schemeClr val="tx1"/>
                          </a:solidFill>
                          <a:latin typeface="+mn-lt"/>
                          <a:ea typeface="+mn-ea"/>
                          <a:cs typeface="+mn-cs"/>
                        </a:rPr>
                        <a:t> dans la redéfinition des procédures et des missions </a:t>
                      </a:r>
                      <a:endParaRPr lang="fr-FR" sz="1400" kern="1200" dirty="0" smtClean="0">
                        <a:solidFill>
                          <a:schemeClr val="tx1"/>
                        </a:solidFill>
                        <a:latin typeface="+mn-lt"/>
                        <a:ea typeface="+mn-ea"/>
                        <a:cs typeface="+mn-cs"/>
                      </a:endParaRPr>
                    </a:p>
                  </a:txBody>
                  <a:tcPr marL="0" marR="0" marT="0" marB="0" anchor="ctr">
                    <a:solidFill>
                      <a:schemeClr val="bg1"/>
                    </a:solidFill>
                  </a:tcPr>
                </a:tc>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100% 2016</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357222">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Taux de mise en place de la comptabilité analytique</a:t>
                      </a:r>
                    </a:p>
                  </a:txBody>
                  <a:tcPr marL="0" marR="0" marT="0" marB="0" anchor="ctr">
                    <a:solidFill>
                      <a:schemeClr val="accent2">
                        <a:lumMod val="20000"/>
                        <a:lumOff val="80000"/>
                      </a:schemeClr>
                    </a:solidFill>
                  </a:tcPr>
                </a:tc>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100% en 2015</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bl>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Indicateurs </a:t>
            </a:r>
            <a:r>
              <a:rPr lang="fr-FR" sz="2800" dirty="0" err="1" smtClean="0"/>
              <a:t>Process</a:t>
            </a:r>
            <a:r>
              <a:rPr lang="fr-FR" sz="2800" dirty="0" smtClean="0"/>
              <a:t> :</a:t>
            </a:r>
            <a:endParaRPr lang="fr-FR" sz="2800" dirty="0"/>
          </a:p>
        </p:txBody>
      </p:sp>
      <p:sp>
        <p:nvSpPr>
          <p:cNvPr id="3" name="Espace réservé du numéro de diapositive 2"/>
          <p:cNvSpPr>
            <a:spLocks noGrp="1"/>
          </p:cNvSpPr>
          <p:nvPr>
            <p:ph type="sldNum" sz="quarter" idx="12"/>
          </p:nvPr>
        </p:nvSpPr>
        <p:spPr>
          <a:xfrm>
            <a:off x="8501090" y="6407944"/>
            <a:ext cx="511942" cy="365125"/>
          </a:xfrm>
        </p:spPr>
        <p:txBody>
          <a:bodyPr/>
          <a:lstStyle/>
          <a:p>
            <a:fld id="{0E2CAE94-80FD-440D-89D0-51F5150E77D6}" type="slidenum">
              <a:rPr lang="fr-FR" smtClean="0"/>
              <a:pPr/>
              <a:t>132</a:t>
            </a:fld>
            <a:endParaRPr lang="fr-FR" dirty="0"/>
          </a:p>
        </p:txBody>
      </p:sp>
      <p:graphicFrame>
        <p:nvGraphicFramePr>
          <p:cNvPr id="5" name="Tableau 4"/>
          <p:cNvGraphicFramePr>
            <a:graphicFrameLocks noGrp="1"/>
          </p:cNvGraphicFramePr>
          <p:nvPr/>
        </p:nvGraphicFramePr>
        <p:xfrm>
          <a:off x="142876" y="1342710"/>
          <a:ext cx="8858280" cy="3872240"/>
        </p:xfrm>
        <a:graphic>
          <a:graphicData uri="http://schemas.openxmlformats.org/drawingml/2006/table">
            <a:tbl>
              <a:tblPr firstRow="1" bandRow="1">
                <a:tableStyleId>{5DA37D80-6434-44D0-A028-1B22A696006F}</a:tableStyleId>
              </a:tblPr>
              <a:tblGrid>
                <a:gridCol w="4714876"/>
                <a:gridCol w="2000264"/>
                <a:gridCol w="2143140"/>
              </a:tblGrid>
              <a:tr h="370840">
                <a:tc>
                  <a:txBody>
                    <a:bodyPr/>
                    <a:lstStyle/>
                    <a:p>
                      <a:pPr algn="ctr"/>
                      <a:r>
                        <a:rPr lang="fr-FR" sz="1600" dirty="0" smtClean="0"/>
                        <a:t>Indicateurs</a:t>
                      </a:r>
                      <a:endParaRPr lang="fr-FR" sz="1600" dirty="0"/>
                    </a:p>
                  </a:txBody>
                  <a:tcPr/>
                </a:tc>
                <a:tc>
                  <a:txBody>
                    <a:bodyPr/>
                    <a:lstStyle/>
                    <a:p>
                      <a:pPr algn="ctr"/>
                      <a:r>
                        <a:rPr lang="fr-FR" sz="1600" dirty="0" smtClean="0"/>
                        <a:t>Cible 2017</a:t>
                      </a:r>
                      <a:endParaRPr lang="fr-FR" sz="1600" dirty="0"/>
                    </a:p>
                  </a:txBody>
                  <a:tcPr/>
                </a:tc>
                <a:tc>
                  <a:txBody>
                    <a:bodyPr/>
                    <a:lstStyle/>
                    <a:p>
                      <a:pPr algn="ctr"/>
                      <a:r>
                        <a:rPr lang="fr-FR" sz="1600" dirty="0" smtClean="0"/>
                        <a:t>Actions</a:t>
                      </a:r>
                      <a:r>
                        <a:rPr lang="fr-FR" sz="1600" baseline="0" dirty="0" smtClean="0"/>
                        <a:t> Stratégique</a:t>
                      </a:r>
                      <a:endParaRPr lang="fr-FR" sz="1600" dirty="0"/>
                    </a:p>
                  </a:txBody>
                  <a:tcPr/>
                </a:tc>
              </a:tr>
              <a:tr h="87535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pPr>
                      <a:r>
                        <a:rPr kumimoji="0" lang="fr-FR" sz="1600" kern="1200" dirty="0" smtClean="0">
                          <a:solidFill>
                            <a:schemeClr val="tx1"/>
                          </a:solidFill>
                          <a:latin typeface="+mn-lt"/>
                          <a:ea typeface="+mn-ea"/>
                          <a:cs typeface="+mn-cs"/>
                        </a:rPr>
                        <a:t>Taux de réalisation de l’</a:t>
                      </a:r>
                      <a:r>
                        <a:rPr kumimoji="0" lang="fr-FR" sz="1600" kern="1200" baseline="0" dirty="0" smtClean="0">
                          <a:solidFill>
                            <a:schemeClr val="tx1"/>
                          </a:solidFill>
                          <a:latin typeface="+mn-lt"/>
                          <a:ea typeface="+mn-ea"/>
                          <a:cs typeface="+mn-cs"/>
                        </a:rPr>
                        <a:t>étude de marché </a:t>
                      </a:r>
                      <a:endParaRPr kumimoji="0" lang="fr-FR" sz="16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600" kern="1200" baseline="0" dirty="0" smtClean="0">
                          <a:solidFill>
                            <a:schemeClr val="tx1"/>
                          </a:solidFill>
                          <a:latin typeface="+mn-lt"/>
                          <a:ea typeface="+mn-ea"/>
                          <a:cs typeface="+mn-cs"/>
                        </a:rPr>
                        <a:t>Finalisé vers la fin du 1</a:t>
                      </a:r>
                      <a:r>
                        <a:rPr kumimoji="0" lang="fr-FR" sz="1600" kern="1200" baseline="30000" dirty="0" smtClean="0">
                          <a:solidFill>
                            <a:schemeClr val="tx1"/>
                          </a:solidFill>
                          <a:latin typeface="+mn-lt"/>
                          <a:ea typeface="+mn-ea"/>
                          <a:cs typeface="+mn-cs"/>
                        </a:rPr>
                        <a:t>er</a:t>
                      </a:r>
                      <a:r>
                        <a:rPr kumimoji="0" lang="fr-FR" sz="1600" kern="1200" baseline="0" dirty="0" smtClean="0">
                          <a:solidFill>
                            <a:schemeClr val="tx1"/>
                          </a:solidFill>
                          <a:latin typeface="+mn-lt"/>
                          <a:ea typeface="+mn-ea"/>
                          <a:cs typeface="+mn-cs"/>
                        </a:rPr>
                        <a:t> semestre 2015</a:t>
                      </a:r>
                    </a:p>
                  </a:txBody>
                  <a:tcPr marL="0" marR="0" marT="0" marB="0" anchor="ctr">
                    <a:solidFill>
                      <a:schemeClr val="accent2">
                        <a:lumMod val="20000"/>
                        <a:lumOff val="80000"/>
                      </a:schemeClr>
                    </a:solidFill>
                  </a:tcPr>
                </a:tc>
                <a:tc rowSpan="4">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solidFill>
                            <a:schemeClr val="tx2"/>
                          </a:solidFill>
                          <a:latin typeface="+mn-lt"/>
                          <a:ea typeface="+mn-ea"/>
                          <a:cs typeface="+mn-cs"/>
                        </a:rPr>
                        <a:t>Création et Développement de l’entité « Services »</a:t>
                      </a:r>
                      <a:endParaRPr lang="fr-FR" sz="1600" dirty="0"/>
                    </a:p>
                  </a:txBody>
                  <a:tcPr anchor="ctr">
                    <a:solidFill>
                      <a:schemeClr val="accent2">
                        <a:lumMod val="20000"/>
                        <a:lumOff val="80000"/>
                      </a:schemeClr>
                    </a:solidFill>
                  </a:tcPr>
                </a:tc>
              </a:tr>
              <a:tr h="875350">
                <a:tc>
                  <a:txBody>
                    <a:bodyPr/>
                    <a:lstStyle/>
                    <a:p>
                      <a:pPr marL="87313" lvl="1" indent="-80963">
                        <a:buFont typeface="Arial" pitchFamily="34" charset="0"/>
                        <a:buChar char="•"/>
                      </a:pPr>
                      <a:r>
                        <a:rPr lang="fr-FR" sz="1600" kern="1200" dirty="0" smtClean="0">
                          <a:solidFill>
                            <a:schemeClr val="tx1"/>
                          </a:solidFill>
                          <a:latin typeface="+mn-lt"/>
                          <a:ea typeface="+mn-ea"/>
                          <a:cs typeface="+mn-cs"/>
                        </a:rPr>
                        <a:t>Taux d’avancement</a:t>
                      </a:r>
                      <a:r>
                        <a:rPr lang="fr-FR" sz="1600" kern="1200" baseline="0" dirty="0" smtClean="0">
                          <a:solidFill>
                            <a:schemeClr val="tx1"/>
                          </a:solidFill>
                          <a:latin typeface="+mn-lt"/>
                          <a:ea typeface="+mn-ea"/>
                          <a:cs typeface="+mn-cs"/>
                        </a:rPr>
                        <a:t> dans la définition des missions et attributions </a:t>
                      </a:r>
                      <a:r>
                        <a:rPr kumimoji="0" lang="fr-FR" sz="1600" kern="1200" dirty="0" smtClean="0">
                          <a:solidFill>
                            <a:schemeClr val="tx1"/>
                          </a:solidFill>
                          <a:latin typeface="+mn-lt"/>
                          <a:ea typeface="+mn-ea"/>
                          <a:cs typeface="+mn-cs"/>
                        </a:rPr>
                        <a:t>de la nouvelle entité services</a:t>
                      </a:r>
                      <a:endParaRPr lang="fr-FR" sz="1600" kern="1200" dirty="0" smtClean="0">
                        <a:solidFill>
                          <a:schemeClr val="tx1"/>
                        </a:solidFill>
                        <a:latin typeface="+mn-lt"/>
                        <a:ea typeface="+mn-ea"/>
                        <a:cs typeface="+mn-cs"/>
                      </a:endParaRPr>
                    </a:p>
                  </a:txBody>
                  <a:tcPr marL="0" marR="0" marT="0" marB="0" anchor="ctr">
                    <a:solidFill>
                      <a:schemeClr val="bg1"/>
                    </a:solidFill>
                  </a:tcPr>
                </a:tc>
                <a:tc>
                  <a:txBody>
                    <a:bodyPr/>
                    <a:lstStyle/>
                    <a:p>
                      <a:pPr marL="87313" lvl="1" indent="-80963">
                        <a:buFont typeface="Arial" pitchFamily="34" charset="0"/>
                        <a:buChar char="•"/>
                      </a:pPr>
                      <a:r>
                        <a:rPr lang="fr-FR" sz="1600" kern="1200" dirty="0" smtClean="0">
                          <a:solidFill>
                            <a:schemeClr val="tx1"/>
                          </a:solidFill>
                          <a:latin typeface="+mn-lt"/>
                          <a:ea typeface="+mn-ea"/>
                          <a:cs typeface="+mn-cs"/>
                        </a:rPr>
                        <a:t>100% 2015</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875350">
                <a:tc>
                  <a:txBody>
                    <a:bodyPr/>
                    <a:lstStyle/>
                    <a:p>
                      <a:pPr marL="87313" lvl="1" indent="-80963">
                        <a:buFont typeface="Arial" pitchFamily="34" charset="0"/>
                        <a:buChar char="•"/>
                      </a:pPr>
                      <a:r>
                        <a:rPr lang="fr-FR" sz="1600" kern="1200" dirty="0" smtClean="0">
                          <a:solidFill>
                            <a:schemeClr val="tx1"/>
                          </a:solidFill>
                          <a:latin typeface="+mn-lt"/>
                          <a:ea typeface="+mn-ea"/>
                          <a:cs typeface="+mn-cs"/>
                        </a:rPr>
                        <a:t>Taux d’avancement</a:t>
                      </a:r>
                      <a:r>
                        <a:rPr lang="fr-FR" sz="1600" kern="1200" baseline="0" dirty="0" smtClean="0">
                          <a:solidFill>
                            <a:schemeClr val="tx1"/>
                          </a:solidFill>
                          <a:latin typeface="+mn-lt"/>
                          <a:ea typeface="+mn-ea"/>
                          <a:cs typeface="+mn-cs"/>
                        </a:rPr>
                        <a:t> dans la définition des procédures de travail </a:t>
                      </a:r>
                      <a:endParaRPr lang="fr-FR" sz="1600" kern="1200" dirty="0" smtClean="0">
                        <a:solidFill>
                          <a:schemeClr val="tx1"/>
                        </a:solidFill>
                        <a:latin typeface="+mn-lt"/>
                        <a:ea typeface="+mn-ea"/>
                        <a:cs typeface="+mn-cs"/>
                      </a:endParaRPr>
                    </a:p>
                  </a:txBody>
                  <a:tcPr marL="0" marR="0" marT="0" marB="0" anchor="ctr">
                    <a:solidFill>
                      <a:schemeClr val="accent2">
                        <a:lumMod val="20000"/>
                        <a:lumOff val="80000"/>
                      </a:schemeClr>
                    </a:solidFill>
                  </a:tcPr>
                </a:tc>
                <a:tc>
                  <a:txBody>
                    <a:bodyPr/>
                    <a:lstStyle/>
                    <a:p>
                      <a:pPr marL="87313" lvl="1" indent="-80963">
                        <a:buFont typeface="Arial" pitchFamily="34" charset="0"/>
                        <a:buChar char="•"/>
                      </a:pPr>
                      <a:r>
                        <a:rPr lang="fr-FR" sz="1600" kern="1200" dirty="0" smtClean="0">
                          <a:solidFill>
                            <a:schemeClr val="tx1"/>
                          </a:solidFill>
                          <a:latin typeface="+mn-lt"/>
                          <a:ea typeface="+mn-ea"/>
                          <a:cs typeface="+mn-cs"/>
                        </a:rPr>
                        <a:t>100% 2015</a:t>
                      </a:r>
                    </a:p>
                  </a:txBody>
                  <a:tcPr marL="0" marR="0" marT="0" marB="0" anchor="ct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r h="875350">
                <a:tc>
                  <a:txBody>
                    <a:bodyPr/>
                    <a:lstStyle/>
                    <a:p>
                      <a:pPr marL="85725" lvl="0" indent="-85725" algn="l" rtl="0" eaLnBrk="1" latinLnBrk="0" hangingPunct="1">
                        <a:buFont typeface="Arial" pitchFamily="34" charset="0"/>
                        <a:buChar char="•"/>
                      </a:pPr>
                      <a:r>
                        <a:rPr kumimoji="0" lang="fr-FR" sz="1600" kern="1200" dirty="0" smtClean="0">
                          <a:solidFill>
                            <a:schemeClr val="tx1"/>
                          </a:solidFill>
                          <a:latin typeface="+mn-lt"/>
                          <a:ea typeface="+mn-ea"/>
                          <a:cs typeface="+mn-cs"/>
                        </a:rPr>
                        <a:t>Part de marché</a:t>
                      </a:r>
                      <a:r>
                        <a:rPr kumimoji="0" lang="fr-FR" sz="1600" kern="1200" baseline="0" dirty="0" smtClean="0">
                          <a:solidFill>
                            <a:schemeClr val="tx1"/>
                          </a:solidFill>
                          <a:latin typeface="+mn-lt"/>
                          <a:ea typeface="+mn-ea"/>
                          <a:cs typeface="+mn-cs"/>
                        </a:rPr>
                        <a:t> issus du partenariat </a:t>
                      </a:r>
                      <a:endParaRPr kumimoji="0" lang="fr-FR" sz="1600" kern="1200" dirty="0" smtClean="0">
                        <a:solidFill>
                          <a:srgbClr val="FF0000"/>
                        </a:solidFill>
                        <a:latin typeface="+mn-lt"/>
                        <a:ea typeface="+mn-ea"/>
                        <a:cs typeface="+mn-cs"/>
                      </a:endParaRPr>
                    </a:p>
                  </a:txBody>
                  <a:tcPr marL="0" marR="0" marT="0" marB="0" anchor="ctr">
                    <a:solidFill>
                      <a:schemeClr val="bg1"/>
                    </a:solidFill>
                  </a:tcPr>
                </a:tc>
                <a:tc>
                  <a:txBody>
                    <a:bodyPr/>
                    <a:lstStyle/>
                    <a:p>
                      <a:pPr marL="85725" lvl="0" indent="-85725" algn="l" rtl="0" eaLnBrk="1" latinLnBrk="0" hangingPunct="1">
                        <a:buFont typeface="Arial" pitchFamily="34" charset="0"/>
                        <a:buChar char="•"/>
                      </a:pPr>
                      <a:r>
                        <a:rPr kumimoji="0" lang="fr-FR" sz="1600" kern="1200" dirty="0" smtClean="0">
                          <a:solidFill>
                            <a:schemeClr val="tx1"/>
                          </a:solidFill>
                          <a:latin typeface="+mn-lt"/>
                          <a:ea typeface="+mn-ea"/>
                          <a:cs typeface="+mn-cs"/>
                        </a:rPr>
                        <a:t>% à définir en fonction de l’étude du marché</a:t>
                      </a:r>
                      <a:r>
                        <a:rPr kumimoji="0" lang="fr-FR" sz="1600" kern="1200" baseline="0" dirty="0" smtClean="0">
                          <a:solidFill>
                            <a:schemeClr val="tx1"/>
                          </a:solidFill>
                          <a:latin typeface="+mn-lt"/>
                          <a:ea typeface="+mn-ea"/>
                          <a:cs typeface="+mn-cs"/>
                        </a:rPr>
                        <a:t> </a:t>
                      </a:r>
                      <a:r>
                        <a:rPr kumimoji="0" lang="fr-FR" sz="1600" kern="1200" dirty="0" smtClean="0">
                          <a:solidFill>
                            <a:schemeClr val="tx1"/>
                          </a:solidFill>
                          <a:latin typeface="+mn-lt"/>
                          <a:ea typeface="+mn-ea"/>
                          <a:cs typeface="+mn-cs"/>
                        </a:rPr>
                        <a:t>.</a:t>
                      </a:r>
                    </a:p>
                  </a:txBody>
                  <a:tcPr marL="0" marR="0" marT="0" marB="0" anchor="ct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nchor="ctr"/>
                </a:tc>
              </a:tr>
            </a:tbl>
          </a:graphicData>
        </a:graphic>
      </p:graphicFrame>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Indicateurs Client :</a:t>
            </a:r>
            <a:endParaRPr lang="fr-FR" sz="2800" dirty="0"/>
          </a:p>
        </p:txBody>
      </p:sp>
      <p:sp>
        <p:nvSpPr>
          <p:cNvPr id="3" name="Espace réservé du numéro de diapositive 2"/>
          <p:cNvSpPr>
            <a:spLocks noGrp="1"/>
          </p:cNvSpPr>
          <p:nvPr>
            <p:ph type="sldNum" sz="quarter" idx="12"/>
          </p:nvPr>
        </p:nvSpPr>
        <p:spPr>
          <a:xfrm>
            <a:off x="8358214" y="6407944"/>
            <a:ext cx="654818" cy="365125"/>
          </a:xfrm>
        </p:spPr>
        <p:txBody>
          <a:bodyPr/>
          <a:lstStyle/>
          <a:p>
            <a:fld id="{0E2CAE94-80FD-440D-89D0-51F5150E77D6}" type="slidenum">
              <a:rPr lang="fr-FR" smtClean="0"/>
              <a:pPr/>
              <a:t>133</a:t>
            </a:fld>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xmlns="" val="1331400922"/>
              </p:ext>
            </p:extLst>
          </p:nvPr>
        </p:nvGraphicFramePr>
        <p:xfrm>
          <a:off x="142845" y="1285860"/>
          <a:ext cx="8715436" cy="3937000"/>
        </p:xfrm>
        <a:graphic>
          <a:graphicData uri="http://schemas.openxmlformats.org/drawingml/2006/table">
            <a:tbl>
              <a:tblPr firstRow="1" bandRow="1">
                <a:tableStyleId>{5DA37D80-6434-44D0-A028-1B22A696006F}</a:tableStyleId>
              </a:tblPr>
              <a:tblGrid>
                <a:gridCol w="3000395"/>
                <a:gridCol w="2714644"/>
                <a:gridCol w="3000397"/>
              </a:tblGrid>
              <a:tr h="370840">
                <a:tc>
                  <a:txBody>
                    <a:bodyPr/>
                    <a:lstStyle/>
                    <a:p>
                      <a:pPr algn="ctr"/>
                      <a:r>
                        <a:rPr lang="fr-FR" sz="1400" dirty="0" smtClean="0">
                          <a:solidFill>
                            <a:schemeClr val="tx1"/>
                          </a:solidFill>
                        </a:rPr>
                        <a:t>Indicateur</a:t>
                      </a:r>
                      <a:endParaRPr lang="fr-FR" sz="1400" dirty="0">
                        <a:solidFill>
                          <a:schemeClr val="tx1"/>
                        </a:solidFill>
                      </a:endParaRPr>
                    </a:p>
                  </a:txBody>
                  <a:tcPr/>
                </a:tc>
                <a:tc>
                  <a:txBody>
                    <a:bodyPr/>
                    <a:lstStyle/>
                    <a:p>
                      <a:pPr algn="ctr"/>
                      <a:r>
                        <a:rPr lang="fr-FR" sz="1400" dirty="0" smtClean="0">
                          <a:solidFill>
                            <a:schemeClr val="tx1"/>
                          </a:solidFill>
                        </a:rPr>
                        <a:t>Cible 2017</a:t>
                      </a:r>
                      <a:endParaRPr lang="fr-FR" sz="1400" dirty="0">
                        <a:solidFill>
                          <a:schemeClr val="tx1"/>
                        </a:solidFill>
                      </a:endParaRPr>
                    </a:p>
                  </a:txBody>
                  <a:tcPr/>
                </a:tc>
                <a:tc>
                  <a:txBody>
                    <a:bodyPr/>
                    <a:lstStyle/>
                    <a:p>
                      <a:pPr algn="ctr"/>
                      <a:r>
                        <a:rPr lang="fr-FR" sz="1400" dirty="0" smtClean="0">
                          <a:solidFill>
                            <a:schemeClr val="tx1"/>
                          </a:solidFill>
                        </a:rPr>
                        <a:t>Action</a:t>
                      </a:r>
                      <a:r>
                        <a:rPr lang="fr-FR" sz="1400" baseline="0" dirty="0" smtClean="0">
                          <a:solidFill>
                            <a:schemeClr val="tx1"/>
                          </a:solidFill>
                        </a:rPr>
                        <a:t> Stratégique</a:t>
                      </a:r>
                      <a:endParaRPr lang="fr-FR" sz="1400" dirty="0">
                        <a:solidFill>
                          <a:schemeClr val="tx1"/>
                        </a:solidFill>
                      </a:endParaRP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err="1" smtClean="0">
                          <a:solidFill>
                            <a:schemeClr val="tx1"/>
                          </a:solidFill>
                          <a:latin typeface="+mn-lt"/>
                          <a:ea typeface="+mn-ea"/>
                          <a:cs typeface="+mn-cs"/>
                        </a:rPr>
                        <a:t>Nbr</a:t>
                      </a:r>
                      <a:r>
                        <a:rPr kumimoji="0" lang="fr-FR" sz="1400" kern="1200" dirty="0" smtClean="0">
                          <a:solidFill>
                            <a:schemeClr val="tx1"/>
                          </a:solidFill>
                          <a:latin typeface="+mn-lt"/>
                          <a:ea typeface="+mn-ea"/>
                          <a:cs typeface="+mn-cs"/>
                        </a:rPr>
                        <a:t> d’actions de communication</a:t>
                      </a:r>
                    </a:p>
                    <a:p>
                      <a:endParaRPr lang="fr-FR" sz="1400" dirty="0">
                        <a:solidFill>
                          <a:schemeClr val="tx1"/>
                        </a:solidFill>
                      </a:endParaRPr>
                    </a:p>
                  </a:txBody>
                  <a:tcPr>
                    <a:solidFill>
                      <a:schemeClr val="accent2">
                        <a:lumMod val="20000"/>
                        <a:lumOff val="80000"/>
                      </a:schemeClr>
                    </a:solidFill>
                  </a:tcPr>
                </a:tc>
                <a:tc>
                  <a:txBody>
                    <a:bodyPr/>
                    <a:lstStyle/>
                    <a:p>
                      <a:r>
                        <a:rPr lang="fr-FR" sz="1400" dirty="0" smtClean="0">
                          <a:solidFill>
                            <a:schemeClr val="tx1"/>
                          </a:solidFill>
                        </a:rPr>
                        <a:t>100% actions prévues</a:t>
                      </a:r>
                      <a:r>
                        <a:rPr lang="fr-FR" sz="1400" baseline="0" dirty="0" smtClean="0">
                          <a:solidFill>
                            <a:schemeClr val="tx1"/>
                          </a:solidFill>
                        </a:rPr>
                        <a:t> dans le plan de communication annuel</a:t>
                      </a:r>
                      <a:endParaRPr lang="fr-FR" sz="1400" dirty="0">
                        <a:solidFill>
                          <a:schemeClr val="tx1"/>
                        </a:solidFill>
                      </a:endParaRPr>
                    </a:p>
                  </a:txBody>
                  <a:tcPr>
                    <a:solidFill>
                      <a:schemeClr val="accent2">
                        <a:lumMod val="20000"/>
                        <a:lumOff val="80000"/>
                      </a:schemeClr>
                    </a:solidFill>
                  </a:tcPr>
                </a:tc>
                <a:tc rowSpan="3">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1"/>
                          </a:solidFill>
                          <a:latin typeface="+mn-lt"/>
                          <a:ea typeface="+mn-ea"/>
                          <a:cs typeface="+mn-cs"/>
                        </a:rPr>
                        <a:t>Protection des revenus PDR</a:t>
                      </a:r>
                      <a:endParaRPr lang="fr-FR" sz="1400" dirty="0">
                        <a:solidFill>
                          <a:schemeClr val="tx1"/>
                        </a:solidFill>
                      </a:endParaRPr>
                    </a:p>
                  </a:txBody>
                  <a:tcPr anchor="ctr">
                    <a:solidFill>
                      <a:schemeClr val="accent2">
                        <a:lumMod val="20000"/>
                        <a:lumOff val="80000"/>
                      </a:schemeClr>
                    </a:solidFill>
                  </a:tcPr>
                </a:tc>
              </a:tr>
              <a:tr h="370840">
                <a:tc>
                  <a:txBody>
                    <a:bodyPr/>
                    <a:lstStyle/>
                    <a:p>
                      <a:pPr marL="0" algn="l" rtl="0" eaLnBrk="1" latinLnBrk="0" hangingPunct="1"/>
                      <a:r>
                        <a:rPr kumimoji="0" lang="fr-FR" sz="1400" b="1" kern="1200" dirty="0" smtClean="0">
                          <a:solidFill>
                            <a:schemeClr val="tx1"/>
                          </a:solidFill>
                          <a:latin typeface="+mn-lt"/>
                          <a:ea typeface="+mn-ea"/>
                          <a:cs typeface="+mn-cs"/>
                        </a:rPr>
                        <a:t>Paramètres (à détailler) Qualité/Continuité de service de services</a:t>
                      </a:r>
                      <a:endParaRPr kumimoji="0" lang="fr-FR" sz="1400" b="1" kern="1200" dirty="0">
                        <a:solidFill>
                          <a:schemeClr val="tx1"/>
                        </a:solidFill>
                        <a:latin typeface="+mn-lt"/>
                        <a:ea typeface="+mn-ea"/>
                        <a:cs typeface="+mn-cs"/>
                      </a:endParaRPr>
                    </a:p>
                  </a:txBody>
                  <a:tcPr>
                    <a:solidFill>
                      <a:schemeClr val="bg1"/>
                    </a:solidFill>
                  </a:tcPr>
                </a:tc>
                <a:tc>
                  <a:txBody>
                    <a:bodyPr/>
                    <a:lstStyle/>
                    <a:p>
                      <a:r>
                        <a:rPr lang="fr-FR" sz="1400" dirty="0" smtClean="0">
                          <a:solidFill>
                            <a:schemeClr val="tx1"/>
                          </a:solidFill>
                        </a:rPr>
                        <a:t>Paramètre CREG</a:t>
                      </a:r>
                      <a:endParaRPr lang="fr-FR" sz="1400" dirty="0">
                        <a:solidFill>
                          <a:schemeClr val="tx1"/>
                        </a:solidFill>
                      </a:endParaRPr>
                    </a:p>
                  </a:txBody>
                  <a:tcPr>
                    <a:solidFill>
                      <a:schemeClr val="bg1"/>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kern="1200" dirty="0" smtClean="0">
                          <a:solidFill>
                            <a:schemeClr val="tx1"/>
                          </a:solidFill>
                          <a:latin typeface="+mn-lt"/>
                          <a:ea typeface="+mn-ea"/>
                          <a:cs typeface="+mn-cs"/>
                        </a:rPr>
                        <a:t>Taux de diminution des</a:t>
                      </a:r>
                      <a:r>
                        <a:rPr kumimoji="0" lang="fr-FR" sz="1400" kern="1200" baseline="0" dirty="0" smtClean="0">
                          <a:solidFill>
                            <a:schemeClr val="tx1"/>
                          </a:solidFill>
                          <a:latin typeface="+mn-lt"/>
                          <a:ea typeface="+mn-ea"/>
                          <a:cs typeface="+mn-cs"/>
                        </a:rPr>
                        <a:t> cas de fraude et agressions des ouvrages, </a:t>
                      </a:r>
                      <a:r>
                        <a:rPr kumimoji="0" lang="fr-FR" sz="1400" kern="1200" baseline="0" dirty="0" err="1" smtClean="0">
                          <a:solidFill>
                            <a:schemeClr val="tx1"/>
                          </a:solidFill>
                          <a:latin typeface="+mn-lt"/>
                          <a:ea typeface="+mn-ea"/>
                          <a:cs typeface="+mn-cs"/>
                        </a:rPr>
                        <a:t>etc</a:t>
                      </a:r>
                      <a:endParaRPr kumimoji="0" lang="fr-FR" sz="1400" kern="1200" dirty="0" smtClean="0">
                        <a:solidFill>
                          <a:schemeClr val="tx1"/>
                        </a:solidFill>
                        <a:latin typeface="+mn-lt"/>
                        <a:ea typeface="+mn-ea"/>
                        <a:cs typeface="+mn-cs"/>
                      </a:endParaRPr>
                    </a:p>
                  </a:txBody>
                  <a:tcPr>
                    <a:solidFill>
                      <a:schemeClr val="accent2">
                        <a:lumMod val="20000"/>
                        <a:lumOff val="80000"/>
                      </a:schemeClr>
                    </a:solidFill>
                  </a:tcPr>
                </a:tc>
                <a:tc>
                  <a:txBody>
                    <a:bodyPr/>
                    <a:lstStyle/>
                    <a:p>
                      <a:r>
                        <a:rPr lang="fr-FR" sz="1400" dirty="0" smtClean="0">
                          <a:solidFill>
                            <a:schemeClr val="tx1"/>
                          </a:solidFill>
                        </a:rPr>
                        <a:t>50% 2017</a:t>
                      </a:r>
                      <a:endParaRPr lang="fr-FR" sz="1400" dirty="0">
                        <a:solidFill>
                          <a:schemeClr val="tx1"/>
                        </a:solidFill>
                      </a:endParaRPr>
                    </a:p>
                  </a:txBody>
                  <a:tcPr>
                    <a:solidFill>
                      <a:schemeClr val="accent2">
                        <a:lumMod val="20000"/>
                        <a:lumOff val="80000"/>
                      </a:schemeClr>
                    </a:solidFill>
                  </a:tcPr>
                </a:tc>
                <a:tc vMerge="1">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fr-FR" sz="1400" dirty="0" smtClean="0">
                        <a:solidFill>
                          <a:schemeClr val="tx1"/>
                        </a:solidFill>
                      </a:endParaRPr>
                    </a:p>
                  </a:txBody>
                  <a:tcPr/>
                </a:tc>
              </a:tr>
              <a:tr h="370840">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Nombre d’action</a:t>
                      </a:r>
                      <a:r>
                        <a:rPr lang="fr-FR" sz="1400" kern="1200" baseline="0" dirty="0" smtClean="0">
                          <a:solidFill>
                            <a:schemeClr val="tx1"/>
                          </a:solidFill>
                          <a:latin typeface="+mn-lt"/>
                          <a:ea typeface="+mn-ea"/>
                          <a:cs typeface="+mn-cs"/>
                        </a:rPr>
                        <a:t> marke</a:t>
                      </a:r>
                      <a:r>
                        <a:rPr lang="fr-FR" sz="1400" kern="1200" dirty="0" smtClean="0">
                          <a:solidFill>
                            <a:schemeClr val="tx1"/>
                          </a:solidFill>
                          <a:latin typeface="+mn-lt"/>
                          <a:ea typeface="+mn-ea"/>
                          <a:cs typeface="+mn-cs"/>
                        </a:rPr>
                        <a:t>ting réalisées/prévues</a:t>
                      </a:r>
                    </a:p>
                  </a:txBody>
                  <a:tcPr marL="0" marR="0" marT="0" marB="0" anchor="ctr">
                    <a:solidFill>
                      <a:schemeClr val="bg1"/>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2014</a:t>
                      </a:r>
                    </a:p>
                  </a:txBody>
                  <a:tcPr marL="0" marR="0" marT="0" marB="0" anchor="ctr">
                    <a:solidFill>
                      <a:schemeClr val="bg1"/>
                    </a:solidFill>
                  </a:tcPr>
                </a:tc>
                <a:tc rowSpan="2">
                  <a:txBody>
                    <a:bodyPr/>
                    <a:lstStyle/>
                    <a:p>
                      <a:r>
                        <a:rPr kumimoji="0" lang="fr-FR" sz="1400" kern="1200" dirty="0" smtClean="0">
                          <a:solidFill>
                            <a:schemeClr val="tx1"/>
                          </a:solidFill>
                          <a:latin typeface="+mn-lt"/>
                          <a:ea typeface="+mn-ea"/>
                          <a:cs typeface="+mn-cs"/>
                        </a:rPr>
                        <a:t>Passer d’une culture d’USAGER à une culture CLIENT pour capter le maximum de valeur</a:t>
                      </a:r>
                      <a:endParaRPr lang="fr-FR" sz="1400" dirty="0">
                        <a:solidFill>
                          <a:schemeClr val="tx1"/>
                        </a:solidFill>
                      </a:endParaRPr>
                    </a:p>
                  </a:txBody>
                  <a:tcPr>
                    <a:solidFill>
                      <a:schemeClr val="bg1"/>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fr-FR" sz="1400" kern="1200" dirty="0" smtClean="0">
                          <a:solidFill>
                            <a:schemeClr val="tx1"/>
                          </a:solidFill>
                          <a:latin typeface="+mn-lt"/>
                          <a:ea typeface="+mn-ea"/>
                          <a:cs typeface="+mn-cs"/>
                        </a:rPr>
                        <a:t>. Nombre d’action</a:t>
                      </a:r>
                      <a:r>
                        <a:rPr lang="fr-FR" sz="1400" kern="1200" baseline="0" dirty="0" smtClean="0">
                          <a:solidFill>
                            <a:schemeClr val="tx1"/>
                          </a:solidFill>
                          <a:latin typeface="+mn-lt"/>
                          <a:ea typeface="+mn-ea"/>
                          <a:cs typeface="+mn-cs"/>
                        </a:rPr>
                        <a:t> de communication </a:t>
                      </a:r>
                      <a:r>
                        <a:rPr lang="fr-FR" sz="1400" kern="1200" dirty="0" smtClean="0">
                          <a:solidFill>
                            <a:schemeClr val="tx1"/>
                          </a:solidFill>
                          <a:latin typeface="+mn-lt"/>
                          <a:ea typeface="+mn-ea"/>
                          <a:cs typeface="+mn-cs"/>
                        </a:rPr>
                        <a:t>réalisées/prévues</a:t>
                      </a:r>
                    </a:p>
                  </a:txBody>
                  <a:tcPr marL="0" marR="0" marT="0" marB="0" anchor="ctr">
                    <a:solidFill>
                      <a:schemeClr val="accent2">
                        <a:lumMod val="20000"/>
                        <a:lumOff val="80000"/>
                      </a:schemeClr>
                    </a:solidFill>
                  </a:tcPr>
                </a:tc>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100% 2013</a:t>
                      </a:r>
                    </a:p>
                  </a:txBody>
                  <a:tcPr marL="0" marR="0" marT="0" marB="0" anchor="ctr">
                    <a:solidFill>
                      <a:schemeClr val="accent2">
                        <a:lumMod val="20000"/>
                        <a:lumOff val="80000"/>
                      </a:schemeClr>
                    </a:solidFill>
                  </a:tcPr>
                </a:tc>
                <a:tc vMerge="1">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400" kern="1200" dirty="0" smtClean="0">
                        <a:solidFill>
                          <a:schemeClr val="tx1"/>
                        </a:solidFill>
                        <a:latin typeface="+mn-lt"/>
                        <a:ea typeface="+mn-ea"/>
                        <a:cs typeface="+mn-cs"/>
                      </a:endParaRPr>
                    </a:p>
                  </a:txBody>
                  <a:tcPr marL="0" marR="0" marT="0" marB="0" anchor="ctr"/>
                </a:tc>
              </a:tr>
              <a:tr h="370840">
                <a:tc>
                  <a:txBody>
                    <a:bodyPr/>
                    <a:lstStyle/>
                    <a:p>
                      <a:pPr marL="8890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Taux de satisfaction (enquête client) </a:t>
                      </a:r>
                    </a:p>
                  </a:txBody>
                  <a:tcPr marL="0" marR="0" marT="0" marB="0" anchor="ctr">
                    <a:solidFill>
                      <a:schemeClr val="bg1"/>
                    </a:solidFill>
                  </a:tcPr>
                </a:tc>
                <a:tc>
                  <a:txBody>
                    <a:bodyPr/>
                    <a:lstStyle/>
                    <a:p>
                      <a:pPr marL="85725" marR="0" lvl="0" indent="0" algn="l" defTabSz="914400" rtl="0" eaLnBrk="1" fontAlgn="auto" latinLnBrk="0" hangingPunct="1">
                        <a:lnSpc>
                          <a:spcPct val="130000"/>
                        </a:lnSpc>
                        <a:spcBef>
                          <a:spcPts val="0"/>
                        </a:spcBef>
                        <a:spcAft>
                          <a:spcPts val="800"/>
                        </a:spcAft>
                        <a:buClrTx/>
                        <a:buSzTx/>
                        <a:buFont typeface="Arial" pitchFamily="34" charset="0"/>
                        <a:buNone/>
                        <a:tabLst/>
                        <a:defRPr/>
                      </a:pPr>
                      <a:r>
                        <a:rPr lang="fr-FR" sz="1400" kern="1200" dirty="0" smtClean="0">
                          <a:solidFill>
                            <a:schemeClr val="tx1"/>
                          </a:solidFill>
                          <a:latin typeface="+mn-lt"/>
                          <a:ea typeface="+mn-ea"/>
                          <a:cs typeface="+mn-cs"/>
                        </a:rPr>
                        <a:t>100% 2013</a:t>
                      </a:r>
                    </a:p>
                  </a:txBody>
                  <a:tcPr marL="0" marR="0" marT="0" marB="0" anchor="ctr">
                    <a:solidFill>
                      <a:schemeClr val="bg1"/>
                    </a:solidFill>
                  </a:tcPr>
                </a:tc>
                <a:tc>
                  <a:txBody>
                    <a:bodyPr/>
                    <a:lstStyle/>
                    <a:p>
                      <a:r>
                        <a:rPr kumimoji="0" lang="fr-FR" sz="1400" kern="1200" dirty="0" smtClean="0">
                          <a:solidFill>
                            <a:schemeClr val="tx1"/>
                          </a:solidFill>
                          <a:latin typeface="+mn-lt"/>
                          <a:ea typeface="+mn-ea"/>
                          <a:cs typeface="+mn-cs"/>
                        </a:rPr>
                        <a:t>Organiser la gestion des clients éligibles</a:t>
                      </a:r>
                      <a:endParaRPr lang="fr-FR" sz="1400" dirty="0">
                        <a:solidFill>
                          <a:schemeClr val="tx1"/>
                        </a:solidFill>
                      </a:endParaRPr>
                    </a:p>
                  </a:txBody>
                  <a:tcPr>
                    <a:solidFill>
                      <a:schemeClr val="accent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Indicateurs Finances :</a:t>
            </a:r>
            <a:endParaRPr lang="fr-FR" sz="2800" dirty="0"/>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134</a:t>
            </a:fld>
            <a:endParaRPr lang="fr-FR" dirty="0"/>
          </a:p>
        </p:txBody>
      </p:sp>
      <p:graphicFrame>
        <p:nvGraphicFramePr>
          <p:cNvPr id="5" name="Tableau 4"/>
          <p:cNvGraphicFramePr>
            <a:graphicFrameLocks noGrp="1"/>
          </p:cNvGraphicFramePr>
          <p:nvPr/>
        </p:nvGraphicFramePr>
        <p:xfrm>
          <a:off x="142845" y="1397000"/>
          <a:ext cx="8715436" cy="1876140"/>
        </p:xfrm>
        <a:graphic>
          <a:graphicData uri="http://schemas.openxmlformats.org/drawingml/2006/table">
            <a:tbl>
              <a:tblPr firstRow="1" bandRow="1">
                <a:tableStyleId>{5DA37D80-6434-44D0-A028-1B22A696006F}</a:tableStyleId>
              </a:tblPr>
              <a:tblGrid>
                <a:gridCol w="3071833"/>
                <a:gridCol w="1643074"/>
                <a:gridCol w="4000529"/>
              </a:tblGrid>
              <a:tr h="727365">
                <a:tc>
                  <a:txBody>
                    <a:bodyPr/>
                    <a:lstStyle/>
                    <a:p>
                      <a:pPr algn="ctr"/>
                      <a:r>
                        <a:rPr lang="fr-FR" dirty="0" smtClean="0">
                          <a:solidFill>
                            <a:schemeClr val="tx1"/>
                          </a:solidFill>
                        </a:rPr>
                        <a:t>Indicateur</a:t>
                      </a:r>
                      <a:endParaRPr lang="fr-FR"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800" dirty="0" smtClean="0"/>
                        <a:t>Cible 2017</a:t>
                      </a:r>
                    </a:p>
                    <a:p>
                      <a:pPr algn="ctr"/>
                      <a:endParaRPr lang="fr-FR" dirty="0"/>
                    </a:p>
                  </a:txBody>
                  <a:tcPr/>
                </a:tc>
                <a:tc>
                  <a:txBody>
                    <a:bodyPr/>
                    <a:lstStyle/>
                    <a:p>
                      <a:pPr algn="ctr"/>
                      <a:r>
                        <a:rPr lang="fr-FR" dirty="0" smtClean="0"/>
                        <a:t>Action</a:t>
                      </a:r>
                      <a:r>
                        <a:rPr lang="fr-FR" baseline="0" dirty="0" smtClean="0"/>
                        <a:t> Stratégique</a:t>
                      </a:r>
                      <a:endParaRPr lang="fr-FR" dirty="0"/>
                    </a:p>
                  </a:txBody>
                  <a:tcPr/>
                </a:tc>
              </a:tr>
              <a:tr h="727365">
                <a:tc>
                  <a:txBody>
                    <a:bodyPr/>
                    <a:lstStyle/>
                    <a:p>
                      <a:r>
                        <a:rPr lang="fr-FR" dirty="0" smtClean="0">
                          <a:solidFill>
                            <a:schemeClr val="tx1"/>
                          </a:solidFill>
                        </a:rPr>
                        <a:t>CA services</a:t>
                      </a:r>
                      <a:endParaRPr lang="fr-FR" dirty="0">
                        <a:solidFill>
                          <a:schemeClr val="tx1"/>
                        </a:solidFill>
                      </a:endParaRPr>
                    </a:p>
                  </a:txBody>
                  <a:tcPr anchor="ctr"/>
                </a:tc>
                <a:tc>
                  <a:txBody>
                    <a:bodyPr/>
                    <a:lstStyle/>
                    <a:p>
                      <a:r>
                        <a:rPr lang="fr-FR" dirty="0" smtClean="0"/>
                        <a:t>À</a:t>
                      </a:r>
                      <a:r>
                        <a:rPr lang="fr-FR" baseline="0" dirty="0" smtClean="0"/>
                        <a:t> D</a:t>
                      </a:r>
                      <a:r>
                        <a:rPr lang="fr-FR" dirty="0" smtClean="0"/>
                        <a:t>éfinir 2013 </a:t>
                      </a:r>
                      <a:endParaRPr lang="fr-FR" dirty="0"/>
                    </a:p>
                  </a:txBody>
                  <a:tcPr/>
                </a:tc>
                <a:tc>
                  <a:txBody>
                    <a:bodyPr/>
                    <a:lstStyle/>
                    <a:p>
                      <a:r>
                        <a:rPr kumimoji="0" lang="fr-FR" kern="1200" dirty="0" smtClean="0">
                          <a:solidFill>
                            <a:schemeClr val="tx1"/>
                          </a:solidFill>
                          <a:latin typeface="+mn-lt"/>
                          <a:ea typeface="+mn-ea"/>
                          <a:cs typeface="+mn-cs"/>
                        </a:rPr>
                        <a:t>Création et Développement de l’entité « Services »</a:t>
                      </a:r>
                      <a:endParaRPr lang="fr-FR" dirty="0">
                        <a:solidFill>
                          <a:schemeClr val="tx1"/>
                        </a:solidFill>
                      </a:endParaRPr>
                    </a:p>
                  </a:txBody>
                  <a:tcPr/>
                </a:tc>
              </a:tr>
              <a:tr h="4214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normalizeH="0" baseline="0" dirty="0" smtClean="0">
                          <a:ln>
                            <a:noFill/>
                          </a:ln>
                          <a:solidFill>
                            <a:schemeClr val="tx1"/>
                          </a:solidFill>
                          <a:effectLst/>
                          <a:latin typeface="+mn-lt"/>
                          <a:ea typeface="Times" pitchFamily="18" charset="0"/>
                          <a:cs typeface="Times New Roman" pitchFamily="18" charset="0"/>
                        </a:rPr>
                        <a:t>Solde créances</a:t>
                      </a:r>
                    </a:p>
                  </a:txBody>
                  <a:tcPr anchor="ctr"/>
                </a:tc>
                <a:tc>
                  <a:txBody>
                    <a:bodyPr/>
                    <a:lstStyle/>
                    <a:p>
                      <a:r>
                        <a:rPr lang="fr-FR" dirty="0" smtClean="0"/>
                        <a:t>50%</a:t>
                      </a:r>
                      <a:endParaRPr lang="fr-FR" dirty="0"/>
                    </a:p>
                  </a:txBody>
                  <a:tcPr/>
                </a:tc>
                <a:tc>
                  <a:txBody>
                    <a:bodyPr/>
                    <a:lstStyle/>
                    <a:p>
                      <a:r>
                        <a:rPr lang="fr-FR" dirty="0" smtClean="0">
                          <a:solidFill>
                            <a:schemeClr val="tx1"/>
                          </a:solidFill>
                        </a:rPr>
                        <a:t>Protection des revenus</a:t>
                      </a:r>
                      <a:endParaRPr lang="fr-FR"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28596" y="785794"/>
            <a:ext cx="8358246" cy="5500726"/>
          </a:xfrm>
        </p:spPr>
        <p:txBody>
          <a:bodyPr>
            <a:normAutofit fontScale="70000" lnSpcReduction="20000"/>
          </a:bodyPr>
          <a:lstStyle/>
          <a:p>
            <a:pPr algn="just">
              <a:buNone/>
            </a:pPr>
            <a:r>
              <a:rPr lang="fr-FR" sz="2800" dirty="0" smtClean="0"/>
              <a:t>En attendant la mise en place d’une structure devant prendre en charge la fonction stratégie de la SDA, il est indispensable de d’élaborer un dispositif de pilotage permettant le suivi de la mise en œuvre du plan d’actions stratégiques et son actualisation.</a:t>
            </a:r>
          </a:p>
          <a:p>
            <a:pPr algn="just">
              <a:buNone/>
            </a:pPr>
            <a:r>
              <a:rPr lang="fr-FR" sz="2800" dirty="0" smtClean="0"/>
              <a:t> </a:t>
            </a:r>
            <a:endParaRPr lang="fr-FR" sz="2400" dirty="0" smtClean="0"/>
          </a:p>
          <a:p>
            <a:pPr algn="just">
              <a:buNone/>
            </a:pPr>
            <a:r>
              <a:rPr lang="fr-FR" sz="2800" dirty="0" smtClean="0"/>
              <a:t>Ce dispositif repose sur :</a:t>
            </a:r>
          </a:p>
          <a:p>
            <a:pPr algn="just">
              <a:buNone/>
            </a:pPr>
            <a:endParaRPr lang="fr-FR" sz="2400" dirty="0" smtClean="0"/>
          </a:p>
          <a:p>
            <a:pPr lvl="0" algn="just">
              <a:buFont typeface="Wingdings" pitchFamily="2" charset="2"/>
              <a:buChar char="§"/>
            </a:pPr>
            <a:r>
              <a:rPr lang="fr-FR" sz="2800" dirty="0" smtClean="0"/>
              <a:t>Le comité de pilotage du déploiement du plan d’actions stratégiques, à mettre en place au niveau de la Société pour assurer le suivi de la réalisation du plan stratégique une fois approuvé par le CA/SDA et CEPS/</a:t>
            </a:r>
            <a:r>
              <a:rPr lang="fr-FR" sz="2800" dirty="0" err="1" smtClean="0"/>
              <a:t>Sonelgaz</a:t>
            </a:r>
            <a:r>
              <a:rPr lang="fr-FR" sz="2800" dirty="0" smtClean="0"/>
              <a:t>; </a:t>
            </a:r>
            <a:endParaRPr lang="fr-FR" sz="2400" dirty="0" smtClean="0"/>
          </a:p>
          <a:p>
            <a:pPr lvl="0" algn="just">
              <a:buFont typeface="Wingdings" pitchFamily="2" charset="2"/>
              <a:buChar char="§"/>
            </a:pPr>
            <a:r>
              <a:rPr lang="fr-FR" sz="2800" dirty="0" smtClean="0"/>
              <a:t>Les différents pilotes des actions stratégiques identifiés, dont :</a:t>
            </a:r>
            <a:endParaRPr lang="fr-FR" sz="2400" dirty="0" smtClean="0"/>
          </a:p>
          <a:p>
            <a:pPr lvl="2" algn="just"/>
            <a:r>
              <a:rPr lang="fr-FR" sz="2400" dirty="0" smtClean="0"/>
              <a:t>La nouvelle direction prospective, organisation et systèmes d’information pour le pilotage des projets nouveaux liés au développement de la société, </a:t>
            </a:r>
            <a:endParaRPr lang="fr-FR" sz="2000" dirty="0" smtClean="0"/>
          </a:p>
          <a:p>
            <a:pPr lvl="2" algn="just"/>
            <a:r>
              <a:rPr lang="fr-FR" sz="2400" dirty="0" smtClean="0"/>
              <a:t>Les directeurs centraux de la SDA,  pour piloter les actions stratégiques relevant de leurs domaines d’activités.</a:t>
            </a:r>
            <a:endParaRPr lang="fr-FR" sz="2000" dirty="0" smtClean="0"/>
          </a:p>
          <a:p>
            <a:pPr lvl="2" algn="just"/>
            <a:r>
              <a:rPr lang="fr-FR" sz="2400" dirty="0" smtClean="0"/>
              <a:t>Les directeurs de Distribution pour le pilotage des actions spécifiques liées au développement de leurs structures.  </a:t>
            </a:r>
          </a:p>
          <a:p>
            <a:pPr lvl="2" algn="just"/>
            <a:endParaRPr lang="fr-FR" sz="2000" dirty="0" smtClean="0"/>
          </a:p>
          <a:p>
            <a:endParaRPr lang="fr-FR" dirty="0"/>
          </a:p>
        </p:txBody>
      </p:sp>
      <p:sp>
        <p:nvSpPr>
          <p:cNvPr id="3" name="Titre 2"/>
          <p:cNvSpPr>
            <a:spLocks noGrp="1"/>
          </p:cNvSpPr>
          <p:nvPr>
            <p:ph type="title"/>
          </p:nvPr>
        </p:nvSpPr>
        <p:spPr>
          <a:xfrm>
            <a:off x="457200" y="214314"/>
            <a:ext cx="8229600" cy="642918"/>
          </a:xfrm>
        </p:spPr>
        <p:txBody>
          <a:bodyPr>
            <a:normAutofit fontScale="90000"/>
          </a:bodyPr>
          <a:lstStyle/>
          <a:p>
            <a:pPr lvl="2"/>
            <a:r>
              <a:rPr lang="fr-FR" sz="2400" b="1" dirty="0" smtClean="0"/>
              <a:t/>
            </a:r>
            <a:br>
              <a:rPr lang="fr-FR" sz="2400" b="1" dirty="0" smtClean="0"/>
            </a:br>
            <a:r>
              <a:rPr lang="fr-FR" sz="2400" dirty="0" smtClean="0">
                <a:solidFill>
                  <a:srgbClr val="0070C0"/>
                </a:solidFill>
                <a:latin typeface="Myrianod"/>
              </a:rPr>
              <a:t>3.6.3. Dispositif de pilotage du plan d’actions stratégiques :</a:t>
            </a:r>
            <a:r>
              <a:rPr lang="fr-FR" sz="1800" u="sng" dirty="0" smtClean="0">
                <a:solidFill>
                  <a:srgbClr val="0070C0"/>
                </a:solidFill>
              </a:rPr>
              <a:t/>
            </a:r>
            <a:br>
              <a:rPr lang="fr-FR" sz="1800" u="sng" dirty="0" smtClean="0">
                <a:solidFill>
                  <a:srgbClr val="0070C0"/>
                </a:solidFill>
              </a:rPr>
            </a:br>
            <a:r>
              <a:rPr lang="fr-FR" sz="2800" dirty="0" smtClean="0"/>
              <a:t> </a:t>
            </a:r>
            <a:r>
              <a:rPr lang="fr-FR" sz="2400" dirty="0" smtClean="0"/>
              <a:t/>
            </a:r>
            <a:br>
              <a:rPr lang="fr-FR" sz="2400" dirty="0" smtClean="0"/>
            </a:br>
            <a:endParaRPr lang="fr-FR" dirty="0"/>
          </a:p>
        </p:txBody>
      </p:sp>
      <p:sp>
        <p:nvSpPr>
          <p:cNvPr id="4"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135</a:t>
            </a:fld>
            <a:endParaRPr lang="fr-FR"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714356"/>
            <a:ext cx="8229600" cy="5292935"/>
          </a:xfrm>
        </p:spPr>
        <p:txBody>
          <a:bodyPr>
            <a:normAutofit/>
          </a:bodyPr>
          <a:lstStyle/>
          <a:p>
            <a:pPr>
              <a:buNone/>
            </a:pPr>
            <a:r>
              <a:rPr lang="fr-FR" sz="2000" dirty="0" smtClean="0"/>
              <a:t>Ce processus de pilotage se déroulera sur plusieurs phases :</a:t>
            </a:r>
          </a:p>
          <a:p>
            <a:pPr>
              <a:buNone/>
            </a:pPr>
            <a:r>
              <a:rPr lang="fr-FR" sz="2000" dirty="0" smtClean="0"/>
              <a:t> </a:t>
            </a:r>
          </a:p>
          <a:p>
            <a:pPr lvl="0" algn="just">
              <a:buFont typeface="Wingdings" pitchFamily="2" charset="2"/>
              <a:buChar char="§"/>
            </a:pPr>
            <a:r>
              <a:rPr lang="fr-FR" sz="2000" dirty="0" smtClean="0"/>
              <a:t>La première consiste à définir et mettre en œuvre des actions de communication en direction de l’ensemble des parties prenantes de la Société pour les informer et les mobiliser autour du plan ;</a:t>
            </a:r>
          </a:p>
          <a:p>
            <a:pPr lvl="0" algn="just">
              <a:buFont typeface="Wingdings" pitchFamily="2" charset="2"/>
              <a:buChar char="§"/>
            </a:pPr>
            <a:endParaRPr lang="fr-FR" sz="2000" dirty="0" smtClean="0"/>
          </a:p>
          <a:p>
            <a:pPr lvl="0" algn="just">
              <a:buFont typeface="Wingdings" pitchFamily="2" charset="2"/>
              <a:buChar char="§"/>
            </a:pPr>
            <a:r>
              <a:rPr lang="fr-FR" sz="2000" dirty="0" smtClean="0"/>
              <a:t>Ensuite, il s’agira de contractualiser les actions avec les principaux pilotes et les mettre en œuvre;</a:t>
            </a:r>
          </a:p>
          <a:p>
            <a:pPr lvl="0" algn="just">
              <a:buFont typeface="Wingdings" pitchFamily="2" charset="2"/>
              <a:buChar char="§"/>
            </a:pPr>
            <a:endParaRPr lang="fr-FR" sz="2000" dirty="0" smtClean="0"/>
          </a:p>
          <a:p>
            <a:pPr lvl="0" algn="just">
              <a:buFont typeface="Wingdings" pitchFamily="2" charset="2"/>
              <a:buChar char="§"/>
            </a:pPr>
            <a:r>
              <a:rPr lang="fr-FR" sz="2000" dirty="0" smtClean="0"/>
              <a:t>Enfin, suivre le déroulement des actions trimestriellement, les évaluer et apporter les ajustements nécessaires au plan d’actions en fin d’exercice</a:t>
            </a:r>
            <a:r>
              <a:rPr lang="fr-FR" sz="2400" dirty="0" smtClean="0"/>
              <a:t>.</a:t>
            </a:r>
            <a:r>
              <a:rPr lang="fr-FR" sz="2400" b="1" i="1" dirty="0" smtClean="0"/>
              <a:t> </a:t>
            </a:r>
            <a:endParaRPr lang="fr-FR" sz="2400" dirty="0" smtClean="0"/>
          </a:p>
          <a:p>
            <a:pPr>
              <a:buFont typeface="Wingdings" pitchFamily="2" charset="2"/>
              <a:buChar char="§"/>
            </a:pPr>
            <a:endParaRPr lang="fr-FR" sz="1800" dirty="0" smtClean="0"/>
          </a:p>
          <a:p>
            <a:endParaRPr lang="fr-FR" dirty="0"/>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136</a:t>
            </a:fld>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00100" y="2571744"/>
            <a:ext cx="7429552"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1</a:t>
            </a:r>
            <a:r>
              <a:rPr lang="fr-FR" sz="3200" baseline="30000" dirty="0" smtClean="0">
                <a:solidFill>
                  <a:srgbClr val="FFFF00"/>
                </a:solidFill>
              </a:rPr>
              <a:t>ère</a:t>
            </a:r>
            <a:r>
              <a:rPr lang="fr-FR" sz="3200" dirty="0" smtClean="0">
                <a:solidFill>
                  <a:srgbClr val="FFFF00"/>
                </a:solidFill>
              </a:rPr>
              <a:t> </a:t>
            </a:r>
            <a:r>
              <a:rPr lang="fr-FR" sz="3200" dirty="0">
                <a:solidFill>
                  <a:srgbClr val="FFFF00"/>
                </a:solidFill>
              </a:rPr>
              <a:t>Phase : Diagnostic Stratégique</a:t>
            </a:r>
          </a:p>
          <a:p>
            <a:pPr algn="ctr" fontAlgn="auto">
              <a:spcBef>
                <a:spcPts val="0"/>
              </a:spcBef>
              <a:spcAft>
                <a:spcPts val="0"/>
              </a:spcAft>
              <a:defRPr/>
            </a:pPr>
            <a:r>
              <a:rPr lang="fr-FR" sz="2400" b="1" dirty="0" smtClean="0"/>
              <a:t> </a:t>
            </a:r>
            <a:endParaRPr lang="fr-FR" sz="2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071546"/>
            <a:ext cx="8229600" cy="4525963"/>
          </a:xfrm>
        </p:spPr>
        <p:txBody>
          <a:bodyPr>
            <a:normAutofit fontScale="92500" lnSpcReduction="20000"/>
          </a:bodyPr>
          <a:lstStyle/>
          <a:p>
            <a:pPr algn="just">
              <a:buNone/>
            </a:pPr>
            <a:r>
              <a:rPr lang="fr-FR" dirty="0" smtClean="0"/>
              <a:t>Le diagnostic stratégique consiste, à partir de l’analyse des domaines d’activités stratégiques de l’entreprise, à positionner cette dernière sur les différents segments du marché par rapport à la concurrence.</a:t>
            </a:r>
          </a:p>
          <a:p>
            <a:pPr>
              <a:buNone/>
            </a:pPr>
            <a:endParaRPr lang="fr-FR" dirty="0" smtClean="0"/>
          </a:p>
          <a:p>
            <a:pPr>
              <a:buNone/>
            </a:pPr>
            <a:r>
              <a:rPr lang="fr-FR" dirty="0" smtClean="0"/>
              <a:t>A cet effet, cette phase du plan porte sur :</a:t>
            </a:r>
          </a:p>
          <a:p>
            <a:pPr>
              <a:buNone/>
            </a:pPr>
            <a:endParaRPr lang="fr-FR" dirty="0" smtClean="0"/>
          </a:p>
          <a:p>
            <a:pPr lvl="1">
              <a:buFont typeface="Wingdings" pitchFamily="2" charset="2"/>
              <a:buChar char="§"/>
            </a:pPr>
            <a:r>
              <a:rPr lang="fr-FR" dirty="0" smtClean="0"/>
              <a:t>La présentation des segments stratégiques définis par le biais de la segmentation stratégique;</a:t>
            </a:r>
          </a:p>
          <a:p>
            <a:pPr lvl="1">
              <a:buFont typeface="Wingdings" pitchFamily="2" charset="2"/>
              <a:buChar char="§"/>
            </a:pPr>
            <a:r>
              <a:rPr lang="fr-FR" dirty="0" smtClean="0"/>
              <a:t>L’analyse interne et externe de chaque segment d’activité ;</a:t>
            </a:r>
          </a:p>
          <a:p>
            <a:pPr lvl="1">
              <a:buFont typeface="Wingdings" pitchFamily="2" charset="2"/>
              <a:buChar char="§"/>
            </a:pPr>
            <a:r>
              <a:rPr lang="fr-FR" dirty="0" smtClean="0"/>
              <a:t>Le diagnostic stratégique.</a:t>
            </a:r>
          </a:p>
          <a:p>
            <a:endParaRPr lang="fr-FR" dirty="0"/>
          </a:p>
        </p:txBody>
      </p:sp>
      <p:sp>
        <p:nvSpPr>
          <p:cNvPr id="3" name="Titre 2"/>
          <p:cNvSpPr>
            <a:spLocks noGrp="1"/>
          </p:cNvSpPr>
          <p:nvPr>
            <p:ph type="title"/>
          </p:nvPr>
        </p:nvSpPr>
        <p:spPr>
          <a:xfrm>
            <a:off x="642910" y="500042"/>
            <a:ext cx="6286544" cy="285752"/>
          </a:xfrm>
        </p:spPr>
        <p:txBody>
          <a:bodyPr>
            <a:normAutofit fontScale="90000"/>
          </a:bodyPr>
          <a:lstStyle/>
          <a:p>
            <a:r>
              <a:rPr lang="fr-FR" sz="2700" b="0" dirty="0" smtClean="0">
                <a:solidFill>
                  <a:srgbClr val="0070C0"/>
                </a:solidFill>
                <a:effectLst/>
                <a:latin typeface="MyriadPro-Semibold"/>
                <a:ea typeface="Times New Roman"/>
                <a:cs typeface="MyriadPro-Semibold"/>
              </a:rPr>
              <a:t/>
            </a:r>
            <a:br>
              <a:rPr lang="fr-FR" sz="2700" b="0" dirty="0" smtClean="0">
                <a:solidFill>
                  <a:srgbClr val="0070C0"/>
                </a:solidFill>
                <a:effectLst/>
                <a:latin typeface="MyriadPro-Semibold"/>
                <a:ea typeface="Times New Roman"/>
                <a:cs typeface="MyriadPro-Semibold"/>
              </a:rPr>
            </a:br>
            <a:r>
              <a:rPr lang="fr-FR" sz="2700" b="0" dirty="0" smtClean="0">
                <a:solidFill>
                  <a:srgbClr val="0070C0"/>
                </a:solidFill>
                <a:effectLst/>
                <a:latin typeface="MyriadPro-Semibold"/>
                <a:ea typeface="Times New Roman"/>
                <a:cs typeface="MyriadPro-Semibold"/>
              </a:rPr>
              <a:t>3.1. Le Diagnostic Stratégique</a:t>
            </a:r>
            <a:r>
              <a:rPr lang="fr-FR" b="0" dirty="0" smtClean="0">
                <a:effectLst/>
              </a:rPr>
              <a:t/>
            </a:r>
            <a:br>
              <a:rPr lang="fr-FR" b="0" dirty="0" smtClean="0">
                <a:effectLst/>
              </a:rPr>
            </a:br>
            <a:endParaRPr lang="fr-FR" b="0" dirty="0">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071547"/>
            <a:ext cx="8043890" cy="4286279"/>
          </a:xfrm>
        </p:spPr>
        <p:txBody>
          <a:bodyPr>
            <a:normAutofit/>
          </a:bodyPr>
          <a:lstStyle/>
          <a:p>
            <a:pPr algn="just">
              <a:buNone/>
            </a:pPr>
            <a:r>
              <a:rPr lang="fr-FR" sz="2400" dirty="0" smtClean="0"/>
              <a:t>La segmentation stratégique consiste à diviser ou regrouper les activités de l’entreprise en groupes homogènes appelés Segments Stratégiques sur la base du couple produit/client et ce, dans le but :</a:t>
            </a:r>
          </a:p>
          <a:p>
            <a:pPr algn="just">
              <a:buNone/>
            </a:pPr>
            <a:r>
              <a:rPr lang="fr-FR" sz="2400" dirty="0" smtClean="0"/>
              <a:t> </a:t>
            </a:r>
          </a:p>
          <a:p>
            <a:pPr lvl="2" algn="just">
              <a:buFont typeface="Wingdings" pitchFamily="2" charset="2"/>
              <a:buChar char="§"/>
            </a:pPr>
            <a:r>
              <a:rPr lang="fr-FR" sz="2200" dirty="0" smtClean="0"/>
              <a:t>d’avoir une meilleure visibilité sur les activités,</a:t>
            </a:r>
          </a:p>
          <a:p>
            <a:pPr lvl="2" algn="just">
              <a:buFont typeface="Wingdings" pitchFamily="2" charset="2"/>
              <a:buChar char="§"/>
            </a:pPr>
            <a:r>
              <a:rPr lang="fr-FR" sz="2200" dirty="0" smtClean="0"/>
              <a:t>de faciliter l’analyse des activités, </a:t>
            </a:r>
          </a:p>
          <a:p>
            <a:pPr lvl="2" algn="just">
              <a:buFont typeface="Wingdings" pitchFamily="2" charset="2"/>
              <a:buChar char="§"/>
            </a:pPr>
            <a:r>
              <a:rPr lang="fr-FR" sz="2200" dirty="0" smtClean="0"/>
              <a:t>de formuler les choix stratégiques par activité et l’arbitrage en termes d’allocation de ressources entre les différents segments.</a:t>
            </a:r>
          </a:p>
          <a:p>
            <a:pPr lvl="1" algn="just">
              <a:buNone/>
            </a:pPr>
            <a:r>
              <a:rPr lang="fr-FR" sz="2400" b="1" dirty="0" smtClean="0"/>
              <a:t> </a:t>
            </a:r>
            <a:endParaRPr lang="fr-FR" sz="2400" dirty="0" smtClean="0"/>
          </a:p>
          <a:p>
            <a:pPr algn="just">
              <a:buNone/>
            </a:pPr>
            <a:endParaRPr lang="fr-FR" dirty="0"/>
          </a:p>
        </p:txBody>
      </p:sp>
      <p:sp>
        <p:nvSpPr>
          <p:cNvPr id="3" name="Titre 2"/>
          <p:cNvSpPr>
            <a:spLocks noGrp="1"/>
          </p:cNvSpPr>
          <p:nvPr>
            <p:ph type="title"/>
          </p:nvPr>
        </p:nvSpPr>
        <p:spPr>
          <a:xfrm>
            <a:off x="428596" y="214290"/>
            <a:ext cx="8229600" cy="857256"/>
          </a:xfrm>
        </p:spPr>
        <p:txBody>
          <a:bodyPr>
            <a:noAutofit/>
          </a:bodyPr>
          <a:lstStyle/>
          <a:p>
            <a:pPr lvl="2" algn="l" rtl="0">
              <a:spcBef>
                <a:spcPct val="0"/>
              </a:spcBef>
            </a:pPr>
            <a:r>
              <a:rPr lang="fr-FR" sz="2400" kern="1200" dirty="0" smtClean="0">
                <a:solidFill>
                  <a:srgbClr val="0070C0"/>
                </a:solidFill>
                <a:latin typeface="MyriadPro-Semibold"/>
                <a:ea typeface="Times New Roman"/>
                <a:cs typeface="MyriadPro-Semibold"/>
              </a:rPr>
              <a:t>3.2. Segmentation stratégique :</a:t>
            </a:r>
            <a:r>
              <a:rPr lang="fr-FR" sz="2400" kern="1200" dirty="0">
                <a:solidFill>
                  <a:srgbClr val="0070C0"/>
                </a:solidFill>
                <a:latin typeface="MyriadPro-Semibold"/>
                <a:ea typeface="Times New Roman"/>
                <a:cs typeface="MyriadPro-Semibold"/>
              </a:rPr>
              <a:t> </a:t>
            </a:r>
            <a:br>
              <a:rPr lang="fr-FR" sz="2400" kern="1200" dirty="0">
                <a:solidFill>
                  <a:srgbClr val="0070C0"/>
                </a:solidFill>
                <a:latin typeface="MyriadPro-Semibold"/>
                <a:ea typeface="Times New Roman"/>
                <a:cs typeface="MyriadPro-Semibold"/>
              </a:rPr>
            </a:br>
            <a:endParaRPr lang="fr-FR" sz="2400" kern="1200" dirty="0">
              <a:solidFill>
                <a:srgbClr val="0070C0"/>
              </a:solidFill>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500034" y="1142984"/>
            <a:ext cx="8219340" cy="4962540"/>
          </a:xfrm>
        </p:spPr>
        <p:txBody>
          <a:bodyPr rtlCol="0">
            <a:normAutofit/>
          </a:bodyPr>
          <a:lstStyle/>
          <a:p>
            <a:pPr algn="justLow" eaLnBrk="1" fontAlgn="auto" hangingPunct="1">
              <a:spcAft>
                <a:spcPts val="0"/>
              </a:spcAft>
              <a:buNone/>
              <a:defRPr/>
            </a:pPr>
            <a:r>
              <a:rPr lang="fr-FR" sz="2000" dirty="0" smtClean="0"/>
              <a:t>Le diagnostic stratégique de SDA a été conduit en analysant</a:t>
            </a:r>
          </a:p>
          <a:p>
            <a:pPr algn="justLow" eaLnBrk="1" fontAlgn="auto" hangingPunct="1">
              <a:spcAft>
                <a:spcPts val="0"/>
              </a:spcAft>
              <a:buNone/>
              <a:defRPr/>
            </a:pPr>
            <a:r>
              <a:rPr lang="fr-FR" sz="2000" dirty="0" smtClean="0"/>
              <a:t>cinq segments stratégiques.</a:t>
            </a:r>
          </a:p>
          <a:p>
            <a:pPr algn="justLow" eaLnBrk="1" fontAlgn="auto" hangingPunct="1">
              <a:spcAft>
                <a:spcPts val="0"/>
              </a:spcAft>
              <a:buNone/>
              <a:defRPr/>
            </a:pPr>
            <a:r>
              <a:rPr lang="fr-FR" sz="2000" dirty="0" smtClean="0"/>
              <a:t>Chaque segment représente un domaine marchant en soi, et</a:t>
            </a:r>
          </a:p>
          <a:p>
            <a:pPr algn="justLow" eaLnBrk="1" fontAlgn="auto" hangingPunct="1">
              <a:spcAft>
                <a:spcPts val="0"/>
              </a:spcAft>
              <a:buNone/>
              <a:defRPr/>
            </a:pPr>
            <a:r>
              <a:rPr lang="fr-FR" sz="2000" dirty="0" smtClean="0"/>
              <a:t>étant caractérisé de clients, de règles de marché, de taille de </a:t>
            </a:r>
          </a:p>
          <a:p>
            <a:pPr algn="justLow" eaLnBrk="1" fontAlgn="auto" hangingPunct="1">
              <a:spcAft>
                <a:spcPts val="0"/>
              </a:spcAft>
              <a:buNone/>
              <a:defRPr/>
            </a:pPr>
            <a:r>
              <a:rPr lang="fr-FR" sz="2000" dirty="0" smtClean="0"/>
              <a:t>croissance, de barrières à l’entrée et de facteurs clés de succès. </a:t>
            </a:r>
          </a:p>
          <a:p>
            <a:pPr algn="just" eaLnBrk="1" fontAlgn="auto" hangingPunct="1">
              <a:spcAft>
                <a:spcPts val="0"/>
              </a:spcAft>
              <a:buNone/>
              <a:defRPr/>
            </a:pPr>
            <a:endParaRPr lang="fr-FR" sz="2000" dirty="0" smtClean="0"/>
          </a:p>
          <a:p>
            <a:pPr algn="just" eaLnBrk="1" fontAlgn="auto" hangingPunct="1">
              <a:spcAft>
                <a:spcPts val="0"/>
              </a:spcAft>
              <a:buNone/>
              <a:defRPr/>
            </a:pPr>
            <a:r>
              <a:rPr lang="fr-FR" sz="2000" dirty="0" smtClean="0"/>
              <a:t>Il s’agit des segments :</a:t>
            </a:r>
          </a:p>
          <a:p>
            <a:pPr algn="just" eaLnBrk="1" fontAlgn="auto" hangingPunct="1">
              <a:spcAft>
                <a:spcPts val="0"/>
              </a:spcAft>
              <a:buNone/>
              <a:defRPr/>
            </a:pPr>
            <a:endParaRPr lang="fr-FR" sz="800" dirty="0" smtClean="0"/>
          </a:p>
          <a:p>
            <a:pPr marL="1088136" lvl="2" indent="-457200" algn="just">
              <a:buFont typeface="+mj-lt"/>
              <a:buAutoNum type="arabicPeriod"/>
              <a:defRPr/>
            </a:pPr>
            <a:r>
              <a:rPr lang="fr-FR" sz="2000" dirty="0" smtClean="0"/>
              <a:t>Concession électricité</a:t>
            </a:r>
          </a:p>
          <a:p>
            <a:pPr marL="1088136" lvl="2" indent="-457200" algn="just">
              <a:buFont typeface="+mj-lt"/>
              <a:buAutoNum type="arabicPeriod"/>
              <a:defRPr/>
            </a:pPr>
            <a:r>
              <a:rPr lang="fr-FR" sz="2000" dirty="0" smtClean="0"/>
              <a:t>Concession gaz</a:t>
            </a:r>
          </a:p>
          <a:p>
            <a:pPr marL="1088136" lvl="2" indent="-457200" algn="just">
              <a:buFont typeface="+mj-lt"/>
              <a:buAutoNum type="arabicPeriod"/>
              <a:defRPr/>
            </a:pPr>
            <a:r>
              <a:rPr lang="fr-FR" sz="2000" dirty="0" smtClean="0"/>
              <a:t>Éligibles électricité</a:t>
            </a:r>
          </a:p>
          <a:p>
            <a:pPr marL="1088136" lvl="2" indent="-457200" algn="just">
              <a:buFont typeface="+mj-lt"/>
              <a:buAutoNum type="arabicPeriod"/>
              <a:defRPr/>
            </a:pPr>
            <a:r>
              <a:rPr lang="fr-FR" sz="2000" dirty="0" smtClean="0"/>
              <a:t>Éligibles gaz</a:t>
            </a:r>
          </a:p>
          <a:p>
            <a:pPr marL="1088136" lvl="2" indent="-457200" algn="just">
              <a:buFont typeface="+mj-lt"/>
              <a:buAutoNum type="arabicPeriod"/>
              <a:defRPr/>
            </a:pPr>
            <a:r>
              <a:rPr lang="fr-FR" sz="2000" dirty="0" smtClean="0"/>
              <a:t>Services</a:t>
            </a:r>
            <a:endParaRPr lang="fr-FR" sz="2000" dirty="0"/>
          </a:p>
        </p:txBody>
      </p:sp>
      <p:sp>
        <p:nvSpPr>
          <p:cNvPr id="7172"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BEC8956-4522-4596-B1A9-36529BEFE1CE}" type="slidenum">
              <a:rPr lang="en-US" smtClean="0"/>
              <a:pPr fontAlgn="base">
                <a:spcBef>
                  <a:spcPct val="0"/>
                </a:spcBef>
                <a:spcAft>
                  <a:spcPct val="0"/>
                </a:spcAft>
                <a:defRPr/>
              </a:pPr>
              <a:t>17</a:t>
            </a:fld>
            <a:endParaRPr lang="en-US" smtClean="0"/>
          </a:p>
        </p:txBody>
      </p:sp>
      <p:sp>
        <p:nvSpPr>
          <p:cNvPr id="3" name="Titre 2"/>
          <p:cNvSpPr>
            <a:spLocks noGrp="1"/>
          </p:cNvSpPr>
          <p:nvPr>
            <p:ph type="title"/>
          </p:nvPr>
        </p:nvSpPr>
        <p:spPr>
          <a:xfrm>
            <a:off x="457200" y="274638"/>
            <a:ext cx="8229600" cy="582594"/>
          </a:xfrm>
        </p:spPr>
        <p:txBody>
          <a:bodyPr>
            <a:normAutofit/>
          </a:bodyPr>
          <a:lstStyle/>
          <a:p>
            <a:pPr>
              <a:defRPr/>
            </a:pPr>
            <a:r>
              <a:rPr lang="fr-FR" sz="2400" b="0" dirty="0" smtClean="0">
                <a:solidFill>
                  <a:srgbClr val="0070C0"/>
                </a:solidFill>
                <a:effectLst/>
                <a:latin typeface="MyriadPro-Semibold"/>
                <a:ea typeface="Times New Roman"/>
                <a:cs typeface="MyriadPro-Semibold"/>
              </a:rPr>
              <a:t>3.2. Segmentation stratégique : (suite)</a:t>
            </a:r>
            <a:endParaRPr lang="fr-FR" sz="2400" b="0" dirty="0">
              <a:solidFill>
                <a:srgbClr val="0070C0"/>
              </a:solidFill>
              <a:effectLst/>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457200" y="1000108"/>
            <a:ext cx="8229600" cy="5007183"/>
          </a:xfrm>
        </p:spPr>
        <p:txBody>
          <a:bodyPr rtlCol="0">
            <a:normAutofit/>
          </a:bodyPr>
          <a:lstStyle/>
          <a:p>
            <a:pPr algn="just" eaLnBrk="1" fontAlgn="auto" hangingPunct="1">
              <a:spcAft>
                <a:spcPts val="0"/>
              </a:spcAft>
              <a:buNone/>
              <a:defRPr/>
            </a:pPr>
            <a:r>
              <a:rPr lang="fr-FR" sz="1800" dirty="0" smtClean="0"/>
              <a:t>Le diagnostic stratégique est réalisé en deux temps :</a:t>
            </a:r>
          </a:p>
          <a:p>
            <a:pPr algn="just" eaLnBrk="1" fontAlgn="auto" hangingPunct="1">
              <a:spcAft>
                <a:spcPts val="0"/>
              </a:spcAft>
              <a:buNone/>
              <a:defRPr/>
            </a:pPr>
            <a:endParaRPr lang="fr-FR" sz="1800" dirty="0" smtClean="0"/>
          </a:p>
          <a:p>
            <a:pPr marL="827532" lvl="1" indent="-457200" algn="just">
              <a:buFont typeface="+mj-lt"/>
              <a:buAutoNum type="arabicPeriod"/>
              <a:defRPr/>
            </a:pPr>
            <a:r>
              <a:rPr lang="fr-FR" sz="1800" dirty="0" smtClean="0"/>
              <a:t>La description du segment : en identifiant l’activité dans ce segment, les clients, la taille du marché et sa croissance, la structure de la concurrence, les barrière à l’entrée, les facteurs clés de succès et les risques.</a:t>
            </a:r>
          </a:p>
          <a:p>
            <a:pPr marL="827532" lvl="1" indent="-457200" algn="just">
              <a:buFont typeface="+mj-lt"/>
              <a:buAutoNum type="arabicPeriod"/>
              <a:defRPr/>
            </a:pPr>
            <a:r>
              <a:rPr lang="fr-FR" sz="1800" dirty="0" smtClean="0"/>
              <a:t>Le diagnostic stratégique proprement dit, en positionnant le segment dans la matrice du diagnostic à travers:</a:t>
            </a:r>
          </a:p>
          <a:p>
            <a:pPr marL="1389888" lvl="3" indent="-457200" algn="just">
              <a:buFont typeface="Arial" pitchFamily="34" charset="0"/>
              <a:buChar char="•"/>
              <a:defRPr/>
            </a:pPr>
            <a:r>
              <a:rPr lang="fr-FR" sz="1800" dirty="0" smtClean="0"/>
              <a:t>l’évaluation du potentiel de création de valeur de SDA dans ce segment</a:t>
            </a:r>
          </a:p>
          <a:p>
            <a:pPr marL="1389888" lvl="3" indent="-457200" algn="just">
              <a:buFont typeface="Arial" pitchFamily="34" charset="0"/>
              <a:buChar char="•"/>
              <a:defRPr/>
            </a:pPr>
            <a:r>
              <a:rPr lang="fr-FR" sz="1800" dirty="0" smtClean="0"/>
              <a:t>la détermination de la maturité du segment dans le marché</a:t>
            </a:r>
            <a:endParaRPr lang="fr-FR" sz="1800" dirty="0"/>
          </a:p>
        </p:txBody>
      </p:sp>
      <p:sp>
        <p:nvSpPr>
          <p:cNvPr id="8196"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A45C928A-6018-4B93-84AB-75FAF818B9A7}" type="slidenum">
              <a:rPr lang="en-US" smtClean="0"/>
              <a:pPr fontAlgn="base">
                <a:spcBef>
                  <a:spcPct val="0"/>
                </a:spcBef>
                <a:spcAft>
                  <a:spcPct val="0"/>
                </a:spcAft>
                <a:defRPr/>
              </a:pPr>
              <a:t>18</a:t>
            </a:fld>
            <a:endParaRPr lang="en-US" smtClean="0"/>
          </a:p>
        </p:txBody>
      </p:sp>
      <p:sp>
        <p:nvSpPr>
          <p:cNvPr id="5" name="Titre 2"/>
          <p:cNvSpPr txBox="1">
            <a:spLocks/>
          </p:cNvSpPr>
          <p:nvPr/>
        </p:nvSpPr>
        <p:spPr>
          <a:xfrm>
            <a:off x="457200" y="274638"/>
            <a:ext cx="8229600" cy="582594"/>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400" b="0" i="0" u="none" strike="noStrike" kern="1200" cap="none" spc="0" normalizeH="0" baseline="0" noProof="0" dirty="0" smtClean="0">
                <a:ln>
                  <a:noFill/>
                </a:ln>
                <a:solidFill>
                  <a:srgbClr val="0070C0"/>
                </a:solidFill>
                <a:effectLst/>
                <a:uLnTx/>
                <a:uFillTx/>
                <a:latin typeface="MyriadPro-Semibold"/>
                <a:ea typeface="Times New Roman"/>
                <a:cs typeface="MyriadPro-Semibold"/>
              </a:rPr>
              <a:t>3.2. Segmentation stratégique : (suite)</a:t>
            </a:r>
            <a:endParaRPr kumimoji="0" lang="fr-FR" sz="2400" b="0" i="0" u="none" strike="noStrike" kern="1200" cap="none" spc="0" normalizeH="0" baseline="0" noProof="0" dirty="0">
              <a:ln>
                <a:noFill/>
              </a:ln>
              <a:solidFill>
                <a:srgbClr val="0070C0"/>
              </a:solidFill>
              <a:effectLst/>
              <a:uLnTx/>
              <a:uFillTx/>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54124" name="Group 76"/>
          <p:cNvGraphicFramePr>
            <a:graphicFrameLocks noGrp="1"/>
          </p:cNvGraphicFramePr>
          <p:nvPr>
            <p:ph idx="1"/>
          </p:nvPr>
        </p:nvGraphicFramePr>
        <p:xfrm>
          <a:off x="788988" y="1600200"/>
          <a:ext cx="7561677" cy="4338639"/>
        </p:xfrm>
        <a:graphic>
          <a:graphicData uri="http://schemas.openxmlformats.org/drawingml/2006/table">
            <a:tbl>
              <a:tblPr/>
              <a:tblGrid>
                <a:gridCol w="1503296"/>
                <a:gridCol w="2260046"/>
                <a:gridCol w="1646189"/>
                <a:gridCol w="1172307"/>
                <a:gridCol w="979839"/>
              </a:tblGrid>
              <a:tr h="409575">
                <a:tc rowSpan="3">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0" i="0" u="none" strike="noStrike" cap="none" normalizeH="0" baseline="0" dirty="0" smtClean="0">
                        <a:ln>
                          <a:noFill/>
                        </a:ln>
                        <a:solidFill>
                          <a:srgbClr val="000000"/>
                        </a:solidFill>
                        <a:effectLst/>
                        <a:latin typeface="Cambria" pitchFamily="18" charset="0"/>
                      </a:endParaRPr>
                    </a:p>
                  </a:txBody>
                  <a:tcPr marL="16532" marR="16532" marT="18000" marB="18000" anchor="ctr" horzOverflow="overflow">
                    <a:lnL>
                      <a:noFill/>
                    </a:lnL>
                    <a:lnR w="9525" cap="flat" cmpd="sng" algn="ctr">
                      <a:solidFill>
                        <a:schemeClr val="bg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 </a:t>
                      </a:r>
                    </a:p>
                  </a:txBody>
                  <a:tcPr marL="16532" marR="16532" marT="18000" marB="18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0" i="0" u="none" strike="noStrike" cap="none" normalizeH="0" baseline="0" smtClean="0">
                        <a:ln>
                          <a:noFill/>
                        </a:ln>
                        <a:solidFill>
                          <a:srgbClr val="000000"/>
                        </a:solidFill>
                        <a:effectLst/>
                        <a:latin typeface="Cambria" pitchFamily="18" charset="0"/>
                      </a:endParaRPr>
                    </a:p>
                  </a:txBody>
                  <a:tcPr marL="16532" marR="16532" marT="18000" marB="18000" anchor="ctr" horzOverflow="overflow">
                    <a:lnL w="9525" cap="flat" cmpd="sng" algn="ctr">
                      <a:solidFill>
                        <a:schemeClr val="bg1"/>
                      </a:solidFill>
                      <a:prstDash val="solid"/>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r>
              <a:tr h="427038">
                <a:tc v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Non potentiellement éligibles</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00B050"/>
                    </a:solidFill>
                  </a:tcPr>
                </a:tc>
                <a:tc h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Éligibles</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00B050"/>
                    </a:solidFill>
                  </a:tcPr>
                </a:tc>
                <a:tc hMerge="1">
                  <a:txBody>
                    <a:bodyPr/>
                    <a:lstStyle/>
                    <a:p>
                      <a:endParaRPr lang="fr-FR"/>
                    </a:p>
                  </a:txBody>
                  <a:tcPr/>
                </a:tc>
              </a:tr>
              <a:tr h="388938">
                <a:tc v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Électricité</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Gaz</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Electricité</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Gaz</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00B050"/>
                    </a:solidFill>
                  </a:tcPr>
                </a:tc>
              </a:tr>
              <a:tr h="1787525">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Interconnecté</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tcPr>
                </a:tc>
                <a:tc rowSpan="2">
                  <a:txBody>
                    <a:bodyPr/>
                    <a:lstStyle/>
                    <a:p>
                      <a:pPr marL="0" marR="0" lvl="0" indent="0" algn="ctr" defTabSz="914400" rtl="0" eaLnBrk="0" fontAlgn="base" latinLnBrk="0" hangingPunct="0">
                        <a:lnSpc>
                          <a:spcPct val="120000"/>
                        </a:lnSpc>
                        <a:spcBef>
                          <a:spcPct val="50000"/>
                        </a:spcBef>
                        <a:spcAft>
                          <a:spcPct val="20000"/>
                        </a:spcAft>
                        <a:buClr>
                          <a:schemeClr val="bg1"/>
                        </a:buClr>
                        <a:buSzTx/>
                        <a:buFontTx/>
                        <a:buNone/>
                        <a:tabLst/>
                      </a:pPr>
                      <a:r>
                        <a:rPr kumimoji="0" lang="fr-FR" sz="1400" b="1" i="0" u="none" strike="noStrike" cap="none" normalizeH="0" baseline="0" dirty="0" smtClean="0">
                          <a:ln>
                            <a:noFill/>
                          </a:ln>
                          <a:solidFill>
                            <a:srgbClr val="000000"/>
                          </a:solidFill>
                          <a:effectLst/>
                          <a:latin typeface="Cambria" pitchFamily="18" charset="0"/>
                        </a:rPr>
                        <a:t>Concessions électriques </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Concessions</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Gaz Naturel</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Cambria" pitchFamily="18" charset="0"/>
                      </a:endParaRP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Cambria" pitchFamily="18" charset="0"/>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Éligibles Électricité</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Éligibles Gaz</a:t>
                      </a:r>
                    </a:p>
                  </a:txBody>
                  <a:tcPr marL="16532" marR="16532" marT="18000" marB="18000" anchor="ctr" horzOverflow="overflow">
                    <a:lnL w="38100" cap="flat" cmpd="sng" algn="ctr">
                      <a:solidFill>
                        <a:srgbClr val="FF00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r>
              <a:tr h="850900">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Isolé</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tcPr>
                </a:tc>
                <a:tc v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mn-lt"/>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mn-lt"/>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c vMerge="1">
                  <a:txBody>
                    <a:bodyPr/>
                    <a:lstStyle/>
                    <a:p>
                      <a:endParaRPr lang="fr-FR"/>
                    </a:p>
                  </a:txBody>
                  <a:tcPr/>
                </a:tc>
              </a:tr>
              <a:tr h="474663">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bg1"/>
                          </a:solidFill>
                          <a:effectLst/>
                          <a:latin typeface="Cambria" pitchFamily="18" charset="0"/>
                        </a:rPr>
                        <a:t>Zones privées</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tcPr>
                </a:tc>
                <a:tc gridSpan="4">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Services in-situ</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
        <p:nvSpPr>
          <p:cNvPr id="12349" name="Espace réservé du numéro de diapositive 2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2E65E4A-659C-4D18-9ED5-6E331D84DC8D}" type="slidenum">
              <a:rPr lang="fr-FR" smtClean="0"/>
              <a:pPr fontAlgn="base">
                <a:spcBef>
                  <a:spcPct val="0"/>
                </a:spcBef>
                <a:spcAft>
                  <a:spcPct val="0"/>
                </a:spcAft>
                <a:defRPr/>
              </a:pPr>
              <a:t>19</a:t>
            </a:fld>
            <a:endParaRPr lang="fr-FR" smtClean="0"/>
          </a:p>
        </p:txBody>
      </p:sp>
      <p:sp>
        <p:nvSpPr>
          <p:cNvPr id="21" name="Titre 20"/>
          <p:cNvSpPr>
            <a:spLocks noGrp="1"/>
          </p:cNvSpPr>
          <p:nvPr>
            <p:ph type="title"/>
          </p:nvPr>
        </p:nvSpPr>
        <p:spPr>
          <a:xfrm>
            <a:off x="571472" y="142852"/>
            <a:ext cx="6286544" cy="511198"/>
          </a:xfrm>
        </p:spPr>
        <p:txBody>
          <a:bodyPr>
            <a:normAutofit fontScale="90000"/>
          </a:bodyPr>
          <a:lstStyle/>
          <a:p>
            <a:pPr eaLnBrk="1" fontAlgn="auto" hangingPunct="1">
              <a:spcAft>
                <a:spcPts val="0"/>
              </a:spcAft>
              <a:defRPr/>
            </a:pPr>
            <a:r>
              <a:rPr lang="fr-FR" sz="2800" dirty="0" smtClean="0"/>
              <a:t>Segmentation des activités de SDA</a:t>
            </a:r>
            <a:endParaRPr lang="fr-FR" sz="2800" dirty="0"/>
          </a:p>
        </p:txBody>
      </p:sp>
      <p:sp>
        <p:nvSpPr>
          <p:cNvPr id="15405" name="Text Box 63"/>
          <p:cNvSpPr txBox="1">
            <a:spLocks noChangeArrowheads="1"/>
          </p:cNvSpPr>
          <p:nvPr/>
        </p:nvSpPr>
        <p:spPr bwMode="auto">
          <a:xfrm>
            <a:off x="1347788" y="2311400"/>
            <a:ext cx="488950" cy="368300"/>
          </a:xfrm>
          <a:prstGeom prst="rect">
            <a:avLst/>
          </a:prstGeom>
          <a:noFill/>
          <a:ln w="9525" algn="ctr">
            <a:noFill/>
            <a:miter lim="800000"/>
            <a:headEnd/>
            <a:tailEnd/>
          </a:ln>
        </p:spPr>
        <p:txBody>
          <a:bodyPr lIns="18000" tIns="18000" rIns="18000" bIns="18000">
            <a:spAutoFit/>
          </a:bodyPr>
          <a:lstStyle/>
          <a:p>
            <a:pPr algn="ctr">
              <a:lnSpc>
                <a:spcPct val="120000"/>
              </a:lnSpc>
            </a:pPr>
            <a:r>
              <a:rPr lang="fr-FR">
                <a:latin typeface="Cambria" pitchFamily="18" charset="0"/>
              </a:rPr>
              <a:t>Site</a:t>
            </a:r>
          </a:p>
        </p:txBody>
      </p:sp>
      <p:sp>
        <p:nvSpPr>
          <p:cNvPr id="15406" name="Text Box 64"/>
          <p:cNvSpPr txBox="1">
            <a:spLocks noChangeArrowheads="1"/>
          </p:cNvSpPr>
          <p:nvPr/>
        </p:nvSpPr>
        <p:spPr bwMode="auto">
          <a:xfrm>
            <a:off x="4862513" y="1441450"/>
            <a:ext cx="611187" cy="368300"/>
          </a:xfrm>
          <a:prstGeom prst="rect">
            <a:avLst/>
          </a:prstGeom>
          <a:noFill/>
          <a:ln w="9525" algn="ctr">
            <a:noFill/>
            <a:miter lim="800000"/>
            <a:headEnd/>
            <a:tailEnd/>
          </a:ln>
        </p:spPr>
        <p:txBody>
          <a:bodyPr wrap="none" lIns="18000" tIns="18000" rIns="18000" bIns="18000">
            <a:spAutoFit/>
          </a:bodyPr>
          <a:lstStyle/>
          <a:p>
            <a:pPr algn="ctr">
              <a:lnSpc>
                <a:spcPct val="120000"/>
              </a:lnSpc>
            </a:pPr>
            <a:r>
              <a:rPr lang="fr-FR">
                <a:latin typeface="Cambria" pitchFamily="18" charset="0"/>
              </a:rPr>
              <a:t>Client</a:t>
            </a:r>
          </a:p>
        </p:txBody>
      </p:sp>
      <p:sp>
        <p:nvSpPr>
          <p:cNvPr id="15407" name="Rectangle 66"/>
          <p:cNvSpPr>
            <a:spLocks noChangeArrowheads="1"/>
          </p:cNvSpPr>
          <p:nvPr/>
        </p:nvSpPr>
        <p:spPr bwMode="auto">
          <a:xfrm>
            <a:off x="8121650" y="5264150"/>
            <a:ext cx="1225550" cy="309563"/>
          </a:xfrm>
          <a:prstGeom prst="rect">
            <a:avLst/>
          </a:prstGeom>
          <a:noFill/>
          <a:ln w="9525">
            <a:noFill/>
            <a:miter lim="800000"/>
            <a:headEnd/>
            <a:tailEnd/>
          </a:ln>
        </p:spPr>
        <p:txBody>
          <a:bodyPr lIns="95773" tIns="47887" rIns="95773" bIns="47887"/>
          <a:lstStyle/>
          <a:p>
            <a:pPr algn="ctr">
              <a:lnSpc>
                <a:spcPct val="120000"/>
              </a:lnSpc>
              <a:spcAft>
                <a:spcPct val="20000"/>
              </a:spcAft>
              <a:buClr>
                <a:srgbClr val="666465"/>
              </a:buClr>
              <a:buFont typeface="Wingdings" pitchFamily="2" charset="2"/>
              <a:buNone/>
            </a:pPr>
            <a:endParaRPr lang="fr-FR" sz="1600">
              <a:solidFill>
                <a:srgbClr val="FF0000"/>
              </a:solidFill>
              <a:latin typeface="Verdana" pitchFamily="34" charset="0"/>
            </a:endParaRPr>
          </a:p>
        </p:txBody>
      </p:sp>
      <p:sp>
        <p:nvSpPr>
          <p:cNvPr id="15408" name="AutoShape 67"/>
          <p:cNvSpPr>
            <a:spLocks noChangeArrowheads="1"/>
          </p:cNvSpPr>
          <p:nvPr/>
        </p:nvSpPr>
        <p:spPr bwMode="auto">
          <a:xfrm>
            <a:off x="0" y="5286375"/>
            <a:ext cx="1071563" cy="515938"/>
          </a:xfrm>
          <a:prstGeom prst="homePlate">
            <a:avLst>
              <a:gd name="adj" fmla="val 35916"/>
            </a:avLst>
          </a:prstGeom>
          <a:solidFill>
            <a:schemeClr val="bg1"/>
          </a:solidFill>
          <a:ln w="9525">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r>
              <a:rPr lang="fr-FR" sz="800" b="1" i="1" dirty="0">
                <a:solidFill>
                  <a:srgbClr val="FF0000"/>
                </a:solidFill>
                <a:latin typeface="Verdana" pitchFamily="34" charset="0"/>
              </a:rPr>
              <a:t>Connaissance client (Compte clé)</a:t>
            </a:r>
            <a:endParaRPr lang="fr-FR" b="1" dirty="0">
              <a:latin typeface="Verdana" pitchFamily="34" charset="0"/>
            </a:endParaRPr>
          </a:p>
        </p:txBody>
      </p:sp>
      <p:sp>
        <p:nvSpPr>
          <p:cNvPr id="15409" name="Line 68"/>
          <p:cNvSpPr>
            <a:spLocks noChangeShapeType="1"/>
          </p:cNvSpPr>
          <p:nvPr/>
        </p:nvSpPr>
        <p:spPr bwMode="auto">
          <a:xfrm>
            <a:off x="1214438" y="5429250"/>
            <a:ext cx="0" cy="166688"/>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wrap="none" anchor="ctr"/>
          <a:lstStyle/>
          <a:p>
            <a:endParaRPr lang="fr-FR"/>
          </a:p>
        </p:txBody>
      </p:sp>
      <p:sp>
        <p:nvSpPr>
          <p:cNvPr id="15410" name="AutoShape 69"/>
          <p:cNvSpPr>
            <a:spLocks noChangeArrowheads="1"/>
          </p:cNvSpPr>
          <p:nvPr/>
        </p:nvSpPr>
        <p:spPr bwMode="auto">
          <a:xfrm rot="-5400000">
            <a:off x="5516552" y="998528"/>
            <a:ext cx="1279546" cy="425450"/>
          </a:xfrm>
          <a:prstGeom prst="leftArrow">
            <a:avLst>
              <a:gd name="adj1" fmla="val 97833"/>
              <a:gd name="adj2" fmla="val 3317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lnSpc>
                <a:spcPct val="120000"/>
              </a:lnSpc>
              <a:spcAft>
                <a:spcPct val="20000"/>
              </a:spcAft>
              <a:buClr>
                <a:srgbClr val="666465"/>
              </a:buClr>
              <a:buFont typeface="Wingdings" pitchFamily="2" charset="2"/>
              <a:buNone/>
            </a:pPr>
            <a:endParaRPr lang="fr-FR" sz="1000" b="1" i="1" dirty="0">
              <a:solidFill>
                <a:schemeClr val="bg1"/>
              </a:solidFill>
              <a:latin typeface="Verdana" pitchFamily="34" charset="0"/>
            </a:endParaRPr>
          </a:p>
          <a:p>
            <a:pPr algn="ctr">
              <a:lnSpc>
                <a:spcPct val="120000"/>
              </a:lnSpc>
              <a:spcAft>
                <a:spcPct val="20000"/>
              </a:spcAft>
              <a:buClr>
                <a:srgbClr val="666465"/>
              </a:buClr>
              <a:buFont typeface="Wingdings" pitchFamily="2" charset="2"/>
              <a:buNone/>
            </a:pPr>
            <a:r>
              <a:rPr lang="fr-FR" sz="1000" b="1" i="1" dirty="0">
                <a:solidFill>
                  <a:schemeClr val="bg1"/>
                </a:solidFill>
                <a:latin typeface="Verdana" pitchFamily="34" charset="0"/>
              </a:rPr>
              <a:t>Commercialisation</a:t>
            </a:r>
          </a:p>
          <a:p>
            <a:pPr algn="ctr">
              <a:lnSpc>
                <a:spcPct val="120000"/>
              </a:lnSpc>
              <a:spcAft>
                <a:spcPct val="20000"/>
              </a:spcAft>
              <a:buClr>
                <a:srgbClr val="666465"/>
              </a:buClr>
              <a:buFont typeface="Wingdings" pitchFamily="2" charset="2"/>
              <a:buNone/>
            </a:pPr>
            <a:endParaRPr lang="fr-FR" sz="1000" b="1" i="1" dirty="0">
              <a:solidFill>
                <a:schemeClr val="bg1"/>
              </a:solidFill>
              <a:latin typeface="Verdana" pitchFamily="34" charset="0"/>
            </a:endParaRPr>
          </a:p>
        </p:txBody>
      </p:sp>
      <p:sp>
        <p:nvSpPr>
          <p:cNvPr id="15411" name="Line 70"/>
          <p:cNvSpPr>
            <a:spLocks noChangeShapeType="1"/>
          </p:cNvSpPr>
          <p:nvPr/>
        </p:nvSpPr>
        <p:spPr bwMode="auto">
          <a:xfrm flipV="1">
            <a:off x="6159500" y="1966913"/>
            <a:ext cx="249238" cy="7937"/>
          </a:xfrm>
          <a:prstGeom prst="line">
            <a:avLst/>
          </a:prstGeom>
          <a:noFill/>
          <a:ln w="9525">
            <a:solidFill>
              <a:srgbClr val="FF0000"/>
            </a:solidFill>
            <a:round/>
            <a:headEnd/>
            <a:tailEnd type="triangle" w="med" len="med"/>
          </a:ln>
        </p:spPr>
        <p:txBody>
          <a:bodyPr wrap="none" anchor="ctr"/>
          <a:lstStyle/>
          <a:p>
            <a:endParaRPr lang="fr-FR"/>
          </a:p>
        </p:txBody>
      </p:sp>
      <p:sp>
        <p:nvSpPr>
          <p:cNvPr id="15412" name="AutoShape 71"/>
          <p:cNvSpPr>
            <a:spLocks noChangeArrowheads="1"/>
          </p:cNvSpPr>
          <p:nvPr/>
        </p:nvSpPr>
        <p:spPr bwMode="auto">
          <a:xfrm rot="-5400000">
            <a:off x="3856031" y="1001697"/>
            <a:ext cx="1285884" cy="425450"/>
          </a:xfrm>
          <a:prstGeom prst="leftArrow">
            <a:avLst>
              <a:gd name="adj1" fmla="val 97833"/>
              <a:gd name="adj2" fmla="val 3317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lnSpc>
                <a:spcPct val="120000"/>
              </a:lnSpc>
              <a:spcAft>
                <a:spcPct val="20000"/>
              </a:spcAft>
              <a:buClr>
                <a:srgbClr val="666465"/>
              </a:buClr>
              <a:buFont typeface="Wingdings" pitchFamily="2" charset="2"/>
              <a:buNone/>
            </a:pPr>
            <a:endParaRPr lang="fr-FR" sz="1000" i="1" dirty="0">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1000" b="1" i="1" dirty="0">
                <a:solidFill>
                  <a:schemeClr val="bg1"/>
                </a:solidFill>
                <a:latin typeface="Verdana" pitchFamily="34" charset="0"/>
              </a:rPr>
              <a:t>Technologie</a:t>
            </a:r>
          </a:p>
          <a:p>
            <a:pPr algn="ctr">
              <a:lnSpc>
                <a:spcPct val="120000"/>
              </a:lnSpc>
              <a:spcAft>
                <a:spcPct val="20000"/>
              </a:spcAft>
              <a:buClr>
                <a:srgbClr val="666465"/>
              </a:buClr>
              <a:buFont typeface="Wingdings" pitchFamily="2" charset="2"/>
              <a:buNone/>
            </a:pPr>
            <a:endParaRPr lang="fr-FR" sz="1000" i="1" dirty="0">
              <a:solidFill>
                <a:srgbClr val="FF0000"/>
              </a:solidFill>
              <a:latin typeface="Verdana" pitchFamily="34" charset="0"/>
            </a:endParaRPr>
          </a:p>
        </p:txBody>
      </p:sp>
      <p:sp>
        <p:nvSpPr>
          <p:cNvPr id="15413" name="Line 72"/>
          <p:cNvSpPr>
            <a:spLocks noChangeShapeType="1"/>
          </p:cNvSpPr>
          <p:nvPr/>
        </p:nvSpPr>
        <p:spPr bwMode="auto">
          <a:xfrm flipV="1">
            <a:off x="4359275" y="1966913"/>
            <a:ext cx="250825" cy="7937"/>
          </a:xfrm>
          <a:prstGeom prst="line">
            <a:avLst/>
          </a:prstGeom>
          <a:noFill/>
          <a:ln w="9525">
            <a:solidFill>
              <a:srgbClr val="FF0000"/>
            </a:solidFill>
            <a:round/>
            <a:headEnd type="triangle" w="med" len="med"/>
            <a:tailEnd type="triangle" w="med" len="med"/>
          </a:ln>
        </p:spPr>
        <p:txBody>
          <a:bodyPr wrap="none" anchor="ctr"/>
          <a:lstStyle/>
          <a:p>
            <a:endParaRPr lang="fr-FR"/>
          </a:p>
        </p:txBody>
      </p:sp>
      <p:sp>
        <p:nvSpPr>
          <p:cNvPr id="15414" name="AutoShape 73"/>
          <p:cNvSpPr>
            <a:spLocks noChangeArrowheads="1"/>
          </p:cNvSpPr>
          <p:nvPr/>
        </p:nvSpPr>
        <p:spPr bwMode="auto">
          <a:xfrm rot="-5400000">
            <a:off x="6740515" y="998528"/>
            <a:ext cx="1279546" cy="425450"/>
          </a:xfrm>
          <a:prstGeom prst="leftArrow">
            <a:avLst>
              <a:gd name="adj1" fmla="val 97833"/>
              <a:gd name="adj2" fmla="val 33177"/>
            </a:avLst>
          </a:prstGeom>
          <a:ln>
            <a:headEnd/>
            <a:tailEnd/>
          </a:ln>
        </p:spPr>
        <p:style>
          <a:lnRef idx="3">
            <a:schemeClr val="lt1"/>
          </a:lnRef>
          <a:fillRef idx="1">
            <a:schemeClr val="accent2"/>
          </a:fillRef>
          <a:effectRef idx="1">
            <a:schemeClr val="accent2"/>
          </a:effectRef>
          <a:fontRef idx="minor">
            <a:schemeClr val="lt1"/>
          </a:fontRef>
        </p:style>
        <p:txBody>
          <a:bodyPr anchor="ctr"/>
          <a:lstStyle/>
          <a:p>
            <a:pPr algn="ctr">
              <a:lnSpc>
                <a:spcPct val="120000"/>
              </a:lnSpc>
              <a:spcAft>
                <a:spcPct val="20000"/>
              </a:spcAft>
              <a:buClr>
                <a:srgbClr val="666465"/>
              </a:buClr>
              <a:buFont typeface="Wingdings" pitchFamily="2" charset="2"/>
              <a:buNone/>
            </a:pPr>
            <a:endParaRPr lang="fr-FR" sz="1000" b="1" i="1" dirty="0">
              <a:solidFill>
                <a:schemeClr val="bg1"/>
              </a:solidFill>
              <a:latin typeface="Verdana" pitchFamily="34" charset="0"/>
            </a:endParaRPr>
          </a:p>
          <a:p>
            <a:pPr algn="ctr">
              <a:lnSpc>
                <a:spcPct val="120000"/>
              </a:lnSpc>
              <a:spcAft>
                <a:spcPct val="20000"/>
              </a:spcAft>
              <a:buClr>
                <a:srgbClr val="666465"/>
              </a:buClr>
              <a:buFont typeface="Wingdings" pitchFamily="2" charset="2"/>
              <a:buNone/>
            </a:pPr>
            <a:r>
              <a:rPr lang="fr-FR" sz="1000" b="1" i="1" dirty="0">
                <a:solidFill>
                  <a:schemeClr val="bg1"/>
                </a:solidFill>
                <a:latin typeface="Verdana" pitchFamily="34" charset="0"/>
              </a:rPr>
              <a:t>Technologie</a:t>
            </a:r>
          </a:p>
          <a:p>
            <a:pPr algn="ctr">
              <a:lnSpc>
                <a:spcPct val="120000"/>
              </a:lnSpc>
              <a:spcAft>
                <a:spcPct val="20000"/>
              </a:spcAft>
              <a:buClr>
                <a:srgbClr val="666465"/>
              </a:buClr>
              <a:buFont typeface="Wingdings" pitchFamily="2" charset="2"/>
              <a:buNone/>
            </a:pPr>
            <a:endParaRPr lang="fr-FR" sz="1000" b="1" i="1" dirty="0">
              <a:solidFill>
                <a:schemeClr val="bg1"/>
              </a:solidFill>
              <a:latin typeface="Verdana" pitchFamily="34" charset="0"/>
            </a:endParaRPr>
          </a:p>
        </p:txBody>
      </p:sp>
      <p:sp>
        <p:nvSpPr>
          <p:cNvPr id="15415" name="Line 74"/>
          <p:cNvSpPr>
            <a:spLocks noChangeShapeType="1"/>
          </p:cNvSpPr>
          <p:nvPr/>
        </p:nvSpPr>
        <p:spPr bwMode="auto">
          <a:xfrm flipV="1">
            <a:off x="7240588" y="1966913"/>
            <a:ext cx="250825" cy="7937"/>
          </a:xfrm>
          <a:prstGeom prst="line">
            <a:avLst/>
          </a:prstGeom>
          <a:noFill/>
          <a:ln w="9525">
            <a:solidFill>
              <a:srgbClr val="FF0000"/>
            </a:solidFill>
            <a:round/>
            <a:headEnd type="triangle" w="med" len="med"/>
            <a:tailEnd type="triangle" w="med" len="med"/>
          </a:ln>
        </p:spPr>
        <p:txBody>
          <a:bodyPr wrap="none" anchor="ctr"/>
          <a:lstStyle/>
          <a:p>
            <a:endParaRPr lang="fr-FR"/>
          </a:p>
        </p:txBody>
      </p:sp>
      <p:sp>
        <p:nvSpPr>
          <p:cNvPr id="15416" name="Oval 75"/>
          <p:cNvSpPr>
            <a:spLocks noChangeArrowheads="1"/>
          </p:cNvSpPr>
          <p:nvPr/>
        </p:nvSpPr>
        <p:spPr bwMode="auto">
          <a:xfrm>
            <a:off x="3783013" y="4270375"/>
            <a:ext cx="358775"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1</a:t>
            </a:r>
          </a:p>
        </p:txBody>
      </p:sp>
      <p:sp>
        <p:nvSpPr>
          <p:cNvPr id="15417" name="Oval 76"/>
          <p:cNvSpPr>
            <a:spLocks noChangeArrowheads="1"/>
          </p:cNvSpPr>
          <p:nvPr/>
        </p:nvSpPr>
        <p:spPr bwMode="auto">
          <a:xfrm>
            <a:off x="5006975" y="4270375"/>
            <a:ext cx="360363"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2</a:t>
            </a:r>
          </a:p>
        </p:txBody>
      </p:sp>
      <p:sp>
        <p:nvSpPr>
          <p:cNvPr id="15418" name="Oval 77"/>
          <p:cNvSpPr>
            <a:spLocks noChangeArrowheads="1"/>
          </p:cNvSpPr>
          <p:nvPr/>
        </p:nvSpPr>
        <p:spPr bwMode="auto">
          <a:xfrm>
            <a:off x="6880225" y="4702175"/>
            <a:ext cx="360363"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3</a:t>
            </a:r>
          </a:p>
        </p:txBody>
      </p:sp>
      <p:sp>
        <p:nvSpPr>
          <p:cNvPr id="15419" name="Oval 78"/>
          <p:cNvSpPr>
            <a:spLocks noChangeArrowheads="1"/>
          </p:cNvSpPr>
          <p:nvPr/>
        </p:nvSpPr>
        <p:spPr bwMode="auto">
          <a:xfrm>
            <a:off x="7600950" y="4702175"/>
            <a:ext cx="358775"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4</a:t>
            </a:r>
          </a:p>
        </p:txBody>
      </p:sp>
      <p:sp>
        <p:nvSpPr>
          <p:cNvPr id="15420" name="Oval 79"/>
          <p:cNvSpPr>
            <a:spLocks noChangeArrowheads="1"/>
          </p:cNvSpPr>
          <p:nvPr/>
        </p:nvSpPr>
        <p:spPr bwMode="auto">
          <a:xfrm>
            <a:off x="6926263" y="5410200"/>
            <a:ext cx="360362" cy="360363"/>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fr-FR" dirty="0">
                <a:latin typeface="Calibri" pitchFamily="34" charset="0"/>
              </a:rPr>
              <a:t>5</a:t>
            </a: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1"/>
          <p:cNvSpPr>
            <a:spLocks noChangeArrowheads="1"/>
          </p:cNvSpPr>
          <p:nvPr/>
        </p:nvSpPr>
        <p:spPr bwMode="auto">
          <a:xfrm>
            <a:off x="571472" y="1142984"/>
            <a:ext cx="7572428" cy="44935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indent="-342900" fontAlgn="base">
              <a:lnSpc>
                <a:spcPct val="100000"/>
              </a:lnSpc>
              <a:spcBef>
                <a:spcPct val="0"/>
              </a:spcBef>
              <a:spcAft>
                <a:spcPct val="0"/>
              </a:spcAft>
              <a:buClrTx/>
              <a:buSzTx/>
              <a:buFont typeface="+mj-lt"/>
              <a:buAutoNum type="arabicPeriod"/>
              <a:tabLst>
                <a:tab pos="630238" algn="l"/>
                <a:tab pos="990600" algn="l"/>
              </a:tabLst>
            </a:pPr>
            <a:r>
              <a:rPr lang="fr-FR" sz="2000" dirty="0" smtClean="0">
                <a:solidFill>
                  <a:srgbClr val="0070C0"/>
                </a:solidFill>
                <a:latin typeface="Muriadpro"/>
                <a:ea typeface="Times New Roman" pitchFamily="18" charset="0"/>
                <a:cs typeface="MyriadPro-Semibold" charset="0"/>
              </a:rPr>
              <a:t>Préambule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630238" algn="l"/>
                <a:tab pos="990600" algn="l"/>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lvl="0" indent="-342900" fontAlgn="base">
              <a:spcBef>
                <a:spcPct val="0"/>
              </a:spcBef>
              <a:spcAft>
                <a:spcPct val="0"/>
              </a:spcAft>
              <a:buFont typeface="+mj-lt"/>
              <a:buAutoNum type="arabicPeriod"/>
              <a:tabLst>
                <a:tab pos="630238" algn="l"/>
                <a:tab pos="990600" algn="l"/>
              </a:tabLst>
            </a:pPr>
            <a:r>
              <a:rPr lang="fr-FR" sz="2000" dirty="0" smtClean="0">
                <a:solidFill>
                  <a:srgbClr val="0070C0"/>
                </a:solidFill>
                <a:latin typeface="Muriadpro"/>
                <a:ea typeface="Times New Roman" pitchFamily="18" charset="0"/>
                <a:cs typeface="MyriadPro-Semibold" charset="0"/>
              </a:rPr>
              <a:t>Fondamentaux de la Société SDA</a:t>
            </a: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charset="0"/>
              </a:rPr>
              <a:t>2.1  La dénomination juridique</a:t>
            </a:r>
            <a:endParaRPr kumimoji="0" lang="fr-FR" sz="900" b="1" i="0" u="none" strike="noStrike" cap="none" normalizeH="0" baseline="0" dirty="0" smtClean="0">
              <a:ln>
                <a:noFill/>
              </a:ln>
              <a:solidFill>
                <a:srgbClr val="0070C0"/>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lang="fr-FR" sz="1600" i="1" dirty="0" smtClean="0">
                <a:latin typeface="Georgia" pitchFamily="18" charset="0"/>
                <a:ea typeface="Times New Roman" pitchFamily="18" charset="0"/>
                <a:cs typeface="MyriadPro-Semibold" charset="0"/>
              </a:rPr>
              <a:t>2.2  La vision</a:t>
            </a: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2.3  Les valeurs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2.4  Les missions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2.5  L’organisation</a:t>
            </a:r>
          </a:p>
          <a:p>
            <a:pPr marL="457200" marR="0" lvl="1" indent="0" algn="l" defTabSz="914400" rtl="0" eaLnBrk="0" fontAlgn="base" latinLnBrk="0" hangingPunct="0">
              <a:lnSpc>
                <a:spcPct val="100000"/>
              </a:lnSpc>
              <a:spcBef>
                <a:spcPct val="0"/>
              </a:spcBef>
              <a:spcAft>
                <a:spcPct val="0"/>
              </a:spcAft>
              <a:buClrTx/>
              <a:buSzTx/>
              <a:buFontTx/>
              <a:buAutoNum type="arabicPeriod"/>
              <a:tabLst>
                <a:tab pos="630238" algn="l"/>
                <a:tab pos="990600" algn="l"/>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R="0" indent="-342900" fontAlgn="base">
              <a:lnSpc>
                <a:spcPct val="100000"/>
              </a:lnSpc>
              <a:spcBef>
                <a:spcPct val="0"/>
              </a:spcBef>
              <a:spcAft>
                <a:spcPct val="0"/>
              </a:spcAft>
              <a:buClrTx/>
              <a:buSzTx/>
              <a:buFont typeface="+mj-lt"/>
              <a:buAutoNum type="arabicPeriod"/>
              <a:tabLst>
                <a:tab pos="630238" algn="l"/>
                <a:tab pos="990600" algn="l"/>
              </a:tabLst>
            </a:pPr>
            <a:r>
              <a:rPr lang="fr-FR" sz="2000" dirty="0" smtClean="0">
                <a:solidFill>
                  <a:srgbClr val="0070C0"/>
                </a:solidFill>
                <a:latin typeface="Muriadpro"/>
                <a:ea typeface="Times New Roman" pitchFamily="18" charset="0"/>
                <a:cs typeface="MyriadPro-Semibold" charset="0"/>
              </a:rPr>
              <a:t>Démarche méthodologique d’élaboration du plan stratégique </a:t>
            </a: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charset="0"/>
              </a:rPr>
              <a:t>3.1  Le Diagnostic Stratégique</a:t>
            </a:r>
            <a:endParaRPr kumimoji="0" lang="fr-FR" sz="900" b="1" i="0" u="none" strike="noStrike" cap="none" normalizeH="0" baseline="0" dirty="0" smtClean="0">
              <a:ln>
                <a:noFill/>
              </a:ln>
              <a:solidFill>
                <a:srgbClr val="0070C0"/>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charset="0"/>
              </a:rPr>
              <a:t>3.2</a:t>
            </a:r>
            <a:r>
              <a:rPr kumimoji="0" lang="fr-FR" sz="1600" b="1" i="1" u="none" strike="noStrike" cap="none" normalizeH="0" dirty="0" smtClean="0">
                <a:ln>
                  <a:noFill/>
                </a:ln>
                <a:solidFill>
                  <a:srgbClr val="0070C0"/>
                </a:solidFill>
                <a:effectLst/>
                <a:latin typeface="Georgia" pitchFamily="18" charset="0"/>
                <a:ea typeface="Times New Roman" pitchFamily="18" charset="0"/>
                <a:cs typeface="MyriadPro-Semibold" charset="0"/>
              </a:rPr>
              <a:t>  </a:t>
            </a: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charset="0"/>
              </a:rPr>
              <a:t>Segmentation stratégique</a:t>
            </a:r>
            <a:endParaRPr kumimoji="0" lang="fr-FR" sz="900" b="1" i="0" u="none" strike="noStrike" cap="none" normalizeH="0" baseline="0" dirty="0" smtClean="0">
              <a:ln>
                <a:noFill/>
              </a:ln>
              <a:solidFill>
                <a:srgbClr val="0070C0"/>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3.2.1 </a:t>
            </a:r>
            <a:r>
              <a:rPr kumimoji="0" lang="fr-FR" sz="1600" b="0" i="1" u="none" strike="noStrike" cap="none" normalizeH="0" dirty="0" smtClean="0">
                <a:ln>
                  <a:noFill/>
                </a:ln>
                <a:solidFill>
                  <a:schemeClr val="tx1"/>
                </a:solidFill>
                <a:effectLst/>
                <a:latin typeface="Georgia" pitchFamily="18" charset="0"/>
                <a:ea typeface="Times New Roman" pitchFamily="18" charset="0"/>
                <a:cs typeface="MyriadPro-Semibold" charset="0"/>
              </a:rPr>
              <a:t>  </a:t>
            </a: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Concessions électricité</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3.2.2  Concessions gaz</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3.2.3  Eligibles électricité</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3.2.4  Eligibles gaz</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3.2.5  Services in-situ</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charset="0"/>
              </a:rPr>
              <a:t>3.2.6  Synthèse des principaux résultats et enjeux</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270458" y="126355"/>
            <a:ext cx="2055371" cy="584775"/>
          </a:xfrm>
          <a:prstGeom prst="rect">
            <a:avLst/>
          </a:prstGeom>
        </p:spPr>
        <p:txBody>
          <a:bodyPr wrap="none">
            <a:spAutoFit/>
          </a:bodyPr>
          <a:lstStyle/>
          <a:p>
            <a:pPr lvl="0" algn="ctr" fontAlgn="base">
              <a:spcBef>
                <a:spcPct val="0"/>
              </a:spcBef>
              <a:spcAft>
                <a:spcPct val="0"/>
              </a:spcAft>
              <a:tabLst>
                <a:tab pos="630238" algn="l"/>
                <a:tab pos="990600" algn="l"/>
              </a:tabLst>
            </a:pPr>
            <a:r>
              <a:rPr lang="fr-FR" sz="3200" dirty="0" smtClean="0">
                <a:solidFill>
                  <a:srgbClr val="0070C0"/>
                </a:solidFill>
                <a:latin typeface="Muriadpro"/>
                <a:ea typeface="Times New Roman" pitchFamily="18" charset="0"/>
                <a:cs typeface="MyriadPro-Semibold" charset="0"/>
              </a:rPr>
              <a:t>Sommaire</a:t>
            </a:r>
            <a:endParaRPr lang="fr-FR" sz="3200" dirty="0" smtClean="0">
              <a:solidFill>
                <a:prstClr val="black"/>
              </a:solidFill>
              <a:latin typeface="Muriadpro"/>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2520D3E-19F9-4EE4-BFCE-2E1FD80EBB43}" type="slidenum">
              <a:rPr lang="fr-FR" smtClean="0"/>
              <a:pPr fontAlgn="base">
                <a:spcBef>
                  <a:spcPct val="0"/>
                </a:spcBef>
                <a:spcAft>
                  <a:spcPct val="0"/>
                </a:spcAft>
                <a:defRPr/>
              </a:pPr>
              <a:t>20</a:t>
            </a:fld>
            <a:endParaRPr lang="fr-FR" smtClean="0"/>
          </a:p>
        </p:txBody>
      </p:sp>
      <p:sp>
        <p:nvSpPr>
          <p:cNvPr id="4" name="Titre 4"/>
          <p:cNvSpPr txBox="1">
            <a:spLocks/>
          </p:cNvSpPr>
          <p:nvPr/>
        </p:nvSpPr>
        <p:spPr>
          <a:xfrm>
            <a:off x="899592" y="1787649"/>
            <a:ext cx="7742664" cy="1857375"/>
          </a:xfrm>
          <a:prstGeom prst="rect">
            <a:avLst/>
          </a:prstGeom>
        </p:spPr>
        <p:txBody>
          <a:bodyPr vert="horz" anchor="b">
            <a:normAutofit/>
            <a:scene3d>
              <a:camera prst="orthographicFront"/>
              <a:lightRig rig="soft" dir="t"/>
            </a:scene3d>
            <a:sp3d prstMaterial="softEdge">
              <a:bevelT w="25400" h="25400"/>
            </a:sp3d>
          </a:bodyPr>
          <a:lstStyle/>
          <a:p>
            <a:pPr marL="0" marR="0" lvl="0" indent="0" algn="ctr" defTabSz="914400">
              <a:lnSpc>
                <a:spcPct val="100000"/>
              </a:lnSpc>
              <a:spcBef>
                <a:spcPct val="0"/>
              </a:spcBef>
              <a:buClrTx/>
              <a:buSzTx/>
              <a:tabLst/>
              <a:defRPr/>
            </a:pPr>
            <a:r>
              <a:rPr lang="fr-FR" sz="3200" b="1" dirty="0" smtClean="0">
                <a:solidFill>
                  <a:schemeClr val="tx2"/>
                </a:solidFill>
                <a:effectLst>
                  <a:outerShdw blurRad="31750" dist="25400" dir="5400000" algn="tl" rotWithShape="0">
                    <a:srgbClr val="000000">
                      <a:alpha val="25000"/>
                    </a:srgbClr>
                  </a:outerShdw>
                </a:effectLst>
                <a:latin typeface="+mj-lt"/>
                <a:ea typeface="+mj-ea"/>
                <a:cs typeface="+mj-cs"/>
              </a:rPr>
              <a:t>3.2.1. Diagnostic stratégique du segment : </a:t>
            </a:r>
            <a:br>
              <a:rPr lang="fr-FR" sz="3200" b="1" dirty="0" smtClean="0">
                <a:solidFill>
                  <a:schemeClr val="tx2"/>
                </a:solidFill>
                <a:effectLst>
                  <a:outerShdw blurRad="31750" dist="25400" dir="5400000" algn="tl" rotWithShape="0">
                    <a:srgbClr val="000000">
                      <a:alpha val="25000"/>
                    </a:srgbClr>
                  </a:outerShdw>
                </a:effectLst>
                <a:latin typeface="+mj-lt"/>
                <a:ea typeface="+mj-ea"/>
                <a:cs typeface="+mj-cs"/>
              </a:rPr>
            </a:br>
            <a:r>
              <a:rPr lang="fr-FR" sz="3200" b="1" dirty="0" smtClean="0">
                <a:solidFill>
                  <a:schemeClr val="tx2"/>
                </a:solidFill>
                <a:effectLst>
                  <a:outerShdw blurRad="31750" dist="25400" dir="5400000" algn="tl" rotWithShape="0">
                    <a:srgbClr val="000000">
                      <a:alpha val="25000"/>
                    </a:srgbClr>
                  </a:outerShdw>
                </a:effectLst>
                <a:latin typeface="+mj-lt"/>
                <a:ea typeface="+mj-ea"/>
                <a:cs typeface="+mj-cs"/>
              </a:rPr>
              <a:t>« Concessions électricité »</a:t>
            </a:r>
            <a:endParaRPr lang="fr-FR" sz="32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ChangeArrowheads="1"/>
          </p:cNvSpPr>
          <p:nvPr/>
        </p:nvSpPr>
        <p:spPr bwMode="auto">
          <a:xfrm>
            <a:off x="0" y="500063"/>
            <a:ext cx="9001125" cy="61531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35" name="Rectangle 81"/>
          <p:cNvSpPr>
            <a:spLocks noChangeArrowheads="1"/>
          </p:cNvSpPr>
          <p:nvPr/>
        </p:nvSpPr>
        <p:spPr bwMode="auto">
          <a:xfrm>
            <a:off x="58738" y="4964113"/>
            <a:ext cx="8891587" cy="1584325"/>
          </a:xfrm>
          <a:prstGeom prst="rect">
            <a:avLst/>
          </a:prstGeom>
          <a:solidFill>
            <a:schemeClr val="bg1"/>
          </a:solidFill>
          <a:ln w="9525" algn="ctr">
            <a:noFill/>
            <a:miter lim="800000"/>
            <a:headEnd/>
            <a:tailEnd/>
          </a:ln>
        </p:spPr>
        <p:txBody>
          <a:bodyPr wrap="none" lIns="90000" tIns="46800" rIns="90000" bIns="46800" anchor="ctr"/>
          <a:lstStyle/>
          <a:p>
            <a:endParaRPr lang="fr-FR" sz="1200">
              <a:latin typeface="Calibri" pitchFamily="34" charset="0"/>
            </a:endParaRPr>
          </a:p>
        </p:txBody>
      </p:sp>
      <p:sp>
        <p:nvSpPr>
          <p:cNvPr id="18436" name="Text Box 3"/>
          <p:cNvSpPr txBox="1">
            <a:spLocks noChangeArrowheads="1"/>
          </p:cNvSpPr>
          <p:nvPr/>
        </p:nvSpPr>
        <p:spPr bwMode="auto">
          <a:xfrm>
            <a:off x="4511675" y="5857875"/>
            <a:ext cx="4076700" cy="446088"/>
          </a:xfrm>
          <a:prstGeom prst="rect">
            <a:avLst/>
          </a:prstGeom>
          <a:noFill/>
          <a:ln w="9525">
            <a:noFill/>
            <a:miter lim="800000"/>
            <a:headEnd/>
            <a:tailEnd/>
          </a:ln>
        </p:spPr>
        <p:txBody>
          <a:bodyPr lIns="75749" tIns="37874" rIns="75749" bIns="37874">
            <a:spAutoFit/>
          </a:bodyPr>
          <a:lstStyle/>
          <a:p>
            <a:pPr defTabSz="757238"/>
            <a:r>
              <a:rPr lang="fr-FR" sz="1200" dirty="0" smtClean="0">
                <a:latin typeface="Calibri" pitchFamily="34" charset="0"/>
              </a:rPr>
              <a:t>Rentabilité du segment 2012 : </a:t>
            </a:r>
          </a:p>
          <a:p>
            <a:pPr defTabSz="757238">
              <a:buFontTx/>
              <a:buChar char="-"/>
            </a:pPr>
            <a:r>
              <a:rPr lang="fr-FR" sz="1200" dirty="0" smtClean="0">
                <a:latin typeface="Calibri" pitchFamily="34" charset="0"/>
              </a:rPr>
              <a:t> </a:t>
            </a:r>
            <a:r>
              <a:rPr lang="fr-FR" sz="1200" dirty="0">
                <a:latin typeface="Calibri" pitchFamily="34" charset="0"/>
              </a:rPr>
              <a:t>REX/CA: = </a:t>
            </a:r>
            <a:r>
              <a:rPr lang="fr-FR" sz="1200" dirty="0" smtClean="0">
                <a:latin typeface="Calibri" pitchFamily="34" charset="0"/>
              </a:rPr>
              <a:t>-20,59% </a:t>
            </a:r>
            <a:endParaRPr lang="fr-FR" sz="1200" dirty="0">
              <a:latin typeface="Calibri" pitchFamily="34" charset="0"/>
            </a:endParaRPr>
          </a:p>
        </p:txBody>
      </p:sp>
      <p:sp>
        <p:nvSpPr>
          <p:cNvPr id="18437" name="Rectangle 5"/>
          <p:cNvSpPr>
            <a:spLocks noChangeArrowheads="1"/>
          </p:cNvSpPr>
          <p:nvPr/>
        </p:nvSpPr>
        <p:spPr bwMode="auto">
          <a:xfrm>
            <a:off x="20638" y="357188"/>
            <a:ext cx="9001125"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1200">
              <a:latin typeface="Calibri" pitchFamily="34" charset="0"/>
            </a:endParaRPr>
          </a:p>
        </p:txBody>
      </p:sp>
      <p:sp>
        <p:nvSpPr>
          <p:cNvPr id="18438" name="Rectangle 6"/>
          <p:cNvSpPr>
            <a:spLocks noChangeArrowheads="1"/>
          </p:cNvSpPr>
          <p:nvPr/>
        </p:nvSpPr>
        <p:spPr bwMode="auto">
          <a:xfrm>
            <a:off x="4483100" y="5572125"/>
            <a:ext cx="4538663"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39" name="Line 9"/>
          <p:cNvSpPr>
            <a:spLocks noChangeShapeType="1"/>
          </p:cNvSpPr>
          <p:nvPr/>
        </p:nvSpPr>
        <p:spPr bwMode="auto">
          <a:xfrm flipH="1">
            <a:off x="4481513" y="574675"/>
            <a:ext cx="0" cy="5978525"/>
          </a:xfrm>
          <a:prstGeom prst="line">
            <a:avLst/>
          </a:prstGeom>
          <a:noFill/>
          <a:ln w="19050">
            <a:solidFill>
              <a:schemeClr val="accent1"/>
            </a:solidFill>
            <a:round/>
            <a:headEnd/>
            <a:tailEnd/>
          </a:ln>
        </p:spPr>
        <p:txBody>
          <a:bodyPr wrap="none" anchor="ctr"/>
          <a:lstStyle/>
          <a:p>
            <a:endParaRPr lang="fr-FR"/>
          </a:p>
        </p:txBody>
      </p:sp>
      <p:sp>
        <p:nvSpPr>
          <p:cNvPr id="18440" name="Text Box 12"/>
          <p:cNvSpPr txBox="1">
            <a:spLocks noChangeArrowheads="1"/>
          </p:cNvSpPr>
          <p:nvPr/>
        </p:nvSpPr>
        <p:spPr bwMode="auto">
          <a:xfrm>
            <a:off x="4613275" y="5603875"/>
            <a:ext cx="2867025" cy="26193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90953" y="868126"/>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20783" y="2622097"/>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32" y="3857628"/>
            <a:ext cx="522309" cy="107157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18444" name="Line 16"/>
          <p:cNvSpPr>
            <a:spLocks noChangeShapeType="1"/>
          </p:cNvSpPr>
          <p:nvPr/>
        </p:nvSpPr>
        <p:spPr bwMode="auto">
          <a:xfrm rot="21540000" flipH="1">
            <a:off x="371475" y="404813"/>
            <a:ext cx="146050" cy="6167437"/>
          </a:xfrm>
          <a:prstGeom prst="line">
            <a:avLst/>
          </a:prstGeom>
          <a:noFill/>
          <a:ln w="9525">
            <a:solidFill>
              <a:schemeClr val="accent1"/>
            </a:solidFill>
            <a:round/>
            <a:headEnd/>
            <a:tailEnd/>
          </a:ln>
        </p:spPr>
        <p:txBody>
          <a:bodyPr wrap="none" anchor="ctr"/>
          <a:lstStyle/>
          <a:p>
            <a:endParaRPr lang="fr-FR"/>
          </a:p>
        </p:txBody>
      </p:sp>
      <p:sp>
        <p:nvSpPr>
          <p:cNvPr id="18445" name="Text Box 18"/>
          <p:cNvSpPr txBox="1">
            <a:spLocks noChangeArrowheads="1"/>
          </p:cNvSpPr>
          <p:nvPr/>
        </p:nvSpPr>
        <p:spPr bwMode="auto">
          <a:xfrm>
            <a:off x="4594225" y="1595438"/>
            <a:ext cx="4129088" cy="26035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200">
              <a:solidFill>
                <a:srgbClr val="000000"/>
              </a:solidFill>
              <a:latin typeface="Calibri" pitchFamily="34" charset="0"/>
            </a:endParaRPr>
          </a:p>
        </p:txBody>
      </p:sp>
      <p:sp>
        <p:nvSpPr>
          <p:cNvPr id="14353" name="Text Box 20"/>
          <p:cNvSpPr txBox="1">
            <a:spLocks noChangeArrowheads="1"/>
          </p:cNvSpPr>
          <p:nvPr/>
        </p:nvSpPr>
        <p:spPr bwMode="auto">
          <a:xfrm>
            <a:off x="-5594" y="5400713"/>
            <a:ext cx="522309" cy="957245"/>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18447" name="Text Box 23"/>
          <p:cNvSpPr txBox="1">
            <a:spLocks noChangeArrowheads="1"/>
          </p:cNvSpPr>
          <p:nvPr/>
        </p:nvSpPr>
        <p:spPr bwMode="auto">
          <a:xfrm>
            <a:off x="569913" y="2285993"/>
            <a:ext cx="3859212" cy="1184483"/>
          </a:xfrm>
          <a:prstGeom prst="rect">
            <a:avLst/>
          </a:prstGeom>
          <a:noFill/>
          <a:ln w="9525">
            <a:noFill/>
            <a:miter lim="800000"/>
            <a:headEnd/>
            <a:tailEnd/>
          </a:ln>
        </p:spPr>
        <p:txBody>
          <a:bodyPr wrap="square" lIns="75749" tIns="37874" rIns="75749" bIns="37874">
            <a:spAutoFit/>
          </a:bodyPr>
          <a:lstStyle/>
          <a:p>
            <a:pPr marL="92075" indent="-92075" defTabSz="757238">
              <a:lnSpc>
                <a:spcPct val="120000"/>
              </a:lnSpc>
            </a:pPr>
            <a:r>
              <a:rPr lang="fr-FR" sz="1200" b="1" dirty="0">
                <a:solidFill>
                  <a:srgbClr val="000000"/>
                </a:solidFill>
                <a:latin typeface="Calibri" pitchFamily="34" charset="0"/>
              </a:rPr>
              <a:t>Clients non éligibles</a:t>
            </a:r>
            <a:r>
              <a:rPr lang="fr-FR" sz="1200" dirty="0">
                <a:solidFill>
                  <a:srgbClr val="000000"/>
                </a:solidFill>
                <a:latin typeface="Calibri" pitchFamily="34" charset="0"/>
              </a:rPr>
              <a:t> : BT/MT : (actuel)</a:t>
            </a:r>
          </a:p>
          <a:p>
            <a:pPr marL="92075" indent="-92075" defTabSz="757238">
              <a:lnSpc>
                <a:spcPct val="120000"/>
              </a:lnSpc>
              <a:buFontTx/>
              <a:buChar char="•"/>
            </a:pPr>
            <a:r>
              <a:rPr lang="fr-FR" sz="1200" dirty="0">
                <a:solidFill>
                  <a:srgbClr val="000000"/>
                </a:solidFill>
                <a:latin typeface="Calibri" pitchFamily="34" charset="0"/>
              </a:rPr>
              <a:t>BT : Ménages, non ménages et administrations: </a:t>
            </a:r>
            <a:r>
              <a:rPr lang="fr-FR" sz="1200" dirty="0" smtClean="0">
                <a:latin typeface="Calibri" pitchFamily="34" charset="0"/>
              </a:rPr>
              <a:t>1 053 856 </a:t>
            </a:r>
            <a:r>
              <a:rPr lang="fr-FR" sz="1200" dirty="0">
                <a:latin typeface="Calibri" pitchFamily="34" charset="0"/>
              </a:rPr>
              <a:t>abonnés BT en augmentation de </a:t>
            </a:r>
            <a:r>
              <a:rPr lang="fr-FR" sz="1200" dirty="0" smtClean="0">
                <a:latin typeface="Calibri" pitchFamily="34" charset="0"/>
              </a:rPr>
              <a:t>5.5% </a:t>
            </a:r>
            <a:r>
              <a:rPr lang="fr-FR" sz="1200" dirty="0">
                <a:latin typeface="Calibri" pitchFamily="34" charset="0"/>
              </a:rPr>
              <a:t>par rapport à </a:t>
            </a:r>
            <a:r>
              <a:rPr lang="fr-FR" sz="1200" dirty="0" smtClean="0">
                <a:latin typeface="Calibri" pitchFamily="34" charset="0"/>
              </a:rPr>
              <a:t>2011;</a:t>
            </a:r>
            <a:endParaRPr lang="fr-FR" sz="1200" dirty="0">
              <a:latin typeface="Calibri" pitchFamily="34" charset="0"/>
            </a:endParaRPr>
          </a:p>
          <a:p>
            <a:pPr marL="92075" indent="-92075" defTabSz="757238">
              <a:lnSpc>
                <a:spcPct val="120000"/>
              </a:lnSpc>
              <a:buFontTx/>
              <a:buChar char="•"/>
            </a:pPr>
            <a:r>
              <a:rPr lang="fr-FR" sz="1200" dirty="0">
                <a:latin typeface="Calibri" pitchFamily="34" charset="0"/>
              </a:rPr>
              <a:t>MT : </a:t>
            </a:r>
            <a:r>
              <a:rPr lang="fr-FR" sz="1200" dirty="0" smtClean="0">
                <a:latin typeface="Calibri" pitchFamily="34" charset="0"/>
              </a:rPr>
              <a:t>5744 </a:t>
            </a:r>
            <a:r>
              <a:rPr lang="fr-FR" sz="1200" dirty="0">
                <a:latin typeface="Calibri" pitchFamily="34" charset="0"/>
              </a:rPr>
              <a:t>clients dont </a:t>
            </a:r>
            <a:r>
              <a:rPr lang="fr-FR" sz="1200" dirty="0" smtClean="0">
                <a:latin typeface="Calibri" pitchFamily="34" charset="0"/>
              </a:rPr>
              <a:t>98,2%  </a:t>
            </a:r>
            <a:r>
              <a:rPr lang="fr-FR" sz="1200" dirty="0">
                <a:latin typeface="Calibri" pitchFamily="34" charset="0"/>
              </a:rPr>
              <a:t>non éligibles et </a:t>
            </a:r>
            <a:r>
              <a:rPr lang="fr-FR" sz="1200" dirty="0" smtClean="0">
                <a:latin typeface="Calibri" pitchFamily="34" charset="0"/>
              </a:rPr>
              <a:t> 1,8% (105 </a:t>
            </a:r>
            <a:r>
              <a:rPr lang="fr-FR" sz="1200" dirty="0">
                <a:latin typeface="Calibri" pitchFamily="34" charset="0"/>
              </a:rPr>
              <a:t>clients) potentiellement éligibles, </a:t>
            </a:r>
          </a:p>
        </p:txBody>
      </p:sp>
      <p:sp>
        <p:nvSpPr>
          <p:cNvPr id="18448" name="Text Box 33"/>
          <p:cNvSpPr txBox="1">
            <a:spLocks noChangeArrowheads="1"/>
          </p:cNvSpPr>
          <p:nvPr/>
        </p:nvSpPr>
        <p:spPr bwMode="auto">
          <a:xfrm>
            <a:off x="404813" y="5308600"/>
            <a:ext cx="4122737" cy="1184275"/>
          </a:xfrm>
          <a:prstGeom prst="rect">
            <a:avLst/>
          </a:prstGeom>
          <a:noFill/>
          <a:ln w="9525">
            <a:noFill/>
            <a:miter lim="800000"/>
            <a:headEnd/>
            <a:tailEnd/>
          </a:ln>
        </p:spPr>
        <p:txBody>
          <a:bodyPr lIns="75749" tIns="37874" rIns="75749" bIns="37874">
            <a:spAutoFit/>
          </a:bodyPr>
          <a:lstStyle/>
          <a:p>
            <a:pPr defTabSz="757238">
              <a:buClr>
                <a:srgbClr val="FF9900"/>
              </a:buClr>
            </a:pPr>
            <a:r>
              <a:rPr lang="fr-FR" sz="1200" b="1" dirty="0">
                <a:solidFill>
                  <a:srgbClr val="000000"/>
                </a:solidFill>
                <a:latin typeface="Calibri" pitchFamily="34" charset="0"/>
              </a:rPr>
              <a:t>Part de marché de SDA : 100% dans les 5 ans à venir</a:t>
            </a:r>
          </a:p>
          <a:p>
            <a:pPr defTabSz="757238">
              <a:buClr>
                <a:srgbClr val="FF9900"/>
              </a:buClr>
            </a:pPr>
            <a:r>
              <a:rPr lang="fr-FR" sz="1200" b="1" dirty="0">
                <a:solidFill>
                  <a:srgbClr val="000000"/>
                </a:solidFill>
                <a:latin typeface="Calibri" pitchFamily="34" charset="0"/>
              </a:rPr>
              <a:t>Concurrents Potentiels :</a:t>
            </a:r>
          </a:p>
          <a:p>
            <a:pPr defTabSz="757238">
              <a:buClr>
                <a:srgbClr val="FF9900"/>
              </a:buClr>
            </a:pPr>
            <a:r>
              <a:rPr lang="fr-FR" sz="1200" dirty="0" smtClean="0">
                <a:solidFill>
                  <a:srgbClr val="000000"/>
                </a:solidFill>
                <a:latin typeface="Calibri" pitchFamily="34" charset="0"/>
              </a:rPr>
              <a:t>Concurrent 1 : les autres </a:t>
            </a:r>
            <a:r>
              <a:rPr lang="fr-FR" sz="1200" dirty="0" err="1" smtClean="0">
                <a:solidFill>
                  <a:srgbClr val="000000"/>
                </a:solidFill>
                <a:latin typeface="Calibri" pitchFamily="34" charset="0"/>
              </a:rPr>
              <a:t>SDx</a:t>
            </a:r>
            <a:endParaRPr lang="fr-FR" sz="1200" dirty="0" smtClean="0">
              <a:solidFill>
                <a:srgbClr val="000000"/>
              </a:solidFill>
              <a:latin typeface="Calibri" pitchFamily="34" charset="0"/>
            </a:endParaRPr>
          </a:p>
          <a:p>
            <a:pPr defTabSz="757238">
              <a:buClr>
                <a:srgbClr val="FF9900"/>
              </a:buClr>
              <a:buFont typeface="Wingdings" pitchFamily="2" charset="2"/>
              <a:buNone/>
            </a:pPr>
            <a:r>
              <a:rPr lang="fr-FR" sz="1200" dirty="0" smtClean="0">
                <a:solidFill>
                  <a:srgbClr val="000000"/>
                </a:solidFill>
                <a:latin typeface="Calibri" pitchFamily="34" charset="0"/>
              </a:rPr>
              <a:t>Concurrent </a:t>
            </a:r>
            <a:r>
              <a:rPr lang="fr-FR" sz="1200" dirty="0">
                <a:solidFill>
                  <a:srgbClr val="000000"/>
                </a:solidFill>
                <a:latin typeface="Calibri" pitchFamily="34" charset="0"/>
              </a:rPr>
              <a:t>2 : les concessionnaires d’autres utilities</a:t>
            </a:r>
          </a:p>
          <a:p>
            <a:pPr defTabSz="757238">
              <a:buClr>
                <a:srgbClr val="FF9900"/>
              </a:buClr>
              <a:buFont typeface="Wingdings" pitchFamily="2" charset="2"/>
              <a:buNone/>
            </a:pPr>
            <a:r>
              <a:rPr lang="fr-FR" sz="1200" dirty="0">
                <a:solidFill>
                  <a:srgbClr val="000000"/>
                </a:solidFill>
                <a:latin typeface="Calibri" pitchFamily="34" charset="0"/>
              </a:rPr>
              <a:t>Concurrent 3 : les producteurs qui décident de s’intégrer en aval</a:t>
            </a:r>
          </a:p>
          <a:p>
            <a:pPr defTabSz="757238">
              <a:buClr>
                <a:srgbClr val="FF9900"/>
              </a:buClr>
              <a:buFont typeface="Wingdings" pitchFamily="2" charset="2"/>
              <a:buNone/>
            </a:pPr>
            <a:r>
              <a:rPr lang="fr-FR" sz="1200" dirty="0">
                <a:solidFill>
                  <a:srgbClr val="000000"/>
                </a:solidFill>
                <a:latin typeface="Calibri" pitchFamily="34" charset="0"/>
              </a:rPr>
              <a:t>Concurrent 4 : distributeurs étrangers</a:t>
            </a:r>
          </a:p>
        </p:txBody>
      </p:sp>
      <p:sp>
        <p:nvSpPr>
          <p:cNvPr id="18449" name="Line 35"/>
          <p:cNvSpPr>
            <a:spLocks noChangeShapeType="1"/>
          </p:cNvSpPr>
          <p:nvPr/>
        </p:nvSpPr>
        <p:spPr bwMode="auto">
          <a:xfrm flipV="1">
            <a:off x="0" y="3429000"/>
            <a:ext cx="4452937" cy="0"/>
          </a:xfrm>
          <a:prstGeom prst="line">
            <a:avLst/>
          </a:prstGeom>
          <a:noFill/>
          <a:ln w="9525">
            <a:solidFill>
              <a:schemeClr val="accent1"/>
            </a:solidFill>
            <a:round/>
            <a:headEnd/>
            <a:tailEnd/>
          </a:ln>
        </p:spPr>
        <p:txBody>
          <a:bodyPr wrap="none" anchor="ctr"/>
          <a:lstStyle/>
          <a:p>
            <a:endParaRPr lang="fr-FR"/>
          </a:p>
        </p:txBody>
      </p:sp>
      <p:sp>
        <p:nvSpPr>
          <p:cNvPr id="18450" name="Text Box 41"/>
          <p:cNvSpPr txBox="1">
            <a:spLocks noChangeArrowheads="1"/>
          </p:cNvSpPr>
          <p:nvPr/>
        </p:nvSpPr>
        <p:spPr bwMode="auto">
          <a:xfrm>
            <a:off x="2700338" y="893763"/>
            <a:ext cx="153987" cy="260350"/>
          </a:xfrm>
          <a:prstGeom prst="rect">
            <a:avLst/>
          </a:prstGeom>
          <a:noFill/>
          <a:ln w="9525">
            <a:noFill/>
            <a:miter lim="800000"/>
            <a:headEnd/>
            <a:tailEnd/>
          </a:ln>
        </p:spPr>
        <p:txBody>
          <a:bodyPr wrap="none" lIns="75749" tIns="37874" rIns="75749" bIns="37874">
            <a:spAutoFit/>
          </a:bodyPr>
          <a:lstStyle/>
          <a:p>
            <a:pPr defTabSz="757238"/>
            <a:endParaRPr lang="fr-FR" sz="1200">
              <a:solidFill>
                <a:srgbClr val="000000"/>
              </a:solidFill>
              <a:latin typeface="Calibri" pitchFamily="34" charset="0"/>
            </a:endParaRPr>
          </a:p>
        </p:txBody>
      </p:sp>
      <p:sp>
        <p:nvSpPr>
          <p:cNvPr id="18451" name="Rectangle 42"/>
          <p:cNvSpPr>
            <a:spLocks noChangeArrowheads="1"/>
          </p:cNvSpPr>
          <p:nvPr/>
        </p:nvSpPr>
        <p:spPr bwMode="auto">
          <a:xfrm>
            <a:off x="4503738" y="4214813"/>
            <a:ext cx="4518025" cy="187325"/>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52" name="Text Box 43"/>
          <p:cNvSpPr txBox="1">
            <a:spLocks noChangeArrowheads="1"/>
          </p:cNvSpPr>
          <p:nvPr/>
        </p:nvSpPr>
        <p:spPr bwMode="auto">
          <a:xfrm>
            <a:off x="4579938" y="2943225"/>
            <a:ext cx="28702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18453" name="Text Box 44"/>
          <p:cNvSpPr txBox="1">
            <a:spLocks noChangeArrowheads="1"/>
          </p:cNvSpPr>
          <p:nvPr/>
        </p:nvSpPr>
        <p:spPr bwMode="auto">
          <a:xfrm>
            <a:off x="4429125" y="4357688"/>
            <a:ext cx="4641850" cy="118427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200" dirty="0">
                <a:solidFill>
                  <a:srgbClr val="000000"/>
                </a:solidFill>
                <a:latin typeface="Calibri" pitchFamily="34" charset="0"/>
              </a:rPr>
              <a:t>Risque du transfert des charges d’Approvisionnement (Production/ Transport)</a:t>
            </a:r>
          </a:p>
          <a:p>
            <a:pPr marL="180975" indent="-180975" defTabSz="757238">
              <a:buFontTx/>
              <a:buAutoNum type="arabicPeriod"/>
            </a:pPr>
            <a:r>
              <a:rPr lang="fr-FR" sz="1200" dirty="0">
                <a:solidFill>
                  <a:srgbClr val="000000"/>
                </a:solidFill>
                <a:latin typeface="Calibri" pitchFamily="34" charset="0"/>
              </a:rPr>
              <a:t>Exiger de nouveaux paramètres de performances et/ou des objectifs plus serrés par le régulateur (Imprévisibilité du régulateur)</a:t>
            </a:r>
          </a:p>
          <a:p>
            <a:pPr marL="180975" indent="-180975" defTabSz="757238">
              <a:buFontTx/>
              <a:buAutoNum type="arabicPeriod"/>
            </a:pPr>
            <a:r>
              <a:rPr lang="fr-FR" sz="1200" dirty="0">
                <a:solidFill>
                  <a:srgbClr val="000000"/>
                </a:solidFill>
                <a:latin typeface="Calibri" pitchFamily="34" charset="0"/>
              </a:rPr>
              <a:t>Risque technologique  (non maitrise des nouvelles technologies)</a:t>
            </a:r>
          </a:p>
          <a:p>
            <a:pPr marL="180975" indent="-180975" defTabSz="757238">
              <a:buFontTx/>
              <a:buAutoNum type="arabicPeriod"/>
            </a:pPr>
            <a:r>
              <a:rPr lang="fr-FR" sz="1200" dirty="0">
                <a:solidFill>
                  <a:srgbClr val="000000"/>
                </a:solidFill>
                <a:latin typeface="Calibri" pitchFamily="34" charset="0"/>
              </a:rPr>
              <a:t>Risque de perdre la concession </a:t>
            </a:r>
          </a:p>
        </p:txBody>
      </p:sp>
      <p:sp>
        <p:nvSpPr>
          <p:cNvPr id="18491" name="Text Box 79"/>
          <p:cNvSpPr txBox="1">
            <a:spLocks noChangeArrowheads="1"/>
          </p:cNvSpPr>
          <p:nvPr/>
        </p:nvSpPr>
        <p:spPr bwMode="auto">
          <a:xfrm>
            <a:off x="571500" y="804863"/>
            <a:ext cx="3857625" cy="1293812"/>
          </a:xfrm>
          <a:prstGeom prst="rect">
            <a:avLst/>
          </a:prstGeom>
          <a:noFill/>
          <a:ln w="9525">
            <a:noFill/>
            <a:miter lim="800000"/>
            <a:headEnd/>
            <a:tailEnd/>
          </a:ln>
        </p:spPr>
        <p:txBody>
          <a:bodyPr lIns="75749" tIns="37874" rIns="75749" bIns="37874">
            <a:spAutoFit/>
          </a:bodyPr>
          <a:lstStyle/>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Prestation de base : </a:t>
            </a:r>
            <a:r>
              <a:rPr lang="fr-FR" sz="1200" dirty="0">
                <a:solidFill>
                  <a:srgbClr val="000000"/>
                </a:solidFill>
                <a:latin typeface="Calibri" pitchFamily="34" charset="0"/>
              </a:rPr>
              <a:t>assurer la distribution de l’électricité;</a:t>
            </a:r>
          </a:p>
          <a:p>
            <a:pPr defTabSz="757238">
              <a:spcAft>
                <a:spcPct val="20000"/>
              </a:spcAft>
              <a:buClr>
                <a:srgbClr val="666465"/>
              </a:buClr>
              <a:buSzPct val="80000"/>
              <a:buFont typeface="Wingdings" pitchFamily="2" charset="2"/>
              <a:buNone/>
            </a:pPr>
            <a:r>
              <a:rPr lang="fr-FR" sz="1200" dirty="0">
                <a:solidFill>
                  <a:srgbClr val="000000"/>
                </a:solidFill>
                <a:latin typeface="Calibri" pitchFamily="34" charset="0"/>
              </a:rPr>
              <a:t>Basse et moyenne tension : fourniture et acheminement de l’électricité  pour tous les clients non éligibles.</a:t>
            </a:r>
          </a:p>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Relations commerciales: </a:t>
            </a:r>
            <a:r>
              <a:rPr lang="fr-FR" sz="1200" dirty="0">
                <a:solidFill>
                  <a:srgbClr val="000000"/>
                </a:solidFill>
                <a:latin typeface="Calibri" pitchFamily="34" charset="0"/>
              </a:rPr>
              <a:t>actes commerciaux et respect des engagements vis-à-vis du client et de la CREG.</a:t>
            </a:r>
          </a:p>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Services :</a:t>
            </a:r>
            <a:r>
              <a:rPr lang="fr-FR" sz="1200" dirty="0">
                <a:solidFill>
                  <a:srgbClr val="000000"/>
                </a:solidFill>
                <a:latin typeface="Calibri" pitchFamily="34" charset="0"/>
              </a:rPr>
              <a:t> prestation de conseil et assistance technique</a:t>
            </a:r>
          </a:p>
        </p:txBody>
      </p:sp>
      <p:sp>
        <p:nvSpPr>
          <p:cNvPr id="18492" name="Text Box 10"/>
          <p:cNvSpPr txBox="1">
            <a:spLocks noChangeArrowheads="1"/>
          </p:cNvSpPr>
          <p:nvPr/>
        </p:nvSpPr>
        <p:spPr bwMode="auto">
          <a:xfrm>
            <a:off x="4641850" y="704850"/>
            <a:ext cx="2422525"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Règles du jeu concurrentiel</a:t>
            </a:r>
          </a:p>
        </p:txBody>
      </p:sp>
      <p:sp>
        <p:nvSpPr>
          <p:cNvPr id="18493" name="Rectangle 7"/>
          <p:cNvSpPr>
            <a:spLocks noChangeArrowheads="1"/>
          </p:cNvSpPr>
          <p:nvPr/>
        </p:nvSpPr>
        <p:spPr bwMode="auto">
          <a:xfrm>
            <a:off x="184150" y="0"/>
            <a:ext cx="8459788" cy="327025"/>
          </a:xfrm>
          <a:prstGeom prst="rect">
            <a:avLst/>
          </a:prstGeom>
          <a:noFill/>
          <a:ln w="9525">
            <a:noFill/>
            <a:miter lim="800000"/>
            <a:headEnd/>
            <a:tailEnd/>
          </a:ln>
        </p:spPr>
        <p:txBody>
          <a:bodyPr lIns="0" tIns="0" rIns="0" bIns="0" anchor="b"/>
          <a:lstStyle/>
          <a:p>
            <a:pPr marL="457200" indent="-457200"/>
            <a:r>
              <a:rPr lang="fr-FR" sz="2000" b="1">
                <a:solidFill>
                  <a:srgbClr val="000000"/>
                </a:solidFill>
                <a:latin typeface="Calibri" pitchFamily="34" charset="0"/>
              </a:rPr>
              <a:t>Caractérisation du segment « </a:t>
            </a:r>
            <a:r>
              <a:rPr lang="fr-FR" sz="2000" b="1" i="1">
                <a:solidFill>
                  <a:srgbClr val="000000"/>
                </a:solidFill>
                <a:latin typeface="Calibri" pitchFamily="34" charset="0"/>
              </a:rPr>
              <a:t>Concessions Électriques »</a:t>
            </a:r>
            <a:endParaRPr lang="fr-FR" sz="2000" b="1">
              <a:solidFill>
                <a:srgbClr val="000000"/>
              </a:solidFill>
              <a:latin typeface="Calibri" pitchFamily="34" charset="0"/>
            </a:endParaRPr>
          </a:p>
        </p:txBody>
      </p:sp>
      <p:sp>
        <p:nvSpPr>
          <p:cNvPr id="14662" name="Text Box 40"/>
          <p:cNvSpPr txBox="1">
            <a:spLocks noChangeArrowheads="1"/>
          </p:cNvSpPr>
          <p:nvPr/>
        </p:nvSpPr>
        <p:spPr bwMode="auto">
          <a:xfrm>
            <a:off x="4429125" y="582613"/>
            <a:ext cx="4632325" cy="3598862"/>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100" b="1" u="sng" dirty="0">
                <a:solidFill>
                  <a:srgbClr val="000000"/>
                </a:solidFill>
                <a:latin typeface="+mn-lt"/>
              </a:rPr>
              <a:t>Barrières à l’entrée</a:t>
            </a:r>
            <a:r>
              <a:rPr lang="fr-FR" sz="1100" b="1" dirty="0">
                <a:solidFill>
                  <a:srgbClr val="000000"/>
                </a:solidFill>
                <a:latin typeface="+mn-lt"/>
              </a:rPr>
              <a:t>: </a:t>
            </a:r>
          </a:p>
          <a:p>
            <a:pPr marL="177800" indent="-177800" defTabSz="757238" fontAlgn="auto">
              <a:spcBef>
                <a:spcPts val="0"/>
              </a:spcBef>
              <a:spcAft>
                <a:spcPts val="0"/>
              </a:spcAft>
              <a:buFont typeface="Arial" pitchFamily="34" charset="0"/>
              <a:buChar char="•"/>
              <a:defRPr/>
            </a:pPr>
            <a:r>
              <a:rPr lang="fr-FR" sz="1100" dirty="0">
                <a:solidFill>
                  <a:srgbClr val="000000"/>
                </a:solidFill>
                <a:latin typeface="+mn-lt"/>
              </a:rPr>
              <a:t>Taille critique</a:t>
            </a:r>
          </a:p>
          <a:p>
            <a:pPr marL="177800" indent="-177800" defTabSz="757238" fontAlgn="auto">
              <a:spcBef>
                <a:spcPts val="0"/>
              </a:spcBef>
              <a:spcAft>
                <a:spcPts val="0"/>
              </a:spcAft>
              <a:buFont typeface="Arial" pitchFamily="34" charset="0"/>
              <a:buChar char="•"/>
              <a:defRPr/>
            </a:pPr>
            <a:r>
              <a:rPr lang="fr-FR" sz="1100" dirty="0">
                <a:solidFill>
                  <a:srgbClr val="000000"/>
                </a:solidFill>
                <a:latin typeface="+mn-lt"/>
              </a:rPr>
              <a:t>Prix administré par l’Etat (ne permettant pas de couvrir les charges réelles)</a:t>
            </a:r>
          </a:p>
          <a:p>
            <a:pPr marL="228600" indent="-228600" defTabSz="757238" fontAlgn="auto">
              <a:spcBef>
                <a:spcPts val="0"/>
              </a:spcBef>
              <a:spcAft>
                <a:spcPts val="0"/>
              </a:spcAft>
              <a:defRPr/>
            </a:pPr>
            <a:r>
              <a:rPr lang="fr-FR" sz="1100" b="1" u="sng" dirty="0">
                <a:solidFill>
                  <a:srgbClr val="000000"/>
                </a:solidFill>
                <a:latin typeface="+mn-lt"/>
              </a:rPr>
              <a:t>FCS </a:t>
            </a:r>
            <a:r>
              <a:rPr lang="fr-FR" sz="1100" b="1" dirty="0">
                <a:solidFill>
                  <a:srgbClr val="000000"/>
                </a:solidFill>
                <a:latin typeface="+mn-lt"/>
              </a:rPr>
              <a:t>: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Maitrise du ré-engineering de Réseau,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Ingénierie sociale, </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Optimisation et généralisation de nouvelles technologies (BCC, TST/HTA, télé-relève, Smart </a:t>
            </a:r>
            <a:r>
              <a:rPr lang="fr-FR" sz="1100" dirty="0" err="1">
                <a:solidFill>
                  <a:schemeClr val="accent2">
                    <a:lumMod val="50000"/>
                  </a:schemeClr>
                </a:solidFill>
                <a:latin typeface="+mn-lt"/>
              </a:rPr>
              <a:t>Grid</a:t>
            </a:r>
            <a:r>
              <a:rPr lang="fr-FR" sz="1100" dirty="0">
                <a:solidFill>
                  <a:schemeClr val="accent2">
                    <a:lumMod val="50000"/>
                  </a:schemeClr>
                </a:solidFill>
                <a:latin typeface="+mn-lt"/>
              </a:rPr>
              <a:t>)</a:t>
            </a:r>
          </a:p>
          <a:p>
            <a:pPr marL="228600" indent="-228600" defTabSz="757238" fontAlgn="auto">
              <a:lnSpc>
                <a:spcPct val="120000"/>
              </a:lnSpc>
              <a:spcBef>
                <a:spcPts val="0"/>
              </a:spcBef>
              <a:spcAft>
                <a:spcPts val="0"/>
              </a:spcAft>
              <a:buFont typeface="+mj-lt"/>
              <a:buAutoNum type="arabicPeriod"/>
              <a:defRPr/>
            </a:pPr>
            <a:r>
              <a:rPr lang="fr-FR" sz="1100" dirty="0">
                <a:latin typeface="+mn-lt"/>
              </a:rPr>
              <a:t>Développement et exécution de la maintenance</a:t>
            </a:r>
          </a:p>
          <a:p>
            <a:pPr marL="228600" indent="-228600" defTabSz="757238" fontAlgn="auto">
              <a:lnSpc>
                <a:spcPct val="120000"/>
              </a:lnSpc>
              <a:spcBef>
                <a:spcPts val="0"/>
              </a:spcBef>
              <a:spcAft>
                <a:spcPts val="0"/>
              </a:spcAft>
              <a:buFont typeface="+mj-lt"/>
              <a:buAutoNum type="arabicPeriod"/>
              <a:defRPr/>
            </a:pPr>
            <a:r>
              <a:rPr lang="fr-FR" sz="1100" dirty="0">
                <a:latin typeface="+mn-lt"/>
              </a:rPr>
              <a:t>Développement des compétences RH</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Système d’information intégré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Maîtrise de l’adéquation entre couts de revient et tarifs,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Réseau commercial (</a:t>
            </a:r>
            <a:r>
              <a:rPr lang="fr-FR" sz="1100" dirty="0" err="1">
                <a:latin typeface="+mn-lt"/>
              </a:rPr>
              <a:t>dév</a:t>
            </a:r>
            <a:r>
              <a:rPr lang="fr-FR" sz="1100" dirty="0">
                <a:latin typeface="+mn-lt"/>
              </a:rPr>
              <a:t>., optimisation et efficacité, développement des services aux clients),</a:t>
            </a:r>
          </a:p>
          <a:p>
            <a:pPr marL="228600" indent="-228600" defTabSz="757238" fontAlgn="auto">
              <a:lnSpc>
                <a:spcPct val="120000"/>
              </a:lnSpc>
              <a:spcBef>
                <a:spcPts val="0"/>
              </a:spcBef>
              <a:spcAft>
                <a:spcPts val="0"/>
              </a:spcAft>
              <a:buFont typeface="+mj-lt"/>
              <a:buAutoNum type="arabicPeriod"/>
              <a:defRPr/>
            </a:pPr>
            <a:r>
              <a:rPr lang="fr-FR" sz="1100" dirty="0">
                <a:latin typeface="+mn-lt"/>
              </a:rPr>
              <a:t>Capacité de Maîtrise d’œuvre/ contrôle des travaux</a:t>
            </a:r>
          </a:p>
          <a:p>
            <a:pPr marL="228600" indent="-228600" defTabSz="757238" fontAlgn="auto">
              <a:lnSpc>
                <a:spcPct val="120000"/>
              </a:lnSpc>
              <a:spcBef>
                <a:spcPts val="0"/>
              </a:spcBef>
              <a:spcAft>
                <a:spcPts val="0"/>
              </a:spcAft>
              <a:buFont typeface="+mj-lt"/>
              <a:buAutoNum type="arabicPeriod"/>
              <a:defRPr/>
            </a:pPr>
            <a:r>
              <a:rPr lang="fr-FR" sz="1100" dirty="0">
                <a:latin typeface="+mn-lt"/>
              </a:rPr>
              <a:t>Ancrage institutionnel,</a:t>
            </a:r>
          </a:p>
          <a:p>
            <a:pPr marL="228600" indent="-228600" defTabSz="757238" fontAlgn="auto">
              <a:lnSpc>
                <a:spcPct val="120000"/>
              </a:lnSpc>
              <a:spcBef>
                <a:spcPts val="0"/>
              </a:spcBef>
              <a:spcAft>
                <a:spcPts val="0"/>
              </a:spcAft>
              <a:buFont typeface="+mj-lt"/>
              <a:buAutoNum type="arabicPeriod"/>
              <a:defRPr/>
            </a:pPr>
            <a:r>
              <a:rPr lang="fr-FR" sz="1100" dirty="0">
                <a:latin typeface="+mn-lt"/>
              </a:rPr>
              <a:t>Capitalisation (</a:t>
            </a:r>
            <a:r>
              <a:rPr lang="en-US" sz="1100" dirty="0">
                <a:latin typeface="+mn-lt"/>
              </a:rPr>
              <a:t>knowledge</a:t>
            </a:r>
            <a:r>
              <a:rPr lang="fr-FR" sz="1100" dirty="0">
                <a:latin typeface="+mn-lt"/>
              </a:rPr>
              <a:t> management)</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Mise à jour et réengineering des procédures de gestion</a:t>
            </a:r>
            <a:endParaRPr lang="fr-FR" sz="1100" i="1" dirty="0">
              <a:latin typeface="+mn-lt"/>
            </a:endParaRPr>
          </a:p>
        </p:txBody>
      </p:sp>
      <p:cxnSp>
        <p:nvCxnSpPr>
          <p:cNvPr id="18495" name="Connecteur droit 57"/>
          <p:cNvCxnSpPr>
            <a:cxnSpLocks noChangeShapeType="1"/>
          </p:cNvCxnSpPr>
          <p:nvPr/>
        </p:nvCxnSpPr>
        <p:spPr bwMode="auto">
          <a:xfrm>
            <a:off x="0" y="2214554"/>
            <a:ext cx="4486275" cy="1588"/>
          </a:xfrm>
          <a:prstGeom prst="line">
            <a:avLst/>
          </a:prstGeom>
          <a:noFill/>
          <a:ln w="9525" algn="ctr">
            <a:solidFill>
              <a:schemeClr val="accent1"/>
            </a:solidFill>
            <a:round/>
            <a:headEnd/>
            <a:tailEnd/>
          </a:ln>
        </p:spPr>
      </p:cxnSp>
      <p:sp>
        <p:nvSpPr>
          <p:cNvPr id="18496" name="Text Box 43"/>
          <p:cNvSpPr txBox="1">
            <a:spLocks noChangeArrowheads="1"/>
          </p:cNvSpPr>
          <p:nvPr/>
        </p:nvSpPr>
        <p:spPr bwMode="auto">
          <a:xfrm>
            <a:off x="4638675" y="4167188"/>
            <a:ext cx="2870200"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18497" name="Rectangle 42"/>
          <p:cNvSpPr>
            <a:spLocks noChangeArrowheads="1"/>
          </p:cNvSpPr>
          <p:nvPr/>
        </p:nvSpPr>
        <p:spPr bwMode="auto">
          <a:xfrm>
            <a:off x="20638" y="5021263"/>
            <a:ext cx="4462462" cy="30003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98" name="Text Box 45"/>
          <p:cNvSpPr txBox="1">
            <a:spLocks noChangeArrowheads="1"/>
          </p:cNvSpPr>
          <p:nvPr/>
        </p:nvSpPr>
        <p:spPr bwMode="auto">
          <a:xfrm>
            <a:off x="187325" y="5045075"/>
            <a:ext cx="2868613" cy="26193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Structure de la concurrence</a:t>
            </a:r>
          </a:p>
        </p:txBody>
      </p:sp>
      <p:sp>
        <p:nvSpPr>
          <p:cNvPr id="18499" name="Text Box 10"/>
          <p:cNvSpPr txBox="1">
            <a:spLocks noChangeArrowheads="1"/>
          </p:cNvSpPr>
          <p:nvPr/>
        </p:nvSpPr>
        <p:spPr bwMode="auto">
          <a:xfrm>
            <a:off x="204788" y="379413"/>
            <a:ext cx="189865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Définition du segment</a:t>
            </a:r>
          </a:p>
        </p:txBody>
      </p:sp>
      <p:sp>
        <p:nvSpPr>
          <p:cNvPr id="18500" name="Text Box 11"/>
          <p:cNvSpPr txBox="1">
            <a:spLocks noChangeArrowheads="1"/>
          </p:cNvSpPr>
          <p:nvPr/>
        </p:nvSpPr>
        <p:spPr bwMode="auto">
          <a:xfrm>
            <a:off x="4573588" y="369888"/>
            <a:ext cx="44704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Règles du jeu et synergies possibles</a:t>
            </a:r>
          </a:p>
        </p:txBody>
      </p:sp>
      <p:graphicFrame>
        <p:nvGraphicFramePr>
          <p:cNvPr id="34" name="Group 93"/>
          <p:cNvGraphicFramePr>
            <a:graphicFrameLocks/>
          </p:cNvGraphicFramePr>
          <p:nvPr/>
        </p:nvGraphicFramePr>
        <p:xfrm>
          <a:off x="500034" y="3429000"/>
          <a:ext cx="3929091" cy="1553292"/>
        </p:xfrm>
        <a:graphic>
          <a:graphicData uri="http://schemas.openxmlformats.org/drawingml/2006/table">
            <a:tbl>
              <a:tblPr/>
              <a:tblGrid>
                <a:gridCol w="982273"/>
                <a:gridCol w="561298"/>
                <a:gridCol w="631462"/>
                <a:gridCol w="561298"/>
                <a:gridCol w="561298"/>
                <a:gridCol w="631462"/>
              </a:tblGrid>
              <a:tr h="23768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2013</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2014</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2015</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2016</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2017</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39613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Volume (</a:t>
                      </a:r>
                      <a:r>
                        <a:rPr kumimoji="0" lang="fr-FR" sz="1000" b="1" i="0" u="none" strike="noStrike" cap="none" normalizeH="0" baseline="0" dirty="0" err="1" smtClean="0">
                          <a:ln>
                            <a:noFill/>
                          </a:ln>
                          <a:solidFill>
                            <a:schemeClr val="tx1"/>
                          </a:solidFill>
                          <a:effectLst/>
                          <a:latin typeface="Arial" charset="0"/>
                        </a:rPr>
                        <a:t>GWh</a:t>
                      </a:r>
                      <a:r>
                        <a:rPr kumimoji="0" lang="fr-FR" sz="1000" b="1" i="0" u="none" strike="noStrike" cap="none" normalizeH="0" baseline="0" dirty="0" smtClean="0">
                          <a:ln>
                            <a:noFill/>
                          </a:ln>
                          <a:solidFill>
                            <a:schemeClr val="tx1"/>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1" i="0" u="none" strike="noStrike" kern="1200" dirty="0" smtClean="0">
                          <a:solidFill>
                            <a:schemeClr val="tx1"/>
                          </a:solidFill>
                          <a:latin typeface="Arial"/>
                          <a:ea typeface="+mn-ea"/>
                          <a:cs typeface="+mn-cs"/>
                        </a:rPr>
                        <a:t>4 918</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1" i="0" u="none" strike="noStrike" kern="1200" dirty="0" smtClean="0">
                          <a:solidFill>
                            <a:schemeClr val="tx1"/>
                          </a:solidFill>
                          <a:latin typeface="Arial"/>
                          <a:ea typeface="+mn-ea"/>
                          <a:cs typeface="+mn-cs"/>
                        </a:rPr>
                        <a:t>5 189</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1" i="0" u="none" strike="noStrike" kern="1200" dirty="0" smtClean="0">
                          <a:solidFill>
                            <a:schemeClr val="tx1"/>
                          </a:solidFill>
                          <a:latin typeface="Arial"/>
                          <a:ea typeface="+mn-ea"/>
                          <a:cs typeface="+mn-cs"/>
                        </a:rPr>
                        <a:t>5 506</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1" i="0" u="none" strike="noStrike" kern="1200" dirty="0" smtClean="0">
                          <a:solidFill>
                            <a:schemeClr val="tx1"/>
                          </a:solidFill>
                          <a:latin typeface="Arial"/>
                          <a:ea typeface="+mn-ea"/>
                          <a:cs typeface="+mn-cs"/>
                        </a:rPr>
                        <a:t>5 821</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1" i="0" u="none" strike="noStrike" kern="1200" dirty="0" smtClean="0">
                          <a:solidFill>
                            <a:schemeClr val="tx1"/>
                          </a:solidFill>
                          <a:latin typeface="Arial"/>
                          <a:ea typeface="+mn-ea"/>
                          <a:cs typeface="+mn-cs"/>
                        </a:rPr>
                        <a:t>6 140</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28184">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VA (DA/kWh)</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BT 3,958</a:t>
                      </a:r>
                    </a:p>
                    <a:p>
                      <a:pPr algn="ctr" rtl="0" fontAlgn="t"/>
                      <a:r>
                        <a:rPr lang="fr-FR" sz="1000" b="1" i="0" u="none" strike="noStrike" dirty="0" smtClean="0">
                          <a:solidFill>
                            <a:schemeClr val="tx1"/>
                          </a:solidFill>
                          <a:latin typeface="Arial"/>
                        </a:rPr>
                        <a:t>MT 3,307</a:t>
                      </a:r>
                    </a:p>
                    <a:p>
                      <a:pPr algn="ctr" rtl="0" fontAlgn="t"/>
                      <a:r>
                        <a:rPr lang="fr-FR" sz="1000" b="1" i="0" u="none" strike="noStrike" dirty="0" smtClean="0">
                          <a:solidFill>
                            <a:schemeClr val="tx1"/>
                          </a:solidFill>
                          <a:latin typeface="Arial"/>
                        </a:rPr>
                        <a:t>HT 2,189</a:t>
                      </a:r>
                      <a:endParaRPr lang="fr-FR" sz="1000" b="1" i="0" u="none" strike="noStrike" dirty="0">
                        <a:solidFill>
                          <a:schemeClr val="tx1"/>
                        </a:solidFill>
                        <a:latin typeface="Arial"/>
                      </a:endParaRPr>
                    </a:p>
                  </a:txBody>
                  <a:tcPr marL="0" marR="0"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3,554</a:t>
                      </a:r>
                      <a:endParaRPr lang="fr-FR" sz="1000" b="1" i="0" u="none" strike="noStrike" dirty="0">
                        <a:solidFill>
                          <a:schemeClr val="tx1"/>
                        </a:solidFill>
                        <a:latin typeface="Arial"/>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3,554</a:t>
                      </a:r>
                      <a:endParaRPr lang="fr-FR" sz="1000" b="1" i="0" u="none" strike="noStrike" dirty="0">
                        <a:solidFill>
                          <a:schemeClr val="tx1"/>
                        </a:solidFill>
                        <a:latin typeface="Arial"/>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3,554</a:t>
                      </a:r>
                      <a:endParaRPr lang="fr-FR" sz="1000" b="1" i="0" u="none" strike="noStrike" dirty="0">
                        <a:solidFill>
                          <a:schemeClr val="tx1"/>
                        </a:solidFill>
                        <a:latin typeface="Arial"/>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1" i="0" u="none" strike="noStrike" dirty="0" smtClean="0">
                          <a:solidFill>
                            <a:schemeClr val="tx1"/>
                          </a:solidFill>
                          <a:latin typeface="Arial"/>
                        </a:rPr>
                        <a:t>3,554</a:t>
                      </a:r>
                      <a:endParaRPr lang="fr-FR" sz="1000" b="1" i="0" u="none" strike="noStrike" dirty="0">
                        <a:solidFill>
                          <a:schemeClr val="tx1"/>
                        </a:solidFill>
                        <a:latin typeface="Arial"/>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9358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CA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fontAlgn="b"/>
                      <a:r>
                        <a:rPr kumimoji="0" lang="fr-FR" sz="900" b="1" i="0" u="none" strike="noStrike" kern="1200" smtClean="0">
                          <a:solidFill>
                            <a:schemeClr val="tx1"/>
                          </a:solidFill>
                          <a:latin typeface="Arial"/>
                          <a:ea typeface="+mn-ea"/>
                          <a:cs typeface="+mn-cs"/>
                        </a:rPr>
                        <a:t>18 489,25    </a:t>
                      </a:r>
                      <a:endParaRPr kumimoji="0" lang="fr-FR" sz="900" b="1" i="0" u="none" strike="noStrike" kern="1200" dirty="0" smtClean="0">
                        <a:solidFill>
                          <a:schemeClr val="tx1"/>
                        </a:solidFill>
                        <a:latin typeface="Arial"/>
                        <a:ea typeface="+mn-ea"/>
                        <a:cs typeface="+mn-cs"/>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900" b="1" i="0" u="none" strike="noStrike" kern="1200" smtClean="0">
                          <a:solidFill>
                            <a:schemeClr val="tx1"/>
                          </a:solidFill>
                          <a:latin typeface="Arial"/>
                          <a:ea typeface="+mn-ea"/>
                          <a:cs typeface="+mn-cs"/>
                        </a:rPr>
                        <a:t>18 443</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900" b="1" i="0" u="none" strike="noStrike" kern="1200" smtClean="0">
                          <a:solidFill>
                            <a:schemeClr val="tx1"/>
                          </a:solidFill>
                          <a:latin typeface="Arial"/>
                          <a:ea typeface="+mn-ea"/>
                          <a:cs typeface="+mn-cs"/>
                        </a:rPr>
                        <a:t>19 569</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900" b="1" i="0" u="none" strike="noStrike" kern="1200" smtClean="0">
                          <a:solidFill>
                            <a:schemeClr val="tx1"/>
                          </a:solidFill>
                          <a:latin typeface="Arial"/>
                          <a:ea typeface="+mn-ea"/>
                          <a:cs typeface="+mn-cs"/>
                        </a:rPr>
                        <a:t>20 688</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900" b="1" i="0" u="none" strike="noStrike" kern="1200" dirty="0" smtClean="0">
                          <a:solidFill>
                            <a:schemeClr val="tx1"/>
                          </a:solidFill>
                          <a:latin typeface="Arial"/>
                          <a:ea typeface="+mn-ea"/>
                          <a:cs typeface="+mn-cs"/>
                        </a:rPr>
                        <a:t>21 822</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61493" name="Group 277"/>
          <p:cNvGraphicFramePr>
            <a:graphicFrameLocks noGrp="1"/>
          </p:cNvGraphicFramePr>
          <p:nvPr>
            <p:ph idx="4294967295"/>
          </p:nvPr>
        </p:nvGraphicFramePr>
        <p:xfrm>
          <a:off x="-32" y="285727"/>
          <a:ext cx="8907862" cy="6943855"/>
        </p:xfrm>
        <a:graphic>
          <a:graphicData uri="http://schemas.openxmlformats.org/drawingml/2006/table">
            <a:tbl>
              <a:tblPr/>
              <a:tblGrid>
                <a:gridCol w="164430"/>
                <a:gridCol w="406741"/>
                <a:gridCol w="1692957"/>
                <a:gridCol w="285752"/>
                <a:gridCol w="357190"/>
                <a:gridCol w="285752"/>
                <a:gridCol w="240502"/>
                <a:gridCol w="276359"/>
                <a:gridCol w="69090"/>
                <a:gridCol w="5129089"/>
              </a:tblGrid>
              <a:tr h="33034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rPr>
                        <a:t>T </a:t>
                      </a:r>
                      <a:r>
                        <a:rPr kumimoji="0" lang="fr-FR" sz="800" b="1" i="0" u="none" strike="noStrike" cap="none" normalizeH="0" baseline="0" dirty="0" err="1" smtClean="0">
                          <a:ln>
                            <a:noFill/>
                          </a:ln>
                          <a:solidFill>
                            <a:schemeClr val="tx1"/>
                          </a:solidFill>
                          <a:effectLst/>
                          <a:latin typeface="Arial" charset="0"/>
                        </a:rPr>
                        <a:t>fbl</a:t>
                      </a:r>
                      <a:endParaRPr kumimoji="0" lang="fr-FR" sz="800" b="1" i="0" u="none" strike="noStrike" cap="none" normalizeH="0" baseline="0" dirty="0" smtClean="0">
                        <a:ln>
                          <a:noFill/>
                        </a:ln>
                        <a:solidFill>
                          <a:schemeClr val="tx1"/>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err="1" smtClean="0">
                          <a:ln>
                            <a:noFill/>
                          </a:ln>
                          <a:solidFill>
                            <a:schemeClr val="tx1"/>
                          </a:solidFill>
                          <a:effectLst/>
                          <a:latin typeface="Arial" charset="0"/>
                        </a:rPr>
                        <a:t>Faibl</a:t>
                      </a:r>
                      <a:endParaRPr kumimoji="0" lang="fr-FR" sz="800" b="1" i="0" u="none" strike="noStrike" cap="none" normalizeH="0" baseline="0" dirty="0" smtClean="0">
                        <a:ln>
                          <a:noFill/>
                        </a:ln>
                        <a:solidFill>
                          <a:schemeClr val="tx1"/>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err="1" smtClean="0">
                          <a:ln>
                            <a:noFill/>
                          </a:ln>
                          <a:solidFill>
                            <a:schemeClr val="tx1"/>
                          </a:solidFill>
                          <a:effectLst/>
                          <a:latin typeface="Arial" charset="0"/>
                        </a:rPr>
                        <a:t>Moy</a:t>
                      </a:r>
                      <a:endParaRPr kumimoji="0" lang="fr-FR" sz="800" b="1" i="0" u="none" strike="noStrike" cap="none" normalizeH="0" baseline="0" dirty="0" smtClean="0">
                        <a:ln>
                          <a:noFill/>
                        </a:ln>
                        <a:solidFill>
                          <a:schemeClr val="tx1"/>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rPr>
                        <a:t>Fort</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rPr>
                        <a:t>Exceptionnel </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218488">
                <a:tc rowSpan="12" grid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1" i="0" u="none" strike="noStrike" cap="none" normalizeH="0" baseline="0" dirty="0" smtClean="0">
                          <a:ln>
                            <a:noFill/>
                          </a:ln>
                          <a:solidFill>
                            <a:schemeClr val="tx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12" h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Développement et exécution de la maintenance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cap="none" normalizeH="0" baseline="0" dirty="0" smtClean="0">
                          <a:ln>
                            <a:noFill/>
                          </a:ln>
                          <a:solidFill>
                            <a:schemeClr val="tx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Problématique de disponibilité de matériel et dotation d’équipement,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Déficit  en opérateurs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Absence de doctrine de maîtrise d’œuvre de la maintenance;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Non Maitrise de la maintenance préventive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Insuffisance de qualification et d’expertise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803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Optimisation et généralisation de nouvelles technologies (BCC, TST/HTA, télé-relève, Smart </a:t>
                      </a:r>
                      <a:r>
                        <a:rPr kumimoji="0" lang="fr-FR" sz="800" b="1" i="0" u="none" strike="noStrike" cap="none" normalizeH="0" baseline="0" dirty="0" err="1" smtClean="0">
                          <a:ln>
                            <a:noFill/>
                          </a:ln>
                          <a:solidFill>
                            <a:schemeClr val="tx1"/>
                          </a:solidFill>
                          <a:effectLst/>
                          <a:latin typeface="Arial" charset="0"/>
                          <a:cs typeface="Arial" charset="0"/>
                        </a:rPr>
                        <a:t>Grid</a:t>
                      </a:r>
                      <a:r>
                        <a:rPr kumimoji="0" lang="fr-FR" sz="800" b="1" i="0" u="none" strike="noStrike" cap="none" normalizeH="0" baseline="0" dirty="0" smtClean="0">
                          <a:ln>
                            <a:noFill/>
                          </a:ln>
                          <a:solidFill>
                            <a:schemeClr val="tx1"/>
                          </a:solidFill>
                          <a:effectLst/>
                          <a:latin typeface="Arial" charset="0"/>
                          <a:cs typeface="Arial" charset="0"/>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chemeClr val="tx1"/>
                          </a:solidFill>
                          <a:effectLst/>
                          <a:latin typeface="Arial" charset="0"/>
                          <a:cs typeface="Arial" charset="0"/>
                        </a:rPr>
                        <a:t>BCC en exploitation</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chemeClr val="tx1"/>
                          </a:solidFill>
                          <a:effectLst/>
                          <a:latin typeface="Arial" charset="0"/>
                          <a:cs typeface="Arial" charset="0"/>
                        </a:rPr>
                        <a:t>Activités TST MT restent à réactiver (passer aux techniques nouvelles)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err="1" smtClean="0">
                          <a:ln>
                            <a:noFill/>
                          </a:ln>
                          <a:solidFill>
                            <a:schemeClr val="tx1"/>
                          </a:solidFill>
                          <a:effectLst/>
                          <a:latin typeface="Arial" charset="0"/>
                          <a:cs typeface="Arial" charset="0"/>
                        </a:rPr>
                        <a:t>Télérelève</a:t>
                      </a:r>
                      <a:r>
                        <a:rPr kumimoji="0" lang="fr-FR" sz="700" b="0" i="0" u="none" strike="noStrike" cap="none" normalizeH="0" baseline="0" dirty="0" smtClean="0">
                          <a:ln>
                            <a:noFill/>
                          </a:ln>
                          <a:solidFill>
                            <a:schemeClr val="tx1"/>
                          </a:solidFill>
                          <a:effectLst/>
                          <a:latin typeface="Arial" charset="0"/>
                          <a:cs typeface="Arial" charset="0"/>
                        </a:rPr>
                        <a:t> : BT: en projet/  MT: site pilote (DD de </a:t>
                      </a:r>
                      <a:r>
                        <a:rPr kumimoji="0" lang="fr-FR" sz="700" b="0" i="0" u="none" strike="noStrike" cap="none" normalizeH="0" baseline="0" dirty="0" err="1" smtClean="0">
                          <a:ln>
                            <a:noFill/>
                          </a:ln>
                          <a:solidFill>
                            <a:schemeClr val="tx1"/>
                          </a:solidFill>
                          <a:effectLst/>
                          <a:latin typeface="Arial" charset="0"/>
                          <a:cs typeface="Arial" charset="0"/>
                        </a:rPr>
                        <a:t>Bologhine</a:t>
                      </a:r>
                      <a:r>
                        <a:rPr kumimoji="0" lang="fr-FR" sz="700" b="0" i="0" u="none" strike="noStrike" cap="none" normalizeH="0" baseline="0" dirty="0" smtClean="0">
                          <a:ln>
                            <a:noFill/>
                          </a:ln>
                          <a:solidFill>
                            <a:schemeClr val="tx1"/>
                          </a:solidFill>
                          <a:effectLst/>
                          <a:latin typeface="Arial" charset="0"/>
                          <a:cs typeface="Arial" charset="0"/>
                        </a:rPr>
                        <a:t>)</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Problème de fiabilité et de développement des réseaux de télécommunication;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329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Maitrise de la restructuration du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Restructuration du réseau en cours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Difficulté dans l’obtention des autorisations de voiries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Capacité de réhabilitation des réseaux, connaissance de l’historique des évolutions.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1681">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Ingénierie sociale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Absence de politique de communication et de lobbying envers les autorités publiques (administratives, judiciaires et services de sécurité), pour faire face aux vols d’énergie sur les réseaux et aux agressions réseaux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None/>
                        <a:tabLst/>
                      </a:pPr>
                      <a:r>
                        <a:rPr kumimoji="0" lang="fr-FR" sz="700" b="0" i="0" u="none" strike="noStrike" cap="none" normalizeH="0" baseline="0" dirty="0" smtClean="0">
                          <a:ln>
                            <a:noFill/>
                          </a:ln>
                          <a:solidFill>
                            <a:schemeClr val="tx1"/>
                          </a:solidFill>
                          <a:effectLst/>
                          <a:latin typeface="Arial" charset="0"/>
                          <a:cs typeface="Arial" charset="0"/>
                        </a:rPr>
                        <a:t>-Absence de mécanismes adaptées de lutte contre la fraude  aux clients démunis et autres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840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Système d’information intégré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Le SI distribution actuel se compose  d’un ensemble d’applications et ne couvre pas tous les besoins (se limité à la facturation et la comptabilité).</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Schéma directeur informatique distribution 2012 – 2016 finalisé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188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Maîtrise de l’adéquation entre couts de revient et tarifs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Comptabilité analytique  centralisée  (non exploitée par les DD)</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Absence de révision tarifaire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Non maitrise des charges d’investissements et d’exploitation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0875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Réseau commercial (développement, optimisation et efficacité),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chemeClr val="tx1"/>
                          </a:solidFill>
                          <a:effectLst/>
                          <a:latin typeface="Arial" charset="0"/>
                          <a:cs typeface="Arial" charset="0"/>
                        </a:rPr>
                        <a:t>diversification des modes de payement;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Faible adaptation de l’organisation commerciale aux  exigences du métier</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Insuffisance dans le traitement des réclamations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culture commerciale insuffisante.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chemeClr val="tx1"/>
                          </a:solidFill>
                          <a:effectLst/>
                          <a:latin typeface="Arial" charset="0"/>
                          <a:cs typeface="Arial" charset="0"/>
                        </a:rPr>
                        <a:t>Nécessité d’introduction de call-center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0659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Développement des compétences RH</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Déperdition de la ressource qualifiée et non préparation de la relève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Non réalisation de formation (qualifiante) pour certains métiers. Exemple: TVC, surveillance de travaux, maintenance des ouvrages télécommandés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Faiblesse en formation management pour l’encadrement</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chemeClr val="tx1"/>
                          </a:solidFill>
                          <a:effectLst/>
                          <a:latin typeface="Arial" charset="0"/>
                          <a:cs typeface="Arial" charset="0"/>
                        </a:rPr>
                        <a:t>Nécessité de mise à jour des CDC de formation</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Rigidité dans les conditions d’accès à certaines formations (IFEG)</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chemeClr val="tx1"/>
                          </a:solidFill>
                          <a:effectLst/>
                          <a:latin typeface="Arial" charset="0"/>
                          <a:cs typeface="Arial" charset="0"/>
                        </a:rPr>
                        <a:t>Déficit dans la formation à la relation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146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Capacité de Maîtrise d’œuvre/ contrôle des travaux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Problème d’expertise de matériels (contrefaçon).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Insuffisance de la formation des techniciens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Existence d’une commission d’acceptation et d’homologation de matériel.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Capitalisation (</a:t>
                      </a:r>
                      <a:r>
                        <a:rPr kumimoji="0" lang="en-US" sz="800" b="1" i="0" u="none" strike="noStrike" cap="none" normalizeH="0" baseline="0" dirty="0" smtClean="0">
                          <a:ln>
                            <a:noFill/>
                          </a:ln>
                          <a:solidFill>
                            <a:schemeClr val="tx1"/>
                          </a:solidFill>
                          <a:effectLst/>
                          <a:latin typeface="Arial" charset="0"/>
                          <a:cs typeface="Arial" charset="0"/>
                        </a:rPr>
                        <a:t>knowledge</a:t>
                      </a:r>
                      <a:r>
                        <a:rPr kumimoji="0" lang="fr-FR" sz="800" b="1" i="0" u="none" strike="noStrike" cap="none" normalizeH="0" baseline="0" dirty="0" smtClean="0">
                          <a:ln>
                            <a:noFill/>
                          </a:ln>
                          <a:solidFill>
                            <a:schemeClr val="tx1"/>
                          </a:solidFill>
                          <a:effectLst/>
                          <a:latin typeface="Arial" charset="0"/>
                          <a:cs typeface="Arial" charset="0"/>
                        </a:rPr>
                        <a:t> management)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chemeClr val="tx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Faiblesse dans la capitalisation du savoir et de l’expertise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Capital expérience insuffisamment valorisé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82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Ancrage institutionnel</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-SDA filiale de l’opérateur historique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8403">
                <a:tc gridSpan="2"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1100" b="1" i="0" u="none" strike="noStrike" cap="none" normalizeH="0" baseline="0" dirty="0" smtClean="0">
                        <a:ln>
                          <a:noFill/>
                        </a:ln>
                        <a:solidFill>
                          <a:schemeClr val="bg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800" b="1" i="0" u="none" strike="noStrike" cap="none" normalizeH="0" baseline="0" dirty="0" smtClean="0">
                          <a:ln>
                            <a:noFill/>
                          </a:ln>
                          <a:solidFill>
                            <a:schemeClr val="tx1"/>
                          </a:solidFill>
                          <a:effectLst/>
                          <a:latin typeface="Arial" charset="0"/>
                          <a:cs typeface="Arial" charset="0"/>
                        </a:rPr>
                        <a:t>Mise à jour et réengineering des procédures de gestion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spc="0" normalizeH="0" baseline="0" noProof="0" dirty="0" smtClean="0">
                          <a:ln>
                            <a:noFill/>
                          </a:ln>
                          <a:solidFill>
                            <a:schemeClr val="tx1"/>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chemeClr val="tx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chemeClr val="tx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Nécessité de mise à jour des procédures de travail en adéquation avec les changements organisationnels, institutionnels et technologiques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Nécessité de reconstitution et de mise à jour du fonds documentaire (guides techniques,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-SDA monopole sur le périmètre de la concession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5864">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tx1"/>
                          </a:solidFill>
                          <a:effectLst/>
                          <a:uLnTx/>
                          <a:uFillTx/>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endParaRPr kumimoji="0" lang="fr-FR" sz="1000" b="0" i="0" u="none" strike="noStrike" kern="1200" cap="none" spc="0" normalizeH="0" baseline="0" noProof="0" dirty="0" smtClean="0">
                        <a:ln>
                          <a:noFill/>
                        </a:ln>
                        <a:solidFill>
                          <a:schemeClr val="tx1"/>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-SDA filiale de l’opérateur historique, </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-Contraintes liées à l’environnement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98256">
                <a:tc gridSpan="3">
                  <a:txBody>
                    <a:bodyPr/>
                    <a:lstStyle/>
                    <a:p>
                      <a:pPr marL="87313"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b="0" i="0" u="none" strike="noStrike" kern="1200" cap="none" normalizeH="0" baseline="0" dirty="0" smtClean="0">
                          <a:ln>
                            <a:noFill/>
                          </a:ln>
                          <a:solidFill>
                            <a:schemeClr val="tx1"/>
                          </a:solidFill>
                          <a:effectLst/>
                          <a:latin typeface="Arial" charset="0"/>
                          <a:ea typeface="+mn-ea"/>
                          <a:cs typeface="+mn-cs"/>
                          <a:sym typeface="Wingdings 2" pitchFamily="18" charset="2"/>
                        </a:rPr>
                        <a: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50" b="0" i="0" u="none" strike="noStrike" cap="none" normalizeH="0" baseline="0" dirty="0" smtClean="0">
                        <a:ln>
                          <a:noFill/>
                        </a:ln>
                        <a:solidFill>
                          <a:schemeClr val="tx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85725"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400375">
                <a:tc rowSpan="2" gridSpan="3">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Potentiel de valorisation des synergies internes sur le plan - commercial /coûts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endParaRPr lang="fr-FR">
                        <a:solidFill>
                          <a:schemeClr val="tx1"/>
                        </a:solidFill>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Commercial: synergie avec les autres  segments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Coûts: mutualisation des équipes relève gaz  / électricité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83860">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268353">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smtClean="0">
                          <a:ln>
                            <a:noFill/>
                          </a:ln>
                          <a:solidFill>
                            <a:schemeClr val="tx1"/>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endParaRPr lang="fr-FR" dirty="0">
                        <a:solidFill>
                          <a:schemeClr val="tx1"/>
                        </a:solidFill>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tx1"/>
                          </a:solidFill>
                          <a:effectLst/>
                          <a:uLnTx/>
                          <a:uFillTx/>
                          <a:latin typeface="Arial" charset="0"/>
                          <a:ea typeface="+mn-ea"/>
                          <a:cs typeface="+mn-cs"/>
                          <a:sym typeface="Wingdings 2" pitchFamily="18" charset="2"/>
                        </a:rPr>
                        <a: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700" b="0" i="0" u="none" strike="noStrike" cap="none" normalizeH="0" baseline="0" dirty="0" smtClean="0">
                          <a:ln>
                            <a:noFill/>
                          </a:ln>
                          <a:solidFill>
                            <a:schemeClr val="tx1"/>
                          </a:solidFill>
                          <a:effectLst/>
                          <a:latin typeface="Arial" charset="0"/>
                          <a:cs typeface="Arial" charset="0"/>
                        </a:rPr>
                        <a:t>Synergie avec GRTE et CEEG dans le développement du réseau</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700" b="0" i="0" u="none" strike="noStrike" cap="none" normalizeH="0" baseline="0" dirty="0" smtClean="0">
                          <a:ln>
                            <a:noFill/>
                          </a:ln>
                          <a:solidFill>
                            <a:schemeClr val="tx1"/>
                          </a:solidFill>
                          <a:effectLst/>
                          <a:latin typeface="Arial" charset="0"/>
                          <a:cs typeface="Arial" charset="0"/>
                        </a:rPr>
                        <a:t>Synergie avec les institutions publiques pour la concrétisation des programmes d’Etat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chemeClr val="tx1"/>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tx1"/>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chemeClr val="tx1"/>
                          </a:solidFill>
                          <a:effectLst/>
                          <a:uLnTx/>
                          <a:uFillTx/>
                          <a:latin typeface="Arial" charset="0"/>
                          <a:ea typeface="+mn-ea"/>
                          <a:cs typeface="+mn-cs"/>
                          <a:sym typeface="Wingdings 2" pitchFamily="18" charset="2"/>
                        </a:rPr>
                        <a:t></a:t>
                      </a:r>
                      <a:endPar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19665" name="Rectangle 7"/>
          <p:cNvSpPr>
            <a:spLocks noChangeArrowheads="1"/>
          </p:cNvSpPr>
          <p:nvPr/>
        </p:nvSpPr>
        <p:spPr bwMode="auto">
          <a:xfrm>
            <a:off x="423863" y="-43751"/>
            <a:ext cx="8720137" cy="258042"/>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du segment </a:t>
            </a:r>
            <a:r>
              <a:rPr lang="fr-FR" sz="1600" i="1" dirty="0">
                <a:solidFill>
                  <a:srgbClr val="000000"/>
                </a:solidFill>
                <a:latin typeface="Calibri" pitchFamily="34" charset="0"/>
              </a:rPr>
              <a:t>Concessions Électriques</a:t>
            </a:r>
            <a:endParaRPr lang="fr-FR" sz="1600"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21"/>
          <p:cNvGraphicFramePr>
            <a:graphicFrameLocks noGrp="1"/>
          </p:cNvGraphicFramePr>
          <p:nvPr/>
        </p:nvGraphicFramePr>
        <p:xfrm>
          <a:off x="71407" y="808677"/>
          <a:ext cx="8929783" cy="4834902"/>
        </p:xfrm>
        <a:graphic>
          <a:graphicData uri="http://schemas.openxmlformats.org/drawingml/2006/table">
            <a:tbl>
              <a:tblPr>
                <a:tableStyleId>{BC89EF96-8CEA-46FF-86C4-4CE0E7609802}</a:tableStyleId>
              </a:tblPr>
              <a:tblGrid>
                <a:gridCol w="2178590"/>
                <a:gridCol w="1321905"/>
                <a:gridCol w="1292363"/>
                <a:gridCol w="1524990"/>
                <a:gridCol w="1307134"/>
                <a:gridCol w="145237"/>
                <a:gridCol w="1159564"/>
              </a:tblGrid>
              <a:tr h="428628">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                                            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71419">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0308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4886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322640">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33132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9631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19973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8524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38672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19347">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12998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Enjeux</a:t>
                      </a:r>
                      <a:endParaRPr kumimoji="0" lang="fr-FR" sz="1300" b="1"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20596" name="Rectangle 2"/>
          <p:cNvSpPr>
            <a:spLocks noChangeArrowheads="1"/>
          </p:cNvSpPr>
          <p:nvPr/>
        </p:nvSpPr>
        <p:spPr bwMode="auto">
          <a:xfrm>
            <a:off x="214313" y="73025"/>
            <a:ext cx="8259762" cy="498475"/>
          </a:xfrm>
          <a:prstGeom prst="rect">
            <a:avLst/>
          </a:prstGeom>
          <a:noFill/>
          <a:ln w="9525" algn="ctr">
            <a:noFill/>
            <a:miter lim="800000"/>
            <a:headEnd/>
            <a:tailEnd/>
          </a:ln>
        </p:spPr>
        <p:txBody>
          <a:bodyPr anchor="ctr"/>
          <a:lstStyle/>
          <a:p>
            <a:pPr marL="457200" indent="-457200"/>
            <a:r>
              <a:rPr lang="fr-FR" sz="2400" b="1">
                <a:solidFill>
                  <a:srgbClr val="000000"/>
                </a:solidFill>
                <a:latin typeface="Calibri" pitchFamily="34" charset="0"/>
              </a:rPr>
              <a:t>Maturité du segment </a:t>
            </a:r>
            <a:r>
              <a:rPr lang="fr-FR" sz="2400" b="1" i="1">
                <a:solidFill>
                  <a:srgbClr val="000000"/>
                </a:solidFill>
                <a:latin typeface="Calibri" pitchFamily="34" charset="0"/>
              </a:rPr>
              <a:t>Concessions Electriques</a:t>
            </a:r>
          </a:p>
        </p:txBody>
      </p:sp>
      <p:sp>
        <p:nvSpPr>
          <p:cNvPr id="20597" name="Line 117"/>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20598" name="Oval 94"/>
          <p:cNvSpPr>
            <a:spLocks noChangeArrowheads="1"/>
          </p:cNvSpPr>
          <p:nvPr/>
        </p:nvSpPr>
        <p:spPr bwMode="auto">
          <a:xfrm>
            <a:off x="4581526" y="1714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17527" name="Espace réservé du numéro de diapositive 1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E543835-AF88-4306-8C5A-045692344806}" type="slidenum">
              <a:rPr lang="fr-FR" smtClean="0"/>
              <a:pPr fontAlgn="base">
                <a:spcBef>
                  <a:spcPct val="0"/>
                </a:spcBef>
                <a:spcAft>
                  <a:spcPct val="0"/>
                </a:spcAft>
                <a:defRPr/>
              </a:pPr>
              <a:t>23</a:t>
            </a:fld>
            <a:endParaRPr lang="fr-FR" smtClean="0"/>
          </a:p>
        </p:txBody>
      </p:sp>
      <p:sp>
        <p:nvSpPr>
          <p:cNvPr id="20600" name="Oval 94"/>
          <p:cNvSpPr>
            <a:spLocks noChangeArrowheads="1"/>
          </p:cNvSpPr>
          <p:nvPr/>
        </p:nvSpPr>
        <p:spPr bwMode="auto">
          <a:xfrm>
            <a:off x="4143375" y="2500313"/>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1" name="Oval 94"/>
          <p:cNvSpPr>
            <a:spLocks noChangeArrowheads="1"/>
          </p:cNvSpPr>
          <p:nvPr/>
        </p:nvSpPr>
        <p:spPr bwMode="auto">
          <a:xfrm>
            <a:off x="4143372" y="2928938"/>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2" name="Oval 94"/>
          <p:cNvSpPr>
            <a:spLocks noChangeArrowheads="1"/>
          </p:cNvSpPr>
          <p:nvPr/>
        </p:nvSpPr>
        <p:spPr bwMode="auto">
          <a:xfrm>
            <a:off x="4643438" y="357187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3" name="Oval 94"/>
          <p:cNvSpPr>
            <a:spLocks noChangeArrowheads="1"/>
          </p:cNvSpPr>
          <p:nvPr/>
        </p:nvSpPr>
        <p:spPr bwMode="auto">
          <a:xfrm>
            <a:off x="2857500" y="4000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4" name="Oval 94"/>
          <p:cNvSpPr>
            <a:spLocks noChangeArrowheads="1"/>
          </p:cNvSpPr>
          <p:nvPr/>
        </p:nvSpPr>
        <p:spPr bwMode="auto">
          <a:xfrm>
            <a:off x="5500688" y="485776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5" name="Oval 94"/>
          <p:cNvSpPr>
            <a:spLocks noChangeArrowheads="1"/>
          </p:cNvSpPr>
          <p:nvPr/>
        </p:nvSpPr>
        <p:spPr bwMode="auto">
          <a:xfrm>
            <a:off x="4643437" y="5500702"/>
            <a:ext cx="500067" cy="428628"/>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18000" tIns="18000" rIns="18000" bIns="18000" anchor="ctr"/>
          <a:lstStyle/>
          <a:p>
            <a:endParaRPr lang="fr-FR" dirty="0">
              <a:solidFill>
                <a:srgbClr val="FF0000"/>
              </a:solidFill>
              <a:latin typeface="Calibri" pitchFamily="34" charset="0"/>
            </a:endParaRPr>
          </a:p>
        </p:txBody>
      </p:sp>
      <p:sp>
        <p:nvSpPr>
          <p:cNvPr id="13" name="Oval 94"/>
          <p:cNvSpPr>
            <a:spLocks noChangeArrowheads="1"/>
          </p:cNvSpPr>
          <p:nvPr/>
        </p:nvSpPr>
        <p:spPr bwMode="auto">
          <a:xfrm>
            <a:off x="5867410" y="549911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4"/>
          <p:cNvSpPr>
            <a:spLocks noChangeShapeType="1"/>
          </p:cNvSpPr>
          <p:nvPr/>
        </p:nvSpPr>
        <p:spPr bwMode="auto">
          <a:xfrm flipV="1">
            <a:off x="1863725" y="2084388"/>
            <a:ext cx="0" cy="4194175"/>
          </a:xfrm>
          <a:prstGeom prst="line">
            <a:avLst/>
          </a:prstGeom>
          <a:noFill/>
          <a:ln w="9525">
            <a:solidFill>
              <a:schemeClr val="accent1"/>
            </a:solidFill>
            <a:round/>
            <a:headEnd/>
            <a:tailEnd/>
          </a:ln>
        </p:spPr>
        <p:txBody>
          <a:bodyPr wrap="none" anchor="ctr"/>
          <a:lstStyle/>
          <a:p>
            <a:endParaRPr lang="fr-FR"/>
          </a:p>
        </p:txBody>
      </p:sp>
      <p:sp>
        <p:nvSpPr>
          <p:cNvPr id="21507" name="Line 5"/>
          <p:cNvSpPr>
            <a:spLocks noChangeShapeType="1"/>
          </p:cNvSpPr>
          <p:nvPr/>
        </p:nvSpPr>
        <p:spPr bwMode="auto">
          <a:xfrm>
            <a:off x="1863725" y="5445125"/>
            <a:ext cx="5638800" cy="0"/>
          </a:xfrm>
          <a:prstGeom prst="line">
            <a:avLst/>
          </a:prstGeom>
          <a:noFill/>
          <a:ln w="9525">
            <a:solidFill>
              <a:schemeClr val="accent1"/>
            </a:solidFill>
            <a:round/>
            <a:headEnd/>
            <a:tailEnd/>
          </a:ln>
        </p:spPr>
        <p:txBody>
          <a:bodyPr wrap="none" anchor="ctr"/>
          <a:lstStyle/>
          <a:p>
            <a:endParaRPr lang="fr-FR"/>
          </a:p>
        </p:txBody>
      </p:sp>
      <p:sp>
        <p:nvSpPr>
          <p:cNvPr id="21508" name="Line 6"/>
          <p:cNvSpPr>
            <a:spLocks noChangeShapeType="1"/>
          </p:cNvSpPr>
          <p:nvPr/>
        </p:nvSpPr>
        <p:spPr bwMode="auto">
          <a:xfrm>
            <a:off x="1863725" y="2887663"/>
            <a:ext cx="5638800" cy="0"/>
          </a:xfrm>
          <a:prstGeom prst="line">
            <a:avLst/>
          </a:prstGeom>
          <a:noFill/>
          <a:ln w="9525">
            <a:solidFill>
              <a:schemeClr val="accent1"/>
            </a:solidFill>
            <a:round/>
            <a:headEnd/>
            <a:tailEnd/>
          </a:ln>
        </p:spPr>
        <p:txBody>
          <a:bodyPr wrap="none" anchor="ctr"/>
          <a:lstStyle/>
          <a:p>
            <a:endParaRPr lang="fr-FR"/>
          </a:p>
        </p:txBody>
      </p:sp>
      <p:sp>
        <p:nvSpPr>
          <p:cNvPr id="21509" name="Line 7"/>
          <p:cNvSpPr>
            <a:spLocks noChangeShapeType="1"/>
          </p:cNvSpPr>
          <p:nvPr/>
        </p:nvSpPr>
        <p:spPr bwMode="auto">
          <a:xfrm>
            <a:off x="1863725" y="2087563"/>
            <a:ext cx="5638800" cy="0"/>
          </a:xfrm>
          <a:prstGeom prst="line">
            <a:avLst/>
          </a:prstGeom>
          <a:noFill/>
          <a:ln w="9525">
            <a:solidFill>
              <a:schemeClr val="accent1"/>
            </a:solidFill>
            <a:round/>
            <a:headEnd/>
            <a:tailEnd/>
          </a:ln>
        </p:spPr>
        <p:txBody>
          <a:bodyPr wrap="none" anchor="ctr"/>
          <a:lstStyle/>
          <a:p>
            <a:endParaRPr lang="fr-FR"/>
          </a:p>
        </p:txBody>
      </p:sp>
      <p:sp>
        <p:nvSpPr>
          <p:cNvPr id="21510" name="Line 8"/>
          <p:cNvSpPr>
            <a:spLocks noChangeShapeType="1"/>
          </p:cNvSpPr>
          <p:nvPr/>
        </p:nvSpPr>
        <p:spPr bwMode="auto">
          <a:xfrm flipV="1">
            <a:off x="3209925" y="2087563"/>
            <a:ext cx="0" cy="4191000"/>
          </a:xfrm>
          <a:prstGeom prst="line">
            <a:avLst/>
          </a:prstGeom>
          <a:noFill/>
          <a:ln w="9525">
            <a:solidFill>
              <a:schemeClr val="accent1"/>
            </a:solidFill>
            <a:round/>
            <a:headEnd/>
            <a:tailEnd/>
          </a:ln>
        </p:spPr>
        <p:txBody>
          <a:bodyPr wrap="none" anchor="ctr"/>
          <a:lstStyle/>
          <a:p>
            <a:endParaRPr lang="fr-FR"/>
          </a:p>
        </p:txBody>
      </p:sp>
      <p:sp>
        <p:nvSpPr>
          <p:cNvPr id="21511" name="Line 9"/>
          <p:cNvSpPr>
            <a:spLocks noChangeShapeType="1"/>
          </p:cNvSpPr>
          <p:nvPr/>
        </p:nvSpPr>
        <p:spPr bwMode="auto">
          <a:xfrm flipV="1">
            <a:off x="7502525" y="2087563"/>
            <a:ext cx="0" cy="4191000"/>
          </a:xfrm>
          <a:prstGeom prst="line">
            <a:avLst/>
          </a:prstGeom>
          <a:noFill/>
          <a:ln w="9525">
            <a:solidFill>
              <a:schemeClr val="accent1"/>
            </a:solidFill>
            <a:round/>
            <a:headEnd/>
            <a:tailEnd/>
          </a:ln>
        </p:spPr>
        <p:txBody>
          <a:bodyPr wrap="none" anchor="ctr"/>
          <a:lstStyle/>
          <a:p>
            <a:endParaRPr lang="fr-FR"/>
          </a:p>
        </p:txBody>
      </p:sp>
      <p:sp>
        <p:nvSpPr>
          <p:cNvPr id="21512" name="Line 10"/>
          <p:cNvSpPr>
            <a:spLocks noChangeShapeType="1"/>
          </p:cNvSpPr>
          <p:nvPr/>
        </p:nvSpPr>
        <p:spPr bwMode="auto">
          <a:xfrm>
            <a:off x="1868488" y="4605338"/>
            <a:ext cx="5608637" cy="0"/>
          </a:xfrm>
          <a:prstGeom prst="line">
            <a:avLst/>
          </a:prstGeom>
          <a:noFill/>
          <a:ln w="9525">
            <a:solidFill>
              <a:schemeClr val="accent1"/>
            </a:solidFill>
            <a:round/>
            <a:headEnd/>
            <a:tailEnd/>
          </a:ln>
        </p:spPr>
        <p:txBody>
          <a:bodyPr wrap="none" anchor="ctr"/>
          <a:lstStyle/>
          <a:p>
            <a:endParaRPr lang="fr-FR"/>
          </a:p>
        </p:txBody>
      </p:sp>
      <p:sp>
        <p:nvSpPr>
          <p:cNvPr id="21513" name="Line 11"/>
          <p:cNvSpPr>
            <a:spLocks noChangeShapeType="1"/>
          </p:cNvSpPr>
          <p:nvPr/>
        </p:nvSpPr>
        <p:spPr bwMode="auto">
          <a:xfrm>
            <a:off x="1868488" y="3765550"/>
            <a:ext cx="5581650" cy="0"/>
          </a:xfrm>
          <a:prstGeom prst="line">
            <a:avLst/>
          </a:prstGeom>
          <a:noFill/>
          <a:ln w="9525">
            <a:solidFill>
              <a:schemeClr val="accent1"/>
            </a:solidFill>
            <a:round/>
            <a:headEnd/>
            <a:tailEnd/>
          </a:ln>
        </p:spPr>
        <p:txBody>
          <a:bodyPr wrap="none" anchor="ctr"/>
          <a:lstStyle/>
          <a:p>
            <a:endParaRPr lang="fr-FR"/>
          </a:p>
        </p:txBody>
      </p:sp>
      <p:sp>
        <p:nvSpPr>
          <p:cNvPr id="21514" name="Line 12"/>
          <p:cNvSpPr>
            <a:spLocks noChangeShapeType="1"/>
          </p:cNvSpPr>
          <p:nvPr/>
        </p:nvSpPr>
        <p:spPr bwMode="auto">
          <a:xfrm flipV="1">
            <a:off x="4591050" y="2095500"/>
            <a:ext cx="0" cy="4191000"/>
          </a:xfrm>
          <a:prstGeom prst="line">
            <a:avLst/>
          </a:prstGeom>
          <a:noFill/>
          <a:ln w="9525">
            <a:solidFill>
              <a:schemeClr val="accent1"/>
            </a:solidFill>
            <a:round/>
            <a:headEnd/>
            <a:tailEnd/>
          </a:ln>
        </p:spPr>
        <p:txBody>
          <a:bodyPr wrap="none" anchor="ctr"/>
          <a:lstStyle/>
          <a:p>
            <a:endParaRPr lang="fr-FR"/>
          </a:p>
        </p:txBody>
      </p:sp>
      <p:sp>
        <p:nvSpPr>
          <p:cNvPr id="21515" name="Line 13"/>
          <p:cNvSpPr>
            <a:spLocks noChangeShapeType="1"/>
          </p:cNvSpPr>
          <p:nvPr/>
        </p:nvSpPr>
        <p:spPr bwMode="auto">
          <a:xfrm flipV="1">
            <a:off x="6042025" y="2085975"/>
            <a:ext cx="0" cy="4200525"/>
          </a:xfrm>
          <a:prstGeom prst="line">
            <a:avLst/>
          </a:prstGeom>
          <a:noFill/>
          <a:ln w="9525">
            <a:solidFill>
              <a:schemeClr val="accent1"/>
            </a:solidFill>
            <a:round/>
            <a:headEnd/>
            <a:tailEnd/>
          </a:ln>
        </p:spPr>
        <p:txBody>
          <a:bodyPr wrap="none" anchor="ctr"/>
          <a:lstStyle/>
          <a:p>
            <a:endParaRPr lang="fr-FR"/>
          </a:p>
        </p:txBody>
      </p:sp>
      <p:sp>
        <p:nvSpPr>
          <p:cNvPr id="21516" name="Line 14"/>
          <p:cNvSpPr>
            <a:spLocks noChangeShapeType="1"/>
          </p:cNvSpPr>
          <p:nvPr/>
        </p:nvSpPr>
        <p:spPr bwMode="auto">
          <a:xfrm>
            <a:off x="1871663" y="6284913"/>
            <a:ext cx="5641975" cy="0"/>
          </a:xfrm>
          <a:prstGeom prst="line">
            <a:avLst/>
          </a:prstGeom>
          <a:noFill/>
          <a:ln w="9525">
            <a:solidFill>
              <a:schemeClr val="accent1"/>
            </a:solidFill>
            <a:round/>
            <a:headEnd/>
            <a:tailEnd/>
          </a:ln>
        </p:spPr>
        <p:txBody>
          <a:bodyPr wrap="none" anchor="ctr"/>
          <a:lstStyle/>
          <a:p>
            <a:endParaRPr lang="fr-FR"/>
          </a:p>
        </p:txBody>
      </p:sp>
      <p:sp>
        <p:nvSpPr>
          <p:cNvPr id="21517" name="Text Box 15"/>
          <p:cNvSpPr txBox="1">
            <a:spLocks noChangeArrowheads="1"/>
          </p:cNvSpPr>
          <p:nvPr/>
        </p:nvSpPr>
        <p:spPr bwMode="auto">
          <a:xfrm rot="-5400000">
            <a:off x="-1554957" y="4006057"/>
            <a:ext cx="4202113" cy="3111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400" b="1">
                <a:solidFill>
                  <a:srgbClr val="000000"/>
                </a:solidFill>
                <a:latin typeface="Calibri" pitchFamily="34" charset="0"/>
              </a:rPr>
              <a:t>Potentiel de création de valeur de Sonelgaz</a:t>
            </a:r>
          </a:p>
        </p:txBody>
      </p:sp>
      <p:sp>
        <p:nvSpPr>
          <p:cNvPr id="21518" name="Text Box 16"/>
          <p:cNvSpPr txBox="1">
            <a:spLocks noChangeArrowheads="1"/>
          </p:cNvSpPr>
          <p:nvPr/>
        </p:nvSpPr>
        <p:spPr bwMode="auto">
          <a:xfrm>
            <a:off x="2057400" y="1782763"/>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21519" name="Text Box 17"/>
          <p:cNvSpPr txBox="1">
            <a:spLocks noChangeArrowheads="1"/>
          </p:cNvSpPr>
          <p:nvPr/>
        </p:nvSpPr>
        <p:spPr bwMode="auto">
          <a:xfrm>
            <a:off x="3402013" y="1781175"/>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21520" name="Text Box 18"/>
          <p:cNvSpPr txBox="1">
            <a:spLocks noChangeArrowheads="1"/>
          </p:cNvSpPr>
          <p:nvPr/>
        </p:nvSpPr>
        <p:spPr bwMode="auto">
          <a:xfrm>
            <a:off x="4808538" y="1781175"/>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21521" name="Text Box 19"/>
          <p:cNvSpPr txBox="1">
            <a:spLocks noChangeArrowheads="1"/>
          </p:cNvSpPr>
          <p:nvPr/>
        </p:nvSpPr>
        <p:spPr bwMode="auto">
          <a:xfrm>
            <a:off x="6245225" y="1782763"/>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Décroissance</a:t>
            </a:r>
          </a:p>
        </p:txBody>
      </p:sp>
      <p:sp>
        <p:nvSpPr>
          <p:cNvPr id="21522" name="Text Box 20"/>
          <p:cNvSpPr txBox="1">
            <a:spLocks noChangeArrowheads="1"/>
          </p:cNvSpPr>
          <p:nvPr/>
        </p:nvSpPr>
        <p:spPr bwMode="auto">
          <a:xfrm>
            <a:off x="344488" y="238125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21523" name="Text Box 21"/>
          <p:cNvSpPr txBox="1">
            <a:spLocks noChangeArrowheads="1"/>
          </p:cNvSpPr>
          <p:nvPr/>
        </p:nvSpPr>
        <p:spPr bwMode="auto">
          <a:xfrm>
            <a:off x="344488" y="48990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21524" name="Text Box 22"/>
          <p:cNvSpPr txBox="1">
            <a:spLocks noChangeArrowheads="1"/>
          </p:cNvSpPr>
          <p:nvPr/>
        </p:nvSpPr>
        <p:spPr bwMode="auto">
          <a:xfrm>
            <a:off x="344488" y="57388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21525" name="Text Box 23"/>
          <p:cNvSpPr txBox="1">
            <a:spLocks noChangeArrowheads="1"/>
          </p:cNvSpPr>
          <p:nvPr/>
        </p:nvSpPr>
        <p:spPr bwMode="auto">
          <a:xfrm>
            <a:off x="344488" y="40592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21526" name="Text Box 24"/>
          <p:cNvSpPr txBox="1">
            <a:spLocks noChangeArrowheads="1"/>
          </p:cNvSpPr>
          <p:nvPr/>
        </p:nvSpPr>
        <p:spPr bwMode="auto">
          <a:xfrm>
            <a:off x="323850" y="319405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21527" name="Line 25"/>
          <p:cNvSpPr>
            <a:spLocks noChangeShapeType="1"/>
          </p:cNvSpPr>
          <p:nvPr/>
        </p:nvSpPr>
        <p:spPr bwMode="auto">
          <a:xfrm flipV="1">
            <a:off x="3189288" y="2955925"/>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21528" name="Line 26"/>
          <p:cNvSpPr>
            <a:spLocks noChangeShapeType="1"/>
          </p:cNvSpPr>
          <p:nvPr/>
        </p:nvSpPr>
        <p:spPr bwMode="auto">
          <a:xfrm flipV="1">
            <a:off x="1870075" y="5716588"/>
            <a:ext cx="3719513" cy="436562"/>
          </a:xfrm>
          <a:prstGeom prst="line">
            <a:avLst/>
          </a:prstGeom>
          <a:noFill/>
          <a:ln w="38100">
            <a:solidFill>
              <a:schemeClr val="accent1"/>
            </a:solidFill>
            <a:prstDash val="dash"/>
            <a:round/>
            <a:headEnd/>
            <a:tailEnd/>
          </a:ln>
        </p:spPr>
        <p:txBody>
          <a:bodyPr wrap="none" anchor="ctr"/>
          <a:lstStyle/>
          <a:p>
            <a:endParaRPr lang="fr-FR"/>
          </a:p>
        </p:txBody>
      </p:sp>
      <p:sp>
        <p:nvSpPr>
          <p:cNvPr id="21529" name="Line 27"/>
          <p:cNvSpPr>
            <a:spLocks noChangeShapeType="1"/>
          </p:cNvSpPr>
          <p:nvPr/>
        </p:nvSpPr>
        <p:spPr bwMode="auto">
          <a:xfrm flipV="1">
            <a:off x="5607050" y="4711700"/>
            <a:ext cx="2030413" cy="1004888"/>
          </a:xfrm>
          <a:prstGeom prst="line">
            <a:avLst/>
          </a:prstGeom>
          <a:noFill/>
          <a:ln w="38100">
            <a:solidFill>
              <a:schemeClr val="accent1"/>
            </a:solidFill>
            <a:prstDash val="dash"/>
            <a:round/>
            <a:headEnd/>
            <a:tailEnd/>
          </a:ln>
        </p:spPr>
        <p:txBody>
          <a:bodyPr wrap="none" anchor="ctr"/>
          <a:lstStyle/>
          <a:p>
            <a:endParaRPr lang="fr-FR"/>
          </a:p>
        </p:txBody>
      </p:sp>
      <p:sp>
        <p:nvSpPr>
          <p:cNvPr id="21530" name="Line 28"/>
          <p:cNvSpPr>
            <a:spLocks noChangeShapeType="1"/>
          </p:cNvSpPr>
          <p:nvPr/>
        </p:nvSpPr>
        <p:spPr bwMode="auto">
          <a:xfrm flipV="1">
            <a:off x="3243263" y="3779838"/>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21531" name="Line 29"/>
          <p:cNvSpPr>
            <a:spLocks noChangeShapeType="1"/>
          </p:cNvSpPr>
          <p:nvPr/>
        </p:nvSpPr>
        <p:spPr bwMode="auto">
          <a:xfrm flipV="1">
            <a:off x="1889125" y="4622800"/>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21532" name="Line 30"/>
          <p:cNvSpPr>
            <a:spLocks noChangeShapeType="1"/>
          </p:cNvSpPr>
          <p:nvPr/>
        </p:nvSpPr>
        <p:spPr bwMode="auto">
          <a:xfrm flipV="1">
            <a:off x="3195638" y="5419725"/>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21533" name="Text Box 31"/>
          <p:cNvSpPr txBox="1">
            <a:spLocks noChangeArrowheads="1"/>
          </p:cNvSpPr>
          <p:nvPr/>
        </p:nvSpPr>
        <p:spPr bwMode="auto">
          <a:xfrm>
            <a:off x="6227763" y="5861050"/>
            <a:ext cx="1295400" cy="369888"/>
          </a:xfrm>
          <a:prstGeom prst="rect">
            <a:avLst/>
          </a:prstGeom>
          <a:noFill/>
          <a:ln w="9525">
            <a:noFill/>
            <a:miter lim="800000"/>
            <a:headEnd/>
            <a:tailEnd/>
          </a:ln>
        </p:spPr>
        <p:txBody>
          <a:bodyPr lIns="91432" tIns="45717" rIns="91432" bIns="45717">
            <a:spAutoFit/>
          </a:bodyPr>
          <a:lstStyle/>
          <a:p>
            <a:pPr>
              <a:spcBef>
                <a:spcPct val="50000"/>
              </a:spcBef>
            </a:pPr>
            <a:r>
              <a:rPr lang="fr-FR" b="1" dirty="0">
                <a:solidFill>
                  <a:srgbClr val="FF0000"/>
                </a:solidFill>
                <a:latin typeface="Calibri" pitchFamily="34" charset="0"/>
              </a:rPr>
              <a:t>RETRAIT </a:t>
            </a:r>
            <a:endParaRPr lang="fr-FR" b="1" dirty="0">
              <a:latin typeface="Calibri" pitchFamily="34" charset="0"/>
            </a:endParaRPr>
          </a:p>
        </p:txBody>
      </p:sp>
      <p:sp>
        <p:nvSpPr>
          <p:cNvPr id="21534" name="Text Box 32"/>
          <p:cNvSpPr txBox="1">
            <a:spLocks noChangeArrowheads="1"/>
          </p:cNvSpPr>
          <p:nvPr/>
        </p:nvSpPr>
        <p:spPr bwMode="auto">
          <a:xfrm>
            <a:off x="4714875" y="4929188"/>
            <a:ext cx="1712913" cy="307975"/>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9933"/>
                </a:solidFill>
                <a:latin typeface="Calibri" pitchFamily="34" charset="0"/>
              </a:rPr>
              <a:t>RÉORIENTATION</a:t>
            </a:r>
            <a:endParaRPr lang="fr-FR" sz="1400" b="1" dirty="0">
              <a:latin typeface="Calibri" pitchFamily="34" charset="0"/>
            </a:endParaRPr>
          </a:p>
        </p:txBody>
      </p:sp>
      <p:sp>
        <p:nvSpPr>
          <p:cNvPr id="21535" name="Text Box 34"/>
          <p:cNvSpPr txBox="1">
            <a:spLocks noChangeArrowheads="1"/>
          </p:cNvSpPr>
          <p:nvPr/>
        </p:nvSpPr>
        <p:spPr bwMode="auto">
          <a:xfrm>
            <a:off x="2111375" y="2289175"/>
            <a:ext cx="3103567" cy="784225"/>
          </a:xfrm>
          <a:prstGeom prst="rect">
            <a:avLst/>
          </a:prstGeom>
          <a:noFill/>
          <a:ln w="9525">
            <a:noFill/>
            <a:miter lim="800000"/>
            <a:headEnd/>
            <a:tailEnd/>
          </a:ln>
        </p:spPr>
        <p:txBody>
          <a:bodyPr wrap="square" lIns="91432" tIns="45717" rIns="91432" bIns="45717">
            <a:spAutoFit/>
          </a:bodyPr>
          <a:lstStyle/>
          <a:p>
            <a:pPr>
              <a:spcBef>
                <a:spcPct val="50000"/>
              </a:spcBef>
            </a:pPr>
            <a:r>
              <a:rPr lang="fr-FR" b="1" dirty="0">
                <a:solidFill>
                  <a:srgbClr val="0033CC"/>
                </a:solidFill>
                <a:latin typeface="Calibri" pitchFamily="34" charset="0"/>
              </a:rPr>
              <a:t>DÉVELOPPEMENT</a:t>
            </a:r>
          </a:p>
          <a:p>
            <a:pPr>
              <a:spcBef>
                <a:spcPct val="50000"/>
              </a:spcBef>
            </a:pPr>
            <a:r>
              <a:rPr lang="fr-FR" b="1" dirty="0">
                <a:solidFill>
                  <a:srgbClr val="0033CC"/>
                </a:solidFill>
                <a:latin typeface="Calibri" pitchFamily="34" charset="0"/>
              </a:rPr>
              <a:t>PRIORITAIRE </a:t>
            </a:r>
          </a:p>
        </p:txBody>
      </p:sp>
      <p:sp>
        <p:nvSpPr>
          <p:cNvPr id="21536" name="Oval 36"/>
          <p:cNvSpPr>
            <a:spLocks noChangeArrowheads="1"/>
          </p:cNvSpPr>
          <p:nvPr/>
        </p:nvSpPr>
        <p:spPr bwMode="auto">
          <a:xfrm>
            <a:off x="4143372" y="392906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r>
              <a:rPr lang="fr-FR" sz="1000" b="1" dirty="0">
                <a:solidFill>
                  <a:schemeClr val="bg1"/>
                </a:solidFill>
                <a:latin typeface="Calibri" pitchFamily="34" charset="0"/>
              </a:rPr>
              <a:t>Concessions </a:t>
            </a:r>
          </a:p>
          <a:p>
            <a:pPr algn="ctr">
              <a:lnSpc>
                <a:spcPct val="120000"/>
              </a:lnSpc>
            </a:pPr>
            <a:r>
              <a:rPr lang="fr-FR" sz="1000" b="1" dirty="0">
                <a:solidFill>
                  <a:schemeClr val="bg1"/>
                </a:solidFill>
                <a:latin typeface="Calibri" pitchFamily="34" charset="0"/>
              </a:rPr>
              <a:t>Electriques</a:t>
            </a:r>
          </a:p>
        </p:txBody>
      </p:sp>
      <p:sp>
        <p:nvSpPr>
          <p:cNvPr id="21537" name="Rectangle 45"/>
          <p:cNvSpPr>
            <a:spLocks noChangeArrowheads="1"/>
          </p:cNvSpPr>
          <p:nvPr/>
        </p:nvSpPr>
        <p:spPr bwMode="auto">
          <a:xfrm>
            <a:off x="1357313" y="1357313"/>
            <a:ext cx="6357937"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600" b="1">
                <a:latin typeface="Calibri" pitchFamily="34" charset="0"/>
              </a:rPr>
              <a:t>Maturité stratégique des segments</a:t>
            </a:r>
          </a:p>
        </p:txBody>
      </p:sp>
      <p:sp>
        <p:nvSpPr>
          <p:cNvPr id="21538" name="Text Box 35"/>
          <p:cNvSpPr txBox="1">
            <a:spLocks noChangeArrowheads="1"/>
          </p:cNvSpPr>
          <p:nvPr/>
        </p:nvSpPr>
        <p:spPr bwMode="auto">
          <a:xfrm>
            <a:off x="5267325" y="3714750"/>
            <a:ext cx="2306638" cy="523875"/>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339933"/>
                </a:solidFill>
                <a:latin typeface="Calibri" pitchFamily="34" charset="0"/>
              </a:rPr>
              <a:t>RATTRAPAGE OU RISQUE DE CANTONNEMENT</a:t>
            </a:r>
          </a:p>
        </p:txBody>
      </p:sp>
      <p:sp>
        <p:nvSpPr>
          <p:cNvPr id="18473" name="Espace réservé du numéro de diapositive 4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80376396-17E8-485B-BE60-26B860869F1D}" type="slidenum">
              <a:rPr lang="fr-FR" smtClean="0"/>
              <a:pPr fontAlgn="base">
                <a:spcBef>
                  <a:spcPct val="0"/>
                </a:spcBef>
                <a:spcAft>
                  <a:spcPct val="0"/>
                </a:spcAft>
                <a:defRPr/>
              </a:pPr>
              <a:t>24</a:t>
            </a:fld>
            <a:endParaRPr lang="fr-FR" smtClean="0"/>
          </a:p>
        </p:txBody>
      </p:sp>
      <p:sp>
        <p:nvSpPr>
          <p:cNvPr id="1233974" name="Rectangle 54"/>
          <p:cNvSpPr>
            <a:spLocks noGrp="1" noChangeArrowheads="1"/>
          </p:cNvSpPr>
          <p:nvPr>
            <p:ph type="title"/>
          </p:nvPr>
        </p:nvSpPr>
        <p:spPr>
          <a:xfrm>
            <a:off x="457200" y="-24"/>
            <a:ext cx="8229600" cy="1143000"/>
          </a:xfrm>
        </p:spPr>
        <p:txBody>
          <a:bodyPr>
            <a:normAutofit/>
          </a:bodyPr>
          <a:lstStyle/>
          <a:p>
            <a:pPr eaLnBrk="1" fontAlgn="auto" hangingPunct="1">
              <a:spcAft>
                <a:spcPts val="0"/>
              </a:spcAft>
              <a:defRPr/>
            </a:pPr>
            <a:r>
              <a:rPr lang="fr-FR" sz="2400" dirty="0" smtClean="0">
                <a:latin typeface="+mn-lt"/>
              </a:rPr>
              <a:t>Résultat du diagnostic  Stratégique pour le segment Concessions  électricité</a:t>
            </a:r>
          </a:p>
        </p:txBody>
      </p:sp>
      <p:sp>
        <p:nvSpPr>
          <p:cNvPr id="21540" name="Oval 38"/>
          <p:cNvSpPr>
            <a:spLocks noChangeArrowheads="1"/>
          </p:cNvSpPr>
          <p:nvPr/>
        </p:nvSpPr>
        <p:spPr bwMode="auto">
          <a:xfrm>
            <a:off x="7769225" y="877888"/>
            <a:ext cx="690563"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a:latin typeface="Calibri" pitchFamily="34" charset="0"/>
            </a:endParaRPr>
          </a:p>
        </p:txBody>
      </p:sp>
      <p:sp>
        <p:nvSpPr>
          <p:cNvPr id="21541" name="Oval 39"/>
          <p:cNvSpPr>
            <a:spLocks noChangeArrowheads="1"/>
          </p:cNvSpPr>
          <p:nvPr/>
        </p:nvSpPr>
        <p:spPr bwMode="auto">
          <a:xfrm>
            <a:off x="7799388" y="996950"/>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sp>
        <p:nvSpPr>
          <p:cNvPr id="21542" name="Text Box 40"/>
          <p:cNvSpPr txBox="1">
            <a:spLocks noChangeArrowheads="1"/>
          </p:cNvSpPr>
          <p:nvPr/>
        </p:nvSpPr>
        <p:spPr bwMode="auto">
          <a:xfrm>
            <a:off x="7572375" y="1643063"/>
            <a:ext cx="604838" cy="313350"/>
          </a:xfrm>
          <a:prstGeom prst="rect">
            <a:avLst/>
          </a:prstGeom>
          <a:noFill/>
          <a:ln w="9525" algn="ctr">
            <a:noFill/>
            <a:miter lim="800000"/>
            <a:headEnd/>
            <a:tailEnd/>
          </a:ln>
        </p:spPr>
        <p:txBody>
          <a:bodyPr lIns="18000" tIns="18000" rIns="18000" bIns="18000">
            <a:spAutoFit/>
          </a:bodyPr>
          <a:lstStyle/>
          <a:p>
            <a:pPr>
              <a:spcBef>
                <a:spcPct val="50000"/>
              </a:spcBef>
            </a:pPr>
            <a:r>
              <a:rPr lang="fr-FR" dirty="0" smtClean="0">
                <a:latin typeface="Calibri" pitchFamily="34" charset="0"/>
              </a:rPr>
              <a:t>2013</a:t>
            </a:r>
            <a:endParaRPr lang="fr-FR" dirty="0">
              <a:latin typeface="Calibri" pitchFamily="34" charset="0"/>
            </a:endParaRPr>
          </a:p>
        </p:txBody>
      </p:sp>
      <p:sp>
        <p:nvSpPr>
          <p:cNvPr id="21543" name="Text Box 45"/>
          <p:cNvSpPr txBox="1">
            <a:spLocks noChangeArrowheads="1"/>
          </p:cNvSpPr>
          <p:nvPr/>
        </p:nvSpPr>
        <p:spPr bwMode="auto">
          <a:xfrm>
            <a:off x="8113713" y="681038"/>
            <a:ext cx="604837" cy="313350"/>
          </a:xfrm>
          <a:prstGeom prst="rect">
            <a:avLst/>
          </a:prstGeom>
          <a:noFill/>
          <a:ln w="9525" algn="ctr">
            <a:noFill/>
            <a:miter lim="800000"/>
            <a:headEnd/>
            <a:tailEnd/>
          </a:ln>
        </p:spPr>
        <p:txBody>
          <a:bodyPr lIns="18000" tIns="18000" rIns="18000" bIns="18000">
            <a:spAutoFit/>
          </a:bodyPr>
          <a:lstStyle/>
          <a:p>
            <a:pPr>
              <a:spcBef>
                <a:spcPct val="50000"/>
              </a:spcBef>
            </a:pPr>
            <a:r>
              <a:rPr lang="fr-FR" dirty="0" smtClean="0">
                <a:latin typeface="Calibri" pitchFamily="34" charset="0"/>
              </a:rPr>
              <a:t>2017</a:t>
            </a:r>
            <a:endParaRPr lang="fr-FR" dirty="0">
              <a:latin typeface="Calibri" pitchFamily="34" charset="0"/>
            </a:endParaRPr>
          </a:p>
        </p:txBody>
      </p:sp>
      <p:sp>
        <p:nvSpPr>
          <p:cNvPr id="21544" name="Text Box 37"/>
          <p:cNvSpPr txBox="1">
            <a:spLocks noChangeArrowheads="1"/>
          </p:cNvSpPr>
          <p:nvPr/>
        </p:nvSpPr>
        <p:spPr bwMode="auto">
          <a:xfrm>
            <a:off x="7724775" y="2076450"/>
            <a:ext cx="1147763" cy="558800"/>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000" i="1" dirty="0">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785786" y="2000250"/>
            <a:ext cx="7373964" cy="1857375"/>
          </a:xfrm>
        </p:spPr>
        <p:txBody>
          <a:bodyPr>
            <a:normAutofit/>
          </a:bodyPr>
          <a:lstStyle/>
          <a:p>
            <a:pPr algn="ctr" eaLnBrk="1" fontAlgn="auto" hangingPunct="1">
              <a:spcAft>
                <a:spcPts val="0"/>
              </a:spcAft>
              <a:defRPr/>
            </a:pPr>
            <a:r>
              <a:rPr lang="fr-FR" sz="3200" dirty="0" smtClean="0"/>
              <a:t>3.2.2. Diagnostic stratégique du segment :  « Concessions Gaz »</a:t>
            </a:r>
            <a:endParaRPr lang="fr-FR" sz="3200" dirty="0"/>
          </a:p>
        </p:txBody>
      </p:sp>
      <p:sp>
        <p:nvSpPr>
          <p:cNvPr id="1945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2520D3E-19F9-4EE4-BFCE-2E1FD80EBB43}" type="slidenum">
              <a:rPr lang="fr-FR" smtClean="0"/>
              <a:pPr fontAlgn="base">
                <a:spcBef>
                  <a:spcPct val="0"/>
                </a:spcBef>
                <a:spcAft>
                  <a:spcPct val="0"/>
                </a:spcAft>
                <a:defRPr/>
              </a:pPr>
              <a:t>25</a:t>
            </a:fld>
            <a:endParaRPr lang="fr-FR"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8"/>
          <p:cNvSpPr>
            <a:spLocks noChangeArrowheads="1"/>
          </p:cNvSpPr>
          <p:nvPr/>
        </p:nvSpPr>
        <p:spPr bwMode="auto">
          <a:xfrm>
            <a:off x="73025" y="779463"/>
            <a:ext cx="8928100" cy="5864225"/>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a:solidFill>
                <a:srgbClr val="FF0000"/>
              </a:solidFill>
              <a:latin typeface="Verdana" pitchFamily="34" charset="0"/>
            </a:endParaRPr>
          </a:p>
        </p:txBody>
      </p:sp>
      <p:sp>
        <p:nvSpPr>
          <p:cNvPr id="14339" name="Text Box 3"/>
          <p:cNvSpPr txBox="1">
            <a:spLocks noChangeArrowheads="1"/>
          </p:cNvSpPr>
          <p:nvPr/>
        </p:nvSpPr>
        <p:spPr bwMode="auto">
          <a:xfrm>
            <a:off x="4529138" y="5795963"/>
            <a:ext cx="4076700" cy="400050"/>
          </a:xfrm>
          <a:prstGeom prst="rect">
            <a:avLst/>
          </a:prstGeom>
          <a:noFill/>
          <a:ln w="9525">
            <a:noFill/>
            <a:miter lim="800000"/>
            <a:headEnd/>
            <a:tailEnd/>
          </a:ln>
        </p:spPr>
        <p:txBody>
          <a:bodyPr lIns="75749" tIns="37874" rIns="75749" bIns="37874">
            <a:spAutoFit/>
          </a:bodyPr>
          <a:lstStyle/>
          <a:p>
            <a:pPr defTabSz="757238" fontAlgn="auto">
              <a:spcBef>
                <a:spcPts val="0"/>
              </a:spcBef>
              <a:spcAft>
                <a:spcPts val="0"/>
              </a:spcAft>
              <a:defRPr/>
            </a:pPr>
            <a:r>
              <a:rPr lang="fr-FR" sz="1050" dirty="0">
                <a:latin typeface="+mn-lt"/>
                <a:cs typeface="+mn-cs"/>
              </a:rPr>
              <a:t>Rentabilité du segment 2012 : </a:t>
            </a:r>
          </a:p>
          <a:p>
            <a:pPr defTabSz="757238" fontAlgn="auto">
              <a:spcBef>
                <a:spcPts val="0"/>
              </a:spcBef>
              <a:spcAft>
                <a:spcPts val="0"/>
              </a:spcAft>
              <a:buFontTx/>
              <a:buChar char="-"/>
              <a:defRPr/>
            </a:pPr>
            <a:r>
              <a:rPr lang="fr-FR" sz="1050" dirty="0">
                <a:latin typeface="+mn-lt"/>
                <a:cs typeface="+mn-cs"/>
              </a:rPr>
              <a:t> REX/CA:=-20,8%</a:t>
            </a:r>
          </a:p>
        </p:txBody>
      </p:sp>
      <p:sp>
        <p:nvSpPr>
          <p:cNvPr id="34820" name="Rectangle 5"/>
          <p:cNvSpPr>
            <a:spLocks noChangeArrowheads="1"/>
          </p:cNvSpPr>
          <p:nvPr/>
        </p:nvSpPr>
        <p:spPr bwMode="auto">
          <a:xfrm>
            <a:off x="73025" y="600075"/>
            <a:ext cx="8928100" cy="217488"/>
          </a:xfrm>
          <a:prstGeom prst="rect">
            <a:avLst/>
          </a:prstGeom>
          <a:solidFill>
            <a:schemeClr val="accent1"/>
          </a:solidFill>
          <a:ln w="9525">
            <a:noFill/>
            <a:miter lim="800000"/>
            <a:headEnd/>
            <a:tailEnd/>
          </a:ln>
        </p:spPr>
        <p:txBody>
          <a:bodyPr wrap="none" anchor="ctr"/>
          <a:lstStyle/>
          <a:p>
            <a:pPr algn="ctr">
              <a:lnSpc>
                <a:spcPct val="120000"/>
              </a:lnSpc>
            </a:pPr>
            <a:endParaRPr lang="fr-FR" dirty="0">
              <a:latin typeface="Verdana" pitchFamily="34" charset="0"/>
            </a:endParaRPr>
          </a:p>
        </p:txBody>
      </p:sp>
      <p:sp>
        <p:nvSpPr>
          <p:cNvPr id="34821" name="Rectangle 6"/>
          <p:cNvSpPr>
            <a:spLocks noChangeArrowheads="1"/>
          </p:cNvSpPr>
          <p:nvPr/>
        </p:nvSpPr>
        <p:spPr bwMode="auto">
          <a:xfrm>
            <a:off x="4500563" y="5408613"/>
            <a:ext cx="4500562"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34822" name="Line 9"/>
          <p:cNvSpPr>
            <a:spLocks noChangeShapeType="1"/>
          </p:cNvSpPr>
          <p:nvPr/>
        </p:nvSpPr>
        <p:spPr bwMode="auto">
          <a:xfrm flipH="1">
            <a:off x="4500563" y="571500"/>
            <a:ext cx="0" cy="6072188"/>
          </a:xfrm>
          <a:prstGeom prst="line">
            <a:avLst/>
          </a:prstGeom>
          <a:noFill/>
          <a:ln w="19050">
            <a:solidFill>
              <a:schemeClr val="accent1"/>
            </a:solidFill>
            <a:round/>
            <a:headEnd/>
            <a:tailEnd/>
          </a:ln>
        </p:spPr>
        <p:txBody>
          <a:bodyPr wrap="none" anchor="ctr"/>
          <a:lstStyle/>
          <a:p>
            <a:endParaRPr lang="fr-FR"/>
          </a:p>
        </p:txBody>
      </p:sp>
      <p:sp>
        <p:nvSpPr>
          <p:cNvPr id="34823" name="Text Box 10"/>
          <p:cNvSpPr txBox="1">
            <a:spLocks noChangeArrowheads="1"/>
          </p:cNvSpPr>
          <p:nvPr/>
        </p:nvSpPr>
        <p:spPr bwMode="auto">
          <a:xfrm>
            <a:off x="449263" y="906463"/>
            <a:ext cx="189706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Définition du segment</a:t>
            </a:r>
          </a:p>
        </p:txBody>
      </p:sp>
      <p:sp>
        <p:nvSpPr>
          <p:cNvPr id="34824" name="Text Box 12"/>
          <p:cNvSpPr txBox="1">
            <a:spLocks noChangeArrowheads="1"/>
          </p:cNvSpPr>
          <p:nvPr/>
        </p:nvSpPr>
        <p:spPr bwMode="auto">
          <a:xfrm>
            <a:off x="4576763" y="5449888"/>
            <a:ext cx="2867025"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72738" y="924380"/>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cs typeface="+mn-cs"/>
              </a:rPr>
              <a:t>Activité</a:t>
            </a:r>
          </a:p>
        </p:txBody>
      </p:sp>
      <p:sp>
        <p:nvSpPr>
          <p:cNvPr id="14349" name="Text Box 14"/>
          <p:cNvSpPr txBox="1">
            <a:spLocks noChangeArrowheads="1"/>
          </p:cNvSpPr>
          <p:nvPr/>
        </p:nvSpPr>
        <p:spPr bwMode="auto">
          <a:xfrm>
            <a:off x="72738" y="2427515"/>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cs typeface="+mn-cs"/>
              </a:rPr>
              <a:t>Clients</a:t>
            </a:r>
          </a:p>
        </p:txBody>
      </p:sp>
      <p:sp>
        <p:nvSpPr>
          <p:cNvPr id="2" name="Text Box 15"/>
          <p:cNvSpPr txBox="1">
            <a:spLocks noChangeArrowheads="1"/>
          </p:cNvSpPr>
          <p:nvPr/>
        </p:nvSpPr>
        <p:spPr bwMode="auto">
          <a:xfrm>
            <a:off x="72737" y="3870779"/>
            <a:ext cx="522309" cy="1045028"/>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cs typeface="+mn-cs"/>
              </a:rPr>
              <a:t>Taille et croissance</a:t>
            </a:r>
          </a:p>
        </p:txBody>
      </p:sp>
      <p:sp>
        <p:nvSpPr>
          <p:cNvPr id="34828" name="Line 16"/>
          <p:cNvSpPr>
            <a:spLocks noChangeShapeType="1"/>
          </p:cNvSpPr>
          <p:nvPr/>
        </p:nvSpPr>
        <p:spPr bwMode="auto">
          <a:xfrm rot="21540000" flipH="1">
            <a:off x="490538" y="785813"/>
            <a:ext cx="101600" cy="5832475"/>
          </a:xfrm>
          <a:prstGeom prst="line">
            <a:avLst/>
          </a:prstGeom>
          <a:noFill/>
          <a:ln w="9525">
            <a:solidFill>
              <a:schemeClr val="accent1"/>
            </a:solidFill>
            <a:round/>
            <a:headEnd/>
            <a:tailEnd/>
          </a:ln>
        </p:spPr>
        <p:txBody>
          <a:bodyPr wrap="none" anchor="ctr"/>
          <a:lstStyle/>
          <a:p>
            <a:endParaRPr lang="fr-FR"/>
          </a:p>
        </p:txBody>
      </p:sp>
      <p:sp>
        <p:nvSpPr>
          <p:cNvPr id="34829" name="Text Box 18"/>
          <p:cNvSpPr txBox="1">
            <a:spLocks noChangeArrowheads="1"/>
          </p:cNvSpPr>
          <p:nvPr/>
        </p:nvSpPr>
        <p:spPr bwMode="auto">
          <a:xfrm>
            <a:off x="4646613" y="1828800"/>
            <a:ext cx="4129087" cy="244475"/>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100">
              <a:solidFill>
                <a:srgbClr val="000000"/>
              </a:solidFill>
              <a:latin typeface="Calibri" pitchFamily="34" charset="0"/>
            </a:endParaRPr>
          </a:p>
        </p:txBody>
      </p:sp>
      <p:sp>
        <p:nvSpPr>
          <p:cNvPr id="14353" name="Text Box 20"/>
          <p:cNvSpPr txBox="1">
            <a:spLocks noChangeArrowheads="1"/>
          </p:cNvSpPr>
          <p:nvPr/>
        </p:nvSpPr>
        <p:spPr bwMode="auto">
          <a:xfrm>
            <a:off x="72738" y="5566230"/>
            <a:ext cx="522309" cy="129177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cs typeface="+mn-cs"/>
              </a:rPr>
              <a:t>Principaux concurrents</a:t>
            </a:r>
          </a:p>
        </p:txBody>
      </p:sp>
      <p:sp>
        <p:nvSpPr>
          <p:cNvPr id="34831" name="Text Box 23"/>
          <p:cNvSpPr txBox="1">
            <a:spLocks noChangeArrowheads="1"/>
          </p:cNvSpPr>
          <p:nvPr/>
        </p:nvSpPr>
        <p:spPr bwMode="auto">
          <a:xfrm>
            <a:off x="571500" y="2357438"/>
            <a:ext cx="3857625" cy="1276350"/>
          </a:xfrm>
          <a:prstGeom prst="rect">
            <a:avLst/>
          </a:prstGeom>
          <a:noFill/>
          <a:ln w="9525">
            <a:noFill/>
            <a:miter lim="800000"/>
            <a:headEnd/>
            <a:tailEnd/>
          </a:ln>
        </p:spPr>
        <p:txBody>
          <a:bodyPr lIns="75749" tIns="37874" rIns="75749" bIns="37874">
            <a:spAutoFit/>
          </a:bodyPr>
          <a:lstStyle/>
          <a:p>
            <a:pPr marL="92075" indent="-92075" defTabSz="757238">
              <a:lnSpc>
                <a:spcPct val="120000"/>
              </a:lnSpc>
            </a:pPr>
            <a:r>
              <a:rPr lang="fr-FR" sz="1000" dirty="0">
                <a:solidFill>
                  <a:srgbClr val="000000"/>
                </a:solidFill>
                <a:latin typeface="Lucida Sans Unicode" pitchFamily="34" charset="0"/>
              </a:rPr>
              <a:t>Clients non éligibles : BP/MP/HP : (source rapport de gestion)</a:t>
            </a:r>
          </a:p>
          <a:p>
            <a:pPr marL="92075" indent="-92075" defTabSz="757238">
              <a:lnSpc>
                <a:spcPct val="120000"/>
              </a:lnSpc>
              <a:buFontTx/>
              <a:buChar char="•"/>
            </a:pPr>
            <a:r>
              <a:rPr lang="fr-FR" sz="1000" dirty="0" smtClean="0">
                <a:solidFill>
                  <a:srgbClr val="000000"/>
                </a:solidFill>
                <a:latin typeface="Lucida Sans Unicode" pitchFamily="34" charset="0"/>
              </a:rPr>
              <a:t>BP : Ménages, non ménages et administrations:  545888 clients BP en augmentation de 7,7 </a:t>
            </a:r>
            <a:r>
              <a:rPr lang="fr-FR" sz="1000" dirty="0" smtClean="0">
                <a:latin typeface="Lucida Sans Unicode" pitchFamily="34" charset="0"/>
              </a:rPr>
              <a:t>% </a:t>
            </a:r>
            <a:r>
              <a:rPr lang="fr-FR" sz="1000" dirty="0" smtClean="0">
                <a:solidFill>
                  <a:srgbClr val="000000"/>
                </a:solidFill>
                <a:latin typeface="Lucida Sans Unicode" pitchFamily="34" charset="0"/>
              </a:rPr>
              <a:t>par rapport à 2011;</a:t>
            </a:r>
          </a:p>
          <a:p>
            <a:pPr marL="92075" indent="-92075" defTabSz="757238">
              <a:buFontTx/>
              <a:buChar char="•"/>
            </a:pPr>
            <a:r>
              <a:rPr lang="fr-FR" sz="1000" dirty="0" smtClean="0">
                <a:solidFill>
                  <a:srgbClr val="000000"/>
                </a:solidFill>
                <a:latin typeface="Lucida Sans Unicode" pitchFamily="34" charset="0"/>
              </a:rPr>
              <a:t>MP</a:t>
            </a:r>
            <a:r>
              <a:rPr lang="fr-FR" sz="1000" dirty="0">
                <a:solidFill>
                  <a:srgbClr val="000000"/>
                </a:solidFill>
                <a:latin typeface="Lucida Sans Unicode" pitchFamily="34" charset="0"/>
              </a:rPr>
              <a:t>: (PME, PMI et Industriels). :  887 clients MP tous non éligibles en augmentation de  6,6</a:t>
            </a:r>
            <a:r>
              <a:rPr lang="fr-FR" sz="1000" dirty="0">
                <a:latin typeface="Lucida Sans Unicode" pitchFamily="34" charset="0"/>
              </a:rPr>
              <a:t>%</a:t>
            </a:r>
            <a:r>
              <a:rPr lang="fr-FR" sz="1000" dirty="0">
                <a:solidFill>
                  <a:srgbClr val="FF0000"/>
                </a:solidFill>
                <a:latin typeface="Lucida Sans Unicode" pitchFamily="34" charset="0"/>
              </a:rPr>
              <a:t> </a:t>
            </a:r>
            <a:r>
              <a:rPr lang="fr-FR" sz="1000" dirty="0">
                <a:solidFill>
                  <a:srgbClr val="000000"/>
                </a:solidFill>
                <a:latin typeface="Lucida Sans Unicode" pitchFamily="34" charset="0"/>
              </a:rPr>
              <a:t>par rapport 2011, </a:t>
            </a:r>
          </a:p>
          <a:p>
            <a:pPr marL="92075" indent="-92075" defTabSz="757238">
              <a:buFontTx/>
              <a:buChar char="•"/>
            </a:pPr>
            <a:r>
              <a:rPr lang="fr-FR" sz="1000" dirty="0" smtClean="0">
                <a:solidFill>
                  <a:srgbClr val="000000"/>
                </a:solidFill>
                <a:latin typeface="Lucida Sans Unicode" pitchFamily="34" charset="0"/>
              </a:rPr>
              <a:t>HP :  34 clients</a:t>
            </a:r>
            <a:endParaRPr lang="fr-FR" sz="1000" dirty="0">
              <a:solidFill>
                <a:srgbClr val="FF0000"/>
              </a:solidFill>
              <a:latin typeface="Lucida Sans Unicode" pitchFamily="34" charset="0"/>
            </a:endParaRPr>
          </a:p>
        </p:txBody>
      </p:sp>
      <p:sp>
        <p:nvSpPr>
          <p:cNvPr id="14362" name="Text Box 33"/>
          <p:cNvSpPr txBox="1">
            <a:spLocks noChangeArrowheads="1"/>
          </p:cNvSpPr>
          <p:nvPr/>
        </p:nvSpPr>
        <p:spPr bwMode="auto">
          <a:xfrm>
            <a:off x="571500" y="5429250"/>
            <a:ext cx="3987800" cy="1208088"/>
          </a:xfrm>
          <a:prstGeom prst="rect">
            <a:avLst/>
          </a:prstGeom>
          <a:noFill/>
          <a:ln w="9525">
            <a:noFill/>
            <a:miter lim="800000"/>
            <a:headEnd/>
            <a:tailEnd/>
          </a:ln>
        </p:spPr>
        <p:txBody>
          <a:bodyPr lIns="75749" tIns="37874" rIns="75749" bIns="37874">
            <a:spAutoFit/>
          </a:bodyPr>
          <a:lstStyle/>
          <a:p>
            <a:pPr defTabSz="757238" fontAlgn="auto">
              <a:spcBef>
                <a:spcPts val="0"/>
              </a:spcBef>
              <a:spcAft>
                <a:spcPts val="0"/>
              </a:spcAft>
              <a:buClr>
                <a:srgbClr val="FF9900"/>
              </a:buClr>
              <a:defRPr/>
            </a:pPr>
            <a:r>
              <a:rPr lang="fr-FR" sz="1050" b="1" dirty="0">
                <a:latin typeface="+mn-lt"/>
                <a:cs typeface="+mn-cs"/>
              </a:rPr>
              <a:t>Part de marché 100% dans les 5 ans à venir</a:t>
            </a:r>
          </a:p>
          <a:p>
            <a:pPr defTabSz="757238" fontAlgn="auto">
              <a:spcBef>
                <a:spcPts val="0"/>
              </a:spcBef>
              <a:spcAft>
                <a:spcPts val="0"/>
              </a:spcAft>
              <a:buClr>
                <a:srgbClr val="FF9900"/>
              </a:buClr>
              <a:buFont typeface="Wingdings" pitchFamily="2" charset="2"/>
              <a:buNone/>
              <a:defRPr/>
            </a:pPr>
            <a:r>
              <a:rPr lang="fr-FR" sz="1050" b="1" dirty="0">
                <a:latin typeface="+mn-lt"/>
                <a:cs typeface="+mn-cs"/>
              </a:rPr>
              <a:t>Concurrents potentiels :</a:t>
            </a:r>
          </a:p>
          <a:p>
            <a:pPr defTabSz="757238" fontAlgn="auto">
              <a:spcBef>
                <a:spcPts val="0"/>
              </a:spcBef>
              <a:spcAft>
                <a:spcPts val="0"/>
              </a:spcAft>
              <a:buClr>
                <a:srgbClr val="FF9900"/>
              </a:buClr>
              <a:buFont typeface="Wingdings" pitchFamily="2" charset="2"/>
              <a:buNone/>
              <a:defRPr/>
            </a:pPr>
            <a:r>
              <a:rPr lang="fr-FR" sz="1050" dirty="0">
                <a:latin typeface="+mn-lt"/>
                <a:cs typeface="+mn-cs"/>
              </a:rPr>
              <a:t>Concurrent1: les autres sociétés </a:t>
            </a:r>
            <a:r>
              <a:rPr lang="fr-FR" sz="1050" dirty="0" err="1">
                <a:latin typeface="+mn-lt"/>
                <a:cs typeface="+mn-cs"/>
              </a:rPr>
              <a:t>SDx</a:t>
            </a:r>
            <a:endParaRPr lang="fr-FR" sz="1050" dirty="0">
              <a:latin typeface="+mn-lt"/>
              <a:cs typeface="+mn-cs"/>
            </a:endParaRPr>
          </a:p>
          <a:p>
            <a:pPr defTabSz="757238" fontAlgn="auto">
              <a:spcBef>
                <a:spcPts val="0"/>
              </a:spcBef>
              <a:spcAft>
                <a:spcPts val="0"/>
              </a:spcAft>
              <a:buClr>
                <a:srgbClr val="FF9900"/>
              </a:buClr>
              <a:buFont typeface="Wingdings" pitchFamily="2" charset="2"/>
              <a:buNone/>
              <a:defRPr/>
            </a:pPr>
            <a:r>
              <a:rPr lang="fr-FR" sz="1050" dirty="0">
                <a:latin typeface="+mn-lt"/>
                <a:cs typeface="+mn-cs"/>
              </a:rPr>
              <a:t>Concurrent 2 : les concessionnaires d’autres utilities (</a:t>
            </a:r>
            <a:r>
              <a:rPr lang="fr-FR" sz="1050" dirty="0" err="1">
                <a:latin typeface="+mn-lt"/>
                <a:cs typeface="+mn-cs"/>
              </a:rPr>
              <a:t>exp</a:t>
            </a:r>
            <a:r>
              <a:rPr lang="fr-FR" sz="1050" dirty="0">
                <a:latin typeface="+mn-lt"/>
                <a:cs typeface="+mn-cs"/>
              </a:rPr>
              <a:t> : concessionnaires « eau »)</a:t>
            </a:r>
          </a:p>
          <a:p>
            <a:pPr defTabSz="757238" fontAlgn="auto">
              <a:spcBef>
                <a:spcPts val="0"/>
              </a:spcBef>
              <a:spcAft>
                <a:spcPts val="0"/>
              </a:spcAft>
              <a:buClr>
                <a:srgbClr val="FF9900"/>
              </a:buClr>
              <a:buFont typeface="Wingdings" pitchFamily="2" charset="2"/>
              <a:buNone/>
              <a:defRPr/>
            </a:pPr>
            <a:r>
              <a:rPr lang="fr-FR" sz="1050" dirty="0">
                <a:latin typeface="+mn-lt"/>
                <a:cs typeface="+mn-cs"/>
              </a:rPr>
              <a:t>Concurrent 3 : </a:t>
            </a:r>
            <a:r>
              <a:rPr lang="fr-FR" sz="1050" dirty="0" smtClean="0">
                <a:latin typeface="+mn-lt"/>
                <a:cs typeface="+mn-cs"/>
              </a:rPr>
              <a:t>les distributeurs </a:t>
            </a:r>
            <a:r>
              <a:rPr lang="fr-FR" sz="1050" dirty="0">
                <a:latin typeface="+mn-lt"/>
                <a:cs typeface="+mn-cs"/>
              </a:rPr>
              <a:t>étrangers (la concurrence dans ce cas sera au niveau de l’activité commerciale)</a:t>
            </a:r>
          </a:p>
        </p:txBody>
      </p:sp>
      <p:sp>
        <p:nvSpPr>
          <p:cNvPr id="34833" name="Line 35"/>
          <p:cNvSpPr>
            <a:spLocks noChangeShapeType="1"/>
          </p:cNvSpPr>
          <p:nvPr/>
        </p:nvSpPr>
        <p:spPr bwMode="auto">
          <a:xfrm flipV="1">
            <a:off x="47625" y="3643313"/>
            <a:ext cx="4452938" cy="0"/>
          </a:xfrm>
          <a:prstGeom prst="line">
            <a:avLst/>
          </a:prstGeom>
          <a:noFill/>
          <a:ln w="9525">
            <a:solidFill>
              <a:schemeClr val="accent1"/>
            </a:solidFill>
            <a:round/>
            <a:headEnd/>
            <a:tailEnd/>
          </a:ln>
        </p:spPr>
        <p:txBody>
          <a:bodyPr wrap="none" anchor="ctr"/>
          <a:lstStyle/>
          <a:p>
            <a:endParaRPr lang="fr-FR"/>
          </a:p>
        </p:txBody>
      </p:sp>
      <p:sp>
        <p:nvSpPr>
          <p:cNvPr id="34834" name="Text Box 41"/>
          <p:cNvSpPr txBox="1">
            <a:spLocks noChangeArrowheads="1"/>
          </p:cNvSpPr>
          <p:nvPr/>
        </p:nvSpPr>
        <p:spPr bwMode="auto">
          <a:xfrm>
            <a:off x="2752725" y="1127125"/>
            <a:ext cx="153988" cy="276225"/>
          </a:xfrm>
          <a:prstGeom prst="rect">
            <a:avLst/>
          </a:prstGeom>
          <a:noFill/>
          <a:ln w="9525">
            <a:noFill/>
            <a:miter lim="800000"/>
            <a:headEnd/>
            <a:tailEnd/>
          </a:ln>
        </p:spPr>
        <p:txBody>
          <a:bodyPr wrap="none" lIns="75749" tIns="37874" rIns="75749" bIns="37874">
            <a:spAutoFit/>
          </a:bodyPr>
          <a:lstStyle/>
          <a:p>
            <a:pPr defTabSz="757238"/>
            <a:endParaRPr lang="fr-FR" sz="1300">
              <a:solidFill>
                <a:srgbClr val="000000"/>
              </a:solidFill>
              <a:latin typeface="Calibri" pitchFamily="34" charset="0"/>
            </a:endParaRPr>
          </a:p>
        </p:txBody>
      </p:sp>
      <p:sp>
        <p:nvSpPr>
          <p:cNvPr id="34835" name="Rectangle 42"/>
          <p:cNvSpPr>
            <a:spLocks noChangeArrowheads="1"/>
          </p:cNvSpPr>
          <p:nvPr/>
        </p:nvSpPr>
        <p:spPr bwMode="auto">
          <a:xfrm>
            <a:off x="4500563" y="3829050"/>
            <a:ext cx="4500562"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34836" name="Text Box 43"/>
          <p:cNvSpPr txBox="1">
            <a:spLocks noChangeArrowheads="1"/>
          </p:cNvSpPr>
          <p:nvPr/>
        </p:nvSpPr>
        <p:spPr bwMode="auto">
          <a:xfrm>
            <a:off x="4632325" y="3176588"/>
            <a:ext cx="28702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Risques</a:t>
            </a:r>
          </a:p>
        </p:txBody>
      </p:sp>
      <p:sp>
        <p:nvSpPr>
          <p:cNvPr id="34837" name="Text Box 44"/>
          <p:cNvSpPr txBox="1">
            <a:spLocks noChangeArrowheads="1"/>
          </p:cNvSpPr>
          <p:nvPr/>
        </p:nvSpPr>
        <p:spPr bwMode="auto">
          <a:xfrm>
            <a:off x="4572000" y="4214813"/>
            <a:ext cx="4397375" cy="100012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000" dirty="0">
                <a:latin typeface="Calibri" pitchFamily="34" charset="0"/>
              </a:rPr>
              <a:t>Risque du transfert des charges de transport Gaz</a:t>
            </a:r>
          </a:p>
          <a:p>
            <a:pPr marL="180975" indent="-180975" defTabSz="757238">
              <a:buFontTx/>
              <a:buAutoNum type="arabicPeriod"/>
            </a:pPr>
            <a:r>
              <a:rPr lang="fr-FR" sz="1000" dirty="0">
                <a:latin typeface="Calibri" pitchFamily="34" charset="0"/>
              </a:rPr>
              <a:t>Exiger de nouveaux paramètres de performances par le régulateur </a:t>
            </a:r>
            <a:r>
              <a:rPr lang="fr-FR" sz="1000" dirty="0" smtClean="0">
                <a:latin typeface="Calibri" pitchFamily="34" charset="0"/>
              </a:rPr>
              <a:t>, (</a:t>
            </a:r>
            <a:r>
              <a:rPr lang="fr-FR" sz="1000" dirty="0">
                <a:latin typeface="Calibri" pitchFamily="34" charset="0"/>
              </a:rPr>
              <a:t>Imprévisibilité du régulateur)</a:t>
            </a:r>
          </a:p>
          <a:p>
            <a:pPr marL="180975" indent="-180975" defTabSz="757238">
              <a:buFontTx/>
              <a:buAutoNum type="arabicPeriod"/>
            </a:pPr>
            <a:r>
              <a:rPr lang="fr-FR" sz="1000" dirty="0">
                <a:latin typeface="Calibri" pitchFamily="34" charset="0"/>
              </a:rPr>
              <a:t>Risque technologique  (non maitrise des nouvelles technologies )</a:t>
            </a:r>
          </a:p>
          <a:p>
            <a:pPr marL="180975" indent="-180975" defTabSz="757238">
              <a:buFontTx/>
              <a:buAutoNum type="arabicPeriod"/>
            </a:pPr>
            <a:r>
              <a:rPr lang="fr-FR" sz="1000" dirty="0">
                <a:latin typeface="Calibri" pitchFamily="34" charset="0"/>
              </a:rPr>
              <a:t>Risque de perdre la concession</a:t>
            </a:r>
          </a:p>
          <a:p>
            <a:pPr marL="180975" indent="-180975" defTabSz="757238">
              <a:buFontTx/>
              <a:buAutoNum type="arabicPeriod"/>
            </a:pPr>
            <a:r>
              <a:rPr lang="fr-FR" sz="1000" dirty="0">
                <a:latin typeface="Calibri" pitchFamily="34" charset="0"/>
              </a:rPr>
              <a:t>Risque de recourir à d’autre énergies (chauffage solaire) </a:t>
            </a:r>
          </a:p>
        </p:txBody>
      </p:sp>
      <p:sp>
        <p:nvSpPr>
          <p:cNvPr id="14408" name="Text Box 79"/>
          <p:cNvSpPr txBox="1">
            <a:spLocks noChangeArrowheads="1"/>
          </p:cNvSpPr>
          <p:nvPr/>
        </p:nvSpPr>
        <p:spPr bwMode="auto">
          <a:xfrm>
            <a:off x="642938" y="909638"/>
            <a:ext cx="3786187" cy="1304925"/>
          </a:xfrm>
          <a:prstGeom prst="rect">
            <a:avLst/>
          </a:prstGeom>
          <a:noFill/>
          <a:ln w="9525">
            <a:noFill/>
            <a:miter lim="800000"/>
            <a:headEnd/>
            <a:tailEnd/>
          </a:ln>
        </p:spPr>
        <p:txBody>
          <a:bodyPr lIns="75749" tIns="37874" rIns="75749" bIns="37874">
            <a:spAutoFit/>
          </a:bodyPr>
          <a:lstStyle/>
          <a:p>
            <a:pPr defTabSz="757238" fontAlgn="auto">
              <a:spcBef>
                <a:spcPts val="0"/>
              </a:spcBef>
              <a:spcAft>
                <a:spcPct val="20000"/>
              </a:spcAft>
              <a:buClr>
                <a:srgbClr val="666465"/>
              </a:buClr>
              <a:buSzPct val="80000"/>
              <a:buFont typeface="Wingdings" pitchFamily="2" charset="2"/>
              <a:buNone/>
              <a:defRPr/>
            </a:pPr>
            <a:r>
              <a:rPr lang="fr-FR" sz="1050" b="1" dirty="0">
                <a:latin typeface="+mn-lt"/>
                <a:cs typeface="+mn-cs"/>
              </a:rPr>
              <a:t>Prestation de base :</a:t>
            </a:r>
            <a:r>
              <a:rPr lang="fr-FR" sz="1050" dirty="0">
                <a:latin typeface="+mn-lt"/>
                <a:cs typeface="+mn-cs"/>
              </a:rPr>
              <a:t> assurer la distribution du gaz;</a:t>
            </a:r>
          </a:p>
          <a:p>
            <a:pPr defTabSz="757238" fontAlgn="auto">
              <a:spcBef>
                <a:spcPts val="0"/>
              </a:spcBef>
              <a:spcAft>
                <a:spcPct val="20000"/>
              </a:spcAft>
              <a:buClr>
                <a:srgbClr val="666465"/>
              </a:buClr>
              <a:buSzPct val="80000"/>
              <a:buFont typeface="Wingdings" pitchFamily="2" charset="2"/>
              <a:buNone/>
              <a:defRPr/>
            </a:pPr>
            <a:r>
              <a:rPr lang="fr-FR" sz="1050" dirty="0">
                <a:latin typeface="+mn-lt"/>
                <a:cs typeface="+mn-cs"/>
              </a:rPr>
              <a:t>Basse, Moyenne et Haute pression : fourniture et  distribution </a:t>
            </a:r>
            <a:r>
              <a:rPr lang="fr-FR" sz="1050" dirty="0" smtClean="0">
                <a:latin typeface="+mn-lt"/>
                <a:cs typeface="+mn-cs"/>
              </a:rPr>
              <a:t>du </a:t>
            </a:r>
            <a:r>
              <a:rPr lang="fr-FR" sz="1050" dirty="0">
                <a:latin typeface="+mn-lt"/>
                <a:cs typeface="+mn-cs"/>
              </a:rPr>
              <a:t>gaz par canalisation pour tous les clients non éligibles de la concession.</a:t>
            </a:r>
          </a:p>
          <a:p>
            <a:pPr defTabSz="757238" fontAlgn="auto">
              <a:spcBef>
                <a:spcPts val="0"/>
              </a:spcBef>
              <a:spcAft>
                <a:spcPct val="20000"/>
              </a:spcAft>
              <a:buClr>
                <a:srgbClr val="666465"/>
              </a:buClr>
              <a:buSzPct val="80000"/>
              <a:buFont typeface="Wingdings" pitchFamily="2" charset="2"/>
              <a:buNone/>
              <a:defRPr/>
            </a:pPr>
            <a:r>
              <a:rPr lang="fr-FR" sz="1050" b="1" dirty="0">
                <a:latin typeface="+mn-lt"/>
                <a:cs typeface="+mn-cs"/>
              </a:rPr>
              <a:t>Relations commerciales: </a:t>
            </a:r>
            <a:r>
              <a:rPr lang="fr-FR" sz="1050" dirty="0">
                <a:latin typeface="+mn-lt"/>
                <a:cs typeface="+mn-cs"/>
              </a:rPr>
              <a:t>actes commerciaux et respect des engagements vis-à-vis du client et de la CREG </a:t>
            </a:r>
          </a:p>
          <a:p>
            <a:pPr defTabSz="757238" fontAlgn="auto">
              <a:spcBef>
                <a:spcPts val="0"/>
              </a:spcBef>
              <a:spcAft>
                <a:spcPct val="20000"/>
              </a:spcAft>
              <a:buClr>
                <a:srgbClr val="666465"/>
              </a:buClr>
              <a:buSzPct val="80000"/>
              <a:buFont typeface="Wingdings" pitchFamily="2" charset="2"/>
              <a:buNone/>
              <a:defRPr/>
            </a:pPr>
            <a:r>
              <a:rPr lang="fr-FR" sz="1050" b="1" dirty="0">
                <a:latin typeface="+mn-lt"/>
                <a:cs typeface="+mn-cs"/>
              </a:rPr>
              <a:t>Services : </a:t>
            </a:r>
            <a:r>
              <a:rPr lang="fr-FR" sz="1050" dirty="0">
                <a:latin typeface="+mn-lt"/>
                <a:cs typeface="+mn-cs"/>
              </a:rPr>
              <a:t>prestation de conseil et assistance technique</a:t>
            </a:r>
          </a:p>
        </p:txBody>
      </p:sp>
      <p:sp>
        <p:nvSpPr>
          <p:cNvPr id="34839" name="Text Box 10"/>
          <p:cNvSpPr txBox="1">
            <a:spLocks noChangeArrowheads="1"/>
          </p:cNvSpPr>
          <p:nvPr/>
        </p:nvSpPr>
        <p:spPr bwMode="auto">
          <a:xfrm>
            <a:off x="4694238" y="938213"/>
            <a:ext cx="2422525" cy="630237"/>
          </a:xfrm>
          <a:prstGeom prst="rect">
            <a:avLst/>
          </a:prstGeom>
          <a:noFill/>
          <a:ln w="9525">
            <a:noFill/>
            <a:miter lim="800000"/>
            <a:headEnd/>
            <a:tailEnd/>
          </a:ln>
        </p:spPr>
        <p:txBody>
          <a:bodyPr lIns="75749" tIns="37874" rIns="75749" bIns="37874">
            <a:spAutoFit/>
          </a:bodyPr>
          <a:lstStyle/>
          <a:p>
            <a:pPr defTabSz="757238">
              <a:spcBef>
                <a:spcPct val="50000"/>
              </a:spcBef>
            </a:pPr>
            <a:r>
              <a:rPr lang="fr-FR" b="1">
                <a:solidFill>
                  <a:schemeClr val="bg1"/>
                </a:solidFill>
                <a:latin typeface="Calibri" pitchFamily="34" charset="0"/>
              </a:rPr>
              <a:t>Règles du jeu concurrentiel</a:t>
            </a:r>
          </a:p>
        </p:txBody>
      </p:sp>
      <p:sp>
        <p:nvSpPr>
          <p:cNvPr id="34840" name="Rectangle 7"/>
          <p:cNvSpPr>
            <a:spLocks noChangeArrowheads="1"/>
          </p:cNvSpPr>
          <p:nvPr/>
        </p:nvSpPr>
        <p:spPr bwMode="auto">
          <a:xfrm>
            <a:off x="184150" y="101600"/>
            <a:ext cx="7285038" cy="327025"/>
          </a:xfrm>
          <a:prstGeom prst="rect">
            <a:avLst/>
          </a:prstGeom>
          <a:noFill/>
          <a:ln w="9525">
            <a:noFill/>
            <a:miter lim="800000"/>
            <a:headEnd/>
            <a:tailEnd/>
          </a:ln>
        </p:spPr>
        <p:txBody>
          <a:bodyPr lIns="0" tIns="0" rIns="0" bIns="0" anchor="b"/>
          <a:lstStyle/>
          <a:p>
            <a:pPr marL="457200" indent="-457200"/>
            <a:r>
              <a:rPr lang="fr-FR" sz="2000" b="1">
                <a:solidFill>
                  <a:srgbClr val="000000"/>
                </a:solidFill>
                <a:latin typeface="Verdana" pitchFamily="34" charset="0"/>
              </a:rPr>
              <a:t>Caractérisation du segment « </a:t>
            </a:r>
            <a:r>
              <a:rPr lang="fr-FR" sz="2000" b="1" i="1">
                <a:solidFill>
                  <a:srgbClr val="000000"/>
                </a:solidFill>
                <a:latin typeface="Verdana" pitchFamily="34" charset="0"/>
              </a:rPr>
              <a:t>Concessions Gaz »</a:t>
            </a:r>
            <a:endParaRPr lang="fr-FR" sz="2000">
              <a:solidFill>
                <a:srgbClr val="000000"/>
              </a:solidFill>
              <a:latin typeface="Verdana" pitchFamily="34" charset="0"/>
            </a:endParaRPr>
          </a:p>
        </p:txBody>
      </p:sp>
      <p:sp>
        <p:nvSpPr>
          <p:cNvPr id="14662" name="Text Box 40"/>
          <p:cNvSpPr txBox="1">
            <a:spLocks noChangeArrowheads="1"/>
          </p:cNvSpPr>
          <p:nvPr/>
        </p:nvSpPr>
        <p:spPr bwMode="auto">
          <a:xfrm>
            <a:off x="4497388" y="793750"/>
            <a:ext cx="4656137" cy="3049588"/>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050" b="1" u="sng" dirty="0">
                <a:latin typeface="+mn-lt"/>
                <a:cs typeface="+mn-cs"/>
              </a:rPr>
              <a:t>Barrières à l’entrée</a:t>
            </a:r>
            <a:r>
              <a:rPr lang="fr-FR" sz="1050" b="1" dirty="0">
                <a:latin typeface="+mn-lt"/>
                <a:cs typeface="+mn-cs"/>
              </a:rPr>
              <a:t>: </a:t>
            </a:r>
          </a:p>
          <a:p>
            <a:pPr marL="177800" indent="-177800" defTabSz="757238" fontAlgn="auto">
              <a:spcBef>
                <a:spcPts val="0"/>
              </a:spcBef>
              <a:spcAft>
                <a:spcPts val="0"/>
              </a:spcAft>
              <a:buFont typeface="Arial" pitchFamily="34" charset="0"/>
              <a:buChar char="•"/>
              <a:defRPr/>
            </a:pPr>
            <a:r>
              <a:rPr lang="fr-FR" sz="1050" dirty="0">
                <a:latin typeface="+mn-lt"/>
                <a:cs typeface="+mn-cs"/>
              </a:rPr>
              <a:t>Taille critique, </a:t>
            </a:r>
          </a:p>
          <a:p>
            <a:pPr marL="177800" indent="-177800" defTabSz="757238" fontAlgn="auto">
              <a:spcBef>
                <a:spcPts val="0"/>
              </a:spcBef>
              <a:spcAft>
                <a:spcPts val="0"/>
              </a:spcAft>
              <a:buFont typeface="Arial" pitchFamily="34" charset="0"/>
              <a:buChar char="•"/>
              <a:defRPr/>
            </a:pPr>
            <a:r>
              <a:rPr lang="fr-FR" sz="1050" dirty="0">
                <a:latin typeface="+mn-lt"/>
                <a:cs typeface="+mn-cs"/>
              </a:rPr>
              <a:t>prix administré par l’Etat</a:t>
            </a:r>
          </a:p>
          <a:p>
            <a:pPr marL="177800" indent="-177800" defTabSz="757238" fontAlgn="auto">
              <a:spcBef>
                <a:spcPts val="0"/>
              </a:spcBef>
              <a:spcAft>
                <a:spcPts val="0"/>
              </a:spcAft>
              <a:defRPr/>
            </a:pPr>
            <a:r>
              <a:rPr lang="fr-FR" sz="1050" b="1" u="sng" dirty="0">
                <a:latin typeface="+mn-lt"/>
                <a:cs typeface="+mn-cs"/>
              </a:rPr>
              <a:t>FCS </a:t>
            </a:r>
            <a:r>
              <a:rPr lang="fr-FR" sz="1050" b="1" dirty="0">
                <a:latin typeface="+mn-lt"/>
                <a:cs typeface="+mn-cs"/>
              </a:rPr>
              <a:t>: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cs typeface="+mn-cs"/>
              </a:rPr>
              <a:t>Maitrise du ré-engineering de Réseau, </a:t>
            </a:r>
          </a:p>
          <a:p>
            <a:pPr marL="177800" indent="-177800" defTabSz="757238" fontAlgn="auto">
              <a:lnSpc>
                <a:spcPct val="120000"/>
              </a:lnSpc>
              <a:spcBef>
                <a:spcPts val="0"/>
              </a:spcBef>
              <a:spcAft>
                <a:spcPts val="0"/>
              </a:spcAft>
              <a:buFont typeface="Verdana" pitchFamily="34" charset="0"/>
              <a:buAutoNum type="arabicPeriod"/>
              <a:defRPr/>
            </a:pPr>
            <a:r>
              <a:rPr lang="fr-FR" sz="900" dirty="0" smtClean="0">
                <a:latin typeface="+mn-lt"/>
                <a:cs typeface="+mn-cs"/>
              </a:rPr>
              <a:t>Amélior</a:t>
            </a:r>
            <a:r>
              <a:rPr lang="fr-FR" sz="900" dirty="0" smtClean="0"/>
              <a:t>ation</a:t>
            </a:r>
            <a:r>
              <a:rPr lang="fr-FR" sz="900" dirty="0" smtClean="0">
                <a:latin typeface="+mn-lt"/>
                <a:cs typeface="+mn-cs"/>
              </a:rPr>
              <a:t> </a:t>
            </a:r>
            <a:r>
              <a:rPr lang="fr-FR" sz="900" dirty="0">
                <a:latin typeface="+mn-lt"/>
                <a:cs typeface="+mn-cs"/>
              </a:rPr>
              <a:t>l’Ingénierie sociale (importance forte), </a:t>
            </a:r>
          </a:p>
          <a:p>
            <a:pPr marL="228600" indent="-228600" defTabSz="757238" fontAlgn="auto">
              <a:lnSpc>
                <a:spcPct val="120000"/>
              </a:lnSpc>
              <a:spcBef>
                <a:spcPts val="0"/>
              </a:spcBef>
              <a:spcAft>
                <a:spcPts val="0"/>
              </a:spcAft>
              <a:buFont typeface="+mj-lt"/>
              <a:buAutoNum type="arabicPeriod"/>
              <a:defRPr/>
            </a:pPr>
            <a:r>
              <a:rPr lang="fr-FR" sz="900" dirty="0">
                <a:latin typeface="+mn-lt"/>
                <a:cs typeface="+mn-cs"/>
              </a:rPr>
              <a:t>Introduction et généralisation de nouvelles technologies (télé exploitation, télé-relève, compteur intelligent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cs typeface="+mn-cs"/>
              </a:rPr>
              <a:t>Développement et exécution de la maintenance: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cs typeface="+mn-cs"/>
              </a:rPr>
              <a:t>Développement des compétences RH</a:t>
            </a:r>
          </a:p>
          <a:p>
            <a:pPr marL="228600" indent="-228600" defTabSz="757238" fontAlgn="auto">
              <a:lnSpc>
                <a:spcPct val="120000"/>
              </a:lnSpc>
              <a:spcBef>
                <a:spcPts val="0"/>
              </a:spcBef>
              <a:spcAft>
                <a:spcPts val="0"/>
              </a:spcAft>
              <a:buFont typeface="+mj-lt"/>
              <a:buAutoNum type="arabicPeriod"/>
              <a:defRPr/>
            </a:pPr>
            <a:r>
              <a:rPr lang="fr-FR" sz="900" dirty="0">
                <a:latin typeface="+mn-lt"/>
                <a:cs typeface="+mn-cs"/>
              </a:rPr>
              <a:t>Développement des Systèmes d’information intégré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cs typeface="+mn-cs"/>
              </a:rPr>
              <a:t>Maîtrise de l’adéquation entre couts de revient et tarifs</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cs typeface="+mn-cs"/>
              </a:rPr>
              <a:t>Réseau commercial (développement, optimisation et efficacité)</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cs typeface="+mn-cs"/>
              </a:rPr>
              <a:t>Capacité de Maîtrise d’œuvre/ contrôle des travaux</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cs typeface="+mn-cs"/>
              </a:rPr>
              <a:t>Ancrage institutionnel</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cs typeface="+mn-cs"/>
              </a:rPr>
              <a:t>Capitalisation (</a:t>
            </a:r>
            <a:r>
              <a:rPr lang="en-US" sz="900" dirty="0">
                <a:latin typeface="+mn-lt"/>
                <a:cs typeface="+mn-cs"/>
              </a:rPr>
              <a:t>knowledge</a:t>
            </a:r>
            <a:r>
              <a:rPr lang="fr-FR" sz="900" dirty="0">
                <a:latin typeface="+mn-lt"/>
                <a:cs typeface="+mn-cs"/>
              </a:rPr>
              <a:t> management)</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cs typeface="+mn-cs"/>
              </a:rPr>
              <a:t>Mise à jour et réengineering des procédures de gestion</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cs typeface="+mn-cs"/>
              </a:rPr>
              <a:t>Incitation à la consommation/culture commerciale</a:t>
            </a:r>
            <a:endParaRPr lang="fr-FR" sz="700" i="1" dirty="0">
              <a:latin typeface="+mn-lt"/>
              <a:cs typeface="+mn-cs"/>
            </a:endParaRPr>
          </a:p>
        </p:txBody>
      </p:sp>
      <p:cxnSp>
        <p:nvCxnSpPr>
          <p:cNvPr id="34842" name="Connecteur droit 57"/>
          <p:cNvCxnSpPr>
            <a:cxnSpLocks noChangeShapeType="1"/>
          </p:cNvCxnSpPr>
          <p:nvPr/>
        </p:nvCxnSpPr>
        <p:spPr bwMode="auto">
          <a:xfrm>
            <a:off x="73025" y="2355850"/>
            <a:ext cx="4484688" cy="1588"/>
          </a:xfrm>
          <a:prstGeom prst="line">
            <a:avLst/>
          </a:prstGeom>
          <a:noFill/>
          <a:ln w="9525" algn="ctr">
            <a:solidFill>
              <a:schemeClr val="accent1"/>
            </a:solidFill>
            <a:round/>
            <a:headEnd/>
            <a:tailEnd/>
          </a:ln>
        </p:spPr>
      </p:cxnSp>
      <p:sp>
        <p:nvSpPr>
          <p:cNvPr id="34843" name="Text Box 43"/>
          <p:cNvSpPr txBox="1">
            <a:spLocks noChangeArrowheads="1"/>
          </p:cNvSpPr>
          <p:nvPr/>
        </p:nvSpPr>
        <p:spPr bwMode="auto">
          <a:xfrm>
            <a:off x="4681538" y="3871913"/>
            <a:ext cx="28702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Risques</a:t>
            </a:r>
          </a:p>
        </p:txBody>
      </p:sp>
      <p:sp>
        <p:nvSpPr>
          <p:cNvPr id="34844" name="Rectangle 42"/>
          <p:cNvSpPr>
            <a:spLocks noChangeArrowheads="1"/>
          </p:cNvSpPr>
          <p:nvPr/>
        </p:nvSpPr>
        <p:spPr bwMode="auto">
          <a:xfrm>
            <a:off x="73025" y="5153025"/>
            <a:ext cx="4462463"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34845" name="Text Box 45"/>
          <p:cNvSpPr txBox="1">
            <a:spLocks noChangeArrowheads="1"/>
          </p:cNvSpPr>
          <p:nvPr/>
        </p:nvSpPr>
        <p:spPr bwMode="auto">
          <a:xfrm>
            <a:off x="239713" y="5214938"/>
            <a:ext cx="2868612" cy="24606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Structure de la concurrence</a:t>
            </a:r>
          </a:p>
        </p:txBody>
      </p:sp>
      <p:sp>
        <p:nvSpPr>
          <p:cNvPr id="34846" name="Text Box 10"/>
          <p:cNvSpPr txBox="1">
            <a:spLocks noChangeArrowheads="1"/>
          </p:cNvSpPr>
          <p:nvPr/>
        </p:nvSpPr>
        <p:spPr bwMode="auto">
          <a:xfrm>
            <a:off x="411163" y="582613"/>
            <a:ext cx="189706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Définition du segment</a:t>
            </a:r>
          </a:p>
        </p:txBody>
      </p:sp>
      <p:sp>
        <p:nvSpPr>
          <p:cNvPr id="34847" name="Text Box 11"/>
          <p:cNvSpPr txBox="1">
            <a:spLocks noChangeArrowheads="1"/>
          </p:cNvSpPr>
          <p:nvPr/>
        </p:nvSpPr>
        <p:spPr bwMode="auto">
          <a:xfrm>
            <a:off x="4603750" y="582613"/>
            <a:ext cx="44704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Règles du jeu et synergies possibles</a:t>
            </a:r>
          </a:p>
        </p:txBody>
      </p:sp>
      <p:graphicFrame>
        <p:nvGraphicFramePr>
          <p:cNvPr id="33" name="Tableau 32"/>
          <p:cNvGraphicFramePr>
            <a:graphicFrameLocks noGrp="1"/>
          </p:cNvGraphicFramePr>
          <p:nvPr/>
        </p:nvGraphicFramePr>
        <p:xfrm>
          <a:off x="642910" y="3675881"/>
          <a:ext cx="3714774" cy="1467631"/>
        </p:xfrm>
        <a:graphic>
          <a:graphicData uri="http://schemas.openxmlformats.org/drawingml/2006/table">
            <a:tbl>
              <a:tblPr/>
              <a:tblGrid>
                <a:gridCol w="619129"/>
                <a:gridCol w="619129"/>
                <a:gridCol w="619129"/>
                <a:gridCol w="619129"/>
                <a:gridCol w="619129"/>
                <a:gridCol w="619129"/>
              </a:tblGrid>
              <a:tr h="146506">
                <a:tc>
                  <a:txBody>
                    <a:bodyPr/>
                    <a:lstStyle/>
                    <a:p>
                      <a:pPr algn="l" fontAlgn="ctr"/>
                      <a:r>
                        <a:rPr lang="fr-FR" sz="1000" b="0" i="0" u="none" strike="noStrike" dirty="0">
                          <a:solidFill>
                            <a:srgbClr val="000000"/>
                          </a:solidFill>
                          <a:latin typeface="Arial"/>
                        </a:rPr>
                        <a:t> </a:t>
                      </a:r>
                    </a:p>
                  </a:txBody>
                  <a:tcPr marL="85725" marR="9525" marT="9525" marB="0" anchor="ctr">
                    <a:lnL>
                      <a:noFill/>
                    </a:lnL>
                    <a:lnR w="12700" cap="flat" cmpd="sng" algn="ctr">
                      <a:solidFill>
                        <a:srgbClr val="3891A7"/>
                      </a:solidFill>
                      <a:prstDash val="solid"/>
                      <a:round/>
                      <a:headEnd type="none" w="med" len="med"/>
                      <a:tailEnd type="none" w="med" len="med"/>
                    </a:lnR>
                    <a:lnT>
                      <a:noFill/>
                    </a:lnT>
                    <a:lnB w="12700" cap="flat" cmpd="sng" algn="ctr">
                      <a:solidFill>
                        <a:srgbClr val="3891A7"/>
                      </a:solidFill>
                      <a:prstDash val="solid"/>
                      <a:round/>
                      <a:headEnd type="none" w="med" len="med"/>
                      <a:tailEnd type="none" w="med" len="med"/>
                    </a:lnB>
                  </a:tcPr>
                </a:tc>
                <a:tc>
                  <a:txBody>
                    <a:bodyPr/>
                    <a:lstStyle/>
                    <a:p>
                      <a:pPr algn="ctr" rtl="0" fontAlgn="ctr"/>
                      <a:r>
                        <a:rPr lang="fr-FR" sz="1000" b="1" i="0" u="none" strike="noStrike" dirty="0" smtClean="0">
                          <a:solidFill>
                            <a:schemeClr val="tx1"/>
                          </a:solidFill>
                          <a:latin typeface="Arial"/>
                        </a:rPr>
                        <a:t>2013</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1" i="0" u="none" strike="noStrike" dirty="0" smtClean="0">
                          <a:solidFill>
                            <a:schemeClr val="tx1"/>
                          </a:solidFill>
                          <a:latin typeface="Arial"/>
                        </a:rPr>
                        <a:t>2014</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1" i="0" u="none" strike="noStrike" dirty="0" smtClean="0">
                          <a:solidFill>
                            <a:schemeClr val="tx1"/>
                          </a:solidFill>
                          <a:latin typeface="Arial"/>
                        </a:rPr>
                        <a:t>2015</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1" i="0" u="none" strike="noStrike" dirty="0" smtClean="0">
                          <a:solidFill>
                            <a:schemeClr val="tx1"/>
                          </a:solidFill>
                          <a:latin typeface="Arial"/>
                        </a:rPr>
                        <a:t>2016</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c>
                  <a:txBody>
                    <a:bodyPr/>
                    <a:lstStyle/>
                    <a:p>
                      <a:pPr algn="ctr" rtl="0" fontAlgn="ctr"/>
                      <a:r>
                        <a:rPr lang="fr-FR" sz="1000" b="1" i="0" u="none" strike="noStrike" dirty="0" smtClean="0">
                          <a:solidFill>
                            <a:schemeClr val="tx1"/>
                          </a:solidFill>
                          <a:latin typeface="Arial"/>
                        </a:rPr>
                        <a:t>2017</a:t>
                      </a:r>
                      <a:endParaRPr lang="fr-FR" sz="1000" b="1" i="0" u="none" strike="noStrike" dirty="0">
                        <a:solidFill>
                          <a:schemeClr val="tx1"/>
                        </a:solidFill>
                        <a:latin typeface="Arial"/>
                      </a:endParaRP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solidFill>
                      <a:srgbClr val="FDD7BA"/>
                    </a:solidFill>
                  </a:tcPr>
                </a:tc>
              </a:tr>
              <a:tr h="311296">
                <a:tc>
                  <a:txBody>
                    <a:bodyPr/>
                    <a:lstStyle/>
                    <a:p>
                      <a:pPr algn="l" rtl="0" fontAlgn="ctr"/>
                      <a:r>
                        <a:rPr lang="fr-FR" sz="800" b="0" i="0" u="none" strike="noStrike" dirty="0">
                          <a:solidFill>
                            <a:srgbClr val="000000"/>
                          </a:solidFill>
                          <a:latin typeface="Gill Sans MT"/>
                        </a:rPr>
                        <a:t>Totales (</a:t>
                      </a:r>
                      <a:r>
                        <a:rPr lang="fr-FR" sz="800" b="0" i="0" u="none" strike="noStrike" dirty="0" err="1">
                          <a:solidFill>
                            <a:srgbClr val="000000"/>
                          </a:solidFill>
                          <a:latin typeface="Gill Sans MT"/>
                        </a:rPr>
                        <a:t>MTh</a:t>
                      </a:r>
                      <a:r>
                        <a:rPr lang="fr-FR" sz="800" b="0" i="0" u="none" strike="noStrike" dirty="0">
                          <a:solidFill>
                            <a:srgbClr val="000000"/>
                          </a:solidFill>
                          <a:latin typeface="Gill Sans MT"/>
                        </a:rPr>
                        <a:t>)</a:t>
                      </a:r>
                    </a:p>
                  </a:txBody>
                  <a:tcPr marL="857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10 131</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10 546</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10 964</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11 389</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11 858</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r>
              <a:tr h="560168">
                <a:tc>
                  <a:txBody>
                    <a:bodyPr/>
                    <a:lstStyle/>
                    <a:p>
                      <a:pPr algn="l" rtl="0" fontAlgn="ctr"/>
                      <a:r>
                        <a:rPr lang="fr-FR" sz="800" b="1" i="0" u="none" strike="noStrike">
                          <a:solidFill>
                            <a:srgbClr val="000000"/>
                          </a:solidFill>
                          <a:latin typeface="Arial"/>
                        </a:rPr>
                        <a:t>VA (DA/Th)</a:t>
                      </a:r>
                      <a:r>
                        <a:rPr lang="fr-FR" sz="800" b="0" i="0" u="none" strike="noStrike">
                          <a:solidFill>
                            <a:srgbClr val="000000"/>
                          </a:solidFill>
                          <a:latin typeface="Gill Sans MT"/>
                        </a:rPr>
                        <a:t> </a:t>
                      </a:r>
                      <a:endParaRPr lang="fr-FR" sz="800" b="1" i="0" u="none" strike="noStrike">
                        <a:solidFill>
                          <a:srgbClr val="000000"/>
                        </a:solidFill>
                        <a:latin typeface="Arial"/>
                      </a:endParaRPr>
                    </a:p>
                  </a:txBody>
                  <a:tcPr marL="857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dirty="0" smtClean="0">
                          <a:solidFill>
                            <a:schemeClr val="tx1"/>
                          </a:solidFill>
                          <a:latin typeface="Arial"/>
                        </a:rPr>
                        <a:t>BP 0,320</a:t>
                      </a:r>
                    </a:p>
                    <a:p>
                      <a:pPr algn="ctr" rtl="0" fontAlgn="t"/>
                      <a:r>
                        <a:rPr lang="fr-FR" sz="1000" b="1" i="0" u="none" strike="noStrike" dirty="0" smtClean="0">
                          <a:solidFill>
                            <a:schemeClr val="tx1"/>
                          </a:solidFill>
                          <a:latin typeface="Arial"/>
                        </a:rPr>
                        <a:t>MP 0,330</a:t>
                      </a:r>
                    </a:p>
                    <a:p>
                      <a:pPr algn="ctr" rtl="0" fontAlgn="t"/>
                      <a:r>
                        <a:rPr lang="fr-FR" sz="1000" b="1" i="0" u="none" strike="noStrike" dirty="0" smtClean="0">
                          <a:solidFill>
                            <a:schemeClr val="tx1"/>
                          </a:solidFill>
                          <a:latin typeface="Arial"/>
                        </a:rPr>
                        <a:t>HP 0,164</a:t>
                      </a:r>
                    </a:p>
                    <a:p>
                      <a:pPr algn="ctr" rtl="0" fontAlgn="t"/>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r>
              <a:tr h="339548">
                <a:tc>
                  <a:txBody>
                    <a:bodyPr/>
                    <a:lstStyle/>
                    <a:p>
                      <a:pPr algn="l" rtl="0" fontAlgn="ctr"/>
                      <a:r>
                        <a:rPr lang="fr-FR" sz="800" b="0" i="0" u="none" strike="noStrike" dirty="0">
                          <a:solidFill>
                            <a:srgbClr val="000000"/>
                          </a:solidFill>
                          <a:latin typeface="Gill Sans MT"/>
                        </a:rPr>
                        <a:t>CA (MDA) (à prix constants)</a:t>
                      </a:r>
                    </a:p>
                  </a:txBody>
                  <a:tcPr marL="857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l" fontAlgn="b"/>
                      <a:r>
                        <a:rPr kumimoji="0" lang="fr-FR" sz="1000" b="1" i="0" u="none" strike="noStrike" kern="1200" smtClean="0">
                          <a:solidFill>
                            <a:schemeClr val="tx1"/>
                          </a:solidFill>
                          <a:latin typeface="Arial"/>
                          <a:ea typeface="+mn-ea"/>
                          <a:cs typeface="+mn-cs"/>
                        </a:rPr>
                        <a:t>   3 </a:t>
                      </a:r>
                      <a:r>
                        <a:rPr kumimoji="0" lang="fr-FR" sz="1000" b="1" i="0" u="none" strike="noStrike" kern="1200" dirty="0" smtClean="0">
                          <a:solidFill>
                            <a:schemeClr val="tx1"/>
                          </a:solidFill>
                          <a:latin typeface="Arial"/>
                          <a:ea typeface="+mn-ea"/>
                          <a:cs typeface="+mn-cs"/>
                        </a:rPr>
                        <a:t>098,11    </a:t>
                      </a:r>
                    </a:p>
                  </a:txBody>
                  <a:tcPr marL="9525" marR="9525" marT="9525"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3 143</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3 267</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3 394</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c>
                  <a:txBody>
                    <a:bodyPr/>
                    <a:lstStyle/>
                    <a:p>
                      <a:pPr algn="ctr" fontAlgn="ctr"/>
                      <a:r>
                        <a:rPr kumimoji="0" lang="fr-FR" sz="1000" b="1" i="0" u="none" strike="noStrike" kern="1200" dirty="0" smtClean="0">
                          <a:solidFill>
                            <a:schemeClr val="tx1"/>
                          </a:solidFill>
                          <a:latin typeface="Arial"/>
                          <a:ea typeface="+mn-ea"/>
                          <a:cs typeface="+mn-cs"/>
                        </a:rPr>
                        <a:t>3 534</a:t>
                      </a:r>
                    </a:p>
                  </a:txBody>
                  <a:tcPr marL="0" marR="0" marT="0" marB="0" anchor="ctr">
                    <a:lnL w="12700" cap="flat" cmpd="sng" algn="ctr">
                      <a:solidFill>
                        <a:srgbClr val="3891A7"/>
                      </a:solidFill>
                      <a:prstDash val="solid"/>
                      <a:round/>
                      <a:headEnd type="none" w="med" len="med"/>
                      <a:tailEnd type="none" w="med" len="med"/>
                    </a:lnL>
                    <a:lnR w="12700" cap="flat" cmpd="sng" algn="ctr">
                      <a:solidFill>
                        <a:srgbClr val="3891A7"/>
                      </a:solidFill>
                      <a:prstDash val="solid"/>
                      <a:round/>
                      <a:headEnd type="none" w="med" len="med"/>
                      <a:tailEnd type="none" w="med" len="med"/>
                    </a:lnR>
                    <a:lnT w="12700" cap="flat" cmpd="sng" algn="ctr">
                      <a:solidFill>
                        <a:srgbClr val="3891A7"/>
                      </a:solidFill>
                      <a:prstDash val="solid"/>
                      <a:round/>
                      <a:headEnd type="none" w="med" len="med"/>
                      <a:tailEnd type="none" w="med" len="med"/>
                    </a:lnT>
                    <a:lnB w="12700" cap="flat" cmpd="sng" algn="ctr">
                      <a:solidFill>
                        <a:srgbClr val="3891A7"/>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704" name="Group 296"/>
          <p:cNvGraphicFramePr>
            <a:graphicFrameLocks noGrp="1"/>
          </p:cNvGraphicFramePr>
          <p:nvPr>
            <p:ph idx="4294967295"/>
          </p:nvPr>
        </p:nvGraphicFramePr>
        <p:xfrm>
          <a:off x="0" y="428604"/>
          <a:ext cx="9001158" cy="5987290"/>
        </p:xfrm>
        <a:graphic>
          <a:graphicData uri="http://schemas.openxmlformats.org/drawingml/2006/table">
            <a:tbl>
              <a:tblPr/>
              <a:tblGrid>
                <a:gridCol w="276929"/>
                <a:gridCol w="2281025"/>
                <a:gridCol w="313163"/>
                <a:gridCol w="272123"/>
                <a:gridCol w="351037"/>
                <a:gridCol w="276960"/>
                <a:gridCol w="276960"/>
                <a:gridCol w="69240"/>
                <a:gridCol w="4883721"/>
              </a:tblGrid>
              <a:tr h="819907">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chemeClr val="tx1"/>
                        </a:solidFill>
                        <a:effectLst/>
                        <a:latin typeface="Arial" charset="0"/>
                      </a:endParaRPr>
                    </a:p>
                  </a:txBody>
                  <a:tcPr marL="16615" marR="16615" marT="18000" marB="1800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chemeClr val="tx1"/>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très </a:t>
                      </a:r>
                      <a:r>
                        <a:rPr kumimoji="0" lang="fr-FR" sz="1000" b="1" i="0" u="none" strike="noStrike" cap="none" normalizeH="0" baseline="0" dirty="0" err="1" smtClean="0">
                          <a:ln>
                            <a:noFill/>
                          </a:ln>
                          <a:solidFill>
                            <a:schemeClr val="tx1"/>
                          </a:solidFill>
                          <a:effectLst/>
                          <a:latin typeface="Arial" charset="0"/>
                        </a:rPr>
                        <a:t>fble</a:t>
                      </a:r>
                      <a:endParaRPr kumimoji="0" lang="fr-FR" sz="1000" b="1" i="0" u="none" strike="noStrike" cap="none" normalizeH="0" baseline="0" dirty="0" smtClean="0">
                        <a:ln>
                          <a:noFill/>
                        </a:ln>
                        <a:solidFill>
                          <a:schemeClr val="tx1"/>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chemeClr val="tx1"/>
                          </a:solidFill>
                          <a:effectLst/>
                          <a:latin typeface="Arial" charset="0"/>
                        </a:rPr>
                        <a:t>fbl</a:t>
                      </a:r>
                      <a:endParaRPr kumimoji="0" lang="fr-FR" sz="1000" b="1" i="0" u="none" strike="noStrike" cap="none" normalizeH="0" baseline="0" dirty="0" smtClean="0">
                        <a:ln>
                          <a:noFill/>
                        </a:ln>
                        <a:solidFill>
                          <a:schemeClr val="tx1"/>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chemeClr val="tx1"/>
                          </a:solidFill>
                          <a:effectLst/>
                          <a:latin typeface="Arial" charset="0"/>
                        </a:rPr>
                        <a:t>Moy</a:t>
                      </a:r>
                      <a:endParaRPr kumimoji="0" lang="fr-FR" sz="1000" b="1" i="0" u="none" strike="noStrike" cap="none" normalizeH="0" baseline="0" dirty="0" smtClean="0">
                        <a:ln>
                          <a:noFill/>
                        </a:ln>
                        <a:solidFill>
                          <a:schemeClr val="tx1"/>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chemeClr val="tx1"/>
                          </a:solidFill>
                          <a:effectLst/>
                          <a:latin typeface="Arial" charset="0"/>
                        </a:rPr>
                        <a:t>Frt</a:t>
                      </a:r>
                      <a:endParaRPr kumimoji="0" lang="fr-FR" sz="1000" b="1" i="0" u="none" strike="noStrike" cap="none" normalizeH="0" baseline="0" dirty="0" smtClean="0">
                        <a:ln>
                          <a:noFill/>
                        </a:ln>
                        <a:solidFill>
                          <a:schemeClr val="tx1"/>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Exceptionnel</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chemeClr val="tx1"/>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449547">
                <a:tc rowSpan="8">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800" b="1" i="0" u="none" strike="noStrike" cap="none" normalizeH="0" baseline="0" dirty="0" smtClean="0">
                          <a:ln>
                            <a:noFill/>
                          </a:ln>
                          <a:solidFill>
                            <a:schemeClr val="tx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Développement et exécution de la maintenance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tx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chemeClr val="tx1"/>
                          </a:solidFill>
                          <a:effectLst/>
                          <a:latin typeface="Arial" charset="0"/>
                          <a:cs typeface="Arial" charset="0"/>
                        </a:rPr>
                        <a:t>Équipes mises en place,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Problématique de disponibilité  et dotation de matériel et équipement, </a:t>
                      </a:r>
                      <a:r>
                        <a:rPr lang="fr-FR" sz="900" strike="sngStrike" kern="1200" dirty="0" smtClean="0">
                          <a:solidFill>
                            <a:schemeClr val="tx1"/>
                          </a:solidFill>
                          <a:latin typeface="Arial" pitchFamily="34" charset="0"/>
                          <a:ea typeface="+mn-ea"/>
                          <a:cs typeface="Arial" pitchFamily="34" charset="0"/>
                        </a:rPr>
                        <a: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Non maitrise de la maintenance préventive (déficit en formation métier)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70744">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Maitrise du ré-engineering de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Restructuration du réseau par  des renforcements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Retard dans le renouvellement  du réseau BP en MP des DD de </a:t>
                      </a:r>
                      <a:r>
                        <a:rPr kumimoji="0" lang="fr-FR" sz="800" b="0" i="0" u="none" strike="noStrike" cap="none" normalizeH="0" baseline="0" dirty="0" err="1" smtClean="0">
                          <a:ln>
                            <a:noFill/>
                          </a:ln>
                          <a:solidFill>
                            <a:schemeClr val="tx1"/>
                          </a:solidFill>
                          <a:effectLst/>
                          <a:latin typeface="Arial" charset="0"/>
                          <a:cs typeface="Arial" charset="0"/>
                        </a:rPr>
                        <a:t>Bologhine</a:t>
                      </a:r>
                      <a:r>
                        <a:rPr kumimoji="0" lang="fr-FR" sz="800" b="0" i="0" u="none" strike="noStrike" cap="none" normalizeH="0" baseline="0" dirty="0" smtClean="0">
                          <a:ln>
                            <a:noFill/>
                          </a:ln>
                          <a:solidFill>
                            <a:schemeClr val="tx1"/>
                          </a:solidFill>
                          <a:effectLst/>
                          <a:latin typeface="Arial" charset="0"/>
                          <a:cs typeface="Arial" charset="0"/>
                        </a:rPr>
                        <a:t> et de </a:t>
                      </a:r>
                      <a:r>
                        <a:rPr kumimoji="0" lang="fr-FR" sz="800" b="0" i="0" u="none" strike="noStrike" cap="none" normalizeH="0" baseline="0" dirty="0" err="1" smtClean="0">
                          <a:ln>
                            <a:noFill/>
                          </a:ln>
                          <a:solidFill>
                            <a:schemeClr val="tx1"/>
                          </a:solidFill>
                          <a:effectLst/>
                          <a:latin typeface="Arial" charset="0"/>
                          <a:cs typeface="Arial" charset="0"/>
                        </a:rPr>
                        <a:t>Belouizdad</a:t>
                      </a:r>
                      <a:r>
                        <a:rPr kumimoji="0" lang="fr-FR" sz="800" b="0" i="0" u="none" strike="noStrike" cap="none" normalizeH="0" baseline="0" dirty="0" smtClean="0">
                          <a:ln>
                            <a:noFill/>
                          </a:ln>
                          <a:solidFill>
                            <a:schemeClr val="tx1"/>
                          </a:solidFill>
                          <a:effectLst/>
                          <a:latin typeface="Arial" charset="0"/>
                          <a:cs typeface="Arial" charset="0"/>
                        </a:rPr>
                        <a:t>, faute d’autorisations de voiries et de la remise en état des lieux par les entreprises sous-traitantes, </a:t>
                      </a:r>
                      <a:endParaRPr kumimoji="0" lang="fr-FR" sz="900" strike="sngStrike" kern="1200" dirty="0" smtClean="0">
                        <a:solidFill>
                          <a:schemeClr val="tx1"/>
                        </a:solidFill>
                        <a:latin typeface="Arial" pitchFamily="34" charset="0"/>
                        <a:ea typeface="+mn-ea"/>
                        <a:cs typeface="Arial" pitchFamily="34" charset="0"/>
                      </a:endParaRP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chemeClr val="tx1"/>
                          </a:solidFill>
                          <a:effectLst/>
                          <a:latin typeface="Arial" charset="0"/>
                          <a:cs typeface="Arial" charset="0"/>
                        </a:rPr>
                        <a:t>Difficulté dans l’obtention des autorisations de voiries pour la réalisation des travaux  du  programme propres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Nécessité de mise à niveau de la planimétrie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165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Introduction et généralisation de nouvelles technologies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chemeClr val="tx1"/>
                          </a:solidFill>
                          <a:effectLst/>
                          <a:latin typeface="Arial" charset="0"/>
                          <a:cs typeface="Arial" charset="0"/>
                        </a:rPr>
                        <a:t>Inexistence de la télé exploitation, télé-relève, etc.</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chemeClr val="tx1"/>
                          </a:solidFill>
                          <a:effectLst/>
                          <a:latin typeface="Arial" charset="0"/>
                          <a:cs typeface="Arial" charset="0"/>
                        </a:rPr>
                        <a:t>Numérisation de la cartographie réseau en cours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471730">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Développement </a:t>
                      </a:r>
                      <a:r>
                        <a:rPr kumimoji="0" lang="fr-FR" sz="1000" b="1" i="0" u="none" strike="noStrike" cap="none" normalizeH="0" baseline="0" dirty="0" smtClean="0">
                          <a:ln>
                            <a:noFill/>
                          </a:ln>
                          <a:solidFill>
                            <a:schemeClr val="tx1"/>
                          </a:solidFill>
                          <a:effectLst/>
                          <a:latin typeface="Arial" charset="0"/>
                          <a:cs typeface="Arial" charset="0"/>
                        </a:rPr>
                        <a:t>des </a:t>
                      </a:r>
                      <a:r>
                        <a:rPr kumimoji="0" lang="fr-FR" sz="900" b="1" i="0" u="none" strike="noStrike" cap="none" normalizeH="0" baseline="0" dirty="0" smtClean="0">
                          <a:ln>
                            <a:noFill/>
                          </a:ln>
                          <a:solidFill>
                            <a:schemeClr val="tx1"/>
                          </a:solidFill>
                          <a:effectLst/>
                          <a:latin typeface="Arial" charset="0"/>
                          <a:cs typeface="Arial" charset="0"/>
                        </a:rPr>
                        <a:t>compétences RH</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Déperdition de la ressource qualifiée et non préparation de la relève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kern="1200" cap="none" normalizeH="0" baseline="0" dirty="0" smtClean="0">
                          <a:ln>
                            <a:noFill/>
                          </a:ln>
                          <a:solidFill>
                            <a:schemeClr val="tx1"/>
                          </a:solidFill>
                          <a:effectLst/>
                          <a:latin typeface="Arial" charset="0"/>
                          <a:ea typeface="+mn-ea"/>
                          <a:cs typeface="Arial" charset="0"/>
                        </a:rPr>
                        <a:t>Formations du personnel existants mais insuffisantes en terme de qualité, (par exemple : interprétation des mesures de PC, élaboration des études de développement………………………)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Nécessité de mise à jour des Cahier des Charge  de formation</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Non réalisation de formation (qualifiante) pour certains métiers. Exemple:  surveillance de travaux, détection de fuite, maintenance des postes détente, protection contre les courants vagabonds (phénomène nouveau dû au métro et  au tramway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Faiblesse en formation management pour l’encadrement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Rigidité dans les conditions d’accès à certaines formations (IFEG)</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Déficit dans la formation à la relation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27479">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Ingénierie sociale (importance forte)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tx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Actions de sensibilisation des clients sur les conditions de bonne utilisation du gaz (aspects sécurité)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Faiblesse de politique de communication et de lobbying envers les autorités publiques (administratives, judiciaires et services de sécurité, associations de quartiers, etc.) pour faire face aux agressions des réseaux (atteintes tiers et actes de vandalisme)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05920">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Maîtrise de l’adéquation entre couts </a:t>
                      </a:r>
                    </a:p>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de revient et tarifs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tx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Comptabilité analytique  centralisée  (non exploitée par les DD)</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Absence de révision tarifaire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Non maitrise des charges d’investissements et d’exploitation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33991">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Système d’information intégré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tx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Le SI distribution actuel se compose  d’un ensemble d’applications et ne couvre pas tous les besoins (se limité à la facturation et la comptabilité).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Schéma directeur informatique distribution 2012 – 2016 finalisé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Nécessité de mise à jour et maintenance de la GDO gaz.</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77256">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Réseau commercial (</a:t>
                      </a:r>
                      <a:r>
                        <a:rPr lang="fr-FR" sz="900" dirty="0" smtClean="0">
                          <a:solidFill>
                            <a:schemeClr val="tx1"/>
                          </a:solidFill>
                          <a:latin typeface="+mn-lt"/>
                        </a:rPr>
                        <a:t>développement, </a:t>
                      </a:r>
                      <a:r>
                        <a:rPr kumimoji="0" lang="fr-FR" sz="900" b="1" i="0" u="none" strike="noStrike" cap="none" normalizeH="0" baseline="0" dirty="0" smtClean="0">
                          <a:ln>
                            <a:noFill/>
                          </a:ln>
                          <a:solidFill>
                            <a:schemeClr val="tx1"/>
                          </a:solidFill>
                          <a:effectLst/>
                          <a:latin typeface="Arial" charset="0"/>
                          <a:cs typeface="Arial" charset="0"/>
                        </a:rPr>
                        <a:t>optimisation  et efficacité),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tx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chemeClr val="tx1"/>
                          </a:solidFill>
                          <a:effectLst/>
                          <a:latin typeface="Arial" charset="0"/>
                          <a:cs typeface="Arial" charset="0"/>
                        </a:rPr>
                        <a:t>Diversification des modes de payement;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Faible adaptation de l’organisation commerciale aux  exigences du métier</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Insuffisance dans le traitement des réclamations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Culture commerciale insuffisante.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Nécessité d’introduction de call-center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24579" name="Rectangle 7"/>
          <p:cNvSpPr>
            <a:spLocks noChangeArrowheads="1"/>
          </p:cNvSpPr>
          <p:nvPr/>
        </p:nvSpPr>
        <p:spPr bwMode="auto">
          <a:xfrm>
            <a:off x="-4765" y="1"/>
            <a:ext cx="4219575" cy="285727"/>
          </a:xfrm>
          <a:prstGeom prst="rect">
            <a:avLst/>
          </a:prstGeom>
          <a:noFill/>
          <a:ln w="9525">
            <a:noFill/>
            <a:miter lim="800000"/>
            <a:headEnd/>
            <a:tailEnd/>
          </a:ln>
        </p:spPr>
        <p:txBody>
          <a:bodyPr lIns="0" tIns="0" rIns="0" bIns="0" anchor="b"/>
          <a:lstStyle/>
          <a:p>
            <a:pPr marL="457200" indent="-457200" fontAlgn="auto">
              <a:spcBef>
                <a:spcPts val="0"/>
              </a:spcBef>
              <a:spcAft>
                <a:spcPts val="0"/>
              </a:spcAft>
              <a:defRPr/>
            </a:pPr>
            <a:r>
              <a:rPr lang="fr-FR" sz="1600" dirty="0">
                <a:solidFill>
                  <a:srgbClr val="000000"/>
                </a:solidFill>
                <a:latin typeface="Calibri" pitchFamily="34" charset="0"/>
                <a:cs typeface="+mn-cs"/>
              </a:rPr>
              <a:t>Potentiel </a:t>
            </a:r>
            <a:r>
              <a:rPr lang="fr-FR" sz="1600" strike="sngStrike" dirty="0">
                <a:solidFill>
                  <a:srgbClr val="000000"/>
                </a:solidFill>
                <a:latin typeface="Calibri" pitchFamily="34" charset="0"/>
                <a:cs typeface="+mn-cs"/>
              </a:rPr>
              <a:t>de c</a:t>
            </a:r>
            <a:r>
              <a:rPr lang="fr-FR" sz="1600" dirty="0">
                <a:solidFill>
                  <a:srgbClr val="000000"/>
                </a:solidFill>
                <a:latin typeface="Calibri" pitchFamily="34" charset="0"/>
                <a:cs typeface="+mn-cs"/>
              </a:rPr>
              <a:t>réation de valeur </a:t>
            </a:r>
            <a:r>
              <a:rPr lang="fr-FR" sz="1600" i="1" dirty="0">
                <a:solidFill>
                  <a:srgbClr val="000000"/>
                </a:solidFill>
                <a:latin typeface="Calibri" pitchFamily="34" charset="0"/>
                <a:cs typeface="+mn-cs"/>
              </a:rPr>
              <a:t>Concessions </a:t>
            </a:r>
            <a:r>
              <a:rPr lang="fr-FR" sz="1600" i="1" dirty="0">
                <a:latin typeface="Calibri" pitchFamily="34" charset="0"/>
                <a:cs typeface="+mn-cs"/>
              </a:rPr>
              <a:t>GAZ</a:t>
            </a:r>
            <a:endParaRPr lang="fr-FR" sz="1600" dirty="0">
              <a:latin typeface="Calibri" pitchFamily="34" charset="0"/>
              <a:cs typeface="+mn-cs"/>
            </a:endParaRPr>
          </a:p>
        </p:txBody>
      </p:sp>
      <p:sp>
        <p:nvSpPr>
          <p:cNvPr id="35844" name="Rectangle 643"/>
          <p:cNvSpPr>
            <a:spLocks noChangeArrowheads="1"/>
          </p:cNvSpPr>
          <p:nvPr/>
        </p:nvSpPr>
        <p:spPr bwMode="auto">
          <a:xfrm>
            <a:off x="4556125" y="3246438"/>
            <a:ext cx="36513" cy="368300"/>
          </a:xfrm>
          <a:prstGeom prst="rect">
            <a:avLst/>
          </a:prstGeom>
          <a:noFill/>
          <a:ln w="9525" algn="ctr">
            <a:noFill/>
            <a:miter lim="800000"/>
            <a:headEnd/>
            <a:tailEnd/>
          </a:ln>
        </p:spPr>
        <p:txBody>
          <a:bodyPr wrap="none" lIns="18000" tIns="18000" rIns="18000" bIns="18000" anchor="ctr">
            <a:spAutoFit/>
          </a:bodyPr>
          <a:lstStyle/>
          <a:p>
            <a:pPr algn="ctr">
              <a:lnSpc>
                <a:spcPct val="120000"/>
              </a:lnSpc>
            </a:pPr>
            <a:endParaRPr lang="fr-FR">
              <a:latin typeface="Verdana"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69704" name="Group 296"/>
          <p:cNvGraphicFramePr>
            <a:graphicFrameLocks noGrp="1"/>
          </p:cNvGraphicFramePr>
          <p:nvPr>
            <p:ph idx="4294967295"/>
          </p:nvPr>
        </p:nvGraphicFramePr>
        <p:xfrm>
          <a:off x="0" y="415281"/>
          <a:ext cx="9144033" cy="6127120"/>
        </p:xfrm>
        <a:graphic>
          <a:graphicData uri="http://schemas.openxmlformats.org/drawingml/2006/table">
            <a:tbl>
              <a:tblPr/>
              <a:tblGrid>
                <a:gridCol w="278379"/>
                <a:gridCol w="2292967"/>
                <a:gridCol w="314803"/>
                <a:gridCol w="433274"/>
                <a:gridCol w="359060"/>
                <a:gridCol w="239372"/>
                <a:gridCol w="247285"/>
                <a:gridCol w="69603"/>
                <a:gridCol w="4909290"/>
              </a:tblGrid>
              <a:tr h="928878">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très </a:t>
                      </a:r>
                      <a:r>
                        <a:rPr kumimoji="0" lang="fr-FR" sz="1000" b="1" i="0" u="none" strike="noStrike" cap="none" normalizeH="0" baseline="0" dirty="0" err="1" smtClean="0">
                          <a:ln>
                            <a:noFill/>
                          </a:ln>
                          <a:solidFill>
                            <a:srgbClr val="000000"/>
                          </a:solidFill>
                          <a:effectLst/>
                          <a:latin typeface="Arial" charset="0"/>
                        </a:rPr>
                        <a:t>fble</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fbl</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Moy</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Frt</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Exceptionnel</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765877">
                <a:tc rowSpan="5">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defRPr/>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Maîtrise d’œuvre / contrôle des travaux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Problème d’expertise de matériels (contrefaçon).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de la formation des techniciens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Existence d’une commission d’acceptation et d’homologation de matériel.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de surveillants travaux avec la multiplicité des chantiers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remise des dossiers techniques par les sous traitants (donc méconnaissance du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193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Capitalisation (</a:t>
                      </a:r>
                      <a:r>
                        <a:rPr kumimoji="0" lang="en-US" sz="900" b="1" i="0" u="none" strike="noStrike" cap="none" normalizeH="0" baseline="0" dirty="0" smtClean="0">
                          <a:ln>
                            <a:noFill/>
                          </a:ln>
                          <a:solidFill>
                            <a:srgbClr val="000000"/>
                          </a:solidFill>
                          <a:effectLst/>
                          <a:latin typeface="Arial" charset="0"/>
                          <a:cs typeface="Arial" charset="0"/>
                        </a:rPr>
                        <a:t>knowledge</a:t>
                      </a:r>
                      <a:r>
                        <a:rPr kumimoji="0" lang="fr-FR" sz="900" b="1" i="0" u="none" strike="noStrike" cap="none" normalizeH="0" baseline="0" dirty="0" smtClean="0">
                          <a:ln>
                            <a:noFill/>
                          </a:ln>
                          <a:solidFill>
                            <a:srgbClr val="000000"/>
                          </a:solidFill>
                          <a:effectLst/>
                          <a:latin typeface="Arial" charset="0"/>
                          <a:cs typeface="Arial" charset="0"/>
                        </a:rPr>
                        <a:t> management)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dans la capitalisation du savoir et de l’expertise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Capital expérience insuffisamment valorisé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743785">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Incitation à la consommation/ culture commerciale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rentabilisation de l’investissement  à cause de </a:t>
                      </a:r>
                      <a:r>
                        <a:rPr kumimoji="0" lang="fr-FR" sz="800" b="0" i="0" u="none" strike="noStrike" cap="none" normalizeH="0" baseline="0" dirty="0" smtClean="0">
                          <a:ln>
                            <a:noFill/>
                          </a:ln>
                          <a:solidFill>
                            <a:srgbClr val="FF0000"/>
                          </a:solidFill>
                          <a:effectLst/>
                          <a:latin typeface="Arial" charset="0"/>
                          <a:cs typeface="Arial" charset="0"/>
                        </a:rPr>
                        <a:t>l’i</a:t>
                      </a:r>
                      <a:r>
                        <a:rPr kumimoji="0" lang="fr-FR" sz="800" b="0" i="0" u="none" strike="noStrike" cap="none" normalizeH="0" baseline="0" dirty="0" smtClean="0">
                          <a:ln>
                            <a:noFill/>
                          </a:ln>
                          <a:solidFill>
                            <a:srgbClr val="000000"/>
                          </a:solidFill>
                          <a:effectLst/>
                          <a:latin typeface="Arial" charset="0"/>
                          <a:cs typeface="Arial" charset="0"/>
                        </a:rPr>
                        <a:t>ncapacité de certains clients de prendre en charge le coût de l’installation intérieure (trouver la possibilité de financer les installations intérieures des clients qui n’ont pas les moyens).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Déficit en communication vis-à-vis des clients quant aux avantages de l’utilisation du gaz par rapport à l’électricité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1101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defRPr/>
                      </a:pPr>
                      <a:r>
                        <a:rPr kumimoji="0" lang="fr-FR" sz="900" b="1" i="0" u="none" strike="noStrike" kern="1200" cap="none" normalizeH="0" baseline="0" dirty="0" smtClean="0">
                          <a:ln>
                            <a:noFill/>
                          </a:ln>
                          <a:solidFill>
                            <a:srgbClr val="000000"/>
                          </a:solidFill>
                          <a:effectLst/>
                          <a:latin typeface="Arial" charset="0"/>
                          <a:ea typeface="+mn-ea"/>
                          <a:cs typeface="Arial" charset="0"/>
                        </a:rPr>
                        <a:t>Mise à jour et réengineering des procédures de gestion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endPar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des procédures de travail en adéquation avec les changements organisationnels, institutionnels et technologiques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reconstitution et de mise à jour du fonds documentaire (guides techniques, cartographie réseau,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4568">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Ancrage institutionnel</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SDA filiale de l’operateur historique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4568">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-Seul distributeur dans le périmètre de la filiale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72372">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-SDA filiale de l’opérateur historique, </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-Contraintes liées à l’environnement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3482">
                <a:tc gridSpan="2">
                  <a:txBody>
                    <a:bodyPr/>
                    <a:lstStyle/>
                    <a:p>
                      <a:pPr marL="87313" marR="0" lvl="0" indent="0" algn="l" defTabSz="914400" rtl="0" eaLnBrk="0" fontAlgn="base" latinLnBrk="0" hangingPunct="0">
                        <a:lnSpc>
                          <a:spcPct val="8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
                          <a:srgbClr val="666465"/>
                        </a:buClr>
                        <a:buSzTx/>
                        <a:buFont typeface="Wingdings" pitchFamily="2" charset="2"/>
                        <a:buNone/>
                        <a:tabLst/>
                        <a:defRPr/>
                      </a:pPr>
                      <a:r>
                        <a:rPr kumimoji="0" lang="fr-FR" sz="24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mn-cs"/>
                          <a:sym typeface="Wingdings 2" pitchFamily="18" charset="2"/>
                        </a:rPr>
                        <a:t> </a:t>
                      </a:r>
                      <a:endParaRPr kumimoji="0" lang="fr-FR" sz="24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
                          <a:srgbClr val="666465"/>
                        </a:buClr>
                        <a:buSzTx/>
                        <a:buFont typeface="Wingdings" pitchFamily="2" charset="2"/>
                        <a:buNone/>
                        <a:tabLst/>
                        <a:defRPr/>
                      </a:pPr>
                      <a:endParaRPr kumimoji="0" lang="fr-FR" sz="24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479440">
                <a:tc rowSpan="2" gridSpan="2">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internes sur le plan</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endParaRPr lang="fr-F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endParaRPr>
                    </a:p>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rowSpan="2">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Commercial: synergie entre gaz et électricité. Si l’on </a:t>
                      </a:r>
                      <a:r>
                        <a:rPr kumimoji="0" lang="fr-FR" sz="800" b="0" i="0" u="none" strike="noStrike" cap="none" normalizeH="0" baseline="0" dirty="0" smtClean="0">
                          <a:ln>
                            <a:noFill/>
                          </a:ln>
                          <a:solidFill>
                            <a:schemeClr val="tx1"/>
                          </a:solidFill>
                          <a:effectLst/>
                          <a:latin typeface="Arial" charset="0"/>
                          <a:cs typeface="Arial" charset="0"/>
                        </a:rPr>
                        <a:t>perd la  concession </a:t>
                      </a:r>
                      <a:r>
                        <a:rPr kumimoji="0" lang="fr-FR" sz="800" b="0" i="0" u="none" strike="noStrike" cap="none" normalizeH="0" baseline="0" dirty="0" smtClean="0">
                          <a:ln>
                            <a:noFill/>
                          </a:ln>
                          <a:solidFill>
                            <a:srgbClr val="000000"/>
                          </a:solidFill>
                          <a:effectLst/>
                          <a:latin typeface="Arial" charset="0"/>
                          <a:cs typeface="Arial" charset="0"/>
                        </a:rPr>
                        <a:t>électricité, on perd cette synergie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Coûts: mutualisation des équipes relève gaz/électricité + une seule facture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199907">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vMerge="1">
                  <a:txBody>
                    <a:bodyPr/>
                    <a:lstStyle/>
                    <a:p>
                      <a:endParaRPr lang="fr-FR"/>
                    </a:p>
                  </a:txBody>
                  <a:tcPr/>
                </a:tc>
              </a:tr>
              <a:tr h="397667">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endParaRPr lang="fr-FR" dirty="0"/>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Synergie avec GRTG sur  le développement du réseau</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Synergie avec les institutions publiques pour la concrétisation des programmes d’Etat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3482">
                <a:tc gridSpan="2">
                  <a:txBody>
                    <a:bodyPr/>
                    <a:lstStyle/>
                    <a:p>
                      <a:pPr marL="87313" marR="0" lvl="0" indent="0" algn="l" defTabSz="914400" rtl="0" eaLnBrk="0" fontAlgn="base" latinLnBrk="0" hangingPunct="0">
                        <a:lnSpc>
                          <a:spcPct val="8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r>
                        <a:rPr kumimoji="0" lang="fr-FR" sz="2400" b="0" i="0" u="none" strike="noStrike" cap="none" normalizeH="0" baseline="0" dirty="0" smtClean="0">
                          <a:ln>
                            <a:noFill/>
                          </a:ln>
                          <a:solidFill>
                            <a:srgbClr val="000000"/>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4579" name="Rectangle 7"/>
          <p:cNvSpPr>
            <a:spLocks noChangeArrowheads="1"/>
          </p:cNvSpPr>
          <p:nvPr/>
        </p:nvSpPr>
        <p:spPr bwMode="auto">
          <a:xfrm>
            <a:off x="-4765" y="1"/>
            <a:ext cx="4219575" cy="285727"/>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a:t>
            </a:r>
            <a:r>
              <a:rPr lang="fr-FR" sz="1600" i="1" dirty="0">
                <a:solidFill>
                  <a:srgbClr val="000000"/>
                </a:solidFill>
                <a:latin typeface="Calibri" pitchFamily="34" charset="0"/>
              </a:rPr>
              <a:t>Concessions </a:t>
            </a:r>
            <a:r>
              <a:rPr lang="fr-FR" sz="1600" i="1" dirty="0">
                <a:latin typeface="Calibri" pitchFamily="34" charset="0"/>
              </a:rPr>
              <a:t>GAZ</a:t>
            </a:r>
            <a:endParaRPr lang="fr-FR" sz="1600" dirty="0">
              <a:latin typeface="Calibri" pitchFamily="34" charset="0"/>
            </a:endParaRPr>
          </a:p>
        </p:txBody>
      </p:sp>
      <p:sp>
        <p:nvSpPr>
          <p:cNvPr id="24580" name="Rectangle 643"/>
          <p:cNvSpPr>
            <a:spLocks noChangeArrowheads="1"/>
          </p:cNvSpPr>
          <p:nvPr/>
        </p:nvSpPr>
        <p:spPr bwMode="auto">
          <a:xfrm>
            <a:off x="4556125" y="3246438"/>
            <a:ext cx="36513" cy="368300"/>
          </a:xfrm>
          <a:prstGeom prst="rect">
            <a:avLst/>
          </a:prstGeom>
          <a:noFill/>
          <a:ln w="9525" algn="ctr">
            <a:noFill/>
            <a:miter lim="800000"/>
            <a:headEnd/>
            <a:tailEnd/>
          </a:ln>
        </p:spPr>
        <p:txBody>
          <a:bodyPr wrap="none" lIns="18000" tIns="18000" rIns="18000" bIns="18000" anchor="ctr">
            <a:spAutoFit/>
          </a:bodyPr>
          <a:lstStyle/>
          <a:p>
            <a:pPr algn="ctr">
              <a:lnSpc>
                <a:spcPct val="120000"/>
              </a:lnSpc>
            </a:pPr>
            <a:endParaRPr lang="fr-FR">
              <a:latin typeface="Verdana"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21"/>
          <p:cNvGraphicFramePr>
            <a:graphicFrameLocks noGrp="1"/>
          </p:cNvGraphicFramePr>
          <p:nvPr/>
        </p:nvGraphicFramePr>
        <p:xfrm>
          <a:off x="-31" y="285728"/>
          <a:ext cx="9144032" cy="6348423"/>
        </p:xfrm>
        <a:graphic>
          <a:graphicData uri="http://schemas.openxmlformats.org/drawingml/2006/table">
            <a:tbl>
              <a:tblPr>
                <a:tableStyleId>{BC89EF96-8CEA-46FF-86C4-4CE0E7609802}</a:tableStyleId>
              </a:tblPr>
              <a:tblGrid>
                <a:gridCol w="1909422"/>
                <a:gridCol w="1295637"/>
                <a:gridCol w="1369983"/>
                <a:gridCol w="1289483"/>
                <a:gridCol w="1227446"/>
                <a:gridCol w="68191"/>
                <a:gridCol w="1983870"/>
              </a:tblGrid>
              <a:tr h="572460">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Phases</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Déclin</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6903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2323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solidFill>
                            <a:schemeClr val="tx1"/>
                          </a:solidFill>
                          <a:effectLst/>
                          <a:latin typeface="+mn-lt"/>
                        </a:rPr>
                        <a:t>8 % </a:t>
                      </a:r>
                    </a:p>
                  </a:txBody>
                  <a:tcPr marL="15337" marR="15337" marT="18000" marB="18000" anchor="ctr"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1005213">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Prix fixé par l’Etat</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solidFill>
                            <a:srgbClr val="000000"/>
                          </a:solidFill>
                          <a:effectLst/>
                          <a:latin typeface="+mn-lt"/>
                        </a:rPr>
                        <a:t>Augmentation du coût de la matière première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292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1166407">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FF0000"/>
                          </a:solidFill>
                          <a:effectLst/>
                          <a:latin typeface="+mn-lt"/>
                          <a:cs typeface="Arial" charset="0"/>
                        </a:rPr>
                        <a:t> </a:t>
                      </a:r>
                      <a:r>
                        <a:rPr kumimoji="0" lang="fr-FR" sz="1300" b="0" i="0" u="none" strike="noStrike" cap="none" normalizeH="0" baseline="0" dirty="0" smtClean="0">
                          <a:ln>
                            <a:noFill/>
                          </a:ln>
                          <a:solidFill>
                            <a:srgbClr val="000000"/>
                          </a:solidFill>
                          <a:effectLst/>
                          <a:latin typeface="+mn-lt"/>
                          <a:cs typeface="Arial" charset="0"/>
                        </a:rPr>
                        <a:t>Les demandes de raccordement sont satisfaites mais problèmes de délais de réalisation et de conformité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231550">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292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37382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SDA monopole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63426">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Enjeux</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25716" name="Rectangle 2"/>
          <p:cNvSpPr>
            <a:spLocks noChangeArrowheads="1"/>
          </p:cNvSpPr>
          <p:nvPr/>
        </p:nvSpPr>
        <p:spPr bwMode="auto">
          <a:xfrm>
            <a:off x="214313" y="-120650"/>
            <a:ext cx="8259762" cy="498475"/>
          </a:xfrm>
          <a:prstGeom prst="rect">
            <a:avLst/>
          </a:prstGeom>
          <a:noFill/>
          <a:ln w="9525" algn="ctr">
            <a:noFill/>
            <a:miter lim="800000"/>
            <a:headEnd/>
            <a:tailEnd/>
          </a:ln>
        </p:spPr>
        <p:txBody>
          <a:bodyPr anchor="ctr"/>
          <a:lstStyle/>
          <a:p>
            <a:pPr marL="457200" indent="-457200"/>
            <a:r>
              <a:rPr lang="fr-FR" sz="2400" b="1" dirty="0">
                <a:solidFill>
                  <a:srgbClr val="000000"/>
                </a:solidFill>
                <a:latin typeface="Calibri" pitchFamily="34" charset="0"/>
              </a:rPr>
              <a:t>Maturité du segment </a:t>
            </a:r>
            <a:r>
              <a:rPr lang="fr-FR" sz="2400" b="1" i="1" dirty="0">
                <a:solidFill>
                  <a:srgbClr val="000000"/>
                </a:solidFill>
                <a:latin typeface="Calibri" pitchFamily="34" charset="0"/>
              </a:rPr>
              <a:t>Concessions Gaz</a:t>
            </a:r>
          </a:p>
        </p:txBody>
      </p:sp>
      <p:sp>
        <p:nvSpPr>
          <p:cNvPr id="25717" name="Line 117"/>
          <p:cNvSpPr>
            <a:spLocks noChangeShapeType="1"/>
          </p:cNvSpPr>
          <p:nvPr/>
        </p:nvSpPr>
        <p:spPr bwMode="auto">
          <a:xfrm>
            <a:off x="-32" y="285728"/>
            <a:ext cx="2000250" cy="571500"/>
          </a:xfrm>
          <a:prstGeom prst="line">
            <a:avLst/>
          </a:prstGeom>
          <a:noFill/>
          <a:ln w="6350">
            <a:solidFill>
              <a:schemeClr val="bg1"/>
            </a:solidFill>
            <a:round/>
            <a:headEnd/>
            <a:tailEnd/>
          </a:ln>
        </p:spPr>
        <p:txBody>
          <a:bodyPr wrap="none" anchor="ctr"/>
          <a:lstStyle/>
          <a:p>
            <a:endParaRPr lang="fr-FR"/>
          </a:p>
        </p:txBody>
      </p:sp>
      <p:sp>
        <p:nvSpPr>
          <p:cNvPr id="25718" name="Oval 94"/>
          <p:cNvSpPr>
            <a:spLocks noChangeArrowheads="1"/>
          </p:cNvSpPr>
          <p:nvPr/>
        </p:nvSpPr>
        <p:spPr bwMode="auto">
          <a:xfrm>
            <a:off x="5153030" y="123507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0" name="Oval 94"/>
          <p:cNvSpPr>
            <a:spLocks noChangeArrowheads="1"/>
          </p:cNvSpPr>
          <p:nvPr/>
        </p:nvSpPr>
        <p:spPr bwMode="auto">
          <a:xfrm>
            <a:off x="3786182" y="2157413"/>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1" name="Oval 94"/>
          <p:cNvSpPr>
            <a:spLocks noChangeArrowheads="1"/>
          </p:cNvSpPr>
          <p:nvPr/>
        </p:nvSpPr>
        <p:spPr bwMode="auto">
          <a:xfrm>
            <a:off x="5500688" y="3233738"/>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2" name="Oval 94"/>
          <p:cNvSpPr>
            <a:spLocks noChangeArrowheads="1"/>
          </p:cNvSpPr>
          <p:nvPr/>
        </p:nvSpPr>
        <p:spPr bwMode="auto">
          <a:xfrm>
            <a:off x="4010025" y="4635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3" name="Oval 94"/>
          <p:cNvSpPr>
            <a:spLocks noChangeArrowheads="1"/>
          </p:cNvSpPr>
          <p:nvPr/>
        </p:nvSpPr>
        <p:spPr bwMode="auto">
          <a:xfrm>
            <a:off x="2438386" y="521495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4" name="Oval 94"/>
          <p:cNvSpPr>
            <a:spLocks noChangeArrowheads="1"/>
          </p:cNvSpPr>
          <p:nvPr/>
        </p:nvSpPr>
        <p:spPr bwMode="auto">
          <a:xfrm>
            <a:off x="4572000" y="6500834"/>
            <a:ext cx="479425" cy="428625"/>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18000" tIns="18000" rIns="18000" bIns="18000" anchor="ctr"/>
          <a:lstStyle/>
          <a:p>
            <a:endParaRPr lang="fr-FR">
              <a:latin typeface="Calibri" pitchFamily="34" charset="0"/>
            </a:endParaRPr>
          </a:p>
        </p:txBody>
      </p:sp>
      <p:cxnSp>
        <p:nvCxnSpPr>
          <p:cNvPr id="16" name="Connecteur droit 15"/>
          <p:cNvCxnSpPr/>
          <p:nvPr/>
        </p:nvCxnSpPr>
        <p:spPr>
          <a:xfrm>
            <a:off x="142844" y="1928802"/>
            <a:ext cx="7072362"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726" name="Oval 94"/>
          <p:cNvSpPr>
            <a:spLocks noChangeArrowheads="1"/>
          </p:cNvSpPr>
          <p:nvPr/>
        </p:nvSpPr>
        <p:spPr bwMode="auto">
          <a:xfrm>
            <a:off x="5581650" y="61341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15" name="Oval 94"/>
          <p:cNvSpPr>
            <a:spLocks noChangeArrowheads="1"/>
          </p:cNvSpPr>
          <p:nvPr/>
        </p:nvSpPr>
        <p:spPr bwMode="auto">
          <a:xfrm>
            <a:off x="5224468" y="664371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357290" y="1142984"/>
            <a:ext cx="184731" cy="369332"/>
          </a:xfrm>
          <a:prstGeom prst="rect">
            <a:avLst/>
          </a:prstGeom>
          <a:noFill/>
        </p:spPr>
        <p:txBody>
          <a:bodyPr wrap="none" rtlCol="0">
            <a:spAutoFit/>
          </a:bodyPr>
          <a:lstStyle/>
          <a:p>
            <a:endParaRPr lang="fr-FR" dirty="0"/>
          </a:p>
        </p:txBody>
      </p:sp>
      <p:sp>
        <p:nvSpPr>
          <p:cNvPr id="180227" name="Rectangle 3"/>
          <p:cNvSpPr>
            <a:spLocks noChangeArrowheads="1"/>
          </p:cNvSpPr>
          <p:nvPr/>
        </p:nvSpPr>
        <p:spPr bwMode="auto">
          <a:xfrm>
            <a:off x="642910" y="857232"/>
            <a:ext cx="750099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tabLst>
                <a:tab pos="630238" algn="l"/>
                <a:tab pos="990600" algn="l"/>
              </a:tabLst>
            </a:pPr>
            <a:r>
              <a:rPr kumimoji="0" lang="fr-FR" sz="1600" b="1" i="1" u="none" strike="noStrike" cap="none" normalizeH="0" baseline="0" dirty="0" smtClean="0">
                <a:ln>
                  <a:noFill/>
                </a:ln>
                <a:solidFill>
                  <a:srgbClr val="0070C0"/>
                </a:solidFill>
                <a:effectLst/>
                <a:latin typeface="Georgia" pitchFamily="18" charset="0"/>
                <a:ea typeface="Times New Roman" pitchFamily="18" charset="0"/>
                <a:cs typeface="MyriadPro-Semibold"/>
              </a:rPr>
              <a:t>3.3  Scénarisation</a:t>
            </a:r>
            <a:endParaRPr kumimoji="0" lang="fr-FR" sz="900" b="1" i="0" u="none" strike="noStrike" cap="none" normalizeH="0" baseline="0" dirty="0" smtClean="0">
              <a:ln>
                <a:noFill/>
              </a:ln>
              <a:solidFill>
                <a:srgbClr val="0070C0"/>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3.3.1   Définition des finalités des parties prenantes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3.3.2  Évaluation de la cohérence des segments avec les finalités de la société</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3.3.3  Construction des scénarios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3.3.4  Description des scénarios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3.3.5  Évaluation des scénarios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lvl="1" fontAlgn="base">
              <a:spcBef>
                <a:spcPct val="0"/>
              </a:spcBef>
              <a:spcAft>
                <a:spcPct val="0"/>
              </a:spcAft>
              <a:tabLst>
                <a:tab pos="630238" algn="l"/>
                <a:tab pos="990600" algn="l"/>
              </a:tabLst>
            </a:pPr>
            <a:r>
              <a:rPr lang="fr-FR" sz="1600" b="1" i="1" dirty="0" smtClean="0">
                <a:solidFill>
                  <a:srgbClr val="0070C0"/>
                </a:solidFill>
                <a:latin typeface="Georgia" pitchFamily="18" charset="0"/>
                <a:ea typeface="Times New Roman" pitchFamily="18" charset="0"/>
                <a:cs typeface="MyriadPro-Semibold"/>
              </a:rPr>
              <a:t>3.4 Plan d’actions stratégique</a:t>
            </a:r>
          </a:p>
          <a:p>
            <a:pPr lvl="1" fontAlgn="base">
              <a:spcBef>
                <a:spcPct val="0"/>
              </a:spcBef>
              <a:spcAft>
                <a:spcPct val="0"/>
              </a:spcAft>
              <a:tabLst>
                <a:tab pos="630238" algn="l"/>
                <a:tab pos="990600" algn="l"/>
              </a:tabLst>
            </a:pPr>
            <a:r>
              <a:rPr lang="fr-FR" sz="1600" b="1" i="1" dirty="0" smtClean="0">
                <a:solidFill>
                  <a:srgbClr val="0070C0"/>
                </a:solidFill>
                <a:latin typeface="Georgia" pitchFamily="18" charset="0"/>
                <a:ea typeface="Times New Roman" pitchFamily="18" charset="0"/>
                <a:cs typeface="MyriadPro-Semibold"/>
              </a:rPr>
              <a:t>3.5 Business plan</a:t>
            </a: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3.5.1   Définition </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3.5.2  Comptes de résultats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3.5.3  Plan d’investissements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630238" algn="l"/>
                <a:tab pos="990600" algn="l"/>
              </a:tabLst>
            </a:pPr>
            <a:r>
              <a:rPr lang="fr-FR" sz="1600" b="1" i="1" dirty="0" smtClean="0">
                <a:solidFill>
                  <a:srgbClr val="0070C0"/>
                </a:solidFill>
                <a:latin typeface="Georgia" pitchFamily="18" charset="0"/>
                <a:ea typeface="Times New Roman" pitchFamily="18" charset="0"/>
                <a:cs typeface="MyriadPro-Semibold"/>
              </a:rPr>
              <a:t>3.6  Déploiement</a:t>
            </a: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3.6.1</a:t>
            </a:r>
            <a:r>
              <a:rPr kumimoji="0" lang="fr-FR" sz="1600" b="0" i="1" u="none" strike="noStrike" cap="none" normalizeH="0" dirty="0" smtClean="0">
                <a:ln>
                  <a:noFill/>
                </a:ln>
                <a:solidFill>
                  <a:schemeClr val="tx1"/>
                </a:solidFill>
                <a:effectLst/>
                <a:latin typeface="Georgia" pitchFamily="18" charset="0"/>
                <a:ea typeface="Times New Roman" pitchFamily="18" charset="0"/>
                <a:cs typeface="MyriadPro-Semibold"/>
              </a:rPr>
              <a:t>   </a:t>
            </a: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Définition du plan de déploiement</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3.6.2  Tableau de bord</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tabLst>
                <a:tab pos="630238" algn="l"/>
                <a:tab pos="990600" algn="l"/>
              </a:tabLst>
            </a:pPr>
            <a:r>
              <a:rPr kumimoji="0" lang="fr-FR" sz="1600" b="0" i="1" u="none" strike="noStrike" cap="none" normalizeH="0" baseline="0" dirty="0" smtClean="0">
                <a:ln>
                  <a:noFill/>
                </a:ln>
                <a:solidFill>
                  <a:schemeClr val="tx1"/>
                </a:solidFill>
                <a:effectLst/>
                <a:latin typeface="Georgia" pitchFamily="18" charset="0"/>
                <a:ea typeface="Times New Roman" pitchFamily="18" charset="0"/>
                <a:cs typeface="MyriadPro-Semibold"/>
              </a:rPr>
              <a:t>3.6.3  dispositif de pilotage</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2662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2662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2662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2663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2663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2663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2663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2663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2663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2663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26637" name="Text Box 15"/>
          <p:cNvSpPr txBox="1">
            <a:spLocks noChangeArrowheads="1"/>
          </p:cNvSpPr>
          <p:nvPr/>
        </p:nvSpPr>
        <p:spPr bwMode="auto">
          <a:xfrm rot="-5400000">
            <a:off x="-1554955" y="3494881"/>
            <a:ext cx="4202112" cy="65087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Sonelgaz</a:t>
            </a:r>
          </a:p>
        </p:txBody>
      </p:sp>
      <p:sp>
        <p:nvSpPr>
          <p:cNvPr id="2663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Emergence</a:t>
            </a:r>
          </a:p>
        </p:txBody>
      </p:sp>
      <p:sp>
        <p:nvSpPr>
          <p:cNvPr id="2663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Croissance </a:t>
            </a:r>
          </a:p>
        </p:txBody>
      </p:sp>
      <p:sp>
        <p:nvSpPr>
          <p:cNvPr id="2664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Maturité </a:t>
            </a:r>
          </a:p>
        </p:txBody>
      </p:sp>
      <p:sp>
        <p:nvSpPr>
          <p:cNvPr id="2664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Décroissance</a:t>
            </a:r>
          </a:p>
        </p:txBody>
      </p:sp>
      <p:sp>
        <p:nvSpPr>
          <p:cNvPr id="2664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Exceptionnel </a:t>
            </a:r>
          </a:p>
        </p:txBody>
      </p:sp>
      <p:sp>
        <p:nvSpPr>
          <p:cNvPr id="2664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Faible </a:t>
            </a:r>
          </a:p>
        </p:txBody>
      </p:sp>
      <p:sp>
        <p:nvSpPr>
          <p:cNvPr id="2664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Très faible</a:t>
            </a:r>
          </a:p>
        </p:txBody>
      </p:sp>
      <p:sp>
        <p:nvSpPr>
          <p:cNvPr id="2664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Moyen </a:t>
            </a:r>
          </a:p>
        </p:txBody>
      </p:sp>
      <p:sp>
        <p:nvSpPr>
          <p:cNvPr id="2664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Fort </a:t>
            </a:r>
          </a:p>
        </p:txBody>
      </p:sp>
      <p:sp>
        <p:nvSpPr>
          <p:cNvPr id="2664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2664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2664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2665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2665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2665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2665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2665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dirty="0">
                <a:solidFill>
                  <a:srgbClr val="FF9933"/>
                </a:solidFill>
                <a:latin typeface="Calibri" pitchFamily="34" charset="0"/>
              </a:rPr>
              <a:t>RÉORIENTATION</a:t>
            </a:r>
            <a:endParaRPr lang="fr-FR" b="1" dirty="0">
              <a:latin typeface="Calibri" pitchFamily="34" charset="0"/>
            </a:endParaRPr>
          </a:p>
        </p:txBody>
      </p:sp>
      <p:sp>
        <p:nvSpPr>
          <p:cNvPr id="26655" name="Text Box 34"/>
          <p:cNvSpPr txBox="1">
            <a:spLocks noChangeArrowheads="1"/>
          </p:cNvSpPr>
          <p:nvPr/>
        </p:nvSpPr>
        <p:spPr bwMode="auto">
          <a:xfrm>
            <a:off x="2111375" y="1928813"/>
            <a:ext cx="3817947" cy="708025"/>
          </a:xfrm>
          <a:prstGeom prst="rect">
            <a:avLst/>
          </a:prstGeom>
          <a:noFill/>
          <a:ln w="9525">
            <a:noFill/>
            <a:miter lim="800000"/>
            <a:headEnd/>
            <a:tailEnd/>
          </a:ln>
        </p:spPr>
        <p:txBody>
          <a:bodyPr wrap="square" lIns="91432" tIns="45717" rIns="91432" bIns="45717">
            <a:spAutoFit/>
          </a:bodyPr>
          <a:lstStyle/>
          <a:p>
            <a:pPr>
              <a:spcBef>
                <a:spcPct val="50000"/>
              </a:spcBef>
            </a:pPr>
            <a:r>
              <a:rPr lang="fr-FR" sz="1600" b="1" dirty="0" smtClean="0">
                <a:solidFill>
                  <a:srgbClr val="0033CC"/>
                </a:solidFill>
                <a:latin typeface="Calibri" pitchFamily="34" charset="0"/>
              </a:rPr>
              <a:t>DÉVELOPPEMENT </a:t>
            </a:r>
          </a:p>
          <a:p>
            <a:pPr>
              <a:spcBef>
                <a:spcPct val="50000"/>
              </a:spcBef>
            </a:pPr>
            <a:r>
              <a:rPr lang="fr-FR" sz="1600" b="1" dirty="0" smtClean="0">
                <a:solidFill>
                  <a:srgbClr val="0033CC"/>
                </a:solidFill>
                <a:latin typeface="Calibri" pitchFamily="34" charset="0"/>
              </a:rPr>
              <a:t>PRIORITAIRE </a:t>
            </a:r>
            <a:endParaRPr lang="fr-FR" sz="1600" b="1" dirty="0">
              <a:solidFill>
                <a:srgbClr val="0033CC"/>
              </a:solidFill>
              <a:latin typeface="Calibri" pitchFamily="34" charset="0"/>
            </a:endParaRPr>
          </a:p>
        </p:txBody>
      </p:sp>
      <p:sp>
        <p:nvSpPr>
          <p:cNvPr id="26656"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26657"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dirty="0">
                <a:latin typeface="Calibri" pitchFamily="34" charset="0"/>
              </a:rPr>
              <a:t>Maturité stratégique des segments</a:t>
            </a:r>
          </a:p>
        </p:txBody>
      </p:sp>
      <p:sp>
        <p:nvSpPr>
          <p:cNvPr id="26658" name="Text Box 35"/>
          <p:cNvSpPr txBox="1">
            <a:spLocks noChangeArrowheads="1"/>
          </p:cNvSpPr>
          <p:nvPr/>
        </p:nvSpPr>
        <p:spPr bwMode="auto">
          <a:xfrm>
            <a:off x="5551488" y="3143250"/>
            <a:ext cx="2020887" cy="646113"/>
          </a:xfrm>
          <a:prstGeom prst="rect">
            <a:avLst/>
          </a:prstGeom>
          <a:noFill/>
          <a:ln w="9525">
            <a:noFill/>
            <a:miter lim="800000"/>
            <a:headEnd/>
            <a:tailEnd/>
          </a:ln>
        </p:spPr>
        <p:txBody>
          <a:bodyPr lIns="91432" tIns="45717" rIns="91432" bIns="45717">
            <a:spAutoFit/>
          </a:bodyPr>
          <a:lstStyle/>
          <a:p>
            <a:r>
              <a:rPr lang="fr-FR" b="1" dirty="0">
                <a:solidFill>
                  <a:srgbClr val="339933"/>
                </a:solidFill>
                <a:latin typeface="Calibri" pitchFamily="34" charset="0"/>
              </a:rPr>
              <a:t>Développement  Sélectif</a:t>
            </a:r>
          </a:p>
        </p:txBody>
      </p:sp>
      <p:grpSp>
        <p:nvGrpSpPr>
          <p:cNvPr id="2" name="Group 47"/>
          <p:cNvGrpSpPr>
            <a:grpSpLocks/>
          </p:cNvGrpSpPr>
          <p:nvPr/>
        </p:nvGrpSpPr>
        <p:grpSpPr bwMode="auto">
          <a:xfrm>
            <a:off x="4071934" y="3286124"/>
            <a:ext cx="1085850" cy="798513"/>
            <a:chOff x="2342" y="2447"/>
            <a:chExt cx="741" cy="503"/>
          </a:xfrm>
        </p:grpSpPr>
        <p:grpSp>
          <p:nvGrpSpPr>
            <p:cNvPr id="3" name="Group 48"/>
            <p:cNvGrpSpPr>
              <a:grpSpLocks/>
            </p:cNvGrpSpPr>
            <p:nvPr/>
          </p:nvGrpSpPr>
          <p:grpSpPr bwMode="auto">
            <a:xfrm>
              <a:off x="2614" y="2529"/>
              <a:ext cx="469" cy="421"/>
              <a:chOff x="2516" y="2529"/>
              <a:chExt cx="469" cy="421"/>
            </a:xfrm>
          </p:grpSpPr>
          <p:sp>
            <p:nvSpPr>
              <p:cNvPr id="26669" name="Oval 3"/>
              <p:cNvSpPr>
                <a:spLocks noChangeArrowheads="1"/>
              </p:cNvSpPr>
              <p:nvPr/>
            </p:nvSpPr>
            <p:spPr bwMode="auto">
              <a:xfrm>
                <a:off x="2516" y="2529"/>
                <a:ext cx="469" cy="42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latin typeface="Calibri" pitchFamily="34" charset="0"/>
                </a:endParaRPr>
              </a:p>
            </p:txBody>
          </p:sp>
          <p:sp>
            <p:nvSpPr>
              <p:cNvPr id="26670" name="Oval 37"/>
              <p:cNvSpPr>
                <a:spLocks noChangeArrowheads="1"/>
              </p:cNvSpPr>
              <p:nvPr/>
            </p:nvSpPr>
            <p:spPr bwMode="auto">
              <a:xfrm>
                <a:off x="2579" y="2636"/>
                <a:ext cx="254" cy="254"/>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grpSp>
        <p:sp>
          <p:nvSpPr>
            <p:cNvPr id="26668" name="Rectangle 51"/>
            <p:cNvSpPr>
              <a:spLocks noChangeArrowheads="1"/>
            </p:cNvSpPr>
            <p:nvPr/>
          </p:nvSpPr>
          <p:spPr bwMode="auto">
            <a:xfrm>
              <a:off x="2342" y="2447"/>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latin typeface="Calibri" pitchFamily="34" charset="0"/>
                </a:rPr>
                <a:t>Concessions</a:t>
              </a:r>
              <a:br>
                <a:rPr lang="fr-FR" sz="1000" b="1" dirty="0">
                  <a:latin typeface="Calibri" pitchFamily="34" charset="0"/>
                </a:rPr>
              </a:br>
              <a:r>
                <a:rPr lang="fr-FR" sz="1000" b="1" dirty="0">
                  <a:latin typeface="Calibri" pitchFamily="34" charset="0"/>
                </a:rPr>
                <a:t>Gaz</a:t>
              </a:r>
            </a:p>
          </p:txBody>
        </p:sp>
      </p:grpSp>
      <p:sp>
        <p:nvSpPr>
          <p:cNvPr id="23594"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437F4B41-6DA5-4872-9338-2DC8F1087BBB}" type="slidenum">
              <a:rPr lang="fr-FR" smtClean="0"/>
              <a:pPr fontAlgn="base">
                <a:spcBef>
                  <a:spcPct val="0"/>
                </a:spcBef>
                <a:spcAft>
                  <a:spcPct val="0"/>
                </a:spcAft>
                <a:defRPr/>
              </a:pPr>
              <a:t>30</a:t>
            </a:fld>
            <a:endParaRPr lang="fr-FR" smtClean="0"/>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concessions gaz »</a:t>
            </a:r>
            <a:endParaRPr lang="fr-FR" sz="2800" dirty="0" smtClean="0">
              <a:latin typeface="+mn-lt"/>
            </a:endParaRPr>
          </a:p>
        </p:txBody>
      </p:sp>
      <p:sp>
        <p:nvSpPr>
          <p:cNvPr id="26661"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26662"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26663"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2013</a:t>
            </a:r>
            <a:endParaRPr lang="fr-FR" sz="1200" dirty="0">
              <a:latin typeface="Calibri" pitchFamily="34" charset="0"/>
            </a:endParaRPr>
          </a:p>
        </p:txBody>
      </p:sp>
      <p:sp>
        <p:nvSpPr>
          <p:cNvPr id="26664"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2017</a:t>
            </a:r>
            <a:endParaRPr lang="fr-FR" sz="1200" dirty="0">
              <a:latin typeface="Calibri" pitchFamily="34" charset="0"/>
            </a:endParaRPr>
          </a:p>
        </p:txBody>
      </p:sp>
      <p:sp>
        <p:nvSpPr>
          <p:cNvPr id="26665" name="Text Box 37"/>
          <p:cNvSpPr txBox="1">
            <a:spLocks noChangeArrowheads="1"/>
          </p:cNvSpPr>
          <p:nvPr/>
        </p:nvSpPr>
        <p:spPr bwMode="auto">
          <a:xfrm>
            <a:off x="7786688" y="4286250"/>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dirty="0">
                <a:latin typeface="Calibri" pitchFamily="34" charset="0"/>
              </a:rPr>
              <a:t>Surface proportionnelle à </a:t>
            </a:r>
            <a:r>
              <a:rPr lang="fr-FR" sz="1200" i="1" dirty="0" smtClean="0">
                <a:latin typeface="Calibri" pitchFamily="34" charset="0"/>
              </a:rPr>
              <a:t>valeur </a:t>
            </a:r>
            <a:r>
              <a:rPr lang="fr-FR" sz="1200" i="1" dirty="0">
                <a:latin typeface="Calibri" pitchFamily="34" charset="0"/>
              </a:rPr>
              <a:t>du marché</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285720" y="2000240"/>
            <a:ext cx="8643998" cy="1857375"/>
          </a:xfrm>
        </p:spPr>
        <p:txBody>
          <a:bodyPr>
            <a:normAutofit fontScale="90000"/>
          </a:bodyPr>
          <a:lstStyle/>
          <a:p>
            <a:pPr algn="l" eaLnBrk="1" fontAlgn="auto" hangingPunct="1">
              <a:spcAft>
                <a:spcPts val="0"/>
              </a:spcAft>
              <a:defRPr/>
            </a:pPr>
            <a:r>
              <a:rPr lang="fr-FR" dirty="0" smtClean="0"/>
              <a:t>3.2.3. Diagnostic stratégique du segment : </a:t>
            </a:r>
            <a:br>
              <a:rPr lang="fr-FR" dirty="0" smtClean="0"/>
            </a:br>
            <a:r>
              <a:rPr lang="fr-FR" dirty="0" smtClean="0"/>
              <a:t>«éligibles électricité»</a:t>
            </a:r>
            <a:endParaRPr lang="fr-FR" dirty="0"/>
          </a:p>
        </p:txBody>
      </p:sp>
      <p:sp>
        <p:nvSpPr>
          <p:cNvPr id="2457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E72B866C-0A71-423A-B30A-CCB05D2E157E}" type="slidenum">
              <a:rPr lang="fr-FR" smtClean="0"/>
              <a:pPr fontAlgn="base">
                <a:spcBef>
                  <a:spcPct val="0"/>
                </a:spcBef>
                <a:spcAft>
                  <a:spcPct val="0"/>
                </a:spcAft>
                <a:defRPr/>
              </a:pPr>
              <a:t>31</a:t>
            </a:fld>
            <a:endParaRPr lang="fr-FR"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ChangeArrowheads="1"/>
          </p:cNvSpPr>
          <p:nvPr/>
        </p:nvSpPr>
        <p:spPr bwMode="auto">
          <a:xfrm>
            <a:off x="142844" y="785794"/>
            <a:ext cx="8715375" cy="58483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75" name="Text Box 3"/>
          <p:cNvSpPr txBox="1">
            <a:spLocks noChangeArrowheads="1"/>
          </p:cNvSpPr>
          <p:nvPr/>
        </p:nvSpPr>
        <p:spPr bwMode="auto">
          <a:xfrm>
            <a:off x="4286248" y="5870575"/>
            <a:ext cx="4076700" cy="445820"/>
          </a:xfrm>
          <a:prstGeom prst="rect">
            <a:avLst/>
          </a:prstGeom>
          <a:noFill/>
          <a:ln w="9525">
            <a:noFill/>
            <a:miter lim="800000"/>
            <a:headEnd/>
            <a:tailEnd/>
          </a:ln>
        </p:spPr>
        <p:txBody>
          <a:bodyPr lIns="75749" tIns="37874" rIns="75749" bIns="37874">
            <a:spAutoFit/>
          </a:bodyPr>
          <a:lstStyle/>
          <a:p>
            <a:pPr defTabSz="757238"/>
            <a:r>
              <a:rPr lang="fr-FR" sz="1200" dirty="0">
                <a:solidFill>
                  <a:srgbClr val="000000"/>
                </a:solidFill>
                <a:latin typeface="Calibri" pitchFamily="34" charset="0"/>
              </a:rPr>
              <a:t>Rentabilité du </a:t>
            </a:r>
            <a:r>
              <a:rPr lang="fr-FR" sz="1200" dirty="0" smtClean="0">
                <a:solidFill>
                  <a:srgbClr val="000000"/>
                </a:solidFill>
                <a:latin typeface="Calibri" pitchFamily="34" charset="0"/>
              </a:rPr>
              <a:t>segment 2012 </a:t>
            </a:r>
            <a:r>
              <a:rPr lang="fr-FR" sz="1200" dirty="0">
                <a:solidFill>
                  <a:srgbClr val="000000"/>
                </a:solidFill>
                <a:latin typeface="Calibri" pitchFamily="34" charset="0"/>
              </a:rPr>
              <a:t>: </a:t>
            </a:r>
          </a:p>
          <a:p>
            <a:pPr defTabSz="757238">
              <a:buFontTx/>
              <a:buChar char="-"/>
            </a:pPr>
            <a:r>
              <a:rPr lang="fr-FR" sz="1200" dirty="0">
                <a:solidFill>
                  <a:srgbClr val="000000"/>
                </a:solidFill>
                <a:latin typeface="Calibri" pitchFamily="34" charset="0"/>
              </a:rPr>
              <a:t> REX/CA:= </a:t>
            </a:r>
            <a:r>
              <a:rPr lang="fr-FR" sz="1200" dirty="0" smtClean="0">
                <a:solidFill>
                  <a:srgbClr val="000000"/>
                </a:solidFill>
                <a:latin typeface="Calibri" pitchFamily="34" charset="0"/>
              </a:rPr>
              <a:t>-20,59%</a:t>
            </a:r>
            <a:endParaRPr lang="fr-FR" sz="1200" dirty="0">
              <a:solidFill>
                <a:srgbClr val="000000"/>
              </a:solidFill>
              <a:latin typeface="Calibri" pitchFamily="34" charset="0"/>
            </a:endParaRPr>
          </a:p>
        </p:txBody>
      </p:sp>
      <p:sp>
        <p:nvSpPr>
          <p:cNvPr id="28676" name="Rectangle 5"/>
          <p:cNvSpPr>
            <a:spLocks noChangeArrowheads="1"/>
          </p:cNvSpPr>
          <p:nvPr/>
        </p:nvSpPr>
        <p:spPr bwMode="auto">
          <a:xfrm>
            <a:off x="142875" y="571500"/>
            <a:ext cx="8715375"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2000">
              <a:latin typeface="Calibri" pitchFamily="34" charset="0"/>
            </a:endParaRPr>
          </a:p>
        </p:txBody>
      </p:sp>
      <p:sp>
        <p:nvSpPr>
          <p:cNvPr id="28677" name="Rectangle 6"/>
          <p:cNvSpPr>
            <a:spLocks noChangeArrowheads="1"/>
          </p:cNvSpPr>
          <p:nvPr/>
        </p:nvSpPr>
        <p:spPr bwMode="auto">
          <a:xfrm>
            <a:off x="4149725" y="5551488"/>
            <a:ext cx="4681538"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78" name="Line 9"/>
          <p:cNvSpPr>
            <a:spLocks noChangeShapeType="1"/>
          </p:cNvSpPr>
          <p:nvPr/>
        </p:nvSpPr>
        <p:spPr bwMode="auto">
          <a:xfrm flipH="1">
            <a:off x="4143375" y="788988"/>
            <a:ext cx="42863" cy="5849937"/>
          </a:xfrm>
          <a:prstGeom prst="line">
            <a:avLst/>
          </a:prstGeom>
          <a:noFill/>
          <a:ln w="19050">
            <a:solidFill>
              <a:schemeClr val="accent1"/>
            </a:solidFill>
            <a:round/>
            <a:headEnd/>
            <a:tailEnd/>
          </a:ln>
        </p:spPr>
        <p:txBody>
          <a:bodyPr wrap="none" anchor="ctr"/>
          <a:lstStyle/>
          <a:p>
            <a:endParaRPr lang="fr-FR"/>
          </a:p>
        </p:txBody>
      </p:sp>
      <p:sp>
        <p:nvSpPr>
          <p:cNvPr id="28679" name="Text Box 10"/>
          <p:cNvSpPr txBox="1">
            <a:spLocks noChangeArrowheads="1"/>
          </p:cNvSpPr>
          <p:nvPr/>
        </p:nvSpPr>
        <p:spPr bwMode="auto">
          <a:xfrm>
            <a:off x="519113" y="887413"/>
            <a:ext cx="189865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Définition du segment</a:t>
            </a:r>
          </a:p>
        </p:txBody>
      </p:sp>
      <p:sp>
        <p:nvSpPr>
          <p:cNvPr id="28680" name="Text Box 12"/>
          <p:cNvSpPr txBox="1">
            <a:spLocks noChangeArrowheads="1"/>
          </p:cNvSpPr>
          <p:nvPr/>
        </p:nvSpPr>
        <p:spPr bwMode="auto">
          <a:xfrm>
            <a:off x="4221163" y="5583238"/>
            <a:ext cx="2867025"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142908" y="905309"/>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142908" y="2571744"/>
            <a:ext cx="337643" cy="642942"/>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49163" y="3429000"/>
            <a:ext cx="522309" cy="1110546"/>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28684" name="Line 16"/>
          <p:cNvSpPr>
            <a:spLocks noChangeShapeType="1"/>
          </p:cNvSpPr>
          <p:nvPr/>
        </p:nvSpPr>
        <p:spPr bwMode="auto">
          <a:xfrm rot="21540000" flipH="1">
            <a:off x="431800" y="876300"/>
            <a:ext cx="66675" cy="5849938"/>
          </a:xfrm>
          <a:prstGeom prst="line">
            <a:avLst/>
          </a:prstGeom>
          <a:noFill/>
          <a:ln w="9525">
            <a:solidFill>
              <a:schemeClr val="accent1"/>
            </a:solidFill>
            <a:round/>
            <a:headEnd/>
            <a:tailEnd/>
          </a:ln>
        </p:spPr>
        <p:txBody>
          <a:bodyPr wrap="none" anchor="ctr"/>
          <a:lstStyle/>
          <a:p>
            <a:endParaRPr lang="fr-FR"/>
          </a:p>
        </p:txBody>
      </p:sp>
      <p:sp>
        <p:nvSpPr>
          <p:cNvPr id="28685" name="Text Box 18"/>
          <p:cNvSpPr txBox="1">
            <a:spLocks noChangeArrowheads="1"/>
          </p:cNvSpPr>
          <p:nvPr/>
        </p:nvSpPr>
        <p:spPr bwMode="auto">
          <a:xfrm>
            <a:off x="4260850" y="1809750"/>
            <a:ext cx="4129088" cy="26035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200">
              <a:solidFill>
                <a:srgbClr val="000000"/>
              </a:solidFill>
              <a:latin typeface="Calibri" pitchFamily="34" charset="0"/>
            </a:endParaRPr>
          </a:p>
        </p:txBody>
      </p:sp>
      <p:sp>
        <p:nvSpPr>
          <p:cNvPr id="14353" name="Text Box 20"/>
          <p:cNvSpPr txBox="1">
            <a:spLocks noChangeArrowheads="1"/>
          </p:cNvSpPr>
          <p:nvPr/>
        </p:nvSpPr>
        <p:spPr bwMode="auto">
          <a:xfrm>
            <a:off x="142908" y="4910126"/>
            <a:ext cx="337643" cy="185736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28687" name="Text Box 23"/>
          <p:cNvSpPr txBox="1">
            <a:spLocks noChangeArrowheads="1"/>
          </p:cNvSpPr>
          <p:nvPr/>
        </p:nvSpPr>
        <p:spPr bwMode="auto">
          <a:xfrm>
            <a:off x="428625" y="2285992"/>
            <a:ext cx="3643313" cy="852085"/>
          </a:xfrm>
          <a:prstGeom prst="rect">
            <a:avLst/>
          </a:prstGeom>
          <a:noFill/>
          <a:ln w="9525">
            <a:noFill/>
            <a:miter lim="800000"/>
            <a:headEnd/>
            <a:tailEnd/>
          </a:ln>
        </p:spPr>
        <p:txBody>
          <a:bodyPr wrap="square" lIns="75749" tIns="37874" rIns="75749" bIns="37874">
            <a:spAutoFit/>
          </a:bodyPr>
          <a:lstStyle/>
          <a:p>
            <a:pPr defTabSz="757238">
              <a:lnSpc>
                <a:spcPct val="120000"/>
              </a:lnSpc>
            </a:pPr>
            <a:r>
              <a:rPr lang="fr-FR" sz="1200" b="1" dirty="0">
                <a:latin typeface="Calibri" pitchFamily="34" charset="0"/>
              </a:rPr>
              <a:t>Clients</a:t>
            </a:r>
            <a:r>
              <a:rPr lang="fr-FR" sz="1200" dirty="0">
                <a:latin typeface="Calibri" pitchFamily="34" charset="0"/>
              </a:rPr>
              <a:t> </a:t>
            </a:r>
            <a:r>
              <a:rPr lang="fr-FR" sz="1200" b="1" dirty="0">
                <a:solidFill>
                  <a:srgbClr val="000000"/>
                </a:solidFill>
                <a:latin typeface="Calibri" pitchFamily="34" charset="0"/>
              </a:rPr>
              <a:t>MT, HT </a:t>
            </a:r>
            <a:r>
              <a:rPr lang="fr-FR" sz="1200" dirty="0">
                <a:solidFill>
                  <a:srgbClr val="000000"/>
                </a:solidFill>
                <a:latin typeface="Calibri" pitchFamily="34" charset="0"/>
              </a:rPr>
              <a:t>: PME, PMI, Industriels et Tertiaires, etc.  </a:t>
            </a:r>
          </a:p>
          <a:p>
            <a:pPr algn="just" defTabSz="757238"/>
            <a:r>
              <a:rPr lang="fr-FR" sz="1200" b="1" dirty="0">
                <a:latin typeface="Calibri" pitchFamily="34" charset="0"/>
              </a:rPr>
              <a:t>Clients MT : </a:t>
            </a:r>
            <a:r>
              <a:rPr lang="fr-FR" sz="1200" b="1" dirty="0" smtClean="0">
                <a:latin typeface="Calibri" pitchFamily="34" charset="0"/>
              </a:rPr>
              <a:t>105 et 12,8 % </a:t>
            </a:r>
            <a:r>
              <a:rPr lang="fr-FR" sz="1200" b="1" dirty="0">
                <a:latin typeface="Calibri" pitchFamily="34" charset="0"/>
              </a:rPr>
              <a:t>évolution annuelle</a:t>
            </a:r>
          </a:p>
          <a:p>
            <a:pPr algn="just" defTabSz="757238"/>
            <a:r>
              <a:rPr lang="fr-FR" sz="1200" b="1" dirty="0">
                <a:latin typeface="Calibri" pitchFamily="34" charset="0"/>
              </a:rPr>
              <a:t>Client HT : </a:t>
            </a:r>
            <a:r>
              <a:rPr lang="fr-FR" sz="1200" b="1" dirty="0" smtClean="0">
                <a:latin typeface="Calibri" pitchFamily="34" charset="0"/>
              </a:rPr>
              <a:t>11 </a:t>
            </a:r>
            <a:r>
              <a:rPr lang="fr-FR" sz="1200" b="1" dirty="0">
                <a:latin typeface="Calibri" pitchFamily="34" charset="0"/>
              </a:rPr>
              <a:t>et évolution annuelle de </a:t>
            </a:r>
            <a:r>
              <a:rPr lang="fr-FR" sz="1200" b="1" dirty="0" smtClean="0">
                <a:latin typeface="Calibri" pitchFamily="34" charset="0"/>
              </a:rPr>
              <a:t>22.2%</a:t>
            </a:r>
            <a:endParaRPr lang="fr-FR" sz="1200" b="1" dirty="0">
              <a:latin typeface="Calibri" pitchFamily="34" charset="0"/>
            </a:endParaRPr>
          </a:p>
          <a:p>
            <a:pPr algn="just" defTabSz="757238"/>
            <a:r>
              <a:rPr lang="fr-FR" sz="1200" dirty="0">
                <a:latin typeface="Calibri" pitchFamily="34" charset="0"/>
              </a:rPr>
              <a:t>(Clients dont la consommation annuelle &gt; ou = 4GWh)</a:t>
            </a:r>
            <a:endParaRPr lang="fr-FR" sz="1200" dirty="0">
              <a:solidFill>
                <a:srgbClr val="FF0000"/>
              </a:solidFill>
              <a:latin typeface="Calibri" pitchFamily="34" charset="0"/>
            </a:endParaRPr>
          </a:p>
        </p:txBody>
      </p:sp>
      <p:sp>
        <p:nvSpPr>
          <p:cNvPr id="28688" name="Text Box 33"/>
          <p:cNvSpPr txBox="1">
            <a:spLocks noChangeArrowheads="1"/>
          </p:cNvSpPr>
          <p:nvPr/>
        </p:nvSpPr>
        <p:spPr bwMode="auto">
          <a:xfrm>
            <a:off x="500063" y="5286388"/>
            <a:ext cx="3500437" cy="1184483"/>
          </a:xfrm>
          <a:prstGeom prst="rect">
            <a:avLst/>
          </a:prstGeom>
          <a:noFill/>
          <a:ln w="9525">
            <a:noFill/>
            <a:miter lim="800000"/>
            <a:headEnd/>
            <a:tailEnd/>
          </a:ln>
        </p:spPr>
        <p:txBody>
          <a:bodyPr wrap="square" lIns="75749" tIns="37874" rIns="75749" bIns="37874">
            <a:spAutoFit/>
          </a:bodyPr>
          <a:lstStyle/>
          <a:p>
            <a:pPr algn="just" defTabSz="757238">
              <a:buClr>
                <a:srgbClr val="FF9900"/>
              </a:buClr>
            </a:pPr>
            <a:r>
              <a:rPr lang="fr-FR" sz="1200" b="1" dirty="0">
                <a:latin typeface="Calibri" pitchFamily="34" charset="0"/>
              </a:rPr>
              <a:t>Part de marché de SDA: 100% (à confirmer) dans les 5 ans à venir</a:t>
            </a:r>
          </a:p>
          <a:p>
            <a:pPr algn="just" defTabSz="757238">
              <a:buClr>
                <a:srgbClr val="FF9900"/>
              </a:buClr>
              <a:buFont typeface="Wingdings" pitchFamily="2" charset="2"/>
              <a:buNone/>
            </a:pPr>
            <a:r>
              <a:rPr lang="fr-FR" sz="1200" dirty="0">
                <a:latin typeface="Calibri" pitchFamily="34" charset="0"/>
              </a:rPr>
              <a:t>Concurrent 1 : les autres </a:t>
            </a:r>
            <a:r>
              <a:rPr lang="fr-FR" sz="1200" dirty="0" err="1">
                <a:latin typeface="Calibri" pitchFamily="34" charset="0"/>
              </a:rPr>
              <a:t>SDx</a:t>
            </a:r>
            <a:endParaRPr lang="fr-FR" sz="1200" dirty="0">
              <a:latin typeface="Calibri" pitchFamily="34" charset="0"/>
            </a:endParaRPr>
          </a:p>
          <a:p>
            <a:pPr algn="just" defTabSz="757238">
              <a:buClr>
                <a:srgbClr val="FF9900"/>
              </a:buClr>
              <a:buFont typeface="Wingdings" pitchFamily="2" charset="2"/>
              <a:buNone/>
            </a:pPr>
            <a:r>
              <a:rPr lang="fr-FR" sz="1200" dirty="0">
                <a:latin typeface="Calibri" pitchFamily="34" charset="0"/>
              </a:rPr>
              <a:t>Concurrent 2 : les producteurs d’électricité</a:t>
            </a:r>
          </a:p>
          <a:p>
            <a:pPr algn="just" defTabSz="757238">
              <a:buClr>
                <a:srgbClr val="FF9900"/>
              </a:buClr>
              <a:buFont typeface="Wingdings" pitchFamily="2" charset="2"/>
              <a:buNone/>
            </a:pPr>
            <a:r>
              <a:rPr lang="fr-FR" sz="1200" dirty="0">
                <a:latin typeface="Calibri" pitchFamily="34" charset="0"/>
              </a:rPr>
              <a:t>Concurrent 3 : </a:t>
            </a:r>
            <a:r>
              <a:rPr lang="fr-FR" sz="1200" dirty="0" smtClean="0">
                <a:latin typeface="Calibri" pitchFamily="34" charset="0"/>
              </a:rPr>
              <a:t>les distributeurs </a:t>
            </a:r>
            <a:r>
              <a:rPr lang="fr-FR" sz="1200" dirty="0">
                <a:latin typeface="Calibri" pitchFamily="34" charset="0"/>
              </a:rPr>
              <a:t>étrangers</a:t>
            </a:r>
          </a:p>
          <a:p>
            <a:pPr algn="just" defTabSz="757238">
              <a:buClr>
                <a:srgbClr val="FF9900"/>
              </a:buClr>
              <a:buFont typeface="Wingdings" pitchFamily="2" charset="2"/>
              <a:buNone/>
            </a:pPr>
            <a:r>
              <a:rPr lang="fr-FR" sz="1200" dirty="0">
                <a:latin typeface="Calibri" pitchFamily="34" charset="0"/>
              </a:rPr>
              <a:t>Concurrent 4 : </a:t>
            </a:r>
            <a:r>
              <a:rPr lang="fr-FR" sz="1200" dirty="0" smtClean="0">
                <a:latin typeface="Calibri" pitchFamily="34" charset="0"/>
              </a:rPr>
              <a:t>les clients </a:t>
            </a:r>
            <a:r>
              <a:rPr lang="fr-FR" sz="1200" dirty="0">
                <a:latin typeface="Calibri" pitchFamily="34" charset="0"/>
              </a:rPr>
              <a:t>(autoproduction)</a:t>
            </a:r>
          </a:p>
        </p:txBody>
      </p:sp>
      <p:sp>
        <p:nvSpPr>
          <p:cNvPr id="28689" name="Line 35"/>
          <p:cNvSpPr>
            <a:spLocks noChangeShapeType="1"/>
          </p:cNvSpPr>
          <p:nvPr/>
        </p:nvSpPr>
        <p:spPr bwMode="auto">
          <a:xfrm flipV="1">
            <a:off x="142844" y="3214686"/>
            <a:ext cx="4032250" cy="0"/>
          </a:xfrm>
          <a:prstGeom prst="line">
            <a:avLst/>
          </a:prstGeom>
          <a:noFill/>
          <a:ln w="9525">
            <a:solidFill>
              <a:schemeClr val="accent1"/>
            </a:solidFill>
            <a:round/>
            <a:headEnd/>
            <a:tailEnd/>
          </a:ln>
        </p:spPr>
        <p:txBody>
          <a:bodyPr wrap="none" anchor="ctr"/>
          <a:lstStyle/>
          <a:p>
            <a:endParaRPr lang="fr-FR"/>
          </a:p>
        </p:txBody>
      </p:sp>
      <p:sp>
        <p:nvSpPr>
          <p:cNvPr id="28690" name="Text Box 41"/>
          <p:cNvSpPr txBox="1">
            <a:spLocks noChangeArrowheads="1"/>
          </p:cNvSpPr>
          <p:nvPr/>
        </p:nvSpPr>
        <p:spPr bwMode="auto">
          <a:xfrm>
            <a:off x="2822575" y="1108075"/>
            <a:ext cx="153988" cy="292100"/>
          </a:xfrm>
          <a:prstGeom prst="rect">
            <a:avLst/>
          </a:prstGeom>
          <a:noFill/>
          <a:ln w="9525">
            <a:noFill/>
            <a:miter lim="800000"/>
            <a:headEnd/>
            <a:tailEnd/>
          </a:ln>
        </p:spPr>
        <p:txBody>
          <a:bodyPr wrap="none" lIns="75749" tIns="37874" rIns="75749" bIns="37874">
            <a:spAutoFit/>
          </a:bodyPr>
          <a:lstStyle/>
          <a:p>
            <a:pPr defTabSz="757238"/>
            <a:endParaRPr lang="fr-FR" sz="1400">
              <a:solidFill>
                <a:srgbClr val="000000"/>
              </a:solidFill>
              <a:latin typeface="Calibri" pitchFamily="34" charset="0"/>
            </a:endParaRPr>
          </a:p>
        </p:txBody>
      </p:sp>
      <p:sp>
        <p:nvSpPr>
          <p:cNvPr id="28691" name="Rectangle 42"/>
          <p:cNvSpPr>
            <a:spLocks noChangeArrowheads="1"/>
          </p:cNvSpPr>
          <p:nvPr/>
        </p:nvSpPr>
        <p:spPr bwMode="auto">
          <a:xfrm>
            <a:off x="4170363" y="4122738"/>
            <a:ext cx="4660900"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92" name="Text Box 43"/>
          <p:cNvSpPr txBox="1">
            <a:spLocks noChangeArrowheads="1"/>
          </p:cNvSpPr>
          <p:nvPr/>
        </p:nvSpPr>
        <p:spPr bwMode="auto">
          <a:xfrm>
            <a:off x="4246563" y="3157538"/>
            <a:ext cx="28702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28693" name="Text Box 44"/>
          <p:cNvSpPr txBox="1">
            <a:spLocks noChangeArrowheads="1"/>
          </p:cNvSpPr>
          <p:nvPr/>
        </p:nvSpPr>
        <p:spPr bwMode="auto">
          <a:xfrm>
            <a:off x="4189413" y="4473575"/>
            <a:ext cx="4641850" cy="100012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200" dirty="0">
                <a:solidFill>
                  <a:srgbClr val="000000"/>
                </a:solidFill>
                <a:latin typeface="Calibri" pitchFamily="34" charset="0"/>
              </a:rPr>
              <a:t>Risque concurrentiel</a:t>
            </a:r>
          </a:p>
          <a:p>
            <a:pPr marL="180975" indent="-180975" defTabSz="757238">
              <a:lnSpc>
                <a:spcPct val="150000"/>
              </a:lnSpc>
              <a:buFontTx/>
              <a:buAutoNum type="arabicPeriod"/>
            </a:pPr>
            <a:r>
              <a:rPr lang="fr-FR" sz="1200" dirty="0">
                <a:solidFill>
                  <a:srgbClr val="000000"/>
                </a:solidFill>
                <a:latin typeface="Calibri" pitchFamily="34" charset="0"/>
              </a:rPr>
              <a:t>Exiger de nouveaux paramètres de performances par le régulateur (Imprévisibilité du régulateurs)</a:t>
            </a:r>
          </a:p>
          <a:p>
            <a:pPr marL="180975" indent="-180975" defTabSz="757238">
              <a:buFontTx/>
              <a:buAutoNum type="arabicPeriod"/>
            </a:pPr>
            <a:r>
              <a:rPr lang="fr-FR" sz="1200" dirty="0">
                <a:solidFill>
                  <a:srgbClr val="000000"/>
                </a:solidFill>
                <a:latin typeface="Calibri" pitchFamily="34" charset="0"/>
              </a:rPr>
              <a:t>Risque technologique </a:t>
            </a:r>
          </a:p>
        </p:txBody>
      </p:sp>
      <p:sp>
        <p:nvSpPr>
          <p:cNvPr id="14408" name="Text Box 79"/>
          <p:cNvSpPr txBox="1">
            <a:spLocks noChangeArrowheads="1"/>
          </p:cNvSpPr>
          <p:nvPr/>
        </p:nvSpPr>
        <p:spPr bwMode="auto">
          <a:xfrm>
            <a:off x="465138" y="792163"/>
            <a:ext cx="3749675" cy="1295400"/>
          </a:xfrm>
          <a:prstGeom prst="rect">
            <a:avLst/>
          </a:prstGeom>
          <a:noFill/>
          <a:ln w="9525">
            <a:noFill/>
            <a:miter lim="800000"/>
            <a:headEnd/>
            <a:tailEnd/>
          </a:ln>
        </p:spPr>
        <p:txBody>
          <a:bodyPr lIns="75749" tIns="37874" rIns="75749" bIns="37874">
            <a:spAutoFit/>
          </a:bodyPr>
          <a:lstStyle/>
          <a:p>
            <a:pPr algn="just" defTabSz="757238" fontAlgn="auto">
              <a:spcBef>
                <a:spcPts val="0"/>
              </a:spcBef>
              <a:spcAft>
                <a:spcPct val="20000"/>
              </a:spcAft>
              <a:buClr>
                <a:srgbClr val="666465"/>
              </a:buClr>
              <a:buSzPct val="80000"/>
              <a:buFont typeface="Wingdings" pitchFamily="2" charset="2"/>
              <a:buNone/>
              <a:defRPr/>
            </a:pPr>
            <a:r>
              <a:rPr lang="fr-FR" sz="1200" b="1" dirty="0">
                <a:solidFill>
                  <a:srgbClr val="000000"/>
                </a:solidFill>
                <a:latin typeface="+mn-lt"/>
                <a:cs typeface="+mn-cs"/>
              </a:rPr>
              <a:t>Prestation de base : </a:t>
            </a:r>
            <a:r>
              <a:rPr lang="fr-FR" sz="1200" dirty="0">
                <a:solidFill>
                  <a:srgbClr val="000000"/>
                </a:solidFill>
                <a:latin typeface="+mn-lt"/>
                <a:cs typeface="+mn-cs"/>
              </a:rPr>
              <a:t>mettre à disposition l’électricité </a:t>
            </a:r>
          </a:p>
          <a:p>
            <a:pPr marL="88900" algn="just" defTabSz="757238" fontAlgn="auto">
              <a:spcBef>
                <a:spcPts val="0"/>
              </a:spcBef>
              <a:spcAft>
                <a:spcPct val="20000"/>
              </a:spcAft>
              <a:buClr>
                <a:srgbClr val="666465"/>
              </a:buClr>
              <a:buSzPct val="80000"/>
              <a:buFont typeface="Wingdings" pitchFamily="2" charset="2"/>
              <a:buNone/>
              <a:defRPr/>
            </a:pPr>
            <a:r>
              <a:rPr lang="fr-FR" sz="1200" u="sng" dirty="0">
                <a:solidFill>
                  <a:srgbClr val="000000"/>
                </a:solidFill>
                <a:latin typeface="+mn-lt"/>
                <a:cs typeface="+mn-cs"/>
              </a:rPr>
              <a:t>Moyenne tension :</a:t>
            </a:r>
            <a:r>
              <a:rPr lang="fr-FR" sz="1200" dirty="0">
                <a:solidFill>
                  <a:srgbClr val="000000"/>
                </a:solidFill>
                <a:latin typeface="+mn-lt"/>
                <a:cs typeface="+mn-cs"/>
              </a:rPr>
              <a:t> acheminement et fourniture d’électricité</a:t>
            </a:r>
          </a:p>
          <a:p>
            <a:pPr marL="88900" algn="just" defTabSz="757238" fontAlgn="auto">
              <a:spcBef>
                <a:spcPts val="0"/>
              </a:spcBef>
              <a:spcAft>
                <a:spcPct val="20000"/>
              </a:spcAft>
              <a:buClr>
                <a:srgbClr val="666465"/>
              </a:buClr>
              <a:buSzPct val="80000"/>
              <a:buFont typeface="Wingdings" pitchFamily="2" charset="2"/>
              <a:buNone/>
              <a:defRPr/>
            </a:pPr>
            <a:r>
              <a:rPr lang="fr-FR" sz="1200" u="sng" dirty="0">
                <a:solidFill>
                  <a:srgbClr val="000000"/>
                </a:solidFill>
                <a:latin typeface="+mn-lt"/>
                <a:cs typeface="+mn-cs"/>
              </a:rPr>
              <a:t>Haute tension :</a:t>
            </a:r>
            <a:r>
              <a:rPr lang="fr-FR" sz="1200" dirty="0">
                <a:solidFill>
                  <a:srgbClr val="000000"/>
                </a:solidFill>
                <a:latin typeface="+mn-lt"/>
                <a:cs typeface="+mn-cs"/>
              </a:rPr>
              <a:t> fourniture et commercialisation d’électricité</a:t>
            </a:r>
          </a:p>
          <a:p>
            <a:pPr algn="just" defTabSz="757238" fontAlgn="auto">
              <a:spcBef>
                <a:spcPts val="0"/>
              </a:spcBef>
              <a:spcAft>
                <a:spcPct val="20000"/>
              </a:spcAft>
              <a:buClr>
                <a:srgbClr val="666465"/>
              </a:buClr>
              <a:buSzPct val="80000"/>
              <a:defRPr/>
            </a:pPr>
            <a:r>
              <a:rPr lang="fr-FR" sz="1200" b="1" dirty="0">
                <a:solidFill>
                  <a:srgbClr val="000000"/>
                </a:solidFill>
                <a:latin typeface="+mn-lt"/>
                <a:cs typeface="+mn-cs"/>
              </a:rPr>
              <a:t>Services :</a:t>
            </a:r>
            <a:r>
              <a:rPr lang="fr-FR" sz="1200" dirty="0">
                <a:solidFill>
                  <a:srgbClr val="000000"/>
                </a:solidFill>
                <a:latin typeface="+mn-lt"/>
                <a:cs typeface="+mn-cs"/>
              </a:rPr>
              <a:t> prestation de conseil et assistance technique</a:t>
            </a:r>
          </a:p>
        </p:txBody>
      </p:sp>
      <p:sp>
        <p:nvSpPr>
          <p:cNvPr id="28695" name="Text Box 10"/>
          <p:cNvSpPr txBox="1">
            <a:spLocks noChangeArrowheads="1"/>
          </p:cNvSpPr>
          <p:nvPr/>
        </p:nvSpPr>
        <p:spPr bwMode="auto">
          <a:xfrm>
            <a:off x="4308475" y="919163"/>
            <a:ext cx="2422525" cy="6921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000" b="1">
                <a:solidFill>
                  <a:schemeClr val="bg1"/>
                </a:solidFill>
                <a:latin typeface="Calibri" pitchFamily="34" charset="0"/>
              </a:rPr>
              <a:t>Règles du jeu concurrentiel</a:t>
            </a:r>
          </a:p>
        </p:txBody>
      </p:sp>
      <p:sp>
        <p:nvSpPr>
          <p:cNvPr id="28696" name="Rectangle 7"/>
          <p:cNvSpPr>
            <a:spLocks noChangeArrowheads="1"/>
          </p:cNvSpPr>
          <p:nvPr/>
        </p:nvSpPr>
        <p:spPr bwMode="auto">
          <a:xfrm>
            <a:off x="184150" y="0"/>
            <a:ext cx="7285038" cy="327025"/>
          </a:xfrm>
          <a:prstGeom prst="rect">
            <a:avLst/>
          </a:prstGeom>
          <a:noFill/>
          <a:ln w="9525">
            <a:noFill/>
            <a:miter lim="800000"/>
            <a:headEnd/>
            <a:tailEnd/>
          </a:ln>
        </p:spPr>
        <p:txBody>
          <a:bodyPr lIns="0" tIns="0" rIns="0" bIns="0" anchor="b"/>
          <a:lstStyle/>
          <a:p>
            <a:pPr marL="457200" indent="-457200"/>
            <a:endParaRPr lang="fr-FR" sz="2400">
              <a:solidFill>
                <a:srgbClr val="000000"/>
              </a:solidFill>
              <a:latin typeface="Calibri" pitchFamily="34" charset="0"/>
            </a:endParaRPr>
          </a:p>
        </p:txBody>
      </p:sp>
      <p:sp>
        <p:nvSpPr>
          <p:cNvPr id="28697" name="Text Box 40"/>
          <p:cNvSpPr txBox="1">
            <a:spLocks noChangeArrowheads="1"/>
          </p:cNvSpPr>
          <p:nvPr/>
        </p:nvSpPr>
        <p:spPr bwMode="auto">
          <a:xfrm>
            <a:off x="4214813" y="893763"/>
            <a:ext cx="4656137" cy="3178175"/>
          </a:xfrm>
          <a:prstGeom prst="rect">
            <a:avLst/>
          </a:prstGeom>
          <a:noFill/>
          <a:ln w="9525">
            <a:noFill/>
            <a:miter lim="800000"/>
            <a:headEnd/>
            <a:tailEnd/>
          </a:ln>
        </p:spPr>
        <p:txBody>
          <a:bodyPr lIns="75749" tIns="37874" rIns="75749" bIns="37874">
            <a:spAutoFit/>
          </a:bodyPr>
          <a:lstStyle/>
          <a:p>
            <a:pPr marL="177800" indent="-177800" defTabSz="757238"/>
            <a:r>
              <a:rPr lang="fr-FR" sz="1200" b="1" u="sng" dirty="0">
                <a:latin typeface="Calibri" pitchFamily="34" charset="0"/>
              </a:rPr>
              <a:t>Barrières à l’entrée</a:t>
            </a:r>
            <a:r>
              <a:rPr lang="fr-FR" sz="1200" b="1" dirty="0">
                <a:latin typeface="Calibri" pitchFamily="34" charset="0"/>
              </a:rPr>
              <a:t>: </a:t>
            </a:r>
            <a:r>
              <a:rPr lang="fr-FR" sz="1200" i="1" dirty="0">
                <a:latin typeface="Calibri" pitchFamily="34" charset="0"/>
              </a:rPr>
              <a:t>effet de taille (retour d’investissement)</a:t>
            </a:r>
            <a:endParaRPr lang="fr-FR" sz="1200" b="1" dirty="0">
              <a:latin typeface="Calibri" pitchFamily="34" charset="0"/>
            </a:endParaRPr>
          </a:p>
          <a:p>
            <a:pPr marL="177800" indent="-177800" defTabSz="757238"/>
            <a:r>
              <a:rPr lang="fr-FR" sz="1200" b="1" u="sng" dirty="0">
                <a:latin typeface="Calibri" pitchFamily="34" charset="0"/>
              </a:rPr>
              <a:t>FCS </a:t>
            </a:r>
            <a:r>
              <a:rPr lang="fr-FR" sz="1200" b="1" dirty="0">
                <a:latin typeface="Calibri" pitchFamily="34" charset="0"/>
              </a:rPr>
              <a:t>: </a:t>
            </a:r>
          </a:p>
          <a:p>
            <a:pPr marL="177800" indent="-177800" defTabSz="757238">
              <a:buFont typeface="Verdana" pitchFamily="34" charset="0"/>
              <a:buAutoNum type="arabicPeriod"/>
            </a:pPr>
            <a:r>
              <a:rPr lang="fr-FR" sz="1200" dirty="0">
                <a:latin typeface="Calibri" pitchFamily="34" charset="0"/>
              </a:rPr>
              <a:t>Optimisation et généralisation de nouvelles technologies (télégestion, etc.)</a:t>
            </a:r>
          </a:p>
          <a:p>
            <a:pPr marL="177800" indent="-177800" defTabSz="757238">
              <a:lnSpc>
                <a:spcPct val="120000"/>
              </a:lnSpc>
              <a:buFontTx/>
              <a:buAutoNum type="arabicPeriod"/>
            </a:pPr>
            <a:r>
              <a:rPr lang="fr-FR" sz="1200" dirty="0">
                <a:latin typeface="Calibri" pitchFamily="34" charset="0"/>
              </a:rPr>
              <a:t>Système d’Information orienté clients: </a:t>
            </a:r>
          </a:p>
          <a:p>
            <a:pPr marL="187325" lvl="1" indent="-187325" defTabSz="757238">
              <a:lnSpc>
                <a:spcPct val="120000"/>
              </a:lnSpc>
              <a:buFontTx/>
              <a:buChar char="•"/>
            </a:pPr>
            <a:r>
              <a:rPr lang="fr-FR" sz="1200" dirty="0">
                <a:latin typeface="Calibri" pitchFamily="34" charset="0"/>
              </a:rPr>
              <a:t>Gestion du client à la fois sur le plan commercial et technique</a:t>
            </a:r>
          </a:p>
          <a:p>
            <a:pPr marL="187325" lvl="1" indent="-187325" defTabSz="757238">
              <a:lnSpc>
                <a:spcPct val="120000"/>
              </a:lnSpc>
              <a:buFontTx/>
              <a:buChar char="•"/>
            </a:pPr>
            <a:r>
              <a:rPr lang="fr-FR" sz="1200" dirty="0">
                <a:latin typeface="Calibri" pitchFamily="34" charset="0"/>
              </a:rPr>
              <a:t>Facilité d’accès à une information traitée (interface intelligente),</a:t>
            </a:r>
          </a:p>
          <a:p>
            <a:pPr marL="187325" lvl="1" indent="-187325" defTabSz="757238">
              <a:buFontTx/>
              <a:buChar char="•"/>
            </a:pPr>
            <a:r>
              <a:rPr lang="fr-FR" sz="1200" dirty="0">
                <a:latin typeface="Calibri" pitchFamily="34" charset="0"/>
              </a:rPr>
              <a:t>Suivi et analyse de l’évolution des courbes de charge, </a:t>
            </a:r>
          </a:p>
          <a:p>
            <a:pPr marL="177800" indent="-177800" defTabSz="757238">
              <a:buFontTx/>
              <a:buAutoNum type="arabicPeriod"/>
            </a:pPr>
            <a:r>
              <a:rPr lang="fr-FR" sz="1200" dirty="0">
                <a:latin typeface="Calibri" pitchFamily="34" charset="0"/>
              </a:rPr>
              <a:t>Capacité de </a:t>
            </a:r>
            <a:r>
              <a:rPr lang="fr-FR" sz="1200" dirty="0" err="1">
                <a:latin typeface="Calibri" pitchFamily="34" charset="0"/>
              </a:rPr>
              <a:t>Trading</a:t>
            </a:r>
            <a:r>
              <a:rPr lang="fr-FR" sz="1200" dirty="0">
                <a:latin typeface="Calibri" pitchFamily="34" charset="0"/>
              </a:rPr>
              <a:t>, </a:t>
            </a:r>
          </a:p>
          <a:p>
            <a:pPr marL="177800" indent="-177800" defTabSz="757238">
              <a:lnSpc>
                <a:spcPct val="120000"/>
              </a:lnSpc>
              <a:buFontTx/>
              <a:buAutoNum type="arabicPeriod"/>
            </a:pPr>
            <a:r>
              <a:rPr lang="fr-FR" sz="1200" dirty="0">
                <a:latin typeface="Calibri" pitchFamily="34" charset="0"/>
              </a:rPr>
              <a:t>Maîtrise de l’adéquation entre coûts de revient et prix</a:t>
            </a:r>
          </a:p>
          <a:p>
            <a:pPr marL="177800" indent="-177800" defTabSz="757238">
              <a:lnSpc>
                <a:spcPct val="120000"/>
              </a:lnSpc>
              <a:buFontTx/>
              <a:buAutoNum type="arabicPeriod"/>
            </a:pPr>
            <a:r>
              <a:rPr lang="fr-FR" sz="1200" dirty="0">
                <a:latin typeface="Calibri" pitchFamily="34" charset="0"/>
              </a:rPr>
              <a:t>Connaissance du client; </a:t>
            </a:r>
          </a:p>
          <a:p>
            <a:pPr marL="177800" indent="-177800" defTabSz="757238">
              <a:lnSpc>
                <a:spcPct val="120000"/>
              </a:lnSpc>
              <a:buFontTx/>
              <a:buAutoNum type="arabicPeriod"/>
            </a:pPr>
            <a:r>
              <a:rPr lang="fr-FR" sz="1200" dirty="0" smtClean="0">
                <a:latin typeface="Calibri" pitchFamily="34" charset="0"/>
              </a:rPr>
              <a:t>Amélioration de l’image </a:t>
            </a:r>
            <a:r>
              <a:rPr lang="fr-FR" sz="1200" dirty="0">
                <a:latin typeface="Calibri" pitchFamily="34" charset="0"/>
              </a:rPr>
              <a:t>de Marque, </a:t>
            </a:r>
          </a:p>
          <a:p>
            <a:pPr marL="177800" indent="-177800" defTabSz="757238">
              <a:lnSpc>
                <a:spcPct val="120000"/>
              </a:lnSpc>
              <a:buFontTx/>
              <a:buAutoNum type="arabicPeriod"/>
            </a:pPr>
            <a:r>
              <a:rPr lang="fr-FR" sz="1200" dirty="0">
                <a:latin typeface="Calibri" pitchFamily="34" charset="0"/>
              </a:rPr>
              <a:t>Développement  des compétences RH (marketing et expertise technique),</a:t>
            </a:r>
          </a:p>
          <a:p>
            <a:pPr marL="177800" indent="-177800" defTabSz="757238">
              <a:lnSpc>
                <a:spcPct val="120000"/>
              </a:lnSpc>
              <a:buFontTx/>
              <a:buAutoNum type="arabicPeriod"/>
            </a:pPr>
            <a:r>
              <a:rPr lang="fr-FR" sz="1200" dirty="0">
                <a:latin typeface="Calibri" pitchFamily="34" charset="0"/>
              </a:rPr>
              <a:t>Montage et suivi de dossiers de raccordement, </a:t>
            </a:r>
            <a:endParaRPr lang="fr-FR" sz="1200" i="1" dirty="0">
              <a:latin typeface="Calibri" pitchFamily="34" charset="0"/>
            </a:endParaRPr>
          </a:p>
        </p:txBody>
      </p:sp>
      <p:cxnSp>
        <p:nvCxnSpPr>
          <p:cNvPr id="28698" name="Connecteur droit 57"/>
          <p:cNvCxnSpPr>
            <a:cxnSpLocks noChangeShapeType="1"/>
          </p:cNvCxnSpPr>
          <p:nvPr/>
        </p:nvCxnSpPr>
        <p:spPr bwMode="auto">
          <a:xfrm>
            <a:off x="142844" y="2357430"/>
            <a:ext cx="4000528" cy="1588"/>
          </a:xfrm>
          <a:prstGeom prst="line">
            <a:avLst/>
          </a:prstGeom>
          <a:noFill/>
          <a:ln w="9525" algn="ctr">
            <a:solidFill>
              <a:schemeClr val="accent1"/>
            </a:solidFill>
            <a:round/>
            <a:headEnd/>
            <a:tailEnd/>
          </a:ln>
        </p:spPr>
      </p:cxnSp>
      <p:sp>
        <p:nvSpPr>
          <p:cNvPr id="28699" name="Text Box 43"/>
          <p:cNvSpPr txBox="1">
            <a:spLocks noChangeArrowheads="1"/>
          </p:cNvSpPr>
          <p:nvPr/>
        </p:nvSpPr>
        <p:spPr bwMode="auto">
          <a:xfrm>
            <a:off x="4225925" y="4164013"/>
            <a:ext cx="2870200"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Risques</a:t>
            </a:r>
          </a:p>
        </p:txBody>
      </p:sp>
      <p:sp>
        <p:nvSpPr>
          <p:cNvPr id="28700" name="Rectangle 42"/>
          <p:cNvSpPr>
            <a:spLocks noChangeArrowheads="1"/>
          </p:cNvSpPr>
          <p:nvPr/>
        </p:nvSpPr>
        <p:spPr bwMode="auto">
          <a:xfrm>
            <a:off x="142875" y="4914912"/>
            <a:ext cx="4000500"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701" name="Text Box 45"/>
          <p:cNvSpPr txBox="1">
            <a:spLocks noChangeArrowheads="1"/>
          </p:cNvSpPr>
          <p:nvPr/>
        </p:nvSpPr>
        <p:spPr bwMode="auto">
          <a:xfrm rot="10800000" flipV="1">
            <a:off x="374143" y="4970886"/>
            <a:ext cx="2577549" cy="261154"/>
          </a:xfrm>
          <a:prstGeom prst="rect">
            <a:avLst/>
          </a:prstGeom>
          <a:noFill/>
          <a:ln w="9525">
            <a:noFill/>
            <a:miter lim="800000"/>
            <a:headEnd/>
            <a:tailEnd/>
          </a:ln>
        </p:spPr>
        <p:txBody>
          <a:bodyPr wrap="square" lIns="75749" tIns="37874" rIns="75749" bIns="37874">
            <a:spAutoFit/>
          </a:bodyPr>
          <a:lstStyle/>
          <a:p>
            <a:pPr defTabSz="757238">
              <a:spcBef>
                <a:spcPct val="50000"/>
              </a:spcBef>
            </a:pPr>
            <a:r>
              <a:rPr lang="fr-FR" sz="1200" b="1" dirty="0">
                <a:solidFill>
                  <a:schemeClr val="bg1"/>
                </a:solidFill>
                <a:latin typeface="Calibri" pitchFamily="34" charset="0"/>
              </a:rPr>
              <a:t>Structure de la concurrence</a:t>
            </a:r>
          </a:p>
        </p:txBody>
      </p:sp>
      <p:sp>
        <p:nvSpPr>
          <p:cNvPr id="28702" name="Rectangle 7"/>
          <p:cNvSpPr>
            <a:spLocks noChangeArrowheads="1"/>
          </p:cNvSpPr>
          <p:nvPr/>
        </p:nvSpPr>
        <p:spPr bwMode="auto">
          <a:xfrm>
            <a:off x="206375" y="163513"/>
            <a:ext cx="7285038" cy="265112"/>
          </a:xfrm>
          <a:prstGeom prst="rect">
            <a:avLst/>
          </a:prstGeom>
          <a:noFill/>
          <a:ln w="9525">
            <a:noFill/>
            <a:miter lim="800000"/>
            <a:headEnd/>
            <a:tailEnd/>
          </a:ln>
        </p:spPr>
        <p:txBody>
          <a:bodyPr lIns="0" tIns="0" rIns="0" bIns="0" anchor="b"/>
          <a:lstStyle/>
          <a:p>
            <a:pPr marL="457200" indent="-457200"/>
            <a:r>
              <a:rPr lang="fr-FR" sz="2400" b="1" dirty="0">
                <a:solidFill>
                  <a:srgbClr val="000000"/>
                </a:solidFill>
                <a:latin typeface="Calibri" pitchFamily="34" charset="0"/>
              </a:rPr>
              <a:t>Caractérisation du segment « </a:t>
            </a:r>
            <a:r>
              <a:rPr lang="fr-FR" sz="2400" b="1" dirty="0" smtClean="0">
                <a:solidFill>
                  <a:srgbClr val="000000"/>
                </a:solidFill>
                <a:latin typeface="Calibri" pitchFamily="34" charset="0"/>
              </a:rPr>
              <a:t>Éligibles </a:t>
            </a:r>
            <a:r>
              <a:rPr lang="fr-FR" sz="2400" b="1" dirty="0">
                <a:solidFill>
                  <a:srgbClr val="000000"/>
                </a:solidFill>
                <a:latin typeface="Calibri" pitchFamily="34" charset="0"/>
              </a:rPr>
              <a:t>Électricité » </a:t>
            </a:r>
          </a:p>
        </p:txBody>
      </p:sp>
      <p:sp>
        <p:nvSpPr>
          <p:cNvPr id="28733" name="Text Box 10"/>
          <p:cNvSpPr txBox="1">
            <a:spLocks noChangeArrowheads="1"/>
          </p:cNvSpPr>
          <p:nvPr/>
        </p:nvSpPr>
        <p:spPr bwMode="auto">
          <a:xfrm>
            <a:off x="303213" y="603250"/>
            <a:ext cx="1897062"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Définition du segment</a:t>
            </a:r>
          </a:p>
        </p:txBody>
      </p:sp>
      <p:sp>
        <p:nvSpPr>
          <p:cNvPr id="28734" name="Text Box 11"/>
          <p:cNvSpPr txBox="1">
            <a:spLocks noChangeArrowheads="1"/>
          </p:cNvSpPr>
          <p:nvPr/>
        </p:nvSpPr>
        <p:spPr bwMode="auto">
          <a:xfrm>
            <a:off x="4311650" y="593725"/>
            <a:ext cx="44704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Règles du jeu et synergies possibles</a:t>
            </a:r>
          </a:p>
        </p:txBody>
      </p:sp>
      <p:graphicFrame>
        <p:nvGraphicFramePr>
          <p:cNvPr id="34" name="Group 93"/>
          <p:cNvGraphicFramePr>
            <a:graphicFrameLocks/>
          </p:cNvGraphicFramePr>
          <p:nvPr/>
        </p:nvGraphicFramePr>
        <p:xfrm>
          <a:off x="500034" y="3214686"/>
          <a:ext cx="3643339" cy="1714512"/>
        </p:xfrm>
        <a:graphic>
          <a:graphicData uri="http://schemas.openxmlformats.org/drawingml/2006/table">
            <a:tbl>
              <a:tblPr/>
              <a:tblGrid>
                <a:gridCol w="857256"/>
                <a:gridCol w="699165"/>
                <a:gridCol w="520477"/>
                <a:gridCol w="525487"/>
                <a:gridCol w="520477"/>
                <a:gridCol w="520477"/>
              </a:tblGrid>
              <a:tr h="282570">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2013</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smtClean="0">
                          <a:ln>
                            <a:noFill/>
                          </a:ln>
                          <a:solidFill>
                            <a:schemeClr val="tx1"/>
                          </a:solidFill>
                          <a:effectLst/>
                          <a:latin typeface="Arial" charset="0"/>
                        </a:rPr>
                        <a:t>2014</a:t>
                      </a: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2015</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2016</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2017</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470951">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Volume (</a:t>
                      </a:r>
                      <a:r>
                        <a:rPr kumimoji="0" lang="fr-FR" sz="1000" b="1" i="0" u="none" strike="noStrike" cap="none" normalizeH="0" baseline="0" dirty="0" err="1" smtClean="0">
                          <a:ln>
                            <a:noFill/>
                          </a:ln>
                          <a:solidFill>
                            <a:schemeClr val="tx1"/>
                          </a:solidFill>
                          <a:effectLst/>
                          <a:latin typeface="Arial" charset="0"/>
                        </a:rPr>
                        <a:t>GWh</a:t>
                      </a:r>
                      <a:r>
                        <a:rPr kumimoji="0" lang="fr-FR" sz="1000" b="1" i="0" u="none" strike="noStrike" cap="none" normalizeH="0" baseline="0" dirty="0" smtClean="0">
                          <a:ln>
                            <a:noFill/>
                          </a:ln>
                          <a:solidFill>
                            <a:schemeClr val="tx1"/>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1 589</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1 720</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1 866</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2 016</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2 170</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37746">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VA (DA/kWh)</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l" rtl="0" fontAlgn="t"/>
                      <a:r>
                        <a:rPr lang="fr-FR" sz="1000" b="1" i="0" u="none" strike="noStrike" dirty="0" smtClean="0">
                          <a:solidFill>
                            <a:schemeClr val="tx1"/>
                          </a:solidFill>
                          <a:latin typeface="Arial"/>
                        </a:rPr>
                        <a:t>BT  3,958</a:t>
                      </a:r>
                    </a:p>
                    <a:p>
                      <a:pPr algn="l" rtl="0" fontAlgn="t"/>
                      <a:r>
                        <a:rPr lang="fr-FR" sz="1000" b="1" i="0" u="none" strike="noStrike" dirty="0" smtClean="0">
                          <a:solidFill>
                            <a:schemeClr val="tx1"/>
                          </a:solidFill>
                          <a:latin typeface="Arial"/>
                        </a:rPr>
                        <a:t>MT 3,307</a:t>
                      </a:r>
                    </a:p>
                    <a:p>
                      <a:pPr algn="l" rtl="0" fontAlgn="t"/>
                      <a:r>
                        <a:rPr lang="fr-FR" sz="1000" b="1" i="0" u="none" strike="noStrike" dirty="0" smtClean="0">
                          <a:solidFill>
                            <a:schemeClr val="tx1"/>
                          </a:solidFill>
                          <a:latin typeface="Arial"/>
                        </a:rPr>
                        <a:t>HT 2,189</a:t>
                      </a:r>
                    </a:p>
                    <a:p>
                      <a:pPr algn="ctr" rtl="0" fontAlgn="t"/>
                      <a:endParaRPr lang="fr-FR" sz="1000" b="0"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a:solidFill>
                            <a:schemeClr val="tx1"/>
                          </a:solidFill>
                          <a:latin typeface="Arial"/>
                        </a:rPr>
                        <a:t>3,554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dirty="0">
                          <a:solidFill>
                            <a:schemeClr val="tx1"/>
                          </a:solidFill>
                          <a:latin typeface="Arial"/>
                        </a:rPr>
                        <a:t>3,554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a:solidFill>
                            <a:schemeClr val="tx1"/>
                          </a:solidFill>
                          <a:latin typeface="Arial"/>
                        </a:rPr>
                        <a:t>3,554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rtl="0" fontAlgn="t"/>
                      <a:r>
                        <a:rPr lang="fr-FR" sz="1000" b="0" i="0" u="none" strike="noStrike">
                          <a:solidFill>
                            <a:schemeClr val="tx1"/>
                          </a:solidFill>
                          <a:latin typeface="Arial"/>
                        </a:rPr>
                        <a:t>3,554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23245">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CA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algn="ctr" rtl="0" eaLnBrk="1" fontAlgn="ctr" latinLnBrk="0" hangingPunct="1"/>
                      <a:r>
                        <a:rPr kumimoji="0" lang="fr-FR" sz="1000" b="0" i="0" u="none" strike="noStrike" kern="1200">
                          <a:solidFill>
                            <a:schemeClr val="tx1"/>
                          </a:solidFill>
                          <a:latin typeface="Arial"/>
                          <a:ea typeface="+mn-ea"/>
                          <a:cs typeface="+mn-cs"/>
                        </a:rPr>
                        <a:t>     </a:t>
                      </a:r>
                      <a:r>
                        <a:rPr kumimoji="0" lang="fr-FR" sz="1000" b="0" i="0" u="none" strike="noStrike" kern="1200" smtClean="0">
                          <a:solidFill>
                            <a:schemeClr val="tx1"/>
                          </a:solidFill>
                          <a:latin typeface="Arial"/>
                          <a:ea typeface="+mn-ea"/>
                          <a:cs typeface="+mn-cs"/>
                        </a:rPr>
                        <a:t>4 </a:t>
                      </a:r>
                      <a:r>
                        <a:rPr kumimoji="0" lang="fr-FR" sz="1000" b="0" i="0" u="none" strike="noStrike" kern="1200" dirty="0">
                          <a:solidFill>
                            <a:schemeClr val="tx1"/>
                          </a:solidFill>
                          <a:latin typeface="Arial"/>
                          <a:ea typeface="+mn-ea"/>
                          <a:cs typeface="+mn-cs"/>
                        </a:rPr>
                        <a:t>634,33    </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6 113</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6 633</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7 167</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ctr" fontAlgn="ctr"/>
                      <a:r>
                        <a:rPr kumimoji="0" lang="fr-FR" sz="1000" b="0" i="0" u="none" strike="noStrike" kern="1200" dirty="0">
                          <a:solidFill>
                            <a:schemeClr val="tx1"/>
                          </a:solidFill>
                          <a:latin typeface="Arial"/>
                          <a:ea typeface="+mn-ea"/>
                          <a:cs typeface="+mn-cs"/>
                        </a:rPr>
                        <a:t>7 712</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824" name="Group 224"/>
          <p:cNvGraphicFramePr>
            <a:graphicFrameLocks noGrp="1"/>
          </p:cNvGraphicFramePr>
          <p:nvPr>
            <p:ph idx="4294967295"/>
          </p:nvPr>
        </p:nvGraphicFramePr>
        <p:xfrm>
          <a:off x="586944" y="564045"/>
          <a:ext cx="8128460" cy="5660503"/>
        </p:xfrm>
        <a:graphic>
          <a:graphicData uri="http://schemas.openxmlformats.org/drawingml/2006/table">
            <a:tbl>
              <a:tblPr/>
              <a:tblGrid>
                <a:gridCol w="437391"/>
                <a:gridCol w="171526"/>
                <a:gridCol w="2248571"/>
                <a:gridCol w="357190"/>
                <a:gridCol w="357190"/>
                <a:gridCol w="357190"/>
                <a:gridCol w="285752"/>
                <a:gridCol w="3913650"/>
              </a:tblGrid>
              <a:tr h="281047">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rPr>
                        <a:t>Tr </a:t>
                      </a:r>
                      <a:r>
                        <a:rPr kumimoji="0" lang="fr-FR" sz="900" b="1" i="0" u="none" strike="noStrike" cap="none" normalizeH="0" baseline="0" dirty="0" err="1" smtClean="0">
                          <a:ln>
                            <a:noFill/>
                          </a:ln>
                          <a:solidFill>
                            <a:schemeClr val="tx1"/>
                          </a:solidFill>
                          <a:effectLst/>
                          <a:latin typeface="Arial" charset="0"/>
                        </a:rPr>
                        <a:t>fbl</a:t>
                      </a:r>
                      <a:endParaRPr kumimoji="0" lang="fr-FR" sz="900" b="1" i="0" u="none" strike="noStrike" cap="none" normalizeH="0" baseline="0" dirty="0" smtClean="0">
                        <a:ln>
                          <a:noFill/>
                        </a:ln>
                        <a:solidFill>
                          <a:schemeClr val="tx1"/>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chemeClr val="tx1"/>
                          </a:solidFill>
                          <a:effectLst/>
                          <a:latin typeface="Arial" charset="0"/>
                        </a:rPr>
                        <a:t>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rPr>
                        <a:t>Moye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rPr>
                        <a:t>Forte</a:t>
                      </a:r>
                    </a:p>
                  </a:txBody>
                  <a:tcPr marL="0" marR="0"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rPr>
                        <a:t>Commentaires</a:t>
                      </a:r>
                    </a:p>
                  </a:txBody>
                  <a:tcPr marL="0" marR="0" marT="18000" marB="1800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986534">
                <a:tc rowSpan="8" gridSpan="2">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r>
                        <a:rPr kumimoji="0" lang="fr-FR" sz="1100" b="1" i="0" u="none" strike="noStrike" cap="none" normalizeH="0" baseline="0" smtClean="0">
                          <a:ln>
                            <a:noFill/>
                          </a:ln>
                          <a:solidFill>
                            <a:schemeClr val="tx1"/>
                          </a:solidFill>
                          <a:effectLst/>
                          <a:latin typeface="Arial" charset="0"/>
                          <a:cs typeface="Arial" charset="0"/>
                        </a:rPr>
                        <a:t>Maîtrise des Facteurs Clés de succès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8" h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Système d’Information orienté clients: </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chemeClr val="tx1"/>
                          </a:solidFill>
                          <a:effectLst/>
                          <a:latin typeface="Arial" charset="0"/>
                          <a:cs typeface="Arial" charset="0"/>
                        </a:rPr>
                        <a:t>Gestion du client à la fois sur le plan commercial et technique</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chemeClr val="tx1"/>
                          </a:solidFill>
                          <a:effectLst/>
                          <a:latin typeface="Arial" charset="0"/>
                          <a:cs typeface="Arial" charset="0"/>
                        </a:rPr>
                        <a:t>Facilité d’accès à une information traitée (interface intelligente),</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chemeClr val="tx1"/>
                          </a:solidFill>
                          <a:effectLst/>
                          <a:latin typeface="Arial" charset="0"/>
                          <a:cs typeface="Arial" charset="0"/>
                        </a:rPr>
                        <a:t>Suivi et analyse de l’évolution des courbes de charge.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tx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Informations disponibles et expériences de tarification (courbes de charges)</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Information non partagée entre technique et commercial (la gestion technique étant assurée par GRTE pour les clients HT)</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Les interfaces et le traitement des informations sont insuffisants pour produire un résultat à forte valeur ajoutée  pour le client</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11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Développement de l’expertise : marketing et technique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tx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Manque de formations ciblée en marketing et management</a:t>
                      </a:r>
                    </a:p>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Départs anticipés des compétences et perte de qualification,</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11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Maîtrise de l’adéquation entre couts de revient et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chemeClr val="tx1"/>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tx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Structure des coûts non maitrisée, malgré une bonne connaissance de la courbe de charge</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5292">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Capacité de Trading</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tx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Inexistant</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9614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Optimisation et généralisation de nouvelles technologies (</a:t>
                      </a:r>
                      <a:r>
                        <a:rPr kumimoji="0" lang="fr-FR" sz="900" b="1" i="0" u="none" strike="noStrike" cap="none" normalizeH="0" baseline="0" dirty="0" err="1" smtClean="0">
                          <a:ln>
                            <a:noFill/>
                          </a:ln>
                          <a:solidFill>
                            <a:schemeClr val="tx1"/>
                          </a:solidFill>
                          <a:effectLst/>
                          <a:latin typeface="Arial" charset="0"/>
                          <a:cs typeface="Arial" charset="0"/>
                        </a:rPr>
                        <a:t>bcc</a:t>
                      </a:r>
                      <a:r>
                        <a:rPr kumimoji="0" lang="fr-FR" sz="900" b="1" i="0" u="none" strike="noStrike" cap="none" normalizeH="0" baseline="0" dirty="0" smtClean="0">
                          <a:ln>
                            <a:noFill/>
                          </a:ln>
                          <a:solidFill>
                            <a:schemeClr val="tx1"/>
                          </a:solidFill>
                          <a:effectLst/>
                          <a:latin typeface="Arial" charset="0"/>
                          <a:cs typeface="Arial" charset="0"/>
                        </a:rPr>
                        <a:t> télégestion,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tx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En cours de développement </a:t>
                      </a:r>
                    </a:p>
                    <a:p>
                      <a:pPr marL="271463" marR="0" lvl="1" indent="0" algn="l" defTabSz="914400" rtl="0" eaLnBrk="0" fontAlgn="base" latinLnBrk="0" hangingPunct="0">
                        <a:lnSpc>
                          <a:spcPct val="100000"/>
                        </a:lnSpc>
                        <a:spcBef>
                          <a:spcPct val="5000"/>
                        </a:spcBef>
                        <a:spcAft>
                          <a:spcPct val="0"/>
                        </a:spcAft>
                        <a:buClr>
                          <a:srgbClr val="666465"/>
                        </a:buClr>
                        <a:buSzTx/>
                        <a:buFont typeface="Wingdings" pitchFamily="2" charset="2"/>
                        <a:buChar char="Ø"/>
                        <a:tabLst/>
                      </a:pPr>
                      <a:r>
                        <a:rPr kumimoji="0" lang="fr-FR" sz="800" b="0" i="0" u="none" strike="noStrike" cap="none" normalizeH="0" baseline="0" dirty="0" smtClean="0">
                          <a:ln>
                            <a:noFill/>
                          </a:ln>
                          <a:solidFill>
                            <a:schemeClr val="tx1"/>
                          </a:solidFill>
                          <a:effectLst/>
                          <a:latin typeface="Arial" charset="0"/>
                          <a:cs typeface="Arial" charset="0"/>
                        </a:rPr>
                        <a:t>BCC couvre toutes les DD</a:t>
                      </a:r>
                    </a:p>
                    <a:p>
                      <a:pPr marL="271463" marR="0" lvl="1" indent="0" algn="l" defTabSz="914400" rtl="0" eaLnBrk="0" fontAlgn="base" latinLnBrk="0" hangingPunct="0">
                        <a:lnSpc>
                          <a:spcPct val="100000"/>
                        </a:lnSpc>
                        <a:spcBef>
                          <a:spcPct val="5000"/>
                        </a:spcBef>
                        <a:spcAft>
                          <a:spcPct val="0"/>
                        </a:spcAft>
                        <a:buClr>
                          <a:srgbClr val="666465"/>
                        </a:buClr>
                        <a:buSzTx/>
                        <a:buFont typeface="Wingdings" pitchFamily="2" charset="2"/>
                        <a:buChar char="Ø"/>
                        <a:tabLst/>
                      </a:pPr>
                      <a:r>
                        <a:rPr kumimoji="0" lang="fr-FR" sz="800" b="0" i="0" u="none" strike="noStrike" cap="none" normalizeH="0" baseline="0" dirty="0" smtClean="0">
                          <a:ln>
                            <a:noFill/>
                          </a:ln>
                          <a:solidFill>
                            <a:schemeClr val="tx1"/>
                          </a:solidFill>
                          <a:effectLst/>
                          <a:latin typeface="Arial" charset="0"/>
                          <a:cs typeface="Arial" charset="0"/>
                        </a:rPr>
                        <a:t>Télé relève MT: encours</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11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Montage et suivi de dossiers de raccordement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tx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Connaissance et expérience des procédures de raccordement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Délais à améliorer</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108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Amélioration l’image de marque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tx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kern="1200" cap="none" normalizeH="0" baseline="0" dirty="0" smtClean="0">
                          <a:ln>
                            <a:noFill/>
                          </a:ln>
                          <a:solidFill>
                            <a:schemeClr val="tx1"/>
                          </a:solidFill>
                          <a:effectLst/>
                          <a:latin typeface="Arial" charset="0"/>
                          <a:ea typeface="+mn-ea"/>
                          <a:cs typeface="Arial" charset="0"/>
                        </a:rPr>
                        <a:t>Les réclamations clients sont prises en charge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kern="1200" cap="none" normalizeH="0" baseline="0" dirty="0" smtClean="0">
                          <a:ln>
                            <a:noFill/>
                          </a:ln>
                          <a:solidFill>
                            <a:schemeClr val="tx1"/>
                          </a:solidFill>
                          <a:effectLst/>
                          <a:latin typeface="Arial" charset="0"/>
                          <a:ea typeface="+mn-ea"/>
                          <a:cs typeface="Arial" charset="0"/>
                        </a:rPr>
                        <a:t>Qualité</a:t>
                      </a:r>
                      <a:r>
                        <a:rPr kumimoji="0" lang="fr-FR" sz="800" b="0" i="0" u="none" strike="noStrike" cap="none" normalizeH="0" baseline="0" dirty="0" smtClean="0">
                          <a:ln>
                            <a:noFill/>
                          </a:ln>
                          <a:solidFill>
                            <a:schemeClr val="tx1"/>
                          </a:solidFill>
                          <a:effectLst/>
                          <a:latin typeface="Arial" charset="0"/>
                        </a:rPr>
                        <a:t> de service et prise en charge personnalisée à améliorer,</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8061">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Connaissance du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900" b="0" i="0" u="none" strike="noStrike" cap="none" normalizeH="0" baseline="0" dirty="0" smtClean="0">
                          <a:ln>
                            <a:noFill/>
                          </a:ln>
                          <a:solidFill>
                            <a:schemeClr val="tx1"/>
                          </a:solidFill>
                          <a:effectLst/>
                          <a:latin typeface="Arial" charset="0"/>
                        </a:rPr>
                        <a:t> </a:t>
                      </a:r>
                      <a:endParaRPr kumimoji="0" lang="fr-FR" sz="1600" b="0" i="0" u="none" strike="noStrike" cap="none" normalizeH="0" baseline="0" dirty="0" smtClean="0">
                        <a:ln>
                          <a:noFill/>
                        </a:ln>
                        <a:solidFill>
                          <a:schemeClr val="tx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En progression</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529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tx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chemeClr val="tx1"/>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7313"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rPr>
                        <a:t>Pas de concurrents actuellement</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529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rPr>
                        <a:t></a:t>
                      </a:r>
                      <a:endParaRPr kumimoji="0" lang="fr-FR" sz="1600" b="0" i="0" u="none" strike="noStrike" cap="none" normalizeH="0" baseline="0" dirty="0" smtClean="0">
                        <a:ln>
                          <a:noFill/>
                        </a:ln>
                        <a:solidFill>
                          <a:schemeClr val="tx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Capacité d’introduire des règles, etc.</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529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1" i="0" u="none" strike="noStrike" cap="none" normalizeH="0" baseline="0" dirty="0" smtClean="0">
                          <a:ln>
                            <a:noFill/>
                          </a:ln>
                          <a:solidFill>
                            <a:schemeClr val="tx1"/>
                          </a:solidFill>
                          <a:effectLst/>
                          <a:latin typeface="Arial" charset="0"/>
                        </a:rPr>
                        <a:t>X</a:t>
                      </a:r>
                      <a:endParaRPr kumimoji="0" lang="fr-FR" sz="16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4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717479">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Potentiel de valorisation des 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Des risques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Commercial : synergie Concessions Electricité, Gaz, Eligibles Gaz et services  </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Couts : synergie Gaz-Electricité pour relève</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Risques : synergie amont-aval avec la production</a:t>
                      </a: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331144">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charset="0"/>
                        </a:rPr>
                        <a:t>X</a:t>
                      </a: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14631">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1" i="0" u="none" strike="noStrike" kern="1200" cap="none" normalizeH="0" baseline="0" dirty="0" smtClean="0">
                          <a:ln>
                            <a:noFill/>
                          </a:ln>
                          <a:solidFill>
                            <a:schemeClr val="tx1"/>
                          </a:solidFill>
                          <a:effectLst/>
                          <a:latin typeface="Arial" charset="0"/>
                          <a:ea typeface="+mn-ea"/>
                          <a:cs typeface="+mn-cs"/>
                        </a:rPr>
                        <a:t>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9849" name="Rectangle 7"/>
          <p:cNvSpPr>
            <a:spLocks noChangeArrowheads="1"/>
          </p:cNvSpPr>
          <p:nvPr/>
        </p:nvSpPr>
        <p:spPr bwMode="auto">
          <a:xfrm>
            <a:off x="246083" y="0"/>
            <a:ext cx="7254875" cy="317500"/>
          </a:xfrm>
          <a:prstGeom prst="rect">
            <a:avLst/>
          </a:prstGeom>
          <a:noFill/>
          <a:ln w="9525">
            <a:noFill/>
            <a:miter lim="800000"/>
            <a:headEnd/>
            <a:tailEnd/>
          </a:ln>
        </p:spPr>
        <p:txBody>
          <a:bodyPr lIns="0" tIns="0" rIns="0" bIns="0" anchor="b"/>
          <a:lstStyle/>
          <a:p>
            <a:pPr marL="457200" indent="-457200"/>
            <a:r>
              <a:rPr lang="fr-FR" sz="2000" dirty="0">
                <a:solidFill>
                  <a:schemeClr val="bg2">
                    <a:lumMod val="50000"/>
                  </a:schemeClr>
                </a:solidFill>
                <a:latin typeface="Verdana" pitchFamily="34" charset="0"/>
              </a:rPr>
              <a:t>Potentiel de création de valeur </a:t>
            </a:r>
            <a:r>
              <a:rPr lang="fr-FR" sz="2000" dirty="0" smtClean="0">
                <a:solidFill>
                  <a:schemeClr val="bg2">
                    <a:lumMod val="50000"/>
                  </a:schemeClr>
                </a:solidFill>
                <a:latin typeface="Verdana" pitchFamily="34" charset="0"/>
              </a:rPr>
              <a:t>Eligibles </a:t>
            </a:r>
            <a:r>
              <a:rPr lang="fr-FR" sz="2000" dirty="0">
                <a:solidFill>
                  <a:schemeClr val="bg2">
                    <a:lumMod val="50000"/>
                  </a:schemeClr>
                </a:solidFill>
                <a:latin typeface="Verdana" pitchFamily="34" charset="0"/>
              </a:rPr>
              <a:t>Electricité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375348" name="Group 116"/>
          <p:cNvGraphicFramePr>
            <a:graphicFrameLocks noGrp="1"/>
          </p:cNvGraphicFramePr>
          <p:nvPr>
            <p:ph idx="4294967295"/>
          </p:nvPr>
        </p:nvGraphicFramePr>
        <p:xfrm>
          <a:off x="0" y="500063"/>
          <a:ext cx="8715437" cy="6124125"/>
        </p:xfrm>
        <a:graphic>
          <a:graphicData uri="http://schemas.openxmlformats.org/drawingml/2006/table">
            <a:tbl>
              <a:tblPr/>
              <a:tblGrid>
                <a:gridCol w="1773566"/>
                <a:gridCol w="57320"/>
                <a:gridCol w="1183376"/>
                <a:gridCol w="1183376"/>
                <a:gridCol w="1228314"/>
                <a:gridCol w="1138438"/>
                <a:gridCol w="155786"/>
                <a:gridCol w="1995261"/>
              </a:tblGrid>
              <a:tr h="530225">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                                  Phases</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Caractéristiques</a:t>
                      </a:r>
                    </a:p>
                  </a:txBody>
                  <a:tcPr marL="15337" marR="15337"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Emergence</a:t>
                      </a: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Maturité</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Décroissance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Commentaires</a:t>
                      </a:r>
                    </a:p>
                  </a:txBody>
                  <a:tcPr marL="15337" marR="15337" marT="18000" marB="18000" anchor="ctr" horzOverflow="overflow">
                    <a:lnL w="12700"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191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9636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smtClean="0">
                          <a:ln>
                            <a:noFill/>
                          </a:ln>
                          <a:solidFill>
                            <a:srgbClr val="000000"/>
                          </a:solidFill>
                          <a:effectLst/>
                          <a:latin typeface="Arial" charset="0"/>
                          <a:cs typeface="Arial" charset="0"/>
                        </a:rPr>
                        <a:t>Demande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Croissance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Marge unitaire</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smtClean="0">
                          <a:ln>
                            <a:noFill/>
                          </a:ln>
                          <a:solidFill>
                            <a:srgbClr val="000000"/>
                          </a:solidFill>
                          <a:effectLst/>
                          <a:latin typeface="Arial" charset="0"/>
                          <a:cs typeface="Arial" charset="0"/>
                        </a:rPr>
                        <a:t>Prix</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smtClean="0">
                          <a:ln>
                            <a:noFill/>
                          </a:ln>
                          <a:solidFill>
                            <a:srgbClr val="000000"/>
                          </a:solidFill>
                          <a:effectLst/>
                          <a:latin typeface="Arial" charset="0"/>
                          <a:cs typeface="Arial" charset="0"/>
                        </a:rPr>
                        <a:t>Coûts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 à-coups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Baisse du 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 et stable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En baisse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Aucune, voire négative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636475">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Offre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Equilibre offre/demande</a:t>
                      </a:r>
                    </a:p>
                    <a:p>
                      <a:pPr marL="352425" marR="0" lvl="1" indent="-87313" algn="l" defTabSz="914400" rtl="0" eaLnBrk="0" fontAlgn="base" latinLnBrk="0" hangingPunct="0">
                        <a:lnSpc>
                          <a:spcPct val="120000"/>
                        </a:lnSpc>
                        <a:spcBef>
                          <a:spcPct val="9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Définition du segment marketing</a:t>
                      </a:r>
                    </a:p>
                    <a:p>
                      <a:pPr marL="352425" marR="0" lvl="1" indent="-87313" algn="l" defTabSz="914400" rtl="0" eaLnBrk="0" fontAlgn="base" latinLnBrk="0" hangingPunct="0">
                        <a:lnSpc>
                          <a:spcPct val="120000"/>
                        </a:lnSpc>
                        <a:spcBef>
                          <a:spcPct val="7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technologique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Déséquilibre offre/demande</a:t>
                      </a:r>
                    </a:p>
                    <a:p>
                      <a:pPr marL="0" marR="0" lvl="0" indent="0" algn="ctr" defTabSz="914400" rtl="0" eaLnBrk="0" fontAlgn="base" latinLnBrk="0" hangingPunct="0">
                        <a:lnSpc>
                          <a:spcPct val="120000"/>
                        </a:lnSpc>
                        <a:spcBef>
                          <a:spcPct val="9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Émergence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Sous-capacité (baisse)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par produit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Progression</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Equilibre offre/demande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par client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Maturité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 si monopole</a:t>
                      </a:r>
                      <a:br>
                        <a:rPr kumimoji="0" lang="fr-FR" sz="900" b="0" i="0" u="none" strike="noStrike" cap="none" normalizeH="0" baseline="0" dirty="0" smtClean="0">
                          <a:ln>
                            <a:noFill/>
                          </a:ln>
                          <a:solidFill>
                            <a:srgbClr val="000000"/>
                          </a:solidFill>
                          <a:effectLst/>
                          <a:latin typeface="Arial" charset="0"/>
                          <a:cs typeface="Arial" charset="0"/>
                        </a:rPr>
                      </a:br>
                      <a:r>
                        <a:rPr kumimoji="0" lang="fr-FR" sz="900" b="0" i="0" u="none" strike="noStrike" cap="none" normalizeH="0" baseline="0" dirty="0" smtClean="0">
                          <a:ln>
                            <a:noFill/>
                          </a:ln>
                          <a:solidFill>
                            <a:srgbClr val="000000"/>
                          </a:solidFill>
                          <a:effectLst/>
                          <a:latin typeface="Arial" charset="0"/>
                          <a:cs typeface="Arial" charset="0"/>
                        </a:rPr>
                        <a:t>par une rationalisation</a:t>
                      </a:r>
                    </a:p>
                    <a:p>
                      <a:pPr marL="0" marR="0" lvl="0" indent="0" algn="ctr" defTabSz="914400" rtl="0" eaLnBrk="0" fontAlgn="base" latinLnBrk="0" hangingPunct="0">
                        <a:lnSpc>
                          <a:spcPct val="120000"/>
                        </a:lnSpc>
                        <a:spcBef>
                          <a:spcPct val="90000"/>
                        </a:spcBef>
                        <a:spcAft>
                          <a:spcPct val="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Surcapacité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 stable, en voie d'obsolescence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8112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Règles du marché</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Risques liés à la réglementation </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Partage des FCS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Élevés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Les innovateurs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Moyens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De plus en plus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Tout le secteur</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Concurrents restants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Actuellement, pas de concurrents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31286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Concurrence</a:t>
                      </a:r>
                      <a:endParaRPr kumimoji="0" lang="fr-FR" sz="1200" b="1" i="1" u="none" strike="noStrike" cap="none" normalizeH="0" baseline="0" dirty="0" smtClean="0">
                        <a:ln>
                          <a:noFill/>
                        </a:ln>
                        <a:solidFill>
                          <a:srgbClr val="000000"/>
                        </a:solidFill>
                        <a:effectLst/>
                        <a:latin typeface="Arial" charset="0"/>
                        <a:cs typeface="Arial" charset="0"/>
                      </a:endParaRP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Nombre de concurrents</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Structure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Intensité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de la 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Morcelée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a:t>
                      </a:r>
                    </a:p>
                    <a:p>
                      <a:pPr marL="0" marR="0" lvl="0" indent="0" algn="ctr" defTabSz="914400" rtl="0" eaLnBrk="0" fontAlgn="base" latinLnBrk="0" hangingPunct="0">
                        <a:lnSpc>
                          <a:spcPct val="120000"/>
                        </a:lnSpc>
                        <a:spcBef>
                          <a:spcPct val="6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Volatile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Cristallisation</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augmentation</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Ca passe ou ça casse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Concentrée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 (pour les leaders)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Oligopole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Moyenne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Pour ce qui concerne les concurrents potentiels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261938">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smtClean="0">
                          <a:ln>
                            <a:noFill/>
                          </a:ln>
                          <a:solidFill>
                            <a:srgbClr val="000000"/>
                          </a:solidFill>
                          <a:effectLst/>
                          <a:latin typeface="Arial" charset="0"/>
                          <a:cs typeface="Arial" charset="0"/>
                        </a:rPr>
                        <a:t>Enjeu</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Rupture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Qualité/coût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0821" name="Rectangle 2"/>
          <p:cNvSpPr>
            <a:spLocks noChangeArrowheads="1"/>
          </p:cNvSpPr>
          <p:nvPr/>
        </p:nvSpPr>
        <p:spPr bwMode="auto">
          <a:xfrm>
            <a:off x="214313" y="-69850"/>
            <a:ext cx="8259762" cy="838200"/>
          </a:xfrm>
          <a:prstGeom prst="rect">
            <a:avLst/>
          </a:prstGeom>
          <a:noFill/>
          <a:ln w="9525" algn="ctr">
            <a:noFill/>
            <a:miter lim="800000"/>
            <a:headEnd/>
            <a:tailEnd/>
          </a:ln>
        </p:spPr>
        <p:txBody>
          <a:bodyPr anchor="ctr"/>
          <a:lstStyle/>
          <a:p>
            <a:pPr marL="457200" indent="-457200"/>
            <a:r>
              <a:rPr lang="fr-FR" sz="2400" dirty="0">
                <a:solidFill>
                  <a:srgbClr val="000000"/>
                </a:solidFill>
                <a:latin typeface="Verdana" pitchFamily="34" charset="0"/>
              </a:rPr>
              <a:t>Maturité </a:t>
            </a:r>
            <a:r>
              <a:rPr lang="fr-FR" sz="2400" dirty="0" smtClean="0">
                <a:solidFill>
                  <a:srgbClr val="000000"/>
                </a:solidFill>
                <a:latin typeface="Verdana" pitchFamily="34" charset="0"/>
              </a:rPr>
              <a:t>Eligibles </a:t>
            </a:r>
            <a:r>
              <a:rPr lang="fr-FR" sz="2400" dirty="0">
                <a:solidFill>
                  <a:srgbClr val="000000"/>
                </a:solidFill>
                <a:latin typeface="Verdana" pitchFamily="34" charset="0"/>
              </a:rPr>
              <a:t>Electricité </a:t>
            </a:r>
          </a:p>
        </p:txBody>
      </p:sp>
      <p:sp>
        <p:nvSpPr>
          <p:cNvPr id="30822" name="Line 113"/>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30823" name="Oval 94"/>
          <p:cNvSpPr>
            <a:spLocks noChangeArrowheads="1"/>
          </p:cNvSpPr>
          <p:nvPr/>
        </p:nvSpPr>
        <p:spPr bwMode="auto">
          <a:xfrm>
            <a:off x="3714744" y="6643710"/>
            <a:ext cx="357190" cy="287337"/>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lIns="18000" tIns="18000" rIns="18000" bIns="18000" anchor="ctr"/>
          <a:lstStyle/>
          <a:p>
            <a:endParaRPr lang="fr-FR">
              <a:latin typeface="Calibri" pitchFamily="34" charset="0"/>
            </a:endParaRPr>
          </a:p>
        </p:txBody>
      </p:sp>
      <p:sp>
        <p:nvSpPr>
          <p:cNvPr id="6" name="Ellipse 5"/>
          <p:cNvSpPr/>
          <p:nvPr/>
        </p:nvSpPr>
        <p:spPr>
          <a:xfrm>
            <a:off x="4857754" y="1500174"/>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4857752" y="2500307"/>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2500298" y="3000372"/>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3714744" y="3571877"/>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Ellipse 9"/>
          <p:cNvSpPr/>
          <p:nvPr/>
        </p:nvSpPr>
        <p:spPr>
          <a:xfrm>
            <a:off x="2500298" y="4143381"/>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4929190" y="4572009"/>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2500300" y="5000637"/>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500298" y="5286388"/>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500298" y="5643578"/>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5" name="Ellipse 14"/>
          <p:cNvSpPr/>
          <p:nvPr/>
        </p:nvSpPr>
        <p:spPr>
          <a:xfrm>
            <a:off x="4929192" y="6000769"/>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6" name="Ellipse 15"/>
          <p:cNvSpPr/>
          <p:nvPr/>
        </p:nvSpPr>
        <p:spPr>
          <a:xfrm>
            <a:off x="4929190" y="6357958"/>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174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174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174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175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175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175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175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175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175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175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1757"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3175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3175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3176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3176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3176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3176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3176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3176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3176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3176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176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176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177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177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177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177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3177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31775"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31776" name="Oval 38"/>
          <p:cNvSpPr>
            <a:spLocks noChangeArrowheads="1"/>
          </p:cNvSpPr>
          <p:nvPr/>
        </p:nvSpPr>
        <p:spPr bwMode="auto">
          <a:xfrm>
            <a:off x="3824285" y="3589341"/>
            <a:ext cx="461963" cy="411163"/>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31777" name="Rectangle 2"/>
          <p:cNvSpPr>
            <a:spLocks noChangeArrowheads="1"/>
          </p:cNvSpPr>
          <p:nvPr/>
        </p:nvSpPr>
        <p:spPr bwMode="auto">
          <a:xfrm>
            <a:off x="214313" y="198438"/>
            <a:ext cx="9286909"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31778"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dirty="0">
                <a:latin typeface="Calibri" pitchFamily="34" charset="0"/>
              </a:rPr>
              <a:t>Maturité stratégique des segments</a:t>
            </a:r>
          </a:p>
        </p:txBody>
      </p:sp>
      <p:sp>
        <p:nvSpPr>
          <p:cNvPr id="31779"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2871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9D8CCB3-4A3B-4099-86F2-03EACE8AF288}" type="slidenum">
              <a:rPr lang="fr-FR" smtClean="0"/>
              <a:pPr fontAlgn="base">
                <a:spcBef>
                  <a:spcPct val="0"/>
                </a:spcBef>
                <a:spcAft>
                  <a:spcPct val="0"/>
                </a:spcAft>
                <a:defRPr/>
              </a:pPr>
              <a:t>35</a:t>
            </a:fld>
            <a:endParaRPr lang="fr-FR" smtClean="0"/>
          </a:p>
        </p:txBody>
      </p:sp>
      <p:sp>
        <p:nvSpPr>
          <p:cNvPr id="1233974" name="Rectangle 54"/>
          <p:cNvSpPr>
            <a:spLocks noGrp="1" noChangeArrowheads="1"/>
          </p:cNvSpPr>
          <p:nvPr>
            <p:ph type="title"/>
          </p:nvPr>
        </p:nvSpPr>
        <p:spPr>
          <a:xfrm>
            <a:off x="214282" y="71438"/>
            <a:ext cx="9286940" cy="785794"/>
          </a:xfrm>
        </p:spPr>
        <p:txBody>
          <a:bodyPr>
            <a:normAutofit/>
          </a:bodyPr>
          <a:lstStyle/>
          <a:p>
            <a:pPr eaLnBrk="1" fontAlgn="auto" hangingPunct="1">
              <a:spcAft>
                <a:spcPts val="0"/>
              </a:spcAft>
              <a:defRPr/>
            </a:pPr>
            <a:r>
              <a:rPr lang="fr-FR" sz="2400" dirty="0" smtClean="0">
                <a:latin typeface="+mn-lt"/>
              </a:rPr>
              <a:t>Diagnostic Stratégique du </a:t>
            </a:r>
            <a:r>
              <a:rPr lang="fr-FR" sz="2400" i="1" dirty="0" smtClean="0">
                <a:latin typeface="+mn-lt"/>
              </a:rPr>
              <a:t>segment « éligibles électricité »</a:t>
            </a:r>
            <a:endParaRPr lang="fr-FR" sz="2400" dirty="0" smtClean="0">
              <a:latin typeface="+mn-lt"/>
            </a:endParaRPr>
          </a:p>
        </p:txBody>
      </p:sp>
      <p:sp>
        <p:nvSpPr>
          <p:cNvPr id="31781" name="Rectangle 56"/>
          <p:cNvSpPr>
            <a:spLocks noChangeArrowheads="1"/>
          </p:cNvSpPr>
          <p:nvPr/>
        </p:nvSpPr>
        <p:spPr bwMode="auto">
          <a:xfrm>
            <a:off x="3643313" y="3906845"/>
            <a:ext cx="1071563" cy="685445"/>
          </a:xfrm>
          <a:prstGeom prst="rect">
            <a:avLst/>
          </a:prstGeom>
          <a:noFill/>
          <a:ln w="9525" algn="ctr">
            <a:noFill/>
            <a:miter lim="800000"/>
            <a:headEnd/>
            <a:tailEnd/>
          </a:ln>
        </p:spPr>
        <p:txBody>
          <a:bodyPr wrap="square" lIns="90000" tIns="46800" rIns="90000" bIns="46800">
            <a:spAutoFit/>
          </a:bodyPr>
          <a:lstStyle/>
          <a:p>
            <a:pPr algn="ctr">
              <a:lnSpc>
                <a:spcPct val="120000"/>
              </a:lnSpc>
            </a:pPr>
            <a:r>
              <a:rPr lang="fr-FR" sz="1600" b="1" dirty="0">
                <a:latin typeface="Calibri" pitchFamily="34" charset="0"/>
              </a:rPr>
              <a:t>Éligibles </a:t>
            </a:r>
            <a:r>
              <a:rPr lang="fr-FR" sz="1600" b="1" dirty="0" smtClean="0">
                <a:latin typeface="Calibri" pitchFamily="34" charset="0"/>
              </a:rPr>
              <a:t>élect</a:t>
            </a:r>
            <a:r>
              <a:rPr lang="fr-FR" sz="1600" b="1" dirty="0" smtClean="0">
                <a:solidFill>
                  <a:srgbClr val="FF0000"/>
                </a:solidFill>
                <a:latin typeface="Calibri" pitchFamily="34" charset="0"/>
              </a:rPr>
              <a:t>ricité</a:t>
            </a:r>
            <a:endParaRPr lang="fr-FR" sz="1600" b="1" dirty="0">
              <a:solidFill>
                <a:srgbClr val="FF0000"/>
              </a:solidFill>
              <a:latin typeface="Calibri" pitchFamily="34" charset="0"/>
            </a:endParaRPr>
          </a:p>
        </p:txBody>
      </p:sp>
      <p:sp>
        <p:nvSpPr>
          <p:cNvPr id="3178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3178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3178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2013</a:t>
            </a:r>
            <a:endParaRPr lang="fr-FR" sz="1200" dirty="0">
              <a:latin typeface="Calibri" pitchFamily="34" charset="0"/>
            </a:endParaRPr>
          </a:p>
        </p:txBody>
      </p:sp>
      <p:sp>
        <p:nvSpPr>
          <p:cNvPr id="31785"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2017</a:t>
            </a:r>
            <a:endParaRPr lang="fr-FR" sz="1200" dirty="0">
              <a:latin typeface="Calibri" pitchFamily="34" charset="0"/>
            </a:endParaRPr>
          </a:p>
        </p:txBody>
      </p:sp>
      <p:sp>
        <p:nvSpPr>
          <p:cNvPr id="31786"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00063" y="2000250"/>
            <a:ext cx="7659687" cy="1857375"/>
          </a:xfrm>
        </p:spPr>
        <p:txBody>
          <a:bodyPr>
            <a:normAutofit fontScale="90000"/>
          </a:bodyPr>
          <a:lstStyle/>
          <a:p>
            <a:pPr algn="ctr" eaLnBrk="1" fontAlgn="auto" hangingPunct="1">
              <a:spcAft>
                <a:spcPts val="0"/>
              </a:spcAft>
              <a:defRPr/>
            </a:pPr>
            <a:r>
              <a:rPr lang="fr-FR" dirty="0" smtClean="0"/>
              <a:t>3.2.4.Diagnostic stratégique du segment : </a:t>
            </a:r>
            <a:br>
              <a:rPr lang="fr-FR" dirty="0" smtClean="0"/>
            </a:br>
            <a:r>
              <a:rPr lang="fr-FR" dirty="0" smtClean="0"/>
              <a:t>« éligibles gaz»</a:t>
            </a:r>
            <a:endParaRPr lang="fr-FR" dirty="0"/>
          </a:p>
        </p:txBody>
      </p:sp>
      <p:sp>
        <p:nvSpPr>
          <p:cNvPr id="2969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34C05F41-5FDD-451C-8F7E-22B936B4AE1A}" type="slidenum">
              <a:rPr lang="fr-FR" smtClean="0"/>
              <a:pPr fontAlgn="base">
                <a:spcBef>
                  <a:spcPct val="0"/>
                </a:spcBef>
                <a:spcAft>
                  <a:spcPct val="0"/>
                </a:spcAft>
                <a:defRPr/>
              </a:pPr>
              <a:t>36</a:t>
            </a:fld>
            <a:endParaRPr lang="fr-FR"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ChangeArrowheads="1"/>
          </p:cNvSpPr>
          <p:nvPr/>
        </p:nvSpPr>
        <p:spPr bwMode="auto">
          <a:xfrm>
            <a:off x="150813" y="785813"/>
            <a:ext cx="8715375" cy="5916612"/>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400">
              <a:latin typeface="Lucida Sans Unicode" pitchFamily="34" charset="0"/>
            </a:endParaRPr>
          </a:p>
        </p:txBody>
      </p:sp>
      <p:sp>
        <p:nvSpPr>
          <p:cNvPr id="14339" name="Text Box 3"/>
          <p:cNvSpPr txBox="1">
            <a:spLocks noChangeArrowheads="1"/>
          </p:cNvSpPr>
          <p:nvPr/>
        </p:nvSpPr>
        <p:spPr bwMode="auto">
          <a:xfrm>
            <a:off x="4598988" y="5845175"/>
            <a:ext cx="4076700" cy="584200"/>
          </a:xfrm>
          <a:prstGeom prst="rect">
            <a:avLst/>
          </a:prstGeom>
          <a:noFill/>
          <a:ln w="9525">
            <a:noFill/>
            <a:miter lim="800000"/>
            <a:headEnd/>
            <a:tailEnd/>
          </a:ln>
        </p:spPr>
        <p:txBody>
          <a:bodyPr lIns="75749" tIns="37874" rIns="75749" bIns="37874">
            <a:spAutoFit/>
          </a:bodyPr>
          <a:lstStyle/>
          <a:p>
            <a:pPr defTabSz="757238" fontAlgn="auto">
              <a:spcBef>
                <a:spcPts val="0"/>
              </a:spcBef>
              <a:spcAft>
                <a:spcPts val="0"/>
              </a:spcAft>
              <a:defRPr/>
            </a:pPr>
            <a:r>
              <a:rPr lang="fr-FR" sz="1100" dirty="0">
                <a:solidFill>
                  <a:srgbClr val="000000"/>
                </a:solidFill>
                <a:latin typeface="+mn-lt"/>
                <a:cs typeface="+mn-cs"/>
              </a:rPr>
              <a:t>Rentabilité du segment 2012 : </a:t>
            </a:r>
          </a:p>
          <a:p>
            <a:pPr defTabSz="757238" fontAlgn="auto">
              <a:spcBef>
                <a:spcPts val="0"/>
              </a:spcBef>
              <a:spcAft>
                <a:spcPts val="0"/>
              </a:spcAft>
              <a:buFontTx/>
              <a:buChar char="-"/>
              <a:defRPr/>
            </a:pPr>
            <a:r>
              <a:rPr lang="fr-FR" sz="1100" dirty="0">
                <a:solidFill>
                  <a:srgbClr val="000000"/>
                </a:solidFill>
                <a:latin typeface="+mn-lt"/>
                <a:cs typeface="+mn-cs"/>
              </a:rPr>
              <a:t> </a:t>
            </a:r>
            <a:r>
              <a:rPr lang="fr-FR" sz="1100" dirty="0">
                <a:latin typeface="+mn-lt"/>
                <a:cs typeface="+mn-cs"/>
              </a:rPr>
              <a:t>REX/CA:= -20,91%</a:t>
            </a:r>
          </a:p>
          <a:p>
            <a:pPr defTabSz="757238" fontAlgn="auto">
              <a:spcBef>
                <a:spcPts val="0"/>
              </a:spcBef>
              <a:spcAft>
                <a:spcPts val="0"/>
              </a:spcAft>
              <a:defRPr/>
            </a:pPr>
            <a:endParaRPr lang="fr-FR" sz="1050" i="1" dirty="0">
              <a:latin typeface="+mn-lt"/>
              <a:cs typeface="+mn-cs"/>
              <a:sym typeface="Symbol" pitchFamily="18" charset="2"/>
            </a:endParaRPr>
          </a:p>
        </p:txBody>
      </p:sp>
      <p:sp>
        <p:nvSpPr>
          <p:cNvPr id="46084" name="Rectangle 5"/>
          <p:cNvSpPr>
            <a:spLocks noChangeArrowheads="1"/>
          </p:cNvSpPr>
          <p:nvPr/>
        </p:nvSpPr>
        <p:spPr bwMode="auto">
          <a:xfrm>
            <a:off x="142875" y="476250"/>
            <a:ext cx="8715375" cy="309563"/>
          </a:xfrm>
          <a:prstGeom prst="rect">
            <a:avLst/>
          </a:prstGeom>
          <a:solidFill>
            <a:schemeClr val="accent1"/>
          </a:solidFill>
          <a:ln w="9525">
            <a:noFill/>
            <a:miter lim="800000"/>
            <a:headEnd/>
            <a:tailEnd/>
          </a:ln>
        </p:spPr>
        <p:txBody>
          <a:bodyPr wrap="none" anchor="ctr"/>
          <a:lstStyle/>
          <a:p>
            <a:pPr algn="ctr">
              <a:lnSpc>
                <a:spcPct val="120000"/>
              </a:lnSpc>
            </a:pPr>
            <a:endParaRPr lang="fr-FR" sz="2400">
              <a:solidFill>
                <a:schemeClr val="bg1"/>
              </a:solidFill>
              <a:latin typeface="Lucida Sans Unicode" pitchFamily="34" charset="0"/>
            </a:endParaRPr>
          </a:p>
        </p:txBody>
      </p:sp>
      <p:sp>
        <p:nvSpPr>
          <p:cNvPr id="46085" name="Rectangle 6"/>
          <p:cNvSpPr>
            <a:spLocks noChangeArrowheads="1"/>
          </p:cNvSpPr>
          <p:nvPr/>
        </p:nvSpPr>
        <p:spPr bwMode="auto">
          <a:xfrm>
            <a:off x="4605338" y="5443538"/>
            <a:ext cx="4252912" cy="271462"/>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latin typeface="Lucida Sans Unicode" pitchFamily="34" charset="0"/>
            </a:endParaRPr>
          </a:p>
        </p:txBody>
      </p:sp>
      <p:sp>
        <p:nvSpPr>
          <p:cNvPr id="46086" name="Line 9"/>
          <p:cNvSpPr>
            <a:spLocks noChangeShapeType="1"/>
          </p:cNvSpPr>
          <p:nvPr/>
        </p:nvSpPr>
        <p:spPr bwMode="auto">
          <a:xfrm flipH="1">
            <a:off x="4594225" y="693738"/>
            <a:ext cx="42863" cy="5867400"/>
          </a:xfrm>
          <a:prstGeom prst="line">
            <a:avLst/>
          </a:prstGeom>
          <a:noFill/>
          <a:ln w="19050">
            <a:solidFill>
              <a:schemeClr val="accent1"/>
            </a:solidFill>
            <a:round/>
            <a:headEnd/>
            <a:tailEnd/>
          </a:ln>
        </p:spPr>
        <p:txBody>
          <a:bodyPr wrap="none" anchor="ctr"/>
          <a:lstStyle/>
          <a:p>
            <a:endParaRPr lang="fr-FR"/>
          </a:p>
        </p:txBody>
      </p:sp>
      <p:sp>
        <p:nvSpPr>
          <p:cNvPr id="46087" name="Text Box 10"/>
          <p:cNvSpPr txBox="1">
            <a:spLocks noChangeArrowheads="1"/>
          </p:cNvSpPr>
          <p:nvPr/>
        </p:nvSpPr>
        <p:spPr bwMode="auto">
          <a:xfrm>
            <a:off x="519113" y="792163"/>
            <a:ext cx="18986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Lucida Sans Unicode" pitchFamily="34" charset="0"/>
              </a:rPr>
              <a:t>Définition du segment</a:t>
            </a:r>
          </a:p>
        </p:txBody>
      </p:sp>
      <p:sp>
        <p:nvSpPr>
          <p:cNvPr id="46088" name="Text Box 12"/>
          <p:cNvSpPr txBox="1">
            <a:spLocks noChangeArrowheads="1"/>
          </p:cNvSpPr>
          <p:nvPr/>
        </p:nvSpPr>
        <p:spPr bwMode="auto">
          <a:xfrm>
            <a:off x="4641850" y="5484813"/>
            <a:ext cx="2867025"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Lucida Sans Unicode" pitchFamily="34" charset="0"/>
              </a:rPr>
              <a:t>Données économiques</a:t>
            </a:r>
          </a:p>
        </p:txBody>
      </p:sp>
      <p:sp>
        <p:nvSpPr>
          <p:cNvPr id="14348" name="Text Box 13"/>
          <p:cNvSpPr txBox="1">
            <a:spLocks noChangeArrowheads="1"/>
          </p:cNvSpPr>
          <p:nvPr/>
        </p:nvSpPr>
        <p:spPr bwMode="auto">
          <a:xfrm>
            <a:off x="142909" y="882675"/>
            <a:ext cx="337643" cy="81280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cs typeface="+mn-cs"/>
              </a:rPr>
              <a:t>Activité</a:t>
            </a:r>
          </a:p>
        </p:txBody>
      </p:sp>
      <p:sp>
        <p:nvSpPr>
          <p:cNvPr id="14349" name="Text Box 14"/>
          <p:cNvSpPr txBox="1">
            <a:spLocks noChangeArrowheads="1"/>
          </p:cNvSpPr>
          <p:nvPr/>
        </p:nvSpPr>
        <p:spPr bwMode="auto">
          <a:xfrm>
            <a:off x="142909" y="2122031"/>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cs typeface="+mn-cs"/>
              </a:rPr>
              <a:t>Clients</a:t>
            </a:r>
          </a:p>
        </p:txBody>
      </p:sp>
      <p:sp>
        <p:nvSpPr>
          <p:cNvPr id="2" name="Text Box 15"/>
          <p:cNvSpPr txBox="1">
            <a:spLocks noChangeArrowheads="1"/>
          </p:cNvSpPr>
          <p:nvPr/>
        </p:nvSpPr>
        <p:spPr bwMode="auto">
          <a:xfrm>
            <a:off x="98946" y="3143248"/>
            <a:ext cx="337643" cy="138681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cs typeface="+mn-cs"/>
              </a:rPr>
              <a:t>Taille et croissance</a:t>
            </a:r>
          </a:p>
        </p:txBody>
      </p:sp>
      <p:sp>
        <p:nvSpPr>
          <p:cNvPr id="46092" name="Line 16"/>
          <p:cNvSpPr>
            <a:spLocks noChangeShapeType="1"/>
          </p:cNvSpPr>
          <p:nvPr/>
        </p:nvSpPr>
        <p:spPr bwMode="auto">
          <a:xfrm rot="21540000" flipH="1">
            <a:off x="444500" y="781050"/>
            <a:ext cx="55563" cy="5832475"/>
          </a:xfrm>
          <a:prstGeom prst="line">
            <a:avLst/>
          </a:prstGeom>
          <a:noFill/>
          <a:ln w="9525">
            <a:solidFill>
              <a:schemeClr val="accent1"/>
            </a:solidFill>
            <a:round/>
            <a:headEnd/>
            <a:tailEnd/>
          </a:ln>
        </p:spPr>
        <p:txBody>
          <a:bodyPr wrap="none" anchor="ctr"/>
          <a:lstStyle/>
          <a:p>
            <a:endParaRPr lang="fr-FR"/>
          </a:p>
        </p:txBody>
      </p:sp>
      <p:sp>
        <p:nvSpPr>
          <p:cNvPr id="46093" name="Text Box 18"/>
          <p:cNvSpPr txBox="1">
            <a:spLocks noChangeArrowheads="1"/>
          </p:cNvSpPr>
          <p:nvPr/>
        </p:nvSpPr>
        <p:spPr bwMode="auto">
          <a:xfrm>
            <a:off x="4716463" y="1714500"/>
            <a:ext cx="4129087" cy="29210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400">
              <a:solidFill>
                <a:srgbClr val="000000"/>
              </a:solidFill>
              <a:latin typeface="Lucida Sans Unicode" pitchFamily="34" charset="0"/>
            </a:endParaRPr>
          </a:p>
        </p:txBody>
      </p:sp>
      <p:sp>
        <p:nvSpPr>
          <p:cNvPr id="14353" name="Text Box 20"/>
          <p:cNvSpPr txBox="1">
            <a:spLocks noChangeArrowheads="1"/>
          </p:cNvSpPr>
          <p:nvPr/>
        </p:nvSpPr>
        <p:spPr bwMode="auto">
          <a:xfrm>
            <a:off x="57893" y="4954598"/>
            <a:ext cx="337643" cy="1714512"/>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cs typeface="+mn-cs"/>
              </a:rPr>
              <a:t>Principaux concurrents</a:t>
            </a:r>
          </a:p>
        </p:txBody>
      </p:sp>
      <p:sp>
        <p:nvSpPr>
          <p:cNvPr id="46095" name="Text Box 33"/>
          <p:cNvSpPr txBox="1">
            <a:spLocks noChangeArrowheads="1"/>
          </p:cNvSpPr>
          <p:nvPr/>
        </p:nvSpPr>
        <p:spPr bwMode="auto">
          <a:xfrm>
            <a:off x="550863" y="5286375"/>
            <a:ext cx="3949700" cy="922338"/>
          </a:xfrm>
          <a:prstGeom prst="rect">
            <a:avLst/>
          </a:prstGeom>
          <a:noFill/>
          <a:ln w="9525">
            <a:noFill/>
            <a:miter lim="800000"/>
            <a:headEnd/>
            <a:tailEnd/>
          </a:ln>
        </p:spPr>
        <p:txBody>
          <a:bodyPr lIns="75749" tIns="37874" rIns="75749" bIns="37874">
            <a:spAutoFit/>
          </a:bodyPr>
          <a:lstStyle/>
          <a:p>
            <a:pPr defTabSz="757238">
              <a:buClr>
                <a:srgbClr val="FF9900"/>
              </a:buClr>
              <a:buFont typeface="Wingdings" pitchFamily="2" charset="2"/>
              <a:buNone/>
            </a:pPr>
            <a:r>
              <a:rPr lang="fr-FR" sz="1100" dirty="0">
                <a:solidFill>
                  <a:srgbClr val="000000"/>
                </a:solidFill>
                <a:latin typeface="Lucida Sans Unicode" pitchFamily="34" charset="0"/>
              </a:rPr>
              <a:t>Concurrent 1 : les concessionnaires d’autres </a:t>
            </a:r>
            <a:r>
              <a:rPr lang="fr-FR" sz="1100" dirty="0" err="1">
                <a:solidFill>
                  <a:srgbClr val="000000"/>
                </a:solidFill>
                <a:latin typeface="Lucida Sans Unicode" pitchFamily="34" charset="0"/>
              </a:rPr>
              <a:t>SDx</a:t>
            </a:r>
            <a:endParaRPr lang="fr-FR" sz="1100" dirty="0">
              <a:solidFill>
                <a:srgbClr val="000000"/>
              </a:solidFill>
              <a:latin typeface="Lucida Sans Unicode" pitchFamily="34" charset="0"/>
            </a:endParaRPr>
          </a:p>
          <a:p>
            <a:pPr defTabSz="757238">
              <a:buClr>
                <a:srgbClr val="FF9900"/>
              </a:buClr>
              <a:buFont typeface="Wingdings" pitchFamily="2" charset="2"/>
              <a:buNone/>
            </a:pPr>
            <a:r>
              <a:rPr lang="fr-FR" sz="1100" dirty="0">
                <a:solidFill>
                  <a:srgbClr val="000000"/>
                </a:solidFill>
                <a:latin typeface="Lucida Sans Unicode" pitchFamily="34" charset="0"/>
              </a:rPr>
              <a:t>Concurrent 2 : le producteur « </a:t>
            </a:r>
            <a:r>
              <a:rPr lang="fr-FR" sz="1100" dirty="0" err="1">
                <a:solidFill>
                  <a:srgbClr val="000000"/>
                </a:solidFill>
                <a:latin typeface="Lucida Sans Unicode" pitchFamily="34" charset="0"/>
              </a:rPr>
              <a:t>Sonatrach</a:t>
            </a:r>
            <a:r>
              <a:rPr lang="fr-FR" sz="1100" dirty="0">
                <a:solidFill>
                  <a:srgbClr val="000000"/>
                </a:solidFill>
                <a:latin typeface="Lucida Sans Unicode" pitchFamily="34" charset="0"/>
              </a:rPr>
              <a:t> »</a:t>
            </a:r>
          </a:p>
          <a:p>
            <a:pPr defTabSz="757238">
              <a:buClr>
                <a:srgbClr val="FF9900"/>
              </a:buClr>
              <a:buFont typeface="Wingdings" pitchFamily="2" charset="2"/>
              <a:buNone/>
            </a:pPr>
            <a:r>
              <a:rPr lang="fr-FR" sz="1100" dirty="0">
                <a:latin typeface="Lucida Sans Unicode" pitchFamily="34" charset="0"/>
              </a:rPr>
              <a:t>Concurrent 3 : </a:t>
            </a:r>
            <a:r>
              <a:rPr lang="fr-FR" sz="1100" dirty="0" smtClean="0">
                <a:latin typeface="Lucida Sans Unicode" pitchFamily="34" charset="0"/>
              </a:rPr>
              <a:t>les distributeurs </a:t>
            </a:r>
            <a:r>
              <a:rPr lang="fr-FR" sz="1100" dirty="0">
                <a:solidFill>
                  <a:srgbClr val="000000"/>
                </a:solidFill>
                <a:latin typeface="Lucida Sans Unicode" pitchFamily="34" charset="0"/>
              </a:rPr>
              <a:t>étrangers</a:t>
            </a:r>
          </a:p>
          <a:p>
            <a:pPr defTabSz="757238">
              <a:buClr>
                <a:srgbClr val="FF9900"/>
              </a:buClr>
              <a:buFont typeface="Wingdings" pitchFamily="2" charset="2"/>
              <a:buNone/>
            </a:pPr>
            <a:r>
              <a:rPr lang="fr-FR" sz="1100" b="1" dirty="0">
                <a:solidFill>
                  <a:srgbClr val="000000"/>
                </a:solidFill>
                <a:latin typeface="Lucida Sans Unicode" pitchFamily="34" charset="0"/>
              </a:rPr>
              <a:t>Part de marché des 3 à 5 principaux concurrents : 0% dans les 5 ans à venir</a:t>
            </a:r>
          </a:p>
        </p:txBody>
      </p:sp>
      <p:sp>
        <p:nvSpPr>
          <p:cNvPr id="46096" name="Line 35"/>
          <p:cNvSpPr>
            <a:spLocks noChangeShapeType="1"/>
          </p:cNvSpPr>
          <p:nvPr/>
        </p:nvSpPr>
        <p:spPr bwMode="auto">
          <a:xfrm flipV="1">
            <a:off x="142875" y="3071813"/>
            <a:ext cx="4452938" cy="0"/>
          </a:xfrm>
          <a:prstGeom prst="line">
            <a:avLst/>
          </a:prstGeom>
          <a:noFill/>
          <a:ln w="9525">
            <a:solidFill>
              <a:schemeClr val="accent1"/>
            </a:solidFill>
            <a:round/>
            <a:headEnd/>
            <a:tailEnd/>
          </a:ln>
        </p:spPr>
        <p:txBody>
          <a:bodyPr wrap="none" anchor="ctr"/>
          <a:lstStyle/>
          <a:p>
            <a:endParaRPr lang="fr-FR"/>
          </a:p>
        </p:txBody>
      </p:sp>
      <p:sp>
        <p:nvSpPr>
          <p:cNvPr id="46097" name="Text Box 41"/>
          <p:cNvSpPr txBox="1">
            <a:spLocks noChangeArrowheads="1"/>
          </p:cNvSpPr>
          <p:nvPr/>
        </p:nvSpPr>
        <p:spPr bwMode="auto">
          <a:xfrm>
            <a:off x="2822575" y="1012825"/>
            <a:ext cx="153988" cy="322263"/>
          </a:xfrm>
          <a:prstGeom prst="rect">
            <a:avLst/>
          </a:prstGeom>
          <a:noFill/>
          <a:ln w="9525">
            <a:noFill/>
            <a:miter lim="800000"/>
            <a:headEnd/>
            <a:tailEnd/>
          </a:ln>
        </p:spPr>
        <p:txBody>
          <a:bodyPr wrap="none" lIns="75749" tIns="37874" rIns="75749" bIns="37874">
            <a:spAutoFit/>
          </a:bodyPr>
          <a:lstStyle/>
          <a:p>
            <a:pPr defTabSz="757238"/>
            <a:endParaRPr lang="fr-FR" sz="1600">
              <a:solidFill>
                <a:srgbClr val="000000"/>
              </a:solidFill>
              <a:latin typeface="Lucida Sans Unicode" pitchFamily="34" charset="0"/>
            </a:endParaRPr>
          </a:p>
        </p:txBody>
      </p:sp>
      <p:sp>
        <p:nvSpPr>
          <p:cNvPr id="46098" name="Rectangle 42"/>
          <p:cNvSpPr>
            <a:spLocks noChangeArrowheads="1"/>
          </p:cNvSpPr>
          <p:nvPr/>
        </p:nvSpPr>
        <p:spPr bwMode="auto">
          <a:xfrm>
            <a:off x="4625975" y="3952875"/>
            <a:ext cx="4232275"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latin typeface="Lucida Sans Unicode" pitchFamily="34" charset="0"/>
            </a:endParaRPr>
          </a:p>
        </p:txBody>
      </p:sp>
      <p:sp>
        <p:nvSpPr>
          <p:cNvPr id="46099" name="Text Box 43"/>
          <p:cNvSpPr txBox="1">
            <a:spLocks noChangeArrowheads="1"/>
          </p:cNvSpPr>
          <p:nvPr/>
        </p:nvSpPr>
        <p:spPr bwMode="auto">
          <a:xfrm>
            <a:off x="4702175" y="3062288"/>
            <a:ext cx="287020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Lucida Sans Unicode" pitchFamily="34" charset="0"/>
              </a:rPr>
              <a:t>Risques</a:t>
            </a:r>
          </a:p>
        </p:txBody>
      </p:sp>
      <p:sp>
        <p:nvSpPr>
          <p:cNvPr id="46100" name="Text Box 79"/>
          <p:cNvSpPr txBox="1">
            <a:spLocks noChangeArrowheads="1"/>
          </p:cNvSpPr>
          <p:nvPr/>
        </p:nvSpPr>
        <p:spPr bwMode="auto">
          <a:xfrm>
            <a:off x="500063" y="908050"/>
            <a:ext cx="4071937" cy="1092200"/>
          </a:xfrm>
          <a:prstGeom prst="rect">
            <a:avLst/>
          </a:prstGeom>
          <a:noFill/>
          <a:ln w="9525">
            <a:noFill/>
            <a:miter lim="800000"/>
            <a:headEnd/>
            <a:tailEnd/>
          </a:ln>
        </p:spPr>
        <p:txBody>
          <a:bodyPr lIns="75749" tIns="37874" rIns="75749" bIns="37874">
            <a:spAutoFit/>
          </a:bodyPr>
          <a:lstStyle/>
          <a:p>
            <a:pPr defTabSz="757238">
              <a:lnSpc>
                <a:spcPct val="120000"/>
              </a:lnSpc>
            </a:pPr>
            <a:r>
              <a:rPr lang="fr-FR" sz="1100" dirty="0">
                <a:solidFill>
                  <a:srgbClr val="000000"/>
                </a:solidFill>
                <a:latin typeface="Lucida Sans Unicode" pitchFamily="34" charset="0"/>
              </a:rPr>
              <a:t> </a:t>
            </a:r>
            <a:r>
              <a:rPr lang="fr-FR" sz="1100" b="1" dirty="0">
                <a:solidFill>
                  <a:srgbClr val="000000"/>
                </a:solidFill>
                <a:latin typeface="Lucida Sans Unicode" pitchFamily="34" charset="0"/>
              </a:rPr>
              <a:t>Prestation de base</a:t>
            </a:r>
            <a:r>
              <a:rPr lang="fr-FR" sz="1100" dirty="0">
                <a:solidFill>
                  <a:srgbClr val="000000"/>
                </a:solidFill>
                <a:latin typeface="Lucida Sans Unicode" pitchFamily="34" charset="0"/>
              </a:rPr>
              <a:t> : fourniture de gaz naturel aux  clients  éligibles Haute pression et moyenne pression</a:t>
            </a:r>
          </a:p>
          <a:p>
            <a:pPr defTabSz="757238">
              <a:lnSpc>
                <a:spcPct val="120000"/>
              </a:lnSpc>
            </a:pPr>
            <a:r>
              <a:rPr lang="fr-FR" sz="1100" b="1" dirty="0">
                <a:solidFill>
                  <a:srgbClr val="000000"/>
                </a:solidFill>
                <a:latin typeface="Lucida Sans Unicode" pitchFamily="34" charset="0"/>
              </a:rPr>
              <a:t>Relations commerciales</a:t>
            </a:r>
            <a:r>
              <a:rPr lang="fr-FR" sz="1100" dirty="0">
                <a:solidFill>
                  <a:srgbClr val="000000"/>
                </a:solidFill>
                <a:latin typeface="Lucida Sans Unicode" pitchFamily="34" charset="0"/>
              </a:rPr>
              <a:t>: actes commerciaux et respect des engagements vis-à-vis du client et de la CREG.</a:t>
            </a:r>
          </a:p>
          <a:p>
            <a:pPr defTabSz="757238">
              <a:lnSpc>
                <a:spcPct val="120000"/>
              </a:lnSpc>
            </a:pPr>
            <a:r>
              <a:rPr lang="fr-FR" sz="1100" b="1" dirty="0">
                <a:solidFill>
                  <a:srgbClr val="000000"/>
                </a:solidFill>
                <a:latin typeface="Lucida Sans Unicode" pitchFamily="34" charset="0"/>
              </a:rPr>
              <a:t>Services </a:t>
            </a:r>
            <a:r>
              <a:rPr lang="fr-FR" sz="1100" dirty="0">
                <a:solidFill>
                  <a:srgbClr val="000000"/>
                </a:solidFill>
                <a:latin typeface="Lucida Sans Unicode" pitchFamily="34" charset="0"/>
              </a:rPr>
              <a:t>: prestation de conseil et assistance technique</a:t>
            </a:r>
          </a:p>
        </p:txBody>
      </p:sp>
      <p:sp>
        <p:nvSpPr>
          <p:cNvPr id="46101" name="Text Box 10"/>
          <p:cNvSpPr txBox="1">
            <a:spLocks noChangeArrowheads="1"/>
          </p:cNvSpPr>
          <p:nvPr/>
        </p:nvSpPr>
        <p:spPr bwMode="auto">
          <a:xfrm>
            <a:off x="4764088" y="823913"/>
            <a:ext cx="2422525" cy="81438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Lucida Sans Unicode" pitchFamily="34" charset="0"/>
              </a:rPr>
              <a:t>Règles du jeu concurrentiel</a:t>
            </a:r>
          </a:p>
        </p:txBody>
      </p:sp>
      <p:sp>
        <p:nvSpPr>
          <p:cNvPr id="46102" name="Rectangle 7"/>
          <p:cNvSpPr>
            <a:spLocks noChangeArrowheads="1"/>
          </p:cNvSpPr>
          <p:nvPr/>
        </p:nvSpPr>
        <p:spPr bwMode="auto">
          <a:xfrm>
            <a:off x="327025" y="171450"/>
            <a:ext cx="7285038" cy="327025"/>
          </a:xfrm>
          <a:prstGeom prst="rect">
            <a:avLst/>
          </a:prstGeom>
          <a:noFill/>
          <a:ln w="9525">
            <a:noFill/>
            <a:miter lim="800000"/>
            <a:headEnd/>
            <a:tailEnd/>
          </a:ln>
        </p:spPr>
        <p:txBody>
          <a:bodyPr lIns="0" tIns="0" rIns="0" bIns="0" anchor="b"/>
          <a:lstStyle/>
          <a:p>
            <a:pPr marL="457200" indent="-457200"/>
            <a:endParaRPr lang="fr-FR" sz="2800">
              <a:solidFill>
                <a:srgbClr val="000000"/>
              </a:solidFill>
              <a:latin typeface="Lucida Sans Unicode" pitchFamily="34" charset="0"/>
            </a:endParaRPr>
          </a:p>
        </p:txBody>
      </p:sp>
      <p:sp>
        <p:nvSpPr>
          <p:cNvPr id="14662" name="Text Box 40"/>
          <p:cNvSpPr txBox="1">
            <a:spLocks noChangeArrowheads="1"/>
          </p:cNvSpPr>
          <p:nvPr/>
        </p:nvSpPr>
        <p:spPr bwMode="auto">
          <a:xfrm>
            <a:off x="4714875" y="785813"/>
            <a:ext cx="4321175" cy="3215809"/>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400" b="1" u="sng" dirty="0">
                <a:latin typeface="+mn-lt"/>
                <a:cs typeface="+mn-cs"/>
              </a:rPr>
              <a:t>Barrières à l’entrée</a:t>
            </a:r>
            <a:r>
              <a:rPr lang="fr-FR" sz="1400" b="1" dirty="0">
                <a:latin typeface="+mn-lt"/>
                <a:cs typeface="+mn-cs"/>
              </a:rPr>
              <a:t>: </a:t>
            </a:r>
            <a:r>
              <a:rPr lang="fr-FR" sz="1200" i="1" dirty="0">
                <a:latin typeface="+mn-lt"/>
                <a:cs typeface="+mn-cs"/>
              </a:rPr>
              <a:t>effet de taille (</a:t>
            </a:r>
            <a:r>
              <a:rPr lang="fr-FR" sz="800" i="1" dirty="0">
                <a:latin typeface="+mn-lt"/>
                <a:cs typeface="+mn-cs"/>
              </a:rPr>
              <a:t>retour d’investissement</a:t>
            </a:r>
            <a:r>
              <a:rPr lang="fr-FR" sz="1200" i="1" dirty="0">
                <a:latin typeface="+mn-lt"/>
                <a:cs typeface="+mn-cs"/>
              </a:rPr>
              <a:t>)</a:t>
            </a:r>
            <a:endParaRPr lang="fr-FR" sz="1200" b="1" dirty="0">
              <a:latin typeface="+mn-lt"/>
              <a:cs typeface="+mn-cs"/>
            </a:endParaRPr>
          </a:p>
          <a:p>
            <a:pPr marL="177800" indent="-177800" defTabSz="757238" fontAlgn="auto">
              <a:spcBef>
                <a:spcPts val="0"/>
              </a:spcBef>
              <a:spcAft>
                <a:spcPts val="0"/>
              </a:spcAft>
              <a:defRPr/>
            </a:pPr>
            <a:r>
              <a:rPr lang="fr-FR" sz="1400" b="1" u="sng" dirty="0">
                <a:latin typeface="+mn-lt"/>
                <a:cs typeface="+mn-cs"/>
              </a:rPr>
              <a:t>FCS </a:t>
            </a:r>
            <a:r>
              <a:rPr lang="fr-FR" sz="1400" b="1" dirty="0">
                <a:latin typeface="+mn-lt"/>
                <a:cs typeface="+mn-cs"/>
              </a:rPr>
              <a:t>: </a:t>
            </a:r>
          </a:p>
          <a:p>
            <a:pPr marL="177800" indent="-177800" defTabSz="757238" fontAlgn="auto">
              <a:spcBef>
                <a:spcPts val="0"/>
              </a:spcBef>
              <a:spcAft>
                <a:spcPts val="0"/>
              </a:spcAft>
              <a:buFontTx/>
              <a:buAutoNum type="arabicPeriod"/>
              <a:defRPr/>
            </a:pPr>
            <a:r>
              <a:rPr lang="fr-FR" sz="1100" dirty="0">
                <a:latin typeface="+mn-lt"/>
                <a:cs typeface="+mn-cs"/>
              </a:rPr>
              <a:t>Optimisation et généralisation de nouvelles technologies (télégestion</a:t>
            </a:r>
            <a:r>
              <a:rPr lang="fr-FR" sz="1100" dirty="0" smtClean="0">
                <a:latin typeface="+mn-lt"/>
                <a:cs typeface="+mn-cs"/>
              </a:rPr>
              <a:t>,)</a:t>
            </a:r>
            <a:endParaRPr lang="fr-FR" sz="1100" dirty="0">
              <a:latin typeface="+mn-lt"/>
              <a:cs typeface="+mn-cs"/>
            </a:endParaRPr>
          </a:p>
          <a:p>
            <a:pPr marL="177800" indent="-177800" defTabSz="757238" fontAlgn="auto">
              <a:spcBef>
                <a:spcPts val="0"/>
              </a:spcBef>
              <a:spcAft>
                <a:spcPts val="0"/>
              </a:spcAft>
              <a:buFontTx/>
              <a:buAutoNum type="arabicPeriod"/>
              <a:defRPr/>
            </a:pPr>
            <a:r>
              <a:rPr lang="fr-FR" sz="1100" dirty="0">
                <a:latin typeface="+mn-lt"/>
                <a:cs typeface="+mn-cs"/>
              </a:rPr>
              <a:t>Développement des </a:t>
            </a:r>
            <a:r>
              <a:rPr lang="fr-FR" sz="1100" dirty="0" smtClean="0">
                <a:latin typeface="+mn-lt"/>
                <a:cs typeface="+mn-cs"/>
              </a:rPr>
              <a:t>Systèmes </a:t>
            </a:r>
            <a:r>
              <a:rPr lang="fr-FR" sz="1100" dirty="0">
                <a:latin typeface="+mn-lt"/>
                <a:cs typeface="+mn-cs"/>
              </a:rPr>
              <a:t>d’Information orienté clients: </a:t>
            </a:r>
          </a:p>
          <a:p>
            <a:pPr marL="536575" lvl="1" indent="-173038" defTabSz="757238" fontAlgn="auto">
              <a:spcBef>
                <a:spcPts val="0"/>
              </a:spcBef>
              <a:spcAft>
                <a:spcPts val="0"/>
              </a:spcAft>
              <a:buFontTx/>
              <a:buChar char="•"/>
              <a:defRPr/>
            </a:pPr>
            <a:r>
              <a:rPr lang="fr-FR" sz="1100" dirty="0">
                <a:latin typeface="+mn-lt"/>
                <a:cs typeface="+mn-cs"/>
              </a:rPr>
              <a:t>disposer d’une info client partagée entre clients, commerciaux et techniciens</a:t>
            </a:r>
          </a:p>
          <a:p>
            <a:pPr marL="536575" lvl="1" indent="-173038" defTabSz="757238" fontAlgn="auto">
              <a:spcBef>
                <a:spcPts val="0"/>
              </a:spcBef>
              <a:spcAft>
                <a:spcPts val="0"/>
              </a:spcAft>
              <a:buFontTx/>
              <a:buChar char="•"/>
              <a:defRPr/>
            </a:pPr>
            <a:r>
              <a:rPr lang="fr-FR" sz="1100" dirty="0">
                <a:latin typeface="+mn-lt"/>
                <a:cs typeface="+mn-cs"/>
              </a:rPr>
              <a:t>Accessibilité à une information traitée (interface intelligente),</a:t>
            </a:r>
          </a:p>
          <a:p>
            <a:pPr marL="533400" lvl="1" indent="-177800" defTabSz="757238" fontAlgn="auto">
              <a:spcBef>
                <a:spcPts val="0"/>
              </a:spcBef>
              <a:spcAft>
                <a:spcPts val="0"/>
              </a:spcAft>
              <a:buFontTx/>
              <a:buChar char="•"/>
              <a:defRPr/>
            </a:pPr>
            <a:r>
              <a:rPr lang="fr-FR" sz="1100" dirty="0">
                <a:latin typeface="+mn-lt"/>
                <a:cs typeface="+mn-cs"/>
              </a:rPr>
              <a:t>Suivi et analyse de l’évolution des courbes de charge, </a:t>
            </a:r>
          </a:p>
          <a:p>
            <a:pPr marL="177800" indent="-177800" defTabSz="757238" fontAlgn="auto">
              <a:spcBef>
                <a:spcPts val="0"/>
              </a:spcBef>
              <a:spcAft>
                <a:spcPts val="0"/>
              </a:spcAft>
              <a:buFontTx/>
              <a:buAutoNum type="arabicPeriod"/>
              <a:defRPr/>
            </a:pPr>
            <a:r>
              <a:rPr lang="fr-FR" sz="1100" dirty="0">
                <a:latin typeface="+mn-lt"/>
                <a:cs typeface="+mn-cs"/>
              </a:rPr>
              <a:t>Capacité de Trading, </a:t>
            </a:r>
          </a:p>
          <a:p>
            <a:pPr marL="177800" indent="-177800" defTabSz="757238" fontAlgn="auto">
              <a:spcBef>
                <a:spcPts val="0"/>
              </a:spcBef>
              <a:spcAft>
                <a:spcPts val="0"/>
              </a:spcAft>
              <a:buFontTx/>
              <a:buAutoNum type="arabicPeriod"/>
              <a:defRPr/>
            </a:pPr>
            <a:r>
              <a:rPr lang="fr-FR" sz="1100" dirty="0">
                <a:latin typeface="+mn-lt"/>
                <a:cs typeface="+mn-cs"/>
              </a:rPr>
              <a:t>Maîtrise de l’adéquation entre coûts de revient et prix </a:t>
            </a:r>
          </a:p>
          <a:p>
            <a:pPr marL="177800" indent="-177800" defTabSz="757238" fontAlgn="auto">
              <a:spcBef>
                <a:spcPts val="0"/>
              </a:spcBef>
              <a:spcAft>
                <a:spcPts val="0"/>
              </a:spcAft>
              <a:buFontTx/>
              <a:buAutoNum type="arabicPeriod"/>
              <a:defRPr/>
            </a:pPr>
            <a:r>
              <a:rPr lang="fr-FR" sz="1100" dirty="0">
                <a:latin typeface="+mn-lt"/>
                <a:cs typeface="+mn-cs"/>
              </a:rPr>
              <a:t>Connaissance du client; </a:t>
            </a:r>
          </a:p>
          <a:p>
            <a:pPr marL="177800" indent="-177800" defTabSz="757238" fontAlgn="auto">
              <a:spcBef>
                <a:spcPts val="0"/>
              </a:spcBef>
              <a:spcAft>
                <a:spcPts val="0"/>
              </a:spcAft>
              <a:buFontTx/>
              <a:buAutoNum type="arabicPeriod"/>
              <a:defRPr/>
            </a:pPr>
            <a:r>
              <a:rPr lang="fr-FR" sz="1100" dirty="0">
                <a:latin typeface="+mn-lt"/>
                <a:cs typeface="+mn-cs"/>
              </a:rPr>
              <a:t>Amélioration de </a:t>
            </a:r>
            <a:r>
              <a:rPr lang="fr-FR" sz="1100" dirty="0" smtClean="0">
                <a:latin typeface="+mn-lt"/>
                <a:cs typeface="+mn-cs"/>
              </a:rPr>
              <a:t>l’image </a:t>
            </a:r>
            <a:r>
              <a:rPr lang="fr-FR" sz="1100" dirty="0">
                <a:latin typeface="+mn-lt"/>
                <a:cs typeface="+mn-cs"/>
              </a:rPr>
              <a:t>de </a:t>
            </a:r>
            <a:r>
              <a:rPr lang="fr-FR" sz="1100" dirty="0" smtClean="0">
                <a:latin typeface="+mn-lt"/>
                <a:cs typeface="+mn-cs"/>
              </a:rPr>
              <a:t>marque</a:t>
            </a:r>
            <a:r>
              <a:rPr lang="fr-FR" sz="1100" dirty="0">
                <a:latin typeface="+mn-lt"/>
                <a:cs typeface="+mn-cs"/>
              </a:rPr>
              <a:t>, </a:t>
            </a:r>
          </a:p>
          <a:p>
            <a:pPr marL="177800" indent="-177800" defTabSz="757238" fontAlgn="auto">
              <a:spcBef>
                <a:spcPts val="0"/>
              </a:spcBef>
              <a:spcAft>
                <a:spcPts val="0"/>
              </a:spcAft>
              <a:buFontTx/>
              <a:buAutoNum type="arabicPeriod"/>
              <a:defRPr/>
            </a:pPr>
            <a:r>
              <a:rPr lang="fr-FR" sz="1100" dirty="0">
                <a:latin typeface="+mn-lt"/>
                <a:cs typeface="+mn-cs"/>
              </a:rPr>
              <a:t>Développement des compétences RH (marketing et expertise technique),</a:t>
            </a:r>
          </a:p>
          <a:p>
            <a:pPr marL="177800" indent="-177800" defTabSz="757238" fontAlgn="auto">
              <a:spcBef>
                <a:spcPts val="0"/>
              </a:spcBef>
              <a:spcAft>
                <a:spcPts val="0"/>
              </a:spcAft>
              <a:buFontTx/>
              <a:buAutoNum type="arabicPeriod"/>
              <a:defRPr/>
            </a:pPr>
            <a:r>
              <a:rPr lang="fr-FR" sz="1100" dirty="0">
                <a:latin typeface="+mn-lt"/>
                <a:cs typeface="+mn-cs"/>
              </a:rPr>
              <a:t>Montage et suivi de dossiers de raccordement, </a:t>
            </a:r>
            <a:endParaRPr lang="fr-FR" sz="1000" i="1" dirty="0">
              <a:latin typeface="+mn-lt"/>
              <a:cs typeface="+mn-cs"/>
            </a:endParaRPr>
          </a:p>
        </p:txBody>
      </p:sp>
      <p:cxnSp>
        <p:nvCxnSpPr>
          <p:cNvPr id="46104" name="Connecteur droit 57"/>
          <p:cNvCxnSpPr>
            <a:cxnSpLocks noChangeShapeType="1"/>
          </p:cNvCxnSpPr>
          <p:nvPr/>
        </p:nvCxnSpPr>
        <p:spPr bwMode="auto">
          <a:xfrm>
            <a:off x="0" y="2000240"/>
            <a:ext cx="4486275" cy="1587"/>
          </a:xfrm>
          <a:prstGeom prst="line">
            <a:avLst/>
          </a:prstGeom>
          <a:noFill/>
          <a:ln w="9525" algn="ctr">
            <a:solidFill>
              <a:schemeClr val="accent1"/>
            </a:solidFill>
            <a:round/>
            <a:headEnd/>
            <a:tailEnd/>
          </a:ln>
        </p:spPr>
      </p:cxnSp>
      <p:sp>
        <p:nvSpPr>
          <p:cNvPr id="46105" name="Text Box 43"/>
          <p:cNvSpPr txBox="1">
            <a:spLocks noChangeArrowheads="1"/>
          </p:cNvSpPr>
          <p:nvPr/>
        </p:nvSpPr>
        <p:spPr bwMode="auto">
          <a:xfrm>
            <a:off x="4654550" y="3994150"/>
            <a:ext cx="287020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Lucida Sans Unicode" pitchFamily="34" charset="0"/>
              </a:rPr>
              <a:t>Risques</a:t>
            </a:r>
          </a:p>
        </p:txBody>
      </p:sp>
      <p:sp>
        <p:nvSpPr>
          <p:cNvPr id="46106" name="Rectangle 42"/>
          <p:cNvSpPr>
            <a:spLocks noChangeArrowheads="1"/>
          </p:cNvSpPr>
          <p:nvPr/>
        </p:nvSpPr>
        <p:spPr bwMode="auto">
          <a:xfrm>
            <a:off x="142875" y="4714875"/>
            <a:ext cx="4462463"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latin typeface="Lucida Sans Unicode" pitchFamily="34" charset="0"/>
            </a:endParaRPr>
          </a:p>
        </p:txBody>
      </p:sp>
      <p:sp>
        <p:nvSpPr>
          <p:cNvPr id="46107" name="Text Box 45"/>
          <p:cNvSpPr txBox="1">
            <a:spLocks noChangeArrowheads="1"/>
          </p:cNvSpPr>
          <p:nvPr/>
        </p:nvSpPr>
        <p:spPr bwMode="auto">
          <a:xfrm>
            <a:off x="284163" y="4757738"/>
            <a:ext cx="2867025"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Lucida Sans Unicode" pitchFamily="34" charset="0"/>
              </a:rPr>
              <a:t>Structure de la concurrence</a:t>
            </a:r>
          </a:p>
        </p:txBody>
      </p:sp>
      <p:sp>
        <p:nvSpPr>
          <p:cNvPr id="46108" name="Rectangle 7"/>
          <p:cNvSpPr>
            <a:spLocks noChangeArrowheads="1"/>
          </p:cNvSpPr>
          <p:nvPr/>
        </p:nvSpPr>
        <p:spPr bwMode="auto">
          <a:xfrm>
            <a:off x="206375" y="71438"/>
            <a:ext cx="8366125" cy="357187"/>
          </a:xfrm>
          <a:prstGeom prst="rect">
            <a:avLst/>
          </a:prstGeom>
          <a:noFill/>
          <a:ln w="9525">
            <a:noFill/>
            <a:miter lim="800000"/>
            <a:headEnd/>
            <a:tailEnd/>
          </a:ln>
        </p:spPr>
        <p:txBody>
          <a:bodyPr lIns="0" tIns="0" rIns="0" bIns="0" anchor="b"/>
          <a:lstStyle/>
          <a:p>
            <a:pPr marL="457200" indent="-457200"/>
            <a:endParaRPr lang="fr-FR" sz="2800" b="1">
              <a:solidFill>
                <a:srgbClr val="000000"/>
              </a:solidFill>
              <a:latin typeface="Lucida Sans Unicode" pitchFamily="34" charset="0"/>
            </a:endParaRPr>
          </a:p>
          <a:p>
            <a:pPr marL="457200" indent="-457200"/>
            <a:endParaRPr lang="fr-FR" sz="2800" b="1">
              <a:solidFill>
                <a:srgbClr val="000000"/>
              </a:solidFill>
              <a:latin typeface="Lucida Sans Unicode" pitchFamily="34" charset="0"/>
            </a:endParaRPr>
          </a:p>
          <a:p>
            <a:pPr marL="457200" indent="-457200"/>
            <a:endParaRPr lang="fr-FR" sz="2800" b="1">
              <a:solidFill>
                <a:srgbClr val="000000"/>
              </a:solidFill>
              <a:latin typeface="Lucida Sans Unicode" pitchFamily="34" charset="0"/>
            </a:endParaRPr>
          </a:p>
          <a:p>
            <a:pPr marL="457200" indent="-457200"/>
            <a:r>
              <a:rPr lang="fr-FR" sz="2800" b="1">
                <a:solidFill>
                  <a:srgbClr val="000000"/>
                </a:solidFill>
                <a:latin typeface="Lucida Sans Unicode" pitchFamily="34" charset="0"/>
              </a:rPr>
              <a:t>Caractérisation du segment « Éligibles GAZ » </a:t>
            </a:r>
          </a:p>
        </p:txBody>
      </p:sp>
      <p:sp>
        <p:nvSpPr>
          <p:cNvPr id="46109" name="Text Box 23"/>
          <p:cNvSpPr txBox="1">
            <a:spLocks noChangeArrowheads="1"/>
          </p:cNvSpPr>
          <p:nvPr/>
        </p:nvSpPr>
        <p:spPr bwMode="auto">
          <a:xfrm>
            <a:off x="428625" y="2000250"/>
            <a:ext cx="4194175" cy="990600"/>
          </a:xfrm>
          <a:prstGeom prst="rect">
            <a:avLst/>
          </a:prstGeom>
          <a:noFill/>
          <a:ln w="9525">
            <a:noFill/>
            <a:miter lim="800000"/>
            <a:headEnd/>
            <a:tailEnd/>
          </a:ln>
        </p:spPr>
        <p:txBody>
          <a:bodyPr lIns="75749" tIns="37874" rIns="75749" bIns="37874">
            <a:spAutoFit/>
          </a:bodyPr>
          <a:lstStyle/>
          <a:p>
            <a:pPr defTabSz="757238">
              <a:lnSpc>
                <a:spcPct val="120000"/>
              </a:lnSpc>
            </a:pPr>
            <a:r>
              <a:rPr lang="fr-FR" sz="1100" b="1" dirty="0">
                <a:latin typeface="Lucida Sans Unicode" pitchFamily="34" charset="0"/>
              </a:rPr>
              <a:t>Clients</a:t>
            </a:r>
            <a:r>
              <a:rPr lang="fr-FR" sz="1100" dirty="0">
                <a:latin typeface="Lucida Sans Unicode" pitchFamily="34" charset="0"/>
              </a:rPr>
              <a:t> : MP, HP: PME-PMI-</a:t>
            </a:r>
            <a:r>
              <a:rPr lang="fr-FR" sz="1100" dirty="0">
                <a:solidFill>
                  <a:srgbClr val="000000"/>
                </a:solidFill>
                <a:latin typeface="Lucida Sans Unicode" pitchFamily="34" charset="0"/>
              </a:rPr>
              <a:t>Industriels</a:t>
            </a:r>
            <a:r>
              <a:rPr lang="fr-FR" sz="1100" dirty="0">
                <a:latin typeface="Lucida Sans Unicode" pitchFamily="34" charset="0"/>
              </a:rPr>
              <a:t> et Tertiaires (Clients dont la consommation annuelle &gt; ou = 140 Mth.</a:t>
            </a:r>
          </a:p>
          <a:p>
            <a:pPr algn="just" defTabSz="757238"/>
            <a:r>
              <a:rPr lang="fr-FR" sz="1100" b="1" dirty="0">
                <a:latin typeface="Lucida Sans Unicode" pitchFamily="34" charset="0"/>
              </a:rPr>
              <a:t>Clients MP : 0 et 0% évolution annuelle</a:t>
            </a:r>
          </a:p>
          <a:p>
            <a:pPr algn="just" defTabSz="757238"/>
            <a:r>
              <a:rPr lang="fr-FR" sz="1100" b="1" dirty="0">
                <a:latin typeface="Lucida Sans Unicode" pitchFamily="34" charset="0"/>
              </a:rPr>
              <a:t>Client HP : 2 et évolution annuelle de 0% </a:t>
            </a:r>
          </a:p>
          <a:p>
            <a:pPr algn="just" defTabSz="757238"/>
            <a:r>
              <a:rPr lang="fr-FR" sz="1100" dirty="0">
                <a:latin typeface="Lucida Sans Unicode" pitchFamily="34" charset="0"/>
              </a:rPr>
              <a:t> </a:t>
            </a:r>
          </a:p>
        </p:txBody>
      </p:sp>
      <p:sp>
        <p:nvSpPr>
          <p:cNvPr id="46110" name="Rectangle 53"/>
          <p:cNvSpPr>
            <a:spLocks noChangeArrowheads="1"/>
          </p:cNvSpPr>
          <p:nvPr/>
        </p:nvSpPr>
        <p:spPr bwMode="auto">
          <a:xfrm>
            <a:off x="4714875" y="4362450"/>
            <a:ext cx="4071938" cy="1108075"/>
          </a:xfrm>
          <a:prstGeom prst="rect">
            <a:avLst/>
          </a:prstGeom>
          <a:noFill/>
          <a:ln w="9525">
            <a:noFill/>
            <a:miter lim="800000"/>
            <a:headEnd/>
            <a:tailEnd/>
          </a:ln>
        </p:spPr>
        <p:txBody>
          <a:bodyPr>
            <a:spAutoFit/>
          </a:bodyPr>
          <a:lstStyle/>
          <a:p>
            <a:pPr marL="177800" indent="-177800" defTabSz="757238">
              <a:buFontTx/>
              <a:buAutoNum type="arabicPeriod"/>
            </a:pPr>
            <a:r>
              <a:rPr lang="fr-FR" sz="1100" dirty="0">
                <a:latin typeface="Lucida Sans Unicode" pitchFamily="34" charset="0"/>
              </a:rPr>
              <a:t>Risque concurrentiel</a:t>
            </a:r>
          </a:p>
          <a:p>
            <a:pPr marL="177800" indent="-177800" defTabSz="757238">
              <a:buFontTx/>
              <a:buAutoNum type="arabicPeriod"/>
            </a:pPr>
            <a:r>
              <a:rPr lang="fr-FR" sz="1100" dirty="0" smtClean="0">
                <a:latin typeface="Lucida Sans Unicode" pitchFamily="34" charset="0"/>
              </a:rPr>
              <a:t>Exige</a:t>
            </a:r>
            <a:r>
              <a:rPr lang="fr-FR" sz="1100" dirty="0" smtClean="0"/>
              <a:t>nce</a:t>
            </a:r>
            <a:r>
              <a:rPr lang="fr-FR" sz="1100" dirty="0" smtClean="0">
                <a:latin typeface="Lucida Sans Unicode" pitchFamily="34" charset="0"/>
              </a:rPr>
              <a:t> </a:t>
            </a:r>
            <a:r>
              <a:rPr lang="fr-FR" sz="1100" dirty="0">
                <a:latin typeface="Lucida Sans Unicode" pitchFamily="34" charset="0"/>
              </a:rPr>
              <a:t>de nouveaux paramètres de performances au niveau du transport par le régulateur (Imprévisibilité du régulateur)</a:t>
            </a:r>
          </a:p>
          <a:p>
            <a:pPr marL="177800" indent="-177800" defTabSz="757238">
              <a:buFontTx/>
              <a:buAutoNum type="arabicPeriod"/>
            </a:pPr>
            <a:r>
              <a:rPr lang="fr-FR" sz="1100" dirty="0">
                <a:latin typeface="Lucida Sans Unicode" pitchFamily="34" charset="0"/>
              </a:rPr>
              <a:t>Risque technologique </a:t>
            </a:r>
            <a:r>
              <a:rPr lang="fr-FR" sz="1100" dirty="0">
                <a:latin typeface="Calibri" pitchFamily="34" charset="0"/>
              </a:rPr>
              <a:t>(non maitrise des nouvelles technologies )</a:t>
            </a:r>
            <a:endParaRPr lang="fr-FR" sz="1100" dirty="0">
              <a:latin typeface="Lucida Sans Unicode" pitchFamily="34" charset="0"/>
            </a:endParaRPr>
          </a:p>
        </p:txBody>
      </p:sp>
      <p:sp>
        <p:nvSpPr>
          <p:cNvPr id="46111" name="Text Box 10"/>
          <p:cNvSpPr txBox="1">
            <a:spLocks noChangeArrowheads="1"/>
          </p:cNvSpPr>
          <p:nvPr/>
        </p:nvSpPr>
        <p:spPr bwMode="auto">
          <a:xfrm>
            <a:off x="254000" y="498475"/>
            <a:ext cx="2589213"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dirty="0">
                <a:solidFill>
                  <a:schemeClr val="bg1"/>
                </a:solidFill>
                <a:latin typeface="Lucida Sans Unicode" pitchFamily="34" charset="0"/>
              </a:rPr>
              <a:t>Définition du </a:t>
            </a:r>
            <a:r>
              <a:rPr lang="fr-FR" sz="1400" b="1" dirty="0">
                <a:latin typeface="Lucida Sans Unicode" pitchFamily="34" charset="0"/>
              </a:rPr>
              <a:t>segment </a:t>
            </a:r>
          </a:p>
        </p:txBody>
      </p:sp>
      <p:sp>
        <p:nvSpPr>
          <p:cNvPr id="46112" name="Text Box 11"/>
          <p:cNvSpPr txBox="1">
            <a:spLocks noChangeArrowheads="1"/>
          </p:cNvSpPr>
          <p:nvPr/>
        </p:nvSpPr>
        <p:spPr bwMode="auto">
          <a:xfrm>
            <a:off x="4762500" y="498475"/>
            <a:ext cx="40957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Lucida Sans Unicode" pitchFamily="34" charset="0"/>
              </a:rPr>
              <a:t>Règles du jeu et synergies possibles</a:t>
            </a:r>
          </a:p>
        </p:txBody>
      </p:sp>
      <p:graphicFrame>
        <p:nvGraphicFramePr>
          <p:cNvPr id="35" name="Group 116"/>
          <p:cNvGraphicFramePr>
            <a:graphicFrameLocks noGrp="1"/>
          </p:cNvGraphicFramePr>
          <p:nvPr>
            <p:extLst>
              <p:ext uri="{D42A27DB-BD31-4B8C-83A1-F6EECF244321}">
                <p14:modId xmlns="" xmlns:p14="http://schemas.microsoft.com/office/powerpoint/2010/main" val="464633066"/>
              </p:ext>
            </p:extLst>
          </p:nvPr>
        </p:nvGraphicFramePr>
        <p:xfrm>
          <a:off x="571472" y="3143248"/>
          <a:ext cx="3937655" cy="1535062"/>
        </p:xfrm>
        <a:graphic>
          <a:graphicData uri="http://schemas.openxmlformats.org/drawingml/2006/table">
            <a:tbl>
              <a:tblPr/>
              <a:tblGrid>
                <a:gridCol w="675716"/>
                <a:gridCol w="675715"/>
                <a:gridCol w="675715"/>
                <a:gridCol w="675715"/>
                <a:gridCol w="617397"/>
                <a:gridCol w="617397"/>
              </a:tblGrid>
              <a:tr h="250273">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0" marB="0"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2013</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2014</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2015</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2016</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r>
                        <a:rPr kumimoji="0" lang="fr-FR" sz="1000" b="1" i="0" u="none" strike="noStrike" kern="1200" cap="none" normalizeH="0" baseline="0" dirty="0" smtClean="0">
                          <a:ln>
                            <a:noFill/>
                          </a:ln>
                          <a:solidFill>
                            <a:schemeClr val="tx1"/>
                          </a:solidFill>
                          <a:effectLst/>
                          <a:latin typeface="Arial" charset="0"/>
                          <a:ea typeface="+mn-ea"/>
                          <a:cs typeface="+mn-cs"/>
                        </a:rPr>
                        <a:t>2017</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336480">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Volume (</a:t>
                      </a:r>
                      <a:r>
                        <a:rPr kumimoji="0" lang="fr-FR" sz="900" b="1" i="0" u="none" strike="noStrike" cap="none" normalizeH="0" baseline="0" dirty="0" err="1" smtClean="0">
                          <a:ln>
                            <a:noFill/>
                          </a:ln>
                          <a:solidFill>
                            <a:srgbClr val="000000"/>
                          </a:solidFill>
                          <a:effectLst/>
                          <a:latin typeface="Arial" charset="0"/>
                          <a:cs typeface="Arial" charset="0"/>
                        </a:rPr>
                        <a:t>MTh</a:t>
                      </a:r>
                      <a:r>
                        <a:rPr kumimoji="0" lang="fr-FR" sz="900" b="1" i="0" u="none" strike="noStrike" cap="none" normalizeH="0" baseline="0" dirty="0" smtClean="0">
                          <a:ln>
                            <a:noFill/>
                          </a:ln>
                          <a:solidFill>
                            <a:srgbClr val="000000"/>
                          </a:solidFill>
                          <a:effectLst/>
                          <a:latin typeface="Arial" charset="0"/>
                          <a:cs typeface="Arial" charset="0"/>
                        </a:rPr>
                        <a:t>))</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lang="fr-FR" sz="1000" b="1" i="0" u="none" strike="noStrike" dirty="0">
                          <a:solidFill>
                            <a:schemeClr val="tx1"/>
                          </a:solidFill>
                          <a:latin typeface="Arial"/>
                        </a:rPr>
                        <a:t>544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kumimoji="0" lang="fr-FR" sz="1000" b="1" i="0" u="none" strike="noStrike" kern="1200" dirty="0">
                          <a:solidFill>
                            <a:schemeClr val="tx1"/>
                          </a:solidFill>
                          <a:latin typeface="Arial"/>
                          <a:ea typeface="+mn-ea"/>
                          <a:cs typeface="+mn-cs"/>
                        </a:rPr>
                        <a:t>601</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kumimoji="0" lang="fr-FR" sz="1000" b="1" i="0" u="none" strike="noStrike" kern="1200" dirty="0">
                          <a:solidFill>
                            <a:schemeClr val="tx1"/>
                          </a:solidFill>
                          <a:latin typeface="Arial"/>
                          <a:ea typeface="+mn-ea"/>
                          <a:cs typeface="+mn-cs"/>
                        </a:rPr>
                        <a:t>659</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kumimoji="0" lang="fr-FR" sz="1000" b="1" i="0" u="none" strike="noStrike" kern="1200" dirty="0">
                          <a:solidFill>
                            <a:schemeClr val="tx1"/>
                          </a:solidFill>
                          <a:latin typeface="Arial"/>
                          <a:ea typeface="+mn-ea"/>
                          <a:cs typeface="+mn-cs"/>
                        </a:rPr>
                        <a:t>721</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fontAlgn="ctr"/>
                      <a:r>
                        <a:rPr kumimoji="0" lang="fr-FR" sz="1000" b="1" i="0" u="none" strike="noStrike" kern="1200" dirty="0">
                          <a:solidFill>
                            <a:schemeClr val="tx1"/>
                          </a:solidFill>
                          <a:latin typeface="Arial"/>
                          <a:ea typeface="+mn-ea"/>
                          <a:cs typeface="+mn-cs"/>
                        </a:rPr>
                        <a:t>789</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593512">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 (DA/Th)</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BP 0,320</a:t>
                      </a:r>
                    </a:p>
                    <a:p>
                      <a:pPr algn="ctr" rtl="0" fontAlgn="t"/>
                      <a:r>
                        <a:rPr lang="fr-FR" sz="1000" b="1" i="0" u="none" strike="noStrike" dirty="0" smtClean="0">
                          <a:solidFill>
                            <a:schemeClr val="tx1"/>
                          </a:solidFill>
                          <a:latin typeface="Arial"/>
                        </a:rPr>
                        <a:t>MP 0,330</a:t>
                      </a:r>
                    </a:p>
                    <a:p>
                      <a:pPr algn="ctr" rtl="0" fontAlgn="t"/>
                      <a:r>
                        <a:rPr lang="fr-FR" sz="1000" b="1" i="0" u="none" strike="noStrike" dirty="0" smtClean="0">
                          <a:solidFill>
                            <a:schemeClr val="tx1"/>
                          </a:solidFill>
                          <a:latin typeface="Arial"/>
                        </a:rPr>
                        <a:t>HP 0,164</a:t>
                      </a:r>
                    </a:p>
                    <a:p>
                      <a:pPr algn="ctr" rtl="0" fontAlgn="t"/>
                      <a:endParaRPr lang="fr-FR" sz="1000" b="1" i="0" u="none" strike="noStrike" dirty="0">
                        <a:solidFill>
                          <a:schemeClr val="tx1"/>
                        </a:solidFill>
                        <a:latin typeface="Arial"/>
                      </a:endParaRPr>
                    </a:p>
                  </a:txBody>
                  <a:tcPr marL="9525" marR="9525" marT="9525"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0,298</a:t>
                      </a:r>
                      <a:endParaRPr lang="fr-FR" sz="1000" b="1" i="0" u="none" strike="noStrike" dirty="0">
                        <a:solidFill>
                          <a:schemeClr val="tx1"/>
                        </a:solidFill>
                        <a:latin typeface="Arial"/>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319933">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Valeur (MDA)</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algn="ctr" rtl="0" fontAlgn="t"/>
                      <a:r>
                        <a:rPr lang="fr-FR" sz="1000" b="1" i="0" u="none" strike="noStrike" dirty="0" smtClean="0">
                          <a:solidFill>
                            <a:schemeClr val="tx1"/>
                          </a:solidFill>
                          <a:latin typeface="Arial"/>
                        </a:rPr>
                        <a:t>89</a:t>
                      </a:r>
                      <a:endParaRPr lang="fr-FR" sz="1000" b="1" i="0" u="none" strike="noStrike" dirty="0">
                        <a:solidFill>
                          <a:schemeClr val="tx1"/>
                        </a:solidFill>
                        <a:latin typeface="Arial"/>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algn="ctr" rtl="0" eaLnBrk="1" fontAlgn="t" latinLnBrk="0" hangingPunct="1"/>
                      <a:r>
                        <a:rPr kumimoji="0" lang="fr-FR" sz="1000" b="1" i="0" u="none" strike="noStrike" kern="1200" dirty="0" smtClean="0">
                          <a:solidFill>
                            <a:schemeClr val="tx1"/>
                          </a:solidFill>
                          <a:latin typeface="Arial"/>
                          <a:ea typeface="+mn-ea"/>
                          <a:cs typeface="+mn-cs"/>
                        </a:rPr>
                        <a:t>179</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algn="ctr" rtl="0" eaLnBrk="1" fontAlgn="t" latinLnBrk="0" hangingPunct="1"/>
                      <a:r>
                        <a:rPr kumimoji="0" lang="fr-FR" sz="1000" b="1" i="0" u="none" strike="noStrike" kern="1200" dirty="0" smtClean="0">
                          <a:solidFill>
                            <a:schemeClr val="tx1"/>
                          </a:solidFill>
                          <a:latin typeface="Arial"/>
                          <a:ea typeface="+mn-ea"/>
                          <a:cs typeface="+mn-cs"/>
                        </a:rPr>
                        <a:t>196</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algn="ctr" rtl="0" eaLnBrk="1" fontAlgn="t" latinLnBrk="0" hangingPunct="1"/>
                      <a:r>
                        <a:rPr kumimoji="0" lang="fr-FR" sz="1000" b="1" i="0" u="none" strike="noStrike" kern="1200" dirty="0" smtClean="0">
                          <a:solidFill>
                            <a:schemeClr val="tx1"/>
                          </a:solidFill>
                          <a:latin typeface="Arial"/>
                          <a:ea typeface="+mn-ea"/>
                          <a:cs typeface="+mn-cs"/>
                        </a:rPr>
                        <a:t>215</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algn="ctr" rtl="0" eaLnBrk="1" fontAlgn="t" latinLnBrk="0" hangingPunct="1"/>
                      <a:r>
                        <a:rPr kumimoji="0" lang="fr-FR" sz="1000" b="1" i="0" u="none" strike="noStrike" kern="1200" dirty="0" smtClean="0">
                          <a:solidFill>
                            <a:schemeClr val="tx1"/>
                          </a:solidFill>
                          <a:latin typeface="Arial"/>
                          <a:ea typeface="+mn-ea"/>
                          <a:cs typeface="+mn-cs"/>
                        </a:rPr>
                        <a:t>235</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84983" name="Group 215"/>
          <p:cNvGraphicFramePr>
            <a:graphicFrameLocks noGrp="1"/>
          </p:cNvGraphicFramePr>
          <p:nvPr>
            <p:ph idx="4294967295"/>
          </p:nvPr>
        </p:nvGraphicFramePr>
        <p:xfrm>
          <a:off x="430213" y="500063"/>
          <a:ext cx="8713300" cy="5682609"/>
        </p:xfrm>
        <a:graphic>
          <a:graphicData uri="http://schemas.openxmlformats.org/drawingml/2006/table">
            <a:tbl>
              <a:tblPr/>
              <a:tblGrid>
                <a:gridCol w="448408"/>
                <a:gridCol w="140677"/>
                <a:gridCol w="2417885"/>
                <a:gridCol w="348480"/>
                <a:gridCol w="464442"/>
                <a:gridCol w="398585"/>
                <a:gridCol w="398585"/>
                <a:gridCol w="25400"/>
                <a:gridCol w="4070838"/>
              </a:tblGrid>
              <a:tr h="48418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Très 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Moyenne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Forte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925513">
                <a:tc rowSpan="8" gridSpan="2">
                  <a:txBody>
                    <a:bodyPr/>
                    <a:lstStyle/>
                    <a:p>
                      <a:pPr marL="177800" indent="-177800" defTabSz="757238">
                        <a:buFontTx/>
                        <a:buAutoNum type="arabicPeriod"/>
                        <a:defRPr/>
                      </a:pPr>
                      <a:r>
                        <a:rPr lang="fr-FR" sz="1100" dirty="0" smtClean="0">
                          <a:solidFill>
                            <a:srgbClr val="000000"/>
                          </a:solidFill>
                        </a:rPr>
                        <a:t>Optimisation et généralisation de nouvelles technologies (télégestion,)</a:t>
                      </a:r>
                      <a:endParaRPr lang="fr-FR" sz="1100" dirty="0">
                        <a:solidFill>
                          <a:srgbClr val="000000"/>
                        </a:solidFill>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8" h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orienté clients: </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disposer d’une info client partagée entre commercial et technicien</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Facilité à une information traitée (interface intelligente),</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Suivi et analyse de l’évolution des courbe de charge,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Informations disponibles et expériences de tarification (profils de consommation)</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 non partagée entre technique et commercial (la gestion technique étant assurée par GRTG pour les clients HP)</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Les interfaces et le traitement des informations sont insuffisants pour produire un résultat à forte valeur ajoutée  pour le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1115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des compétences RH (marketing et expertise technique)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Manque de formations ciblée en marketing et management</a:t>
                      </a:r>
                    </a:p>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Départs anticipés des compétences et perte de qualification,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889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Maîtrise de l’adéquation entre couts de revient et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4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chemeClr val="tx1"/>
                          </a:solidFill>
                          <a:effectLst/>
                          <a:latin typeface="Arial" charset="0"/>
                          <a:cs typeface="Arial" charset="0"/>
                        </a:rPr>
                        <a:t> Structure des coûts non maitrisée, malgré une bonne connaissance de la courbe de charge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 comptabilité analytique mal renseignée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619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Capacité de Trading</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cap="none" normalizeH="0" baseline="0" dirty="0" smtClean="0">
                          <a:ln>
                            <a:noFill/>
                          </a:ln>
                          <a:solidFill>
                            <a:schemeClr val="accent1"/>
                          </a:solidFill>
                          <a:effectLst/>
                          <a:latin typeface="Arial" charset="0"/>
                          <a:sym typeface="Wingdings 2" pitchFamily="18" charset="2"/>
                        </a:rPr>
                        <a:t></a:t>
                      </a: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 Inexistant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00025">
                <a:tc gridSpan="2" vMerge="1">
                  <a:txBody>
                    <a:bodyPr/>
                    <a:lstStyle/>
                    <a:p>
                      <a:endParaRPr lang="fr-FR"/>
                    </a:p>
                  </a:txBody>
                  <a:tcPr/>
                </a:tc>
                <a:tc hMerge="1" vMerge="1">
                  <a:txBody>
                    <a:bodyPr/>
                    <a:lstStyle/>
                    <a:p>
                      <a:endParaRPr lang="fr-FR"/>
                    </a:p>
                  </a:txBody>
                  <a:tcPr/>
                </a:tc>
                <a:tc>
                  <a:txBody>
                    <a:bodyPr/>
                    <a:lstStyle/>
                    <a:p>
                      <a:pPr marL="177800" indent="-177800" defTabSz="757238">
                        <a:buFontTx/>
                        <a:buNone/>
                        <a:defRPr/>
                      </a:pPr>
                      <a:r>
                        <a:rPr kumimoji="0" lang="fr-FR" sz="900" b="1" i="0" u="none" strike="noStrike" kern="1200" cap="none" normalizeH="0" baseline="0" dirty="0" smtClean="0">
                          <a:ln>
                            <a:noFill/>
                          </a:ln>
                          <a:solidFill>
                            <a:srgbClr val="000000"/>
                          </a:solidFill>
                          <a:effectLst/>
                          <a:latin typeface="Arial" charset="0"/>
                          <a:ea typeface="+mn-ea"/>
                          <a:cs typeface="Arial" charset="0"/>
                        </a:rPr>
                        <a:t>  Optimisation et généralisation de nouvelles technologies (télégestion,)</a:t>
                      </a:r>
                      <a:endParaRPr kumimoji="0" lang="fr-FR" sz="900" b="1" i="0" u="none" strike="noStrike" kern="1200" cap="none" normalizeH="0" baseline="0" dirty="0">
                        <a:ln>
                          <a:noFill/>
                        </a:ln>
                        <a:solidFill>
                          <a:srgbClr val="000000"/>
                        </a:solidFill>
                        <a:effectLst/>
                        <a:latin typeface="Arial" charset="0"/>
                        <a:ea typeface="+mn-ea"/>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chemeClr val="tx1"/>
                          </a:solidFill>
                          <a:effectLst/>
                          <a:latin typeface="Arial" charset="0"/>
                          <a:cs typeface="Arial" charset="0"/>
                        </a:rPr>
                        <a:t> Les autres concurrents seront mieux positionnés.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endParaRPr kumimoji="0" lang="fr-FR" sz="800" b="0"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254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Montage et suivi de dossiers de raccordement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pPr>
                      <a:r>
                        <a:rPr kumimoji="0" lang="fr-FR" sz="800" b="0" i="0" u="none" strike="noStrike" cap="none" normalizeH="0" baseline="0" dirty="0" smtClean="0">
                          <a:ln>
                            <a:noFill/>
                          </a:ln>
                          <a:solidFill>
                            <a:srgbClr val="000000"/>
                          </a:solidFill>
                          <a:effectLst/>
                          <a:latin typeface="Arial" charset="0"/>
                          <a:cs typeface="Arial" charset="0"/>
                        </a:rPr>
                        <a:t>+ Connaissance et expérience des procédures de raccordement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pPr>
                      <a:r>
                        <a:rPr kumimoji="0" lang="fr-FR" sz="800" b="0" i="0" u="none" strike="noStrike" cap="none" normalizeH="0" baseline="0" dirty="0" smtClean="0">
                          <a:ln>
                            <a:noFill/>
                          </a:ln>
                          <a:solidFill>
                            <a:srgbClr val="000000"/>
                          </a:solidFill>
                          <a:effectLst/>
                          <a:latin typeface="Arial" charset="0"/>
                          <a:cs typeface="Arial" charset="0"/>
                        </a:rPr>
                        <a:t>- Améliorer les délais de raccordement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891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Image de Marque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4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defRPr/>
                      </a:pPr>
                      <a:r>
                        <a:rPr kumimoji="0" lang="fr-FR" sz="800" b="0" i="0" u="none" strike="noStrike" kern="1200" cap="none" normalizeH="0" baseline="0" dirty="0" smtClean="0">
                          <a:ln>
                            <a:noFill/>
                          </a:ln>
                          <a:solidFill>
                            <a:srgbClr val="000000"/>
                          </a:solidFill>
                          <a:effectLst/>
                          <a:latin typeface="Arial" charset="0"/>
                          <a:ea typeface="+mn-ea"/>
                          <a:cs typeface="Arial" charset="0"/>
                        </a:rPr>
                        <a:t>+ Les réclamations clients sont prises en charge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defRPr/>
                      </a:pPr>
                      <a:r>
                        <a:rPr kumimoji="0" lang="fr-FR" sz="800" b="0" i="0" u="none" strike="noStrike" kern="1200" cap="none" normalizeH="0" baseline="0" dirty="0" smtClean="0">
                          <a:ln>
                            <a:noFill/>
                          </a:ln>
                          <a:solidFill>
                            <a:srgbClr val="000000"/>
                          </a:solidFill>
                          <a:effectLst/>
                          <a:latin typeface="Arial" charset="0"/>
                          <a:ea typeface="+mn-ea"/>
                          <a:cs typeface="Arial" charset="0"/>
                        </a:rPr>
                        <a:t>- Qualité</a:t>
                      </a:r>
                      <a:r>
                        <a:rPr kumimoji="0" lang="fr-FR" sz="800" b="0" i="0" u="none" strike="noStrike" cap="none" normalizeH="0" baseline="0" dirty="0" smtClean="0">
                          <a:ln>
                            <a:noFill/>
                          </a:ln>
                          <a:solidFill>
                            <a:srgbClr val="000000"/>
                          </a:solidFill>
                          <a:effectLst/>
                          <a:latin typeface="Arial" charset="0"/>
                        </a:rPr>
                        <a:t> de service et prise en charge personnalisée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780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Connaissance du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0" i="0" u="none" strike="noStrike" cap="none" normalizeH="0" baseline="0" dirty="0" smtClean="0">
                          <a:ln>
                            <a:noFill/>
                          </a:ln>
                          <a:solidFill>
                            <a:schemeClr val="accent1"/>
                          </a:solidFill>
                          <a:effectLst/>
                          <a:latin typeface="Arial" charset="0"/>
                        </a:rPr>
                        <a:t> </a:t>
                      </a: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En progression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30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7313"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Pas de concurrents actuellement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30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Capacité d’introduire des règles,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8977">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1" i="0" u="none" strike="noStrike" cap="none" normalizeH="0" baseline="0" dirty="0" smtClean="0">
                          <a:ln>
                            <a:noFill/>
                          </a:ln>
                          <a:solidFill>
                            <a:srgbClr val="000000"/>
                          </a:solidFill>
                          <a:effectLst/>
                          <a:latin typeface="Arial" charset="0"/>
                        </a:rPr>
                        <a:t>     X</a:t>
                      </a: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390525">
                <a:tc rowSpan="2"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risques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Commercial : synergie Concessions Electricité, Gaz, Eligibles Gaz et services  </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Couts : synergie Gaz-Ele</a:t>
                      </a:r>
                      <a:r>
                        <a:rPr kumimoji="0" lang="fr-FR" sz="800" b="1" i="0" u="none" strike="noStrike" cap="none" normalizeH="0" baseline="0" dirty="0" smtClean="0">
                          <a:ln>
                            <a:noFill/>
                          </a:ln>
                          <a:solidFill>
                            <a:srgbClr val="FF0000"/>
                          </a:solidFill>
                          <a:effectLst/>
                          <a:latin typeface="Arial" charset="0"/>
                          <a:cs typeface="Arial" charset="0"/>
                        </a:rPr>
                        <a:t>ctricit</a:t>
                      </a:r>
                      <a:r>
                        <a:rPr kumimoji="0" lang="fr-FR" sz="800" b="1" i="0" u="none" strike="noStrike" cap="none" normalizeH="0" baseline="0" dirty="0" smtClean="0">
                          <a:ln>
                            <a:noFill/>
                          </a:ln>
                          <a:solidFill>
                            <a:schemeClr val="tx1"/>
                          </a:solidFill>
                          <a:effectLst/>
                          <a:latin typeface="Arial" charset="0"/>
                          <a:cs typeface="Arial" charset="0"/>
                        </a:rPr>
                        <a:t>é pour relève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268288">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3127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a:t>
                      </a:r>
                      <a:br>
                        <a:rPr kumimoji="0" lang="fr-FR" sz="900" b="1" i="0" u="none" strike="noStrike" cap="none" normalizeH="0" baseline="0" dirty="0" smtClean="0">
                          <a:ln>
                            <a:noFill/>
                          </a:ln>
                          <a:solidFill>
                            <a:srgbClr val="000000"/>
                          </a:solidFill>
                          <a:effectLst/>
                          <a:latin typeface="Arial" charset="0"/>
                          <a:cs typeface="Arial" charset="0"/>
                        </a:rPr>
                      </a:br>
                      <a:r>
                        <a:rPr kumimoji="0" lang="fr-FR" sz="900" b="1" i="0" u="none" strike="noStrike" cap="none" normalizeH="0" baseline="0" dirty="0" smtClean="0">
                          <a:ln>
                            <a:noFill/>
                          </a:ln>
                          <a:solidFill>
                            <a:srgbClr val="000000"/>
                          </a:solidFill>
                          <a:effectLst/>
                          <a:latin typeface="Arial" charset="0"/>
                          <a:cs typeface="Arial" charset="0"/>
                        </a:rPr>
                        <a:t>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cap="none" normalizeH="0" baseline="0" dirty="0" smtClean="0">
                          <a:ln>
                            <a:noFill/>
                          </a:ln>
                          <a:solidFill>
                            <a:schemeClr val="accent1"/>
                          </a:solidFill>
                          <a:effectLst/>
                          <a:latin typeface="Arial" charset="0"/>
                          <a:sym typeface="Wingdings 2" pitchFamily="18" charset="2"/>
                        </a:rPr>
                        <a:t></a:t>
                      </a:r>
                      <a:endParaRPr kumimoji="0" lang="fr-FR" sz="18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Synergie  avec le  partenaire  (les sociétés du groupe)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1450">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400" b="1" i="0" u="none" strike="noStrike" kern="1200" cap="none" normalizeH="0" baseline="0" dirty="0" smtClean="0">
                        <a:ln>
                          <a:noFill/>
                        </a:ln>
                        <a:solidFill>
                          <a:srgbClr val="000000"/>
                        </a:solidFill>
                        <a:effectLst/>
                        <a:latin typeface="Arial" charset="0"/>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1" i="0" u="none" strike="noStrike" kern="1200" cap="none" normalizeH="0" baseline="0" dirty="0" smtClean="0">
                          <a:ln>
                            <a:noFill/>
                          </a:ln>
                          <a:solidFill>
                            <a:srgbClr val="000000"/>
                          </a:solidFill>
                          <a:effectLst/>
                          <a:latin typeface="Arial" charset="0"/>
                          <a:ea typeface="+mn-ea"/>
                          <a:cs typeface="+mn-cs"/>
                        </a:rPr>
                        <a:t>   X</a:t>
                      </a:r>
                      <a:endParaRPr kumimoji="0" lang="fr-FR" sz="1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8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4" name="Rectangle 3"/>
          <p:cNvSpPr/>
          <p:nvPr/>
        </p:nvSpPr>
        <p:spPr>
          <a:xfrm>
            <a:off x="214282" y="71414"/>
            <a:ext cx="7215238" cy="369332"/>
          </a:xfrm>
          <a:prstGeom prst="rect">
            <a:avLst/>
          </a:prstGeom>
        </p:spPr>
        <p:txBody>
          <a:bodyPr wrap="square">
            <a:spAutoFit/>
          </a:bodyPr>
          <a:lstStyle/>
          <a:p>
            <a:pPr marL="457200" indent="-457200"/>
            <a:r>
              <a:rPr lang="fr-FR" dirty="0" smtClean="0">
                <a:solidFill>
                  <a:schemeClr val="bg2">
                    <a:lumMod val="50000"/>
                  </a:schemeClr>
                </a:solidFill>
                <a:latin typeface="Verdana" pitchFamily="34" charset="0"/>
              </a:rPr>
              <a:t>Potentiel de création de valeur Eligibles Gaz</a:t>
            </a:r>
            <a:endParaRPr lang="fr-FR" dirty="0">
              <a:solidFill>
                <a:schemeClr val="bg2">
                  <a:lumMod val="50000"/>
                </a:schemeClr>
              </a:solidFill>
              <a:latin typeface="Verdana"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7388" name="Group 108"/>
          <p:cNvGraphicFramePr>
            <a:graphicFrameLocks noGrp="1"/>
          </p:cNvGraphicFramePr>
          <p:nvPr>
            <p:ph idx="4294967295"/>
          </p:nvPr>
        </p:nvGraphicFramePr>
        <p:xfrm>
          <a:off x="357158" y="500063"/>
          <a:ext cx="8572562" cy="6017111"/>
        </p:xfrm>
        <a:graphic>
          <a:graphicData uri="http://schemas.openxmlformats.org/drawingml/2006/table">
            <a:tbl>
              <a:tblPr/>
              <a:tblGrid>
                <a:gridCol w="1789365"/>
                <a:gridCol w="57831"/>
                <a:gridCol w="1193918"/>
                <a:gridCol w="1193918"/>
                <a:gridCol w="1239256"/>
                <a:gridCol w="1148579"/>
                <a:gridCol w="157174"/>
                <a:gridCol w="1792521"/>
              </a:tblGrid>
              <a:tr h="530225">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                              Phases</a:t>
                      </a: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Caractéristiques</a:t>
                      </a:r>
                    </a:p>
                  </a:txBody>
                  <a:tcPr marL="15337" marR="15337"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Emergence</a:t>
                      </a: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Maturité</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Décroissance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Commentaires</a:t>
                      </a:r>
                    </a:p>
                  </a:txBody>
                  <a:tcPr marL="15337" marR="15337" marT="18000" marB="18000" anchor="ctr" horzOverflow="overflow">
                    <a:lnL w="12700"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191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9636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Demande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Croissance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Marge unitaire</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dirty="0" smtClean="0">
                          <a:ln>
                            <a:noFill/>
                          </a:ln>
                          <a:solidFill>
                            <a:srgbClr val="000000"/>
                          </a:solidFill>
                          <a:effectLst/>
                          <a:latin typeface="Arial" charset="0"/>
                          <a:cs typeface="Arial" charset="0"/>
                        </a:rPr>
                        <a:t>Prix</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dirty="0" smtClean="0">
                          <a:ln>
                            <a:noFill/>
                          </a:ln>
                          <a:solidFill>
                            <a:srgbClr val="000000"/>
                          </a:solidFill>
                          <a:effectLst/>
                          <a:latin typeface="Arial" charset="0"/>
                          <a:cs typeface="Arial" charset="0"/>
                        </a:rPr>
                        <a:t>Coûts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Par à-coups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Baisse du 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et stable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Aucune, voire négative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301750">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Offre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Equilibre offre/demande</a:t>
                      </a:r>
                    </a:p>
                    <a:p>
                      <a:pPr marL="352425" marR="0" lvl="1" indent="-87313" algn="l" defTabSz="914400" rtl="0" eaLnBrk="0" fontAlgn="base" latinLnBrk="0" hangingPunct="0">
                        <a:lnSpc>
                          <a:spcPct val="120000"/>
                        </a:lnSpc>
                        <a:spcBef>
                          <a:spcPct val="9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Définition du segment marketing</a:t>
                      </a:r>
                    </a:p>
                    <a:p>
                      <a:pPr marL="352425" marR="0" lvl="1" indent="-87313" algn="l" defTabSz="914400" rtl="0" eaLnBrk="0" fontAlgn="base" latinLnBrk="0" hangingPunct="0">
                        <a:lnSpc>
                          <a:spcPct val="120000"/>
                        </a:lnSpc>
                        <a:spcBef>
                          <a:spcPct val="7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technologique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Déséquilibre offre/demande</a:t>
                      </a:r>
                    </a:p>
                    <a:p>
                      <a:pPr marL="0" marR="0" lvl="0" indent="0" algn="ctr" defTabSz="914400" rtl="0" eaLnBrk="0" fontAlgn="base" latinLnBrk="0" hangingPunct="0">
                        <a:lnSpc>
                          <a:spcPct val="120000"/>
                        </a:lnSpc>
                        <a:spcBef>
                          <a:spcPct val="9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Émergence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Sous-capacité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Faible, par produit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Progression</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Equilibre offre/demande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par client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Maturité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 si monopole</a:t>
                      </a:r>
                      <a:br>
                        <a:rPr kumimoji="0" lang="fr-FR" sz="900" b="0" i="0" u="none" strike="noStrike" cap="none" normalizeH="0" baseline="0" smtClean="0">
                          <a:ln>
                            <a:noFill/>
                          </a:ln>
                          <a:solidFill>
                            <a:srgbClr val="000000"/>
                          </a:solidFill>
                          <a:effectLst/>
                          <a:latin typeface="Arial" charset="0"/>
                          <a:cs typeface="Arial" charset="0"/>
                        </a:rPr>
                      </a:br>
                      <a:r>
                        <a:rPr kumimoji="0" lang="fr-FR" sz="900" b="0" i="0" u="none" strike="noStrike" cap="none" normalizeH="0" baseline="0" smtClean="0">
                          <a:ln>
                            <a:noFill/>
                          </a:ln>
                          <a:solidFill>
                            <a:srgbClr val="000000"/>
                          </a:solidFill>
                          <a:effectLst/>
                          <a:latin typeface="Arial" charset="0"/>
                          <a:cs typeface="Arial" charset="0"/>
                        </a:rPr>
                        <a:t>par une rationalisation</a:t>
                      </a:r>
                    </a:p>
                    <a:p>
                      <a:pPr marL="0" marR="0" lvl="0" indent="0" algn="ctr" defTabSz="914400" rtl="0" eaLnBrk="0" fontAlgn="base" latinLnBrk="0" hangingPunct="0">
                        <a:lnSpc>
                          <a:spcPct val="120000"/>
                        </a:lnSpc>
                        <a:spcBef>
                          <a:spcPct val="90000"/>
                        </a:spcBef>
                        <a:spcAft>
                          <a:spcPct val="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Surcapacité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Elevée / stable, en voie d'obsolescence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8112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smtClean="0">
                          <a:ln>
                            <a:noFill/>
                          </a:ln>
                          <a:solidFill>
                            <a:srgbClr val="000000"/>
                          </a:solidFill>
                          <a:effectLst/>
                          <a:latin typeface="Arial" charset="0"/>
                          <a:cs typeface="Arial" charset="0"/>
                        </a:rPr>
                        <a:t>Règles du marché</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Risques liés à la réglementation </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Partage des FCS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Élevés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Les innovateurs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Moyens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De plus en plus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Tout le secteur</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Concurrents restants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31286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Concurrence</a:t>
                      </a:r>
                      <a:endParaRPr kumimoji="0" lang="fr-FR" sz="1200" b="1" i="1" u="none" strike="noStrike" cap="none" normalizeH="0" baseline="0" dirty="0" smtClean="0">
                        <a:ln>
                          <a:noFill/>
                        </a:ln>
                        <a:solidFill>
                          <a:srgbClr val="000000"/>
                        </a:solidFill>
                        <a:effectLst/>
                        <a:latin typeface="Arial" charset="0"/>
                        <a:cs typeface="Arial" charset="0"/>
                      </a:endParaRP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Nombre de concurrents</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Structure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Intensité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de la 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Morcelée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a:t>
                      </a:r>
                    </a:p>
                    <a:p>
                      <a:pPr marL="0" marR="0" lvl="0" indent="0" algn="ctr" defTabSz="914400" rtl="0" eaLnBrk="0" fontAlgn="base" latinLnBrk="0" hangingPunct="0">
                        <a:lnSpc>
                          <a:spcPct val="120000"/>
                        </a:lnSpc>
                        <a:spcBef>
                          <a:spcPct val="6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Volatile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Cristallisation</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augmentation</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Ca passe ou ça casse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Concentrée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 (pour les leaders)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Oligopole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Moyenne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Bonne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61938">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rgbClr val="000000"/>
                          </a:solidFill>
                          <a:effectLst/>
                          <a:latin typeface="Arial" charset="0"/>
                          <a:cs typeface="Arial" charset="0"/>
                        </a:rPr>
                        <a:t>Enjeu</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Rupture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Qualité/coût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5941" name="Rectangle 2"/>
          <p:cNvSpPr>
            <a:spLocks noChangeArrowheads="1"/>
          </p:cNvSpPr>
          <p:nvPr/>
        </p:nvSpPr>
        <p:spPr bwMode="auto">
          <a:xfrm>
            <a:off x="214313" y="-69850"/>
            <a:ext cx="8259762" cy="641350"/>
          </a:xfrm>
          <a:prstGeom prst="rect">
            <a:avLst/>
          </a:prstGeom>
          <a:noFill/>
          <a:ln w="9525" algn="ctr">
            <a:noFill/>
            <a:miter lim="800000"/>
            <a:headEnd/>
            <a:tailEnd/>
          </a:ln>
        </p:spPr>
        <p:txBody>
          <a:bodyPr anchor="ctr"/>
          <a:lstStyle/>
          <a:p>
            <a:pPr marL="457200" indent="-457200"/>
            <a:r>
              <a:rPr lang="fr-FR" sz="2400" b="1">
                <a:solidFill>
                  <a:srgbClr val="000000"/>
                </a:solidFill>
              </a:rPr>
              <a:t>Maturité du segment Éligible GAZ</a:t>
            </a:r>
          </a:p>
        </p:txBody>
      </p:sp>
      <p:sp>
        <p:nvSpPr>
          <p:cNvPr id="35942" name="Line 106"/>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35943" name="Oval 94"/>
          <p:cNvSpPr>
            <a:spLocks noChangeArrowheads="1"/>
          </p:cNvSpPr>
          <p:nvPr/>
        </p:nvSpPr>
        <p:spPr bwMode="auto">
          <a:xfrm>
            <a:off x="3714744" y="6500834"/>
            <a:ext cx="265113" cy="287338"/>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fr-FR">
              <a:solidFill>
                <a:srgbClr val="FF0000"/>
              </a:solidFill>
            </a:endParaRPr>
          </a:p>
        </p:txBody>
      </p:sp>
      <p:sp>
        <p:nvSpPr>
          <p:cNvPr id="6" name="Ellipse 5"/>
          <p:cNvSpPr/>
          <p:nvPr/>
        </p:nvSpPr>
        <p:spPr>
          <a:xfrm>
            <a:off x="4857754" y="1643051"/>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3786184" y="2214555"/>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4929192" y="2714620"/>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2571736" y="3214687"/>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Ellipse 9"/>
          <p:cNvSpPr/>
          <p:nvPr/>
        </p:nvSpPr>
        <p:spPr>
          <a:xfrm>
            <a:off x="3786182" y="3714752"/>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3786184" y="4286256"/>
            <a:ext cx="214312" cy="214313"/>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4929190" y="4714885"/>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571736" y="5143512"/>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571736" y="5429265"/>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dirty="0"/>
          </a:p>
        </p:txBody>
      </p:sp>
      <p:sp>
        <p:nvSpPr>
          <p:cNvPr id="15" name="Ellipse 14"/>
          <p:cNvSpPr/>
          <p:nvPr/>
        </p:nvSpPr>
        <p:spPr>
          <a:xfrm>
            <a:off x="2571736" y="5857893"/>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6" name="Ellipse 15"/>
          <p:cNvSpPr/>
          <p:nvPr/>
        </p:nvSpPr>
        <p:spPr>
          <a:xfrm>
            <a:off x="4929190" y="6143644"/>
            <a:ext cx="214312" cy="1428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7" name="Ellipse 16"/>
          <p:cNvSpPr/>
          <p:nvPr/>
        </p:nvSpPr>
        <p:spPr>
          <a:xfrm>
            <a:off x="3714746" y="6215082"/>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1"/>
          <p:cNvSpPr>
            <a:spLocks noChangeArrowheads="1"/>
          </p:cNvSpPr>
          <p:nvPr/>
        </p:nvSpPr>
        <p:spPr bwMode="auto">
          <a:xfrm>
            <a:off x="214282" y="1214422"/>
            <a:ext cx="8358246" cy="5170646"/>
          </a:xfrm>
          <a:prstGeom prst="rect">
            <a:avLst/>
          </a:prstGeom>
          <a:noFill/>
          <a:ln w="9525">
            <a:noFill/>
            <a:miter lim="800000"/>
            <a:headEnd/>
            <a:tailEnd/>
          </a:ln>
          <a:effectLst/>
        </p:spPr>
        <p:txBody>
          <a:bodyPr anchor="ctr">
            <a:spAutoFit/>
          </a:bodyPr>
          <a:lstStyle/>
          <a:p>
            <a:pPr algn="just" eaLnBrk="0" hangingPunct="0">
              <a:defRPr/>
            </a:pPr>
            <a:r>
              <a:rPr lang="fr-FR" sz="2400" dirty="0">
                <a:ea typeface="Times New Roman" pitchFamily="18" charset="0"/>
              </a:rPr>
              <a:t>Le Plan strat</a:t>
            </a:r>
            <a:r>
              <a:rPr lang="fr-FR" sz="2400" dirty="0">
                <a:latin typeface="Georgia"/>
                <a:ea typeface="Times New Roman" pitchFamily="18" charset="0"/>
              </a:rPr>
              <a:t>é</a:t>
            </a:r>
            <a:r>
              <a:rPr lang="fr-FR" sz="2400" dirty="0">
                <a:ea typeface="Times New Roman" pitchFamily="18" charset="0"/>
              </a:rPr>
              <a:t>gique 2013 - 2017 de la SDA </a:t>
            </a:r>
            <a:r>
              <a:rPr lang="fr-FR" sz="2400" dirty="0" smtClean="0">
                <a:ea typeface="Times New Roman" pitchFamily="18" charset="0"/>
              </a:rPr>
              <a:t>trace </a:t>
            </a:r>
            <a:r>
              <a:rPr lang="fr-FR" sz="2400" dirty="0">
                <a:ea typeface="Times New Roman" pitchFamily="18" charset="0"/>
              </a:rPr>
              <a:t>les voies de notre d</a:t>
            </a:r>
            <a:r>
              <a:rPr lang="fr-FR" sz="2400" dirty="0">
                <a:latin typeface="Georgia"/>
                <a:ea typeface="Times New Roman" pitchFamily="18" charset="0"/>
              </a:rPr>
              <a:t>é</a:t>
            </a:r>
            <a:r>
              <a:rPr lang="fr-FR" sz="2400" dirty="0">
                <a:ea typeface="Times New Roman" pitchFamily="18" charset="0"/>
              </a:rPr>
              <a:t>veloppement pour les prochaines ann</a:t>
            </a:r>
            <a:r>
              <a:rPr lang="fr-FR" sz="2400" dirty="0">
                <a:latin typeface="Georgia"/>
                <a:ea typeface="Times New Roman" pitchFamily="18" charset="0"/>
              </a:rPr>
              <a:t>é</a:t>
            </a:r>
            <a:r>
              <a:rPr lang="fr-FR" sz="2400" dirty="0">
                <a:ea typeface="Times New Roman" pitchFamily="18" charset="0"/>
              </a:rPr>
              <a:t>es, il est con</a:t>
            </a:r>
            <a:r>
              <a:rPr lang="fr-FR" sz="2400" dirty="0">
                <a:latin typeface="Georgia"/>
                <a:ea typeface="Times New Roman" pitchFamily="18" charset="0"/>
              </a:rPr>
              <a:t>ç</a:t>
            </a:r>
            <a:r>
              <a:rPr lang="fr-FR" sz="2400" dirty="0">
                <a:ea typeface="Times New Roman" pitchFamily="18" charset="0"/>
              </a:rPr>
              <a:t>u de fa</a:t>
            </a:r>
            <a:r>
              <a:rPr lang="fr-FR" sz="2400" dirty="0">
                <a:latin typeface="Georgia"/>
                <a:ea typeface="Times New Roman" pitchFamily="18" charset="0"/>
              </a:rPr>
              <a:t>ç</a:t>
            </a:r>
            <a:r>
              <a:rPr lang="fr-FR" sz="2400" dirty="0">
                <a:ea typeface="Times New Roman" pitchFamily="18" charset="0"/>
              </a:rPr>
              <a:t>on </a:t>
            </a:r>
            <a:r>
              <a:rPr lang="fr-FR" sz="2400" dirty="0">
                <a:latin typeface="Georgia"/>
                <a:ea typeface="Times New Roman" pitchFamily="18" charset="0"/>
              </a:rPr>
              <a:t>à</a:t>
            </a:r>
            <a:r>
              <a:rPr lang="fr-FR" sz="2400" dirty="0">
                <a:ea typeface="Times New Roman" pitchFamily="18" charset="0"/>
              </a:rPr>
              <a:t> r</a:t>
            </a:r>
            <a:r>
              <a:rPr lang="fr-FR" sz="2400" dirty="0">
                <a:latin typeface="Georgia"/>
                <a:ea typeface="Times New Roman" pitchFamily="18" charset="0"/>
              </a:rPr>
              <a:t>é</a:t>
            </a:r>
            <a:r>
              <a:rPr lang="fr-FR" sz="2400" dirty="0">
                <a:ea typeface="Times New Roman" pitchFamily="18" charset="0"/>
              </a:rPr>
              <a:t>pondre aux grands imp</a:t>
            </a:r>
            <a:r>
              <a:rPr lang="fr-FR" sz="2400" dirty="0">
                <a:latin typeface="Georgia"/>
                <a:ea typeface="Times New Roman" pitchFamily="18" charset="0"/>
              </a:rPr>
              <a:t>é</a:t>
            </a:r>
            <a:r>
              <a:rPr lang="fr-FR" sz="2400" dirty="0">
                <a:ea typeface="Times New Roman" pitchFamily="18" charset="0"/>
              </a:rPr>
              <a:t>ratifs et aux tendances </a:t>
            </a:r>
            <a:r>
              <a:rPr lang="fr-FR" sz="2400" dirty="0">
                <a:latin typeface="Georgia"/>
                <a:ea typeface="Times New Roman" pitchFamily="18" charset="0"/>
              </a:rPr>
              <a:t>é</a:t>
            </a:r>
            <a:r>
              <a:rPr lang="fr-FR" sz="2400" dirty="0">
                <a:ea typeface="Times New Roman" pitchFamily="18" charset="0"/>
              </a:rPr>
              <a:t>mergentes qui transcendent le secteur de la Distribution de l</a:t>
            </a:r>
            <a:r>
              <a:rPr lang="fr-FR" sz="2400" dirty="0">
                <a:latin typeface="Georgia"/>
                <a:ea typeface="Times New Roman" pitchFamily="18" charset="0"/>
              </a:rPr>
              <a:t>’</a:t>
            </a:r>
            <a:r>
              <a:rPr lang="fr-FR" sz="2400" dirty="0">
                <a:ea typeface="Times New Roman" pitchFamily="18" charset="0"/>
              </a:rPr>
              <a:t>Electricit</a:t>
            </a:r>
            <a:r>
              <a:rPr lang="fr-FR" sz="2400" dirty="0">
                <a:latin typeface="Georgia"/>
                <a:ea typeface="Times New Roman" pitchFamily="18" charset="0"/>
              </a:rPr>
              <a:t>é</a:t>
            </a:r>
            <a:r>
              <a:rPr lang="fr-FR" sz="2400" dirty="0">
                <a:ea typeface="Times New Roman" pitchFamily="18" charset="0"/>
              </a:rPr>
              <a:t> et du Gaz d’Alger.</a:t>
            </a:r>
          </a:p>
          <a:p>
            <a:pPr algn="just" eaLnBrk="0" hangingPunct="0">
              <a:defRPr/>
            </a:pPr>
            <a:endParaRPr lang="fr-FR" sz="2400" dirty="0"/>
          </a:p>
          <a:p>
            <a:pPr algn="just" eaLnBrk="0" hangingPunct="0">
              <a:defRPr/>
            </a:pPr>
            <a:r>
              <a:rPr lang="fr-FR" sz="2400" dirty="0">
                <a:ea typeface="Times New Roman" pitchFamily="18" charset="0"/>
              </a:rPr>
              <a:t>Les objectifs de ce plan visent l</a:t>
            </a:r>
            <a:r>
              <a:rPr lang="fr-FR" sz="2400" dirty="0">
                <a:latin typeface="Georgia"/>
                <a:ea typeface="Times New Roman" pitchFamily="18" charset="0"/>
              </a:rPr>
              <a:t>’</a:t>
            </a:r>
            <a:r>
              <a:rPr lang="fr-FR" sz="2400" dirty="0">
                <a:ea typeface="Times New Roman" pitchFamily="18" charset="0"/>
              </a:rPr>
              <a:t>excellence op</a:t>
            </a:r>
            <a:r>
              <a:rPr lang="fr-FR" sz="2400" dirty="0">
                <a:latin typeface="Georgia"/>
                <a:ea typeface="Times New Roman" pitchFamily="18" charset="0"/>
              </a:rPr>
              <a:t>é</a:t>
            </a:r>
            <a:r>
              <a:rPr lang="fr-FR" sz="2400" dirty="0">
                <a:ea typeface="Times New Roman" pitchFamily="18" charset="0"/>
              </a:rPr>
              <a:t>rationnelle et la maitrise des pertes. Pour ce dernier param</a:t>
            </a:r>
            <a:r>
              <a:rPr lang="fr-FR" sz="2400" dirty="0">
                <a:latin typeface="Georgia"/>
                <a:ea typeface="Times New Roman" pitchFamily="18" charset="0"/>
              </a:rPr>
              <a:t>è</a:t>
            </a:r>
            <a:r>
              <a:rPr lang="fr-FR" sz="2400" dirty="0">
                <a:ea typeface="Times New Roman" pitchFamily="18" charset="0"/>
              </a:rPr>
              <a:t>tre ambitieux, on pr</a:t>
            </a:r>
            <a:r>
              <a:rPr lang="fr-FR" sz="2400" dirty="0">
                <a:latin typeface="Georgia"/>
                <a:ea typeface="Times New Roman" pitchFamily="18" charset="0"/>
              </a:rPr>
              <a:t>é</a:t>
            </a:r>
            <a:r>
              <a:rPr lang="fr-FR" sz="2400" dirty="0">
                <a:ea typeface="Times New Roman" pitchFamily="18" charset="0"/>
              </a:rPr>
              <a:t>voit des actions rigoureuses et des cibles audacieuses tout en demeurant r</a:t>
            </a:r>
            <a:r>
              <a:rPr lang="fr-FR" sz="2400" dirty="0">
                <a:latin typeface="Georgia"/>
                <a:ea typeface="Times New Roman" pitchFamily="18" charset="0"/>
              </a:rPr>
              <a:t>é</a:t>
            </a:r>
            <a:r>
              <a:rPr lang="fr-FR" sz="2400" dirty="0">
                <a:ea typeface="Times New Roman" pitchFamily="18" charset="0"/>
              </a:rPr>
              <a:t>alisables dans la mesure des ressources qui seront allou</a:t>
            </a:r>
            <a:r>
              <a:rPr lang="fr-FR" sz="2400" dirty="0">
                <a:latin typeface="Georgia"/>
                <a:ea typeface="Times New Roman" pitchFamily="18" charset="0"/>
              </a:rPr>
              <a:t>é</a:t>
            </a:r>
            <a:r>
              <a:rPr lang="fr-FR" sz="2400" dirty="0">
                <a:ea typeface="Times New Roman" pitchFamily="18" charset="0"/>
              </a:rPr>
              <a:t>es </a:t>
            </a:r>
            <a:r>
              <a:rPr lang="fr-FR" sz="2400" dirty="0">
                <a:latin typeface="Georgia"/>
                <a:ea typeface="Times New Roman" pitchFamily="18" charset="0"/>
              </a:rPr>
              <a:t>à</a:t>
            </a:r>
            <a:r>
              <a:rPr lang="fr-FR" sz="2400" dirty="0">
                <a:ea typeface="Times New Roman" pitchFamily="18" charset="0"/>
              </a:rPr>
              <a:t> la soci</a:t>
            </a:r>
            <a:r>
              <a:rPr lang="fr-FR" sz="2400" dirty="0">
                <a:latin typeface="Georgia"/>
                <a:ea typeface="Times New Roman" pitchFamily="18" charset="0"/>
              </a:rPr>
              <a:t>é</a:t>
            </a:r>
            <a:r>
              <a:rPr lang="fr-FR" sz="2400" dirty="0">
                <a:ea typeface="Times New Roman" pitchFamily="18" charset="0"/>
              </a:rPr>
              <a:t>t</a:t>
            </a:r>
            <a:r>
              <a:rPr lang="fr-FR" sz="2400" dirty="0">
                <a:latin typeface="Georgia"/>
                <a:ea typeface="Times New Roman" pitchFamily="18" charset="0"/>
              </a:rPr>
              <a:t>é</a:t>
            </a:r>
            <a:r>
              <a:rPr lang="fr-FR" sz="2400" dirty="0">
                <a:ea typeface="Times New Roman" pitchFamily="18" charset="0"/>
              </a:rPr>
              <a:t>. </a:t>
            </a:r>
          </a:p>
          <a:p>
            <a:pPr algn="just" eaLnBrk="0" hangingPunct="0">
              <a:defRPr/>
            </a:pPr>
            <a:endParaRPr lang="fr-FR" dirty="0"/>
          </a:p>
        </p:txBody>
      </p:sp>
      <p:sp>
        <p:nvSpPr>
          <p:cNvPr id="12291" name="Rectangle 2"/>
          <p:cNvSpPr>
            <a:spLocks noChangeArrowheads="1"/>
          </p:cNvSpPr>
          <p:nvPr/>
        </p:nvSpPr>
        <p:spPr bwMode="auto">
          <a:xfrm>
            <a:off x="285750" y="428625"/>
            <a:ext cx="2928938" cy="461963"/>
          </a:xfrm>
          <a:prstGeom prst="rect">
            <a:avLst/>
          </a:prstGeom>
          <a:noFill/>
          <a:ln w="9525">
            <a:noFill/>
            <a:miter lim="800000"/>
            <a:headEnd/>
            <a:tailEnd/>
          </a:ln>
        </p:spPr>
        <p:txBody>
          <a:bodyPr>
            <a:spAutoFit/>
          </a:bodyPr>
          <a:lstStyle/>
          <a:p>
            <a:r>
              <a:rPr lang="fr-FR" sz="2400">
                <a:solidFill>
                  <a:srgbClr val="0070C0"/>
                </a:solidFill>
                <a:latin typeface="MyriadPro-Semibold"/>
                <a:ea typeface="Times New Roman" pitchFamily="18" charset="0"/>
                <a:cs typeface="MyriadPro-Semibold"/>
              </a:rPr>
              <a:t>1.  Préambule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174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174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174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175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175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175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175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175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175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175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1757"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3175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3175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3176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3176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3176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3176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3176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3176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3176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3176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176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176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177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177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177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177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3177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31775"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31776" name="Oval 38"/>
          <p:cNvSpPr>
            <a:spLocks noChangeArrowheads="1"/>
          </p:cNvSpPr>
          <p:nvPr/>
        </p:nvSpPr>
        <p:spPr bwMode="auto">
          <a:xfrm>
            <a:off x="3714744" y="3589341"/>
            <a:ext cx="461963" cy="411163"/>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31777"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31778"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31779"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2871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9D8CCB3-4A3B-4099-86F2-03EACE8AF288}" type="slidenum">
              <a:rPr lang="fr-FR" smtClean="0"/>
              <a:pPr fontAlgn="base">
                <a:spcBef>
                  <a:spcPct val="0"/>
                </a:spcBef>
                <a:spcAft>
                  <a:spcPct val="0"/>
                </a:spcAft>
                <a:defRPr/>
              </a:pPr>
              <a:t>40</a:t>
            </a:fld>
            <a:endParaRPr lang="fr-FR" smtClean="0"/>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éligibles gaz »</a:t>
            </a:r>
            <a:endParaRPr lang="fr-FR" sz="2800" dirty="0" smtClean="0">
              <a:latin typeface="+mn-lt"/>
            </a:endParaRPr>
          </a:p>
        </p:txBody>
      </p:sp>
      <p:sp>
        <p:nvSpPr>
          <p:cNvPr id="31781" name="Rectangle 56"/>
          <p:cNvSpPr>
            <a:spLocks noChangeArrowheads="1"/>
          </p:cNvSpPr>
          <p:nvPr/>
        </p:nvSpPr>
        <p:spPr bwMode="auto">
          <a:xfrm>
            <a:off x="3500430" y="3906845"/>
            <a:ext cx="1000125" cy="961162"/>
          </a:xfrm>
          <a:prstGeom prst="rect">
            <a:avLst/>
          </a:prstGeom>
          <a:noFill/>
          <a:ln w="9525" algn="ctr">
            <a:noFill/>
            <a:miter lim="800000"/>
            <a:headEnd/>
            <a:tailEnd/>
          </a:ln>
        </p:spPr>
        <p:txBody>
          <a:bodyPr lIns="90000" tIns="46800" rIns="90000" bIns="46800">
            <a:spAutoFit/>
          </a:bodyPr>
          <a:lstStyle/>
          <a:p>
            <a:pPr algn="ctr">
              <a:lnSpc>
                <a:spcPct val="120000"/>
              </a:lnSpc>
            </a:pPr>
            <a:endParaRPr lang="fr-FR" sz="1600" b="1" dirty="0" smtClean="0">
              <a:latin typeface="Calibri" pitchFamily="34" charset="0"/>
            </a:endParaRPr>
          </a:p>
          <a:p>
            <a:pPr algn="ctr">
              <a:lnSpc>
                <a:spcPct val="120000"/>
              </a:lnSpc>
            </a:pPr>
            <a:r>
              <a:rPr lang="fr-FR" sz="1600" b="1" dirty="0" smtClean="0">
                <a:latin typeface="Calibri" pitchFamily="34" charset="0"/>
              </a:rPr>
              <a:t>Éligibles gaz</a:t>
            </a:r>
            <a:endParaRPr lang="fr-FR" sz="1600" b="1" dirty="0">
              <a:latin typeface="Calibri" pitchFamily="34" charset="0"/>
            </a:endParaRPr>
          </a:p>
        </p:txBody>
      </p:sp>
      <p:sp>
        <p:nvSpPr>
          <p:cNvPr id="3178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3178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3178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2013</a:t>
            </a:r>
            <a:endParaRPr lang="fr-FR" sz="1200" dirty="0">
              <a:latin typeface="Calibri" pitchFamily="34" charset="0"/>
            </a:endParaRPr>
          </a:p>
        </p:txBody>
      </p:sp>
      <p:sp>
        <p:nvSpPr>
          <p:cNvPr id="31785"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2017</a:t>
            </a:r>
            <a:endParaRPr lang="fr-FR" sz="1200" dirty="0">
              <a:latin typeface="Calibri" pitchFamily="34" charset="0"/>
            </a:endParaRPr>
          </a:p>
        </p:txBody>
      </p:sp>
      <p:sp>
        <p:nvSpPr>
          <p:cNvPr id="31786"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642910" y="1928802"/>
            <a:ext cx="7429520" cy="1857375"/>
          </a:xfrm>
        </p:spPr>
        <p:txBody>
          <a:bodyPr>
            <a:normAutofit fontScale="90000"/>
          </a:bodyPr>
          <a:lstStyle/>
          <a:p>
            <a:pPr algn="l" eaLnBrk="1" fontAlgn="auto" hangingPunct="1">
              <a:spcAft>
                <a:spcPts val="0"/>
              </a:spcAft>
              <a:defRPr/>
            </a:pPr>
            <a:r>
              <a:rPr lang="fr-FR" dirty="0" smtClean="0"/>
              <a:t>3.2.5. Diagnostic stratégique du segment : </a:t>
            </a:r>
            <a:br>
              <a:rPr lang="fr-FR" dirty="0" smtClean="0"/>
            </a:br>
            <a:r>
              <a:rPr lang="fr-FR" dirty="0" smtClean="0"/>
              <a:t>« services in-situ»</a:t>
            </a:r>
            <a:endParaRPr lang="fr-FR" dirty="0"/>
          </a:p>
        </p:txBody>
      </p:sp>
      <p:sp>
        <p:nvSpPr>
          <p:cNvPr id="2969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CF99CC19-717A-48CC-98ED-B8FA50CC0644}" type="slidenum">
              <a:rPr lang="fr-FR" smtClean="0"/>
              <a:pPr fontAlgn="base">
                <a:spcBef>
                  <a:spcPct val="0"/>
                </a:spcBef>
                <a:spcAft>
                  <a:spcPct val="0"/>
                </a:spcAft>
                <a:defRPr/>
              </a:pPr>
              <a:t>41</a:t>
            </a:fld>
            <a:endParaRPr lang="fr-FR"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62" name="Rectangle 8"/>
          <p:cNvSpPr>
            <a:spLocks noChangeArrowheads="1"/>
          </p:cNvSpPr>
          <p:nvPr/>
        </p:nvSpPr>
        <p:spPr bwMode="auto">
          <a:xfrm>
            <a:off x="0" y="571480"/>
            <a:ext cx="8672512" cy="60515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400">
              <a:latin typeface="Calibri" pitchFamily="34" charset="0"/>
            </a:endParaRPr>
          </a:p>
        </p:txBody>
      </p:sp>
      <p:sp>
        <p:nvSpPr>
          <p:cNvPr id="40963" name="Text Box 3"/>
          <p:cNvSpPr txBox="1">
            <a:spLocks noChangeArrowheads="1"/>
          </p:cNvSpPr>
          <p:nvPr/>
        </p:nvSpPr>
        <p:spPr bwMode="auto">
          <a:xfrm>
            <a:off x="4594225" y="5092700"/>
            <a:ext cx="4076700" cy="689412"/>
          </a:xfrm>
          <a:prstGeom prst="rect">
            <a:avLst/>
          </a:prstGeom>
          <a:noFill/>
          <a:ln w="9525">
            <a:noFill/>
            <a:miter lim="800000"/>
            <a:headEnd/>
            <a:tailEnd/>
          </a:ln>
        </p:spPr>
        <p:txBody>
          <a:bodyPr lIns="75749" tIns="37874" rIns="75749" bIns="37874">
            <a:spAutoFit/>
          </a:bodyPr>
          <a:lstStyle/>
          <a:p>
            <a:pPr defTabSz="757238">
              <a:lnSpc>
                <a:spcPct val="150000"/>
              </a:lnSpc>
              <a:buFontTx/>
              <a:buChar char="-"/>
            </a:pPr>
            <a:r>
              <a:rPr lang="fr-FR" sz="1400" u="sng" dirty="0" smtClean="0">
                <a:latin typeface="Calibri" pitchFamily="34" charset="0"/>
                <a:sym typeface="Symbol" pitchFamily="18" charset="2"/>
              </a:rPr>
              <a:t> Information </a:t>
            </a:r>
            <a:r>
              <a:rPr lang="fr-FR" sz="1400" u="sng" dirty="0">
                <a:latin typeface="Calibri" pitchFamily="34" charset="0"/>
                <a:sym typeface="Symbol" pitchFamily="18" charset="2"/>
              </a:rPr>
              <a:t>non disponible (pas d’historique</a:t>
            </a:r>
            <a:r>
              <a:rPr lang="fr-FR" sz="1400" u="sng" dirty="0" smtClean="0">
                <a:latin typeface="Calibri" pitchFamily="34" charset="0"/>
                <a:sym typeface="Symbol" pitchFamily="18" charset="2"/>
              </a:rPr>
              <a:t>)</a:t>
            </a:r>
          </a:p>
          <a:p>
            <a:pPr defTabSz="757238">
              <a:lnSpc>
                <a:spcPct val="150000"/>
              </a:lnSpc>
              <a:buFontTx/>
              <a:buChar char="-"/>
            </a:pPr>
            <a:endParaRPr lang="fr-FR" sz="1400" u="sng" dirty="0">
              <a:latin typeface="Calibri" pitchFamily="34" charset="0"/>
              <a:sym typeface="Symbol" pitchFamily="18" charset="2"/>
            </a:endParaRPr>
          </a:p>
        </p:txBody>
      </p:sp>
      <p:sp>
        <p:nvSpPr>
          <p:cNvPr id="40964" name="Rectangle 5"/>
          <p:cNvSpPr>
            <a:spLocks noChangeArrowheads="1"/>
          </p:cNvSpPr>
          <p:nvPr/>
        </p:nvSpPr>
        <p:spPr bwMode="auto">
          <a:xfrm>
            <a:off x="112713" y="388938"/>
            <a:ext cx="8674100"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2400">
              <a:latin typeface="Calibri" pitchFamily="34" charset="0"/>
            </a:endParaRPr>
          </a:p>
        </p:txBody>
      </p:sp>
      <p:sp>
        <p:nvSpPr>
          <p:cNvPr id="40965" name="Line 9"/>
          <p:cNvSpPr>
            <a:spLocks noChangeShapeType="1"/>
          </p:cNvSpPr>
          <p:nvPr/>
        </p:nvSpPr>
        <p:spPr bwMode="auto">
          <a:xfrm flipH="1">
            <a:off x="4214810" y="428604"/>
            <a:ext cx="0" cy="6121400"/>
          </a:xfrm>
          <a:prstGeom prst="line">
            <a:avLst/>
          </a:prstGeom>
          <a:noFill/>
          <a:ln w="19050">
            <a:solidFill>
              <a:schemeClr val="accent1"/>
            </a:solidFill>
            <a:round/>
            <a:headEnd/>
            <a:tailEnd/>
          </a:ln>
        </p:spPr>
        <p:txBody>
          <a:bodyPr wrap="none" anchor="ctr"/>
          <a:lstStyle/>
          <a:p>
            <a:endParaRPr lang="fr-FR"/>
          </a:p>
        </p:txBody>
      </p:sp>
      <p:sp>
        <p:nvSpPr>
          <p:cNvPr id="40966" name="Text Box 10"/>
          <p:cNvSpPr txBox="1">
            <a:spLocks noChangeArrowheads="1"/>
          </p:cNvSpPr>
          <p:nvPr/>
        </p:nvSpPr>
        <p:spPr bwMode="auto">
          <a:xfrm>
            <a:off x="490538" y="631825"/>
            <a:ext cx="1897062" cy="290513"/>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Définition du segment</a:t>
            </a:r>
          </a:p>
        </p:txBody>
      </p:sp>
      <p:sp>
        <p:nvSpPr>
          <p:cNvPr id="14348" name="Text Box 13"/>
          <p:cNvSpPr txBox="1">
            <a:spLocks noChangeArrowheads="1"/>
          </p:cNvSpPr>
          <p:nvPr/>
        </p:nvSpPr>
        <p:spPr bwMode="auto">
          <a:xfrm>
            <a:off x="113334" y="1473192"/>
            <a:ext cx="337643" cy="81280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113334" y="2979287"/>
            <a:ext cx="337643" cy="59258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21945" y="3714752"/>
            <a:ext cx="522309" cy="1000132"/>
          </a:xfrm>
          <a:prstGeom prst="rect">
            <a:avLst/>
          </a:prstGeom>
          <a:noFill/>
          <a:ln w="9525">
            <a:noFill/>
            <a:miter lim="800000"/>
            <a:headEnd/>
            <a:tailEnd/>
          </a:ln>
        </p:spPr>
        <p:txBody>
          <a:bodyPr vert="vert270" wrap="square"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Taille et croissance</a:t>
            </a:r>
          </a:p>
        </p:txBody>
      </p:sp>
      <p:sp>
        <p:nvSpPr>
          <p:cNvPr id="40970" name="Line 16"/>
          <p:cNvSpPr>
            <a:spLocks noChangeShapeType="1"/>
          </p:cNvSpPr>
          <p:nvPr/>
        </p:nvSpPr>
        <p:spPr bwMode="auto">
          <a:xfrm rot="21540000" flipH="1">
            <a:off x="376238" y="642938"/>
            <a:ext cx="144462" cy="6000750"/>
          </a:xfrm>
          <a:prstGeom prst="line">
            <a:avLst/>
          </a:prstGeom>
          <a:noFill/>
          <a:ln w="9525">
            <a:solidFill>
              <a:schemeClr val="accent1"/>
            </a:solidFill>
            <a:round/>
            <a:headEnd/>
            <a:tailEnd/>
          </a:ln>
        </p:spPr>
        <p:txBody>
          <a:bodyPr wrap="none" anchor="ctr"/>
          <a:lstStyle/>
          <a:p>
            <a:endParaRPr lang="fr-FR"/>
          </a:p>
        </p:txBody>
      </p:sp>
      <p:sp>
        <p:nvSpPr>
          <p:cNvPr id="40971" name="Text Box 18"/>
          <p:cNvSpPr txBox="1">
            <a:spLocks noChangeArrowheads="1"/>
          </p:cNvSpPr>
          <p:nvPr/>
        </p:nvSpPr>
        <p:spPr bwMode="auto">
          <a:xfrm>
            <a:off x="4686300" y="1554163"/>
            <a:ext cx="4130675" cy="290512"/>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400">
              <a:solidFill>
                <a:srgbClr val="000000"/>
              </a:solidFill>
              <a:latin typeface="Calibri" pitchFamily="34" charset="0"/>
            </a:endParaRPr>
          </a:p>
        </p:txBody>
      </p:sp>
      <p:sp>
        <p:nvSpPr>
          <p:cNvPr id="14353" name="Text Box 20"/>
          <p:cNvSpPr txBox="1">
            <a:spLocks noChangeArrowheads="1"/>
          </p:cNvSpPr>
          <p:nvPr/>
        </p:nvSpPr>
        <p:spPr bwMode="auto">
          <a:xfrm>
            <a:off x="122126" y="4909305"/>
            <a:ext cx="337643" cy="1734405"/>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40973" name="Text Box 33"/>
          <p:cNvSpPr txBox="1">
            <a:spLocks noChangeArrowheads="1"/>
          </p:cNvSpPr>
          <p:nvPr/>
        </p:nvSpPr>
        <p:spPr bwMode="auto">
          <a:xfrm>
            <a:off x="500063" y="5143500"/>
            <a:ext cx="3429000" cy="815975"/>
          </a:xfrm>
          <a:prstGeom prst="rect">
            <a:avLst/>
          </a:prstGeom>
          <a:noFill/>
          <a:ln w="9525">
            <a:noFill/>
            <a:miter lim="800000"/>
            <a:headEnd/>
            <a:tailEnd/>
          </a:ln>
        </p:spPr>
        <p:txBody>
          <a:bodyPr lIns="75749" tIns="37874" rIns="75749" bIns="37874">
            <a:spAutoFit/>
          </a:bodyPr>
          <a:lstStyle/>
          <a:p>
            <a:pPr marL="269875" lvl="1" indent="-93663" defTabSz="757238">
              <a:buFont typeface="Wingdings" pitchFamily="2" charset="2"/>
              <a:buChar char="§"/>
            </a:pPr>
            <a:r>
              <a:rPr lang="fr-FR" sz="1200" dirty="0">
                <a:solidFill>
                  <a:srgbClr val="000000"/>
                </a:solidFill>
                <a:latin typeface="Calibri" pitchFamily="34" charset="0"/>
              </a:rPr>
              <a:t> Les installateurs/fournisseurs  électriques</a:t>
            </a:r>
          </a:p>
          <a:p>
            <a:pPr marL="269875" lvl="1" indent="-93663" defTabSz="757238">
              <a:buFont typeface="Wingdings" pitchFamily="2" charset="2"/>
              <a:buChar char="§"/>
            </a:pPr>
            <a:r>
              <a:rPr lang="fr-FR" sz="1200" dirty="0">
                <a:solidFill>
                  <a:srgbClr val="000000"/>
                </a:solidFill>
                <a:latin typeface="Calibri" pitchFamily="34" charset="0"/>
              </a:rPr>
              <a:t> Les entreprises et sous traitants de maintenance électrique</a:t>
            </a:r>
          </a:p>
          <a:p>
            <a:pPr marL="269875" lvl="1" indent="-93663" defTabSz="757238">
              <a:buFont typeface="Wingdings" pitchFamily="2" charset="2"/>
              <a:buChar char="§"/>
            </a:pPr>
            <a:r>
              <a:rPr lang="fr-FR" sz="1200" dirty="0">
                <a:solidFill>
                  <a:srgbClr val="000000"/>
                </a:solidFill>
                <a:latin typeface="Calibri" pitchFamily="34" charset="0"/>
              </a:rPr>
              <a:t>SKMK, </a:t>
            </a:r>
            <a:r>
              <a:rPr lang="fr-FR" sz="1200" dirty="0" err="1">
                <a:solidFill>
                  <a:srgbClr val="000000"/>
                </a:solidFill>
                <a:latin typeface="Calibri" pitchFamily="34" charset="0"/>
              </a:rPr>
              <a:t>Kahrakib</a:t>
            </a:r>
            <a:r>
              <a:rPr lang="fr-FR" sz="1200" dirty="0">
                <a:solidFill>
                  <a:srgbClr val="000000"/>
                </a:solidFill>
                <a:latin typeface="Calibri" pitchFamily="34" charset="0"/>
              </a:rPr>
              <a:t>,  MEI, </a:t>
            </a:r>
            <a:r>
              <a:rPr lang="fr-FR" sz="1200" dirty="0" err="1">
                <a:solidFill>
                  <a:srgbClr val="000000"/>
                </a:solidFill>
                <a:latin typeface="Calibri" pitchFamily="34" charset="0"/>
              </a:rPr>
              <a:t>Kahrif</a:t>
            </a:r>
            <a:r>
              <a:rPr lang="fr-FR" sz="1200" dirty="0">
                <a:solidFill>
                  <a:srgbClr val="000000"/>
                </a:solidFill>
                <a:latin typeface="Calibri" pitchFamily="34" charset="0"/>
              </a:rPr>
              <a:t>, </a:t>
            </a:r>
            <a:r>
              <a:rPr lang="fr-FR" sz="1200" dirty="0" err="1">
                <a:solidFill>
                  <a:srgbClr val="000000"/>
                </a:solidFill>
                <a:latin typeface="Calibri" pitchFamily="34" charset="0"/>
              </a:rPr>
              <a:t>Kanaghaz</a:t>
            </a:r>
            <a:endParaRPr lang="fr-FR" sz="1200" dirty="0">
              <a:solidFill>
                <a:srgbClr val="000000"/>
              </a:solidFill>
              <a:latin typeface="Calibri" pitchFamily="34" charset="0"/>
            </a:endParaRPr>
          </a:p>
        </p:txBody>
      </p:sp>
      <p:sp>
        <p:nvSpPr>
          <p:cNvPr id="40974" name="Line 35"/>
          <p:cNvSpPr>
            <a:spLocks noChangeShapeType="1"/>
          </p:cNvSpPr>
          <p:nvPr/>
        </p:nvSpPr>
        <p:spPr bwMode="auto">
          <a:xfrm flipV="1">
            <a:off x="112713" y="3606800"/>
            <a:ext cx="4173537" cy="0"/>
          </a:xfrm>
          <a:prstGeom prst="line">
            <a:avLst/>
          </a:prstGeom>
          <a:noFill/>
          <a:ln w="9525">
            <a:solidFill>
              <a:schemeClr val="accent1"/>
            </a:solidFill>
            <a:round/>
            <a:headEnd/>
            <a:tailEnd/>
          </a:ln>
        </p:spPr>
        <p:txBody>
          <a:bodyPr wrap="none" anchor="ctr"/>
          <a:lstStyle/>
          <a:p>
            <a:endParaRPr lang="fr-FR"/>
          </a:p>
        </p:txBody>
      </p:sp>
      <p:sp>
        <p:nvSpPr>
          <p:cNvPr id="40975" name="Text Box 41"/>
          <p:cNvSpPr txBox="1">
            <a:spLocks noChangeArrowheads="1"/>
          </p:cNvSpPr>
          <p:nvPr/>
        </p:nvSpPr>
        <p:spPr bwMode="auto">
          <a:xfrm>
            <a:off x="2794000" y="852488"/>
            <a:ext cx="152400" cy="322262"/>
          </a:xfrm>
          <a:prstGeom prst="rect">
            <a:avLst/>
          </a:prstGeom>
          <a:noFill/>
          <a:ln w="9525">
            <a:noFill/>
            <a:miter lim="800000"/>
            <a:headEnd/>
            <a:tailEnd/>
          </a:ln>
        </p:spPr>
        <p:txBody>
          <a:bodyPr wrap="none" lIns="75749" tIns="37874" rIns="75749" bIns="37874">
            <a:spAutoFit/>
          </a:bodyPr>
          <a:lstStyle/>
          <a:p>
            <a:pPr defTabSz="757238"/>
            <a:endParaRPr lang="fr-FR" sz="1600">
              <a:solidFill>
                <a:srgbClr val="000000"/>
              </a:solidFill>
              <a:latin typeface="Calibri" pitchFamily="34" charset="0"/>
            </a:endParaRPr>
          </a:p>
        </p:txBody>
      </p:sp>
      <p:sp>
        <p:nvSpPr>
          <p:cNvPr id="40976" name="Rectangle 42"/>
          <p:cNvSpPr>
            <a:spLocks noChangeArrowheads="1"/>
          </p:cNvSpPr>
          <p:nvPr/>
        </p:nvSpPr>
        <p:spPr bwMode="auto">
          <a:xfrm>
            <a:off x="4286250" y="3181350"/>
            <a:ext cx="4500563"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latin typeface="Calibri" pitchFamily="34" charset="0"/>
            </a:endParaRPr>
          </a:p>
        </p:txBody>
      </p:sp>
      <p:sp>
        <p:nvSpPr>
          <p:cNvPr id="40977" name="Text Box 43"/>
          <p:cNvSpPr txBox="1">
            <a:spLocks noChangeArrowheads="1"/>
          </p:cNvSpPr>
          <p:nvPr/>
        </p:nvSpPr>
        <p:spPr bwMode="auto">
          <a:xfrm>
            <a:off x="4664075" y="3205163"/>
            <a:ext cx="2868613"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dirty="0">
                <a:solidFill>
                  <a:schemeClr val="bg1"/>
                </a:solidFill>
                <a:latin typeface="Calibri" pitchFamily="34" charset="0"/>
              </a:rPr>
              <a:t>Risques</a:t>
            </a:r>
          </a:p>
        </p:txBody>
      </p:sp>
      <p:sp>
        <p:nvSpPr>
          <p:cNvPr id="40978" name="Text Box 79"/>
          <p:cNvSpPr txBox="1">
            <a:spLocks noChangeArrowheads="1"/>
          </p:cNvSpPr>
          <p:nvPr/>
        </p:nvSpPr>
        <p:spPr bwMode="auto">
          <a:xfrm>
            <a:off x="50800" y="598488"/>
            <a:ext cx="4164013" cy="2476500"/>
          </a:xfrm>
          <a:prstGeom prst="rect">
            <a:avLst/>
          </a:prstGeom>
          <a:noFill/>
          <a:ln w="9525">
            <a:noFill/>
            <a:miter lim="800000"/>
            <a:headEnd/>
            <a:tailEnd/>
          </a:ln>
        </p:spPr>
        <p:txBody>
          <a:bodyPr lIns="75749" tIns="37874" rIns="75749" bIns="37874">
            <a:spAutoFit/>
          </a:bodyPr>
          <a:lstStyle/>
          <a:p>
            <a:pPr marL="379413" lvl="1" defTabSz="757238">
              <a:buClr>
                <a:srgbClr val="666465"/>
              </a:buClr>
              <a:buSzPct val="80000"/>
              <a:buFont typeface="Wingdings" pitchFamily="2" charset="2"/>
              <a:buNone/>
            </a:pPr>
            <a:r>
              <a:rPr lang="fr-FR" sz="1200" b="1" dirty="0">
                <a:solidFill>
                  <a:srgbClr val="000000"/>
                </a:solidFill>
                <a:latin typeface="Calibri" pitchFamily="34" charset="0"/>
              </a:rPr>
              <a:t>Prestation de service</a:t>
            </a:r>
            <a:r>
              <a:rPr lang="fr-FR" sz="1200" dirty="0">
                <a:solidFill>
                  <a:srgbClr val="000000"/>
                </a:solidFill>
                <a:latin typeface="Calibri" pitchFamily="34" charset="0"/>
              </a:rPr>
              <a:t> : </a:t>
            </a:r>
          </a:p>
          <a:p>
            <a:pPr marL="379413" lvl="1" defTabSz="757238">
              <a:buClr>
                <a:srgbClr val="666465"/>
              </a:buClr>
              <a:buSzPct val="80000"/>
              <a:buFont typeface="Arial" charset="0"/>
              <a:buChar char="•"/>
            </a:pPr>
            <a:r>
              <a:rPr lang="fr-FR" sz="1200" dirty="0">
                <a:solidFill>
                  <a:srgbClr val="000000"/>
                </a:solidFill>
                <a:latin typeface="Calibri" pitchFamily="34" charset="0"/>
              </a:rPr>
              <a:t>Contrôle de conformité des installations intérieures</a:t>
            </a:r>
          </a:p>
          <a:p>
            <a:pPr marL="379413" lvl="1" defTabSz="757238">
              <a:buClr>
                <a:srgbClr val="666465"/>
              </a:buClr>
              <a:buSzPct val="80000"/>
              <a:buFont typeface="Arial" charset="0"/>
              <a:buChar char="•"/>
            </a:pPr>
            <a:r>
              <a:rPr lang="fr-FR" sz="1200" dirty="0">
                <a:solidFill>
                  <a:srgbClr val="000000"/>
                </a:solidFill>
                <a:latin typeface="Calibri" pitchFamily="34" charset="0"/>
              </a:rPr>
              <a:t>Diagnostic , audit et conseils technico commercial (audit énergétique, rationalisation de la consommation, sécurité relative aux installations électriques, validation des études des installations de distribution </a:t>
            </a:r>
            <a:r>
              <a:rPr lang="fr-FR" sz="1200" dirty="0" smtClean="0">
                <a:solidFill>
                  <a:srgbClr val="000000"/>
                </a:solidFill>
                <a:latin typeface="Calibri" pitchFamily="34" charset="0"/>
              </a:rPr>
              <a:t>EE  </a:t>
            </a:r>
            <a:r>
              <a:rPr lang="fr-FR" sz="1200" dirty="0">
                <a:solidFill>
                  <a:srgbClr val="000000"/>
                </a:solidFill>
                <a:latin typeface="Calibri" pitchFamily="34" charset="0"/>
              </a:rPr>
              <a:t>et EG, etc.)</a:t>
            </a:r>
          </a:p>
          <a:p>
            <a:pPr marL="379413" lvl="1" defTabSz="757238">
              <a:buClr>
                <a:srgbClr val="666465"/>
              </a:buClr>
              <a:buSzPct val="80000"/>
              <a:buFont typeface="Arial" charset="0"/>
              <a:buChar char="•"/>
            </a:pPr>
            <a:r>
              <a:rPr lang="fr-FR" sz="1200" dirty="0">
                <a:solidFill>
                  <a:srgbClr val="000000"/>
                </a:solidFill>
                <a:latin typeface="Calibri" pitchFamily="34" charset="0"/>
              </a:rPr>
              <a:t>Maintenance préventive</a:t>
            </a:r>
          </a:p>
          <a:p>
            <a:pPr marL="379413" lvl="1" defTabSz="757238">
              <a:buClr>
                <a:srgbClr val="666465"/>
              </a:buClr>
              <a:buSzPct val="80000"/>
              <a:buFont typeface="Arial" charset="0"/>
              <a:buChar char="•"/>
            </a:pPr>
            <a:r>
              <a:rPr lang="fr-FR" sz="1200" dirty="0">
                <a:solidFill>
                  <a:srgbClr val="000000"/>
                </a:solidFill>
                <a:latin typeface="Calibri" pitchFamily="34" charset="0"/>
              </a:rPr>
              <a:t>Maintenance curative</a:t>
            </a:r>
          </a:p>
          <a:p>
            <a:pPr marL="379413" lvl="1" defTabSz="757238">
              <a:buClr>
                <a:srgbClr val="666465"/>
              </a:buClr>
              <a:buSzPct val="80000"/>
              <a:buFont typeface="Arial" charset="0"/>
              <a:buChar char="•"/>
            </a:pPr>
            <a:r>
              <a:rPr lang="fr-FR" sz="1200" dirty="0">
                <a:solidFill>
                  <a:srgbClr val="000000"/>
                </a:solidFill>
                <a:latin typeface="Calibri" pitchFamily="34" charset="0"/>
              </a:rPr>
              <a:t>Assistance technique (expertise matériels, etc.)</a:t>
            </a:r>
          </a:p>
          <a:p>
            <a:pPr marL="379413" lvl="1" defTabSz="757238">
              <a:buClr>
                <a:srgbClr val="666465"/>
              </a:buClr>
              <a:buSzPct val="80000"/>
              <a:buFont typeface="Arial" charset="0"/>
              <a:buChar char="•"/>
            </a:pPr>
            <a:r>
              <a:rPr lang="fr-FR" sz="1200" dirty="0">
                <a:solidFill>
                  <a:srgbClr val="000000"/>
                </a:solidFill>
                <a:latin typeface="Calibri" pitchFamily="34" charset="0"/>
              </a:rPr>
              <a:t>Interventions:</a:t>
            </a:r>
          </a:p>
          <a:p>
            <a:pPr marL="628650" lvl="2" indent="-85725" defTabSz="757238">
              <a:buClr>
                <a:srgbClr val="666465"/>
              </a:buClr>
              <a:buSzPct val="80000"/>
              <a:buFont typeface="Wingdings" pitchFamily="2" charset="2"/>
              <a:buChar char="Ø"/>
            </a:pPr>
            <a:r>
              <a:rPr lang="fr-FR" sz="1200" dirty="0">
                <a:solidFill>
                  <a:srgbClr val="000000"/>
                </a:solidFill>
                <a:latin typeface="Calibri" pitchFamily="34" charset="0"/>
              </a:rPr>
              <a:t>Recherche défauts dans les installations des clients MT et réparation câbles</a:t>
            </a:r>
          </a:p>
          <a:p>
            <a:pPr marL="628650" lvl="2" indent="-85725" defTabSz="757238">
              <a:buClr>
                <a:srgbClr val="666465"/>
              </a:buClr>
              <a:buSzPct val="80000"/>
              <a:buFont typeface="Wingdings" pitchFamily="2" charset="2"/>
              <a:buChar char="Ø"/>
            </a:pPr>
            <a:r>
              <a:rPr lang="fr-FR" sz="1200" dirty="0">
                <a:solidFill>
                  <a:srgbClr val="000000"/>
                </a:solidFill>
                <a:latin typeface="Calibri" pitchFamily="34" charset="0"/>
              </a:rPr>
              <a:t>Recherche de fuites installations intérieures enterrées</a:t>
            </a:r>
          </a:p>
        </p:txBody>
      </p:sp>
      <p:sp>
        <p:nvSpPr>
          <p:cNvPr id="40979" name="Text Box 10"/>
          <p:cNvSpPr txBox="1">
            <a:spLocks noChangeArrowheads="1"/>
          </p:cNvSpPr>
          <p:nvPr/>
        </p:nvSpPr>
        <p:spPr bwMode="auto">
          <a:xfrm>
            <a:off x="4735513" y="663575"/>
            <a:ext cx="2422525" cy="81438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Calibri" pitchFamily="34" charset="0"/>
              </a:rPr>
              <a:t>Règles du jeu concurrentiel</a:t>
            </a:r>
          </a:p>
        </p:txBody>
      </p:sp>
      <p:sp>
        <p:nvSpPr>
          <p:cNvPr id="14662" name="Text Box 40"/>
          <p:cNvSpPr txBox="1">
            <a:spLocks noChangeArrowheads="1"/>
          </p:cNvSpPr>
          <p:nvPr/>
        </p:nvSpPr>
        <p:spPr bwMode="auto">
          <a:xfrm>
            <a:off x="4357688" y="620713"/>
            <a:ext cx="4429125" cy="2446367"/>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400" b="1" u="sng" dirty="0">
                <a:solidFill>
                  <a:srgbClr val="000000"/>
                </a:solidFill>
                <a:latin typeface="+mn-lt"/>
              </a:rPr>
              <a:t>Barrières à l’entrée</a:t>
            </a:r>
            <a:r>
              <a:rPr lang="fr-FR" sz="1400" b="1" dirty="0">
                <a:solidFill>
                  <a:srgbClr val="000000"/>
                </a:solidFill>
                <a:latin typeface="+mn-lt"/>
              </a:rPr>
              <a:t>:</a:t>
            </a:r>
            <a:r>
              <a:rPr lang="fr-FR" sz="1400" i="1" dirty="0">
                <a:solidFill>
                  <a:srgbClr val="000000"/>
                </a:solidFill>
                <a:latin typeface="+mn-lt"/>
              </a:rPr>
              <a:t> </a:t>
            </a:r>
            <a:r>
              <a:rPr lang="fr-FR" sz="1400" dirty="0">
                <a:solidFill>
                  <a:srgbClr val="000000"/>
                </a:solidFill>
                <a:latin typeface="+mn-lt"/>
              </a:rPr>
              <a:t>Maitrise </a:t>
            </a:r>
            <a:r>
              <a:rPr lang="fr-FR" sz="1400" dirty="0" smtClean="0">
                <a:solidFill>
                  <a:srgbClr val="000000"/>
                </a:solidFill>
                <a:latin typeface="+mn-lt"/>
              </a:rPr>
              <a:t>technique.</a:t>
            </a:r>
          </a:p>
          <a:p>
            <a:pPr defTabSz="757238" fontAlgn="auto">
              <a:spcBef>
                <a:spcPts val="0"/>
              </a:spcBef>
              <a:spcAft>
                <a:spcPts val="0"/>
              </a:spcAft>
              <a:defRPr/>
            </a:pPr>
            <a:r>
              <a:rPr lang="fr-FR" sz="1400" b="1" u="sng" dirty="0" smtClean="0">
                <a:solidFill>
                  <a:srgbClr val="000000"/>
                </a:solidFill>
                <a:latin typeface="+mn-lt"/>
              </a:rPr>
              <a:t>FCS </a:t>
            </a:r>
            <a:r>
              <a:rPr lang="fr-FR" sz="1400" b="1" dirty="0">
                <a:solidFill>
                  <a:srgbClr val="000000"/>
                </a:solidFill>
                <a:latin typeface="+mn-lt"/>
              </a:rPr>
              <a:t>: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Capacité diagnostic optimisation énergétique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Proximité clients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Puissance d’achat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Capacité de maintenance préventive/ curative des installations des clients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Références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Compétences relationnelles et guichet unique</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Organisation et procédures adaptées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Prix compétitif</a:t>
            </a:r>
          </a:p>
        </p:txBody>
      </p:sp>
      <p:cxnSp>
        <p:nvCxnSpPr>
          <p:cNvPr id="40981" name="Connecteur droit 57"/>
          <p:cNvCxnSpPr>
            <a:cxnSpLocks noChangeShapeType="1"/>
          </p:cNvCxnSpPr>
          <p:nvPr/>
        </p:nvCxnSpPr>
        <p:spPr bwMode="auto">
          <a:xfrm flipV="1">
            <a:off x="112713" y="3008313"/>
            <a:ext cx="4173537" cy="0"/>
          </a:xfrm>
          <a:prstGeom prst="line">
            <a:avLst/>
          </a:prstGeom>
          <a:noFill/>
          <a:ln w="9525" algn="ctr">
            <a:solidFill>
              <a:schemeClr val="accent1"/>
            </a:solidFill>
            <a:round/>
            <a:headEnd/>
            <a:tailEnd/>
          </a:ln>
        </p:spPr>
      </p:cxnSp>
      <p:sp>
        <p:nvSpPr>
          <p:cNvPr id="40982" name="Text Box 43"/>
          <p:cNvSpPr txBox="1">
            <a:spLocks noChangeArrowheads="1"/>
          </p:cNvSpPr>
          <p:nvPr/>
        </p:nvSpPr>
        <p:spPr bwMode="auto">
          <a:xfrm>
            <a:off x="4625975" y="3622675"/>
            <a:ext cx="2870200" cy="44608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Calibri" pitchFamily="34" charset="0"/>
              </a:rPr>
              <a:t>Risques</a:t>
            </a:r>
          </a:p>
        </p:txBody>
      </p:sp>
      <p:sp>
        <p:nvSpPr>
          <p:cNvPr id="40983" name="Rectangle 7"/>
          <p:cNvSpPr>
            <a:spLocks noChangeArrowheads="1"/>
          </p:cNvSpPr>
          <p:nvPr/>
        </p:nvSpPr>
        <p:spPr bwMode="auto">
          <a:xfrm>
            <a:off x="206375" y="0"/>
            <a:ext cx="7285038" cy="428625"/>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Caractérisation du segment « Services in-situ »</a:t>
            </a:r>
          </a:p>
        </p:txBody>
      </p:sp>
      <p:sp>
        <p:nvSpPr>
          <p:cNvPr id="40984" name="Rectangle 53"/>
          <p:cNvSpPr>
            <a:spLocks noChangeArrowheads="1"/>
          </p:cNvSpPr>
          <p:nvPr/>
        </p:nvSpPr>
        <p:spPr bwMode="auto">
          <a:xfrm>
            <a:off x="4357688" y="3406775"/>
            <a:ext cx="4357687" cy="738188"/>
          </a:xfrm>
          <a:prstGeom prst="rect">
            <a:avLst/>
          </a:prstGeom>
          <a:noFill/>
          <a:ln w="9525">
            <a:noFill/>
            <a:miter lim="800000"/>
            <a:headEnd/>
            <a:tailEnd/>
          </a:ln>
        </p:spPr>
        <p:txBody>
          <a:bodyPr>
            <a:spAutoFit/>
          </a:bodyPr>
          <a:lstStyle/>
          <a:p>
            <a:pPr marL="180975" indent="-180975" defTabSz="757238">
              <a:lnSpc>
                <a:spcPct val="150000"/>
              </a:lnSpc>
              <a:buFontTx/>
              <a:buAutoNum type="arabicPeriod"/>
            </a:pPr>
            <a:r>
              <a:rPr lang="fr-FR" sz="1400" dirty="0">
                <a:solidFill>
                  <a:srgbClr val="000000"/>
                </a:solidFill>
                <a:latin typeface="Calibri" pitchFamily="34" charset="0"/>
              </a:rPr>
              <a:t>Risque concurrentiel </a:t>
            </a:r>
          </a:p>
          <a:p>
            <a:pPr marL="180975" indent="-180975" defTabSz="757238">
              <a:lnSpc>
                <a:spcPct val="150000"/>
              </a:lnSpc>
              <a:buFontTx/>
              <a:buAutoNum type="arabicPeriod"/>
            </a:pPr>
            <a:r>
              <a:rPr lang="fr-FR" sz="1400" dirty="0">
                <a:solidFill>
                  <a:srgbClr val="000000"/>
                </a:solidFill>
                <a:latin typeface="Calibri" pitchFamily="34" charset="0"/>
              </a:rPr>
              <a:t>Risque technologique </a:t>
            </a:r>
          </a:p>
        </p:txBody>
      </p:sp>
      <p:sp>
        <p:nvSpPr>
          <p:cNvPr id="40985" name="Text Box 23"/>
          <p:cNvSpPr txBox="1">
            <a:spLocks noChangeArrowheads="1"/>
          </p:cNvSpPr>
          <p:nvPr/>
        </p:nvSpPr>
        <p:spPr bwMode="auto">
          <a:xfrm>
            <a:off x="420688" y="3079750"/>
            <a:ext cx="3794125" cy="504825"/>
          </a:xfrm>
          <a:prstGeom prst="rect">
            <a:avLst/>
          </a:prstGeom>
          <a:noFill/>
          <a:ln w="9525">
            <a:noFill/>
            <a:miter lim="800000"/>
            <a:headEnd/>
            <a:tailEnd/>
          </a:ln>
        </p:spPr>
        <p:txBody>
          <a:bodyPr lIns="75749" tIns="37874" rIns="75749" bIns="37874">
            <a:spAutoFit/>
          </a:bodyPr>
          <a:lstStyle/>
          <a:p>
            <a:pPr defTabSz="757238">
              <a:lnSpc>
                <a:spcPct val="120000"/>
              </a:lnSpc>
            </a:pPr>
            <a:r>
              <a:rPr lang="fr-FR" sz="1200" b="1" i="1" dirty="0">
                <a:solidFill>
                  <a:srgbClr val="000000"/>
                </a:solidFill>
                <a:latin typeface="Calibri" pitchFamily="34" charset="0"/>
              </a:rPr>
              <a:t>C</a:t>
            </a:r>
            <a:r>
              <a:rPr lang="fr-FR" sz="1200" b="1" dirty="0">
                <a:solidFill>
                  <a:srgbClr val="000000"/>
                </a:solidFill>
                <a:latin typeface="Calibri" pitchFamily="34" charset="0"/>
              </a:rPr>
              <a:t>lients </a:t>
            </a:r>
            <a:r>
              <a:rPr lang="fr-FR" sz="1200" dirty="0">
                <a:solidFill>
                  <a:srgbClr val="000000"/>
                </a:solidFill>
                <a:latin typeface="Calibri" pitchFamily="34" charset="0"/>
              </a:rPr>
              <a:t>:Les clients usagers (ménages, administrations, etc.), industriels, etc.</a:t>
            </a:r>
          </a:p>
        </p:txBody>
      </p:sp>
      <p:graphicFrame>
        <p:nvGraphicFramePr>
          <p:cNvPr id="1187988" name="Group 148"/>
          <p:cNvGraphicFramePr>
            <a:graphicFrameLocks noGrp="1"/>
          </p:cNvGraphicFramePr>
          <p:nvPr/>
        </p:nvGraphicFramePr>
        <p:xfrm>
          <a:off x="642938" y="3733800"/>
          <a:ext cx="3289791" cy="724853"/>
        </p:xfrm>
        <a:graphic>
          <a:graphicData uri="http://schemas.openxmlformats.org/drawingml/2006/table">
            <a:tbl>
              <a:tblPr/>
              <a:tblGrid>
                <a:gridCol w="744414"/>
                <a:gridCol w="509076"/>
                <a:gridCol w="509075"/>
                <a:gridCol w="509076"/>
                <a:gridCol w="509075"/>
                <a:gridCol w="509075"/>
              </a:tblGrid>
              <a:tr h="176213">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2013</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2014</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2015</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2016</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2017</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242888">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Valeur ajoutée</a:t>
                      </a:r>
                    </a:p>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MDA</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gridSpan="5">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Volontariste (ou Opportuniste?) : invisibilité en terme de la demande, et du prix des prestations</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41005" name="Rectangle 6"/>
          <p:cNvSpPr>
            <a:spLocks noChangeArrowheads="1"/>
          </p:cNvSpPr>
          <p:nvPr/>
        </p:nvSpPr>
        <p:spPr bwMode="auto">
          <a:xfrm>
            <a:off x="4286250" y="4722813"/>
            <a:ext cx="4500563" cy="298450"/>
          </a:xfrm>
          <a:prstGeom prst="rect">
            <a:avLst/>
          </a:prstGeom>
          <a:solidFill>
            <a:schemeClr val="accent1"/>
          </a:solidFill>
          <a:ln w="9525">
            <a:solidFill>
              <a:schemeClr val="accent1"/>
            </a:solidFill>
            <a:miter lim="800000"/>
            <a:headEnd/>
            <a:tailEnd/>
          </a:ln>
        </p:spPr>
        <p:txBody>
          <a:bodyPr wrap="none" anchor="ctr"/>
          <a:lstStyle/>
          <a:p>
            <a:pPr defTabSz="757238">
              <a:spcBef>
                <a:spcPct val="50000"/>
              </a:spcBef>
            </a:pPr>
            <a:r>
              <a:rPr lang="fr-FR" sz="1400" b="1">
                <a:solidFill>
                  <a:schemeClr val="bg1"/>
                </a:solidFill>
                <a:latin typeface="Calibri" pitchFamily="34" charset="0"/>
              </a:rPr>
              <a:t>Données économiques</a:t>
            </a:r>
          </a:p>
        </p:txBody>
      </p:sp>
      <p:sp>
        <p:nvSpPr>
          <p:cNvPr id="41006" name="Rectangle 42"/>
          <p:cNvSpPr>
            <a:spLocks noChangeArrowheads="1"/>
          </p:cNvSpPr>
          <p:nvPr/>
        </p:nvSpPr>
        <p:spPr bwMode="auto">
          <a:xfrm>
            <a:off x="109538" y="4722813"/>
            <a:ext cx="4176712" cy="298450"/>
          </a:xfrm>
          <a:prstGeom prst="rect">
            <a:avLst/>
          </a:prstGeom>
          <a:solidFill>
            <a:schemeClr val="accent1"/>
          </a:solidFill>
          <a:ln w="9525">
            <a:solidFill>
              <a:schemeClr val="accent1"/>
            </a:solidFill>
            <a:miter lim="800000"/>
            <a:headEnd/>
            <a:tailEnd/>
          </a:ln>
        </p:spPr>
        <p:txBody>
          <a:bodyPr wrap="none" anchor="ctr"/>
          <a:lstStyle/>
          <a:p>
            <a:pPr defTabSz="757238">
              <a:spcBef>
                <a:spcPct val="50000"/>
              </a:spcBef>
            </a:pPr>
            <a:r>
              <a:rPr lang="fr-FR" sz="1400" b="1">
                <a:solidFill>
                  <a:schemeClr val="bg1"/>
                </a:solidFill>
                <a:latin typeface="Calibri" pitchFamily="34" charset="0"/>
              </a:rPr>
              <a:t>Structure de la concurrence</a:t>
            </a:r>
          </a:p>
        </p:txBody>
      </p:sp>
      <p:sp>
        <p:nvSpPr>
          <p:cNvPr id="41007" name="Text Box 10"/>
          <p:cNvSpPr txBox="1">
            <a:spLocks noChangeArrowheads="1"/>
          </p:cNvSpPr>
          <p:nvPr/>
        </p:nvSpPr>
        <p:spPr bwMode="auto">
          <a:xfrm>
            <a:off x="225425" y="385763"/>
            <a:ext cx="1897063" cy="29051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Définition du segment</a:t>
            </a:r>
          </a:p>
        </p:txBody>
      </p:sp>
      <p:sp>
        <p:nvSpPr>
          <p:cNvPr id="41008" name="Text Box 11"/>
          <p:cNvSpPr txBox="1">
            <a:spLocks noChangeArrowheads="1"/>
          </p:cNvSpPr>
          <p:nvPr/>
        </p:nvSpPr>
        <p:spPr bwMode="auto">
          <a:xfrm>
            <a:off x="4733925" y="385763"/>
            <a:ext cx="4052888" cy="29051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90119" name="Group 231"/>
          <p:cNvGraphicFramePr>
            <a:graphicFrameLocks noGrp="1"/>
          </p:cNvGraphicFramePr>
          <p:nvPr>
            <p:ph idx="4294967295"/>
          </p:nvPr>
        </p:nvGraphicFramePr>
        <p:xfrm>
          <a:off x="142843" y="566738"/>
          <a:ext cx="8858313" cy="6228109"/>
        </p:xfrm>
        <a:graphic>
          <a:graphicData uri="http://schemas.openxmlformats.org/drawingml/2006/table">
            <a:tbl>
              <a:tblPr/>
              <a:tblGrid>
                <a:gridCol w="675311"/>
                <a:gridCol w="145108"/>
                <a:gridCol w="1473403"/>
                <a:gridCol w="412292"/>
                <a:gridCol w="476138"/>
                <a:gridCol w="468627"/>
                <a:gridCol w="483652"/>
                <a:gridCol w="408119"/>
                <a:gridCol w="4315663"/>
              </a:tblGrid>
              <a:tr h="99993">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Tr </a:t>
                      </a: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Moy</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Forte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Excep</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7143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a:noFill/>
                    </a:lnT>
                    <a:lnB w="9525" cap="flat" cmpd="sng" algn="ctr">
                      <a:solidFill>
                        <a:schemeClr val="accent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a:noFill/>
                    </a:lnT>
                    <a:lnB w="952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fr-FR"/>
                    </a:p>
                  </a:txBody>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92088">
                <a:tc rowSpan="8">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diagnostic optimisation énergétique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1"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Compétences existantes mais  insuffisante en matière de technologie de pointe </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Matériel spécifique de diagnostic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96850">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Proximité clients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Bonne présence sur le territoire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2563">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Puissance d’achat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Indisponibilité de certains articles à tout moment pour répondre au besoin de cette  activité (CAMEG + COMPTOIRS HOMOLOGUES</a:t>
                      </a:r>
                      <a:r>
                        <a:rPr kumimoji="0" lang="fr-FR" sz="800" b="0" i="0" u="none" strike="noStrike" cap="none" normalizeH="0" baseline="0" dirty="0" smtClean="0">
                          <a:ln>
                            <a:noFill/>
                          </a:ln>
                          <a:solidFill>
                            <a:srgbClr val="000000"/>
                          </a:solidFill>
                          <a:effectLst/>
                          <a:latin typeface="Arial" charset="0"/>
                          <a:cs typeface="Arial" charset="0"/>
                        </a:rPr>
                        <a: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Inexistence d’unité dédiée aux achats à SDA (décidée dans la nouvelle organisation)</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Lourdeur dans la procédure d’approvisionnement (consommables, outillages, etc.) auprès des fournisseurs et comptoirs homologués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58750">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Maintenance préventive/ curative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Bien placés par rapport aux concurrents locaux</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Ressources humaines disponibles insuffisamment </a:t>
                      </a:r>
                      <a:r>
                        <a:rPr kumimoji="0" lang="fr-FR" sz="800" b="0" i="0" u="none" strike="noStrike" cap="none" normalizeH="0" baseline="0" dirty="0" smtClean="0">
                          <a:ln>
                            <a:noFill/>
                          </a:ln>
                          <a:solidFill>
                            <a:schemeClr val="tx1"/>
                          </a:solidFill>
                          <a:effectLst/>
                          <a:latin typeface="Arial" charset="0"/>
                        </a:rPr>
                        <a:t>préparées aux nouvelles technologies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Nécessité d’acquérir le matériel</a:t>
                      </a: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8354">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Références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Bonne image et confiance des clients vue l’appartenance au groupe SONELGAZ</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Compétences relationnelles et guichet unique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dans la capacité </a:t>
                      </a:r>
                      <a:r>
                        <a:rPr kumimoji="0" lang="fr-FR" sz="800" b="0" i="0" u="none" strike="noStrike" cap="none" normalizeH="0" baseline="0" dirty="0" smtClean="0">
                          <a:ln>
                            <a:noFill/>
                          </a:ln>
                          <a:solidFill>
                            <a:schemeClr val="tx1"/>
                          </a:solidFill>
                          <a:effectLst/>
                          <a:latin typeface="Arial" charset="0"/>
                          <a:cs typeface="Arial" charset="0"/>
                        </a:rPr>
                        <a:t>de prendre en charge tous </a:t>
                      </a:r>
                      <a:r>
                        <a:rPr kumimoji="0" lang="fr-FR" sz="800" b="0" i="0" u="none" strike="noStrike" cap="none" normalizeH="0" baseline="0" dirty="0" smtClean="0">
                          <a:ln>
                            <a:noFill/>
                          </a:ln>
                          <a:solidFill>
                            <a:srgbClr val="000000"/>
                          </a:solidFill>
                          <a:effectLst/>
                          <a:latin typeface="Arial" charset="0"/>
                          <a:cs typeface="Arial" charset="0"/>
                        </a:rPr>
                        <a:t>les besoins des clients</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Rôle du chargé d’affaires à renforcer.</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Pas de gestion de relation de grands comptes (en cours de développement)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endParaRPr kumimoji="0" lang="fr-FR" sz="1100" b="1" i="0" u="none" strike="noStrike" cap="none" normalizeH="0" baseline="0" smtClean="0">
                        <a:ln>
                          <a:noFill/>
                        </a:ln>
                        <a:solidFill>
                          <a:schemeClr val="bg1"/>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Organisation et procédures adaptées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La nouvelle organisation ne prend pas en compte cette activité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Inexistence de procédures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endParaRPr kumimoji="0" lang="fr-FR" sz="1100" b="1" i="0" u="none" strike="noStrike" cap="none" normalizeH="0" baseline="0" dirty="0" smtClean="0">
                        <a:ln>
                          <a:noFill/>
                        </a:ln>
                        <a:solidFill>
                          <a:schemeClr val="bg1"/>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defRPr/>
                      </a:pPr>
                      <a:r>
                        <a:rPr kumimoji="0" lang="fr-FR" sz="900" b="1" i="0" u="none" strike="noStrike" cap="none" normalizeH="0" baseline="0" dirty="0" smtClean="0">
                          <a:ln>
                            <a:noFill/>
                          </a:ln>
                          <a:solidFill>
                            <a:srgbClr val="000000"/>
                          </a:solidFill>
                          <a:effectLst/>
                          <a:latin typeface="Arial" charset="0"/>
                          <a:cs typeface="Arial" charset="0"/>
                        </a:rPr>
                        <a:t>Prix compétitif</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endParaRPr kumimoji="0" lang="fr-FR" sz="1600" b="1"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Prix non administré, obéit aux lois du marché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maitriser les coûts (adapter les charges aux prix)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1450">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000" b="0" i="0" u="none" strike="noStrike" cap="none" normalizeH="0" baseline="0" dirty="0" smtClean="0">
                          <a:ln>
                            <a:noFill/>
                          </a:ln>
                          <a:solidFill>
                            <a:srgbClr val="000000"/>
                          </a:solidFill>
                          <a:effectLst/>
                          <a:latin typeface="Arial" charset="0"/>
                        </a:rPr>
                        <a:t>   </a:t>
                      </a:r>
                      <a:r>
                        <a:rPr kumimoji="0" lang="fr-FR" sz="1600" b="0" i="0" u="none" strike="noStrike" cap="none" normalizeH="0" baseline="0" dirty="0" smtClean="0">
                          <a:ln>
                            <a:noFill/>
                          </a:ln>
                          <a:solidFill>
                            <a:schemeClr val="accent1"/>
                          </a:solidFill>
                          <a:effectLst/>
                          <a:latin typeface="Arial" charset="0"/>
                          <a:sym typeface="Wingdings 2" pitchFamily="18" charset="2"/>
                        </a:rPr>
                        <a:t></a:t>
                      </a:r>
                      <a:r>
                        <a:rPr kumimoji="0" lang="fr-FR" sz="1000" b="0" i="0" u="none" strike="noStrike" cap="none" normalizeH="0" baseline="0" dirty="0" smtClean="0">
                          <a:ln>
                            <a:noFill/>
                          </a:ln>
                          <a:solidFill>
                            <a:srgbClr val="000000"/>
                          </a:solidFill>
                          <a:effectLst/>
                          <a:latin typeface="Arial" charset="0"/>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Marché ouvert, pas de préférence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Meilleure connaissance des installations des clients que les concurrents potentiels (nationaux ou étrangers)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57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  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endPar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Pas d’expérience dans le domaine.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9238">
                <a:tc gridSpan="3">
                  <a:txBody>
                    <a:bodyPr/>
                    <a:lstStyle/>
                    <a:p>
                      <a:pPr marL="87313"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r>
                        <a:rPr kumimoji="0" lang="fr-FR" sz="1000" b="0" i="0" u="none" strike="noStrike" cap="none" normalizeH="0" baseline="0" dirty="0" smtClean="0">
                          <a:ln>
                            <a:noFill/>
                          </a:ln>
                          <a:solidFill>
                            <a:schemeClr val="accent1"/>
                          </a:solidFill>
                          <a:effectLst/>
                          <a:latin typeface="Arial" charset="0"/>
                          <a:sym typeface="Wingdings 2" pitchFamily="18" charset="2"/>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0"/>
                        </a:spcBef>
                        <a:spcAft>
                          <a:spcPts val="413"/>
                        </a:spcAft>
                        <a:buClr>
                          <a:srgbClr val="666465"/>
                        </a:buClr>
                        <a:buSzTx/>
                        <a:buFont typeface="Wingdings" pitchFamily="2" charset="2"/>
                        <a:buNone/>
                        <a:tabLst/>
                        <a:defRPr/>
                      </a:pPr>
                      <a:r>
                        <a:rPr kumimoji="0" lang="fr-FR" sz="2400" b="0" i="0" u="none" strike="noStrike" kern="1200" cap="none" spc="0" normalizeH="0" baseline="0" noProof="0" dirty="0" smtClean="0">
                          <a:ln>
                            <a:noFill/>
                          </a:ln>
                          <a:solidFill>
                            <a:schemeClr val="accent1">
                              <a:lumMod val="50000"/>
                            </a:schemeClr>
                          </a:solidFill>
                          <a:effectLst/>
                          <a:uLnTx/>
                          <a:uFillTx/>
                          <a:latin typeface="Arial" charset="0"/>
                          <a:ea typeface="+mn-ea"/>
                          <a:cs typeface="+mn-cs"/>
                          <a:sym typeface="Wingdings 2" pitchFamily="18" charset="2"/>
                        </a:rPr>
                        <a:t></a:t>
                      </a:r>
                      <a:endParaRPr kumimoji="0" lang="fr-FR" sz="1000" b="0" i="0" u="none" strike="noStrike" cap="none" normalizeH="0" baseline="0" dirty="0" smtClean="0">
                        <a:ln>
                          <a:noFill/>
                        </a:ln>
                        <a:solidFill>
                          <a:schemeClr val="accent1">
                            <a:lumMod val="50000"/>
                          </a:schemeClr>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0">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100" b="1" i="0" u="none" strike="noStrike" cap="none" normalizeH="0" baseline="0" smtClean="0">
                        <a:ln>
                          <a:noFill/>
                        </a:ln>
                        <a:solidFill>
                          <a:srgbClr val="000000"/>
                        </a:solidFill>
                        <a:effectLst/>
                        <a:latin typeface="Arial" charset="0"/>
                        <a:cs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669925">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risques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0" i="0" u="none" strike="noStrike" cap="none" normalizeH="0" baseline="0" dirty="0" smtClean="0">
                          <a:ln>
                            <a:noFill/>
                          </a:ln>
                          <a:solidFill>
                            <a:srgbClr val="000000"/>
                          </a:solidFill>
                          <a:effectLst/>
                          <a:latin typeface="Arial" charset="0"/>
                          <a:cs typeface="Arial" charset="0"/>
                        </a:rPr>
                        <a:t>Commercial: gaz, électricité, différents niveaux de tension et de pression, travaux</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0" i="0" u="none" strike="noStrike" cap="none" normalizeH="0" baseline="0" dirty="0" smtClean="0">
                          <a:ln>
                            <a:noFill/>
                          </a:ln>
                          <a:solidFill>
                            <a:srgbClr val="000000"/>
                          </a:solidFill>
                          <a:effectLst/>
                          <a:latin typeface="Arial" charset="0"/>
                          <a:cs typeface="Arial" charset="0"/>
                        </a:rPr>
                        <a:t>Coûts: synergie avec les segments « concessions  électricité et gaz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0363">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avec des partenaires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rPr>
                        <a:t>Potentiel de partenariat avec les filiales de SONELGAZ (SKMK, MEI, </a:t>
                      </a:r>
                      <a:r>
                        <a:rPr kumimoji="0" lang="fr-FR" sz="800" b="0" i="0" u="none" strike="noStrike" cap="none" normalizeH="0" baseline="0" dirty="0" smtClean="0">
                          <a:ln>
                            <a:noFill/>
                          </a:ln>
                          <a:solidFill>
                            <a:srgbClr val="000000"/>
                          </a:solidFill>
                          <a:effectLst/>
                          <a:latin typeface="Arial" charset="0"/>
                          <a:cs typeface="Arial" charset="0"/>
                        </a:rPr>
                        <a:t>électricité </a:t>
                      </a:r>
                      <a:r>
                        <a:rPr kumimoji="0" lang="fr-FR" sz="800" b="0" i="0" u="none" strike="noStrike" cap="none" normalizeH="0" baseline="0" dirty="0" smtClean="0">
                          <a:ln>
                            <a:noFill/>
                          </a:ln>
                          <a:solidFill>
                            <a:srgbClr val="000000"/>
                          </a:solidFill>
                          <a:effectLst/>
                          <a:latin typeface="Arial" charset="0"/>
                        </a:rPr>
                        <a:t>) : mutualisation des achats, etc.</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1950">
                <a:tc gridSpan="3">
                  <a:txBody>
                    <a:bodyPr/>
                    <a:lstStyle/>
                    <a:p>
                      <a:pPr marL="87313"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Synthèse de la capacité à créer de la valeur</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90000"/>
                        </a:lnSpc>
                        <a:spcBef>
                          <a:spcPct val="0"/>
                        </a:spcBef>
                        <a:spcAft>
                          <a:spcPts val="413"/>
                        </a:spcAft>
                        <a:buClr>
                          <a:srgbClr val="666465"/>
                        </a:buClr>
                        <a:buSzTx/>
                        <a:buFont typeface="Wingdings" pitchFamily="2" charset="2"/>
                        <a:buNone/>
                        <a:tabLst/>
                      </a:pPr>
                      <a:r>
                        <a:rPr kumimoji="0" lang="fr-FR" sz="2400" b="0" i="0" u="none" strike="noStrike" cap="none" normalizeH="0" baseline="0" dirty="0" smtClean="0">
                          <a:ln>
                            <a:noFill/>
                          </a:ln>
                          <a:solidFill>
                            <a:schemeClr val="accent1">
                              <a:lumMod val="50000"/>
                            </a:schemeClr>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85725"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42152" name="Rectangle 7"/>
          <p:cNvSpPr>
            <a:spLocks noChangeArrowheads="1"/>
          </p:cNvSpPr>
          <p:nvPr/>
        </p:nvSpPr>
        <p:spPr bwMode="auto">
          <a:xfrm>
            <a:off x="166688" y="-26988"/>
            <a:ext cx="7285037" cy="582613"/>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Potentiel de création de valeur </a:t>
            </a:r>
            <a:r>
              <a:rPr lang="fr-FR" sz="2400" b="1" i="1">
                <a:solidFill>
                  <a:srgbClr val="000000"/>
                </a:solidFill>
                <a:latin typeface="Calibri" pitchFamily="34" charset="0"/>
              </a:rPr>
              <a:t>Services in situ</a:t>
            </a:r>
            <a:endParaRPr lang="fr-FR" sz="2400" b="1">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9221" name="Group 21"/>
          <p:cNvGraphicFramePr>
            <a:graphicFrameLocks noGrp="1"/>
          </p:cNvGraphicFramePr>
          <p:nvPr/>
        </p:nvGraphicFramePr>
        <p:xfrm>
          <a:off x="71438" y="234928"/>
          <a:ext cx="9001188" cy="6501213"/>
        </p:xfrm>
        <a:graphic>
          <a:graphicData uri="http://schemas.openxmlformats.org/drawingml/2006/table">
            <a:tbl>
              <a:tblPr>
                <a:tableStyleId>{BC89EF96-8CEA-46FF-86C4-4CE0E7609802}</a:tableStyleId>
              </a:tblPr>
              <a:tblGrid>
                <a:gridCol w="2143108"/>
                <a:gridCol w="1357354"/>
                <a:gridCol w="1357290"/>
                <a:gridCol w="1357322"/>
                <a:gridCol w="1143008"/>
                <a:gridCol w="1643106"/>
              </a:tblGrid>
              <a:tr h="399141">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Phases</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Caractéristiques</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Émergence</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Croissance</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Maturité</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Déclin</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100" b="1" u="none" strike="noStrike" cap="none" normalizeH="0" baseline="0" dirty="0" smtClean="0">
                          <a:ln>
                            <a:noFill/>
                          </a:ln>
                          <a:solidFill>
                            <a:schemeClr val="bg1"/>
                          </a:solidFill>
                          <a:effectLst/>
                          <a:latin typeface="+mn-lt"/>
                        </a:rPr>
                        <a:t>Commentaires</a:t>
                      </a:r>
                      <a:endParaRPr kumimoji="0" lang="fr-FR" sz="11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2942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2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2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Aucune, voire négative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2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200" u="none" strike="noStrike" cap="none" normalizeH="0" baseline="0" dirty="0" smtClean="0">
                          <a:ln>
                            <a:noFill/>
                          </a:ln>
                          <a:effectLst/>
                          <a:latin typeface="+mn-lt"/>
                        </a:rPr>
                        <a:t>Coûts</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forte </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baisse du coût</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en baisse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Structure de coûts et prix non définis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59113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déséquilibre/offre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sous-capacité (baisse)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équilibre offre/demande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la demande existe mais l’offre est faible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Définition du segment marketing</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Faible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Faible, par produit</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Élevé, par client</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élevée / stable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Demande à étudier</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59113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stabilité technologique </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Émergence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progression</a:t>
                      </a:r>
                      <a:endParaRPr kumimoji="0" lang="fr-FR" sz="1200" b="0" i="0" u="none" strike="noStrike" cap="none" normalizeH="0" baseline="0" dirty="0" smtClean="0">
                        <a:ln>
                          <a:noFill/>
                        </a:ln>
                        <a:solidFill>
                          <a:srgbClr val="000000"/>
                        </a:solidFill>
                        <a:effectLst/>
                        <a:latin typeface="+mn-lt"/>
                        <a:cs typeface="Arial" charset="0"/>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Maturité</a:t>
                      </a:r>
                      <a:endParaRPr kumimoji="0" lang="fr-FR" sz="1200" b="0" i="0" u="none" strike="noStrike" cap="none" normalizeH="0" baseline="0" dirty="0" smtClean="0">
                        <a:ln>
                          <a:noFill/>
                        </a:ln>
                        <a:solidFill>
                          <a:srgbClr val="000000"/>
                        </a:solidFill>
                        <a:effectLst/>
                        <a:latin typeface="+mn-lt"/>
                        <a:cs typeface="Arial" charset="0"/>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en voie d'obsolescence </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Non maitrise des équipements des clients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Législation pas assez développée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Partage des FCS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Les premiers entrants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De plus en plus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Tout le secteur</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Concurrents restants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5842">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mn-lt"/>
                          <a:cs typeface="Arial" charset="0"/>
                        </a:rPr>
                        <a:t>Marché à étudier</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56792">
                <a:tc>
                  <a:txBody>
                    <a:bodyPr/>
                    <a:lstStyle/>
                    <a:p>
                      <a:pPr marL="889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Nombre de concurrents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peu élevé</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Élevé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en baisse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peu élevé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889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Structure de la concurrence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Morcelée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Cristallisation</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Concentrée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Oligopole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232594">
                <a:tc>
                  <a:txBody>
                    <a:bodyPr/>
                    <a:lstStyle/>
                    <a:p>
                      <a:pPr marL="889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Intensité de la concurrence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Faible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en augmentation</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Forte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Moyenne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88900" marR="0" lvl="1" indent="-88900"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200" u="none" strike="noStrike" cap="none" normalizeH="0" baseline="0" dirty="0" smtClean="0">
                          <a:ln>
                            <a:noFill/>
                          </a:ln>
                          <a:effectLst/>
                          <a:latin typeface="+mn-lt"/>
                        </a:rPr>
                        <a:t>Stabilité de la part de marché</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u="none" strike="noStrike" cap="none" normalizeH="0" baseline="0" dirty="0" smtClean="0">
                          <a:ln>
                            <a:noFill/>
                          </a:ln>
                          <a:effectLst/>
                          <a:latin typeface="+mn-lt"/>
                        </a:rPr>
                        <a:t>Volatile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Enjeux</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Rupture</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part de marché</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dirty="0" smtClean="0">
                          <a:ln>
                            <a:noFill/>
                          </a:ln>
                          <a:effectLst/>
                          <a:latin typeface="+mn-lt"/>
                        </a:rPr>
                        <a:t>qualité/coût</a:t>
                      </a: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u="none" strike="noStrike" cap="none" normalizeH="0" baseline="0" smtClean="0">
                          <a:ln>
                            <a:noFill/>
                          </a:ln>
                          <a:effectLst/>
                          <a:latin typeface="+mn-lt"/>
                        </a:rPr>
                        <a:t>coût</a:t>
                      </a:r>
                      <a:endParaRPr kumimoji="0" lang="fr-FR" sz="12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32906" name="Espace réservé du numéro de diapositive 1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4789D71D-D63C-49C1-B674-200FFFE24F46}" type="slidenum">
              <a:rPr lang="fr-FR" smtClean="0"/>
              <a:pPr fontAlgn="base">
                <a:spcBef>
                  <a:spcPct val="0"/>
                </a:spcBef>
                <a:spcAft>
                  <a:spcPct val="0"/>
                </a:spcAft>
                <a:defRPr/>
              </a:pPr>
              <a:t>44</a:t>
            </a:fld>
            <a:endParaRPr lang="fr-FR" smtClean="0"/>
          </a:p>
        </p:txBody>
      </p:sp>
      <p:sp>
        <p:nvSpPr>
          <p:cNvPr id="16" name="Titre 15"/>
          <p:cNvSpPr>
            <a:spLocks noGrp="1"/>
          </p:cNvSpPr>
          <p:nvPr>
            <p:ph type="title"/>
          </p:nvPr>
        </p:nvSpPr>
        <p:spPr>
          <a:xfrm>
            <a:off x="457200" y="-4762"/>
            <a:ext cx="7620000" cy="285750"/>
          </a:xfrm>
        </p:spPr>
        <p:txBody>
          <a:bodyPr>
            <a:normAutofit fontScale="90000"/>
          </a:bodyPr>
          <a:lstStyle/>
          <a:p>
            <a:pPr eaLnBrk="1" fontAlgn="auto" hangingPunct="1">
              <a:spcAft>
                <a:spcPts val="0"/>
              </a:spcAft>
              <a:defRPr/>
            </a:pPr>
            <a:r>
              <a:rPr lang="fr-FR" sz="1800" dirty="0" smtClean="0"/>
              <a:t>Détermination de la Maturité du Segment</a:t>
            </a:r>
            <a:endParaRPr lang="fr-FR" sz="1800" dirty="0"/>
          </a:p>
        </p:txBody>
      </p:sp>
      <p:sp>
        <p:nvSpPr>
          <p:cNvPr id="10" name="Flèche vers le haut 9"/>
          <p:cNvSpPr/>
          <p:nvPr/>
        </p:nvSpPr>
        <p:spPr>
          <a:xfrm>
            <a:off x="3214688" y="6572272"/>
            <a:ext cx="571500" cy="285750"/>
          </a:xfrm>
          <a:prstGeom prst="upArrow">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fr-FR"/>
          </a:p>
        </p:txBody>
      </p:sp>
      <p:sp>
        <p:nvSpPr>
          <p:cNvPr id="6" name="Ellipse 5"/>
          <p:cNvSpPr/>
          <p:nvPr/>
        </p:nvSpPr>
        <p:spPr>
          <a:xfrm>
            <a:off x="2928938" y="121443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2786063" y="2143116"/>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4000500" y="17145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2857500" y="271462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4071938" y="350043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2857500" y="471487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857500" y="5500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857500" y="57150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5" name="Ellipse 14"/>
          <p:cNvSpPr/>
          <p:nvPr/>
        </p:nvSpPr>
        <p:spPr>
          <a:xfrm>
            <a:off x="4143375" y="60007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8" name="Ellipse 17"/>
          <p:cNvSpPr/>
          <p:nvPr/>
        </p:nvSpPr>
        <p:spPr>
          <a:xfrm>
            <a:off x="2857500" y="6429397"/>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4403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4403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4403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4403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4403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4404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4404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4404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4404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4404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44045"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4404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4404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4404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44049"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4405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4405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4405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4405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4405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4405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4405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4405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4405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4405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4406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44061"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44062"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44063"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44064" name="Oval 38"/>
          <p:cNvSpPr>
            <a:spLocks noChangeArrowheads="1"/>
          </p:cNvSpPr>
          <p:nvPr/>
        </p:nvSpPr>
        <p:spPr bwMode="auto">
          <a:xfrm>
            <a:off x="3071813" y="3571875"/>
            <a:ext cx="176212"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44065"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44066"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44067"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3383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18BFC5D3-7F0F-445A-91E1-FB6437AC4525}" type="slidenum">
              <a:rPr lang="fr-FR" smtClean="0"/>
              <a:pPr fontAlgn="base">
                <a:spcBef>
                  <a:spcPct val="0"/>
                </a:spcBef>
                <a:spcAft>
                  <a:spcPct val="0"/>
                </a:spcAft>
                <a:defRPr/>
              </a:pPr>
              <a:t>45</a:t>
            </a:fld>
            <a:endParaRPr lang="fr-FR" smtClean="0"/>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services »</a:t>
            </a:r>
            <a:endParaRPr lang="fr-FR" sz="2800" dirty="0" smtClean="0">
              <a:latin typeface="+mn-lt"/>
            </a:endParaRPr>
          </a:p>
        </p:txBody>
      </p:sp>
      <p:sp>
        <p:nvSpPr>
          <p:cNvPr id="44069" name="Rectangle 56"/>
          <p:cNvSpPr>
            <a:spLocks noChangeArrowheads="1"/>
          </p:cNvSpPr>
          <p:nvPr/>
        </p:nvSpPr>
        <p:spPr bwMode="auto">
          <a:xfrm>
            <a:off x="2714625" y="3714750"/>
            <a:ext cx="1000125" cy="981075"/>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600" b="1">
                <a:latin typeface="Calibri" pitchFamily="34" charset="0"/>
              </a:rPr>
              <a:t>Services </a:t>
            </a:r>
          </a:p>
          <a:p>
            <a:pPr algn="ctr">
              <a:lnSpc>
                <a:spcPct val="120000"/>
              </a:lnSpc>
            </a:pPr>
            <a:r>
              <a:rPr lang="fr-FR" sz="1600" b="1">
                <a:latin typeface="Calibri" pitchFamily="34" charset="0"/>
              </a:rPr>
              <a:t>énergie </a:t>
            </a:r>
          </a:p>
          <a:p>
            <a:pPr algn="ctr">
              <a:lnSpc>
                <a:spcPct val="120000"/>
              </a:lnSpc>
            </a:pPr>
            <a:r>
              <a:rPr lang="fr-FR" sz="1600" b="1">
                <a:latin typeface="Calibri" pitchFamily="34" charset="0"/>
              </a:rPr>
              <a:t>in-situ</a:t>
            </a:r>
          </a:p>
        </p:txBody>
      </p:sp>
      <p:sp>
        <p:nvSpPr>
          <p:cNvPr id="44070"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44071"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44072"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2013</a:t>
            </a:r>
            <a:endParaRPr lang="fr-FR" sz="1200" dirty="0">
              <a:latin typeface="Calibri" pitchFamily="34" charset="0"/>
            </a:endParaRPr>
          </a:p>
        </p:txBody>
      </p:sp>
      <p:sp>
        <p:nvSpPr>
          <p:cNvPr id="44073"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latin typeface="Calibri" pitchFamily="34" charset="0"/>
              </a:rPr>
              <a:t>2017</a:t>
            </a:r>
            <a:endParaRPr lang="fr-FR" sz="1200" dirty="0">
              <a:latin typeface="Calibri" pitchFamily="34" charset="0"/>
            </a:endParaRPr>
          </a:p>
        </p:txBody>
      </p:sp>
      <p:sp>
        <p:nvSpPr>
          <p:cNvPr id="44074"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494881"/>
            <a:ext cx="4202112" cy="65087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rPr>
              <a:t>RETRAIT </a:t>
            </a:r>
            <a:endParaRPr lang="fr-FR" b="1"/>
          </a:p>
        </p:txBody>
      </p:sp>
      <p:sp>
        <p:nvSpPr>
          <p:cNvPr id="38942" name="Text Box 32"/>
          <p:cNvSpPr txBox="1">
            <a:spLocks noChangeArrowheads="1"/>
          </p:cNvSpPr>
          <p:nvPr/>
        </p:nvSpPr>
        <p:spPr bwMode="auto">
          <a:xfrm>
            <a:off x="4000496" y="4857750"/>
            <a:ext cx="2365379" cy="369888"/>
          </a:xfrm>
          <a:prstGeom prst="rect">
            <a:avLst/>
          </a:prstGeom>
          <a:noFill/>
          <a:ln w="9525">
            <a:noFill/>
            <a:miter lim="800000"/>
            <a:headEnd/>
            <a:tailEnd/>
          </a:ln>
        </p:spPr>
        <p:txBody>
          <a:bodyPr wrap="square" lIns="91432" tIns="45717" rIns="91432" bIns="45717">
            <a:spAutoFit/>
          </a:bodyPr>
          <a:lstStyle/>
          <a:p>
            <a:pPr>
              <a:spcBef>
                <a:spcPct val="50000"/>
              </a:spcBef>
            </a:pPr>
            <a:r>
              <a:rPr lang="fr-FR" b="1" dirty="0">
                <a:solidFill>
                  <a:srgbClr val="FF9933"/>
                </a:solidFill>
              </a:rPr>
              <a:t>RÉORIENTATION</a:t>
            </a:r>
            <a:endParaRPr lang="fr-FR" b="1" dirty="0"/>
          </a:p>
        </p:txBody>
      </p:sp>
      <p:sp>
        <p:nvSpPr>
          <p:cNvPr id="38943" name="Text Box 34"/>
          <p:cNvSpPr txBox="1">
            <a:spLocks noChangeArrowheads="1"/>
          </p:cNvSpPr>
          <p:nvPr/>
        </p:nvSpPr>
        <p:spPr bwMode="auto">
          <a:xfrm>
            <a:off x="1857356" y="1928813"/>
            <a:ext cx="2500329" cy="707880"/>
          </a:xfrm>
          <a:prstGeom prst="rect">
            <a:avLst/>
          </a:prstGeom>
          <a:noFill/>
          <a:ln w="9525">
            <a:noFill/>
            <a:miter lim="800000"/>
            <a:headEnd/>
            <a:tailEnd/>
          </a:ln>
        </p:spPr>
        <p:txBody>
          <a:bodyPr wrap="square" lIns="91432" tIns="45717" rIns="91432" bIns="45717">
            <a:spAutoFit/>
          </a:bodyPr>
          <a:lstStyle/>
          <a:p>
            <a:pPr>
              <a:spcBef>
                <a:spcPct val="50000"/>
              </a:spcBef>
            </a:pPr>
            <a:r>
              <a:rPr lang="fr-FR" sz="1600" b="1" dirty="0">
                <a:solidFill>
                  <a:srgbClr val="0033CC"/>
                </a:solidFill>
              </a:rPr>
              <a:t>DÉVELOPPEMENT</a:t>
            </a:r>
          </a:p>
          <a:p>
            <a:pPr>
              <a:spcBef>
                <a:spcPct val="50000"/>
              </a:spcBef>
            </a:pPr>
            <a:r>
              <a:rPr lang="fr-FR" sz="16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t>Maturité stratégique des segments</a:t>
            </a:r>
          </a:p>
        </p:txBody>
      </p:sp>
      <p:sp>
        <p:nvSpPr>
          <p:cNvPr id="38953" name="Text Box 35"/>
          <p:cNvSpPr txBox="1">
            <a:spLocks noChangeArrowheads="1"/>
          </p:cNvSpPr>
          <p:nvPr/>
        </p:nvSpPr>
        <p:spPr bwMode="auto">
          <a:xfrm>
            <a:off x="5715029" y="3143250"/>
            <a:ext cx="2143119" cy="830991"/>
          </a:xfrm>
          <a:prstGeom prst="rect">
            <a:avLst/>
          </a:prstGeom>
          <a:noFill/>
          <a:ln w="9525">
            <a:noFill/>
            <a:miter lim="800000"/>
            <a:headEnd/>
            <a:tailEnd/>
          </a:ln>
        </p:spPr>
        <p:txBody>
          <a:bodyPr wrap="square" lIns="91432" tIns="45717" rIns="91432" bIns="45717">
            <a:spAutoFit/>
          </a:bodyPr>
          <a:lstStyle/>
          <a:p>
            <a:r>
              <a:rPr lang="fr-FR" sz="1600" b="1" dirty="0">
                <a:solidFill>
                  <a:srgbClr val="339933"/>
                </a:solidFill>
              </a:rPr>
              <a:t>RATTRAPAGE </a:t>
            </a:r>
          </a:p>
          <a:p>
            <a:r>
              <a:rPr lang="fr-FR" sz="16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46</a:t>
            </a:fld>
            <a:endParaRPr lang="fr-FR" smtClean="0"/>
          </a:p>
        </p:txBody>
      </p:sp>
      <p:sp>
        <p:nvSpPr>
          <p:cNvPr id="38960" name="Rectangle 56"/>
          <p:cNvSpPr>
            <a:spLocks noChangeArrowheads="1"/>
          </p:cNvSpPr>
          <p:nvPr/>
        </p:nvSpPr>
        <p:spPr bwMode="auto">
          <a:xfrm>
            <a:off x="2214546"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3896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p>
        </p:txBody>
      </p:sp>
      <p:sp>
        <p:nvSpPr>
          <p:cNvPr id="3896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p>
        </p:txBody>
      </p:sp>
      <p:sp>
        <p:nvSpPr>
          <p:cNvPr id="3896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t>2013</a:t>
            </a:r>
            <a:endParaRPr lang="fr-FR" sz="1200" dirty="0"/>
          </a:p>
        </p:txBody>
      </p:sp>
      <p:sp>
        <p:nvSpPr>
          <p:cNvPr id="38965" name="Line 43"/>
          <p:cNvSpPr>
            <a:spLocks noChangeShapeType="1"/>
          </p:cNvSpPr>
          <p:nvPr/>
        </p:nvSpPr>
        <p:spPr bwMode="auto">
          <a:xfrm flipH="1">
            <a:off x="8102600" y="3463925"/>
            <a:ext cx="11113" cy="3048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6" name="Line 44"/>
          <p:cNvSpPr>
            <a:spLocks noChangeShapeType="1"/>
          </p:cNvSpPr>
          <p:nvPr/>
        </p:nvSpPr>
        <p:spPr bwMode="auto">
          <a:xfrm flipH="1">
            <a:off x="8097838" y="3616325"/>
            <a:ext cx="227012" cy="1651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7"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t>2017</a:t>
            </a:r>
            <a:endParaRPr lang="fr-FR" sz="1200" dirty="0"/>
          </a:p>
        </p:txBody>
      </p:sp>
      <p:sp>
        <p:nvSpPr>
          <p:cNvPr id="38968" name="Text Box 37"/>
          <p:cNvSpPr txBox="1">
            <a:spLocks noChangeArrowheads="1"/>
          </p:cNvSpPr>
          <p:nvPr/>
        </p:nvSpPr>
        <p:spPr bwMode="auto">
          <a:xfrm>
            <a:off x="7500938" y="1735138"/>
            <a:ext cx="1147762" cy="1481137"/>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dirty="0"/>
              <a:t>Surface proportionnelle à  valeur du marché</a:t>
            </a:r>
          </a:p>
          <a:p>
            <a:pPr defTabSz="957263">
              <a:spcBef>
                <a:spcPct val="50000"/>
              </a:spcBef>
            </a:pPr>
            <a:r>
              <a:rPr lang="fr-FR" sz="1200" i="1" dirty="0"/>
              <a:t>Portion: part de marché de </a:t>
            </a:r>
            <a:r>
              <a:rPr lang="fr-FR" sz="1200" i="1" dirty="0" smtClean="0"/>
              <a:t>SDA</a:t>
            </a:r>
            <a:endParaRPr lang="fr-FR" sz="1200" i="1" dirty="0"/>
          </a:p>
        </p:txBody>
      </p:sp>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Diagnostic stratégique du champ d’activité distribution</a:t>
            </a:r>
            <a:endParaRPr lang="fr-FR" b="1" dirty="0">
              <a:solidFill>
                <a:schemeClr val="bg2">
                  <a:lumMod val="50000"/>
                </a:schemeClr>
              </a:solidFill>
              <a:latin typeface="Verdana" pitchFamily="34"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p:cNvGraphicFramePr>
            <a:graphicFrameLocks noGrp="1"/>
          </p:cNvGraphicFramePr>
          <p:nvPr/>
        </p:nvGraphicFramePr>
        <p:xfrm>
          <a:off x="253821" y="714356"/>
          <a:ext cx="8572560" cy="6004560"/>
        </p:xfrm>
        <a:graphic>
          <a:graphicData uri="http://schemas.openxmlformats.org/drawingml/2006/table">
            <a:tbl>
              <a:tblPr firstRow="1" bandRow="1">
                <a:tableStyleId>{5940675A-B579-460E-94D1-54222C63F5DA}</a:tableStyleId>
              </a:tblPr>
              <a:tblGrid>
                <a:gridCol w="1317783"/>
                <a:gridCol w="1571636"/>
                <a:gridCol w="5683141"/>
              </a:tblGrid>
              <a:tr h="428628">
                <a:tc>
                  <a:txBody>
                    <a:bodyPr/>
                    <a:lstStyle/>
                    <a:p>
                      <a:pPr algn="ctr"/>
                      <a:r>
                        <a:rPr lang="fr-FR" dirty="0" smtClean="0"/>
                        <a:t>Segments</a:t>
                      </a:r>
                      <a:endParaRPr lang="fr-FR" b="1" dirty="0">
                        <a:solidFill>
                          <a:srgbClr val="0070C0"/>
                        </a:solidFill>
                      </a:endParaRPr>
                    </a:p>
                  </a:txBody>
                  <a:tcPr anchor="ctr"/>
                </a:tc>
                <a:tc>
                  <a:txBody>
                    <a:bodyPr/>
                    <a:lstStyle/>
                    <a:p>
                      <a:pPr algn="ctr"/>
                      <a:r>
                        <a:rPr lang="fr-FR" dirty="0" smtClean="0"/>
                        <a:t>Résultat</a:t>
                      </a:r>
                      <a:r>
                        <a:rPr lang="fr-FR" baseline="0" dirty="0" smtClean="0"/>
                        <a:t> Diagnostic</a:t>
                      </a:r>
                      <a:endParaRPr lang="fr-FR" b="1" dirty="0">
                        <a:solidFill>
                          <a:srgbClr val="0070C0"/>
                        </a:solidFill>
                      </a:endParaRPr>
                    </a:p>
                  </a:txBody>
                  <a:tcPr anchor="ctr"/>
                </a:tc>
                <a:tc>
                  <a:txBody>
                    <a:bodyPr/>
                    <a:lstStyle/>
                    <a:p>
                      <a:pPr algn="ctr"/>
                      <a:r>
                        <a:rPr lang="fr-FR" dirty="0" smtClean="0"/>
                        <a:t>Commentaires / Enjeux du segment</a:t>
                      </a:r>
                      <a:endParaRPr lang="fr-FR" b="1" dirty="0">
                        <a:solidFill>
                          <a:srgbClr val="0070C0"/>
                        </a:solidFill>
                      </a:endParaRPr>
                    </a:p>
                  </a:txBody>
                  <a:tcPr anchor="ctr"/>
                </a:tc>
              </a:tr>
              <a:tr h="370840">
                <a:tc>
                  <a:txBody>
                    <a:bodyPr/>
                    <a:lstStyle/>
                    <a:p>
                      <a:r>
                        <a:rPr lang="fr-FR" sz="1400" dirty="0" smtClean="0"/>
                        <a:t>Concessions électricité</a:t>
                      </a:r>
                      <a:endParaRPr lang="fr-FR" sz="1400" b="1" dirty="0">
                        <a:solidFill>
                          <a:srgbClr val="0070C0"/>
                        </a:solidFill>
                      </a:endParaRPr>
                    </a:p>
                  </a:txBody>
                  <a:tcPr anchor="ctr"/>
                </a:tc>
                <a:tc>
                  <a:txBody>
                    <a:bodyPr/>
                    <a:lstStyle/>
                    <a:p>
                      <a:r>
                        <a:rPr lang="fr-FR" sz="1400" dirty="0" smtClean="0"/>
                        <a:t>Développement sélectif</a:t>
                      </a:r>
                      <a:endParaRPr lang="fr-FR" sz="1400" b="1" dirty="0">
                        <a:solidFill>
                          <a:srgbClr val="0070C0"/>
                        </a:solidFill>
                      </a:endParaRPr>
                    </a:p>
                  </a:txBody>
                  <a:tcPr anchor="ctr"/>
                </a:tc>
                <a:tc>
                  <a:txBody>
                    <a:bodyPr/>
                    <a:lstStyle/>
                    <a:p>
                      <a:r>
                        <a:rPr lang="fr-FR" sz="1400" dirty="0" smtClean="0"/>
                        <a:t>Ce segment est en position critique, étant donné qu’il est</a:t>
                      </a:r>
                      <a:r>
                        <a:rPr lang="fr-FR" sz="1400" baseline="0" dirty="0" smtClean="0"/>
                        <a:t> le métier de base de SDA et générant le plus grand taux de son CA. Des actions devront être </a:t>
                      </a:r>
                      <a:r>
                        <a:rPr lang="fr-FR" sz="1400" baseline="0" dirty="0" smtClean="0">
                          <a:solidFill>
                            <a:schemeClr val="tx1"/>
                          </a:solidFill>
                        </a:rPr>
                        <a:t>mises en œuvre </a:t>
                      </a:r>
                      <a:r>
                        <a:rPr lang="fr-FR" sz="1400" baseline="0" dirty="0" smtClean="0"/>
                        <a:t>en urgence pour améliorer la maitrise des FCS notamment la poursuite de la restructuration du réseau,  la maitrise des coûts, la capacité de maitrise d’œuvre, contrôle des travaux, le réseau commercial et développement de la RH tout en prenant compte de la dimension sociale.</a:t>
                      </a:r>
                      <a:endParaRPr lang="fr-FR" sz="1400" b="1" dirty="0">
                        <a:solidFill>
                          <a:srgbClr val="0070C0"/>
                        </a:solidFill>
                      </a:endParaRPr>
                    </a:p>
                  </a:txBody>
                  <a:tcPr anchor="ctr"/>
                </a:tc>
              </a:tr>
              <a:tr h="370840">
                <a:tc>
                  <a:txBody>
                    <a:bodyPr/>
                    <a:lstStyle/>
                    <a:p>
                      <a:r>
                        <a:rPr lang="fr-FR" sz="1400" dirty="0" smtClean="0"/>
                        <a:t>Concessions</a:t>
                      </a:r>
                      <a:r>
                        <a:rPr lang="fr-FR" sz="1400" baseline="0" dirty="0" smtClean="0"/>
                        <a:t> Gaz</a:t>
                      </a:r>
                      <a:endParaRPr lang="fr-FR" sz="1400" b="1" dirty="0">
                        <a:solidFill>
                          <a:srgbClr val="0070C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Développement sélectif</a:t>
                      </a:r>
                      <a:endParaRPr lang="fr-FR" sz="1400" b="1" dirty="0" smtClean="0">
                        <a:solidFill>
                          <a:srgbClr val="0070C0"/>
                        </a:solidFill>
                      </a:endParaRPr>
                    </a:p>
                  </a:txBody>
                  <a:tcPr anchor="ctr"/>
                </a:tc>
                <a:tc>
                  <a:txBody>
                    <a:bodyPr/>
                    <a:lstStyle/>
                    <a:p>
                      <a:r>
                        <a:rPr lang="fr-FR" sz="1400" dirty="0" smtClean="0">
                          <a:solidFill>
                            <a:schemeClr val="tx1"/>
                          </a:solidFill>
                        </a:rPr>
                        <a:t>Les concessions gaz doivent aussi être mises à niveau,</a:t>
                      </a:r>
                      <a:r>
                        <a:rPr lang="fr-FR" sz="1400" baseline="0" dirty="0" smtClean="0">
                          <a:solidFill>
                            <a:schemeClr val="tx1"/>
                          </a:solidFill>
                        </a:rPr>
                        <a:t> pour améliorer  les FCS, notamment la finalisation  du renouvellement réseau, le contrôle et la surveillance des travaux, rentabilisation des DP, développement de la ressource humaine, </a:t>
                      </a:r>
                      <a:r>
                        <a:rPr lang="fr-FR" sz="1400" u="none" baseline="0" dirty="0" smtClean="0">
                          <a:solidFill>
                            <a:schemeClr val="tx1"/>
                          </a:solidFill>
                        </a:rPr>
                        <a:t>en intégrant aussi d</a:t>
                      </a:r>
                      <a:r>
                        <a:rPr lang="fr-FR" sz="1400" baseline="0" dirty="0" smtClean="0">
                          <a:solidFill>
                            <a:schemeClr val="tx1"/>
                          </a:solidFill>
                        </a:rPr>
                        <a:t>es nouvelles contraintes de la métropole telles que la gestion des courants vagabonds issus du métro d’Alger. </a:t>
                      </a:r>
                      <a:endParaRPr lang="fr-FR" sz="1400" dirty="0">
                        <a:solidFill>
                          <a:schemeClr val="tx1"/>
                        </a:solidFill>
                      </a:endParaRPr>
                    </a:p>
                  </a:txBody>
                  <a:tcPr anchor="ctr"/>
                </a:tc>
              </a:tr>
              <a:tr h="370840">
                <a:tc>
                  <a:txBody>
                    <a:bodyPr/>
                    <a:lstStyle/>
                    <a:p>
                      <a:r>
                        <a:rPr lang="fr-FR" sz="1400" dirty="0" smtClean="0"/>
                        <a:t>Éligibles électricité</a:t>
                      </a:r>
                      <a:endParaRPr lang="fr-FR" sz="1400" b="1" dirty="0">
                        <a:solidFill>
                          <a:srgbClr val="0070C0"/>
                        </a:solidFill>
                      </a:endParaRPr>
                    </a:p>
                  </a:txBody>
                  <a:tcPr anchor="ct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Vu</a:t>
                      </a:r>
                      <a:r>
                        <a:rPr lang="fr-FR" sz="1400" baseline="0" dirty="0" smtClean="0"/>
                        <a:t> le positionnement favorable dans ces deux segments, il y a lieu de valoriser le savoir faire de SDA et la connaissance de ces clients pour améliorer leur gestion.</a:t>
                      </a:r>
                      <a:endParaRPr lang="fr-FR" sz="1400" b="1" dirty="0" smtClean="0">
                        <a:solidFill>
                          <a:srgbClr val="0070C0"/>
                        </a:solidFill>
                      </a:endParaRPr>
                    </a:p>
                  </a:txBody>
                  <a:tcPr anchor="ctr"/>
                </a:tc>
              </a:tr>
              <a:tr h="370840">
                <a:tc>
                  <a:txBody>
                    <a:bodyPr/>
                    <a:lstStyle/>
                    <a:p>
                      <a:r>
                        <a:rPr lang="fr-FR" sz="1400" dirty="0" smtClean="0"/>
                        <a:t>Éligibles gaz</a:t>
                      </a:r>
                      <a:endParaRPr lang="fr-FR" sz="1400" b="1" dirty="0">
                        <a:solidFill>
                          <a:srgbClr val="0070C0"/>
                        </a:solidFill>
                      </a:endParaRPr>
                    </a:p>
                  </a:txBody>
                  <a:tcPr anchor="ct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tc>
                <a:tc vMerge="1">
                  <a:txBody>
                    <a:bodyPr/>
                    <a:lstStyle/>
                    <a:p>
                      <a:endParaRPr lang="fr-FR" dirty="0"/>
                    </a:p>
                  </a:txBody>
                  <a:tcPr anchor="ctr"/>
                </a:tc>
              </a:tr>
              <a:tr h="370840">
                <a:tc>
                  <a:txBody>
                    <a:bodyPr/>
                    <a:lstStyle/>
                    <a:p>
                      <a:r>
                        <a:rPr lang="fr-FR" sz="1400" dirty="0" smtClean="0"/>
                        <a:t>Services</a:t>
                      </a:r>
                      <a:endParaRPr lang="fr-FR" sz="1400" b="1" dirty="0">
                        <a:solidFill>
                          <a:srgbClr val="0070C0"/>
                        </a:solidFill>
                      </a:endParaRPr>
                    </a:p>
                  </a:txBody>
                  <a:tcPr anchor="ct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tc>
                <a:tc>
                  <a:txBody>
                    <a:bodyPr/>
                    <a:lstStyle/>
                    <a:p>
                      <a:r>
                        <a:rPr lang="fr-FR" sz="1400" dirty="0" smtClean="0"/>
                        <a:t>Ce segment pourrait être exploité</a:t>
                      </a:r>
                      <a:r>
                        <a:rPr lang="fr-FR" sz="1400" baseline="0" dirty="0" smtClean="0"/>
                        <a:t> dans l’optique d’améliorer l’image de SDA vis-à-vis de ses clients (notamment les industriels) et pourrait </a:t>
                      </a:r>
                      <a:r>
                        <a:rPr lang="fr-FR" sz="1400" dirty="0" smtClean="0"/>
                        <a:t>présenter à terme un relais de croissance à valoriser.</a:t>
                      </a:r>
                      <a:endParaRPr lang="fr-FR" sz="1400" b="1" dirty="0">
                        <a:solidFill>
                          <a:srgbClr val="0070C0"/>
                        </a:solidFill>
                      </a:endParaRPr>
                    </a:p>
                  </a:txBody>
                  <a:tcPr anchor="ctr"/>
                </a:tc>
              </a:tr>
            </a:tbl>
          </a:graphicData>
        </a:graphic>
      </p:graphicFrame>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47</a:t>
            </a:fld>
            <a:endParaRPr lang="fr-FR"/>
          </a:p>
        </p:txBody>
      </p:sp>
      <p:sp>
        <p:nvSpPr>
          <p:cNvPr id="6" name="Titre 1"/>
          <p:cNvSpPr txBox="1">
            <a:spLocks/>
          </p:cNvSpPr>
          <p:nvPr/>
        </p:nvSpPr>
        <p:spPr>
          <a:xfrm>
            <a:off x="185766" y="142852"/>
            <a:ext cx="8458200" cy="461665"/>
          </a:xfrm>
          <a:prstGeom prst="rect">
            <a:avLst/>
          </a:prstGeom>
          <a:noFill/>
        </p:spPr>
        <p:txBody>
          <a:bodyPr wrap="square" rtlCol="0">
            <a:spAutoFit/>
          </a:bodyPr>
          <a:lstStyle/>
          <a:p>
            <a:pPr indent="-446088">
              <a:spcBef>
                <a:spcPct val="0"/>
              </a:spcBef>
              <a:defRPr/>
            </a:pPr>
            <a:r>
              <a:rPr lang="fr-FR" sz="2400" b="1" dirty="0" smtClean="0">
                <a:ln w="1905"/>
                <a:solidFill>
                  <a:srgbClr val="0070C0"/>
                </a:solidFill>
                <a:effectLst>
                  <a:innerShdw blurRad="69850" dist="43180" dir="5400000">
                    <a:srgbClr val="000000">
                      <a:alpha val="65000"/>
                    </a:srgbClr>
                  </a:innerShdw>
                </a:effectLst>
              </a:rPr>
              <a:t>3.2.6. Synthèse des principaux résultats et enjeux</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pPr lvl="0"/>
            <a:r>
              <a:rPr lang="fr-FR" sz="2800" dirty="0" smtClean="0">
                <a:solidFill>
                  <a:srgbClr val="0070C0"/>
                </a:solidFill>
              </a:rPr>
              <a:t>Enjeux des Segments Concessions Électricité et Gaz </a:t>
            </a:r>
            <a:endParaRPr lang="fr-FR" sz="2800" dirty="0">
              <a:solidFill>
                <a:srgbClr val="0070C0"/>
              </a:solidFill>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48</a:t>
            </a:fld>
            <a:endParaRPr lang="fr-FR"/>
          </a:p>
        </p:txBody>
      </p:sp>
      <p:sp>
        <p:nvSpPr>
          <p:cNvPr id="7" name="Espace réservé du contenu 6"/>
          <p:cNvSpPr>
            <a:spLocks noGrp="1"/>
          </p:cNvSpPr>
          <p:nvPr>
            <p:ph sz="quarter" idx="1"/>
          </p:nvPr>
        </p:nvSpPr>
        <p:spPr/>
        <p:txBody>
          <a:bodyPr>
            <a:normAutofit fontScale="62500" lnSpcReduction="20000"/>
          </a:bodyPr>
          <a:lstStyle/>
          <a:p>
            <a:r>
              <a:rPr lang="fr-FR" dirty="0" smtClean="0"/>
              <a:t>Rattrapage opérationnel:</a:t>
            </a:r>
          </a:p>
          <a:p>
            <a:endParaRPr lang="fr-FR" dirty="0" smtClean="0"/>
          </a:p>
          <a:p>
            <a:pPr lvl="2" algn="just"/>
            <a:r>
              <a:rPr lang="fr-FR" dirty="0" smtClean="0"/>
              <a:t>Finaliser le plan de recrutement / formation de personnel en ingénierie, maintenance, exploitation</a:t>
            </a:r>
          </a:p>
          <a:p>
            <a:pPr lvl="2" algn="just"/>
            <a:r>
              <a:rPr lang="fr-FR" dirty="0" smtClean="0"/>
              <a:t>Favoriser la montée en compétences des sous-traitants (travaux de réalisation),</a:t>
            </a:r>
          </a:p>
          <a:p>
            <a:pPr lvl="2" algn="just"/>
            <a:r>
              <a:rPr lang="fr-FR" dirty="0" smtClean="0"/>
              <a:t>Poursuivre le déploiement de la télégestion en MT et sa généralisation à la  BT</a:t>
            </a:r>
          </a:p>
          <a:p>
            <a:pPr lvl="2" algn="just"/>
            <a:r>
              <a:rPr lang="fr-FR" dirty="0" smtClean="0"/>
              <a:t>Tenir les délais sur la mise à niveau et restructuration des réseaux électriques (en collaboration avec GRTE),</a:t>
            </a:r>
          </a:p>
          <a:p>
            <a:pPr algn="just"/>
            <a:endParaRPr lang="fr-FR" dirty="0" smtClean="0"/>
          </a:p>
          <a:p>
            <a:pPr algn="just"/>
            <a:r>
              <a:rPr lang="fr-FR" dirty="0" smtClean="0"/>
              <a:t>Capter le maximum de valeur du client et augmenter la compétitivité pour les échéances de mise en concurrence des concessions :</a:t>
            </a:r>
          </a:p>
          <a:p>
            <a:pPr algn="just"/>
            <a:endParaRPr lang="fr-FR" dirty="0" smtClean="0"/>
          </a:p>
          <a:p>
            <a:pPr lvl="2" algn="just"/>
            <a:r>
              <a:rPr lang="fr-FR" dirty="0" smtClean="0"/>
              <a:t>Affiner la politique tarifaire,</a:t>
            </a:r>
          </a:p>
          <a:p>
            <a:pPr lvl="2" algn="just"/>
            <a:r>
              <a:rPr lang="fr-FR" dirty="0" smtClean="0"/>
              <a:t>Concrétiser la séparation des fonctions technique et commerciale,</a:t>
            </a:r>
          </a:p>
          <a:p>
            <a:pPr lvl="2" algn="just"/>
            <a:r>
              <a:rPr lang="fr-FR" dirty="0" smtClean="0"/>
              <a:t>Développer des solutions énergie chez les clients par des politiques R&amp;D et marketing (Offre efficacité énergétique, Packages technico-financiers, Conseil &amp; Assistance)</a:t>
            </a:r>
          </a:p>
          <a:p>
            <a:endParaRPr lang="fr-F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normAutofit/>
          </a:bodyPr>
          <a:lstStyle/>
          <a:p>
            <a:r>
              <a:rPr lang="fr-FR" sz="2800" dirty="0" smtClean="0"/>
              <a:t>Enjeux segment « Services »</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49</a:t>
            </a:fld>
            <a:endParaRPr lang="fr-FR"/>
          </a:p>
        </p:txBody>
      </p:sp>
      <p:sp>
        <p:nvSpPr>
          <p:cNvPr id="8" name="Espace réservé du contenu 7"/>
          <p:cNvSpPr>
            <a:spLocks noGrp="1"/>
          </p:cNvSpPr>
          <p:nvPr>
            <p:ph sz="quarter" idx="1"/>
          </p:nvPr>
        </p:nvSpPr>
        <p:spPr/>
        <p:txBody>
          <a:bodyPr>
            <a:normAutofit fontScale="92500"/>
          </a:bodyPr>
          <a:lstStyle/>
          <a:p>
            <a:r>
              <a:rPr lang="fr-FR" dirty="0" smtClean="0"/>
              <a:t>S’organiser pour pénétrer ce marché :</a:t>
            </a:r>
          </a:p>
          <a:p>
            <a:pPr lvl="2"/>
            <a:endParaRPr lang="fr-FR" dirty="0" smtClean="0"/>
          </a:p>
          <a:p>
            <a:pPr lvl="2"/>
            <a:r>
              <a:rPr lang="fr-FR" dirty="0" smtClean="0"/>
              <a:t>Créer une entité pour la prise en charge de ce segment,</a:t>
            </a:r>
          </a:p>
          <a:p>
            <a:pPr lvl="2"/>
            <a:r>
              <a:rPr lang="fr-FR" dirty="0" smtClean="0"/>
              <a:t>Donner à cette entité les moyens de se développer sur ce marché.</a:t>
            </a:r>
          </a:p>
          <a:p>
            <a:pPr lvl="1"/>
            <a:endParaRPr lang="fr-FR" dirty="0" smtClean="0"/>
          </a:p>
          <a:p>
            <a:r>
              <a:rPr lang="fr-FR" dirty="0" smtClean="0"/>
              <a:t>Regrouper les compétences au service des industriels :</a:t>
            </a:r>
          </a:p>
          <a:p>
            <a:endParaRPr lang="fr-FR" dirty="0" smtClean="0"/>
          </a:p>
          <a:p>
            <a:pPr lvl="2"/>
            <a:r>
              <a:rPr lang="fr-FR" dirty="0" smtClean="0"/>
              <a:t>Conseil : efficacité énergétique, lissage de pointe etc.</a:t>
            </a:r>
          </a:p>
          <a:p>
            <a:pPr lvl="2"/>
            <a:r>
              <a:rPr lang="fr-FR" dirty="0" smtClean="0"/>
              <a:t>Services distribution électricité (MT, BT).</a:t>
            </a:r>
          </a:p>
          <a:p>
            <a:pPr lvl="2"/>
            <a:r>
              <a:rPr lang="fr-FR" dirty="0" smtClean="0"/>
              <a:t>Services distribution gaz (MP, BP).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214313" y="928688"/>
            <a:ext cx="8358187" cy="4801314"/>
          </a:xfrm>
          <a:prstGeom prst="rect">
            <a:avLst/>
          </a:prstGeom>
          <a:noFill/>
          <a:ln w="9525">
            <a:noFill/>
            <a:miter lim="800000"/>
            <a:headEnd/>
            <a:tailEnd/>
          </a:ln>
        </p:spPr>
        <p:txBody>
          <a:bodyPr anchor="ctr">
            <a:spAutoFit/>
          </a:bodyPr>
          <a:lstStyle/>
          <a:p>
            <a:pPr algn="just" eaLnBrk="0" hangingPunct="0"/>
            <a:endParaRPr lang="fr-FR" dirty="0"/>
          </a:p>
          <a:p>
            <a:pPr algn="just" eaLnBrk="0" hangingPunct="0"/>
            <a:r>
              <a:rPr lang="fr-FR" sz="2400" dirty="0">
                <a:cs typeface="Times New Roman" pitchFamily="18" charset="0"/>
              </a:rPr>
              <a:t>Les grandes orientations retenues notamment celles qui s</a:t>
            </a:r>
            <a:r>
              <a:rPr lang="fr-FR" sz="2400" dirty="0">
                <a:latin typeface="Georgia" pitchFamily="18" charset="0"/>
                <a:cs typeface="Times New Roman" pitchFamily="18" charset="0"/>
              </a:rPr>
              <a:t>’</a:t>
            </a:r>
            <a:r>
              <a:rPr lang="fr-FR" sz="2400" dirty="0">
                <a:cs typeface="Times New Roman" pitchFamily="18" charset="0"/>
              </a:rPr>
              <a:t>inscrivent dans la vision port</a:t>
            </a:r>
            <a:r>
              <a:rPr lang="fr-FR" sz="2400" dirty="0">
                <a:latin typeface="Georgia" pitchFamily="18" charset="0"/>
                <a:cs typeface="Times New Roman" pitchFamily="18" charset="0"/>
              </a:rPr>
              <a:t>é</a:t>
            </a:r>
            <a:r>
              <a:rPr lang="fr-FR" sz="2400" dirty="0">
                <a:cs typeface="Times New Roman" pitchFamily="18" charset="0"/>
              </a:rPr>
              <a:t>e par la maison m</a:t>
            </a:r>
            <a:r>
              <a:rPr lang="fr-FR" sz="2400" dirty="0">
                <a:latin typeface="Georgia" pitchFamily="18" charset="0"/>
                <a:cs typeface="Times New Roman" pitchFamily="18" charset="0"/>
              </a:rPr>
              <a:t>è</a:t>
            </a:r>
            <a:r>
              <a:rPr lang="fr-FR" sz="2400" dirty="0">
                <a:cs typeface="Times New Roman" pitchFamily="18" charset="0"/>
              </a:rPr>
              <a:t>re sont </a:t>
            </a:r>
            <a:r>
              <a:rPr lang="fr-FR" sz="2400" dirty="0">
                <a:latin typeface="Georgia" pitchFamily="18" charset="0"/>
                <a:cs typeface="Times New Roman" pitchFamily="18" charset="0"/>
              </a:rPr>
              <a:t>à</a:t>
            </a:r>
            <a:r>
              <a:rPr lang="fr-FR" sz="2400" dirty="0">
                <a:cs typeface="Times New Roman" pitchFamily="18" charset="0"/>
              </a:rPr>
              <a:t> la hauteur des d</a:t>
            </a:r>
            <a:r>
              <a:rPr lang="fr-FR" sz="2400" dirty="0">
                <a:latin typeface="Georgia" pitchFamily="18" charset="0"/>
                <a:cs typeface="Times New Roman" pitchFamily="18" charset="0"/>
              </a:rPr>
              <a:t>é</a:t>
            </a:r>
            <a:r>
              <a:rPr lang="fr-FR" sz="2400" dirty="0">
                <a:cs typeface="Times New Roman" pitchFamily="18" charset="0"/>
              </a:rPr>
              <a:t>fis qui nous attendent tant au niveau de la satisfaction de la client</a:t>
            </a:r>
            <a:r>
              <a:rPr lang="fr-FR" sz="2400" dirty="0">
                <a:latin typeface="Georgia" pitchFamily="18" charset="0"/>
                <a:cs typeface="Times New Roman" pitchFamily="18" charset="0"/>
              </a:rPr>
              <a:t>è</a:t>
            </a:r>
            <a:r>
              <a:rPr lang="fr-FR" sz="2400" dirty="0">
                <a:cs typeface="Times New Roman" pitchFamily="18" charset="0"/>
              </a:rPr>
              <a:t>le que de notre d</a:t>
            </a:r>
            <a:r>
              <a:rPr lang="fr-FR" sz="2400" dirty="0">
                <a:latin typeface="Georgia" pitchFamily="18" charset="0"/>
                <a:cs typeface="Times New Roman" pitchFamily="18" charset="0"/>
              </a:rPr>
              <a:t>é</a:t>
            </a:r>
            <a:r>
              <a:rPr lang="fr-FR" sz="2400" dirty="0">
                <a:cs typeface="Times New Roman" pitchFamily="18" charset="0"/>
              </a:rPr>
              <a:t>veloppement.</a:t>
            </a:r>
            <a:r>
              <a:rPr lang="fr-FR" sz="2400" dirty="0">
                <a:solidFill>
                  <a:srgbClr val="FF0000"/>
                </a:solidFill>
                <a:cs typeface="Times New Roman" pitchFamily="18" charset="0"/>
              </a:rPr>
              <a:t>  </a:t>
            </a:r>
          </a:p>
          <a:p>
            <a:pPr algn="just" eaLnBrk="0" hangingPunct="0"/>
            <a:endParaRPr lang="fr-FR" sz="2400" dirty="0"/>
          </a:p>
          <a:p>
            <a:pPr algn="just" eaLnBrk="0" hangingPunct="0"/>
            <a:r>
              <a:rPr lang="fr-FR" sz="2400" dirty="0">
                <a:cs typeface="Times New Roman" pitchFamily="18" charset="0"/>
              </a:rPr>
              <a:t>Pour ce faire, la Soci</a:t>
            </a:r>
            <a:r>
              <a:rPr lang="fr-FR" sz="2400" dirty="0">
                <a:latin typeface="Georgia" pitchFamily="18" charset="0"/>
                <a:cs typeface="Times New Roman" pitchFamily="18" charset="0"/>
              </a:rPr>
              <a:t>é</a:t>
            </a:r>
            <a:r>
              <a:rPr lang="fr-FR" sz="2400" dirty="0">
                <a:cs typeface="Times New Roman" pitchFamily="18" charset="0"/>
              </a:rPr>
              <a:t>t</a:t>
            </a:r>
            <a:r>
              <a:rPr lang="fr-FR" sz="2400" dirty="0">
                <a:latin typeface="Georgia" pitchFamily="18" charset="0"/>
                <a:cs typeface="Times New Roman" pitchFamily="18" charset="0"/>
              </a:rPr>
              <a:t>é</a:t>
            </a:r>
            <a:r>
              <a:rPr lang="fr-FR" sz="2400" dirty="0">
                <a:cs typeface="Times New Roman" pitchFamily="18" charset="0"/>
              </a:rPr>
              <a:t> de Distribution de l</a:t>
            </a:r>
            <a:r>
              <a:rPr lang="fr-FR" sz="2400" dirty="0">
                <a:latin typeface="Georgia" pitchFamily="18" charset="0"/>
                <a:cs typeface="Times New Roman" pitchFamily="18" charset="0"/>
              </a:rPr>
              <a:t>’</a:t>
            </a:r>
            <a:r>
              <a:rPr lang="fr-FR" sz="2400" dirty="0">
                <a:cs typeface="Times New Roman" pitchFamily="18" charset="0"/>
              </a:rPr>
              <a:t>Electricit</a:t>
            </a:r>
            <a:r>
              <a:rPr lang="fr-FR" sz="2400" dirty="0">
                <a:latin typeface="Georgia" pitchFamily="18" charset="0"/>
                <a:cs typeface="Times New Roman" pitchFamily="18" charset="0"/>
              </a:rPr>
              <a:t>é</a:t>
            </a:r>
            <a:r>
              <a:rPr lang="fr-FR" sz="2400" dirty="0">
                <a:cs typeface="Times New Roman" pitchFamily="18" charset="0"/>
              </a:rPr>
              <a:t> et du Gaz d</a:t>
            </a:r>
            <a:r>
              <a:rPr lang="fr-FR" sz="2400" dirty="0">
                <a:latin typeface="Georgia" pitchFamily="18" charset="0"/>
                <a:cs typeface="Times New Roman" pitchFamily="18" charset="0"/>
              </a:rPr>
              <a:t>’</a:t>
            </a:r>
            <a:r>
              <a:rPr lang="fr-FR" sz="2400" dirty="0">
                <a:cs typeface="Times New Roman" pitchFamily="18" charset="0"/>
              </a:rPr>
              <a:t>Alger doit disposer de son propre plan strat</a:t>
            </a:r>
            <a:r>
              <a:rPr lang="fr-FR" sz="2400" dirty="0">
                <a:latin typeface="Georgia" pitchFamily="18" charset="0"/>
                <a:cs typeface="Times New Roman" pitchFamily="18" charset="0"/>
              </a:rPr>
              <a:t>é</a:t>
            </a:r>
            <a:r>
              <a:rPr lang="fr-FR" sz="2400" dirty="0">
                <a:cs typeface="Times New Roman" pitchFamily="18" charset="0"/>
              </a:rPr>
              <a:t>gique pour d</a:t>
            </a:r>
            <a:r>
              <a:rPr lang="fr-FR" sz="2400" dirty="0">
                <a:latin typeface="Georgia" pitchFamily="18" charset="0"/>
                <a:cs typeface="Times New Roman" pitchFamily="18" charset="0"/>
              </a:rPr>
              <a:t>é</a:t>
            </a:r>
            <a:r>
              <a:rPr lang="fr-FR" sz="2400" dirty="0">
                <a:cs typeface="Times New Roman" pitchFamily="18" charset="0"/>
              </a:rPr>
              <a:t>finir les choix strat</a:t>
            </a:r>
            <a:r>
              <a:rPr lang="fr-FR" sz="2400" dirty="0">
                <a:latin typeface="Georgia" pitchFamily="18" charset="0"/>
                <a:cs typeface="Times New Roman" pitchFamily="18" charset="0"/>
              </a:rPr>
              <a:t>é</a:t>
            </a:r>
            <a:r>
              <a:rPr lang="fr-FR" sz="2400" dirty="0">
                <a:cs typeface="Times New Roman" pitchFamily="18" charset="0"/>
              </a:rPr>
              <a:t>giques les plus adapt</a:t>
            </a:r>
            <a:r>
              <a:rPr lang="fr-FR" sz="2400" dirty="0">
                <a:latin typeface="Georgia" pitchFamily="18" charset="0"/>
                <a:cs typeface="Times New Roman" pitchFamily="18" charset="0"/>
              </a:rPr>
              <a:t>é</a:t>
            </a:r>
            <a:r>
              <a:rPr lang="fr-FR" sz="2400" dirty="0">
                <a:cs typeface="Times New Roman" pitchFamily="18" charset="0"/>
              </a:rPr>
              <a:t>s aux attentes de la client</a:t>
            </a:r>
            <a:r>
              <a:rPr lang="fr-FR" sz="2400" dirty="0">
                <a:latin typeface="Georgia" pitchFamily="18" charset="0"/>
                <a:cs typeface="Times New Roman" pitchFamily="18" charset="0"/>
              </a:rPr>
              <a:t>è</a:t>
            </a:r>
            <a:r>
              <a:rPr lang="fr-FR" sz="2400" dirty="0">
                <a:cs typeface="Times New Roman" pitchFamily="18" charset="0"/>
              </a:rPr>
              <a:t>le ainsi que les actions </a:t>
            </a:r>
            <a:r>
              <a:rPr lang="fr-FR" sz="2400" dirty="0">
                <a:latin typeface="Georgia" pitchFamily="18" charset="0"/>
                <a:cs typeface="Times New Roman" pitchFamily="18" charset="0"/>
              </a:rPr>
              <a:t>à</a:t>
            </a:r>
            <a:r>
              <a:rPr lang="fr-FR" sz="2400" dirty="0">
                <a:cs typeface="Times New Roman" pitchFamily="18" charset="0"/>
              </a:rPr>
              <a:t> conduire et les ressources n</a:t>
            </a:r>
            <a:r>
              <a:rPr lang="fr-FR" sz="2400" dirty="0">
                <a:latin typeface="Georgia" pitchFamily="18" charset="0"/>
                <a:cs typeface="Times New Roman" pitchFamily="18" charset="0"/>
              </a:rPr>
              <a:t>é</a:t>
            </a:r>
            <a:r>
              <a:rPr lang="fr-FR" sz="2400" dirty="0">
                <a:cs typeface="Times New Roman" pitchFamily="18" charset="0"/>
              </a:rPr>
              <a:t>cessaires pour les atteindre.</a:t>
            </a:r>
            <a:endParaRPr lang="fr-FR" sz="2400" dirty="0"/>
          </a:p>
        </p:txBody>
      </p:sp>
      <p:sp>
        <p:nvSpPr>
          <p:cNvPr id="13315" name="Rectangle 2"/>
          <p:cNvSpPr>
            <a:spLocks noChangeArrowheads="1"/>
          </p:cNvSpPr>
          <p:nvPr/>
        </p:nvSpPr>
        <p:spPr bwMode="auto">
          <a:xfrm>
            <a:off x="285750" y="428625"/>
            <a:ext cx="3786188" cy="461963"/>
          </a:xfrm>
          <a:prstGeom prst="rect">
            <a:avLst/>
          </a:prstGeom>
          <a:noFill/>
          <a:ln w="9525">
            <a:noFill/>
            <a:miter lim="800000"/>
            <a:headEnd/>
            <a:tailEnd/>
          </a:ln>
        </p:spPr>
        <p:txBody>
          <a:bodyPr>
            <a:spAutoFit/>
          </a:bodyPr>
          <a:lstStyle/>
          <a:p>
            <a:r>
              <a:rPr lang="fr-FR" sz="2400">
                <a:solidFill>
                  <a:srgbClr val="0070C0"/>
                </a:solidFill>
                <a:latin typeface="MyriadPro-Semibold"/>
                <a:ea typeface="Times New Roman" pitchFamily="18" charset="0"/>
                <a:cs typeface="MyriadPro-Semibold"/>
              </a:rPr>
              <a:t>1.  Préambule (suite)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47664" y="2773179"/>
            <a:ext cx="6429420"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2</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Scénarisation</a:t>
            </a:r>
            <a:endParaRPr lang="fr-FR" sz="3200" dirty="0">
              <a:solidFill>
                <a:srgbClr val="FFFF00"/>
              </a:solidFill>
            </a:endParaRPr>
          </a:p>
          <a:p>
            <a:pPr algn="ctr" fontAlgn="auto">
              <a:spcBef>
                <a:spcPts val="0"/>
              </a:spcBef>
              <a:spcAft>
                <a:spcPts val="0"/>
              </a:spcAft>
              <a:defRPr/>
            </a:pPr>
            <a:r>
              <a:rPr lang="fr-FR" sz="2400" b="1" dirty="0" smtClean="0"/>
              <a:t> </a:t>
            </a:r>
            <a:endParaRPr lang="fr-FR" sz="24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Font typeface="Wingdings" pitchFamily="2" charset="2"/>
              <a:buChar char="§"/>
            </a:pPr>
            <a:r>
              <a:rPr lang="fr-FR" dirty="0" smtClean="0"/>
              <a:t>L’objectif de cette phase a été de déterminer les plusieurs options possibles qui s’offrent à SDA pour son développement futur,</a:t>
            </a:r>
          </a:p>
          <a:p>
            <a:pPr>
              <a:buNone/>
            </a:pPr>
            <a:endParaRPr lang="fr-FR" dirty="0" smtClean="0"/>
          </a:p>
          <a:p>
            <a:pPr>
              <a:buFont typeface="Wingdings" pitchFamily="2" charset="2"/>
              <a:buChar char="§"/>
            </a:pPr>
            <a:r>
              <a:rPr lang="fr-FR" dirty="0" smtClean="0"/>
              <a:t>Ces options ont été formulées sous forme de scénarios,</a:t>
            </a:r>
          </a:p>
          <a:p>
            <a:pPr>
              <a:buFont typeface="Wingdings" pitchFamily="2" charset="2"/>
              <a:buChar char="§"/>
            </a:pPr>
            <a:endParaRPr lang="fr-FR" dirty="0" smtClean="0"/>
          </a:p>
          <a:p>
            <a:pPr>
              <a:buFont typeface="Wingdings" pitchFamily="2" charset="2"/>
              <a:buChar char="§"/>
            </a:pPr>
            <a:r>
              <a:rPr lang="fr-FR" dirty="0" smtClean="0"/>
              <a:t>Le scénario choisi par les décideurs sera la base de la stratégie moyen terme de SDA.</a:t>
            </a:r>
            <a:endParaRPr lang="fr-FR" dirty="0"/>
          </a:p>
        </p:txBody>
      </p:sp>
      <p:sp>
        <p:nvSpPr>
          <p:cNvPr id="4" name="Titre 3"/>
          <p:cNvSpPr>
            <a:spLocks noGrp="1"/>
          </p:cNvSpPr>
          <p:nvPr>
            <p:ph type="title"/>
          </p:nvPr>
        </p:nvSpPr>
        <p:spPr/>
        <p:txBody>
          <a:bodyPr>
            <a:normAutofit/>
          </a:bodyPr>
          <a:lstStyle/>
          <a:p>
            <a:r>
              <a:rPr lang="fr-FR" sz="2800" dirty="0" smtClean="0">
                <a:solidFill>
                  <a:srgbClr val="0070C0"/>
                </a:solidFill>
              </a:rPr>
              <a:t>3.3. Scénarisation :</a:t>
            </a:r>
            <a:endParaRPr lang="fr-FR" sz="2800" dirty="0">
              <a:solidFill>
                <a:srgbClr val="0070C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455CF705-4EF0-4608-A5EF-2804AFB1CE59}" type="slidenum">
              <a:rPr lang="fr-FR"/>
              <a:pPr>
                <a:defRPr/>
              </a:pPr>
              <a:t>52</a:t>
            </a:fld>
            <a:endParaRPr lang="fr-FR" dirty="0"/>
          </a:p>
        </p:txBody>
      </p:sp>
      <p:sp>
        <p:nvSpPr>
          <p:cNvPr id="6146" name="Titre 1"/>
          <p:cNvSpPr>
            <a:spLocks noGrp="1"/>
          </p:cNvSpPr>
          <p:nvPr>
            <p:ph type="title"/>
          </p:nvPr>
        </p:nvSpPr>
        <p:spPr>
          <a:xfrm>
            <a:off x="457200" y="274638"/>
            <a:ext cx="8229600" cy="511156"/>
          </a:xfrm>
        </p:spPr>
        <p:txBody>
          <a:bodyPr>
            <a:noAutofit/>
          </a:bodyPr>
          <a:lstStyle/>
          <a:p>
            <a:pPr algn="just" eaLnBrk="1" hangingPunct="1">
              <a:defRPr/>
            </a:pPr>
            <a:r>
              <a:rPr lang="fr-FR" sz="2800" dirty="0" smtClean="0">
                <a:solidFill>
                  <a:srgbClr val="00B0F0"/>
                </a:solidFill>
              </a:rPr>
              <a:t>5 Étapes pour la scénarisation :</a:t>
            </a:r>
          </a:p>
        </p:txBody>
      </p:sp>
      <p:graphicFrame>
        <p:nvGraphicFramePr>
          <p:cNvPr id="5" name="Tableau 4"/>
          <p:cNvGraphicFramePr>
            <a:graphicFrameLocks noGrp="1"/>
          </p:cNvGraphicFramePr>
          <p:nvPr/>
        </p:nvGraphicFramePr>
        <p:xfrm>
          <a:off x="500034" y="928670"/>
          <a:ext cx="8429684" cy="4838935"/>
        </p:xfrm>
        <a:graphic>
          <a:graphicData uri="http://schemas.openxmlformats.org/drawingml/2006/table">
            <a:tbl>
              <a:tblPr firstRow="1" bandRow="1">
                <a:tableStyleId>{5C22544A-7EE6-4342-B048-85BDC9FD1C3A}</a:tableStyleId>
              </a:tblPr>
              <a:tblGrid>
                <a:gridCol w="625324"/>
                <a:gridCol w="7804360"/>
              </a:tblGrid>
              <a:tr h="614299">
                <a:tc>
                  <a:txBody>
                    <a:bodyPr/>
                    <a:lstStyle/>
                    <a:p>
                      <a:pPr algn="r"/>
                      <a:r>
                        <a:rPr lang="fr-FR" sz="2000" b="1" dirty="0" smtClean="0">
                          <a:solidFill>
                            <a:srgbClr val="00B0F0"/>
                          </a:solidFill>
                        </a:rPr>
                        <a:t>I.</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fr-FR" sz="2000" b="1" kern="1200" dirty="0" smtClean="0">
                          <a:solidFill>
                            <a:srgbClr val="00B0F0"/>
                          </a:solidFill>
                          <a:latin typeface="+mn-lt"/>
                          <a:ea typeface="+mn-ea"/>
                          <a:cs typeface="+mn-cs"/>
                        </a:rPr>
                        <a:t>Définir les finalités </a:t>
                      </a:r>
                      <a:r>
                        <a:rPr lang="fr-FR" sz="2000" b="0" dirty="0" smtClean="0">
                          <a:solidFill>
                            <a:schemeClr val="tx1"/>
                          </a:solidFill>
                        </a:rPr>
                        <a:t>à partir des enjeux majeurs et la vision des parties prenantes de l’entreprise</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614299">
                <a:tc>
                  <a:txBody>
                    <a:bodyPr/>
                    <a:lstStyle/>
                    <a:p>
                      <a:pPr algn="r"/>
                      <a:r>
                        <a:rPr lang="fr-FR" sz="2000" b="1" dirty="0" smtClean="0">
                          <a:solidFill>
                            <a:srgbClr val="00B0F0"/>
                          </a:solidFill>
                        </a:rPr>
                        <a:t>II.</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fr-FR" sz="2000" b="1" kern="1200" dirty="0" smtClean="0">
                          <a:solidFill>
                            <a:srgbClr val="00B0F0"/>
                          </a:solidFill>
                          <a:latin typeface="+mn-lt"/>
                          <a:ea typeface="+mn-ea"/>
                          <a:cs typeface="+mn-cs"/>
                        </a:rPr>
                        <a:t>Évaluer la cohérence des différents segments stratégiques </a:t>
                      </a:r>
                      <a:r>
                        <a:rPr lang="fr-FR" sz="2000" b="0" dirty="0" smtClean="0">
                          <a:solidFill>
                            <a:schemeClr val="tx1"/>
                          </a:solidFill>
                        </a:rPr>
                        <a:t>avec ces finalités.</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344008">
                <a:tc>
                  <a:txBody>
                    <a:bodyPr/>
                    <a:lstStyle/>
                    <a:p>
                      <a:pPr algn="r"/>
                      <a:r>
                        <a:rPr lang="fr-FR" sz="2000" b="1" dirty="0" smtClean="0">
                          <a:solidFill>
                            <a:srgbClr val="00B0F0"/>
                          </a:solidFill>
                        </a:rPr>
                        <a:t>III.</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kumimoji="0" lang="fr-FR" sz="2000" b="1" kern="1200" dirty="0" smtClean="0">
                          <a:solidFill>
                            <a:srgbClr val="00B0F0"/>
                          </a:solidFill>
                          <a:latin typeface="+mn-lt"/>
                          <a:ea typeface="+mn-ea"/>
                          <a:cs typeface="+mn-cs"/>
                        </a:rPr>
                        <a:t>Construire les scenarii </a:t>
                      </a:r>
                      <a:r>
                        <a:rPr lang="fr-FR" sz="2000" b="0" dirty="0" smtClean="0">
                          <a:solidFill>
                            <a:schemeClr val="tx1"/>
                          </a:solidFill>
                        </a:rPr>
                        <a:t>– suivant </a:t>
                      </a:r>
                      <a:r>
                        <a:rPr lang="fr-FR" sz="2000" b="0" baseline="0" dirty="0" smtClean="0">
                          <a:solidFill>
                            <a:schemeClr val="tx1"/>
                          </a:solidFill>
                        </a:rPr>
                        <a:t>la méthode « </a:t>
                      </a:r>
                      <a:r>
                        <a:rPr lang="fr-FR" sz="2000" b="0" i="1" dirty="0" smtClean="0">
                          <a:solidFill>
                            <a:schemeClr val="tx1"/>
                          </a:solidFill>
                        </a:rPr>
                        <a:t>top down » </a:t>
                      </a:r>
                      <a:r>
                        <a:rPr lang="fr-FR" sz="2000" b="0" i="0" dirty="0" smtClean="0">
                          <a:solidFill>
                            <a:schemeClr val="tx1"/>
                          </a:solidFill>
                        </a:rPr>
                        <a:t>établie</a:t>
                      </a:r>
                      <a:r>
                        <a:rPr lang="fr-FR" sz="2000" b="0" i="0" baseline="0" dirty="0" smtClean="0">
                          <a:solidFill>
                            <a:schemeClr val="tx1"/>
                          </a:solidFill>
                        </a:rPr>
                        <a:t> sur la base de variables de scénarisation (endogènes et exogènes) traçant le futur de l’entreprise.</a:t>
                      </a:r>
                      <a:endParaRPr lang="fr-FR" sz="2000" b="0" i="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884591">
                <a:tc>
                  <a:txBody>
                    <a:bodyPr/>
                    <a:lstStyle/>
                    <a:p>
                      <a:pPr algn="r"/>
                      <a:r>
                        <a:rPr lang="fr-FR" sz="2000" b="1" dirty="0" smtClean="0">
                          <a:solidFill>
                            <a:srgbClr val="00B0F0"/>
                          </a:solidFill>
                        </a:rPr>
                        <a:t>IV.</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fr-FR" sz="2000" b="1" kern="1200" dirty="0" smtClean="0">
                          <a:solidFill>
                            <a:srgbClr val="00B0F0"/>
                          </a:solidFill>
                          <a:latin typeface="+mn-lt"/>
                          <a:ea typeface="+mn-ea"/>
                          <a:cs typeface="+mn-cs"/>
                        </a:rPr>
                        <a:t>Décrire les scénarios </a:t>
                      </a:r>
                      <a:r>
                        <a:rPr lang="fr-FR" sz="2000" b="0" dirty="0" smtClean="0">
                          <a:solidFill>
                            <a:schemeClr val="tx1"/>
                          </a:solidFill>
                        </a:rPr>
                        <a:t>d’une manière globale (objectifs, actions à entreprendre, moyens à mettre en place et indicateurs de succès)</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1425175">
                <a:tc>
                  <a:txBody>
                    <a:bodyPr/>
                    <a:lstStyle/>
                    <a:p>
                      <a:pPr algn="r"/>
                      <a:r>
                        <a:rPr lang="fr-FR" sz="2000" b="1" dirty="0" smtClean="0">
                          <a:solidFill>
                            <a:srgbClr val="00B0F0"/>
                          </a:solidFill>
                        </a:rPr>
                        <a:t>V.</a:t>
                      </a:r>
                      <a:endParaRPr lang="fr-FR" sz="2000" b="1" dirty="0">
                        <a:solidFill>
                          <a:srgbClr val="00B0F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fr-FR" sz="2000" b="1" kern="1200" dirty="0" smtClean="0">
                          <a:solidFill>
                            <a:srgbClr val="00B0F0"/>
                          </a:solidFill>
                          <a:latin typeface="+mn-lt"/>
                          <a:ea typeface="+mn-ea"/>
                          <a:cs typeface="+mn-cs"/>
                        </a:rPr>
                        <a:t>Évaluer les scénarios </a:t>
                      </a:r>
                      <a:r>
                        <a:rPr lang="fr-FR" sz="2000" b="0" dirty="0" smtClean="0">
                          <a:solidFill>
                            <a:schemeClr val="tx1"/>
                          </a:solidFill>
                        </a:rPr>
                        <a:t>en fonction de leur faisabilité et de leur intérêt pour les parties prenantes de l’entreprise afin d’adopter le scénario de référence sur la base duquel se reposera la stratégie de l’entreprise à moyen terme.</a:t>
                      </a:r>
                      <a:endParaRPr lang="fr-FR" sz="20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fontScale="90000"/>
          </a:bodyPr>
          <a:lstStyle/>
          <a:p>
            <a:pPr algn="l"/>
            <a:r>
              <a:rPr lang="fr-FR" dirty="0" smtClean="0"/>
              <a:t>3.3.1. Définition des Finalités des Parties Prenantes</a:t>
            </a:r>
            <a:endParaRPr lang="fr-FR"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53</a:t>
            </a:fld>
            <a:endParaRPr lang="fr-F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71472" y="1981394"/>
            <a:ext cx="7786742" cy="2876366"/>
          </a:xfrm>
        </p:spPr>
        <p:txBody>
          <a:bodyPr>
            <a:normAutofit/>
          </a:bodyPr>
          <a:lstStyle/>
          <a:p>
            <a:r>
              <a:rPr lang="fr-FR" sz="2400" dirty="0" smtClean="0"/>
              <a:t>La construction des scénarii tient compte des attentes/finalités exprimées par les parties prenantes de SDA lors des entretiens réalisés selon le tableau ci-dessous. </a:t>
            </a:r>
          </a:p>
          <a:p>
            <a:r>
              <a:rPr lang="fr-FR" sz="2400" dirty="0" smtClean="0"/>
              <a:t>Ces parties prenantes sont les acteurs qui influent directement sur les choix stratégiques de l’entreprise.</a:t>
            </a:r>
          </a:p>
        </p:txBody>
      </p:sp>
      <p:sp>
        <p:nvSpPr>
          <p:cNvPr id="3" name="Titre 2"/>
          <p:cNvSpPr>
            <a:spLocks noGrp="1"/>
          </p:cNvSpPr>
          <p:nvPr>
            <p:ph type="title"/>
          </p:nvPr>
        </p:nvSpPr>
        <p:spPr/>
        <p:txBody>
          <a:bodyPr>
            <a:noAutofit/>
          </a:bodyPr>
          <a:lstStyle/>
          <a:p>
            <a:r>
              <a:rPr lang="fr-FR" sz="3600" dirty="0" smtClean="0"/>
              <a:t>3.3.1. Définition des Finalités des Parties Prenantes (suite)</a:t>
            </a:r>
            <a:endParaRPr lang="fr-FR" sz="3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357158" y="571480"/>
          <a:ext cx="8429685" cy="5574851"/>
        </p:xfrm>
        <a:graphic>
          <a:graphicData uri="http://schemas.openxmlformats.org/drawingml/2006/table">
            <a:tbl>
              <a:tblPr>
                <a:tableStyleId>{0505E3EF-67EA-436B-97B2-0124C06EBD24}</a:tableStyleId>
              </a:tblPr>
              <a:tblGrid>
                <a:gridCol w="1703916"/>
                <a:gridCol w="1916095"/>
                <a:gridCol w="2282956"/>
                <a:gridCol w="1263359"/>
                <a:gridCol w="1263359"/>
              </a:tblGrid>
              <a:tr h="357191">
                <a:tc>
                  <a:txBody>
                    <a:bodyPr/>
                    <a:lstStyle/>
                    <a:p>
                      <a:pPr algn="l">
                        <a:spcAft>
                          <a:spcPts val="0"/>
                        </a:spcAft>
                      </a:pPr>
                      <a:r>
                        <a:rPr lang="en-US" sz="1400" b="1" dirty="0">
                          <a:solidFill>
                            <a:schemeClr val="bg1"/>
                          </a:solidFill>
                        </a:rPr>
                        <a:t>Fonction</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c>
                  <a:txBody>
                    <a:bodyPr/>
                    <a:lstStyle/>
                    <a:p>
                      <a:pPr algn="l">
                        <a:spcAft>
                          <a:spcPts val="0"/>
                        </a:spcAft>
                      </a:pPr>
                      <a:r>
                        <a:rPr lang="en-US" sz="1400" b="1" dirty="0">
                          <a:solidFill>
                            <a:schemeClr val="bg1"/>
                          </a:solidFill>
                        </a:rPr>
                        <a:t>Nom</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c>
                  <a:txBody>
                    <a:bodyPr/>
                    <a:lstStyle/>
                    <a:p>
                      <a:pPr algn="l">
                        <a:spcAft>
                          <a:spcPts val="0"/>
                        </a:spcAft>
                      </a:pPr>
                      <a:r>
                        <a:rPr lang="en-US" sz="1400" b="1" dirty="0">
                          <a:solidFill>
                            <a:schemeClr val="bg1"/>
                          </a:solidFill>
                        </a:rPr>
                        <a:t>Interviewers</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c>
                  <a:txBody>
                    <a:bodyPr/>
                    <a:lstStyle/>
                    <a:p>
                      <a:pPr algn="l">
                        <a:spcBef>
                          <a:spcPts val="1000"/>
                        </a:spcBef>
                        <a:spcAft>
                          <a:spcPts val="0"/>
                        </a:spcAft>
                      </a:pPr>
                      <a:r>
                        <a:rPr lang="en-US" sz="1400" b="1" dirty="0">
                          <a:solidFill>
                            <a:schemeClr val="bg1"/>
                          </a:solidFill>
                        </a:rPr>
                        <a:t>Date</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c>
                  <a:txBody>
                    <a:bodyPr/>
                    <a:lstStyle/>
                    <a:p>
                      <a:pPr algn="l">
                        <a:spcBef>
                          <a:spcPts val="1000"/>
                        </a:spcBef>
                        <a:spcAft>
                          <a:spcPts val="0"/>
                        </a:spcAft>
                      </a:pPr>
                      <a:r>
                        <a:rPr lang="en-US" sz="1400" b="1" dirty="0">
                          <a:solidFill>
                            <a:schemeClr val="bg1"/>
                          </a:solidFill>
                        </a:rPr>
                        <a:t>Heure</a:t>
                      </a:r>
                      <a:endParaRPr lang="fr-FR" sz="1400" b="1" dirty="0">
                        <a:solidFill>
                          <a:schemeClr val="bg1"/>
                        </a:solidFill>
                        <a:latin typeface="Times New Roman"/>
                        <a:ea typeface="Times New Roman"/>
                        <a:cs typeface="Arial"/>
                      </a:endParaRPr>
                    </a:p>
                  </a:txBody>
                  <a:tcPr marL="43890" marR="43890" marT="0" marB="0" anchor="ctr">
                    <a:solidFill>
                      <a:srgbClr val="00B050"/>
                    </a:solidFill>
                  </a:tcPr>
                </a:tc>
              </a:tr>
              <a:tr h="547616">
                <a:tc>
                  <a:txBody>
                    <a:bodyPr/>
                    <a:lstStyle/>
                    <a:p>
                      <a:pPr algn="l">
                        <a:spcAft>
                          <a:spcPts val="0"/>
                        </a:spcAft>
                      </a:pPr>
                      <a:r>
                        <a:rPr lang="fr-FR" sz="1200" b="1" dirty="0" smtClean="0">
                          <a:solidFill>
                            <a:srgbClr val="002060"/>
                          </a:solidFill>
                        </a:rPr>
                        <a:t>PDG SDA</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M.BOUSSOURDI</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10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14hh00</a:t>
                      </a:r>
                    </a:p>
                    <a:p>
                      <a:pPr algn="just">
                        <a:spcAft>
                          <a:spcPts val="0"/>
                        </a:spcAft>
                      </a:pPr>
                      <a:r>
                        <a:rPr lang="fr-FR" sz="1200" b="1" dirty="0">
                          <a:solidFill>
                            <a:srgbClr val="002060"/>
                          </a:solidFill>
                        </a:rPr>
                        <a:t>A 15h45</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Aft>
                          <a:spcPts val="0"/>
                        </a:spcAft>
                      </a:pPr>
                      <a:r>
                        <a:rPr lang="fr-FR" sz="1200" b="1" dirty="0" smtClean="0">
                          <a:solidFill>
                            <a:srgbClr val="002060"/>
                          </a:solidFill>
                        </a:rPr>
                        <a:t>DGT</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 TIAR</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endParaRPr lang="fr-FR" sz="1200" b="1" dirty="0">
                        <a:solidFill>
                          <a:srgbClr val="002060"/>
                        </a:solidFill>
                      </a:endParaRPr>
                    </a:p>
                    <a:p>
                      <a:pPr algn="l">
                        <a:spcAft>
                          <a:spcPts val="0"/>
                        </a:spcAft>
                      </a:pPr>
                      <a:r>
                        <a:rPr lang="fr-FR" sz="1200" b="1" dirty="0">
                          <a:solidFill>
                            <a:srgbClr val="002060"/>
                          </a:solidFill>
                        </a:rPr>
                        <a:t>17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endParaRPr lang="fr-FR" sz="1200" b="1" dirty="0">
                        <a:solidFill>
                          <a:srgbClr val="002060"/>
                        </a:solidFill>
                      </a:endParaRPr>
                    </a:p>
                    <a:p>
                      <a:pPr algn="l">
                        <a:spcAft>
                          <a:spcPts val="0"/>
                        </a:spcAft>
                      </a:pPr>
                      <a:r>
                        <a:rPr lang="fr-FR" sz="1200" b="1" dirty="0">
                          <a:solidFill>
                            <a:srgbClr val="002060"/>
                          </a:solidFill>
                        </a:rPr>
                        <a:t>De 08h30</a:t>
                      </a:r>
                    </a:p>
                    <a:p>
                      <a:pPr algn="l">
                        <a:spcAft>
                          <a:spcPts val="0"/>
                        </a:spcAft>
                      </a:pPr>
                      <a:r>
                        <a:rPr lang="fr-FR" sz="1200" b="1" dirty="0">
                          <a:solidFill>
                            <a:srgbClr val="002060"/>
                          </a:solidFill>
                        </a:rPr>
                        <a:t>A 09h10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Aft>
                          <a:spcPts val="0"/>
                        </a:spcAft>
                      </a:pPr>
                      <a:r>
                        <a:rPr lang="fr-FR" sz="1200" b="1" dirty="0">
                          <a:solidFill>
                            <a:srgbClr val="002060"/>
                          </a:solidFill>
                        </a:rPr>
                        <a:t>DERH</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 YOUSFI</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17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16h00</a:t>
                      </a:r>
                    </a:p>
                    <a:p>
                      <a:pPr algn="just">
                        <a:spcAft>
                          <a:spcPts val="0"/>
                        </a:spcAft>
                      </a:pPr>
                      <a:r>
                        <a:rPr lang="fr-FR" sz="1200" b="1" dirty="0">
                          <a:solidFill>
                            <a:srgbClr val="002060"/>
                          </a:solidFill>
                        </a:rPr>
                        <a:t>A 17h50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Aft>
                          <a:spcPts val="0"/>
                        </a:spcAft>
                      </a:pPr>
                      <a:r>
                        <a:rPr lang="fr-FR" sz="1200" b="1" dirty="0" smtClean="0">
                          <a:solidFill>
                            <a:srgbClr val="002060"/>
                          </a:solidFill>
                        </a:rPr>
                        <a:t>DESFC ET MEMBRE DU</a:t>
                      </a:r>
                      <a:r>
                        <a:rPr lang="fr-FR" sz="1200" b="1" baseline="0" dirty="0" smtClean="0">
                          <a:solidFill>
                            <a:srgbClr val="002060"/>
                          </a:solidFill>
                        </a:rPr>
                        <a:t> C.A  / SDA</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 CHOUAL</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18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09h00</a:t>
                      </a:r>
                    </a:p>
                    <a:p>
                      <a:pPr algn="just">
                        <a:spcAft>
                          <a:spcPts val="0"/>
                        </a:spcAft>
                      </a:pPr>
                      <a:r>
                        <a:rPr lang="fr-FR" sz="1200" b="1" dirty="0">
                          <a:solidFill>
                            <a:srgbClr val="002060"/>
                          </a:solidFill>
                        </a:rPr>
                        <a:t>A 09h40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solidFill>
                            <a:srgbClr val="002060"/>
                          </a:solidFill>
                        </a:rPr>
                        <a:t>SG SYNDICAT</a:t>
                      </a:r>
                      <a:endParaRPr lang="fr-FR" sz="1200" b="1" dirty="0" smtClean="0">
                        <a:solidFill>
                          <a:srgbClr val="002060"/>
                        </a:solidFill>
                        <a:latin typeface="Times New Roman"/>
                        <a:ea typeface="Times New Roman"/>
                        <a:cs typeface="Arial"/>
                      </a:endParaRPr>
                    </a:p>
                    <a:p>
                      <a:pPr algn="l">
                        <a:spcAft>
                          <a:spcPts val="0"/>
                        </a:spcAft>
                      </a:pPr>
                      <a:r>
                        <a:rPr lang="fr-FR" sz="1200" b="1" dirty="0" smtClean="0">
                          <a:solidFill>
                            <a:srgbClr val="002060"/>
                          </a:solidFill>
                        </a:rPr>
                        <a:t> </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Bef>
                          <a:spcPts val="1000"/>
                        </a:spcBef>
                        <a:spcAft>
                          <a:spcPts val="0"/>
                        </a:spcAft>
                      </a:pPr>
                      <a:r>
                        <a:rPr lang="fr-FR" sz="1200" b="1" dirty="0">
                          <a:solidFill>
                            <a:srgbClr val="002060"/>
                          </a:solidFill>
                        </a:rPr>
                        <a:t>M. TOUHOUCHE </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18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11h00</a:t>
                      </a:r>
                    </a:p>
                    <a:p>
                      <a:pPr algn="just">
                        <a:spcAft>
                          <a:spcPts val="0"/>
                        </a:spcAft>
                      </a:pPr>
                      <a:r>
                        <a:rPr lang="fr-FR" sz="1200" b="1" dirty="0">
                          <a:solidFill>
                            <a:srgbClr val="002060"/>
                          </a:solidFill>
                        </a:rPr>
                        <a:t>A 11h50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Aft>
                          <a:spcPts val="0"/>
                        </a:spcAft>
                      </a:pPr>
                      <a:r>
                        <a:rPr lang="fr-FR" sz="1200" b="1" dirty="0" smtClean="0">
                          <a:solidFill>
                            <a:srgbClr val="002060"/>
                          </a:solidFill>
                        </a:rPr>
                        <a:t>MEMBRE</a:t>
                      </a:r>
                      <a:r>
                        <a:rPr lang="fr-FR" sz="1200" b="1" baseline="0" dirty="0" smtClean="0">
                          <a:solidFill>
                            <a:srgbClr val="002060"/>
                          </a:solidFill>
                        </a:rPr>
                        <a:t> DU C.A / SDA</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 BADACHE</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19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15h10</a:t>
                      </a:r>
                    </a:p>
                    <a:p>
                      <a:pPr algn="just">
                        <a:spcAft>
                          <a:spcPts val="0"/>
                        </a:spcAft>
                      </a:pPr>
                      <a:r>
                        <a:rPr lang="fr-FR" sz="1200" b="1" dirty="0">
                          <a:solidFill>
                            <a:srgbClr val="002060"/>
                          </a:solidFill>
                        </a:rPr>
                        <a:t>A17h00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547616">
                <a:tc>
                  <a:txBody>
                    <a:bodyPr/>
                    <a:lstStyle/>
                    <a:p>
                      <a:pPr algn="l">
                        <a:spcBef>
                          <a:spcPts val="1000"/>
                        </a:spcBef>
                        <a:spcAft>
                          <a:spcPts val="0"/>
                        </a:spcAft>
                      </a:pPr>
                      <a:r>
                        <a:rPr lang="fr-FR" sz="1200" b="1" dirty="0">
                          <a:solidFill>
                            <a:srgbClr val="002060"/>
                          </a:solidFill>
                        </a:rPr>
                        <a:t>CREG</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l">
                        <a:spcAft>
                          <a:spcPts val="0"/>
                        </a:spcAft>
                      </a:pPr>
                      <a:r>
                        <a:rPr lang="fr-FR" sz="1200" b="1" dirty="0">
                          <a:solidFill>
                            <a:srgbClr val="002060"/>
                          </a:solidFill>
                        </a:rPr>
                        <a:t>M.ATMANE </a:t>
                      </a:r>
                    </a:p>
                    <a:p>
                      <a:pPr algn="l">
                        <a:spcAft>
                          <a:spcPts val="0"/>
                        </a:spcAft>
                      </a:pPr>
                      <a:r>
                        <a:rPr lang="fr-FR" sz="1200" b="1" dirty="0" err="1">
                          <a:solidFill>
                            <a:srgbClr val="002060"/>
                          </a:solidFill>
                        </a:rPr>
                        <a:t>Mme.MEDJEDEL</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26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09h00</a:t>
                      </a:r>
                    </a:p>
                    <a:p>
                      <a:pPr algn="just">
                        <a:spcAft>
                          <a:spcPts val="0"/>
                        </a:spcAft>
                      </a:pPr>
                      <a:r>
                        <a:rPr lang="fr-FR" sz="1200" b="1" dirty="0">
                          <a:solidFill>
                            <a:srgbClr val="002060"/>
                          </a:solidFill>
                        </a:rPr>
                        <a:t>A 11h45</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r h="1377180">
                <a:tc>
                  <a:txBody>
                    <a:bodyPr/>
                    <a:lstStyle/>
                    <a:p>
                      <a:pPr algn="l">
                        <a:spcBef>
                          <a:spcPts val="1000"/>
                        </a:spcBef>
                        <a:spcAft>
                          <a:spcPts val="0"/>
                        </a:spcAft>
                      </a:pPr>
                      <a:r>
                        <a:rPr lang="fr-FR" sz="1200" b="1" dirty="0" smtClean="0">
                          <a:solidFill>
                            <a:srgbClr val="002060"/>
                          </a:solidFill>
                        </a:rPr>
                        <a:t>FOCUS</a:t>
                      </a:r>
                      <a:r>
                        <a:rPr lang="fr-FR" sz="1200" b="1" baseline="0" dirty="0" smtClean="0">
                          <a:solidFill>
                            <a:srgbClr val="002060"/>
                          </a:solidFill>
                        </a:rPr>
                        <a:t> G</a:t>
                      </a:r>
                      <a:r>
                        <a:rPr lang="fr-FR" sz="1200" b="1" dirty="0" smtClean="0">
                          <a:solidFill>
                            <a:srgbClr val="002060"/>
                          </a:solidFill>
                        </a:rPr>
                        <a:t>ROUPE </a:t>
                      </a:r>
                      <a:r>
                        <a:rPr lang="fr-FR" sz="1200" b="1" dirty="0">
                          <a:solidFill>
                            <a:srgbClr val="002060"/>
                          </a:solidFill>
                        </a:rPr>
                        <a:t>CLIENTELE</a:t>
                      </a:r>
                      <a:endParaRPr lang="fr-FR" sz="1200" b="1" dirty="0">
                        <a:solidFill>
                          <a:srgbClr val="002060"/>
                        </a:solidFill>
                        <a:latin typeface="Times New Roman"/>
                        <a:ea typeface="Times New Roman"/>
                        <a:cs typeface="Arial"/>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342900" lvl="0" indent="-342900" algn="l" rtl="0">
                        <a:spcAft>
                          <a:spcPts val="0"/>
                        </a:spcAft>
                        <a:buFontTx/>
                        <a:buNone/>
                      </a:pPr>
                      <a:r>
                        <a:rPr lang="fr-FR" sz="1200" b="1" dirty="0" smtClean="0">
                          <a:solidFill>
                            <a:srgbClr val="002060"/>
                          </a:solidFill>
                        </a:rPr>
                        <a:t>HOTEL </a:t>
                      </a:r>
                      <a:r>
                        <a:rPr lang="fr-FR" sz="1200" b="1" dirty="0">
                          <a:solidFill>
                            <a:srgbClr val="002060"/>
                          </a:solidFill>
                        </a:rPr>
                        <a:t>EL AURASSI</a:t>
                      </a:r>
                    </a:p>
                    <a:p>
                      <a:pPr marL="342900" lvl="0" indent="-342900" algn="l">
                        <a:spcAft>
                          <a:spcPts val="0"/>
                        </a:spcAft>
                        <a:buFontTx/>
                        <a:buNone/>
                      </a:pPr>
                      <a:r>
                        <a:rPr lang="fr-FR" sz="1200" b="1" dirty="0">
                          <a:solidFill>
                            <a:srgbClr val="002060"/>
                          </a:solidFill>
                        </a:rPr>
                        <a:t>ALGERIE TELECOM</a:t>
                      </a:r>
                    </a:p>
                    <a:p>
                      <a:pPr marL="342900" lvl="0" indent="-342900" algn="l">
                        <a:spcAft>
                          <a:spcPts val="0"/>
                        </a:spcAft>
                        <a:buFontTx/>
                        <a:buNone/>
                      </a:pPr>
                      <a:r>
                        <a:rPr lang="fr-FR" sz="1200" b="1" dirty="0">
                          <a:solidFill>
                            <a:srgbClr val="002060"/>
                          </a:solidFill>
                        </a:rPr>
                        <a:t>EL WATANIA ALGERIE</a:t>
                      </a:r>
                    </a:p>
                    <a:p>
                      <a:pPr marL="342900" lvl="0" indent="-342900" algn="l">
                        <a:spcAft>
                          <a:spcPts val="0"/>
                        </a:spcAft>
                        <a:buFontTx/>
                        <a:buNone/>
                      </a:pPr>
                      <a:r>
                        <a:rPr lang="fr-FR" sz="1200" b="1" dirty="0">
                          <a:solidFill>
                            <a:srgbClr val="002060"/>
                          </a:solidFill>
                        </a:rPr>
                        <a:t>TOYOTA ALGERIE</a:t>
                      </a:r>
                    </a:p>
                    <a:p>
                      <a:pPr marL="342900" lvl="0" indent="-342900" algn="l">
                        <a:spcAft>
                          <a:spcPts val="0"/>
                        </a:spcAft>
                        <a:buFontTx/>
                        <a:buNone/>
                      </a:pPr>
                      <a:r>
                        <a:rPr lang="fr-FR" sz="1200" b="1" dirty="0">
                          <a:solidFill>
                            <a:srgbClr val="002060"/>
                          </a:solidFill>
                        </a:rPr>
                        <a:t>HAMOUD BOUALEM</a:t>
                      </a:r>
                      <a:endParaRPr lang="fr-FR" sz="1200" b="1" dirty="0">
                        <a:solidFill>
                          <a:srgbClr val="002060"/>
                        </a:solidFill>
                        <a:latin typeface="Times New Roman"/>
                      </a:endParaRPr>
                    </a:p>
                  </a:txBody>
                  <a:tcPr marL="43890" marR="43890" marT="0" marB="0" anchor="ctr">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marL="88265">
                        <a:spcAft>
                          <a:spcPts val="0"/>
                        </a:spcAft>
                      </a:pPr>
                      <a:endParaRPr lang="fr-FR" sz="1200" b="1" dirty="0">
                        <a:solidFill>
                          <a:srgbClr val="002060"/>
                        </a:solidFill>
                      </a:endParaRPr>
                    </a:p>
                    <a:p>
                      <a:pPr marL="342900" lvl="0" indent="-342900">
                        <a:spcAft>
                          <a:spcPts val="0"/>
                        </a:spcAft>
                        <a:buFont typeface="Symbol"/>
                        <a:buChar char=""/>
                      </a:pPr>
                      <a:r>
                        <a:rPr lang="fr-FR" sz="1200" b="1" dirty="0">
                          <a:solidFill>
                            <a:srgbClr val="002060"/>
                          </a:solidFill>
                        </a:rPr>
                        <a:t>M.RAMDANI Mohcène </a:t>
                      </a:r>
                    </a:p>
                    <a:p>
                      <a:pPr marL="342900" lvl="0" indent="-342900">
                        <a:spcAft>
                          <a:spcPts val="0"/>
                        </a:spcAft>
                        <a:buFont typeface="Symbol"/>
                        <a:buChar char=""/>
                      </a:pPr>
                      <a:r>
                        <a:rPr lang="fr-FR" sz="1200" b="1" dirty="0" err="1">
                          <a:solidFill>
                            <a:srgbClr val="002060"/>
                          </a:solidFill>
                        </a:rPr>
                        <a:t>Mme.SADAT</a:t>
                      </a:r>
                      <a:r>
                        <a:rPr lang="fr-FR" sz="1200" b="1" dirty="0">
                          <a:solidFill>
                            <a:srgbClr val="002060"/>
                          </a:solidFill>
                        </a:rPr>
                        <a:t> </a:t>
                      </a:r>
                      <a:r>
                        <a:rPr lang="fr-FR" sz="1200" b="1" dirty="0" err="1" smtClean="0">
                          <a:solidFill>
                            <a:srgbClr val="002060"/>
                          </a:solidFill>
                        </a:rPr>
                        <a:t>Hassina</a:t>
                      </a:r>
                      <a:endParaRPr lang="fr-FR" sz="1200" b="1" dirty="0" smtClean="0">
                        <a:solidFill>
                          <a:srgbClr val="002060"/>
                        </a:solidFill>
                      </a:endParaRPr>
                    </a:p>
                    <a:p>
                      <a:pPr marL="342900" lvl="0" indent="-342900">
                        <a:spcAft>
                          <a:spcPts val="0"/>
                        </a:spcAft>
                        <a:buFont typeface="Symbol"/>
                        <a:buChar char=""/>
                      </a:pPr>
                      <a:r>
                        <a:rPr lang="fr-FR" sz="1200" b="1" dirty="0" smtClean="0">
                          <a:solidFill>
                            <a:srgbClr val="002060"/>
                          </a:solidFill>
                        </a:rPr>
                        <a:t>Mme HAMRARAS </a:t>
                      </a:r>
                      <a:r>
                        <a:rPr lang="fr-FR" sz="1200" b="1" dirty="0" err="1" smtClean="0">
                          <a:solidFill>
                            <a:srgbClr val="002060"/>
                          </a:solidFill>
                        </a:rPr>
                        <a:t>Assia</a:t>
                      </a:r>
                      <a:endParaRPr lang="fr-FR" sz="1200" b="1" dirty="0">
                        <a:solidFill>
                          <a:srgbClr val="002060"/>
                        </a:solidFill>
                        <a:latin typeface="Times New Roman"/>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26  Juin 2012</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c>
                  <a:txBody>
                    <a:bodyPr/>
                    <a:lstStyle/>
                    <a:p>
                      <a:pPr algn="just">
                        <a:spcAft>
                          <a:spcPts val="0"/>
                        </a:spcAft>
                      </a:pPr>
                      <a:endParaRPr lang="fr-FR" sz="1200" b="1" dirty="0">
                        <a:solidFill>
                          <a:srgbClr val="002060"/>
                        </a:solidFill>
                      </a:endParaRPr>
                    </a:p>
                    <a:p>
                      <a:pPr algn="just">
                        <a:spcAft>
                          <a:spcPts val="0"/>
                        </a:spcAft>
                      </a:pPr>
                      <a:r>
                        <a:rPr lang="fr-FR" sz="1200" b="1" dirty="0">
                          <a:solidFill>
                            <a:srgbClr val="002060"/>
                          </a:solidFill>
                        </a:rPr>
                        <a:t>De 14h00</a:t>
                      </a:r>
                    </a:p>
                    <a:p>
                      <a:pPr algn="just">
                        <a:spcAft>
                          <a:spcPts val="0"/>
                        </a:spcAft>
                      </a:pPr>
                      <a:r>
                        <a:rPr lang="fr-FR" sz="1200" b="1" dirty="0">
                          <a:solidFill>
                            <a:srgbClr val="002060"/>
                          </a:solidFill>
                        </a:rPr>
                        <a:t>A </a:t>
                      </a:r>
                      <a:r>
                        <a:rPr lang="fr-FR" sz="1200" b="1" dirty="0" smtClean="0">
                          <a:solidFill>
                            <a:srgbClr val="002060"/>
                          </a:solidFill>
                        </a:rPr>
                        <a:t>17h40</a:t>
                      </a:r>
                      <a:endParaRPr lang="fr-FR" sz="1200" b="1" dirty="0">
                        <a:solidFill>
                          <a:srgbClr val="002060"/>
                        </a:solidFill>
                        <a:latin typeface="Times New Roman"/>
                        <a:ea typeface="Times New Roman"/>
                        <a:cs typeface="Arial"/>
                      </a:endParaRPr>
                    </a:p>
                  </a:txBody>
                  <a:tcPr marL="43890" marR="43890" marT="0" marB="0">
                    <a:gradFill flip="none" rotWithShape="1">
                      <a:gsLst>
                        <a:gs pos="0">
                          <a:schemeClr val="accent3">
                            <a:tint val="20000"/>
                            <a:shade val="30000"/>
                            <a:satMod val="115000"/>
                          </a:schemeClr>
                        </a:gs>
                        <a:gs pos="50000">
                          <a:schemeClr val="accent3">
                            <a:tint val="20000"/>
                            <a:shade val="67500"/>
                            <a:satMod val="115000"/>
                          </a:schemeClr>
                        </a:gs>
                        <a:gs pos="100000">
                          <a:schemeClr val="accent3">
                            <a:tint val="20000"/>
                            <a:shade val="100000"/>
                            <a:satMod val="115000"/>
                          </a:schemeClr>
                        </a:gs>
                      </a:gsLst>
                      <a:lin ang="16200000" scaled="1"/>
                      <a:tileRect/>
                    </a:gradFill>
                  </a:tcPr>
                </a:tc>
              </a:tr>
            </a:tbl>
          </a:graphicData>
        </a:graphic>
      </p:graphicFrame>
      <p:sp>
        <p:nvSpPr>
          <p:cNvPr id="3" name="Titre 2"/>
          <p:cNvSpPr>
            <a:spLocks noGrp="1"/>
          </p:cNvSpPr>
          <p:nvPr>
            <p:ph type="title"/>
          </p:nvPr>
        </p:nvSpPr>
        <p:spPr>
          <a:xfrm>
            <a:off x="285720" y="0"/>
            <a:ext cx="8401080" cy="500042"/>
          </a:xfrm>
        </p:spPr>
        <p:txBody>
          <a:bodyPr>
            <a:noAutofit/>
          </a:bodyPr>
          <a:lstStyle/>
          <a:p>
            <a:r>
              <a:rPr lang="fr-FR" sz="2400" dirty="0" smtClean="0">
                <a:solidFill>
                  <a:srgbClr val="0070C0"/>
                </a:solidFill>
                <a:effectLst/>
              </a:rPr>
              <a:t>Planning des interviews des parties prenantes</a:t>
            </a:r>
            <a:endParaRPr lang="fr-FR" sz="2400" dirty="0">
              <a:solidFill>
                <a:srgbClr val="0070C0"/>
              </a:solidFill>
              <a:effectLs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u numéro de diapositive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0AF809B-058C-4186-8C7D-788ABF438443}" type="slidenum">
              <a:rPr lang="fr-FR" smtClean="0"/>
              <a:pPr fontAlgn="base">
                <a:spcBef>
                  <a:spcPct val="0"/>
                </a:spcBef>
                <a:spcAft>
                  <a:spcPct val="0"/>
                </a:spcAft>
                <a:defRPr/>
              </a:pPr>
              <a:t>56</a:t>
            </a:fld>
            <a:endParaRPr lang="fr-FR" smtClean="0"/>
          </a:p>
        </p:txBody>
      </p:sp>
      <p:graphicFrame>
        <p:nvGraphicFramePr>
          <p:cNvPr id="6" name="Tableau 5"/>
          <p:cNvGraphicFramePr>
            <a:graphicFrameLocks noGrp="1"/>
          </p:cNvGraphicFramePr>
          <p:nvPr/>
        </p:nvGraphicFramePr>
        <p:xfrm>
          <a:off x="214282" y="1142984"/>
          <a:ext cx="8715436" cy="4231214"/>
        </p:xfrm>
        <a:graphic>
          <a:graphicData uri="http://schemas.openxmlformats.org/drawingml/2006/table">
            <a:tbl>
              <a:tblPr>
                <a:tableStyleId>{775DCB02-9BB8-47FD-8907-85C794F793BA}</a:tableStyleId>
              </a:tblPr>
              <a:tblGrid>
                <a:gridCol w="1571636"/>
                <a:gridCol w="714380"/>
                <a:gridCol w="6429420"/>
              </a:tblGrid>
              <a:tr h="714380">
                <a:tc>
                  <a:txBody>
                    <a:bodyPr/>
                    <a:lstStyle/>
                    <a:p>
                      <a:pPr marL="0" algn="ctr" rtl="0" eaLnBrk="1" latinLnBrk="0" hangingPunct="1">
                        <a:lnSpc>
                          <a:spcPct val="100000"/>
                        </a:lnSpc>
                        <a:spcBef>
                          <a:spcPts val="0"/>
                        </a:spcBef>
                        <a:spcAft>
                          <a:spcPts val="0"/>
                        </a:spcAft>
                      </a:pPr>
                      <a:r>
                        <a:rPr kumimoji="0" lang="fr-FR" sz="1600" b="1" kern="1200" dirty="0">
                          <a:solidFill>
                            <a:schemeClr val="dk1"/>
                          </a:solidFill>
                          <a:latin typeface="+mn-lt"/>
                          <a:ea typeface="+mn-ea"/>
                          <a:cs typeface="+mn-cs"/>
                        </a:rPr>
                        <a:t>Parties prenantes</a:t>
                      </a:r>
                    </a:p>
                  </a:txBody>
                  <a:tcPr marL="17179" marR="17179" marT="17179" marB="17179" anchor="ctr">
                    <a:solidFill>
                      <a:schemeClr val="accent3"/>
                    </a:solidFill>
                  </a:tcPr>
                </a:tc>
                <a:tc>
                  <a:txBody>
                    <a:bodyPr/>
                    <a:lstStyle/>
                    <a:p>
                      <a:pPr marL="0" algn="ctr" rtl="0" eaLnBrk="1" latinLnBrk="0" hangingPunct="1">
                        <a:lnSpc>
                          <a:spcPct val="100000"/>
                        </a:lnSpc>
                        <a:spcBef>
                          <a:spcPts val="0"/>
                        </a:spcBef>
                        <a:spcAft>
                          <a:spcPts val="0"/>
                        </a:spcAft>
                      </a:pPr>
                      <a:r>
                        <a:rPr kumimoji="0" lang="fr-FR" sz="1600" b="1" kern="1200" dirty="0">
                          <a:solidFill>
                            <a:schemeClr val="dk1"/>
                          </a:solidFill>
                          <a:latin typeface="+mn-lt"/>
                          <a:ea typeface="+mn-ea"/>
                          <a:cs typeface="+mn-cs"/>
                        </a:rPr>
                        <a:t>Poids relatifs</a:t>
                      </a:r>
                    </a:p>
                  </a:txBody>
                  <a:tcPr marL="17179" marR="17179" marT="17179" marB="17179" anchor="ctr">
                    <a:solidFill>
                      <a:schemeClr val="accent3"/>
                    </a:solidFill>
                  </a:tcPr>
                </a:tc>
                <a:tc>
                  <a:txBody>
                    <a:bodyPr/>
                    <a:lstStyle/>
                    <a:p>
                      <a:pPr marL="0" algn="ctr" rtl="0" eaLnBrk="1" latinLnBrk="0" hangingPunct="1">
                        <a:lnSpc>
                          <a:spcPct val="100000"/>
                        </a:lnSpc>
                        <a:spcBef>
                          <a:spcPts val="0"/>
                        </a:spcBef>
                        <a:spcAft>
                          <a:spcPts val="0"/>
                        </a:spcAft>
                      </a:pPr>
                      <a:r>
                        <a:rPr kumimoji="0" lang="fr-FR" sz="1600" b="1" kern="1200" dirty="0">
                          <a:solidFill>
                            <a:schemeClr val="dk1"/>
                          </a:solidFill>
                          <a:latin typeface="+mn-lt"/>
                          <a:ea typeface="+mn-ea"/>
                          <a:cs typeface="+mn-cs"/>
                        </a:rPr>
                        <a:t>Enjeux</a:t>
                      </a:r>
                    </a:p>
                  </a:txBody>
                  <a:tcPr marL="17179" marR="17179" marT="17179" marB="17179" anchor="ctr">
                    <a:solidFill>
                      <a:schemeClr val="accent3"/>
                    </a:solidFill>
                  </a:tcPr>
                </a:tc>
              </a:tr>
              <a:tr h="366652">
                <a:tc>
                  <a:txBody>
                    <a:bodyPr/>
                    <a:lstStyle/>
                    <a:p>
                      <a:pPr algn="ctr">
                        <a:lnSpc>
                          <a:spcPct val="100000"/>
                        </a:lnSpc>
                        <a:spcBef>
                          <a:spcPts val="0"/>
                        </a:spcBef>
                        <a:spcAft>
                          <a:spcPts val="0"/>
                        </a:spcAft>
                      </a:pPr>
                      <a:r>
                        <a:rPr lang="fr-FR" sz="1400" dirty="0" smtClean="0">
                          <a:latin typeface="+mn-lt"/>
                          <a:ea typeface="Times New Roman"/>
                        </a:rPr>
                        <a:t>CREG</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2</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Fiabiliser les indicateurs de performance. </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Refondre de l’organisation avec la séparation progressive des activités techniques et commerciales</a:t>
                      </a:r>
                    </a:p>
                  </a:txBody>
                  <a:tcPr marL="17179" marR="0" marT="17179" marB="17179" anchor="ctr">
                    <a:solidFill>
                      <a:schemeClr val="bg1"/>
                    </a:solidFill>
                  </a:tcPr>
                </a:tc>
              </a:tr>
              <a:tr h="282766">
                <a:tc>
                  <a:txBody>
                    <a:bodyPr/>
                    <a:lstStyle/>
                    <a:p>
                      <a:pPr algn="ctr">
                        <a:lnSpc>
                          <a:spcPct val="100000"/>
                        </a:lnSpc>
                        <a:spcBef>
                          <a:spcPts val="0"/>
                        </a:spcBef>
                        <a:spcAft>
                          <a:spcPts val="0"/>
                        </a:spcAft>
                      </a:pPr>
                      <a:r>
                        <a:rPr lang="fr-FR" sz="1400" dirty="0" smtClean="0"/>
                        <a:t>Actionnaires</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4</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Adapter l’organisation à un contexte de séparation progressive GRD/Com en se faisant accompagner par un organisme spécialisé</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Développer des concessions et améliorer les performances</a:t>
                      </a:r>
                    </a:p>
                  </a:txBody>
                  <a:tcPr marL="17179" marR="0" marT="17179" marB="17179" anchor="ctr">
                    <a:solidFill>
                      <a:schemeClr val="bg1"/>
                    </a:solidFill>
                  </a:tcPr>
                </a:tc>
              </a:tr>
              <a:tr h="328850">
                <a:tc>
                  <a:txBody>
                    <a:bodyPr/>
                    <a:lstStyle/>
                    <a:p>
                      <a:pPr algn="ctr">
                        <a:lnSpc>
                          <a:spcPct val="100000"/>
                        </a:lnSpc>
                        <a:spcBef>
                          <a:spcPts val="0"/>
                        </a:spcBef>
                        <a:spcAft>
                          <a:spcPts val="0"/>
                        </a:spcAft>
                      </a:pPr>
                      <a:r>
                        <a:rPr lang="fr-FR" sz="1400" dirty="0" smtClean="0"/>
                        <a:t>Managers Holding</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4</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S’intégrer dans les axes stratégiques de la maison mère 2009 - 2013.</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Développer les Systèmes d’information</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Mettre en place d’une organisation adaptée aux nouveaux défis</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Améliorer la relation client</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Développer les synergies entre les </a:t>
                      </a:r>
                      <a:r>
                        <a:rPr kumimoji="0" lang="fr-FR" sz="1400" kern="1200" baseline="0" dirty="0" err="1" smtClean="0">
                          <a:solidFill>
                            <a:schemeClr val="tx1"/>
                          </a:solidFill>
                          <a:latin typeface="+mn-lt"/>
                          <a:ea typeface="+mn-ea"/>
                          <a:cs typeface="+mn-cs"/>
                        </a:rPr>
                        <a:t>SDx</a:t>
                      </a:r>
                      <a:endParaRPr kumimoji="0" lang="fr-FR" sz="1400" kern="1200" baseline="0" dirty="0" smtClean="0">
                        <a:solidFill>
                          <a:schemeClr val="tx1"/>
                        </a:solidFill>
                        <a:latin typeface="+mn-lt"/>
                        <a:ea typeface="+mn-ea"/>
                        <a:cs typeface="+mn-cs"/>
                      </a:endParaRP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mn-ea"/>
                          <a:cs typeface="+mn-cs"/>
                        </a:rPr>
                        <a:t>Développer des compétence classiques et nouvelles, et le top management</a:t>
                      </a:r>
                    </a:p>
                    <a:p>
                      <a:pPr marL="171450" lvl="1" indent="-82550" eaLnBrk="1" hangingPunct="1">
                        <a:lnSpc>
                          <a:spcPct val="100000"/>
                        </a:lnSpc>
                        <a:spcBef>
                          <a:spcPts val="0"/>
                        </a:spcBef>
                        <a:spcAft>
                          <a:spcPts val="0"/>
                        </a:spcAft>
                        <a:buFont typeface="Arial" pitchFamily="34" charset="0"/>
                        <a:buChar char="•"/>
                      </a:pPr>
                      <a:r>
                        <a:rPr kumimoji="0" lang="fr-FR" sz="1400" kern="1200" baseline="0" dirty="0" smtClean="0">
                          <a:solidFill>
                            <a:schemeClr val="tx1"/>
                          </a:solidFill>
                          <a:latin typeface="+mn-lt"/>
                          <a:ea typeface="+mn-ea"/>
                          <a:cs typeface="+mn-cs"/>
                        </a:rPr>
                        <a:t>Développer une culture de la valeur, </a:t>
                      </a:r>
                    </a:p>
                    <a:p>
                      <a:pPr marL="171450" lvl="1" indent="-82550" eaLnBrk="1" hangingPunct="1">
                        <a:lnSpc>
                          <a:spcPct val="100000"/>
                        </a:lnSpc>
                        <a:spcBef>
                          <a:spcPts val="0"/>
                        </a:spcBef>
                        <a:spcAft>
                          <a:spcPts val="0"/>
                        </a:spcAft>
                        <a:buFont typeface="Arial" pitchFamily="34" charset="0"/>
                        <a:buChar char="•"/>
                      </a:pPr>
                      <a:r>
                        <a:rPr kumimoji="0" lang="fr-FR" sz="1400" kern="1200" baseline="0" dirty="0" smtClean="0">
                          <a:solidFill>
                            <a:schemeClr val="tx1"/>
                          </a:solidFill>
                          <a:latin typeface="+mn-lt"/>
                          <a:ea typeface="+mn-ea"/>
                          <a:cs typeface="+mn-cs"/>
                        </a:rPr>
                        <a:t>garder une manœuvrabilité par rapport au régulateur, </a:t>
                      </a:r>
                    </a:p>
                    <a:p>
                      <a:pPr marL="171450" lvl="1" indent="-82550" eaLnBrk="1" hangingPunct="1">
                        <a:lnSpc>
                          <a:spcPct val="100000"/>
                        </a:lnSpc>
                        <a:spcBef>
                          <a:spcPts val="0"/>
                        </a:spcBef>
                        <a:spcAft>
                          <a:spcPts val="0"/>
                        </a:spcAft>
                        <a:buFont typeface="Arial" pitchFamily="34" charset="0"/>
                        <a:buChar char="•"/>
                      </a:pPr>
                      <a:r>
                        <a:rPr kumimoji="0" lang="fr-FR" sz="1400" kern="1200" baseline="0" dirty="0" smtClean="0">
                          <a:solidFill>
                            <a:schemeClr val="tx1"/>
                          </a:solidFill>
                          <a:latin typeface="+mn-lt"/>
                          <a:ea typeface="+mn-ea"/>
                          <a:cs typeface="+mn-cs"/>
                        </a:rPr>
                        <a:t>garder la maîtrise des maillons clefs de la chaine d’activité du groupe.</a:t>
                      </a:r>
                    </a:p>
                  </a:txBody>
                  <a:tcPr marL="17179" marR="0" marT="17179" marB="17179" anchor="ctr">
                    <a:solidFill>
                      <a:schemeClr val="bg1"/>
                    </a:solidFill>
                  </a:tcPr>
                </a:tc>
              </a:tr>
            </a:tbl>
          </a:graphicData>
        </a:graphic>
      </p:graphicFrame>
      <p:sp>
        <p:nvSpPr>
          <p:cNvPr id="5" name="Titre 1"/>
          <p:cNvSpPr txBox="1">
            <a:spLocks/>
          </p:cNvSpPr>
          <p:nvPr/>
        </p:nvSpPr>
        <p:spPr>
          <a:xfrm>
            <a:off x="214282" y="71414"/>
            <a:ext cx="7929618" cy="461665"/>
          </a:xfrm>
          <a:prstGeom prst="rect">
            <a:avLst/>
          </a:prstGeom>
          <a:noFill/>
        </p:spPr>
        <p:txBody>
          <a:bodyPr>
            <a:spAutoFit/>
          </a:bodyPr>
          <a:lstStyle/>
          <a:p>
            <a:pPr indent="-361950" algn="ctr" fontAlgn="auto">
              <a:spcAft>
                <a:spcPts val="0"/>
              </a:spcAft>
              <a:defRPr/>
            </a:pPr>
            <a:r>
              <a:rPr lang="fr-FR"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Définir les finalités des parties prenantes de SDA</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4C66179A-796F-40FA-9903-E382611BB71A}" type="slidenum">
              <a:rPr lang="fr-FR"/>
              <a:pPr>
                <a:defRPr/>
              </a:pPr>
              <a:t>57</a:t>
            </a:fld>
            <a:endParaRPr lang="fr-FR" dirty="0"/>
          </a:p>
        </p:txBody>
      </p:sp>
      <p:graphicFrame>
        <p:nvGraphicFramePr>
          <p:cNvPr id="6" name="Tableau 5"/>
          <p:cNvGraphicFramePr>
            <a:graphicFrameLocks noGrp="1"/>
          </p:cNvGraphicFramePr>
          <p:nvPr/>
        </p:nvGraphicFramePr>
        <p:xfrm>
          <a:off x="214282" y="719832"/>
          <a:ext cx="8715436" cy="3734072"/>
        </p:xfrm>
        <a:graphic>
          <a:graphicData uri="http://schemas.openxmlformats.org/drawingml/2006/table">
            <a:tbl>
              <a:tblPr>
                <a:tableStyleId>{775DCB02-9BB8-47FD-8907-85C794F793BA}</a:tableStyleId>
              </a:tblPr>
              <a:tblGrid>
                <a:gridCol w="1571636"/>
                <a:gridCol w="1000132"/>
                <a:gridCol w="6143668"/>
              </a:tblGrid>
              <a:tr h="642942">
                <a:tc>
                  <a:txBody>
                    <a:bodyPr/>
                    <a:lstStyle/>
                    <a:p>
                      <a:pPr algn="ctr">
                        <a:lnSpc>
                          <a:spcPct val="100000"/>
                        </a:lnSpc>
                        <a:spcBef>
                          <a:spcPts val="0"/>
                        </a:spcBef>
                        <a:spcAft>
                          <a:spcPts val="0"/>
                        </a:spcAft>
                      </a:pPr>
                      <a:r>
                        <a:rPr lang="fr-FR" sz="2000" b="1" dirty="0"/>
                        <a:t>Parties prenantes</a:t>
                      </a:r>
                      <a:endParaRPr lang="fr-FR" sz="2000" b="1" dirty="0">
                        <a:latin typeface="+mn-lt"/>
                        <a:ea typeface="Times New Roman"/>
                      </a:endParaRPr>
                    </a:p>
                  </a:txBody>
                  <a:tcPr marL="17179" marR="17179" marT="17179" marB="17179" anchor="ctr">
                    <a:solidFill>
                      <a:schemeClr val="accent3"/>
                    </a:solidFill>
                  </a:tcPr>
                </a:tc>
                <a:tc>
                  <a:txBody>
                    <a:bodyPr/>
                    <a:lstStyle/>
                    <a:p>
                      <a:pPr algn="ctr">
                        <a:lnSpc>
                          <a:spcPct val="100000"/>
                        </a:lnSpc>
                        <a:spcBef>
                          <a:spcPts val="0"/>
                        </a:spcBef>
                        <a:spcAft>
                          <a:spcPts val="0"/>
                        </a:spcAft>
                      </a:pPr>
                      <a:r>
                        <a:rPr lang="fr-FR" sz="2000" b="1" dirty="0"/>
                        <a:t>Poids relatifs</a:t>
                      </a:r>
                      <a:endParaRPr lang="fr-FR" sz="2000" b="1" dirty="0">
                        <a:latin typeface="+mn-lt"/>
                        <a:ea typeface="Times New Roman"/>
                      </a:endParaRPr>
                    </a:p>
                  </a:txBody>
                  <a:tcPr marL="17179" marR="17179" marT="17179" marB="17179" anchor="ctr">
                    <a:solidFill>
                      <a:schemeClr val="accent3"/>
                    </a:solidFill>
                  </a:tcPr>
                </a:tc>
                <a:tc>
                  <a:txBody>
                    <a:bodyPr/>
                    <a:lstStyle/>
                    <a:p>
                      <a:pPr algn="ctr">
                        <a:lnSpc>
                          <a:spcPct val="100000"/>
                        </a:lnSpc>
                        <a:spcBef>
                          <a:spcPts val="0"/>
                        </a:spcBef>
                        <a:spcAft>
                          <a:spcPts val="0"/>
                        </a:spcAft>
                      </a:pPr>
                      <a:r>
                        <a:rPr lang="fr-FR" sz="2000" b="1" dirty="0"/>
                        <a:t>Enjeux</a:t>
                      </a:r>
                      <a:endParaRPr lang="fr-FR" sz="2000" b="1" dirty="0">
                        <a:latin typeface="+mn-lt"/>
                        <a:ea typeface="Times New Roman"/>
                      </a:endParaRPr>
                    </a:p>
                  </a:txBody>
                  <a:tcPr marL="17179" marR="17179" marT="17179" marB="17179" anchor="ctr">
                    <a:solidFill>
                      <a:schemeClr val="accent3"/>
                    </a:solidFill>
                  </a:tcPr>
                </a:tc>
              </a:tr>
              <a:tr h="476097">
                <a:tc>
                  <a:txBody>
                    <a:bodyPr/>
                    <a:lstStyle/>
                    <a:p>
                      <a:pPr algn="ctr">
                        <a:lnSpc>
                          <a:spcPct val="100000"/>
                        </a:lnSpc>
                        <a:spcBef>
                          <a:spcPts val="0"/>
                        </a:spcBef>
                        <a:spcAft>
                          <a:spcPts val="0"/>
                        </a:spcAft>
                      </a:pPr>
                      <a:r>
                        <a:rPr lang="fr-FR" sz="1400" dirty="0" smtClean="0"/>
                        <a:t>PDG SDA</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5</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88900" indent="0" algn="l">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Honorer le contrat des concessions</a:t>
                      </a:r>
                      <a:endParaRPr kumimoji="0" lang="fr-FR" sz="1400" kern="1200" baseline="0" dirty="0">
                        <a:solidFill>
                          <a:schemeClr val="tx1"/>
                        </a:solidFill>
                        <a:latin typeface="+mn-lt"/>
                        <a:ea typeface="Times New Roman"/>
                        <a:cs typeface="+mn-cs"/>
                      </a:endParaRPr>
                    </a:p>
                    <a:p>
                      <a:pPr marL="1809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Satisfaire le client dans le respect de l’environnement et à moindre coût</a:t>
                      </a:r>
                    </a:p>
                    <a:p>
                      <a:pPr marL="1809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baseline="0" dirty="0" smtClean="0">
                          <a:solidFill>
                            <a:schemeClr val="tx1"/>
                          </a:solidFill>
                          <a:latin typeface="+mn-lt"/>
                          <a:ea typeface="Times New Roman"/>
                          <a:cs typeface="+mn-cs"/>
                        </a:rPr>
                        <a:t>Garder les concessions actuelles et développer le segment des services énergétiques.</a:t>
                      </a:r>
                    </a:p>
                    <a:p>
                      <a:pPr marL="180975" lvl="0" indent="-180975">
                        <a:buFont typeface="Arial" pitchFamily="34" charset="0"/>
                        <a:buChar char="•"/>
                      </a:pPr>
                      <a:r>
                        <a:rPr kumimoji="0" lang="fr-FR" sz="1400" kern="1200" dirty="0" smtClean="0">
                          <a:solidFill>
                            <a:schemeClr val="dk1"/>
                          </a:solidFill>
                          <a:latin typeface="+mn-lt"/>
                          <a:ea typeface="+mn-ea"/>
                          <a:cs typeface="+mn-cs"/>
                        </a:rPr>
                        <a:t>Améliorer de la gestion en recherchant une plus grande synergie et une maîtrise des coûts.</a:t>
                      </a:r>
                    </a:p>
                  </a:txBody>
                  <a:tcPr marL="17179" marR="0" marT="17179" marB="17179" anchor="ctr">
                    <a:solidFill>
                      <a:schemeClr val="bg1"/>
                    </a:solidFill>
                  </a:tcPr>
                </a:tc>
              </a:tr>
              <a:tr h="623646">
                <a:tc>
                  <a:txBody>
                    <a:bodyPr/>
                    <a:lstStyle/>
                    <a:p>
                      <a:pPr algn="ctr">
                        <a:lnSpc>
                          <a:spcPct val="100000"/>
                        </a:lnSpc>
                        <a:spcBef>
                          <a:spcPts val="0"/>
                        </a:spcBef>
                        <a:spcAft>
                          <a:spcPts val="0"/>
                        </a:spcAft>
                      </a:pPr>
                      <a:r>
                        <a:rPr lang="fr-FR" sz="1400" dirty="0"/>
                        <a:t>Personnel</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2</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87313"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Améliorer la politique de déroulement de carrière et les conditions d’accès aux postes clés</a:t>
                      </a:r>
                    </a:p>
                    <a:p>
                      <a:pPr marL="87313"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Améliorer le processus de communication interne</a:t>
                      </a:r>
                      <a:endParaRPr kumimoji="0" lang="fr-FR" sz="1400" kern="1200" baseline="0" dirty="0">
                        <a:solidFill>
                          <a:schemeClr val="tx1"/>
                        </a:solidFill>
                        <a:latin typeface="+mn-lt"/>
                        <a:ea typeface="Times New Roman"/>
                        <a:cs typeface="+mn-cs"/>
                      </a:endParaRPr>
                    </a:p>
                  </a:txBody>
                  <a:tcPr marL="17179" marR="0" marT="17179" marB="17179" anchor="ctr">
                    <a:solidFill>
                      <a:schemeClr val="bg1"/>
                    </a:solidFill>
                  </a:tcPr>
                </a:tc>
              </a:tr>
              <a:tr h="500066">
                <a:tc>
                  <a:txBody>
                    <a:bodyPr/>
                    <a:lstStyle/>
                    <a:p>
                      <a:pPr algn="ctr">
                        <a:lnSpc>
                          <a:spcPct val="100000"/>
                        </a:lnSpc>
                        <a:spcBef>
                          <a:spcPts val="0"/>
                        </a:spcBef>
                        <a:spcAft>
                          <a:spcPts val="0"/>
                        </a:spcAft>
                      </a:pPr>
                      <a:r>
                        <a:rPr lang="fr-FR" sz="1400" dirty="0" smtClean="0"/>
                        <a:t>Clients</a:t>
                      </a:r>
                      <a:endParaRPr lang="fr-FR" sz="14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1400" dirty="0" smtClean="0">
                          <a:solidFill>
                            <a:schemeClr val="tx1"/>
                          </a:solidFill>
                          <a:latin typeface="+mn-lt"/>
                          <a:ea typeface="Times New Roman"/>
                        </a:rPr>
                        <a:t>3</a:t>
                      </a:r>
                      <a:endParaRPr lang="fr-FR" sz="1400" dirty="0">
                        <a:solidFill>
                          <a:schemeClr val="tx1"/>
                        </a:solidFill>
                        <a:latin typeface="+mn-lt"/>
                        <a:ea typeface="Times New Roman"/>
                      </a:endParaRPr>
                    </a:p>
                  </a:txBody>
                  <a:tcPr marL="17179" marR="17179" marT="17179" marB="17179" anchor="ctr">
                    <a:solidFill>
                      <a:schemeClr val="bg1"/>
                    </a:solidFill>
                  </a:tcPr>
                </a:tc>
                <a:tc>
                  <a:txBody>
                    <a:bodyPr/>
                    <a:lstStyle/>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Améliorer la qualité de service (réduire les chutes de tension, etc.)</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Réduire les délais de raccordement/d’intervention</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Développer la communication orientée client</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1400" kern="1200" baseline="0" dirty="0" smtClean="0">
                          <a:solidFill>
                            <a:schemeClr val="tx1"/>
                          </a:solidFill>
                          <a:latin typeface="+mn-lt"/>
                          <a:ea typeface="Times New Roman"/>
                          <a:cs typeface="+mn-cs"/>
                        </a:rPr>
                        <a:t>Développer nt des services (maintenance, diagnostic, conseil, etc.)</a:t>
                      </a:r>
                    </a:p>
                  </a:txBody>
                  <a:tcPr marL="17179" marR="0" marT="17179" marB="17179" anchor="ctr">
                    <a:solidFill>
                      <a:schemeClr val="bg1"/>
                    </a:solidFill>
                  </a:tcPr>
                </a:tc>
              </a:tr>
            </a:tbl>
          </a:graphicData>
        </a:graphic>
      </p:graphicFrame>
      <p:sp>
        <p:nvSpPr>
          <p:cNvPr id="8" name="Titre 1"/>
          <p:cNvSpPr txBox="1">
            <a:spLocks/>
          </p:cNvSpPr>
          <p:nvPr/>
        </p:nvSpPr>
        <p:spPr>
          <a:xfrm>
            <a:off x="214282" y="71414"/>
            <a:ext cx="7929618" cy="461665"/>
          </a:xfrm>
          <a:prstGeom prst="rect">
            <a:avLst/>
          </a:prstGeom>
          <a:noFill/>
        </p:spPr>
        <p:txBody>
          <a:bodyPr wrap="square" rtlCol="0">
            <a:spAutoFit/>
          </a:bodyPr>
          <a:lstStyle/>
          <a:p>
            <a:pPr marR="0" lvl="0" indent="-361950" algn="ctr" fontAlgn="auto">
              <a:lnSpc>
                <a:spcPct val="100000"/>
              </a:lnSpc>
              <a:spcBef>
                <a:spcPct val="0"/>
              </a:spcBef>
              <a:spcAft>
                <a:spcPts val="0"/>
              </a:spcAft>
              <a:buClrTx/>
              <a:buSzTx/>
              <a:tabLst/>
              <a:defRPr/>
            </a:pP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Définir les finalités des parties prenantes de SDA</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285720" y="2071678"/>
            <a:ext cx="8401080" cy="1714512"/>
          </a:xfrm>
        </p:spPr>
        <p:txBody>
          <a:bodyPr>
            <a:noAutofit/>
          </a:bodyPr>
          <a:lstStyle/>
          <a:p>
            <a:pPr algn="l"/>
            <a:r>
              <a:rPr lang="fr-FR" sz="3600" dirty="0" smtClean="0"/>
              <a:t>3.3.2. Évaluation de la cohérence des segments avec les finalités de l’entreprise</a:t>
            </a:r>
            <a:endParaRPr lang="fr-FR" sz="36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58</a:t>
            </a:fld>
            <a:endParaRPr lang="fr-F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28575" y="785794"/>
            <a:ext cx="9115425" cy="5800725"/>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pPr>
              <a:defRPr/>
            </a:pPr>
            <a:fld id="{B562F179-33DE-4D36-8BFE-A368A63F2ACB}" type="slidenum">
              <a:rPr lang="fr-FR"/>
              <a:pPr>
                <a:defRPr/>
              </a:pPr>
              <a:t>59</a:t>
            </a:fld>
            <a:endParaRPr lang="fr-FR"/>
          </a:p>
        </p:txBody>
      </p:sp>
      <p:sp>
        <p:nvSpPr>
          <p:cNvPr id="8" name="Titre 1"/>
          <p:cNvSpPr txBox="1">
            <a:spLocks/>
          </p:cNvSpPr>
          <p:nvPr/>
        </p:nvSpPr>
        <p:spPr>
          <a:xfrm>
            <a:off x="214282" y="71414"/>
            <a:ext cx="7772400" cy="830997"/>
          </a:xfrm>
          <a:prstGeom prst="rect">
            <a:avLst/>
          </a:prstGeom>
          <a:noFill/>
        </p:spPr>
        <p:txBody>
          <a:bodyPr wrap="square" rtlCol="0">
            <a:spAutoFit/>
          </a:bodyPr>
          <a:lstStyle/>
          <a:p>
            <a:pPr algn="ctr">
              <a:spcBef>
                <a:spcPct val="0"/>
              </a:spcBef>
              <a:defRPr/>
            </a:pPr>
            <a:r>
              <a:rPr lang="fr-FR"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Matrice Évaluation de la cohérence des segments avec les finalités de l’entreprise</a:t>
            </a:r>
          </a:p>
        </p:txBody>
      </p:sp>
      <p:sp>
        <p:nvSpPr>
          <p:cNvPr id="6" name="Oval 36"/>
          <p:cNvSpPr>
            <a:spLocks noChangeArrowheads="1"/>
          </p:cNvSpPr>
          <p:nvPr/>
        </p:nvSpPr>
        <p:spPr bwMode="auto">
          <a:xfrm>
            <a:off x="7779404" y="2928934"/>
            <a:ext cx="936000" cy="936000"/>
          </a:xfrm>
          <a:prstGeom prst="ellipse">
            <a:avLst/>
          </a:prstGeom>
          <a:solidFill>
            <a:schemeClr val="accent1">
              <a:lumMod val="50000"/>
            </a:schemeClr>
          </a:solidFill>
          <a:ln w="9525" algn="ctr">
            <a:solidFill>
              <a:schemeClr val="tx1"/>
            </a:solidFill>
            <a:round/>
            <a:headEnd/>
            <a:tailEnd/>
          </a:ln>
        </p:spPr>
        <p:txBody>
          <a:bodyPr wrap="none" lIns="18000" tIns="18000" rIns="18000" bIns="18000" anchor="ctr"/>
          <a:lstStyle/>
          <a:p>
            <a:pPr algn="ctr">
              <a:lnSpc>
                <a:spcPct val="120000"/>
              </a:lnSpc>
            </a:pPr>
            <a:r>
              <a:rPr lang="fr-FR" sz="1000" b="1" dirty="0" smtClean="0">
                <a:solidFill>
                  <a:schemeClr val="bg1"/>
                </a:solidFill>
                <a:latin typeface="Calibri" pitchFamily="34" charset="0"/>
              </a:rPr>
              <a:t>Concessions </a:t>
            </a:r>
            <a:endParaRPr lang="fr-FR" sz="1000" b="1" dirty="0">
              <a:solidFill>
                <a:schemeClr val="bg1"/>
              </a:solidFill>
              <a:latin typeface="Calibri" pitchFamily="34" charset="0"/>
            </a:endParaRPr>
          </a:p>
          <a:p>
            <a:pPr algn="ctr">
              <a:lnSpc>
                <a:spcPct val="120000"/>
              </a:lnSpc>
            </a:pPr>
            <a:r>
              <a:rPr lang="fr-FR" sz="1000" b="1" dirty="0">
                <a:solidFill>
                  <a:schemeClr val="bg1"/>
                </a:solidFill>
                <a:latin typeface="Calibri" pitchFamily="34" charset="0"/>
              </a:rPr>
              <a:t>Electriques</a:t>
            </a:r>
          </a:p>
        </p:txBody>
      </p:sp>
      <p:grpSp>
        <p:nvGrpSpPr>
          <p:cNvPr id="2" name="Group 47"/>
          <p:cNvGrpSpPr>
            <a:grpSpLocks/>
          </p:cNvGrpSpPr>
          <p:nvPr/>
        </p:nvGrpSpPr>
        <p:grpSpPr bwMode="auto">
          <a:xfrm>
            <a:off x="7265794" y="2571744"/>
            <a:ext cx="1521048" cy="715758"/>
            <a:chOff x="2548" y="2574"/>
            <a:chExt cx="746" cy="293"/>
          </a:xfrm>
        </p:grpSpPr>
        <p:sp>
          <p:nvSpPr>
            <p:cNvPr id="10" name="Oval 37"/>
            <p:cNvSpPr>
              <a:spLocks noChangeArrowheads="1"/>
            </p:cNvSpPr>
            <p:nvPr/>
          </p:nvSpPr>
          <p:spPr bwMode="auto">
            <a:xfrm>
              <a:off x="2548" y="2720"/>
              <a:ext cx="177" cy="147"/>
            </a:xfrm>
            <a:prstGeom prst="ellipse">
              <a:avLst/>
            </a:prstGeom>
            <a:solidFill>
              <a:srgbClr val="009E9A"/>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sp>
          <p:nvSpPr>
            <p:cNvPr id="11" name="Rectangle 51"/>
            <p:cNvSpPr>
              <a:spLocks noChangeArrowheads="1"/>
            </p:cNvSpPr>
            <p:nvPr/>
          </p:nvSpPr>
          <p:spPr bwMode="auto">
            <a:xfrm>
              <a:off x="2729" y="2574"/>
              <a:ext cx="565" cy="215"/>
            </a:xfrm>
            <a:prstGeom prst="rect">
              <a:avLst/>
            </a:prstGeom>
            <a:noFill/>
            <a:ln w="9525" algn="ctr">
              <a:noFill/>
              <a:miter lim="800000"/>
              <a:headEnd/>
              <a:tailEnd/>
            </a:ln>
          </p:spPr>
          <p:txBody>
            <a:bodyPr wrap="square" lIns="90000" tIns="46800" rIns="90000" bIns="46800">
              <a:spAutoFit/>
            </a:bodyPr>
            <a:lstStyle/>
            <a:p>
              <a:r>
                <a:rPr lang="fr-FR" sz="1400" b="1" dirty="0">
                  <a:latin typeface="Calibri" pitchFamily="34" charset="0"/>
                </a:rPr>
                <a:t>Concessions</a:t>
              </a:r>
              <a:br>
                <a:rPr lang="fr-FR" sz="1400" b="1" dirty="0">
                  <a:latin typeface="Calibri" pitchFamily="34" charset="0"/>
                </a:rPr>
              </a:br>
              <a:r>
                <a:rPr lang="fr-FR" sz="1400" b="1" dirty="0">
                  <a:latin typeface="Calibri" pitchFamily="34" charset="0"/>
                </a:rPr>
                <a:t>Gaz</a:t>
              </a:r>
            </a:p>
          </p:txBody>
        </p:sp>
      </p:grpSp>
      <p:sp>
        <p:nvSpPr>
          <p:cNvPr id="12" name="Rectangle 56"/>
          <p:cNvSpPr>
            <a:spLocks noChangeArrowheads="1"/>
          </p:cNvSpPr>
          <p:nvPr/>
        </p:nvSpPr>
        <p:spPr bwMode="auto">
          <a:xfrm>
            <a:off x="6929461" y="1728735"/>
            <a:ext cx="1000125" cy="594331"/>
          </a:xfrm>
          <a:prstGeom prst="rect">
            <a:avLst/>
          </a:prstGeom>
          <a:noFill/>
          <a:ln w="9525" algn="ctr">
            <a:noFill/>
            <a:miter lim="800000"/>
            <a:headEnd/>
            <a:tailEnd/>
          </a:ln>
        </p:spPr>
        <p:txBody>
          <a:bodyPr lIns="90000" tIns="46800" rIns="90000" bIns="46800">
            <a:spAutoFit/>
          </a:bodyPr>
          <a:lstStyle/>
          <a:p>
            <a:pPr>
              <a:lnSpc>
                <a:spcPct val="120000"/>
              </a:lnSpc>
            </a:pPr>
            <a:r>
              <a:rPr lang="fr-FR" sz="1400" b="1" dirty="0">
                <a:latin typeface="Calibri" pitchFamily="34" charset="0"/>
              </a:rPr>
              <a:t>Éligibles </a:t>
            </a:r>
            <a:r>
              <a:rPr lang="fr-FR" sz="1400" b="1" dirty="0" err="1">
                <a:latin typeface="Calibri" pitchFamily="34" charset="0"/>
              </a:rPr>
              <a:t>élec</a:t>
            </a:r>
            <a:endParaRPr lang="fr-FR" sz="1400" b="1" dirty="0">
              <a:latin typeface="Calibri" pitchFamily="34" charset="0"/>
            </a:endParaRPr>
          </a:p>
        </p:txBody>
      </p:sp>
      <p:sp>
        <p:nvSpPr>
          <p:cNvPr id="13" name="Oval 38"/>
          <p:cNvSpPr>
            <a:spLocks noChangeArrowheads="1"/>
          </p:cNvSpPr>
          <p:nvPr/>
        </p:nvSpPr>
        <p:spPr bwMode="auto">
          <a:xfrm>
            <a:off x="6250512" y="2085925"/>
            <a:ext cx="36000" cy="36000"/>
          </a:xfrm>
          <a:prstGeom prst="ellipse">
            <a:avLst/>
          </a:prstGeom>
          <a:solidFill>
            <a:schemeClr val="tx1"/>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4" name="Rectangle 56"/>
          <p:cNvSpPr>
            <a:spLocks noChangeArrowheads="1"/>
          </p:cNvSpPr>
          <p:nvPr/>
        </p:nvSpPr>
        <p:spPr bwMode="auto">
          <a:xfrm>
            <a:off x="4214809" y="1904596"/>
            <a:ext cx="2143141" cy="309958"/>
          </a:xfrm>
          <a:prstGeom prst="rect">
            <a:avLst/>
          </a:prstGeom>
          <a:noFill/>
          <a:ln w="9525" algn="ctr">
            <a:noFill/>
            <a:miter lim="800000"/>
            <a:headEnd/>
            <a:tailEnd/>
          </a:ln>
        </p:spPr>
        <p:txBody>
          <a:bodyPr wrap="square" lIns="90000" tIns="46800" rIns="90000" bIns="46800">
            <a:spAutoFit/>
          </a:bodyPr>
          <a:lstStyle/>
          <a:p>
            <a:pPr algn="ctr"/>
            <a:r>
              <a:rPr lang="fr-FR" sz="1400" b="1" dirty="0">
                <a:latin typeface="Calibri" pitchFamily="34" charset="0"/>
              </a:rPr>
              <a:t>Services </a:t>
            </a:r>
            <a:r>
              <a:rPr lang="fr-FR" sz="1400" b="1" dirty="0" smtClean="0">
                <a:latin typeface="Calibri" pitchFamily="34" charset="0"/>
              </a:rPr>
              <a:t> énergie in-situ</a:t>
            </a:r>
            <a:endParaRPr lang="fr-FR" sz="1400" b="1" dirty="0">
              <a:latin typeface="Calibri" pitchFamily="34" charset="0"/>
            </a:endParaRPr>
          </a:p>
        </p:txBody>
      </p:sp>
      <p:sp>
        <p:nvSpPr>
          <p:cNvPr id="15" name="Oval 38"/>
          <p:cNvSpPr>
            <a:spLocks noChangeArrowheads="1"/>
          </p:cNvSpPr>
          <p:nvPr/>
        </p:nvSpPr>
        <p:spPr bwMode="auto">
          <a:xfrm>
            <a:off x="6643702" y="2157363"/>
            <a:ext cx="180000" cy="180000"/>
          </a:xfrm>
          <a:prstGeom prst="ellipse">
            <a:avLst/>
          </a:prstGeom>
          <a:solidFill>
            <a:schemeClr val="accent1">
              <a:lumMod val="60000"/>
              <a:lumOff val="4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6" name="Rectangle 56"/>
          <p:cNvSpPr>
            <a:spLocks noChangeArrowheads="1"/>
          </p:cNvSpPr>
          <p:nvPr/>
        </p:nvSpPr>
        <p:spPr bwMode="auto">
          <a:xfrm>
            <a:off x="5000628" y="1647194"/>
            <a:ext cx="1500191" cy="353046"/>
          </a:xfrm>
          <a:prstGeom prst="rect">
            <a:avLst/>
          </a:prstGeom>
          <a:noFill/>
          <a:ln w="9525" algn="ctr">
            <a:noFill/>
            <a:miter lim="800000"/>
            <a:headEnd/>
            <a:tailEnd/>
          </a:ln>
        </p:spPr>
        <p:txBody>
          <a:bodyPr wrap="square" lIns="90000" tIns="46800" rIns="90000" bIns="46800">
            <a:spAutoFit/>
          </a:bodyPr>
          <a:lstStyle/>
          <a:p>
            <a:pPr algn="r">
              <a:lnSpc>
                <a:spcPct val="120000"/>
              </a:lnSpc>
            </a:pPr>
            <a:r>
              <a:rPr lang="fr-FR" sz="1400" b="1" dirty="0">
                <a:latin typeface="Calibri" pitchFamily="34" charset="0"/>
              </a:rPr>
              <a:t>Éligibles </a:t>
            </a:r>
            <a:r>
              <a:rPr lang="fr-FR" sz="1400" b="1" dirty="0" smtClean="0">
                <a:latin typeface="Calibri" pitchFamily="34" charset="0"/>
              </a:rPr>
              <a:t>Gaz</a:t>
            </a:r>
            <a:endParaRPr lang="fr-FR" sz="1400" b="1" dirty="0">
              <a:latin typeface="Calibri" pitchFamily="34" charset="0"/>
            </a:endParaRPr>
          </a:p>
        </p:txBody>
      </p:sp>
      <p:cxnSp>
        <p:nvCxnSpPr>
          <p:cNvPr id="17" name="Connecteur droit 16"/>
          <p:cNvCxnSpPr>
            <a:stCxn id="15" idx="0"/>
            <a:endCxn id="12" idx="1"/>
          </p:cNvCxnSpPr>
          <p:nvPr/>
        </p:nvCxnSpPr>
        <p:spPr>
          <a:xfrm rot="5400000" flipH="1" flipV="1">
            <a:off x="6765850" y="1993753"/>
            <a:ext cx="131462" cy="195759"/>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a:stCxn id="16" idx="3"/>
            <a:endCxn id="22" idx="1"/>
          </p:cNvCxnSpPr>
          <p:nvPr/>
        </p:nvCxnSpPr>
        <p:spPr>
          <a:xfrm>
            <a:off x="6500819" y="1823717"/>
            <a:ext cx="15823" cy="20658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a:stCxn id="14" idx="3"/>
            <a:endCxn id="13" idx="3"/>
          </p:cNvCxnSpPr>
          <p:nvPr/>
        </p:nvCxnSpPr>
        <p:spPr>
          <a:xfrm flipH="1">
            <a:off x="6255784" y="2059575"/>
            <a:ext cx="102166" cy="57078"/>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38"/>
          <p:cNvSpPr>
            <a:spLocks noChangeArrowheads="1"/>
          </p:cNvSpPr>
          <p:nvPr/>
        </p:nvSpPr>
        <p:spPr bwMode="auto">
          <a:xfrm>
            <a:off x="6500826" y="2014487"/>
            <a:ext cx="108000" cy="108000"/>
          </a:xfrm>
          <a:prstGeom prst="ellipse">
            <a:avLst/>
          </a:prstGeom>
          <a:solidFill>
            <a:srgbClr val="92D05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20" name="Rectangle 19"/>
          <p:cNvSpPr/>
          <p:nvPr/>
        </p:nvSpPr>
        <p:spPr>
          <a:xfrm>
            <a:off x="2214546" y="3000372"/>
            <a:ext cx="3429024" cy="928694"/>
          </a:xfrm>
          <a:prstGeom prst="wedgeRectCallout">
            <a:avLst>
              <a:gd name="adj1" fmla="val 65697"/>
              <a:gd name="adj2" fmla="val -13743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600" b="1" dirty="0" smtClean="0">
                <a:solidFill>
                  <a:srgbClr val="FFFF00"/>
                </a:solidFill>
              </a:rPr>
              <a:t>Segment à développer à terme, la priorité étant donnée aux segments concessions</a:t>
            </a:r>
            <a:endParaRPr lang="fr-FR" sz="1600" b="1" dirty="0">
              <a:solidFill>
                <a:srgbClr val="FFFF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71472" y="928670"/>
            <a:ext cx="8186766" cy="4864307"/>
          </a:xfrm>
        </p:spPr>
        <p:txBody>
          <a:bodyPr>
            <a:normAutofit fontScale="92500" lnSpcReduction="20000"/>
          </a:bodyPr>
          <a:lstStyle/>
          <a:p>
            <a:pPr fontAlgn="base">
              <a:spcBef>
                <a:spcPct val="0"/>
              </a:spcBef>
              <a:spcAft>
                <a:spcPct val="0"/>
              </a:spcAft>
              <a:buNone/>
            </a:pPr>
            <a:r>
              <a:rPr lang="fr-FR" sz="2600" dirty="0" smtClean="0">
                <a:solidFill>
                  <a:srgbClr val="0070C0"/>
                </a:solidFill>
                <a:latin typeface="MyriadPro-Semibold"/>
                <a:ea typeface="Times New Roman"/>
                <a:cs typeface="MyriadPro-Semibold"/>
              </a:rPr>
              <a:t>2.1.  La dénomination juridique :</a:t>
            </a:r>
          </a:p>
          <a:p>
            <a:pPr fontAlgn="base">
              <a:spcBef>
                <a:spcPct val="0"/>
              </a:spcBef>
              <a:spcAft>
                <a:spcPct val="0"/>
              </a:spcAft>
              <a:buNone/>
            </a:pPr>
            <a:endParaRPr lang="fr-FR" sz="2600" dirty="0" smtClean="0">
              <a:solidFill>
                <a:srgbClr val="0070C0"/>
              </a:solidFill>
              <a:latin typeface="MyriadPro-Semibold"/>
              <a:ea typeface="Times New Roman"/>
              <a:cs typeface="MyriadPro-Semibold"/>
            </a:endParaRPr>
          </a:p>
          <a:p>
            <a:pPr algn="just">
              <a:buNone/>
            </a:pPr>
            <a:r>
              <a:rPr lang="fr-FR" sz="2400" dirty="0" smtClean="0"/>
              <a:t>En janvier 2006, le groupe </a:t>
            </a:r>
            <a:r>
              <a:rPr lang="fr-FR" sz="2400" dirty="0" err="1" smtClean="0"/>
              <a:t>sonelgaz</a:t>
            </a:r>
            <a:r>
              <a:rPr lang="fr-FR" sz="2400" dirty="0" smtClean="0"/>
              <a:t>/S.P.A a érigé en filiale la Société de Distribution de l’Electricité et du Gaz d’Alger, par abréviation « SDA », ayant la forme juridique de S.P.A, au capital social de 9.000 MDA et dont le siège social est </a:t>
            </a:r>
            <a:r>
              <a:rPr lang="fr-FR" sz="2400" dirty="0" smtClean="0">
                <a:latin typeface="Arial" pitchFamily="34" charset="0"/>
                <a:cs typeface="Arial" pitchFamily="34" charset="0"/>
              </a:rPr>
              <a:t>sis à la rue </a:t>
            </a:r>
            <a:r>
              <a:rPr lang="fr-FR" sz="2400" dirty="0" err="1" smtClean="0">
                <a:latin typeface="Arial" pitchFamily="34" charset="0"/>
                <a:cs typeface="Arial" pitchFamily="34" charset="0"/>
              </a:rPr>
              <a:t>Khelifa</a:t>
            </a:r>
            <a:r>
              <a:rPr lang="fr-FR" sz="2400" dirty="0" smtClean="0">
                <a:latin typeface="Arial" pitchFamily="34" charset="0"/>
                <a:cs typeface="Arial" pitchFamily="34" charset="0"/>
              </a:rPr>
              <a:t> </a:t>
            </a:r>
            <a:r>
              <a:rPr lang="fr-FR" sz="2400" dirty="0" err="1" smtClean="0">
                <a:latin typeface="Arial" pitchFamily="34" charset="0"/>
                <a:cs typeface="Arial" pitchFamily="34" charset="0"/>
              </a:rPr>
              <a:t>Boukhalfa</a:t>
            </a:r>
            <a:r>
              <a:rPr lang="fr-FR" sz="2400" dirty="0" smtClean="0">
                <a:latin typeface="Arial" pitchFamily="34" charset="0"/>
                <a:cs typeface="Arial" pitchFamily="34" charset="0"/>
              </a:rPr>
              <a:t>, N° 39,41 Alger Centre.</a:t>
            </a:r>
            <a:endParaRPr lang="fr-FR" sz="2400" dirty="0" smtClean="0"/>
          </a:p>
          <a:p>
            <a:pPr algn="just">
              <a:buNone/>
            </a:pPr>
            <a:endParaRPr lang="fr-FR" sz="2400" dirty="0" smtClean="0"/>
          </a:p>
          <a:p>
            <a:pPr algn="just">
              <a:buNone/>
            </a:pPr>
            <a:r>
              <a:rPr lang="fr-FR" sz="2400" dirty="0" smtClean="0"/>
              <a:t>La SDA est l’une des quatre filiales de Distribution du Groupe </a:t>
            </a:r>
            <a:r>
              <a:rPr lang="fr-FR" sz="2400" dirty="0" err="1" smtClean="0"/>
              <a:t>Sonelgaz</a:t>
            </a:r>
            <a:r>
              <a:rPr lang="fr-FR" sz="2400" dirty="0" smtClean="0"/>
              <a:t>.</a:t>
            </a:r>
          </a:p>
          <a:p>
            <a:pPr algn="just">
              <a:buNone/>
            </a:pPr>
            <a:endParaRPr lang="fr-FR" sz="2400" dirty="0" smtClean="0"/>
          </a:p>
          <a:p>
            <a:pPr algn="just">
              <a:buNone/>
            </a:pPr>
            <a:r>
              <a:rPr lang="fr-FR" sz="2400" dirty="0" smtClean="0">
                <a:latin typeface="Arial" pitchFamily="34" charset="0"/>
                <a:cs typeface="Arial" pitchFamily="34" charset="0"/>
              </a:rPr>
              <a:t>Elle </a:t>
            </a:r>
            <a:r>
              <a:rPr lang="fr-FR" sz="2400" strike="sngStrike" dirty="0" smtClean="0">
                <a:latin typeface="Arial" pitchFamily="34" charset="0"/>
                <a:cs typeface="Arial" pitchFamily="34" charset="0"/>
              </a:rPr>
              <a:t>e</a:t>
            </a:r>
            <a:r>
              <a:rPr lang="fr-FR" sz="2400" dirty="0" smtClean="0">
                <a:latin typeface="Arial" pitchFamily="34" charset="0"/>
                <a:cs typeface="Arial" pitchFamily="34" charset="0"/>
              </a:rPr>
              <a:t> assure la distribution par canalisation de  l’énergie électrique et gazière aux clients résidants dans les Wilayas d’Alger, de </a:t>
            </a:r>
            <a:r>
              <a:rPr lang="fr-FR" sz="2400" dirty="0" err="1" smtClean="0">
                <a:latin typeface="Arial" pitchFamily="34" charset="0"/>
                <a:cs typeface="Arial" pitchFamily="34" charset="0"/>
              </a:rPr>
              <a:t>Boumerdes</a:t>
            </a:r>
            <a:r>
              <a:rPr lang="fr-FR" sz="2400" dirty="0" smtClean="0">
                <a:latin typeface="Arial" pitchFamily="34" charset="0"/>
                <a:cs typeface="Arial" pitchFamily="34" charset="0"/>
              </a:rPr>
              <a:t> et  de Tipasa.</a:t>
            </a:r>
          </a:p>
          <a:p>
            <a:pPr>
              <a:buNone/>
            </a:pPr>
            <a:endParaRPr lang="fr-FR" sz="2400" u="sng" dirty="0" smtClean="0"/>
          </a:p>
          <a:p>
            <a:endParaRPr lang="fr-FR" dirty="0"/>
          </a:p>
        </p:txBody>
      </p:sp>
      <p:sp>
        <p:nvSpPr>
          <p:cNvPr id="3" name="Titre 2"/>
          <p:cNvSpPr>
            <a:spLocks noGrp="1"/>
          </p:cNvSpPr>
          <p:nvPr>
            <p:ph type="title"/>
          </p:nvPr>
        </p:nvSpPr>
        <p:spPr>
          <a:xfrm>
            <a:off x="457200" y="142852"/>
            <a:ext cx="8229600" cy="725470"/>
          </a:xfrm>
        </p:spPr>
        <p:txBody>
          <a:bodyPr>
            <a:normAutofit/>
          </a:bodyPr>
          <a:lstStyle/>
          <a:p>
            <a:pPr fontAlgn="base">
              <a:spcAft>
                <a:spcPct val="0"/>
              </a:spcAft>
            </a:pPr>
            <a:r>
              <a:rPr lang="fr-FR" sz="2400" b="0" dirty="0" smtClean="0">
                <a:solidFill>
                  <a:srgbClr val="0070C0"/>
                </a:solidFill>
                <a:effectLst/>
                <a:latin typeface="MyriadPro-Semibold"/>
                <a:ea typeface="Times New Roman"/>
                <a:cs typeface="MyriadPro-Semibold"/>
              </a:rPr>
              <a:t>2.  Fondamentaux de la Société SDA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a:bodyPr>
          <a:lstStyle/>
          <a:p>
            <a:pPr algn="l"/>
            <a:r>
              <a:rPr lang="fr-FR" sz="3600" dirty="0" smtClean="0"/>
              <a:t>3.3.3. Construction des scénarios</a:t>
            </a:r>
            <a:endParaRPr lang="fr-FR" sz="36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60</a:t>
            </a:fld>
            <a:endParaRPr lang="fr-F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767080"/>
            <a:ext cx="8229600" cy="3376432"/>
          </a:xfrm>
        </p:spPr>
        <p:txBody>
          <a:bodyPr>
            <a:normAutofit/>
          </a:bodyPr>
          <a:lstStyle/>
          <a:p>
            <a:r>
              <a:rPr lang="fr-FR" sz="2400" dirty="0" smtClean="0"/>
              <a:t>Les scénarios stratégiques pour SDA ont été définis en croisant trois variables déterminantes dans le développement de SDA, à savoir:</a:t>
            </a:r>
          </a:p>
          <a:p>
            <a:pPr marL="1088136" lvl="2" indent="-457200">
              <a:buFont typeface="+mj-lt"/>
              <a:buAutoNum type="alphaLcPeriod"/>
            </a:pPr>
            <a:r>
              <a:rPr lang="fr-FR" sz="1800" dirty="0" smtClean="0"/>
              <a:t>concurrence sur les concessions.</a:t>
            </a:r>
          </a:p>
          <a:p>
            <a:pPr marL="1088136" lvl="2" indent="-457200">
              <a:buFont typeface="+mj-lt"/>
              <a:buAutoNum type="alphaLcPeriod"/>
            </a:pPr>
            <a:r>
              <a:rPr lang="fr-FR" sz="1800" dirty="0" smtClean="0"/>
              <a:t>Séparation des activités commerciale et technique</a:t>
            </a:r>
          </a:p>
          <a:p>
            <a:pPr marL="1088136" lvl="2" indent="-457200">
              <a:buFont typeface="+mj-lt"/>
              <a:buAutoNum type="alphaLcPeriod"/>
            </a:pPr>
            <a:r>
              <a:rPr lang="fr-FR" sz="1800" dirty="0" smtClean="0"/>
              <a:t>Développement des services</a:t>
            </a:r>
          </a:p>
          <a:p>
            <a:pPr lvl="1"/>
            <a:endParaRPr lang="fr-FR" sz="2000" dirty="0"/>
          </a:p>
        </p:txBody>
      </p:sp>
      <p:sp>
        <p:nvSpPr>
          <p:cNvPr id="3" name="Titre 2"/>
          <p:cNvSpPr>
            <a:spLocks noGrp="1"/>
          </p:cNvSpPr>
          <p:nvPr>
            <p:ph type="title"/>
          </p:nvPr>
        </p:nvSpPr>
        <p:spPr/>
        <p:txBody>
          <a:bodyPr>
            <a:normAutofit fontScale="90000"/>
          </a:bodyPr>
          <a:lstStyle/>
          <a:p>
            <a:r>
              <a:rPr lang="fr-FR" sz="4400" dirty="0" smtClean="0"/>
              <a:t>3. Construction des scénarios</a:t>
            </a:r>
            <a:endParaRPr lang="fr-F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a:bodyPr>
          <a:lstStyle/>
          <a:p>
            <a:pPr algn="l"/>
            <a:r>
              <a:rPr lang="fr-FR" sz="3600" dirty="0" smtClean="0"/>
              <a:t>3.3.4.  Description des scénarios</a:t>
            </a:r>
            <a:endParaRPr lang="fr-FR" sz="36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62</a:t>
            </a:fld>
            <a:endParaRPr lang="fr-F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space réservé du numéro de diapositive 60"/>
          <p:cNvSpPr>
            <a:spLocks noGrp="1"/>
          </p:cNvSpPr>
          <p:nvPr>
            <p:ph type="sldNum" sz="quarter" idx="12"/>
          </p:nvPr>
        </p:nvSpPr>
        <p:spPr>
          <a:xfrm>
            <a:off x="217742" y="5941636"/>
            <a:ext cx="457200" cy="457200"/>
          </a:xfrm>
        </p:spPr>
        <p:txBody>
          <a:bodyPr/>
          <a:lstStyle/>
          <a:p>
            <a:pPr>
              <a:defRPr/>
            </a:pPr>
            <a:fld id="{B5049B5E-5D87-4A30-B59B-AE213679D0A5}" type="slidenum">
              <a:rPr lang="fr-FR" smtClean="0"/>
              <a:pPr>
                <a:defRPr/>
              </a:pPr>
              <a:t>63</a:t>
            </a:fld>
            <a:endParaRPr lang="fr-FR"/>
          </a:p>
        </p:txBody>
      </p:sp>
      <p:sp>
        <p:nvSpPr>
          <p:cNvPr id="31" name="Rectangle 29"/>
          <p:cNvSpPr>
            <a:spLocks noChangeArrowheads="1"/>
          </p:cNvSpPr>
          <p:nvPr/>
        </p:nvSpPr>
        <p:spPr bwMode="auto">
          <a:xfrm>
            <a:off x="214282" y="642918"/>
            <a:ext cx="8094836" cy="5940000"/>
          </a:xfrm>
          <a:prstGeom prst="rect">
            <a:avLst/>
          </a:prstGeom>
          <a:solidFill>
            <a:schemeClr val="bg1"/>
          </a:solidFill>
          <a:ln w="19050" algn="ctr">
            <a:solidFill>
              <a:schemeClr val="accent1"/>
            </a:solidFill>
            <a:miter lim="800000"/>
            <a:headEnd/>
            <a:tailEnd/>
          </a:ln>
        </p:spPr>
        <p:txBody>
          <a:bodyPr wrap="none" lIns="18000" tIns="18000" rIns="18000" bIns="18000" anchor="ctr"/>
          <a:lstStyle/>
          <a:p>
            <a:endParaRPr lang="fr-FR" sz="1400" dirty="0"/>
          </a:p>
        </p:txBody>
      </p:sp>
      <p:sp>
        <p:nvSpPr>
          <p:cNvPr id="64" name="ZoneTexte 63"/>
          <p:cNvSpPr txBox="1"/>
          <p:nvPr/>
        </p:nvSpPr>
        <p:spPr>
          <a:xfrm>
            <a:off x="642910" y="142852"/>
            <a:ext cx="7858180" cy="461665"/>
          </a:xfrm>
          <a:prstGeom prst="rect">
            <a:avLst/>
          </a:prstGeom>
          <a:noFill/>
        </p:spPr>
        <p:txBody>
          <a:bodyPr wrap="square" rtlCol="0">
            <a:spAutoFit/>
          </a:bodyPr>
          <a:lstStyle/>
          <a:p>
            <a:r>
              <a:rPr lang="fr-FR" sz="2400" b="1" dirty="0" smtClean="0">
                <a:ln w="1905"/>
                <a:solidFill>
                  <a:srgbClr val="00B0F0"/>
                </a:solidFill>
                <a:effectLst>
                  <a:innerShdw blurRad="69850" dist="43180" dir="5400000">
                    <a:srgbClr val="000000">
                      <a:alpha val="65000"/>
                    </a:srgbClr>
                  </a:innerShdw>
                </a:effectLst>
              </a:rPr>
              <a:t>a. Matrice de Scénarios</a:t>
            </a:r>
          </a:p>
        </p:txBody>
      </p:sp>
      <p:sp>
        <p:nvSpPr>
          <p:cNvPr id="6" name="Text Box 3"/>
          <p:cNvSpPr txBox="1">
            <a:spLocks noChangeArrowheads="1"/>
          </p:cNvSpPr>
          <p:nvPr/>
        </p:nvSpPr>
        <p:spPr bwMode="auto">
          <a:xfrm>
            <a:off x="892983" y="2267147"/>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Pas de concurrence (SDA Monopole sur Alger)</a:t>
            </a:r>
            <a:endParaRPr lang="fr-FR" sz="1400" dirty="0"/>
          </a:p>
        </p:txBody>
      </p:sp>
      <p:sp>
        <p:nvSpPr>
          <p:cNvPr id="7" name="Text Box 4"/>
          <p:cNvSpPr txBox="1">
            <a:spLocks noChangeArrowheads="1"/>
          </p:cNvSpPr>
          <p:nvPr/>
        </p:nvSpPr>
        <p:spPr bwMode="auto">
          <a:xfrm>
            <a:off x="892983" y="5150926"/>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Écrémage subit: Perte concessions rentables mises en concurrence.</a:t>
            </a:r>
            <a:endParaRPr lang="fr-FR" sz="1400" dirty="0"/>
          </a:p>
        </p:txBody>
      </p:sp>
      <p:cxnSp>
        <p:nvCxnSpPr>
          <p:cNvPr id="10" name="AutoShape 7"/>
          <p:cNvCxnSpPr>
            <a:cxnSpLocks noChangeShapeType="1"/>
            <a:stCxn id="6" idx="3"/>
            <a:endCxn id="40" idx="1"/>
          </p:cNvCxnSpPr>
          <p:nvPr/>
        </p:nvCxnSpPr>
        <p:spPr bwMode="auto">
          <a:xfrm flipV="1">
            <a:off x="3016983" y="1955664"/>
            <a:ext cx="387750" cy="652824"/>
          </a:xfrm>
          <a:prstGeom prst="bentConnector3">
            <a:avLst>
              <a:gd name="adj1" fmla="val 50000"/>
            </a:avLst>
          </a:prstGeom>
          <a:noFill/>
          <a:ln w="9525">
            <a:solidFill>
              <a:schemeClr val="accent1"/>
            </a:solidFill>
            <a:miter lim="800000"/>
            <a:headEnd/>
            <a:tailEnd type="triangle" w="med" len="med"/>
          </a:ln>
        </p:spPr>
      </p:cxnSp>
      <p:cxnSp>
        <p:nvCxnSpPr>
          <p:cNvPr id="11" name="AutoShape 8"/>
          <p:cNvCxnSpPr>
            <a:cxnSpLocks noChangeShapeType="1"/>
            <a:stCxn id="6" idx="3"/>
            <a:endCxn id="42" idx="1"/>
          </p:cNvCxnSpPr>
          <p:nvPr/>
        </p:nvCxnSpPr>
        <p:spPr bwMode="auto">
          <a:xfrm>
            <a:off x="3016983" y="2608488"/>
            <a:ext cx="387750" cy="508819"/>
          </a:xfrm>
          <a:prstGeom prst="bentConnector3">
            <a:avLst>
              <a:gd name="adj1" fmla="val 50000"/>
            </a:avLst>
          </a:prstGeom>
          <a:noFill/>
          <a:ln w="9525">
            <a:solidFill>
              <a:schemeClr val="accent1"/>
            </a:solidFill>
            <a:miter lim="800000"/>
            <a:headEnd/>
            <a:tailEnd type="triangle" w="med" len="med"/>
          </a:ln>
        </p:spPr>
      </p:cxnSp>
      <p:sp>
        <p:nvSpPr>
          <p:cNvPr id="12" name="Text Box 9"/>
          <p:cNvSpPr txBox="1">
            <a:spLocks noChangeArrowheads="1"/>
          </p:cNvSpPr>
          <p:nvPr/>
        </p:nvSpPr>
        <p:spPr bwMode="auto">
          <a:xfrm>
            <a:off x="1058599" y="785794"/>
            <a:ext cx="1798889"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concurrence sur les concessions</a:t>
            </a:r>
            <a:endParaRPr lang="fr-FR" sz="1400" b="1" i="1" dirty="0"/>
          </a:p>
        </p:txBody>
      </p:sp>
      <p:sp>
        <p:nvSpPr>
          <p:cNvPr id="14" name="Text Box 12"/>
          <p:cNvSpPr txBox="1">
            <a:spLocks noChangeArrowheads="1"/>
          </p:cNvSpPr>
          <p:nvPr/>
        </p:nvSpPr>
        <p:spPr bwMode="auto">
          <a:xfrm>
            <a:off x="6072138" y="857233"/>
            <a:ext cx="1571696"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Développement </a:t>
            </a:r>
            <a:r>
              <a:rPr lang="fr-FR" sz="1400" b="1" i="1" dirty="0"/>
              <a:t>des services</a:t>
            </a:r>
          </a:p>
        </p:txBody>
      </p:sp>
      <p:sp>
        <p:nvSpPr>
          <p:cNvPr id="15" name="Text Box 13"/>
          <p:cNvSpPr txBox="1">
            <a:spLocks noChangeArrowheads="1"/>
          </p:cNvSpPr>
          <p:nvPr/>
        </p:nvSpPr>
        <p:spPr bwMode="auto">
          <a:xfrm>
            <a:off x="5715009" y="1500174"/>
            <a:ext cx="2189422" cy="251795"/>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Pas de développement</a:t>
            </a:r>
            <a:endParaRPr lang="fr-FR" sz="1400" dirty="0"/>
          </a:p>
        </p:txBody>
      </p:sp>
      <p:sp>
        <p:nvSpPr>
          <p:cNvPr id="16" name="Text Box 14"/>
          <p:cNvSpPr txBox="1">
            <a:spLocks noChangeArrowheads="1"/>
          </p:cNvSpPr>
          <p:nvPr/>
        </p:nvSpPr>
        <p:spPr bwMode="auto">
          <a:xfrm>
            <a:off x="5715008" y="1909957"/>
            <a:ext cx="2214578" cy="467239"/>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Entités </a:t>
            </a:r>
            <a:r>
              <a:rPr lang="fr-FR" sz="1400" dirty="0"/>
              <a:t>services </a:t>
            </a:r>
            <a:r>
              <a:rPr lang="fr-FR" sz="1400" dirty="0" smtClean="0"/>
              <a:t>dédiés (</a:t>
            </a:r>
            <a:r>
              <a:rPr lang="fr-FR" sz="1400" dirty="0" err="1" smtClean="0"/>
              <a:t>élec</a:t>
            </a:r>
            <a:r>
              <a:rPr lang="fr-FR" sz="1400" dirty="0" smtClean="0"/>
              <a:t> et gaz)</a:t>
            </a:r>
            <a:endParaRPr lang="fr-FR" sz="1400" dirty="0"/>
          </a:p>
        </p:txBody>
      </p:sp>
      <p:sp>
        <p:nvSpPr>
          <p:cNvPr id="17" name="Text Box 15"/>
          <p:cNvSpPr txBox="1">
            <a:spLocks noChangeArrowheads="1"/>
          </p:cNvSpPr>
          <p:nvPr/>
        </p:nvSpPr>
        <p:spPr bwMode="auto">
          <a:xfrm>
            <a:off x="5715008" y="2571744"/>
            <a:ext cx="2302583" cy="251795"/>
          </a:xfrm>
          <a:prstGeom prst="rect">
            <a:avLst/>
          </a:prstGeom>
          <a:noFill/>
          <a:ln w="9525" algn="ctr">
            <a:solidFill>
              <a:schemeClr val="bg1">
                <a:lumMod val="75000"/>
              </a:schemeClr>
            </a:solidFill>
            <a:miter lim="800000"/>
            <a:headEnd/>
            <a:tailEnd/>
          </a:ln>
        </p:spPr>
        <p:txBody>
          <a:bodyPr wrap="square" lIns="18000" tIns="18000" rIns="18000" bIns="18000">
            <a:spAutoFit/>
          </a:bodyPr>
          <a:lstStyle/>
          <a:p>
            <a:pPr algn="ctr"/>
            <a:r>
              <a:rPr lang="fr-FR" sz="1400" dirty="0" smtClean="0">
                <a:solidFill>
                  <a:schemeClr val="bg1">
                    <a:lumMod val="65000"/>
                  </a:schemeClr>
                </a:solidFill>
              </a:rPr>
              <a:t>Pas de développement</a:t>
            </a:r>
          </a:p>
        </p:txBody>
      </p:sp>
      <p:sp>
        <p:nvSpPr>
          <p:cNvPr id="18" name="Text Box 16"/>
          <p:cNvSpPr txBox="1">
            <a:spLocks noChangeArrowheads="1"/>
          </p:cNvSpPr>
          <p:nvPr/>
        </p:nvSpPr>
        <p:spPr bwMode="auto">
          <a:xfrm>
            <a:off x="5748193" y="2981527"/>
            <a:ext cx="2197959" cy="528794"/>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Entités services dédiés (</a:t>
            </a:r>
            <a:r>
              <a:rPr lang="fr-FR" sz="1400" dirty="0" err="1" smtClean="0"/>
              <a:t>élec</a:t>
            </a:r>
            <a:r>
              <a:rPr lang="fr-FR" sz="1400" dirty="0" smtClean="0"/>
              <a:t> et gaz</a:t>
            </a:r>
            <a:r>
              <a:rPr lang="fr-FR" dirty="0" smtClean="0"/>
              <a:t>)</a:t>
            </a:r>
            <a:endParaRPr lang="fr-FR" dirty="0"/>
          </a:p>
        </p:txBody>
      </p:sp>
      <p:cxnSp>
        <p:nvCxnSpPr>
          <p:cNvPr id="19" name="AutoShape 17"/>
          <p:cNvCxnSpPr>
            <a:cxnSpLocks noChangeShapeType="1"/>
            <a:stCxn id="40" idx="3"/>
            <a:endCxn id="15" idx="1"/>
          </p:cNvCxnSpPr>
          <p:nvPr/>
        </p:nvCxnSpPr>
        <p:spPr bwMode="auto">
          <a:xfrm flipV="1">
            <a:off x="5333559" y="1626072"/>
            <a:ext cx="381450" cy="329592"/>
          </a:xfrm>
          <a:prstGeom prst="bentConnector3">
            <a:avLst>
              <a:gd name="adj1" fmla="val 50000"/>
            </a:avLst>
          </a:prstGeom>
          <a:noFill/>
          <a:ln w="9525">
            <a:solidFill>
              <a:schemeClr val="accent1"/>
            </a:solidFill>
            <a:miter lim="800000"/>
            <a:headEnd/>
            <a:tailEnd type="triangle" w="med" len="med"/>
          </a:ln>
        </p:spPr>
      </p:cxnSp>
      <p:cxnSp>
        <p:nvCxnSpPr>
          <p:cNvPr id="20" name="AutoShape 18"/>
          <p:cNvCxnSpPr>
            <a:cxnSpLocks noChangeShapeType="1"/>
            <a:stCxn id="40" idx="3"/>
            <a:endCxn id="16" idx="1"/>
          </p:cNvCxnSpPr>
          <p:nvPr/>
        </p:nvCxnSpPr>
        <p:spPr bwMode="auto">
          <a:xfrm>
            <a:off x="5333559" y="1955664"/>
            <a:ext cx="381449" cy="187913"/>
          </a:xfrm>
          <a:prstGeom prst="bentConnector3">
            <a:avLst>
              <a:gd name="adj1" fmla="val 50000"/>
            </a:avLst>
          </a:prstGeom>
          <a:noFill/>
          <a:ln w="9525">
            <a:solidFill>
              <a:schemeClr val="accent1"/>
            </a:solidFill>
            <a:miter lim="800000"/>
            <a:headEnd/>
            <a:tailEnd type="triangle" w="med" len="med"/>
          </a:ln>
        </p:spPr>
      </p:cxnSp>
      <p:cxnSp>
        <p:nvCxnSpPr>
          <p:cNvPr id="21" name="AutoShape 19"/>
          <p:cNvCxnSpPr>
            <a:cxnSpLocks noChangeShapeType="1"/>
            <a:stCxn id="42" idx="3"/>
            <a:endCxn id="17" idx="1"/>
          </p:cNvCxnSpPr>
          <p:nvPr/>
        </p:nvCxnSpPr>
        <p:spPr bwMode="auto">
          <a:xfrm flipV="1">
            <a:off x="5333559" y="2697642"/>
            <a:ext cx="381449" cy="419665"/>
          </a:xfrm>
          <a:prstGeom prst="bentConnector3">
            <a:avLst>
              <a:gd name="adj1" fmla="val 50000"/>
            </a:avLst>
          </a:prstGeom>
          <a:noFill/>
          <a:ln w="9525">
            <a:solidFill>
              <a:schemeClr val="accent1"/>
            </a:solidFill>
            <a:miter lim="800000"/>
            <a:headEnd/>
            <a:tailEnd type="triangle" w="med" len="med"/>
          </a:ln>
        </p:spPr>
      </p:cxnSp>
      <p:cxnSp>
        <p:nvCxnSpPr>
          <p:cNvPr id="22" name="AutoShape 20"/>
          <p:cNvCxnSpPr>
            <a:cxnSpLocks noChangeShapeType="1"/>
            <a:stCxn id="42" idx="3"/>
            <a:endCxn id="18" idx="1"/>
          </p:cNvCxnSpPr>
          <p:nvPr/>
        </p:nvCxnSpPr>
        <p:spPr bwMode="auto">
          <a:xfrm>
            <a:off x="5333559" y="3117307"/>
            <a:ext cx="414634" cy="128617"/>
          </a:xfrm>
          <a:prstGeom prst="bentConnector3">
            <a:avLst>
              <a:gd name="adj1" fmla="val 50000"/>
            </a:avLst>
          </a:prstGeom>
          <a:noFill/>
          <a:ln w="9525">
            <a:solidFill>
              <a:schemeClr val="accent1"/>
            </a:solidFill>
            <a:miter lim="800000"/>
            <a:headEnd/>
            <a:tailEnd type="triangle" w="med" len="med"/>
          </a:ln>
        </p:spPr>
      </p:cxnSp>
      <p:sp>
        <p:nvSpPr>
          <p:cNvPr id="34" name="Line 32"/>
          <p:cNvSpPr>
            <a:spLocks noChangeShapeType="1"/>
          </p:cNvSpPr>
          <p:nvPr/>
        </p:nvSpPr>
        <p:spPr bwMode="auto">
          <a:xfrm>
            <a:off x="179512" y="1469614"/>
            <a:ext cx="8096400" cy="0"/>
          </a:xfrm>
          <a:prstGeom prst="line">
            <a:avLst/>
          </a:prstGeom>
          <a:noFill/>
          <a:ln w="9525">
            <a:solidFill>
              <a:schemeClr val="accent1"/>
            </a:solidFill>
            <a:round/>
            <a:headEnd/>
            <a:tailEnd/>
          </a:ln>
        </p:spPr>
        <p:txBody>
          <a:bodyPr wrap="none" lIns="18000" tIns="18000" rIns="18000" bIns="18000" anchor="ctr"/>
          <a:lstStyle/>
          <a:p>
            <a:endParaRPr lang="fr-FR"/>
          </a:p>
        </p:txBody>
      </p:sp>
      <p:sp>
        <p:nvSpPr>
          <p:cNvPr id="33" name="Line 31"/>
          <p:cNvSpPr>
            <a:spLocks noChangeShapeType="1"/>
          </p:cNvSpPr>
          <p:nvPr/>
        </p:nvSpPr>
        <p:spPr bwMode="auto">
          <a:xfrm flipH="1">
            <a:off x="5588751" y="714356"/>
            <a:ext cx="0" cy="5940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grpSp>
        <p:nvGrpSpPr>
          <p:cNvPr id="2" name="Groupe 48"/>
          <p:cNvGrpSpPr/>
          <p:nvPr/>
        </p:nvGrpSpPr>
        <p:grpSpPr>
          <a:xfrm>
            <a:off x="7500958" y="1428736"/>
            <a:ext cx="1650881" cy="503237"/>
            <a:chOff x="7531966" y="1887924"/>
            <a:chExt cx="1436567" cy="503237"/>
          </a:xfrm>
        </p:grpSpPr>
        <p:sp>
          <p:nvSpPr>
            <p:cNvPr id="27" name="Oval 25"/>
            <p:cNvSpPr>
              <a:spLocks noChangeArrowheads="1"/>
            </p:cNvSpPr>
            <p:nvPr/>
          </p:nvSpPr>
          <p:spPr bwMode="auto">
            <a:xfrm>
              <a:off x="7531966" y="1887924"/>
              <a:ext cx="1381125" cy="503237"/>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3" name="Text Box 21"/>
            <p:cNvSpPr txBox="1">
              <a:spLocks noChangeArrowheads="1"/>
            </p:cNvSpPr>
            <p:nvPr/>
          </p:nvSpPr>
          <p:spPr bwMode="auto">
            <a:xfrm>
              <a:off x="7670618" y="2020166"/>
              <a:ext cx="1297915" cy="282573"/>
            </a:xfrm>
            <a:prstGeom prst="rect">
              <a:avLst/>
            </a:prstGeom>
            <a:noFill/>
            <a:ln w="9525" algn="ctr">
              <a:noFill/>
              <a:miter lim="800000"/>
              <a:headEnd/>
              <a:tailEnd/>
            </a:ln>
          </p:spPr>
          <p:txBody>
            <a:bodyPr wrap="none" lIns="18000" tIns="18000" rIns="18000" bIns="18000">
              <a:spAutoFit/>
            </a:bodyPr>
            <a:lstStyle/>
            <a:p>
              <a:r>
                <a:rPr lang="fr-FR" sz="1600" b="1" dirty="0" smtClean="0">
                  <a:solidFill>
                    <a:srgbClr val="FF3300"/>
                  </a:solidFill>
                </a:rPr>
                <a:t>S1</a:t>
              </a:r>
              <a:r>
                <a:rPr lang="fr-FR" sz="1400" b="1" dirty="0" smtClean="0">
                  <a:solidFill>
                    <a:srgbClr val="FF3300"/>
                  </a:solidFill>
                </a:rPr>
                <a:t>:</a:t>
              </a:r>
              <a:r>
                <a:rPr lang="fr-FR" sz="1400" dirty="0" smtClean="0">
                  <a:solidFill>
                    <a:srgbClr val="FF3300"/>
                  </a:solidFill>
                </a:rPr>
                <a:t> </a:t>
              </a:r>
              <a:r>
                <a:rPr lang="fr-FR" sz="1400" b="1" dirty="0" smtClean="0">
                  <a:solidFill>
                    <a:srgbClr val="FF3300"/>
                  </a:solidFill>
                </a:rPr>
                <a:t>Continuité</a:t>
              </a:r>
              <a:endParaRPr lang="fr-FR" sz="1400" b="1" dirty="0">
                <a:solidFill>
                  <a:srgbClr val="FF3300"/>
                </a:solidFill>
              </a:endParaRPr>
            </a:p>
          </p:txBody>
        </p:sp>
      </p:grpSp>
      <p:grpSp>
        <p:nvGrpSpPr>
          <p:cNvPr id="3" name="Groupe 46"/>
          <p:cNvGrpSpPr/>
          <p:nvPr/>
        </p:nvGrpSpPr>
        <p:grpSpPr>
          <a:xfrm>
            <a:off x="7500958" y="3000162"/>
            <a:ext cx="1500198" cy="1204564"/>
            <a:chOff x="7385060" y="3673664"/>
            <a:chExt cx="1500198" cy="1204564"/>
          </a:xfrm>
        </p:grpSpPr>
        <p:sp>
          <p:nvSpPr>
            <p:cNvPr id="30" name="Oval 28"/>
            <p:cNvSpPr>
              <a:spLocks noChangeArrowheads="1"/>
            </p:cNvSpPr>
            <p:nvPr/>
          </p:nvSpPr>
          <p:spPr bwMode="auto">
            <a:xfrm>
              <a:off x="7385060" y="3673874"/>
              <a:ext cx="1500198" cy="120435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5" name="Text Box 23"/>
            <p:cNvSpPr txBox="1">
              <a:spLocks noChangeArrowheads="1"/>
            </p:cNvSpPr>
            <p:nvPr/>
          </p:nvSpPr>
          <p:spPr bwMode="auto">
            <a:xfrm>
              <a:off x="7665132" y="3673664"/>
              <a:ext cx="1220126" cy="928904"/>
            </a:xfrm>
            <a:prstGeom prst="rect">
              <a:avLst/>
            </a:prstGeom>
            <a:noFill/>
            <a:ln w="9525" algn="ctr">
              <a:noFill/>
              <a:miter lim="800000"/>
              <a:headEnd/>
              <a:tailEnd/>
            </a:ln>
          </p:spPr>
          <p:txBody>
            <a:bodyPr wrap="square" lIns="18000" tIns="18000" rIns="18000" bIns="18000">
              <a:spAutoFit/>
            </a:bodyPr>
            <a:lstStyle/>
            <a:p>
              <a:r>
                <a:rPr lang="fr-FR" sz="1400" dirty="0">
                  <a:solidFill>
                    <a:srgbClr val="FF3300"/>
                  </a:solidFill>
                </a:rPr>
                <a:t>       </a:t>
              </a:r>
              <a:r>
                <a:rPr lang="fr-FR" sz="1600" b="1" dirty="0" smtClean="0">
                  <a:solidFill>
                    <a:srgbClr val="FF3300"/>
                  </a:solidFill>
                </a:rPr>
                <a:t>S3:</a:t>
              </a:r>
              <a:r>
                <a:rPr lang="fr-FR" sz="1400" dirty="0" smtClean="0">
                  <a:solidFill>
                    <a:srgbClr val="FF3300"/>
                  </a:solidFill>
                </a:rPr>
                <a:t> </a:t>
              </a:r>
              <a:endParaRPr lang="fr-FR" sz="1400" dirty="0">
                <a:solidFill>
                  <a:srgbClr val="FF3300"/>
                </a:solidFill>
              </a:endParaRPr>
            </a:p>
            <a:p>
              <a:r>
                <a:rPr lang="fr-FR" sz="1400" b="1" dirty="0">
                  <a:solidFill>
                    <a:srgbClr val="FF3300"/>
                  </a:solidFill>
                </a:rPr>
                <a:t>Séparation </a:t>
              </a:r>
              <a:br>
                <a:rPr lang="fr-FR" sz="1400" b="1" dirty="0">
                  <a:solidFill>
                    <a:srgbClr val="FF3300"/>
                  </a:solidFill>
                </a:rPr>
              </a:br>
              <a:r>
                <a:rPr lang="fr-FR" sz="1400" b="1" dirty="0" smtClean="0">
                  <a:solidFill>
                    <a:srgbClr val="FF3300"/>
                  </a:solidFill>
                </a:rPr>
                <a:t>GRD/Com +    Entité Services</a:t>
              </a:r>
              <a:r>
                <a:rPr lang="fr-FR" sz="1400" dirty="0" smtClean="0">
                  <a:solidFill>
                    <a:srgbClr val="FF3300"/>
                  </a:solidFill>
                </a:rPr>
                <a:t> </a:t>
              </a:r>
              <a:endParaRPr lang="fr-FR" sz="1400" b="1" dirty="0">
                <a:solidFill>
                  <a:srgbClr val="FF3300"/>
                </a:solidFill>
              </a:endParaRPr>
            </a:p>
          </p:txBody>
        </p:sp>
      </p:grpSp>
      <p:grpSp>
        <p:nvGrpSpPr>
          <p:cNvPr id="4" name="Groupe 47"/>
          <p:cNvGrpSpPr/>
          <p:nvPr/>
        </p:nvGrpSpPr>
        <p:grpSpPr>
          <a:xfrm>
            <a:off x="7715304" y="1857364"/>
            <a:ext cx="1428728" cy="928694"/>
            <a:chOff x="7596220" y="2530866"/>
            <a:chExt cx="1428728" cy="928694"/>
          </a:xfrm>
        </p:grpSpPr>
        <p:sp>
          <p:nvSpPr>
            <p:cNvPr id="28" name="Oval 26"/>
            <p:cNvSpPr>
              <a:spLocks noChangeArrowheads="1"/>
            </p:cNvSpPr>
            <p:nvPr/>
          </p:nvSpPr>
          <p:spPr bwMode="auto">
            <a:xfrm>
              <a:off x="7596220" y="2530866"/>
              <a:ext cx="1428728" cy="92869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sz="1400"/>
            </a:p>
          </p:txBody>
        </p:sp>
        <p:sp>
          <p:nvSpPr>
            <p:cNvPr id="26" name="Text Box 24"/>
            <p:cNvSpPr txBox="1">
              <a:spLocks noChangeArrowheads="1"/>
            </p:cNvSpPr>
            <p:nvPr/>
          </p:nvSpPr>
          <p:spPr bwMode="auto">
            <a:xfrm>
              <a:off x="7648481" y="2608648"/>
              <a:ext cx="1357322" cy="713460"/>
            </a:xfrm>
            <a:prstGeom prst="rect">
              <a:avLst/>
            </a:prstGeom>
            <a:noFill/>
            <a:ln w="9525" algn="ctr">
              <a:noFill/>
              <a:miter lim="800000"/>
              <a:headEnd/>
              <a:tailEnd/>
            </a:ln>
          </p:spPr>
          <p:txBody>
            <a:bodyPr wrap="square" lIns="18000" tIns="18000" rIns="18000" bIns="18000">
              <a:spAutoFit/>
            </a:bodyPr>
            <a:lstStyle/>
            <a:p>
              <a:r>
                <a:rPr lang="fr-FR" sz="1400" b="1" dirty="0">
                  <a:solidFill>
                    <a:srgbClr val="FF3300"/>
                  </a:solidFill>
                </a:rPr>
                <a:t>            </a:t>
              </a:r>
              <a:r>
                <a:rPr lang="fr-FR" sz="1600" b="1" dirty="0" smtClean="0">
                  <a:solidFill>
                    <a:srgbClr val="FF3300"/>
                  </a:solidFill>
                </a:rPr>
                <a:t>S2:</a:t>
              </a:r>
              <a:endParaRPr lang="fr-FR" sz="1600" b="1" dirty="0">
                <a:solidFill>
                  <a:srgbClr val="FF3300"/>
                </a:solidFill>
              </a:endParaRPr>
            </a:p>
            <a:p>
              <a:pPr algn="ctr"/>
              <a:r>
                <a:rPr lang="fr-FR" sz="1400" b="1" dirty="0">
                  <a:solidFill>
                    <a:srgbClr val="FF3300"/>
                  </a:solidFill>
                </a:rPr>
                <a:t>   </a:t>
              </a:r>
              <a:r>
                <a:rPr lang="fr-FR" sz="1400" b="1" dirty="0" smtClean="0">
                  <a:solidFill>
                    <a:srgbClr val="FF3300"/>
                  </a:solidFill>
                </a:rPr>
                <a:t>Tendanciel </a:t>
              </a:r>
              <a:r>
                <a:rPr lang="fr-FR" sz="1400" b="1" dirty="0">
                  <a:solidFill>
                    <a:srgbClr val="FF3300"/>
                  </a:solidFill>
                </a:rPr>
                <a:t>+    Entité Services</a:t>
              </a:r>
              <a:r>
                <a:rPr lang="fr-FR" sz="1400" dirty="0">
                  <a:solidFill>
                    <a:srgbClr val="FF3300"/>
                  </a:solidFill>
                </a:rPr>
                <a:t> </a:t>
              </a:r>
            </a:p>
          </p:txBody>
        </p:sp>
      </p:grpSp>
      <p:sp>
        <p:nvSpPr>
          <p:cNvPr id="32" name="Line 30"/>
          <p:cNvSpPr>
            <a:spLocks noChangeShapeType="1"/>
          </p:cNvSpPr>
          <p:nvPr/>
        </p:nvSpPr>
        <p:spPr bwMode="auto">
          <a:xfrm flipH="1">
            <a:off x="3118511" y="714356"/>
            <a:ext cx="0" cy="5940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sp>
        <p:nvSpPr>
          <p:cNvPr id="35" name="Line 33"/>
          <p:cNvSpPr>
            <a:spLocks noChangeShapeType="1"/>
          </p:cNvSpPr>
          <p:nvPr/>
        </p:nvSpPr>
        <p:spPr bwMode="auto">
          <a:xfrm>
            <a:off x="818308" y="714356"/>
            <a:ext cx="0" cy="5940000"/>
          </a:xfrm>
          <a:prstGeom prst="line">
            <a:avLst/>
          </a:prstGeom>
          <a:solidFill>
            <a:schemeClr val="bg1"/>
          </a:solidFill>
          <a:ln w="19050" algn="ctr">
            <a:solidFill>
              <a:schemeClr val="accent1"/>
            </a:solidFill>
            <a:miter lim="800000"/>
            <a:headEnd/>
            <a:tailEnd/>
          </a:ln>
        </p:spPr>
        <p:txBody>
          <a:bodyPr wrap="none" lIns="18000" tIns="18000" rIns="18000" bIns="18000" anchor="ctr"/>
          <a:lstStyle/>
          <a:p>
            <a:endParaRPr lang="fr-FR"/>
          </a:p>
        </p:txBody>
      </p:sp>
      <p:sp>
        <p:nvSpPr>
          <p:cNvPr id="36" name="Text Box 34"/>
          <p:cNvSpPr txBox="1">
            <a:spLocks noChangeArrowheads="1"/>
          </p:cNvSpPr>
          <p:nvPr/>
        </p:nvSpPr>
        <p:spPr bwMode="auto">
          <a:xfrm rot="-5400000">
            <a:off x="306614" y="971018"/>
            <a:ext cx="632862" cy="282573"/>
          </a:xfrm>
          <a:prstGeom prst="rect">
            <a:avLst/>
          </a:prstGeom>
          <a:noFill/>
          <a:ln w="9525" algn="ctr">
            <a:noFill/>
            <a:miter lim="800000"/>
            <a:headEnd/>
            <a:tailEnd/>
          </a:ln>
        </p:spPr>
        <p:txBody>
          <a:bodyPr wrap="none" lIns="18000" tIns="18000" rIns="18000" bIns="18000">
            <a:spAutoFit/>
          </a:bodyPr>
          <a:lstStyle/>
          <a:p>
            <a:pPr algn="ctr"/>
            <a:r>
              <a:rPr lang="fr-FR" sz="1600" dirty="0"/>
              <a:t>Variable</a:t>
            </a:r>
          </a:p>
        </p:txBody>
      </p:sp>
      <p:sp>
        <p:nvSpPr>
          <p:cNvPr id="37" name="Text Box 35"/>
          <p:cNvSpPr txBox="1">
            <a:spLocks noChangeArrowheads="1"/>
          </p:cNvSpPr>
          <p:nvPr/>
        </p:nvSpPr>
        <p:spPr bwMode="auto">
          <a:xfrm rot="-5400000">
            <a:off x="266652" y="2380431"/>
            <a:ext cx="722312" cy="279400"/>
          </a:xfrm>
          <a:prstGeom prst="rect">
            <a:avLst/>
          </a:prstGeom>
          <a:noFill/>
          <a:ln w="9525" algn="ctr">
            <a:noFill/>
            <a:miter lim="800000"/>
            <a:headEnd/>
            <a:tailEnd/>
          </a:ln>
        </p:spPr>
        <p:txBody>
          <a:bodyPr wrap="none" lIns="18000" tIns="18000" rIns="18000" bIns="18000">
            <a:spAutoFit/>
          </a:bodyPr>
          <a:lstStyle/>
          <a:p>
            <a:r>
              <a:rPr lang="fr-FR" sz="1600" dirty="0"/>
              <a:t>Valeurs</a:t>
            </a:r>
          </a:p>
        </p:txBody>
      </p:sp>
      <p:sp>
        <p:nvSpPr>
          <p:cNvPr id="39" name="Text Box 9"/>
          <p:cNvSpPr txBox="1">
            <a:spLocks noChangeArrowheads="1"/>
          </p:cNvSpPr>
          <p:nvPr/>
        </p:nvSpPr>
        <p:spPr bwMode="auto">
          <a:xfrm>
            <a:off x="3302735" y="747183"/>
            <a:ext cx="2000264"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Séparation des activités commercial et technique</a:t>
            </a:r>
            <a:endParaRPr lang="fr-FR" sz="1400" b="1" i="1" dirty="0"/>
          </a:p>
        </p:txBody>
      </p:sp>
      <p:sp>
        <p:nvSpPr>
          <p:cNvPr id="40" name="Text Box 3"/>
          <p:cNvSpPr txBox="1">
            <a:spLocks noChangeArrowheads="1"/>
          </p:cNvSpPr>
          <p:nvPr/>
        </p:nvSpPr>
        <p:spPr bwMode="auto">
          <a:xfrm>
            <a:off x="3404733" y="1829766"/>
            <a:ext cx="1928826" cy="251795"/>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Pas de séparation</a:t>
            </a:r>
            <a:endParaRPr lang="fr-FR" sz="1400" dirty="0"/>
          </a:p>
        </p:txBody>
      </p:sp>
      <p:sp>
        <p:nvSpPr>
          <p:cNvPr id="42" name="Text Box 3"/>
          <p:cNvSpPr txBox="1">
            <a:spLocks noChangeArrowheads="1"/>
          </p:cNvSpPr>
          <p:nvPr/>
        </p:nvSpPr>
        <p:spPr bwMode="auto">
          <a:xfrm>
            <a:off x="3404733" y="2775966"/>
            <a:ext cx="1928826" cy="682682"/>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Séparation des activités technique et commercial</a:t>
            </a:r>
            <a:endParaRPr lang="fr-FR" sz="1400" dirty="0"/>
          </a:p>
        </p:txBody>
      </p:sp>
      <p:sp>
        <p:nvSpPr>
          <p:cNvPr id="58" name="Text Box 4"/>
          <p:cNvSpPr txBox="1">
            <a:spLocks noChangeArrowheads="1"/>
          </p:cNvSpPr>
          <p:nvPr/>
        </p:nvSpPr>
        <p:spPr bwMode="auto">
          <a:xfrm>
            <a:off x="873843" y="4204726"/>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Écrémage offensif: maintien des concessions rentables</a:t>
            </a:r>
            <a:endParaRPr lang="fr-FR" sz="1400" dirty="0"/>
          </a:p>
        </p:txBody>
      </p:sp>
      <p:grpSp>
        <p:nvGrpSpPr>
          <p:cNvPr id="5" name="Groupe 45"/>
          <p:cNvGrpSpPr/>
          <p:nvPr/>
        </p:nvGrpSpPr>
        <p:grpSpPr>
          <a:xfrm>
            <a:off x="3071802" y="4246717"/>
            <a:ext cx="1293814" cy="753919"/>
            <a:chOff x="5000628" y="4491591"/>
            <a:chExt cx="1293814" cy="753919"/>
          </a:xfrm>
        </p:grpSpPr>
        <p:sp>
          <p:nvSpPr>
            <p:cNvPr id="63" name="Oval 27"/>
            <p:cNvSpPr>
              <a:spLocks noChangeArrowheads="1"/>
            </p:cNvSpPr>
            <p:nvPr/>
          </p:nvSpPr>
          <p:spPr bwMode="auto">
            <a:xfrm>
              <a:off x="5000628" y="4502560"/>
              <a:ext cx="1293814"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4" name="Text Box 22"/>
            <p:cNvSpPr txBox="1">
              <a:spLocks noChangeArrowheads="1"/>
            </p:cNvSpPr>
            <p:nvPr/>
          </p:nvSpPr>
          <p:spPr bwMode="auto">
            <a:xfrm>
              <a:off x="5286380" y="4491591"/>
              <a:ext cx="883643"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S4:</a:t>
              </a:r>
              <a:endParaRPr lang="fr-FR" sz="1600" b="1" dirty="0">
                <a:solidFill>
                  <a:srgbClr val="FF3300"/>
                </a:solidFill>
              </a:endParaRPr>
            </a:p>
            <a:p>
              <a:pPr algn="ctr"/>
              <a:r>
                <a:rPr lang="fr-FR" sz="1400" dirty="0" smtClean="0">
                  <a:solidFill>
                    <a:srgbClr val="FF3300"/>
                  </a:solidFill>
                </a:rPr>
                <a:t>E</a:t>
              </a:r>
              <a:r>
                <a:rPr lang="fr-FR" sz="1400" b="1" dirty="0" smtClean="0">
                  <a:solidFill>
                    <a:srgbClr val="FF3300"/>
                  </a:solidFill>
                </a:rPr>
                <a:t>crémage Proactif</a:t>
              </a:r>
              <a:endParaRPr lang="fr-FR" sz="1400" b="1" dirty="0">
                <a:solidFill>
                  <a:srgbClr val="FF3300"/>
                </a:solidFill>
              </a:endParaRPr>
            </a:p>
          </p:txBody>
        </p:sp>
      </p:grpSp>
      <p:grpSp>
        <p:nvGrpSpPr>
          <p:cNvPr id="8" name="Groupe 44"/>
          <p:cNvGrpSpPr/>
          <p:nvPr/>
        </p:nvGrpSpPr>
        <p:grpSpPr>
          <a:xfrm>
            <a:off x="3071802" y="5472132"/>
            <a:ext cx="1150938" cy="750006"/>
            <a:chOff x="2857488" y="5359816"/>
            <a:chExt cx="1150938" cy="750006"/>
          </a:xfrm>
        </p:grpSpPr>
        <p:sp>
          <p:nvSpPr>
            <p:cNvPr id="29" name="Oval 27"/>
            <p:cNvSpPr>
              <a:spLocks noChangeArrowheads="1"/>
            </p:cNvSpPr>
            <p:nvPr/>
          </p:nvSpPr>
          <p:spPr bwMode="auto">
            <a:xfrm>
              <a:off x="2857488" y="5359816"/>
              <a:ext cx="1150938"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65" name="Text Box 22"/>
            <p:cNvSpPr txBox="1">
              <a:spLocks noChangeArrowheads="1"/>
            </p:cNvSpPr>
            <p:nvPr/>
          </p:nvSpPr>
          <p:spPr bwMode="auto">
            <a:xfrm>
              <a:off x="2971458" y="5396362"/>
              <a:ext cx="910949"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S5: </a:t>
              </a:r>
              <a:r>
                <a:rPr lang="fr-FR" sz="1400" b="1" dirty="0" smtClean="0">
                  <a:solidFill>
                    <a:srgbClr val="FF3300"/>
                  </a:solidFill>
                </a:rPr>
                <a:t>Écrémage </a:t>
              </a:r>
            </a:p>
            <a:p>
              <a:pPr algn="ctr"/>
              <a:r>
                <a:rPr lang="fr-FR" sz="1400" b="1" dirty="0" smtClean="0">
                  <a:solidFill>
                    <a:srgbClr val="FF3300"/>
                  </a:solidFill>
                </a:rPr>
                <a:t>Subit</a:t>
              </a:r>
              <a:endParaRPr lang="fr-FR" sz="1400" b="1" dirty="0">
                <a:solidFill>
                  <a:srgbClr val="FF3300"/>
                </a:solidFill>
              </a:endParaRPr>
            </a:p>
          </p:txBody>
        </p:sp>
      </p:grpSp>
      <p:cxnSp>
        <p:nvCxnSpPr>
          <p:cNvPr id="57" name="Connecteur droit avec flèche 56"/>
          <p:cNvCxnSpPr>
            <a:stCxn id="54" idx="0"/>
            <a:endCxn id="29" idx="5"/>
          </p:cNvCxnSpPr>
          <p:nvPr/>
        </p:nvCxnSpPr>
        <p:spPr>
          <a:xfrm flipH="1" flipV="1">
            <a:off x="4054189" y="6106279"/>
            <a:ext cx="1782796" cy="183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3933618" y="6289575"/>
            <a:ext cx="3806734" cy="307777"/>
          </a:xfrm>
          <a:prstGeom prst="rect">
            <a:avLst/>
          </a:prstGeom>
          <a:solidFill>
            <a:schemeClr val="bg1"/>
          </a:solidFill>
        </p:spPr>
        <p:txBody>
          <a:bodyPr wrap="square" rtlCol="0">
            <a:spAutoFit/>
          </a:bodyPr>
          <a:lstStyle/>
          <a:p>
            <a:r>
              <a:rPr lang="fr-FR" sz="1400" dirty="0" smtClean="0">
                <a:solidFill>
                  <a:schemeClr val="accent1">
                    <a:lumMod val="50000"/>
                  </a:schemeClr>
                </a:solidFill>
              </a:rPr>
              <a:t>Peu probable dans l’horizon du plan</a:t>
            </a:r>
            <a:endParaRPr lang="fr-FR" sz="1400" dirty="0">
              <a:solidFill>
                <a:schemeClr val="accent1">
                  <a:lumMod val="50000"/>
                </a:schemeClr>
              </a:solidFill>
            </a:endParaRPr>
          </a:p>
        </p:txBody>
      </p:sp>
      <p:cxnSp>
        <p:nvCxnSpPr>
          <p:cNvPr id="75" name="Connecteur droit 74"/>
          <p:cNvCxnSpPr/>
          <p:nvPr/>
        </p:nvCxnSpPr>
        <p:spPr>
          <a:xfrm>
            <a:off x="179512" y="3929066"/>
            <a:ext cx="8096400" cy="1588"/>
          </a:xfrm>
          <a:prstGeom prst="line">
            <a:avLst/>
          </a:prstGeom>
          <a:noFill/>
          <a:ln w="9525">
            <a:solidFill>
              <a:schemeClr val="accent1"/>
            </a:solidFill>
            <a:prstDash val="dash"/>
            <a:round/>
            <a:headEnd/>
            <a:tailEnd/>
          </a:ln>
        </p:spPr>
      </p:cxnSp>
      <p:sp>
        <p:nvSpPr>
          <p:cNvPr id="77" name="ZoneTexte 76"/>
          <p:cNvSpPr txBox="1"/>
          <p:nvPr/>
        </p:nvSpPr>
        <p:spPr>
          <a:xfrm>
            <a:off x="4786314" y="4357694"/>
            <a:ext cx="1857388" cy="738664"/>
          </a:xfrm>
          <a:prstGeom prst="rect">
            <a:avLst/>
          </a:prstGeom>
          <a:solidFill>
            <a:schemeClr val="bg1"/>
          </a:solidFill>
        </p:spPr>
        <p:txBody>
          <a:bodyPr wrap="square" rtlCol="0">
            <a:spAutoFit/>
          </a:bodyPr>
          <a:lstStyle/>
          <a:p>
            <a:r>
              <a:rPr lang="fr-FR" sz="1400" dirty="0" smtClean="0">
                <a:solidFill>
                  <a:schemeClr val="accent1">
                    <a:lumMod val="50000"/>
                  </a:schemeClr>
                </a:solidFill>
              </a:rPr>
              <a:t>Probable au-delà de l’horizon du plan</a:t>
            </a:r>
            <a:endParaRPr lang="fr-FR" sz="1400" dirty="0">
              <a:solidFill>
                <a:schemeClr val="accent1">
                  <a:lumMod val="50000"/>
                </a:schemeClr>
              </a:solidFill>
            </a:endParaRPr>
          </a:p>
        </p:txBody>
      </p:sp>
      <p:cxnSp>
        <p:nvCxnSpPr>
          <p:cNvPr id="79" name="Connecteur droit avec flèche 78"/>
          <p:cNvCxnSpPr>
            <a:stCxn id="77" idx="1"/>
            <a:endCxn id="63" idx="6"/>
          </p:cNvCxnSpPr>
          <p:nvPr/>
        </p:nvCxnSpPr>
        <p:spPr>
          <a:xfrm rot="10800000">
            <a:off x="4365616" y="4629162"/>
            <a:ext cx="420698" cy="97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Espace réservé du contenu 74"/>
          <p:cNvSpPr>
            <a:spLocks noGrp="1"/>
          </p:cNvSpPr>
          <p:nvPr>
            <p:ph idx="1"/>
          </p:nvPr>
        </p:nvSpPr>
        <p:spPr>
          <a:xfrm>
            <a:off x="214282" y="857232"/>
            <a:ext cx="8472832" cy="4950882"/>
          </a:xfrm>
        </p:spPr>
        <p:txBody>
          <a:bodyPr>
            <a:normAutofit fontScale="70000" lnSpcReduction="20000"/>
          </a:bodyPr>
          <a:lstStyle/>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S1: Continuité :</a:t>
            </a:r>
          </a:p>
          <a:p>
            <a:r>
              <a:rPr lang="fr-FR" sz="2200" dirty="0" smtClean="0"/>
              <a:t>Ce scénario consiste à poursuivre le développement actuel (mise à niveau des moyens humains et matériels, réduction des pertes, etc.).</a:t>
            </a:r>
          </a:p>
          <a:p>
            <a:pPr>
              <a:buNone/>
            </a:pPr>
            <a:endParaRPr lang="fr-FR" sz="2200" dirty="0" smtClean="0"/>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S2: tendanciel + entité dédiée services :</a:t>
            </a:r>
          </a:p>
          <a:p>
            <a:r>
              <a:rPr lang="fr-FR" sz="2400" dirty="0" smtClean="0"/>
              <a:t>Ce scénario consiste </a:t>
            </a:r>
            <a:r>
              <a:rPr lang="fr-FR" sz="2200" dirty="0" smtClean="0"/>
              <a:t>à mettre en place les actions du scénario Continuité + la création d’une entité services énergétiques aux industriels à moyen terme, dotée d’un personnel et moyens dédiés </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S3: Séparation GRD/COMMERCIAL :</a:t>
            </a:r>
          </a:p>
          <a:p>
            <a:r>
              <a:rPr lang="fr-FR" sz="2200" dirty="0" smtClean="0"/>
              <a:t>Ce scénario consiste à séparer les fonctions gestion des réseaux électricité et gaz et commercialisation par la création des entités dédiées, dotées d’organisations spécifiques+ la création d’une entité services énergétiques aux industriels à moyen terme, dotée d’un personnel et moyens dédiés</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S4: Ecrémage Proactif :</a:t>
            </a:r>
          </a:p>
          <a:p>
            <a:r>
              <a:rPr lang="fr-FR" sz="2200" dirty="0" smtClean="0"/>
              <a:t>Ce scénario suppose que la concurrence (privée, publique ou étrangère) a pu accéder à une partie des concessions de SONELGAZ. Mais SONELGAZ aurait suffisamment anticipé en développant ses concessions les plus rentables (les grandes villes) en priorité, donc ces dernières ne seraient pas mises en concurrence. Dans ce contexte, les concessions d’Alger seraient maintenues dans le portefeuille de SONELGAZ. Ce scénario implique que SDA aurait avancé dans la réalisation des plans de développements et l’amélioration des processus de management.</a:t>
            </a:r>
          </a:p>
          <a:p>
            <a:endParaRPr lang="fr-FR" sz="2200" dirty="0" smtClean="0"/>
          </a:p>
        </p:txBody>
      </p:sp>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64</a:t>
            </a:fld>
            <a:endParaRPr lang="fr-FR"/>
          </a:p>
        </p:txBody>
      </p:sp>
      <p:sp>
        <p:nvSpPr>
          <p:cNvPr id="8" name="Titre 1"/>
          <p:cNvSpPr txBox="1">
            <a:spLocks/>
          </p:cNvSpPr>
          <p:nvPr/>
        </p:nvSpPr>
        <p:spPr>
          <a:xfrm>
            <a:off x="68580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6543" name="Group 79"/>
          <p:cNvGraphicFramePr>
            <a:graphicFrameLocks noGrp="1"/>
          </p:cNvGraphicFramePr>
          <p:nvPr>
            <p:ph idx="1"/>
          </p:nvPr>
        </p:nvGraphicFramePr>
        <p:xfrm>
          <a:off x="142844" y="1071546"/>
          <a:ext cx="8786874" cy="5268864"/>
        </p:xfrm>
        <a:graphic>
          <a:graphicData uri="http://schemas.openxmlformats.org/drawingml/2006/table">
            <a:tbl>
              <a:tblPr/>
              <a:tblGrid>
                <a:gridCol w="928694"/>
                <a:gridCol w="1000132"/>
                <a:gridCol w="5572164"/>
                <a:gridCol w="1285884"/>
              </a:tblGrid>
              <a:tr h="336417">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pitchFamily="34" charset="0"/>
                          <a:cs typeface="Arial" pitchFamily="34" charset="0"/>
                        </a:rPr>
                        <a:t>Segment</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pitchFamily="34" charset="0"/>
                          <a:cs typeface="Arial" pitchFamily="34" charset="0"/>
                        </a:rPr>
                        <a:t>Action Stratégique</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pitchFamily="34" charset="0"/>
                          <a:cs typeface="Arial" pitchFamily="34" charset="0"/>
                        </a:rPr>
                        <a:t>Modalités</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pitchFamily="34" charset="0"/>
                          <a:cs typeface="Arial" pitchFamily="34" charset="0"/>
                        </a:rPr>
                        <a:t>Objectif</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1373712">
                <a:tc rowSpan="3">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Concessions Electricité et Gaz</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Poursuivre la logique de mise à niveau</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Finaliser le plan de recrutement / formation de personnel en ingénierie, maintenance, exploitation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Améliorer la maitrise de la sous-traitance travaux de réalisation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Poursuivre le développement de la télégestion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Poursuivre la mise à niveau et restructuration des réseaux</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Mettre à jour les procédures de gestion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Développer les SI</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Développer l’expertise matériel</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CA:  2017</a:t>
                      </a:r>
                    </a:p>
                    <a:p>
                      <a:pPr marL="0"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Pertes: Objectifs CREG</a:t>
                      </a:r>
                    </a:p>
                    <a:p>
                      <a:pPr marL="0"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Pénétration gaz : objectif 2017</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1000132">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Réduire les pertes</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Développer des solutions d’accompagnement avec les pouvoirs publics et les concédants (à travers des démarches d’ingénierie sociale)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Améliorer la gestion du processus de relève-facturation;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Introduire des solution adaptées (compteurs intelligents, Smart  </a:t>
                      </a:r>
                      <a:r>
                        <a:rPr kumimoji="0" lang="fr-FR" sz="1200" b="0" i="0" u="none" strike="noStrike" cap="none" normalizeH="0" baseline="0" dirty="0" err="1" smtClean="0">
                          <a:ln>
                            <a:noFill/>
                          </a:ln>
                          <a:solidFill>
                            <a:schemeClr val="tx1"/>
                          </a:solidFill>
                          <a:effectLst/>
                          <a:latin typeface="Arial" pitchFamily="34" charset="0"/>
                          <a:cs typeface="Arial" pitchFamily="34" charset="0"/>
                        </a:rPr>
                        <a:t>Grid</a:t>
                      </a:r>
                      <a:r>
                        <a:rPr kumimoji="0" lang="fr-FR" sz="1200" b="0" i="0" u="none" strike="noStrike" cap="none" normalizeH="0" baseline="0" dirty="0" smtClean="0">
                          <a:ln>
                            <a:noFill/>
                          </a:ln>
                          <a:solidFill>
                            <a:schemeClr val="tx1"/>
                          </a:solidFill>
                          <a:effectLst/>
                          <a:latin typeface="Arial" pitchFamily="34" charset="0"/>
                          <a:cs typeface="Arial" pitchFamily="34" charset="0"/>
                        </a:rPr>
                        <a:t> etc.)</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Inciter à la maîtrise d’énergie;</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2428892">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Passer d’une culture d’USAGER à une culture CLIENT pour capter le maximum de valeur</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1" u="none" strike="noStrike" cap="none" normalizeH="0" baseline="0" dirty="0" smtClean="0">
                          <a:ln>
                            <a:noFill/>
                          </a:ln>
                          <a:solidFill>
                            <a:schemeClr val="tx1"/>
                          </a:solidFill>
                          <a:effectLst/>
                          <a:latin typeface="Arial" pitchFamily="34" charset="0"/>
                          <a:cs typeface="Arial" pitchFamily="34" charset="0"/>
                        </a:rPr>
                        <a:t>Développer des actions marketing : offre efficacité énergétique, packages technico-financiers, conseil, assistance, labellisation de sous-traitants installateurs, etc.</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Redéfinir le rôle et l’organisation du réseau commercial:</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Développer des actions marketing</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Communiquer avec le client sur les aspects de sécurité et maitrise d’énergie </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Former des agents à l’orientation client;</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Respecter les délais d’intervention lors de opérations de maintenance;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Proposer des tarifs adaptés aux besoins des clients;</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bl>
          </a:graphicData>
        </a:graphic>
      </p:graphicFrame>
      <p:sp>
        <p:nvSpPr>
          <p:cNvPr id="4" name="Espace réservé du numéro de diapositive 3"/>
          <p:cNvSpPr>
            <a:spLocks noGrp="1"/>
          </p:cNvSpPr>
          <p:nvPr>
            <p:ph type="sldNum" sz="quarter" idx="12"/>
          </p:nvPr>
        </p:nvSpPr>
        <p:spPr/>
        <p:txBody>
          <a:bodyPr/>
          <a:lstStyle/>
          <a:p>
            <a:pPr>
              <a:defRPr/>
            </a:pPr>
            <a:fld id="{4B94C728-A482-4EA6-8093-71725AC11759}" type="slidenum">
              <a:rPr lang="fr-FR" smtClean="0"/>
              <a:pPr>
                <a:defRPr/>
              </a:pPr>
              <a:t>65</a:t>
            </a:fld>
            <a:endParaRPr lang="fr-FR" dirty="0"/>
          </a:p>
        </p:txBody>
      </p:sp>
      <p:sp>
        <p:nvSpPr>
          <p:cNvPr id="65538" name="Rectangle 2"/>
          <p:cNvSpPr>
            <a:spLocks noGrp="1" noChangeArrowheads="1"/>
          </p:cNvSpPr>
          <p:nvPr>
            <p:ph type="title"/>
          </p:nvPr>
        </p:nvSpPr>
        <p:spPr>
          <a:xfrm>
            <a:off x="428596" y="274638"/>
            <a:ext cx="8015004" cy="725470"/>
          </a:xfrm>
        </p:spPr>
        <p:txBody>
          <a:bodyPr>
            <a:normAutofit/>
          </a:bodyPr>
          <a:lstStyle/>
          <a:p>
            <a:r>
              <a:rPr lang="fr-FR" sz="2000" dirty="0" smtClean="0">
                <a:effectLst/>
                <a:cs typeface="Arial" charset="0"/>
              </a:rPr>
              <a:t/>
            </a:r>
            <a:br>
              <a:rPr lang="fr-FR" sz="2000" dirty="0" smtClean="0">
                <a:effectLst/>
                <a:cs typeface="Arial" charset="0"/>
              </a:rPr>
            </a:br>
            <a:r>
              <a:rPr lang="fr-FR" sz="2000" dirty="0" smtClean="0">
                <a:effectLst/>
                <a:cs typeface="Arial" charset="0"/>
              </a:rPr>
              <a:t>S1 </a:t>
            </a:r>
            <a:r>
              <a:rPr lang="fr-FR" sz="2000" dirty="0" err="1" smtClean="0">
                <a:effectLst/>
                <a:cs typeface="Arial" charset="0"/>
              </a:rPr>
              <a:t>Contiuité</a:t>
            </a:r>
            <a:r>
              <a:rPr lang="fr-FR" sz="2000" dirty="0" smtClean="0">
                <a:effectLst/>
                <a:cs typeface="Arial" charset="0"/>
              </a:rPr>
              <a:t> </a:t>
            </a:r>
          </a:p>
        </p:txBody>
      </p:sp>
      <p:sp>
        <p:nvSpPr>
          <p:cNvPr id="6" name="Titre 1"/>
          <p:cNvSpPr txBox="1">
            <a:spLocks/>
          </p:cNvSpPr>
          <p:nvPr/>
        </p:nvSpPr>
        <p:spPr>
          <a:xfrm>
            <a:off x="28572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8566" name="Group 54"/>
          <p:cNvGraphicFramePr>
            <a:graphicFrameLocks noGrp="1"/>
          </p:cNvGraphicFramePr>
          <p:nvPr>
            <p:ph idx="1"/>
          </p:nvPr>
        </p:nvGraphicFramePr>
        <p:xfrm>
          <a:off x="214282" y="1214422"/>
          <a:ext cx="8715436" cy="1857388"/>
        </p:xfrm>
        <a:graphic>
          <a:graphicData uri="http://schemas.openxmlformats.org/drawingml/2006/table">
            <a:tbl>
              <a:tblPr/>
              <a:tblGrid>
                <a:gridCol w="1143008"/>
                <a:gridCol w="2500330"/>
                <a:gridCol w="3355336"/>
                <a:gridCol w="1716762"/>
              </a:tblGrid>
              <a:tr h="333375">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Segment</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Modalités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objectifs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793750">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Éligibles électricité et gaz</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l’aspect commercial</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le traitement de l’information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une gestion spécifiques de cette catégorie de clients</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Parts de marché 2017: 100%</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3026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Services énergétiques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Tendanciel</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66</a:t>
            </a:fld>
            <a:endParaRPr lang="fr-FR"/>
          </a:p>
        </p:txBody>
      </p:sp>
      <p:sp>
        <p:nvSpPr>
          <p:cNvPr id="6" name="Rectangle 2"/>
          <p:cNvSpPr>
            <a:spLocks noGrp="1" noChangeArrowheads="1"/>
          </p:cNvSpPr>
          <p:nvPr>
            <p:ph type="title"/>
          </p:nvPr>
        </p:nvSpPr>
        <p:spPr>
          <a:xfrm>
            <a:off x="428596" y="274638"/>
            <a:ext cx="8015004" cy="725470"/>
          </a:xfrm>
        </p:spPr>
        <p:txBody>
          <a:bodyPr>
            <a:normAutofit fontScale="90000"/>
          </a:bodyPr>
          <a:lstStyle/>
          <a:p>
            <a:r>
              <a:rPr lang="fr-FR" sz="2000" kern="1900" dirty="0" smtClean="0">
                <a:effectLst/>
                <a:cs typeface="Arial" charset="0"/>
              </a:rPr>
              <a:t/>
            </a:r>
            <a:br>
              <a:rPr lang="fr-FR" sz="2000" kern="1900" dirty="0" smtClean="0">
                <a:effectLst/>
                <a:cs typeface="Arial" charset="0"/>
              </a:rPr>
            </a:br>
            <a:r>
              <a:rPr lang="fr-FR" sz="2000" kern="1900" dirty="0" smtClean="0">
                <a:effectLst/>
                <a:cs typeface="Arial" charset="0"/>
              </a:rPr>
              <a:t/>
            </a:r>
            <a:br>
              <a:rPr lang="fr-FR" sz="2000" kern="1900" dirty="0" smtClean="0">
                <a:effectLst/>
                <a:cs typeface="Arial" charset="0"/>
              </a:rPr>
            </a:br>
            <a:r>
              <a:rPr lang="fr-FR" sz="2000" kern="1900" dirty="0" smtClean="0">
                <a:effectLst/>
                <a:cs typeface="Arial" charset="0"/>
              </a:rPr>
              <a:t>S1 </a:t>
            </a:r>
            <a:r>
              <a:rPr lang="fr-FR" sz="2000" kern="1900" dirty="0" smtClean="0">
                <a:effectLst/>
              </a:rPr>
              <a:t>Continuité :</a:t>
            </a:r>
            <a:endParaRPr lang="fr-FR" sz="2000" kern="1900" dirty="0" smtClean="0">
              <a:effectLst/>
              <a:cs typeface="Arial" charset="0"/>
            </a:endParaRPr>
          </a:p>
        </p:txBody>
      </p:sp>
      <p:sp>
        <p:nvSpPr>
          <p:cNvPr id="8" name="Titre 1"/>
          <p:cNvSpPr txBox="1">
            <a:spLocks/>
          </p:cNvSpPr>
          <p:nvPr/>
        </p:nvSpPr>
        <p:spPr>
          <a:xfrm>
            <a:off x="28572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3661" name="Group 29"/>
          <p:cNvGraphicFramePr>
            <a:graphicFrameLocks noGrp="1"/>
          </p:cNvGraphicFramePr>
          <p:nvPr>
            <p:ph idx="1"/>
          </p:nvPr>
        </p:nvGraphicFramePr>
        <p:xfrm>
          <a:off x="357158" y="928670"/>
          <a:ext cx="8286808" cy="5685718"/>
        </p:xfrm>
        <a:graphic>
          <a:graphicData uri="http://schemas.openxmlformats.org/drawingml/2006/table">
            <a:tbl>
              <a:tblPr/>
              <a:tblGrid>
                <a:gridCol w="1500198"/>
                <a:gridCol w="1643074"/>
                <a:gridCol w="4028916"/>
                <a:gridCol w="1114620"/>
              </a:tblGrid>
              <a:tr h="554038">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pitchFamily="34" charset="0"/>
                          <a:cs typeface="Arial" pitchFamily="34" charset="0"/>
                        </a:rPr>
                        <a:t>Segment</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pitchFamily="34" charset="0"/>
                          <a:cs typeface="Arial" pitchFamily="34" charset="0"/>
                        </a:rPr>
                        <a:t>Action Stratégique</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pitchFamily="34" charset="0"/>
                          <a:cs typeface="Arial" pitchFamily="34" charset="0"/>
                        </a:rPr>
                        <a:t>Modalités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pitchFamily="34" charset="0"/>
                          <a:cs typeface="Arial" pitchFamily="34" charset="0"/>
                        </a:rPr>
                        <a:t>Objectifs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2232025">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Services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Prendre une place et s’organiser pour pénétrer le marché des services</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Etudier le marché pour identifier le besoin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Elaborer un business plan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Définir l’envergure de l’intervention de l’entité et son périmètre géographique</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Évaluer les coûts</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Donner à cette entité les moyens de se développer sur ce marché: </a:t>
                      </a:r>
                    </a:p>
                    <a:p>
                      <a:pPr marL="457200" marR="0" lvl="1" indent="0" algn="l" defTabSz="914400" rtl="0" eaLnBrk="0" fontAlgn="base" latinLnBrk="0" hangingPunct="0">
                        <a:lnSpc>
                          <a:spcPct val="120000"/>
                        </a:lnSpc>
                        <a:spcBef>
                          <a:spcPct val="20000"/>
                        </a:spcBef>
                        <a:spcAft>
                          <a:spcPct val="20000"/>
                        </a:spcAft>
                        <a:buClr>
                          <a:srgbClr val="666465"/>
                        </a:buClr>
                        <a:buSzPct val="80000"/>
                        <a:buFont typeface="Wingdings" pitchFamily="2" charset="2"/>
                        <a:buChar char="l"/>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Définir l’organisation : réseau virtuel ou entité physique?</a:t>
                      </a:r>
                    </a:p>
                    <a:p>
                      <a:pPr marL="457200" marR="0" lvl="1" indent="0" algn="l" defTabSz="914400" rtl="0" eaLnBrk="0" fontAlgn="base" latinLnBrk="0" hangingPunct="0">
                        <a:lnSpc>
                          <a:spcPct val="120000"/>
                        </a:lnSpc>
                        <a:spcBef>
                          <a:spcPct val="20000"/>
                        </a:spcBef>
                        <a:spcAft>
                          <a:spcPct val="20000"/>
                        </a:spcAft>
                        <a:buClr>
                          <a:srgbClr val="666465"/>
                        </a:buClr>
                        <a:buSzPct val="80000"/>
                        <a:buFont typeface="Wingdings" pitchFamily="2" charset="2"/>
                        <a:buChar char="l"/>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 Recruter en interne des experts + externe (retraités SDx,…)</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Packager des offres</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Arial" pitchFamily="34" charset="0"/>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mise en </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Arial" pitchFamily="34" charset="0"/>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place de </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Arial" pitchFamily="34" charset="0"/>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l’entité </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978702">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defRPr/>
                      </a:pPr>
                      <a:r>
                        <a:rPr kumimoji="0" lang="fr-FR" sz="1400" b="0" i="0" u="none" strike="noStrike" cap="none" normalizeH="0" baseline="0" dirty="0" smtClean="0">
                          <a:ln>
                            <a:noFill/>
                          </a:ln>
                          <a:solidFill>
                            <a:schemeClr val="tx1"/>
                          </a:solidFill>
                          <a:effectLst/>
                          <a:latin typeface="Arial" pitchFamily="34" charset="0"/>
                          <a:cs typeface="Arial" pitchFamily="34" charset="0"/>
                        </a:rPr>
                        <a:t>Reste des  segments </a:t>
                      </a:r>
                      <a:r>
                        <a:rPr kumimoji="0" lang="fr-FR" sz="1200" b="0" i="0" u="none" strike="noStrike" cap="none" normalizeH="0" baseline="0" dirty="0" smtClean="0">
                          <a:ln>
                            <a:noFill/>
                          </a:ln>
                          <a:solidFill>
                            <a:schemeClr val="tx1"/>
                          </a:solidFill>
                          <a:effectLst/>
                          <a:latin typeface="Arial" pitchFamily="34" charset="0"/>
                          <a:cs typeface="Arial" pitchFamily="34" charset="0"/>
                        </a:rPr>
                        <a:t>(Concessions Electricité et gaz, Eligibles Electricité et Gaz)</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gridSpan="3">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Mêmes actions scénario 01</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200" b="0" i="0" u="none" strike="noStrike" cap="none" normalizeH="0" baseline="0" dirty="0" smtClean="0">
                        <a:ln>
                          <a:noFill/>
                        </a:ln>
                        <a:solidFill>
                          <a:srgbClr val="FF0000"/>
                        </a:solidFill>
                        <a:effectLst/>
                        <a:latin typeface="Arial" pitchFamily="34" charset="0"/>
                        <a:cs typeface="Arial" pitchFamily="34" charset="0"/>
                      </a:endParaRP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Espace réservé du numéro de diapositive 5"/>
          <p:cNvSpPr>
            <a:spLocks noGrp="1"/>
          </p:cNvSpPr>
          <p:nvPr>
            <p:ph type="sldNum" sz="quarter" idx="12"/>
          </p:nvPr>
        </p:nvSpPr>
        <p:spPr/>
        <p:txBody>
          <a:bodyPr/>
          <a:lstStyle/>
          <a:p>
            <a:pPr>
              <a:defRPr/>
            </a:pPr>
            <a:fld id="{4B94C728-A482-4EA6-8093-71725AC11759}" type="slidenum">
              <a:rPr lang="fr-FR" smtClean="0"/>
              <a:pPr>
                <a:defRPr/>
              </a:pPr>
              <a:t>67</a:t>
            </a:fld>
            <a:endParaRPr lang="fr-FR"/>
          </a:p>
        </p:txBody>
      </p:sp>
      <p:sp>
        <p:nvSpPr>
          <p:cNvPr id="4" name="Rectangle 2"/>
          <p:cNvSpPr txBox="1">
            <a:spLocks noChangeArrowheads="1"/>
          </p:cNvSpPr>
          <p:nvPr/>
        </p:nvSpPr>
        <p:spPr>
          <a:xfrm>
            <a:off x="428596" y="488952"/>
            <a:ext cx="8015004" cy="439718"/>
          </a:xfrm>
          <a:prstGeom prst="rect">
            <a:avLst/>
          </a:prstGeom>
        </p:spPr>
        <p:txBody>
          <a:bodyPr>
            <a:normAutofit/>
          </a:bodyPr>
          <a:lstStyle/>
          <a:p>
            <a:pPr>
              <a:spcBef>
                <a:spcPct val="0"/>
              </a:spcBef>
            </a:pPr>
            <a:r>
              <a:rPr lang="fr-FR" sz="2000" dirty="0" smtClean="0">
                <a:solidFill>
                  <a:schemeClr val="tx2"/>
                </a:solidFill>
                <a:latin typeface="+mj-lt"/>
                <a:ea typeface="+mj-ea"/>
                <a:cs typeface="Arial" charset="0"/>
              </a:rPr>
              <a:t>S2 tendanciel + création d’entité Services</a:t>
            </a:r>
          </a:p>
        </p:txBody>
      </p:sp>
      <p:sp>
        <p:nvSpPr>
          <p:cNvPr id="8" name="Titre 1"/>
          <p:cNvSpPr txBox="1">
            <a:spLocks/>
          </p:cNvSpPr>
          <p:nvPr/>
        </p:nvSpPr>
        <p:spPr>
          <a:xfrm>
            <a:off x="428596" y="38377"/>
            <a:ext cx="8029604"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60891" name="Group 91"/>
          <p:cNvGraphicFramePr>
            <a:graphicFrameLocks noGrp="1"/>
          </p:cNvGraphicFramePr>
          <p:nvPr>
            <p:ph idx="1"/>
          </p:nvPr>
        </p:nvGraphicFramePr>
        <p:xfrm>
          <a:off x="214282" y="1142984"/>
          <a:ext cx="8715436" cy="5067663"/>
        </p:xfrm>
        <a:graphic>
          <a:graphicData uri="http://schemas.openxmlformats.org/drawingml/2006/table">
            <a:tbl>
              <a:tblPr/>
              <a:tblGrid>
                <a:gridCol w="1234687"/>
                <a:gridCol w="1960973"/>
                <a:gridCol w="2905145"/>
                <a:gridCol w="2614631"/>
              </a:tblGrid>
              <a:tr h="485775">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pitchFamily="34" charset="0"/>
                          <a:cs typeface="Arial" pitchFamily="34" charset="0"/>
                        </a:rPr>
                        <a:t>Segment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pitchFamily="34" charset="0"/>
                          <a:cs typeface="Arial" pitchFamily="34" charset="0"/>
                        </a:rPr>
                        <a:t>Action</a:t>
                      </a:r>
                      <a:br>
                        <a:rPr kumimoji="0" lang="fr-FR" sz="1400" b="1" i="0" u="none" strike="noStrike" cap="none" normalizeH="0" baseline="0" dirty="0" smtClean="0">
                          <a:ln>
                            <a:noFill/>
                          </a:ln>
                          <a:solidFill>
                            <a:schemeClr val="tx1"/>
                          </a:solidFill>
                          <a:effectLst/>
                          <a:latin typeface="Arial" pitchFamily="34" charset="0"/>
                          <a:cs typeface="Arial" pitchFamily="34" charset="0"/>
                        </a:rPr>
                      </a:br>
                      <a:r>
                        <a:rPr kumimoji="0" lang="fr-FR" sz="1400" b="1" i="0" u="none" strike="noStrike" cap="none" normalizeH="0" baseline="0" dirty="0" smtClean="0">
                          <a:ln>
                            <a:noFill/>
                          </a:ln>
                          <a:solidFill>
                            <a:schemeClr val="tx1"/>
                          </a:solidFill>
                          <a:effectLst/>
                          <a:latin typeface="Arial" pitchFamily="34" charset="0"/>
                          <a:cs typeface="Arial" pitchFamily="34" charset="0"/>
                        </a:rPr>
                        <a:t>stratégique à conduire</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pitchFamily="34" charset="0"/>
                          <a:cs typeface="Arial" pitchFamily="34" charset="0"/>
                        </a:rPr>
                        <a:t>Modalité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pitchFamily="34" charset="0"/>
                          <a:cs typeface="Arial" pitchFamily="34" charset="0"/>
                        </a:rPr>
                        <a:t>Objectif</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244475">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defRPr/>
                      </a:pPr>
                      <a:r>
                        <a:rPr kumimoji="0" lang="fr-FR" sz="1400" b="0" i="0" u="none" strike="noStrike" cap="none" normalizeH="0" baseline="0" dirty="0" smtClean="0">
                          <a:ln>
                            <a:noFill/>
                          </a:ln>
                          <a:solidFill>
                            <a:schemeClr val="tx1"/>
                          </a:solidFill>
                          <a:effectLst/>
                          <a:latin typeface="Arial" pitchFamily="34" charset="0"/>
                          <a:cs typeface="Arial" pitchFamily="34" charset="0"/>
                        </a:rPr>
                        <a:t>Concessions Electricité et gaz, Eligibles Electricité et Gaz</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Création de trois entités : GRD électricité, gaz et commercial</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Définir et mettre en place les trois  organisations</a:t>
                      </a:r>
                    </a:p>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Codifier les relations entre les trois entités</a:t>
                      </a:r>
                    </a:p>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Réaliser un plan de communication pour sensibiliser les clients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185738" marR="0" lvl="0" indent="-10160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Mise en œuvre de la séparation à l’horizon du plan</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874713">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Les GRD se spécialisent sur la gestion du réseau + comptage</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050" b="0" i="0" u="none" strike="noStrike" cap="none" normalizeH="0" baseline="0" dirty="0" smtClean="0">
                        <a:ln>
                          <a:noFill/>
                        </a:ln>
                        <a:solidFill>
                          <a:srgbClr val="000000"/>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523875">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L’entité commerciale se spécialise dans la gestion des clients finaux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050" b="0" i="0" u="none" strike="noStrike" cap="none" normalizeH="0" baseline="0" dirty="0" smtClean="0">
                        <a:ln>
                          <a:noFill/>
                        </a:ln>
                        <a:solidFill>
                          <a:srgbClr val="000000"/>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936625">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Services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Développement des services dans une entité à part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Char char="§"/>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Etudier le marché pour identifier le besoin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Char char="§"/>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Elaborer d’un business plan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Char char="§"/>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Définir l’envergure de l’intervention de l’entité et son périmètre géographique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Char char="§"/>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Définir l’organisation : réseau virtuel ou entité physique?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Char char="§"/>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Packager des offres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84138"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chemeClr val="tx1"/>
                          </a:solidFill>
                          <a:effectLst/>
                          <a:latin typeface="Arial" pitchFamily="34" charset="0"/>
                          <a:cs typeface="Arial" pitchFamily="34" charset="0"/>
                        </a:rPr>
                        <a:t>Mise en place de l’entité service.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Espace réservé du numéro de diapositive 3"/>
          <p:cNvSpPr>
            <a:spLocks noGrp="1"/>
          </p:cNvSpPr>
          <p:nvPr>
            <p:ph type="sldNum" sz="quarter" idx="12"/>
          </p:nvPr>
        </p:nvSpPr>
        <p:spPr/>
        <p:txBody>
          <a:bodyPr/>
          <a:lstStyle/>
          <a:p>
            <a:pPr>
              <a:defRPr/>
            </a:pPr>
            <a:fld id="{4EDFE7F2-B013-4E36-8E36-930AECD80248}" type="slidenum">
              <a:rPr lang="fr-FR" smtClean="0"/>
              <a:pPr>
                <a:defRPr/>
              </a:pPr>
              <a:t>68</a:t>
            </a:fld>
            <a:endParaRPr lang="fr-FR"/>
          </a:p>
        </p:txBody>
      </p:sp>
      <p:sp>
        <p:nvSpPr>
          <p:cNvPr id="5" name="Titre 4"/>
          <p:cNvSpPr>
            <a:spLocks noGrp="1"/>
          </p:cNvSpPr>
          <p:nvPr>
            <p:ph type="title"/>
          </p:nvPr>
        </p:nvSpPr>
        <p:spPr>
          <a:xfrm>
            <a:off x="214282" y="500042"/>
            <a:ext cx="8229318" cy="500066"/>
          </a:xfrm>
        </p:spPr>
        <p:txBody>
          <a:bodyPr>
            <a:noAutofit/>
          </a:bodyPr>
          <a:lstStyle/>
          <a:p>
            <a:r>
              <a:rPr lang="fr-FR" sz="1800" dirty="0" smtClean="0">
                <a:effectLst/>
                <a:cs typeface="Arial" charset="0"/>
              </a:rPr>
              <a:t>S3 - séparation distribution/ commercialisation</a:t>
            </a:r>
            <a:endParaRPr lang="fr-FR" sz="1800" dirty="0">
              <a:effectLst/>
            </a:endParaRPr>
          </a:p>
        </p:txBody>
      </p:sp>
      <p:sp>
        <p:nvSpPr>
          <p:cNvPr id="7" name="Titre 1"/>
          <p:cNvSpPr txBox="1">
            <a:spLocks/>
          </p:cNvSpPr>
          <p:nvPr/>
        </p:nvSpPr>
        <p:spPr>
          <a:xfrm>
            <a:off x="28572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Description des Scénarios</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685800" y="1752601"/>
            <a:ext cx="8172480" cy="1829761"/>
          </a:xfrm>
        </p:spPr>
        <p:txBody>
          <a:bodyPr>
            <a:normAutofit/>
          </a:bodyPr>
          <a:lstStyle/>
          <a:p>
            <a:pPr algn="l"/>
            <a:r>
              <a:rPr lang="fr-FR" sz="4000" dirty="0" smtClean="0"/>
              <a:t>3.3.5. Évaluation des scénarios</a:t>
            </a:r>
            <a:endParaRPr lang="fr-FR" sz="4000"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69</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2876366"/>
          </a:xfrm>
        </p:spPr>
        <p:txBody>
          <a:bodyPr>
            <a:normAutofit lnSpcReduction="10000"/>
          </a:bodyPr>
          <a:lstStyle/>
          <a:p>
            <a:pPr algn="just">
              <a:buNone/>
            </a:pPr>
            <a:r>
              <a:rPr lang="fr-FR" sz="2400" dirty="0" smtClean="0"/>
              <a:t>La SDA vise d’abord </a:t>
            </a:r>
            <a:r>
              <a:rPr lang="fr-FR" sz="2400" b="1" u="sng" dirty="0" smtClean="0"/>
              <a:t>l’excellence opérationnelle </a:t>
            </a:r>
            <a:r>
              <a:rPr lang="fr-FR" sz="2400" dirty="0" smtClean="0"/>
              <a:t>dans la fourniture de l’énergie et la qualité de service.</a:t>
            </a:r>
          </a:p>
          <a:p>
            <a:pPr algn="just">
              <a:buNone/>
            </a:pPr>
            <a:endParaRPr lang="fr-FR" sz="2400" dirty="0" smtClean="0"/>
          </a:p>
          <a:p>
            <a:pPr algn="just">
              <a:buNone/>
            </a:pPr>
            <a:r>
              <a:rPr lang="fr-FR" sz="2400" dirty="0" smtClean="0"/>
              <a:t>Aussi, la prise en charge de l’ingénierie sociale, la lutte anti-fraude et les plans de communication expliquant les effets néfastes de de la fraude constituent des vecteurs incontournables pour réussir </a:t>
            </a:r>
            <a:r>
              <a:rPr lang="fr-FR" sz="2400" b="1" u="sng" dirty="0" smtClean="0"/>
              <a:t>la maitrise des pertes</a:t>
            </a:r>
            <a:r>
              <a:rPr lang="fr-FR" sz="2400" dirty="0" smtClean="0"/>
              <a:t>.</a:t>
            </a:r>
          </a:p>
          <a:p>
            <a:pPr>
              <a:buNone/>
            </a:pPr>
            <a:endParaRPr lang="fr-FR" sz="2400" dirty="0"/>
          </a:p>
        </p:txBody>
      </p:sp>
      <p:sp>
        <p:nvSpPr>
          <p:cNvPr id="3" name="Titre 2"/>
          <p:cNvSpPr>
            <a:spLocks noGrp="1"/>
          </p:cNvSpPr>
          <p:nvPr>
            <p:ph type="title"/>
          </p:nvPr>
        </p:nvSpPr>
        <p:spPr/>
        <p:txBody>
          <a:bodyPr>
            <a:normAutofit/>
          </a:bodyPr>
          <a:lstStyle/>
          <a:p>
            <a:pPr marL="365760" lvl="1" indent="-256032" algn="l" rtl="0" fontAlgn="base">
              <a:lnSpc>
                <a:spcPct val="90000"/>
              </a:lnSpc>
              <a:spcBef>
                <a:spcPct val="0"/>
              </a:spcBef>
              <a:spcAft>
                <a:spcPct val="0"/>
              </a:spcAft>
              <a:buClr>
                <a:schemeClr val="accent1"/>
              </a:buClr>
              <a:buSzPct val="68000"/>
            </a:pPr>
            <a:r>
              <a:rPr lang="fr-FR" sz="2400" kern="1200" dirty="0" smtClean="0">
                <a:solidFill>
                  <a:srgbClr val="0070C0"/>
                </a:solidFill>
                <a:latin typeface="MyriadPro-Semibold"/>
                <a:ea typeface="Times New Roman"/>
                <a:cs typeface="MyriadPro-Semibold"/>
              </a:rPr>
              <a:t>2.2. La vision :</a:t>
            </a:r>
            <a:r>
              <a:rPr lang="fr-FR" sz="2400" kern="1200" dirty="0">
                <a:solidFill>
                  <a:srgbClr val="0070C0"/>
                </a:solidFill>
                <a:latin typeface="MyriadPro-Semibold"/>
                <a:ea typeface="Times New Roman"/>
                <a:cs typeface="MyriadPro-Semibold"/>
              </a:rPr>
              <a:t/>
            </a:r>
            <a:br>
              <a:rPr lang="fr-FR" sz="2400" kern="1200" dirty="0">
                <a:solidFill>
                  <a:srgbClr val="0070C0"/>
                </a:solidFill>
                <a:latin typeface="MyriadPro-Semibold"/>
                <a:ea typeface="Times New Roman"/>
                <a:cs typeface="MyriadPro-Semibold"/>
              </a:rPr>
            </a:br>
            <a:endParaRPr lang="fr-FR" sz="2400" kern="1200" dirty="0">
              <a:solidFill>
                <a:srgbClr val="0070C0"/>
              </a:solidFill>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70</a:t>
            </a:fld>
            <a:endParaRPr lang="fr-FR"/>
          </a:p>
        </p:txBody>
      </p:sp>
      <p:sp>
        <p:nvSpPr>
          <p:cNvPr id="5" name="Titre 1"/>
          <p:cNvSpPr txBox="1">
            <a:spLocks/>
          </p:cNvSpPr>
          <p:nvPr/>
        </p:nvSpPr>
        <p:spPr>
          <a:xfrm>
            <a:off x="357158" y="38377"/>
            <a:ext cx="8101042"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a. Évaluation de l’intérêt</a:t>
            </a:r>
          </a:p>
        </p:txBody>
      </p:sp>
      <p:graphicFrame>
        <p:nvGraphicFramePr>
          <p:cNvPr id="6" name="Tableau 5"/>
          <p:cNvGraphicFramePr>
            <a:graphicFrameLocks noGrp="1"/>
          </p:cNvGraphicFramePr>
          <p:nvPr>
            <p:extLst>
              <p:ext uri="{D42A27DB-BD31-4B8C-83A1-F6EECF244321}">
                <p14:modId xmlns:p14="http://schemas.microsoft.com/office/powerpoint/2010/main" xmlns="" val="560319689"/>
              </p:ext>
            </p:extLst>
          </p:nvPr>
        </p:nvGraphicFramePr>
        <p:xfrm>
          <a:off x="214282" y="724156"/>
          <a:ext cx="8750207" cy="5990992"/>
        </p:xfrm>
        <a:graphic>
          <a:graphicData uri="http://schemas.openxmlformats.org/drawingml/2006/table">
            <a:tbl>
              <a:tblPr/>
              <a:tblGrid>
                <a:gridCol w="1239986"/>
                <a:gridCol w="425107"/>
                <a:gridCol w="1409974"/>
                <a:gridCol w="1331278"/>
                <a:gridCol w="1594606"/>
                <a:gridCol w="1462942"/>
                <a:gridCol w="1286314"/>
              </a:tblGrid>
              <a:tr h="684990">
                <a:tc>
                  <a:txBody>
                    <a:bodyPr/>
                    <a:lstStyle/>
                    <a:p>
                      <a:pPr algn="ctr" eaLnBrk="0" fontAlgn="base" hangingPunct="0">
                        <a:spcBef>
                          <a:spcPts val="600"/>
                        </a:spcBef>
                        <a:spcAft>
                          <a:spcPts val="0"/>
                        </a:spcAft>
                      </a:pPr>
                      <a:r>
                        <a:rPr kumimoji="0" lang="fr-FR" sz="1400" b="1" kern="1200" dirty="0">
                          <a:solidFill>
                            <a:srgbClr val="000000"/>
                          </a:solidFill>
                          <a:latin typeface="+mn-lt"/>
                          <a:ea typeface="Times New Roman"/>
                          <a:cs typeface="+mn-cs"/>
                        </a:rPr>
                        <a:t>Parties prenantes </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kumimoji="0" lang="fr-FR" sz="1400" b="1" kern="1200" dirty="0" smtClean="0">
                          <a:solidFill>
                            <a:srgbClr val="000000"/>
                          </a:solidFill>
                          <a:latin typeface="+mn-lt"/>
                          <a:ea typeface="Times New Roman"/>
                          <a:cs typeface="+mn-cs"/>
                        </a:rPr>
                        <a:t>P</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kumimoji="0" lang="fr-FR" sz="1200" b="1" kern="1200" dirty="0" smtClean="0">
                          <a:solidFill>
                            <a:srgbClr val="000000"/>
                          </a:solidFill>
                          <a:latin typeface="+mn-lt"/>
                          <a:ea typeface="Times New Roman"/>
                          <a:cs typeface="+mn-cs"/>
                        </a:rPr>
                        <a:t>S1 Tendanciel</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200" b="1" kern="1200" dirty="0" smtClean="0">
                          <a:solidFill>
                            <a:srgbClr val="000000"/>
                          </a:solidFill>
                          <a:latin typeface="+mn-lt"/>
                          <a:ea typeface="Times New Roman"/>
                          <a:cs typeface="+mn-cs"/>
                        </a:rPr>
                        <a:t>S2 Tendanciel</a:t>
                      </a:r>
                    </a:p>
                    <a:p>
                      <a:pPr algn="ctr" eaLnBrk="0" fontAlgn="base" hangingPunct="0">
                        <a:spcBef>
                          <a:spcPts val="600"/>
                        </a:spcBef>
                        <a:spcAft>
                          <a:spcPts val="0"/>
                        </a:spcAft>
                      </a:pPr>
                      <a:r>
                        <a:rPr kumimoji="0" lang="fr-FR" sz="1200" b="1" kern="1200" baseline="0" dirty="0" smtClean="0">
                          <a:solidFill>
                            <a:srgbClr val="000000"/>
                          </a:solidFill>
                          <a:latin typeface="+mn-lt"/>
                          <a:ea typeface="Times New Roman"/>
                          <a:cs typeface="+mn-cs"/>
                        </a:rPr>
                        <a:t>+ entité services</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kumimoji="0" lang="fr-FR" sz="1200" b="1" kern="1200" dirty="0" smtClean="0">
                          <a:solidFill>
                            <a:srgbClr val="000000"/>
                          </a:solidFill>
                          <a:latin typeface="+mn-lt"/>
                          <a:ea typeface="Times New Roman"/>
                          <a:cs typeface="+mn-cs"/>
                        </a:rPr>
                        <a:t>S3 Séparation GRD/Com</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kumimoji="0" lang="fr-FR" sz="1200" b="1" kern="1200" dirty="0" smtClean="0">
                          <a:solidFill>
                            <a:srgbClr val="000000"/>
                          </a:solidFill>
                          <a:latin typeface="+mn-lt"/>
                          <a:ea typeface="Times New Roman"/>
                          <a:cs typeface="+mn-cs"/>
                        </a:rPr>
                        <a:t>S4 écrémage Proactif</a:t>
                      </a:r>
                      <a:endParaRPr kumimoji="0" lang="fr-FR" sz="12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200" b="1" kern="1200" dirty="0" smtClean="0">
                          <a:solidFill>
                            <a:srgbClr val="000000"/>
                          </a:solidFill>
                          <a:latin typeface="+mn-lt"/>
                          <a:ea typeface="Times New Roman"/>
                          <a:cs typeface="+mn-cs"/>
                        </a:rPr>
                        <a:t>S5 écrémage Subit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r>
              <a:tr h="1050125">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CREG</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2</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2 (difficulté</a:t>
                      </a:r>
                      <a:r>
                        <a:rPr kumimoji="0" lang="fr-FR" sz="1100" b="1" kern="1200" baseline="0" dirty="0" smtClean="0">
                          <a:solidFill>
                            <a:srgbClr val="000000"/>
                          </a:solidFill>
                          <a:latin typeface="+mn-lt"/>
                          <a:ea typeface="Times New Roman"/>
                          <a:cs typeface="+mn-cs"/>
                        </a:rPr>
                        <a:t> d’atteindre les objectifs avec ce scénario</a:t>
                      </a:r>
                      <a:r>
                        <a:rPr kumimoji="0" lang="fr-FR" sz="1100" b="1" kern="1200" dirty="0" smtClean="0">
                          <a:solidFill>
                            <a:srgbClr val="000000"/>
                          </a:solidFill>
                          <a:latin typeface="+mn-lt"/>
                          <a:ea typeface="Times New Roman"/>
                          <a:cs typeface="+mn-cs"/>
                        </a:rPr>
                        <a:t>)</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1</a:t>
                      </a:r>
                      <a:r>
                        <a:rPr kumimoji="0" lang="fr-FR" sz="1100" b="1" kern="1200" baseline="0" dirty="0" smtClean="0">
                          <a:solidFill>
                            <a:srgbClr val="000000"/>
                          </a:solidFill>
                          <a:latin typeface="+mn-lt"/>
                          <a:ea typeface="Times New Roman"/>
                          <a:cs typeface="+mn-cs"/>
                        </a:rPr>
                        <a:t>(priorité aux segments concession)</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3</a:t>
                      </a:r>
                    </a:p>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(meilleure gestion)</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4 (atteinte</a:t>
                      </a:r>
                      <a:r>
                        <a:rPr kumimoji="0" lang="fr-FR" sz="1100" b="1" kern="1200" baseline="0" dirty="0" smtClean="0">
                          <a:solidFill>
                            <a:srgbClr val="000000"/>
                          </a:solidFill>
                          <a:latin typeface="+mn-lt"/>
                          <a:ea typeface="Times New Roman"/>
                          <a:cs typeface="+mn-cs"/>
                        </a:rPr>
                        <a:t> des paramètre de performance avec maintiens de l’opérateur historique SDA)</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4 (concurrence stimule</a:t>
                      </a:r>
                      <a:r>
                        <a:rPr kumimoji="0" lang="fr-FR" sz="1100" b="1" kern="1200" baseline="0" dirty="0" smtClean="0">
                          <a:solidFill>
                            <a:srgbClr val="000000"/>
                          </a:solidFill>
                          <a:latin typeface="+mn-lt"/>
                          <a:ea typeface="Times New Roman"/>
                          <a:cs typeface="+mn-cs"/>
                        </a:rPr>
                        <a:t> la compétitivité)</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12036">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Actionnaires</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3</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1 (permet difficilement d’améliorer la rentabilité)</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2 (perspective de création de valeur)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(participe à la création de valeur)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(atteinte des paramètre de performance)</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0 (perte de la concession d’Alger)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12036">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Managers Holding</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4</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2 (scénario peu engageant)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dirty="0" smtClean="0">
                          <a:solidFill>
                            <a:srgbClr val="000000"/>
                          </a:solidFill>
                          <a:latin typeface="+mn-lt"/>
                          <a:ea typeface="Times New Roman"/>
                          <a:cs typeface="+mn-cs"/>
                        </a:rPr>
                        <a:t>1</a:t>
                      </a:r>
                      <a:r>
                        <a:rPr kumimoji="0" lang="fr-FR" sz="1100" b="1" kern="1200" baseline="0" dirty="0" smtClean="0">
                          <a:solidFill>
                            <a:srgbClr val="000000"/>
                          </a:solidFill>
                          <a:latin typeface="+mn-lt"/>
                          <a:ea typeface="Times New Roman"/>
                          <a:cs typeface="+mn-cs"/>
                        </a:rPr>
                        <a:t>(priorité aux segments concession)</a:t>
                      </a:r>
                      <a:endParaRPr kumimoji="0" lang="fr-FR" sz="11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(finalité Holding)</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0 (perte des concession rentables)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0 (perte des concession rentables y compris Alger)</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865495">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PDG SDA </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5</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2 (maintien du périmètre actuel en améliorant les performances)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(perspective de création de valeur)</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(meilleure gestion)</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(atteinte des paramètre de performance mais risque concurrentiel)</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0 (perte de la concession d’Alger)</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12036">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Clients</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3</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1 (qualité de service reste insuffisante)</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(développement des services)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3(développement des services)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4 (concession donnée à l’acteur le plus performant)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0" marR="0" indent="0" algn="ctr" defTabSz="914400" rtl="0" eaLnBrk="0" fontAlgn="base" latinLnBrk="0" hangingPunct="0">
                        <a:lnSpc>
                          <a:spcPct val="100000"/>
                        </a:lnSpc>
                        <a:spcBef>
                          <a:spcPts val="600"/>
                        </a:spcBef>
                        <a:spcAft>
                          <a:spcPts val="0"/>
                        </a:spcAft>
                        <a:buClrTx/>
                        <a:buSzTx/>
                        <a:buFontTx/>
                        <a:buNone/>
                        <a:tabLst/>
                        <a:defRPr/>
                      </a:pPr>
                      <a:r>
                        <a:rPr kumimoji="0" lang="fr-FR" sz="1100" b="1" kern="1200" baseline="0" dirty="0" smtClean="0">
                          <a:solidFill>
                            <a:srgbClr val="000000"/>
                          </a:solidFill>
                          <a:latin typeface="+mn-lt"/>
                          <a:ea typeface="Times New Roman"/>
                          <a:cs typeface="+mn-cs"/>
                        </a:rPr>
                        <a:t>4 (concession donnée à l’acteur le plus performant)</a:t>
                      </a: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1254274">
                <a:tc>
                  <a:txBody>
                    <a:bodyPr/>
                    <a:lstStyle/>
                    <a:p>
                      <a:pPr algn="l" eaLnBrk="0" fontAlgn="base" hangingPunct="0">
                        <a:spcBef>
                          <a:spcPts val="600"/>
                        </a:spcBef>
                        <a:spcAft>
                          <a:spcPts val="0"/>
                        </a:spcAft>
                      </a:pPr>
                      <a:r>
                        <a:rPr kumimoji="0" lang="fr-FR" sz="1400" b="1" kern="1200" dirty="0" smtClean="0">
                          <a:solidFill>
                            <a:srgbClr val="000000"/>
                          </a:solidFill>
                          <a:latin typeface="+mn-lt"/>
                          <a:ea typeface="Times New Roman"/>
                          <a:cs typeface="+mn-cs"/>
                        </a:rPr>
                        <a:t>Personnel</a:t>
                      </a:r>
                      <a:endParaRPr kumimoji="0" lang="fr-FR" sz="14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1" kern="1200" dirty="0" smtClean="0">
                          <a:solidFill>
                            <a:srgbClr val="000000"/>
                          </a:solidFill>
                          <a:latin typeface="+mn-lt"/>
                          <a:ea typeface="Times New Roman"/>
                          <a:cs typeface="+mn-cs"/>
                        </a:rPr>
                        <a:t>2</a:t>
                      </a:r>
                      <a:endParaRPr kumimoji="0" lang="fr-FR" sz="1600" b="1" kern="120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(statut quo confortable)</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4 (opportunité de création d’emploi/ clarification des taches : </a:t>
                      </a:r>
                      <a:r>
                        <a:rPr kumimoji="0" lang="fr-FR" sz="700" b="1" kern="1200" baseline="0" dirty="0" smtClean="0">
                          <a:solidFill>
                            <a:srgbClr val="000000"/>
                          </a:solidFill>
                          <a:latin typeface="+mn-lt"/>
                          <a:ea typeface="Times New Roman"/>
                          <a:cs typeface="+mn-cs"/>
                        </a:rPr>
                        <a:t>le personnel des concessions n’intervient pas dans les services</a:t>
                      </a:r>
                      <a:r>
                        <a:rPr kumimoji="0" lang="fr-FR" sz="1100" b="1" kern="1200" baseline="0" dirty="0" smtClean="0">
                          <a:solidFill>
                            <a:srgbClr val="000000"/>
                          </a:solidFill>
                          <a:latin typeface="+mn-lt"/>
                          <a:ea typeface="Times New Roman"/>
                          <a:cs typeface="+mn-cs"/>
                        </a:rPr>
                        <a:t>)</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2 (la séparation risque de multiplier les barrières administratives)</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3 (amélioration de compétence sans risque de perte d’employeur/emploi)</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100" b="1" kern="1200" baseline="0" dirty="0" smtClean="0">
                          <a:solidFill>
                            <a:srgbClr val="000000"/>
                          </a:solidFill>
                          <a:latin typeface="+mn-lt"/>
                          <a:ea typeface="Times New Roman"/>
                          <a:cs typeface="+mn-cs"/>
                        </a:rPr>
                        <a:t>0 (changement d’employeur/risque de perte d’emploi)</a:t>
                      </a:r>
                      <a:endParaRPr kumimoji="0" lang="fr-FR" sz="1100" b="1" kern="1200" baseline="0" dirty="0">
                        <a:solidFill>
                          <a:srgbClr val="000000"/>
                        </a:solidFill>
                        <a:latin typeface="+mn-lt"/>
                        <a:ea typeface="Times New Roman"/>
                        <a:cs typeface="+mn-cs"/>
                      </a:endParaRPr>
                    </a:p>
                  </a:txBody>
                  <a:tcPr marL="17780" marR="17780" marT="17780" marB="1778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
        <p:nvSpPr>
          <p:cNvPr id="7" name="ZoneTexte 6"/>
          <p:cNvSpPr txBox="1"/>
          <p:nvPr/>
        </p:nvSpPr>
        <p:spPr>
          <a:xfrm>
            <a:off x="500034" y="428604"/>
            <a:ext cx="7786742" cy="276999"/>
          </a:xfrm>
          <a:prstGeom prst="rect">
            <a:avLst/>
          </a:prstGeom>
          <a:noFill/>
        </p:spPr>
        <p:txBody>
          <a:bodyPr wrap="square" rtlCol="0">
            <a:spAutoFit/>
          </a:bodyPr>
          <a:lstStyle/>
          <a:p>
            <a:r>
              <a:rPr lang="fr-FR" sz="1200" b="1" dirty="0" smtClean="0"/>
              <a:t>0 : opposé          1 : indifférent         2 : peu favorable         3 : favorable         4 : privilégié</a:t>
            </a:r>
            <a:endParaRPr lang="fr-FR" sz="1200"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71</a:t>
            </a:fld>
            <a:endParaRPr lang="fr-FR"/>
          </a:p>
        </p:txBody>
      </p:sp>
      <p:sp>
        <p:nvSpPr>
          <p:cNvPr id="5" name="Titre 1"/>
          <p:cNvSpPr txBox="1">
            <a:spLocks/>
          </p:cNvSpPr>
          <p:nvPr/>
        </p:nvSpPr>
        <p:spPr>
          <a:xfrm>
            <a:off x="285720" y="38377"/>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b. Évaluation de la Faisabilité</a:t>
            </a:r>
          </a:p>
        </p:txBody>
      </p:sp>
      <p:graphicFrame>
        <p:nvGraphicFramePr>
          <p:cNvPr id="4" name="Tableau 3"/>
          <p:cNvGraphicFramePr>
            <a:graphicFrameLocks noGrp="1"/>
          </p:cNvGraphicFramePr>
          <p:nvPr/>
        </p:nvGraphicFramePr>
        <p:xfrm>
          <a:off x="214282" y="983074"/>
          <a:ext cx="8715436" cy="4089000"/>
        </p:xfrm>
        <a:graphic>
          <a:graphicData uri="http://schemas.openxmlformats.org/drawingml/2006/table">
            <a:tbl>
              <a:tblPr/>
              <a:tblGrid>
                <a:gridCol w="1357322"/>
                <a:gridCol w="3143272"/>
                <a:gridCol w="837372"/>
                <a:gridCol w="675494"/>
                <a:gridCol w="675494"/>
                <a:gridCol w="675494"/>
                <a:gridCol w="675494"/>
                <a:gridCol w="675494"/>
              </a:tblGrid>
              <a:tr h="534962">
                <a:tc>
                  <a:txBody>
                    <a:bodyPr/>
                    <a:lstStyle/>
                    <a:p>
                      <a:endParaRPr lang="fr-FR" sz="2400" b="0" dirty="0">
                        <a:latin typeface="+mn-lt"/>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indent="5080" algn="ctr" eaLnBrk="0" fontAlgn="base" hangingPunct="0">
                        <a:spcBef>
                          <a:spcPts val="600"/>
                        </a:spcBef>
                        <a:spcAft>
                          <a:spcPts val="0"/>
                        </a:spcAft>
                      </a:pPr>
                      <a:r>
                        <a:rPr lang="fr-FR" sz="2000" b="1" kern="1200" dirty="0" smtClean="0">
                          <a:solidFill>
                            <a:srgbClr val="000000"/>
                          </a:solidFill>
                          <a:latin typeface="+mn-lt"/>
                          <a:ea typeface="Times New Roman"/>
                        </a:rPr>
                        <a:t>Critères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kern="1200" dirty="0">
                          <a:solidFill>
                            <a:srgbClr val="000000"/>
                          </a:solidFill>
                          <a:latin typeface="+mn-lt"/>
                          <a:ea typeface="Times New Roman"/>
                        </a:rPr>
                        <a:t>Poids</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S1</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S2</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dirty="0" smtClean="0">
                          <a:latin typeface="+mn-lt"/>
                          <a:ea typeface="Times New Roman"/>
                        </a:rPr>
                        <a:t>S3</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kern="1200" dirty="0" smtClean="0">
                          <a:solidFill>
                            <a:srgbClr val="000000"/>
                          </a:solidFill>
                          <a:latin typeface="+mn-lt"/>
                          <a:ea typeface="Times New Roman"/>
                        </a:rPr>
                        <a:t>S4</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c>
                  <a:txBody>
                    <a:bodyPr/>
                    <a:lstStyle/>
                    <a:p>
                      <a:pPr algn="ctr" eaLnBrk="0" fontAlgn="base" hangingPunct="0">
                        <a:spcBef>
                          <a:spcPts val="600"/>
                        </a:spcBef>
                        <a:spcAft>
                          <a:spcPts val="0"/>
                        </a:spcAft>
                      </a:pPr>
                      <a:r>
                        <a:rPr lang="fr-FR" sz="2000" b="1" dirty="0" smtClean="0">
                          <a:latin typeface="+mn-lt"/>
                          <a:ea typeface="Times New Roman"/>
                        </a:rPr>
                        <a:t>S5</a:t>
                      </a:r>
                      <a:endParaRPr lang="fr-FR" sz="20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accent3"/>
                    </a:solidFill>
                  </a:tcPr>
                </a:tc>
              </a:tr>
              <a:tr h="726611">
                <a:tc rowSpan="5">
                  <a:txBody>
                    <a:bodyPr/>
                    <a:lstStyle/>
                    <a:p>
                      <a:pPr algn="ctr" eaLnBrk="0" fontAlgn="base" hangingPunct="0">
                        <a:spcBef>
                          <a:spcPts val="600"/>
                        </a:spcBef>
                        <a:spcAft>
                          <a:spcPts val="0"/>
                        </a:spcAft>
                      </a:pPr>
                      <a:r>
                        <a:rPr lang="fr-FR" sz="2000" b="0" kern="1200" dirty="0" smtClean="0">
                          <a:solidFill>
                            <a:srgbClr val="000000"/>
                          </a:solidFill>
                          <a:latin typeface="+mn-lt"/>
                          <a:ea typeface="Times New Roman"/>
                        </a:rPr>
                        <a:t>INTERNE</a:t>
                      </a:r>
                      <a:endParaRPr lang="fr-FR" sz="20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85725" indent="-85725" algn="l" rtl="0" eaLnBrk="0" fontAlgn="base" latinLnBrk="0" hangingPunct="0">
                        <a:spcBef>
                          <a:spcPts val="600"/>
                        </a:spcBef>
                        <a:spcAft>
                          <a:spcPts val="0"/>
                        </a:spcAft>
                      </a:pPr>
                      <a:r>
                        <a:rPr lang="fr-FR" sz="1600" b="0" kern="1200" dirty="0" smtClean="0">
                          <a:solidFill>
                            <a:schemeClr val="tx1"/>
                          </a:solidFill>
                          <a:latin typeface="Albertus" pitchFamily="34" charset="0"/>
                          <a:ea typeface="Times New Roman"/>
                        </a:rPr>
                        <a:t> </a:t>
                      </a:r>
                      <a:r>
                        <a:rPr kumimoji="0" lang="fr-FR" sz="1600" b="0" kern="1200" dirty="0" smtClean="0">
                          <a:solidFill>
                            <a:schemeClr val="tx1"/>
                          </a:solidFill>
                          <a:latin typeface="Albertus" pitchFamily="34" charset="0"/>
                          <a:ea typeface="Times New Roman"/>
                          <a:cs typeface="+mn-cs"/>
                        </a:rPr>
                        <a:t>Acceptation </a:t>
                      </a:r>
                      <a:r>
                        <a:rPr kumimoji="0" lang="fr-FR" sz="1600" b="0" kern="1200" dirty="0">
                          <a:solidFill>
                            <a:schemeClr val="tx1"/>
                          </a:solidFill>
                          <a:latin typeface="Albertus" pitchFamily="34" charset="0"/>
                          <a:ea typeface="Times New Roman"/>
                          <a:cs typeface="+mn-cs"/>
                        </a:rPr>
                        <a:t>par les parties </a:t>
                      </a:r>
                      <a:r>
                        <a:rPr kumimoji="0" lang="fr-FR" sz="1600" b="0" kern="1200" dirty="0" smtClean="0">
                          <a:solidFill>
                            <a:schemeClr val="tx1"/>
                          </a:solidFill>
                          <a:latin typeface="Albertus" pitchFamily="34" charset="0"/>
                          <a:ea typeface="Times New Roman"/>
                          <a:cs typeface="+mn-cs"/>
                        </a:rPr>
                        <a:t>   </a:t>
                      </a:r>
                    </a:p>
                    <a:p>
                      <a:pPr marL="85725" indent="-85725" algn="l" rtl="0" eaLnBrk="0" fontAlgn="base" latinLnBrk="0" hangingPunct="0">
                        <a:spcBef>
                          <a:spcPts val="600"/>
                        </a:spcBef>
                        <a:spcAft>
                          <a:spcPts val="0"/>
                        </a:spcAft>
                      </a:pPr>
                      <a:r>
                        <a:rPr kumimoji="0" lang="fr-FR" sz="1600" b="0" kern="1200" dirty="0" smtClean="0">
                          <a:solidFill>
                            <a:schemeClr val="tx1"/>
                          </a:solidFill>
                          <a:latin typeface="Albertus" pitchFamily="34" charset="0"/>
                          <a:ea typeface="Times New Roman"/>
                          <a:cs typeface="+mn-cs"/>
                        </a:rPr>
                        <a:t> prenantes </a:t>
                      </a:r>
                      <a:r>
                        <a:rPr kumimoji="0" lang="fr-FR" sz="1600" b="0" kern="1200" dirty="0">
                          <a:solidFill>
                            <a:schemeClr val="tx1"/>
                          </a:solidFill>
                          <a:latin typeface="Albertus" pitchFamily="34" charset="0"/>
                          <a:ea typeface="Times New Roman"/>
                          <a:cs typeface="+mn-cs"/>
                        </a:rPr>
                        <a:t>de la </a:t>
                      </a:r>
                      <a:r>
                        <a:rPr kumimoji="0" lang="fr-FR" sz="1600" b="0" kern="1200" dirty="0" smtClean="0">
                          <a:solidFill>
                            <a:schemeClr val="tx1"/>
                          </a:solidFill>
                          <a:latin typeface="Albertus" pitchFamily="34" charset="0"/>
                          <a:ea typeface="Times New Roman"/>
                          <a:cs typeface="+mn-cs"/>
                        </a:rPr>
                        <a:t>société</a:t>
                      </a:r>
                      <a:endParaRPr kumimoji="0" lang="fr-FR" sz="1600" b="0" kern="1200" dirty="0">
                        <a:solidFill>
                          <a:schemeClr val="tx1"/>
                        </a:solidFill>
                        <a:latin typeface="Albertus" pitchFamily="34" charset="0"/>
                        <a:ea typeface="Times New Roman"/>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4</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1,79</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2,32</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3,37</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2,79</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fontAlgn="ctr"/>
                      <a:r>
                        <a:rPr lang="fr-FR" sz="1600" b="0" i="0" u="none" strike="noStrike" dirty="0">
                          <a:solidFill>
                            <a:srgbClr val="000000"/>
                          </a:solidFill>
                          <a:latin typeface="Calibri"/>
                        </a:rPr>
                        <a:t>1,05</a:t>
                      </a:r>
                    </a:p>
                  </a:txBody>
                  <a:tcPr marL="0" marR="0" marT="0" marB="0"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28211">
                <a:tc vMerge="1">
                  <a:txBody>
                    <a:bodyPr/>
                    <a:lstStyle/>
                    <a:p>
                      <a:endParaRPr lang="fr-FR"/>
                    </a:p>
                  </a:txBody>
                  <a:tcPr/>
                </a:tc>
                <a:tc>
                  <a:txBody>
                    <a:bodyPr/>
                    <a:lstStyle/>
                    <a:p>
                      <a:pPr algn="l" eaLnBrk="0" fontAlgn="base" hangingPunct="0">
                        <a:spcBef>
                          <a:spcPts val="600"/>
                        </a:spcBef>
                        <a:spcAft>
                          <a:spcPts val="0"/>
                        </a:spcAft>
                      </a:pPr>
                      <a:r>
                        <a:rPr lang="fr-FR" sz="1600" b="0" kern="1200" dirty="0" smtClean="0">
                          <a:solidFill>
                            <a:schemeClr val="tx1"/>
                          </a:solidFill>
                          <a:latin typeface="Albertus" pitchFamily="34" charset="0"/>
                          <a:ea typeface="Times New Roman"/>
                        </a:rPr>
                        <a:t> Faisabilité managériale</a:t>
                      </a:r>
                      <a:endParaRPr lang="fr-FR" sz="1600" b="0" dirty="0">
                        <a:solidFill>
                          <a:schemeClr val="tx1"/>
                        </a:solidFill>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91440" indent="-91440"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36935">
                <a:tc vMerge="1">
                  <a:txBody>
                    <a:bodyPr/>
                    <a:lstStyle/>
                    <a:p>
                      <a:endParaRPr lang="fr-FR"/>
                    </a:p>
                  </a:txBody>
                  <a:tcPr/>
                </a:tc>
                <a:tc>
                  <a:txBody>
                    <a:bodyPr/>
                    <a:lstStyle/>
                    <a:p>
                      <a:pPr algn="l" eaLnBrk="0" fontAlgn="base" hangingPunct="0">
                        <a:spcBef>
                          <a:spcPts val="600"/>
                        </a:spcBef>
                        <a:spcAft>
                          <a:spcPts val="0"/>
                        </a:spcAft>
                      </a:pPr>
                      <a:r>
                        <a:rPr lang="fr-FR" sz="1600" b="0" kern="1200" baseline="0" dirty="0">
                          <a:solidFill>
                            <a:schemeClr val="tx1"/>
                          </a:solidFill>
                          <a:latin typeface="Albertus" pitchFamily="34" charset="0"/>
                          <a:ea typeface="Times New Roman"/>
                        </a:rPr>
                        <a:t> </a:t>
                      </a:r>
                      <a:r>
                        <a:rPr lang="fr-FR" sz="1600" b="0" kern="1200" dirty="0" smtClean="0">
                          <a:solidFill>
                            <a:schemeClr val="tx1"/>
                          </a:solidFill>
                          <a:latin typeface="Albertus" pitchFamily="34" charset="0"/>
                          <a:ea typeface="Times New Roman"/>
                        </a:rPr>
                        <a:t>Faisabilité technique</a:t>
                      </a:r>
                      <a:endParaRPr lang="fr-FR" sz="1600" b="0" dirty="0">
                        <a:solidFill>
                          <a:schemeClr val="tx1"/>
                        </a:solidFill>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726611">
                <a:tc vMerge="1">
                  <a:txBody>
                    <a:bodyPr/>
                    <a:lstStyle/>
                    <a:p>
                      <a:endParaRPr lang="fr-FR"/>
                    </a:p>
                  </a:txBody>
                  <a:tcPr/>
                </a:tc>
                <a:tc>
                  <a:txBody>
                    <a:bodyPr/>
                    <a:lstStyle/>
                    <a:p>
                      <a:pPr marL="85725" indent="-85725" algn="l" eaLnBrk="0" fontAlgn="base" hangingPunct="0">
                        <a:spcBef>
                          <a:spcPts val="600"/>
                        </a:spcBef>
                        <a:spcAft>
                          <a:spcPts val="0"/>
                        </a:spcAft>
                      </a:pPr>
                      <a:r>
                        <a:rPr lang="fr-FR" sz="1600" b="0" kern="1200" baseline="0" dirty="0">
                          <a:solidFill>
                            <a:schemeClr val="tx1"/>
                          </a:solidFill>
                          <a:latin typeface="Albertus" pitchFamily="34" charset="0"/>
                          <a:ea typeface="Times New Roman"/>
                        </a:rPr>
                        <a:t> </a:t>
                      </a:r>
                      <a:r>
                        <a:rPr lang="fr-FR" sz="1600" b="0" kern="1200" dirty="0" smtClean="0">
                          <a:solidFill>
                            <a:schemeClr val="tx1"/>
                          </a:solidFill>
                          <a:latin typeface="Albertus" pitchFamily="34" charset="0"/>
                          <a:ea typeface="Times New Roman"/>
                        </a:rPr>
                        <a:t>Facilité </a:t>
                      </a:r>
                      <a:r>
                        <a:rPr lang="fr-FR" sz="1600" b="0" kern="1200" dirty="0">
                          <a:solidFill>
                            <a:schemeClr val="tx1"/>
                          </a:solidFill>
                          <a:latin typeface="Albertus" pitchFamily="34" charset="0"/>
                          <a:ea typeface="Times New Roman"/>
                        </a:rPr>
                        <a:t>à atteindre la cible au niveau des FCS</a:t>
                      </a:r>
                      <a:endParaRPr lang="fr-FR" sz="1600" b="0" dirty="0">
                        <a:solidFill>
                          <a:schemeClr val="tx1"/>
                        </a:solidFill>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chemeClr val="tx1"/>
                          </a:solidFill>
                          <a:latin typeface="Calibri"/>
                          <a:ea typeface="+mn-ea"/>
                          <a:cs typeface="+mn-cs"/>
                        </a:rPr>
                        <a:t>1</a:t>
                      </a:r>
                      <a:endParaRPr kumimoji="0" lang="fr-FR" sz="1600" b="0" i="0" u="none" strike="noStrike" kern="1200" dirty="0">
                        <a:solidFill>
                          <a:schemeClr val="tx1"/>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chemeClr val="tx1"/>
                          </a:solidFill>
                          <a:latin typeface="Calibri"/>
                          <a:ea typeface="+mn-ea"/>
                          <a:cs typeface="+mn-cs"/>
                        </a:rPr>
                        <a:t>1</a:t>
                      </a:r>
                      <a:endParaRPr kumimoji="0" lang="fr-FR" sz="1600" b="0" i="0" u="none" strike="noStrike" kern="1200" dirty="0">
                        <a:solidFill>
                          <a:schemeClr val="tx1"/>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451702">
                <a:tc vMerge="1">
                  <a:txBody>
                    <a:bodyPr/>
                    <a:lstStyle/>
                    <a:p>
                      <a:endParaRPr lang="fr-FR"/>
                    </a:p>
                  </a:txBody>
                  <a:tcPr/>
                </a:tc>
                <a:tc>
                  <a:txBody>
                    <a:bodyPr/>
                    <a:lstStyle/>
                    <a:p>
                      <a:pPr indent="5715" algn="l" eaLnBrk="0" fontAlgn="base" hangingPunct="0">
                        <a:spcBef>
                          <a:spcPts val="600"/>
                        </a:spcBef>
                        <a:spcAft>
                          <a:spcPts val="0"/>
                        </a:spcAft>
                      </a:pPr>
                      <a:r>
                        <a:rPr lang="fr-FR" sz="1600" b="0" kern="1200" dirty="0" smtClean="0">
                          <a:solidFill>
                            <a:schemeClr val="tx1"/>
                          </a:solidFill>
                          <a:latin typeface="Albertus" pitchFamily="34" charset="0"/>
                          <a:ea typeface="Times New Roman"/>
                        </a:rPr>
                        <a:t> Faisabilité </a:t>
                      </a:r>
                      <a:r>
                        <a:rPr lang="fr-FR" sz="1600" b="0" kern="1200" dirty="0">
                          <a:solidFill>
                            <a:schemeClr val="tx1"/>
                          </a:solidFill>
                          <a:latin typeface="Albertus" pitchFamily="34" charset="0"/>
                          <a:ea typeface="Times New Roman"/>
                        </a:rPr>
                        <a:t>financière</a:t>
                      </a:r>
                      <a:endParaRPr lang="fr-FR" sz="1600" b="0" dirty="0">
                        <a:solidFill>
                          <a:schemeClr val="tx1"/>
                        </a:solidFill>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3</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2</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lnSpc>
                          <a:spcPct val="120000"/>
                        </a:lnSpc>
                        <a:spcBef>
                          <a:spcPts val="240"/>
                        </a:spcBef>
                        <a:spcAft>
                          <a:spcPts val="24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r h="583968">
                <a:tc>
                  <a:txBody>
                    <a:bodyPr/>
                    <a:lstStyle/>
                    <a:p>
                      <a:pPr algn="ctr" eaLnBrk="0" fontAlgn="base" hangingPunct="0">
                        <a:spcBef>
                          <a:spcPts val="600"/>
                        </a:spcBef>
                        <a:spcAft>
                          <a:spcPts val="0"/>
                        </a:spcAft>
                      </a:pPr>
                      <a:r>
                        <a:rPr lang="fr-FR" sz="2000" b="0" kern="1200" dirty="0">
                          <a:solidFill>
                            <a:srgbClr val="000000"/>
                          </a:solidFill>
                          <a:latin typeface="+mn-lt"/>
                          <a:ea typeface="Times New Roman"/>
                        </a:rPr>
                        <a:t>EXTERNE</a:t>
                      </a:r>
                      <a:endParaRPr lang="fr-FR" sz="2000" b="0"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l" eaLnBrk="0" fontAlgn="base" hangingPunct="0">
                        <a:spcBef>
                          <a:spcPts val="600"/>
                        </a:spcBef>
                        <a:spcAft>
                          <a:spcPts val="0"/>
                        </a:spcAft>
                      </a:pPr>
                      <a:r>
                        <a:rPr lang="fr-FR" sz="1600" b="0" kern="1200" baseline="0" dirty="0">
                          <a:solidFill>
                            <a:srgbClr val="000000"/>
                          </a:solidFill>
                          <a:latin typeface="Albertus" pitchFamily="34" charset="0"/>
                          <a:ea typeface="Times New Roman"/>
                        </a:rPr>
                        <a:t> </a:t>
                      </a:r>
                      <a:r>
                        <a:rPr lang="fr-FR" sz="1600" b="0" kern="1200" dirty="0" smtClean="0">
                          <a:solidFill>
                            <a:srgbClr val="000000"/>
                          </a:solidFill>
                          <a:latin typeface="Albertus" pitchFamily="34" charset="0"/>
                          <a:ea typeface="Times New Roman"/>
                        </a:rPr>
                        <a:t>Difficulté/risque </a:t>
                      </a:r>
                      <a:r>
                        <a:rPr lang="fr-FR" sz="1600" b="0" kern="1200" dirty="0">
                          <a:solidFill>
                            <a:srgbClr val="000000"/>
                          </a:solidFill>
                          <a:latin typeface="Albertus" pitchFamily="34" charset="0"/>
                          <a:ea typeface="Times New Roman"/>
                        </a:rPr>
                        <a:t>concurrentiel</a:t>
                      </a:r>
                      <a:endParaRPr lang="fr-FR" sz="1600" b="0" dirty="0">
                        <a:latin typeface="Albertus" pitchFamily="34" charset="0"/>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lang="fr-FR" sz="2400" b="1" dirty="0" smtClean="0">
                          <a:latin typeface="+mn-lt"/>
                          <a:ea typeface="Times New Roman"/>
                        </a:rPr>
                        <a:t>2</a:t>
                      </a:r>
                      <a:endParaRPr lang="fr-FR" sz="2400" b="1" dirty="0">
                        <a:latin typeface="+mn-lt"/>
                        <a:ea typeface="Times New Roman"/>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4</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marL="347345" indent="-347345"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3</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c>
                  <a:txBody>
                    <a:bodyPr/>
                    <a:lstStyle/>
                    <a:p>
                      <a:pPr algn="ctr" eaLnBrk="0" fontAlgn="base" hangingPunct="0">
                        <a:spcBef>
                          <a:spcPts val="600"/>
                        </a:spcBef>
                        <a:spcAft>
                          <a:spcPts val="0"/>
                        </a:spcAft>
                      </a:pPr>
                      <a:r>
                        <a:rPr kumimoji="0" lang="fr-FR" sz="1600" b="0" i="0" u="none" strike="noStrike" kern="1200" dirty="0" smtClean="0">
                          <a:solidFill>
                            <a:srgbClr val="000000"/>
                          </a:solidFill>
                          <a:latin typeface="Calibri"/>
                          <a:ea typeface="+mn-ea"/>
                          <a:cs typeface="+mn-cs"/>
                        </a:rPr>
                        <a:t>1</a:t>
                      </a:r>
                      <a:endParaRPr kumimoji="0" lang="fr-FR" sz="1600" b="0" i="0" u="none" strike="noStrike" kern="1200" dirty="0">
                        <a:solidFill>
                          <a:srgbClr val="000000"/>
                        </a:solidFill>
                        <a:latin typeface="Calibri"/>
                        <a:ea typeface="+mn-ea"/>
                        <a:cs typeface="+mn-cs"/>
                      </a:endParaRPr>
                    </a:p>
                  </a:txBody>
                  <a:tcPr marL="15702" marR="15702" marT="15702" marB="15702" anchor="ctr">
                    <a:lnL w="12700" cap="flat" cmpd="sng" algn="ctr">
                      <a:solidFill>
                        <a:srgbClr val="5487A4"/>
                      </a:solidFill>
                      <a:prstDash val="solid"/>
                      <a:round/>
                      <a:headEnd type="none" w="med" len="med"/>
                      <a:tailEnd type="none" w="med" len="med"/>
                    </a:lnL>
                    <a:lnR w="12700" cap="flat" cmpd="sng" algn="ctr">
                      <a:solidFill>
                        <a:srgbClr val="5487A4"/>
                      </a:solidFill>
                      <a:prstDash val="solid"/>
                      <a:round/>
                      <a:headEnd type="none" w="med" len="med"/>
                      <a:tailEnd type="none" w="med" len="med"/>
                    </a:lnR>
                    <a:lnT w="12700" cap="flat" cmpd="sng" algn="ctr">
                      <a:solidFill>
                        <a:srgbClr val="5487A4"/>
                      </a:solidFill>
                      <a:prstDash val="solid"/>
                      <a:round/>
                      <a:headEnd type="none" w="med" len="med"/>
                      <a:tailEnd type="none" w="med" len="med"/>
                    </a:lnT>
                    <a:lnB w="12700" cap="flat" cmpd="sng" algn="ctr">
                      <a:solidFill>
                        <a:srgbClr val="5487A4"/>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72</a:t>
            </a:fld>
            <a:endParaRPr lang="fr-FR"/>
          </a:p>
        </p:txBody>
      </p:sp>
      <p:pic>
        <p:nvPicPr>
          <p:cNvPr id="1029" name="Picture 5"/>
          <p:cNvPicPr>
            <a:picLocks noChangeAspect="1" noChangeArrowheads="1"/>
          </p:cNvPicPr>
          <p:nvPr/>
        </p:nvPicPr>
        <p:blipFill>
          <a:blip r:embed="rId2"/>
          <a:srcRect/>
          <a:stretch>
            <a:fillRect/>
          </a:stretch>
        </p:blipFill>
        <p:spPr bwMode="auto">
          <a:xfrm>
            <a:off x="1000100" y="877901"/>
            <a:ext cx="6864350" cy="4408487"/>
          </a:xfrm>
          <a:prstGeom prst="rect">
            <a:avLst/>
          </a:prstGeom>
          <a:noFill/>
          <a:ln w="9525">
            <a:noFill/>
            <a:miter lim="800000"/>
            <a:headEnd/>
            <a:tailEnd/>
          </a:ln>
          <a:effectLst/>
        </p:spPr>
      </p:pic>
      <p:sp>
        <p:nvSpPr>
          <p:cNvPr id="13" name="Arc 12"/>
          <p:cNvSpPr/>
          <p:nvPr/>
        </p:nvSpPr>
        <p:spPr>
          <a:xfrm rot="11438146">
            <a:off x="4553297" y="460776"/>
            <a:ext cx="3143272" cy="2438968"/>
          </a:xfrm>
          <a:prstGeom prst="arc">
            <a:avLst>
              <a:gd name="adj1" fmla="val 13945909"/>
              <a:gd name="adj2" fmla="val 0"/>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Rectangle 4"/>
          <p:cNvSpPr/>
          <p:nvPr/>
        </p:nvSpPr>
        <p:spPr>
          <a:xfrm>
            <a:off x="2500298" y="5357826"/>
            <a:ext cx="4727576" cy="400110"/>
          </a:xfrm>
          <a:prstGeom prst="rect">
            <a:avLst/>
          </a:prstGeom>
        </p:spPr>
        <p:txBody>
          <a:bodyPr wrap="none">
            <a:spAutoFit/>
          </a:bodyPr>
          <a:lstStyle/>
          <a:p>
            <a:r>
              <a:rPr lang="fr-FR" sz="2000" b="1" dirty="0" smtClean="0"/>
              <a:t>Résultat de l’évaluation des scénario</a:t>
            </a:r>
            <a:endParaRPr lang="fr-FR" sz="2000" b="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73</a:t>
            </a:fld>
            <a:endParaRPr lang="fr-FR"/>
          </a:p>
        </p:txBody>
      </p:sp>
      <p:sp>
        <p:nvSpPr>
          <p:cNvPr id="7" name="Titre 6"/>
          <p:cNvSpPr>
            <a:spLocks noGrp="1"/>
          </p:cNvSpPr>
          <p:nvPr>
            <p:ph type="title"/>
          </p:nvPr>
        </p:nvSpPr>
        <p:spPr>
          <a:xfrm>
            <a:off x="357158" y="142852"/>
            <a:ext cx="8258204" cy="582594"/>
          </a:xfrm>
        </p:spPr>
        <p:txBody>
          <a:bodyPr>
            <a:noAutofit/>
          </a:bodyPr>
          <a:lstStyle/>
          <a:p>
            <a:pPr algn="ctr"/>
            <a:r>
              <a:rPr lang="fr-FR" sz="2400" dirty="0" smtClean="0">
                <a:solidFill>
                  <a:srgbClr val="0070C0"/>
                </a:solidFill>
                <a:effectLst/>
              </a:rPr>
              <a:t>Résultat de l’évaluation et choix du scénario de référence</a:t>
            </a:r>
            <a:endParaRPr lang="fr-FR" sz="2400" dirty="0">
              <a:solidFill>
                <a:srgbClr val="0070C0"/>
              </a:solidFill>
              <a:effectLst/>
            </a:endParaRPr>
          </a:p>
        </p:txBody>
      </p:sp>
      <p:sp>
        <p:nvSpPr>
          <p:cNvPr id="14" name="ZoneTexte 13"/>
          <p:cNvSpPr txBox="1"/>
          <p:nvPr/>
        </p:nvSpPr>
        <p:spPr>
          <a:xfrm>
            <a:off x="395536" y="4512428"/>
            <a:ext cx="8143932"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fr-FR" sz="2000" b="1" i="1" dirty="0" smtClean="0">
                <a:solidFill>
                  <a:schemeClr val="accent2"/>
                </a:solidFill>
              </a:rPr>
              <a:t>Le scénario choisi consiste en la séparation des activités GRD (Electricité et gaz) et Commercial de manière progressive, ceci en passant par la mise en œuvre  des actions de mise à niveau et d’amélioration de performance et la création de l’entité services.</a:t>
            </a:r>
          </a:p>
        </p:txBody>
      </p:sp>
      <p:sp>
        <p:nvSpPr>
          <p:cNvPr id="6" name="Rectangle 5"/>
          <p:cNvSpPr/>
          <p:nvPr/>
        </p:nvSpPr>
        <p:spPr>
          <a:xfrm>
            <a:off x="323528" y="995306"/>
            <a:ext cx="8534752" cy="3139321"/>
          </a:xfrm>
          <a:prstGeom prst="rect">
            <a:avLst/>
          </a:prstGeom>
        </p:spPr>
        <p:txBody>
          <a:bodyPr wrap="square">
            <a:spAutoFit/>
          </a:bodyPr>
          <a:lstStyle/>
          <a:p>
            <a:pPr algn="just"/>
            <a:r>
              <a:rPr lang="fr-FR" dirty="0" smtClean="0"/>
              <a:t>L’évaluation fait ressortir le scénario S3 (séparation GRD/commercial + entité service dédiée) comme étant le plus attrayant, avec une faisabilité acceptable (même s’il n’est pas le plus faisable).</a:t>
            </a:r>
          </a:p>
          <a:p>
            <a:pPr algn="just"/>
            <a:endParaRPr lang="fr-FR" dirty="0" smtClean="0"/>
          </a:p>
          <a:p>
            <a:pPr algn="just"/>
            <a:r>
              <a:rPr lang="fr-FR" dirty="0" smtClean="0"/>
              <a:t>Le scénario S1 (continuité) est le plus faisable, mais il est le moins attrayant après l’écrémage.</a:t>
            </a:r>
          </a:p>
          <a:p>
            <a:pPr algn="just"/>
            <a:endParaRPr lang="fr-FR" dirty="0" smtClean="0"/>
          </a:p>
          <a:p>
            <a:pPr algn="just"/>
            <a:r>
              <a:rPr lang="fr-FR" dirty="0" smtClean="0"/>
              <a:t>Le scénario S2 est moyennement attrayant avec une faisabilité acceptable  </a:t>
            </a:r>
          </a:p>
          <a:p>
            <a:pPr algn="just"/>
            <a:endParaRPr lang="fr-FR" dirty="0" smtClean="0"/>
          </a:p>
          <a:p>
            <a:pPr algn="just"/>
            <a:r>
              <a:rPr lang="fr-FR" dirty="0" smtClean="0"/>
              <a:t>Les scénarios S4 et S5 étant jugés (par l’ensemble des parties prenantes interviewées) non probables à l’horizon du plan sont à exclure </a:t>
            </a:r>
            <a:endParaRPr lang="fr-F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47664" y="2204864"/>
            <a:ext cx="6429420" cy="144655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3</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Plan d’actions stratégique</a:t>
            </a:r>
            <a:endParaRPr lang="fr-FR" sz="2400" b="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152400"/>
            <a:ext cx="8472518" cy="990600"/>
          </a:xfrm>
        </p:spPr>
        <p:txBody>
          <a:bodyPr>
            <a:normAutofit/>
          </a:bodyPr>
          <a:lstStyle/>
          <a:p>
            <a:r>
              <a:rPr lang="fr-FR" sz="2800" dirty="0" smtClean="0">
                <a:solidFill>
                  <a:srgbClr val="0070C0"/>
                </a:solidFill>
                <a:effectLst/>
              </a:rPr>
              <a:t>3.4. Plan d’actions stratégique :</a:t>
            </a:r>
            <a:endParaRPr lang="fr-FR" sz="2800" dirty="0">
              <a:solidFill>
                <a:srgbClr val="0070C0"/>
              </a:solidFill>
              <a:effectLst/>
            </a:endParaRPr>
          </a:p>
        </p:txBody>
      </p:sp>
      <p:sp>
        <p:nvSpPr>
          <p:cNvPr id="2" name="Espace réservé du texte 1"/>
          <p:cNvSpPr>
            <a:spLocks noGrp="1"/>
          </p:cNvSpPr>
          <p:nvPr>
            <p:ph sz="quarter" idx="1"/>
          </p:nvPr>
        </p:nvSpPr>
        <p:spPr/>
        <p:txBody>
          <a:bodyPr anchor="t">
            <a:normAutofit/>
          </a:bodyPr>
          <a:lstStyle/>
          <a:p>
            <a:pPr algn="just">
              <a:buSzPct val="80000"/>
              <a:buNone/>
            </a:pPr>
            <a:r>
              <a:rPr lang="fr-FR" sz="2400" dirty="0" smtClean="0">
                <a:solidFill>
                  <a:srgbClr val="0070C0"/>
                </a:solidFill>
              </a:rPr>
              <a:t>Enjeux Stratégiques du scénario de référence</a:t>
            </a:r>
            <a:endParaRPr lang="fr-FR" sz="2200" b="0" cap="none" spc="0" dirty="0" smtClean="0">
              <a:cs typeface="Arial" charset="0"/>
            </a:endParaRPr>
          </a:p>
          <a:p>
            <a:pPr algn="just">
              <a:buSzPct val="80000"/>
              <a:buBlip>
                <a:blip r:embed="rId2"/>
              </a:buBlip>
            </a:pPr>
            <a:r>
              <a:rPr lang="fr-FR" sz="2200" b="0" cap="none" spc="0" dirty="0" smtClean="0">
                <a:cs typeface="Arial" charset="0"/>
              </a:rPr>
              <a:t>La poursuite de la logique de mise à niveau des concessions,</a:t>
            </a:r>
          </a:p>
          <a:p>
            <a:pPr algn="just">
              <a:buSzPct val="80000"/>
              <a:buBlip>
                <a:blip r:embed="rId2"/>
              </a:buBlip>
            </a:pPr>
            <a:r>
              <a:rPr lang="fr-FR" sz="2200" dirty="0" smtClean="0">
                <a:cs typeface="Arial" charset="0"/>
              </a:rPr>
              <a:t>L</a:t>
            </a:r>
            <a:r>
              <a:rPr lang="fr-FR" sz="2200" b="0" cap="none" spc="0" dirty="0" smtClean="0">
                <a:cs typeface="Arial" charset="0"/>
              </a:rPr>
              <a:t>e parachèvement de  la séparation des fonctions techniques et commerciales,</a:t>
            </a:r>
          </a:p>
          <a:p>
            <a:pPr algn="just">
              <a:buSzPct val="80000"/>
              <a:buBlip>
                <a:blip r:embed="rId2"/>
              </a:buBlip>
            </a:pPr>
            <a:r>
              <a:rPr lang="fr-FR" sz="2200" b="0" cap="none" spc="0" dirty="0" smtClean="0">
                <a:cs typeface="Arial" charset="0"/>
              </a:rPr>
              <a:t>La réduction des pertes  électricité,</a:t>
            </a:r>
            <a:endParaRPr lang="fr-FR" sz="2200" b="0" cap="none" spc="0" dirty="0" smtClean="0">
              <a:solidFill>
                <a:srgbClr val="FF0000"/>
              </a:solidFill>
              <a:cs typeface="Arial" charset="0"/>
            </a:endParaRPr>
          </a:p>
          <a:p>
            <a:pPr algn="just">
              <a:buSzPct val="80000"/>
              <a:buBlip>
                <a:blip r:embed="rId2"/>
              </a:buBlip>
            </a:pPr>
            <a:r>
              <a:rPr lang="fr-FR" sz="2200" b="0" cap="none" spc="0" dirty="0" smtClean="0">
                <a:cs typeface="Arial" charset="0"/>
              </a:rPr>
              <a:t>Le passage  d’une culture d’usager à celle de client pour  le  fidéliser, </a:t>
            </a:r>
          </a:p>
          <a:p>
            <a:pPr algn="just">
              <a:buSzPct val="80000"/>
              <a:buBlip>
                <a:blip r:embed="rId2"/>
              </a:buBlip>
            </a:pPr>
            <a:r>
              <a:rPr lang="fr-FR" sz="2200" b="0" cap="none" spc="0" dirty="0" smtClean="0">
                <a:cs typeface="Arial" charset="0"/>
              </a:rPr>
              <a:t>La prospection et proposition de services énergétiques.</a:t>
            </a:r>
            <a:endParaRPr lang="fr-FR" sz="1400" b="0" cap="none" spc="0" dirty="0" smtClean="0">
              <a:cs typeface="Arial" charset="0"/>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75</a:t>
            </a:fld>
            <a:endParaRPr lang="fr-F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457200" y="152400"/>
            <a:ext cx="8229600" cy="633394"/>
          </a:xfrm>
        </p:spPr>
        <p:txBody>
          <a:bodyPr>
            <a:normAutofit/>
          </a:bodyPr>
          <a:lstStyle/>
          <a:p>
            <a:r>
              <a:rPr lang="fr-FR" sz="2800" dirty="0" smtClean="0">
                <a:solidFill>
                  <a:srgbClr val="00B0F0"/>
                </a:solidFill>
                <a:effectLst/>
              </a:rPr>
              <a:t>Axes et actions Stratégique</a:t>
            </a:r>
            <a:endParaRPr lang="fr-FR" sz="2800" dirty="0">
              <a:solidFill>
                <a:srgbClr val="00B0F0"/>
              </a:solidFill>
              <a:effectLst/>
            </a:endParaRPr>
          </a:p>
        </p:txBody>
      </p:sp>
      <p:sp>
        <p:nvSpPr>
          <p:cNvPr id="5" name="Espace réservé du numéro de diapositive 4"/>
          <p:cNvSpPr>
            <a:spLocks noGrp="1"/>
          </p:cNvSpPr>
          <p:nvPr>
            <p:ph type="sldNum" sz="quarter" idx="12"/>
          </p:nvPr>
        </p:nvSpPr>
        <p:spPr/>
        <p:txBody>
          <a:bodyPr/>
          <a:lstStyle/>
          <a:p>
            <a:fld id="{0E2CAE94-80FD-440D-89D0-51F5150E77D6}" type="slidenum">
              <a:rPr lang="fr-FR" smtClean="0"/>
              <a:pPr/>
              <a:t>76</a:t>
            </a:fld>
            <a:endParaRPr lang="fr-FR"/>
          </a:p>
        </p:txBody>
      </p:sp>
      <p:sp>
        <p:nvSpPr>
          <p:cNvPr id="11" name="Espace réservé du contenu 10"/>
          <p:cNvSpPr>
            <a:spLocks noGrp="1"/>
          </p:cNvSpPr>
          <p:nvPr>
            <p:ph sz="quarter" idx="1"/>
          </p:nvPr>
        </p:nvSpPr>
        <p:spPr>
          <a:xfrm>
            <a:off x="428596" y="1000108"/>
            <a:ext cx="8229600" cy="4525963"/>
          </a:xfrm>
        </p:spPr>
        <p:txBody>
          <a:bodyPr>
            <a:normAutofit fontScale="55000" lnSpcReduction="20000"/>
          </a:bodyPr>
          <a:lstStyle/>
          <a:p>
            <a:pPr marL="450850" indent="-450850">
              <a:buNone/>
            </a:pPr>
            <a:r>
              <a:rPr lang="fr-FR" sz="2900" dirty="0" smtClean="0"/>
              <a:t>Les actions stratégiques pour répondre aux enjeux du scénario de référence de SDA ont été définis autours de quatre axes stratégiques :</a:t>
            </a:r>
          </a:p>
          <a:p>
            <a:pPr marL="450850" indent="-450850">
              <a:buNone/>
            </a:pPr>
            <a:endParaRPr lang="fr-FR" dirty="0" smtClean="0"/>
          </a:p>
          <a:p>
            <a:pPr marL="450850" indent="-450850">
              <a:spcAft>
                <a:spcPts val="600"/>
              </a:spcAft>
              <a:buClr>
                <a:schemeClr val="tx1"/>
              </a:buClr>
              <a:buFont typeface="+mj-lt"/>
              <a:buAutoNum type="romanUcPeriod"/>
            </a:pPr>
            <a:r>
              <a:rPr lang="fr-FR" sz="2900" b="1" dirty="0" smtClean="0"/>
              <a:t>Maintien des concessions de SDA : </a:t>
            </a:r>
          </a:p>
          <a:p>
            <a:pPr marL="534988" lvl="1" indent="-261938">
              <a:buClr>
                <a:schemeClr val="tx1"/>
              </a:buClr>
              <a:buFont typeface="+mj-lt"/>
              <a:buAutoNum type="arabicPeriod"/>
            </a:pPr>
            <a:r>
              <a:rPr lang="fr-FR" dirty="0" smtClean="0"/>
              <a:t>Action stratégique 01: Protection des revenus (PDR)</a:t>
            </a:r>
          </a:p>
          <a:p>
            <a:pPr marL="534988" lvl="1" indent="-261938">
              <a:buClr>
                <a:schemeClr val="tx1"/>
              </a:buClr>
              <a:buFont typeface="+mj-lt"/>
              <a:buAutoNum type="arabicPeriod"/>
            </a:pPr>
            <a:r>
              <a:rPr lang="fr-FR" dirty="0" smtClean="0"/>
              <a:t>Action stratégique 02: Développement de la ressource humaine</a:t>
            </a:r>
          </a:p>
          <a:p>
            <a:pPr marL="534988" lvl="1" indent="-261938">
              <a:buClr>
                <a:schemeClr val="tx1"/>
              </a:buClr>
              <a:buFont typeface="+mj-lt"/>
              <a:buAutoNum type="arabicPeriod"/>
            </a:pPr>
            <a:r>
              <a:rPr lang="fr-FR" dirty="0" smtClean="0"/>
              <a:t>Action stratégique 03: Maitrise des coûts et des dépenses</a:t>
            </a:r>
          </a:p>
          <a:p>
            <a:pPr marL="534988" lvl="1" indent="-261938">
              <a:buClr>
                <a:schemeClr val="tx1"/>
              </a:buClr>
              <a:buFont typeface="+mj-lt"/>
              <a:buAutoNum type="arabicPeriod"/>
            </a:pPr>
            <a:r>
              <a:rPr lang="fr-FR" dirty="0" smtClean="0"/>
              <a:t>Action stratégique 04: </a:t>
            </a:r>
            <a:r>
              <a:rPr lang="fr-FR" sz="2400" dirty="0" smtClean="0"/>
              <a:t>Développement des Systèmes d’information</a:t>
            </a:r>
            <a:endParaRPr lang="fr-FR" dirty="0" smtClean="0"/>
          </a:p>
          <a:p>
            <a:pPr marL="534988" lvl="1" indent="-261938">
              <a:buClr>
                <a:schemeClr val="tx1"/>
              </a:buClr>
              <a:buFont typeface="+mj-lt"/>
              <a:buAutoNum type="arabicPeriod"/>
            </a:pPr>
            <a:endParaRPr lang="fr-FR" dirty="0" smtClean="0"/>
          </a:p>
          <a:p>
            <a:pPr marL="450850" indent="-450850">
              <a:spcAft>
                <a:spcPts val="600"/>
              </a:spcAft>
              <a:buClr>
                <a:schemeClr val="tx1"/>
              </a:buClr>
              <a:buFont typeface="+mj-lt"/>
              <a:buAutoNum type="romanUcPeriod"/>
            </a:pPr>
            <a:r>
              <a:rPr lang="fr-FR" sz="2900" b="1" dirty="0" smtClean="0"/>
              <a:t>Séparation des fonctions technique électricité, technique gaz et commerciale (la redéfinition des rôles et la rédaction des procédures de travail adaptées)</a:t>
            </a:r>
          </a:p>
          <a:p>
            <a:pPr marL="450850" indent="-450850">
              <a:spcAft>
                <a:spcPts val="600"/>
              </a:spcAft>
              <a:buClr>
                <a:schemeClr val="tx1"/>
              </a:buClr>
              <a:buFont typeface="+mj-lt"/>
              <a:buAutoNum type="romanUcPeriod"/>
            </a:pPr>
            <a:r>
              <a:rPr lang="fr-FR" sz="2900" b="1" dirty="0" smtClean="0"/>
              <a:t>Développement du segment « Services »</a:t>
            </a:r>
          </a:p>
          <a:p>
            <a:pPr marL="534988" lvl="1" indent="-261938">
              <a:buClr>
                <a:schemeClr val="tx1"/>
              </a:buClr>
              <a:buFont typeface="+mj-lt"/>
              <a:buAutoNum type="arabicPeriod"/>
            </a:pPr>
            <a:r>
              <a:rPr lang="fr-FR" dirty="0" smtClean="0"/>
              <a:t>Action </a:t>
            </a:r>
            <a:r>
              <a:rPr lang="fr-FR" dirty="0"/>
              <a:t>stratégique 01 : </a:t>
            </a:r>
            <a:r>
              <a:rPr lang="fr-FR" sz="2400" dirty="0" smtClean="0"/>
              <a:t>Créer et développer</a:t>
            </a:r>
            <a:r>
              <a:rPr lang="fr-FR" sz="2400" dirty="0" smtClean="0">
                <a:solidFill>
                  <a:srgbClr val="FF0000"/>
                </a:solidFill>
              </a:rPr>
              <a:t> </a:t>
            </a:r>
            <a:r>
              <a:rPr lang="fr-FR" dirty="0" smtClean="0"/>
              <a:t>de </a:t>
            </a:r>
            <a:r>
              <a:rPr lang="fr-FR" dirty="0"/>
              <a:t>l’entité </a:t>
            </a:r>
            <a:r>
              <a:rPr lang="fr-FR" dirty="0" smtClean="0"/>
              <a:t>«Services»</a:t>
            </a:r>
          </a:p>
          <a:p>
            <a:pPr marL="534988" lvl="1" indent="-261938">
              <a:buClr>
                <a:schemeClr val="tx1"/>
              </a:buClr>
              <a:buFont typeface="+mj-lt"/>
              <a:buAutoNum type="arabicPeriod"/>
            </a:pPr>
            <a:r>
              <a:rPr lang="fr-FR" dirty="0" smtClean="0"/>
              <a:t>Action stratégique 02: Passer d’une culture d’USAGER à une culture CLIENT pour capter le maximum de valeur</a:t>
            </a:r>
          </a:p>
          <a:p>
            <a:pPr marL="534988" lvl="1" indent="-261938">
              <a:buClr>
                <a:schemeClr val="tx1"/>
              </a:buClr>
              <a:buFont typeface="+mj-lt"/>
              <a:buAutoNum type="arabicPeriod"/>
            </a:pPr>
            <a:r>
              <a:rPr lang="fr-FR" dirty="0"/>
              <a:t>Action stratégique </a:t>
            </a:r>
            <a:r>
              <a:rPr lang="fr-FR" dirty="0" smtClean="0"/>
              <a:t>03 </a:t>
            </a:r>
            <a:r>
              <a:rPr lang="fr-FR" dirty="0"/>
              <a:t>:  Organiser la gestion des </a:t>
            </a:r>
            <a:r>
              <a:rPr lang="fr-FR" dirty="0" smtClean="0"/>
              <a:t>éligibles</a:t>
            </a:r>
          </a:p>
          <a:p>
            <a:pPr marL="534988" lvl="1" indent="-261938">
              <a:buClr>
                <a:schemeClr val="tx1"/>
              </a:buClr>
              <a:buFont typeface="+mj-lt"/>
              <a:buAutoNum type="arabicPeriod"/>
            </a:pPr>
            <a:endParaRPr lang="fr-FR" dirty="0"/>
          </a:p>
          <a:p>
            <a:pPr marL="450850" indent="-450850">
              <a:buClr>
                <a:schemeClr val="tx1"/>
              </a:buClr>
              <a:buFont typeface="+mj-lt"/>
              <a:buAutoNum type="romanUcPeriod"/>
            </a:pPr>
            <a:r>
              <a:rPr lang="fr-FR" dirty="0" smtClean="0">
                <a:solidFill>
                  <a:srgbClr val="FF0000"/>
                </a:solidFill>
              </a:rPr>
              <a:t> </a:t>
            </a:r>
            <a:r>
              <a:rPr lang="fr-FR" sz="2900" b="1" dirty="0"/>
              <a:t>Développement de la fonction stratégie au niveau de SDA</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latin typeface="Arial"/>
                <a:cs typeface="Arial" charset="0"/>
              </a:rPr>
              <a:t>Maintien des concessions de SDA</a:t>
            </a:r>
            <a:endParaRPr lang="fr-FR" sz="3600" dirty="0"/>
          </a:p>
        </p:txBody>
      </p:sp>
      <p:sp>
        <p:nvSpPr>
          <p:cNvPr id="3" name="Espace réservé du texte 2"/>
          <p:cNvSpPr>
            <a:spLocks noGrp="1"/>
          </p:cNvSpPr>
          <p:nvPr>
            <p:ph type="subTitle" idx="1"/>
          </p:nvPr>
        </p:nvSpPr>
        <p:spPr>
          <a:xfrm>
            <a:off x="685800" y="1500174"/>
            <a:ext cx="7772400" cy="1199704"/>
          </a:xfrm>
        </p:spPr>
        <p:txBody>
          <a:bodyPr>
            <a:normAutofit fontScale="92500" lnSpcReduction="20000"/>
          </a:bodyPr>
          <a:lstStyle/>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r>
              <a:rPr lang="fr-FR" sz="2800" dirty="0" smtClean="0">
                <a:solidFill>
                  <a:srgbClr val="000000"/>
                </a:solidFill>
                <a:latin typeface="Arial"/>
                <a:cs typeface="Arial" charset="0"/>
              </a:rPr>
              <a:t>Axe n°1:</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77</a:t>
            </a:fld>
            <a:endParaRPr lang="fr-F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59486686"/>
              </p:ext>
            </p:extLst>
          </p:nvPr>
        </p:nvGraphicFramePr>
        <p:xfrm>
          <a:off x="214282" y="1428736"/>
          <a:ext cx="8786876" cy="4286281"/>
        </p:xfrm>
        <a:graphic>
          <a:graphicData uri="http://schemas.openxmlformats.org/drawingml/2006/table">
            <a:tbl>
              <a:tblPr/>
              <a:tblGrid>
                <a:gridCol w="3061574"/>
                <a:gridCol w="1512168"/>
                <a:gridCol w="1641364"/>
                <a:gridCol w="514354"/>
                <a:gridCol w="514354"/>
                <a:gridCol w="514354"/>
                <a:gridCol w="514354"/>
                <a:gridCol w="514354"/>
              </a:tblGrid>
              <a:tr h="578789">
                <a:tc>
                  <a:txBody>
                    <a:bodyPr/>
                    <a:lstStyle/>
                    <a:p>
                      <a:pPr algn="ctr">
                        <a:lnSpc>
                          <a:spcPct val="130000"/>
                        </a:lnSpc>
                        <a:spcAft>
                          <a:spcPts val="800"/>
                        </a:spcAft>
                      </a:pPr>
                      <a:r>
                        <a:rPr lang="fr-FR" sz="1400" b="0" dirty="0" smtClean="0">
                          <a:solidFill>
                            <a:schemeClr val="tx1"/>
                          </a:solidFill>
                          <a:latin typeface="+mn-lt"/>
                          <a:ea typeface="Times"/>
                          <a:cs typeface="Times New Roman"/>
                        </a:rPr>
                        <a:t>Actions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0" dirty="0">
                          <a:solidFill>
                            <a:schemeClr val="tx1"/>
                          </a:solidFill>
                          <a:latin typeface="+mn-lt"/>
                          <a:ea typeface="Times"/>
                          <a:cs typeface="Times New Roman"/>
                        </a:rPr>
                        <a:t>Objectifs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0" dirty="0">
                          <a:solidFill>
                            <a:schemeClr val="tx1"/>
                          </a:solidFill>
                          <a:latin typeface="+mn-lt"/>
                          <a:ea typeface="Times"/>
                          <a:cs typeface="Times New Roman"/>
                        </a:rPr>
                        <a:t>Ressources nécessaires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2013</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2014</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2015</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2016</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2017</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611737">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Définir un plan de communication dynamique qui s’adaptera au fur à mesure à l’évolution du contexte national.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Optimiser les actions</a:t>
                      </a:r>
                      <a:r>
                        <a:rPr lang="fr-FR" sz="1400" baseline="0" dirty="0" smtClean="0">
                          <a:solidFill>
                            <a:schemeClr val="tx1"/>
                          </a:solidFill>
                          <a:latin typeface="+mn-lt"/>
                          <a:ea typeface="Times"/>
                          <a:cs typeface="Times New Roman"/>
                        </a:rPr>
                        <a:t> de communication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Chargé  de la communication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RH concernée par l’action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Outils de communication</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095755">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Intensifier les actions de communication via les média, portes</a:t>
                      </a:r>
                      <a:r>
                        <a:rPr kumimoji="0" lang="fr-FR" sz="1600" kern="1200" baseline="0" dirty="0" smtClean="0">
                          <a:solidFill>
                            <a:schemeClr val="tx1"/>
                          </a:solidFill>
                          <a:latin typeface="+mn-lt"/>
                          <a:ea typeface="+mn-ea"/>
                          <a:cs typeface="+mn-cs"/>
                        </a:rPr>
                        <a:t> ouvertes, internet, etc.</a:t>
                      </a:r>
                      <a:r>
                        <a:rPr kumimoji="0" lang="fr-FR" sz="1600" kern="1200" dirty="0" smtClean="0">
                          <a:solidFill>
                            <a:schemeClr val="tx1"/>
                          </a:solidFill>
                          <a:latin typeface="+mn-lt"/>
                          <a:ea typeface="+mn-ea"/>
                          <a:cs typeface="+mn-cs"/>
                        </a:rPr>
                        <a:t>, notamment  sur le phénomène de la fraude et l’agression des réseaux et</a:t>
                      </a:r>
                      <a:r>
                        <a:rPr kumimoji="0" lang="fr-FR" sz="1600" kern="1200" baseline="0" dirty="0" smtClean="0">
                          <a:solidFill>
                            <a:schemeClr val="tx1"/>
                          </a:solidFill>
                          <a:latin typeface="+mn-lt"/>
                          <a:ea typeface="+mn-ea"/>
                          <a:cs typeface="+mn-cs"/>
                        </a:rPr>
                        <a:t> la rationalisation de la consommation d’énergie.</a:t>
                      </a:r>
                      <a:endParaRPr kumimoji="0"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0">
                        <a:lnSpc>
                          <a:spcPct val="130000"/>
                        </a:lnSpc>
                        <a:spcAft>
                          <a:spcPts val="800"/>
                        </a:spcAft>
                        <a:buFont typeface="Arial" pitchFamily="34" charset="0"/>
                        <a:buNone/>
                      </a:pPr>
                      <a:r>
                        <a:rPr lang="fr-FR" sz="1400" dirty="0" smtClean="0">
                          <a:solidFill>
                            <a:schemeClr val="tx1"/>
                          </a:solidFill>
                          <a:latin typeface="+mn-lt"/>
                          <a:ea typeface="Times"/>
                          <a:cs typeface="Times New Roman"/>
                        </a:rPr>
                        <a:t>Changement du comportement du citoyen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11" name="Titre 10"/>
          <p:cNvSpPr>
            <a:spLocks noGrp="1"/>
          </p:cNvSpPr>
          <p:nvPr>
            <p:ph type="title"/>
          </p:nvPr>
        </p:nvSpPr>
        <p:spPr>
          <a:xfrm>
            <a:off x="457200" y="-71462"/>
            <a:ext cx="8229600" cy="114300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78</a:t>
            </a:fld>
            <a:endParaRPr lang="fr-FR"/>
          </a:p>
        </p:txBody>
      </p:sp>
      <p:sp>
        <p:nvSpPr>
          <p:cNvPr id="13" name="ZoneTexte 12"/>
          <p:cNvSpPr txBox="1"/>
          <p:nvPr/>
        </p:nvSpPr>
        <p:spPr>
          <a:xfrm>
            <a:off x="467544" y="857232"/>
            <a:ext cx="7459192" cy="369332"/>
          </a:xfrm>
          <a:prstGeom prst="rect">
            <a:avLst/>
          </a:prstGeom>
          <a:noFill/>
        </p:spPr>
        <p:txBody>
          <a:bodyPr wrap="square" rtlCol="0">
            <a:spAutoFit/>
          </a:bodyPr>
          <a:lstStyle/>
          <a:p>
            <a:pPr>
              <a:buFont typeface="Wingdings" pitchFamily="2" charset="2"/>
              <a:buChar char="ü"/>
            </a:pPr>
            <a:r>
              <a:rPr lang="fr-FR" dirty="0" smtClean="0"/>
              <a:t>Actions stratégiques pour l’activité « Communication »</a:t>
            </a:r>
            <a:endParaRPr lang="fr-F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E2CAE94-80FD-440D-89D0-51F5150E77D6}" type="slidenum">
              <a:rPr lang="fr-FR" smtClean="0"/>
              <a:pPr/>
              <a:t>79</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3774728304"/>
              </p:ext>
            </p:extLst>
          </p:nvPr>
        </p:nvGraphicFramePr>
        <p:xfrm>
          <a:off x="71406" y="620688"/>
          <a:ext cx="8929750" cy="5700124"/>
        </p:xfrm>
        <a:graphic>
          <a:graphicData uri="http://schemas.openxmlformats.org/drawingml/2006/table">
            <a:tbl>
              <a:tblPr/>
              <a:tblGrid>
                <a:gridCol w="4860634"/>
                <a:gridCol w="1008112"/>
                <a:gridCol w="936104"/>
                <a:gridCol w="424980"/>
                <a:gridCol w="424980"/>
                <a:gridCol w="424980"/>
                <a:gridCol w="424980"/>
                <a:gridCol w="424980"/>
              </a:tblGrid>
              <a:tr h="214314">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Ressources nécessaires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49081">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Disposer d’une base de données ouvrages (HTA/BT) complète et fiable</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Acquérir de nouveaux logiciels d’études et planification des réseaux MT et BT pour optimiser les solutions technico-commerciales pour tout développement de réseau, exemple:</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Créer des postes HTB/HTA pour réduire la longueur des réseaux HTA ;</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Approvisionner et installer des batteries de condensateurs dans les postes maçonnés DP  de grosses puissances.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nSpc>
                          <a:spcPct val="130000"/>
                        </a:lnSpc>
                        <a:spcAft>
                          <a:spcPts val="800"/>
                        </a:spcAft>
                        <a:buFont typeface="Arial" pitchFamily="34" charset="0"/>
                        <a:buChar char="•"/>
                      </a:pPr>
                      <a:r>
                        <a:rPr lang="fr-FR" sz="1200" dirty="0" smtClean="0">
                          <a:solidFill>
                            <a:schemeClr val="tx1"/>
                          </a:solidFill>
                          <a:latin typeface="+mn-lt"/>
                          <a:ea typeface="Times"/>
                          <a:cs typeface="Times New Roman"/>
                        </a:rPr>
                        <a:t>Disposer</a:t>
                      </a:r>
                      <a:r>
                        <a:rPr lang="fr-FR" sz="1200" baseline="0" dirty="0" smtClean="0">
                          <a:solidFill>
                            <a:schemeClr val="tx1"/>
                          </a:solidFill>
                          <a:latin typeface="+mn-lt"/>
                          <a:ea typeface="Times"/>
                          <a:cs typeface="Times New Roman"/>
                        </a:rPr>
                        <a:t> d’un réseau fiable et normalisé</a:t>
                      </a:r>
                      <a:endParaRPr lang="fr-FR" sz="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RH spécialisée</a:t>
                      </a:r>
                    </a:p>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Investissement pluriannuel</a:t>
                      </a:r>
                      <a:endParaRPr kumimoji="0" lang="fr-FR" sz="1200" kern="1200" dirty="0">
                        <a:solidFill>
                          <a:schemeClr val="tx1"/>
                        </a:solidFill>
                        <a:latin typeface="+mn-lt"/>
                        <a:ea typeface="Times"/>
                        <a:cs typeface="Times New Roman"/>
                      </a:endParaRPr>
                    </a:p>
                  </a:txBody>
                  <a:tcPr marL="0" marR="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10704">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Réhabiliter les réseaux électriques pour leur normalisation (par exemple: remplacement des réseaux classiques par du torsadés)</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la maitrise de l’entretien préventif </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les mesures et l’entretien ciblé sur les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Encourager le client à l’entretien (voire le remplacement) de ses postes (cas des installations vétustes) </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Calibrer les disjoncteurs BT installés chez les abonnés.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Assurer la continuité et la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685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4">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Réduire les pertes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endParaRPr lang="fr-FR">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dirty="0">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233184">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Étendre la télé relève des postes MT à tous les postes DP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90268">
                <a:tc rowSpan="2">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Introduire un système de télégestion des clients BT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117349">
                <a:tc vMerge="1">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8384"/>
            <a:ext cx="8229600" cy="324272"/>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13" name="ZoneTexte 12"/>
          <p:cNvSpPr txBox="1"/>
          <p:nvPr/>
        </p:nvSpPr>
        <p:spPr>
          <a:xfrm>
            <a:off x="571472" y="260648"/>
            <a:ext cx="7286676" cy="369332"/>
          </a:xfrm>
          <a:prstGeom prst="rect">
            <a:avLst/>
          </a:prstGeom>
          <a:noFill/>
        </p:spPr>
        <p:txBody>
          <a:bodyPr wrap="square" rtlCol="0">
            <a:spAutoFit/>
          </a:bodyPr>
          <a:lstStyle/>
          <a:p>
            <a:pPr>
              <a:buFont typeface="Wingdings" pitchFamily="2" charset="2"/>
              <a:buChar char="ü"/>
            </a:pPr>
            <a:r>
              <a:rPr lang="fr-FR" dirty="0" smtClean="0"/>
              <a:t>Actions stratégiques pour l’activité « Technique électricité »</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642918"/>
            <a:ext cx="8472518" cy="5929354"/>
          </a:xfrm>
        </p:spPr>
        <p:txBody>
          <a:bodyPr>
            <a:normAutofit fontScale="40000" lnSpcReduction="20000"/>
          </a:bodyPr>
          <a:lstStyle/>
          <a:p>
            <a:pPr algn="just">
              <a:buNone/>
            </a:pPr>
            <a:r>
              <a:rPr lang="fr-FR" sz="3800" dirty="0" smtClean="0"/>
              <a:t>Les valeurs sont sources de motivation et doivent accompagner la réalisation de notre vision. </a:t>
            </a:r>
          </a:p>
          <a:p>
            <a:pPr algn="just">
              <a:buNone/>
            </a:pPr>
            <a:r>
              <a:rPr lang="fr-FR" sz="3800" dirty="0" smtClean="0"/>
              <a:t>Ces valeurs sont :</a:t>
            </a:r>
          </a:p>
          <a:p>
            <a:pPr>
              <a:buNone/>
            </a:pPr>
            <a:endParaRPr lang="fr-FR" sz="3800" dirty="0" smtClean="0"/>
          </a:p>
          <a:p>
            <a:pPr lvl="1">
              <a:buFont typeface="Wingdings" pitchFamily="2" charset="2"/>
              <a:buChar char="§"/>
            </a:pPr>
            <a:r>
              <a:rPr lang="fr-FR" sz="3800" b="1" dirty="0" smtClean="0"/>
              <a:t>La satisfaction clients  </a:t>
            </a:r>
            <a:endParaRPr lang="fr-FR" sz="3800" dirty="0" smtClean="0"/>
          </a:p>
          <a:p>
            <a:pPr lvl="3">
              <a:buFont typeface="Wingdings" pitchFamily="2" charset="2"/>
              <a:buChar char="§"/>
            </a:pPr>
            <a:r>
              <a:rPr lang="fr-FR" sz="3600" dirty="0" smtClean="0"/>
              <a:t>Le client doit être au cœur de nos préoccupations. </a:t>
            </a:r>
          </a:p>
          <a:p>
            <a:pPr lvl="3">
              <a:buFont typeface="Wingdings" pitchFamily="2" charset="2"/>
              <a:buChar char="§"/>
            </a:pPr>
            <a:r>
              <a:rPr lang="fr-FR" sz="3600" dirty="0" smtClean="0"/>
              <a:t>Transparence, objectivité et rigueur dans le traitement des clients.  </a:t>
            </a:r>
          </a:p>
          <a:p>
            <a:pPr lvl="3">
              <a:buFont typeface="Wingdings" pitchFamily="2" charset="2"/>
              <a:buChar char="§"/>
            </a:pPr>
            <a:r>
              <a:rPr lang="fr-FR" sz="3600" dirty="0" smtClean="0"/>
              <a:t>Respect du code d’éthique du groupe </a:t>
            </a:r>
            <a:r>
              <a:rPr lang="fr-FR" sz="3600" dirty="0" err="1" smtClean="0"/>
              <a:t>Sonelgaz</a:t>
            </a:r>
            <a:r>
              <a:rPr lang="fr-FR" sz="3600" dirty="0" smtClean="0"/>
              <a:t> et de la déontologie du Distributeur.</a:t>
            </a:r>
          </a:p>
          <a:p>
            <a:pPr lvl="1">
              <a:buNone/>
            </a:pPr>
            <a:endParaRPr lang="fr-FR" sz="3800" dirty="0" smtClean="0"/>
          </a:p>
          <a:p>
            <a:pPr lvl="1">
              <a:buFont typeface="Wingdings" pitchFamily="2" charset="2"/>
              <a:buChar char="§"/>
            </a:pPr>
            <a:r>
              <a:rPr lang="fr-FR" sz="3800" b="1" dirty="0" smtClean="0"/>
              <a:t>Le professionnalisme </a:t>
            </a:r>
            <a:endParaRPr lang="fr-FR" sz="3800" dirty="0" smtClean="0"/>
          </a:p>
          <a:p>
            <a:pPr lvl="3">
              <a:buFont typeface="Wingdings" pitchFamily="2" charset="2"/>
              <a:buChar char="§"/>
            </a:pPr>
            <a:r>
              <a:rPr lang="fr-FR" sz="3600" dirty="0" smtClean="0"/>
              <a:t>Se conformer aux standards internationaux.</a:t>
            </a:r>
          </a:p>
          <a:p>
            <a:pPr lvl="3">
              <a:buFont typeface="Wingdings" pitchFamily="2" charset="2"/>
              <a:buChar char="§"/>
            </a:pPr>
            <a:r>
              <a:rPr lang="fr-FR" sz="3600" dirty="0" smtClean="0"/>
              <a:t>Agir dans les règles de l’art.</a:t>
            </a:r>
          </a:p>
          <a:p>
            <a:pPr lvl="3">
              <a:buFont typeface="Wingdings" pitchFamily="2" charset="2"/>
              <a:buChar char="§"/>
            </a:pPr>
            <a:r>
              <a:rPr lang="fr-FR" sz="3600" dirty="0" smtClean="0"/>
              <a:t>Attitudes et comportements nécessaires pour projeter une image positive et axée sur le client. </a:t>
            </a:r>
          </a:p>
          <a:p>
            <a:pPr lvl="1">
              <a:buNone/>
            </a:pPr>
            <a:endParaRPr lang="fr-FR" sz="3800" dirty="0" smtClean="0"/>
          </a:p>
          <a:p>
            <a:pPr lvl="1">
              <a:buFont typeface="Wingdings" pitchFamily="2" charset="2"/>
              <a:buChar char="§"/>
            </a:pPr>
            <a:r>
              <a:rPr lang="fr-FR" sz="3800" b="1" dirty="0" smtClean="0"/>
              <a:t>L’innovation</a:t>
            </a:r>
            <a:endParaRPr lang="fr-FR" sz="3800" dirty="0" smtClean="0"/>
          </a:p>
          <a:p>
            <a:pPr lvl="3">
              <a:buFont typeface="Wingdings" pitchFamily="2" charset="2"/>
              <a:buChar char="§"/>
            </a:pPr>
            <a:r>
              <a:rPr lang="fr-FR" sz="3600" dirty="0" smtClean="0"/>
              <a:t>Initiatives permettant d’évoluer vers de nouveaux produits et façon de faire. </a:t>
            </a:r>
          </a:p>
          <a:p>
            <a:pPr lvl="3">
              <a:buFont typeface="Wingdings" pitchFamily="2" charset="2"/>
              <a:buChar char="§"/>
            </a:pPr>
            <a:r>
              <a:rPr lang="fr-FR" sz="3600" dirty="0" smtClean="0"/>
              <a:t>Encourager la créativité et les idées porteuses de changement.</a:t>
            </a:r>
          </a:p>
          <a:p>
            <a:pPr lvl="3"/>
            <a:r>
              <a:rPr lang="fr-FR" sz="3600" dirty="0" smtClean="0"/>
              <a:t>Apporter des solutions novatrices.</a:t>
            </a:r>
          </a:p>
          <a:p>
            <a:pPr lvl="2"/>
            <a:endParaRPr lang="fr-FR" sz="3800" dirty="0" smtClean="0"/>
          </a:p>
          <a:p>
            <a:pPr lvl="1">
              <a:buFont typeface="Wingdings" pitchFamily="2" charset="2"/>
              <a:buChar char="§"/>
            </a:pPr>
            <a:r>
              <a:rPr lang="fr-FR" sz="3800" b="1" dirty="0" smtClean="0"/>
              <a:t> Le respect des personnes</a:t>
            </a:r>
            <a:endParaRPr lang="fr-FR" sz="3800" dirty="0" smtClean="0"/>
          </a:p>
          <a:p>
            <a:pPr lvl="3">
              <a:buFont typeface="Wingdings" pitchFamily="2" charset="2"/>
              <a:buChar char="§"/>
            </a:pPr>
            <a:r>
              <a:rPr lang="fr-FR" sz="3600" dirty="0" smtClean="0"/>
              <a:t>Considération et égard envers les personnes.</a:t>
            </a:r>
          </a:p>
          <a:p>
            <a:pPr lvl="3">
              <a:buFont typeface="Wingdings" pitchFamily="2" charset="2"/>
              <a:buChar char="§"/>
            </a:pPr>
            <a:r>
              <a:rPr lang="fr-FR" sz="3600" dirty="0" smtClean="0"/>
              <a:t>Ecoute et communication.</a:t>
            </a:r>
          </a:p>
          <a:p>
            <a:pPr lvl="3">
              <a:buFont typeface="Wingdings" pitchFamily="2" charset="2"/>
              <a:buChar char="§"/>
            </a:pPr>
            <a:r>
              <a:rPr lang="fr-FR" sz="3600" dirty="0" smtClean="0"/>
              <a:t>Implication du personnel. </a:t>
            </a:r>
          </a:p>
          <a:p>
            <a:pPr lvl="2">
              <a:buNone/>
            </a:pPr>
            <a:endParaRPr lang="fr-FR" sz="2900" dirty="0" smtClean="0"/>
          </a:p>
          <a:p>
            <a:pPr>
              <a:buNone/>
            </a:pPr>
            <a:endParaRPr lang="fr-FR" dirty="0"/>
          </a:p>
        </p:txBody>
      </p:sp>
      <p:sp>
        <p:nvSpPr>
          <p:cNvPr id="3" name="Titre 2"/>
          <p:cNvSpPr>
            <a:spLocks noGrp="1"/>
          </p:cNvSpPr>
          <p:nvPr>
            <p:ph type="title"/>
          </p:nvPr>
        </p:nvSpPr>
        <p:spPr>
          <a:xfrm>
            <a:off x="214282" y="285728"/>
            <a:ext cx="8443914" cy="500066"/>
          </a:xfrm>
        </p:spPr>
        <p:txBody>
          <a:bodyPr>
            <a:normAutofit fontScale="90000"/>
          </a:bodyPr>
          <a:lstStyle/>
          <a:p>
            <a:pPr marL="365760" lvl="1" indent="-256032" algn="l" rtl="0" fontAlgn="base">
              <a:lnSpc>
                <a:spcPct val="90000"/>
              </a:lnSpc>
              <a:spcBef>
                <a:spcPct val="0"/>
              </a:spcBef>
              <a:spcAft>
                <a:spcPct val="0"/>
              </a:spcAft>
              <a:buClr>
                <a:schemeClr val="accent1"/>
              </a:buClr>
              <a:buSzPct val="68000"/>
            </a:pPr>
            <a:r>
              <a:rPr lang="fr-FR" sz="2400" kern="1200" dirty="0" smtClean="0">
                <a:solidFill>
                  <a:srgbClr val="0070C0"/>
                </a:solidFill>
                <a:latin typeface="MyriadPro-Semibold"/>
                <a:ea typeface="Times New Roman"/>
                <a:cs typeface="MyriadPro-Semibold"/>
              </a:rPr>
              <a:t>2.3.  Les valeurs :</a:t>
            </a:r>
            <a:r>
              <a:rPr lang="fr-FR" sz="2400" kern="1200" dirty="0">
                <a:solidFill>
                  <a:srgbClr val="0070C0"/>
                </a:solidFill>
                <a:latin typeface="MyriadPro-Semibold"/>
                <a:ea typeface="Times New Roman"/>
                <a:cs typeface="MyriadPro-Semibold"/>
              </a:rPr>
              <a:t/>
            </a:r>
            <a:br>
              <a:rPr lang="fr-FR" sz="2400" kern="1200" dirty="0">
                <a:solidFill>
                  <a:srgbClr val="0070C0"/>
                </a:solidFill>
                <a:latin typeface="MyriadPro-Semibold"/>
                <a:ea typeface="Times New Roman"/>
                <a:cs typeface="MyriadPro-Semibold"/>
              </a:rPr>
            </a:br>
            <a:endParaRPr lang="fr-FR" sz="2400" kern="1200" dirty="0">
              <a:solidFill>
                <a:srgbClr val="0070C0"/>
              </a:solidFill>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255680831"/>
              </p:ext>
            </p:extLst>
          </p:nvPr>
        </p:nvGraphicFramePr>
        <p:xfrm>
          <a:off x="71406" y="1284640"/>
          <a:ext cx="8929754" cy="5246424"/>
        </p:xfrm>
        <a:graphic>
          <a:graphicData uri="http://schemas.openxmlformats.org/drawingml/2006/table">
            <a:tbl>
              <a:tblPr/>
              <a:tblGrid>
                <a:gridCol w="4140554"/>
                <a:gridCol w="1224136"/>
                <a:gridCol w="1279044"/>
                <a:gridCol w="457204"/>
                <a:gridCol w="457204"/>
                <a:gridCol w="457204"/>
                <a:gridCol w="457204"/>
                <a:gridCol w="457204"/>
              </a:tblGrid>
              <a:tr h="402210">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Ressources nécessaires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105934">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Promouvoir la  pénétration du gaz naturel : inciter les citoyens , à consommer le gaz (trouver des solutions pour le financement des installations intérieures,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Substituer la consommation de l’électricité par le gaz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Chargé de la communication</a:t>
                      </a:r>
                    </a:p>
                    <a:p>
                      <a:pPr marL="0" marR="0" lvl="0" indent="0" algn="l" defTabSz="914400" rtl="0" eaLnBrk="0" fontAlgn="base" latinLnBrk="0" hangingPunct="0">
                        <a:lnSpc>
                          <a:spcPct val="100000"/>
                        </a:lnSpc>
                        <a:spcBef>
                          <a:spcPct val="0"/>
                        </a:spcBef>
                        <a:spcAft>
                          <a:spcPct val="0"/>
                        </a:spcAft>
                        <a:buClrTx/>
                        <a:buSzTx/>
                        <a:buFont typeface="Symbol" pitchFamily="18" charset="2"/>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52988">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Acquérir de nouveaux logiciels d’études et planification des réseaux MP pour optimiser les solutions technico-commerciales pour tout développement de réseau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fiabilité des études </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Optimiser et développer le réseau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RH spécialisée</a:t>
                      </a:r>
                    </a:p>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Investissement pluriannuel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1444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92075" lvl="2" indent="-9207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Poursuivre le renouvellement du réseau BP en MP</a:t>
                      </a:r>
                    </a:p>
                    <a:p>
                      <a:pPr marL="92075" lvl="2" indent="-9207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854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Introduire la télé exploitation des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Introduire un système de télégestion des clients BP et  compteur intelligent.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rendement  énergétique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54029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80</a:t>
            </a:fld>
            <a:endParaRPr lang="fr-FR"/>
          </a:p>
        </p:txBody>
      </p:sp>
      <p:sp>
        <p:nvSpPr>
          <p:cNvPr id="13" name="ZoneTexte 12"/>
          <p:cNvSpPr txBox="1"/>
          <p:nvPr/>
        </p:nvSpPr>
        <p:spPr>
          <a:xfrm>
            <a:off x="500034" y="611396"/>
            <a:ext cx="6786610" cy="369332"/>
          </a:xfrm>
          <a:prstGeom prst="rect">
            <a:avLst/>
          </a:prstGeom>
          <a:noFill/>
        </p:spPr>
        <p:txBody>
          <a:bodyPr wrap="square" rtlCol="0">
            <a:spAutoFit/>
          </a:bodyPr>
          <a:lstStyle/>
          <a:p>
            <a:pPr marL="285750" indent="-285750">
              <a:buFont typeface="Wingdings" pitchFamily="2" charset="2"/>
              <a:buChar char="ü"/>
            </a:pPr>
            <a:r>
              <a:rPr lang="fr-FR" dirty="0" smtClean="0"/>
              <a:t>Actions stratégiques pour l’activité « Technique gaz »</a:t>
            </a:r>
            <a:endParaRPr lang="fr-F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100862131"/>
              </p:ext>
            </p:extLst>
          </p:nvPr>
        </p:nvGraphicFramePr>
        <p:xfrm>
          <a:off x="142846" y="1142984"/>
          <a:ext cx="8858315" cy="4951497"/>
        </p:xfrm>
        <a:graphic>
          <a:graphicData uri="http://schemas.openxmlformats.org/drawingml/2006/table">
            <a:tbl>
              <a:tblPr/>
              <a:tblGrid>
                <a:gridCol w="4000526"/>
                <a:gridCol w="1285884"/>
                <a:gridCol w="1428760"/>
                <a:gridCol w="428629"/>
                <a:gridCol w="428629"/>
                <a:gridCol w="428629"/>
                <a:gridCol w="428629"/>
                <a:gridCol w="428629"/>
              </a:tblGrid>
              <a:tr h="429088">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Ressources nécessaires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100082">
                <a:tc>
                  <a:txBody>
                    <a:bodyPr/>
                    <a:lstStyle/>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 Ingénierie sociale :</a:t>
                      </a:r>
                    </a:p>
                    <a:p>
                      <a:pPr marL="95250" marR="0" lvl="2" indent="-952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Agir, avec le soutien de la Maison Mère et le MEM, pour la mise en application de la règlementation en vigueur relative à l’agression des  ouvrages, au vol d’énergie et le recouvrement des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Réduire les pertes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résultat de SDA</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Satisfaction de la clientèle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managériales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RH</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Nouveau Système de gestion commercial</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Création/mise à niveau des agences commerciales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Télégestion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85573">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La relève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relève et la prise en charge rapide des signalés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Achever le du remplacement des compteurs électromécaniques (BT) par des compteurs électroniques,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lang="fr-FR" sz="1200" dirty="0" smtClean="0">
                          <a:solidFill>
                            <a:schemeClr val="tx1"/>
                          </a:solidFill>
                        </a:rPr>
                        <a:t>Sécuriser le parc comptage.</a:t>
                      </a: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193256">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Facturation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facturation,</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Gérer et  prendre en charge les réclamations clients par  la conception et le déploiement d’un système de suivi des réclamations,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rowSpan="2">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Recouvrement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recouvrement,</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Renforcer les agences commerciales par le recrutement  et la formation de  juristes  pour le recouvrement des créances et la lutte anti fraude.</a:t>
                      </a:r>
                      <a:endParaRPr lang="fr-FR" sz="1200" dirty="0" smtClean="0">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916735">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endParaRPr lang="fr-FR" sz="1200" dirty="0" smtClean="0">
                        <a:solidFill>
                          <a:schemeClr val="tx2"/>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14338"/>
            <a:ext cx="8229600" cy="114300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81</a:t>
            </a:fld>
            <a:endParaRPr lang="fr-FR"/>
          </a:p>
        </p:txBody>
      </p:sp>
      <p:sp>
        <p:nvSpPr>
          <p:cNvPr id="13" name="ZoneTexte 12"/>
          <p:cNvSpPr txBox="1"/>
          <p:nvPr/>
        </p:nvSpPr>
        <p:spPr>
          <a:xfrm>
            <a:off x="571472" y="642918"/>
            <a:ext cx="6858048" cy="369332"/>
          </a:xfrm>
          <a:prstGeom prst="rect">
            <a:avLst/>
          </a:prstGeom>
          <a:noFill/>
        </p:spPr>
        <p:txBody>
          <a:bodyPr wrap="square" rtlCol="0">
            <a:spAutoFit/>
          </a:bodyPr>
          <a:lstStyle/>
          <a:p>
            <a:r>
              <a:rPr lang="fr-FR" dirty="0" smtClean="0"/>
              <a:t>Actions stratégiques pour l’activité « Commerciale»</a:t>
            </a:r>
            <a:endParaRPr lang="fr-FR"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87994936"/>
              </p:ext>
            </p:extLst>
          </p:nvPr>
        </p:nvGraphicFramePr>
        <p:xfrm>
          <a:off x="142844" y="785794"/>
          <a:ext cx="8858313" cy="5591056"/>
        </p:xfrm>
        <a:graphic>
          <a:graphicData uri="http://schemas.openxmlformats.org/drawingml/2006/table">
            <a:tbl>
              <a:tblPr/>
              <a:tblGrid>
                <a:gridCol w="3925099"/>
                <a:gridCol w="1296144"/>
                <a:gridCol w="1279615"/>
                <a:gridCol w="471491"/>
                <a:gridCol w="471491"/>
                <a:gridCol w="471491"/>
                <a:gridCol w="471491"/>
                <a:gridCol w="471491"/>
              </a:tblGrid>
              <a:tr h="214314">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Ressources nécessaires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07144">
                <a:tc>
                  <a:txBody>
                    <a:bodyPr/>
                    <a:lstStyle/>
                    <a:p>
                      <a:pPr lvl="0" rtl="0">
                        <a:buFont typeface="Arial" pitchFamily="34" charset="0"/>
                        <a:buNone/>
                      </a:pPr>
                      <a:r>
                        <a:rPr lang="fr-FR" sz="1200" b="1" kern="1200" dirty="0" smtClean="0">
                          <a:solidFill>
                            <a:schemeClr val="tx1"/>
                          </a:solidFill>
                          <a:latin typeface="+mn-lt"/>
                          <a:ea typeface="+mn-ea"/>
                          <a:cs typeface="+mn-cs"/>
                        </a:rPr>
                        <a:t>Recrutement :</a:t>
                      </a:r>
                    </a:p>
                    <a:p>
                      <a:pPr marL="87313" lvl="0" indent="-87313" rtl="0">
                        <a:buFont typeface="Arial" pitchFamily="34" charset="0"/>
                        <a:buChar char="•"/>
                      </a:pPr>
                      <a:r>
                        <a:rPr lang="fr-FR" sz="1200" kern="1200" dirty="0" smtClean="0">
                          <a:solidFill>
                            <a:schemeClr val="tx1"/>
                          </a:solidFill>
                          <a:latin typeface="+mn-lt"/>
                          <a:ea typeface="+mn-ea"/>
                          <a:cs typeface="+mn-cs"/>
                        </a:rPr>
                        <a:t>Développement l’acte du recrutement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Montée en puissance des compétences</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Détection de talents et préparation des cadres à haut potentiel </a:t>
                      </a:r>
                      <a:endParaRPr kumimoji="0" lang="fr-FR" sz="12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 Compétences RH dans le domaine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Formation </a:t>
                      </a:r>
                      <a:r>
                        <a:rPr lang="fr-FR" sz="1200" kern="1200" dirty="0" smtClean="0">
                          <a:solidFill>
                            <a:schemeClr val="tx1"/>
                          </a:solidFill>
                          <a:latin typeface="+mn-lt"/>
                          <a:ea typeface="+mn-ea"/>
                          <a:cs typeface="+mn-cs"/>
                        </a:rPr>
                        <a:t>:</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Intégration des nouvelles recrues à travers la formation en milieu professionnel,  en encourageant le parrainage en vue d’une meilleure  immersion dans le milieu de travail.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Élaboration</a:t>
                      </a:r>
                      <a:r>
                        <a:rPr lang="fr-FR" sz="1200" kern="1200" baseline="0" dirty="0" smtClean="0">
                          <a:solidFill>
                            <a:schemeClr val="tx1"/>
                          </a:solidFill>
                          <a:latin typeface="+mn-lt"/>
                          <a:ea typeface="+mn-ea"/>
                          <a:cs typeface="+mn-cs"/>
                        </a:rPr>
                        <a:t> d’</a:t>
                      </a:r>
                      <a:r>
                        <a:rPr lang="fr-FR" sz="1200" kern="1200" dirty="0" smtClean="0">
                          <a:solidFill>
                            <a:schemeClr val="tx1"/>
                          </a:solidFill>
                          <a:latin typeface="+mn-lt"/>
                          <a:ea typeface="+mn-ea"/>
                          <a:cs typeface="+mn-cs"/>
                        </a:rPr>
                        <a:t>un plan de formations adapté aux besoins des activités de la société et en adéquation avec les évolutions  techniques et technologiques.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formation du middle management aux techniques managériales et à la gestion des risques.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Développement</a:t>
                      </a:r>
                      <a:r>
                        <a:rPr lang="fr-FR" sz="1200" kern="1200" baseline="0" dirty="0" smtClean="0">
                          <a:solidFill>
                            <a:schemeClr val="tx1"/>
                          </a:solidFill>
                          <a:latin typeface="+mn-lt"/>
                          <a:ea typeface="+mn-ea"/>
                          <a:cs typeface="+mn-cs"/>
                        </a:rPr>
                        <a:t> de </a:t>
                      </a:r>
                      <a:r>
                        <a:rPr lang="fr-FR" sz="1200" kern="1200" dirty="0" smtClean="0">
                          <a:solidFill>
                            <a:schemeClr val="tx1"/>
                          </a:solidFill>
                          <a:latin typeface="+mn-lt"/>
                          <a:ea typeface="+mn-ea"/>
                          <a:cs typeface="+mn-cs"/>
                        </a:rPr>
                        <a:t> l’expertise et du professionnalisme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Gestion</a:t>
                      </a:r>
                      <a:r>
                        <a:rPr lang="fr-FR" sz="1200" b="1" kern="1200" baseline="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de la relève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mise en place d’un plan de préparation et gestion de la relève pour les différentes activités et pour tous les postes générateurs de valeur ajoutée (du chef d’équipe au top manager),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endParaRPr lang="fr-FR" sz="1400" dirty="0" smtClean="0">
                        <a:solidFill>
                          <a:schemeClr val="tx1"/>
                        </a:solidFill>
                        <a:latin typeface="+mn-lt"/>
                        <a:ea typeface="Times"/>
                        <a:cs typeface="Times New Roman"/>
                      </a:endParaRP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Développement :</a:t>
                      </a:r>
                    </a:p>
                    <a:p>
                      <a:pPr marL="87313" lvl="0" indent="-87313">
                        <a:buFont typeface="Arial" pitchFamily="34" charset="0"/>
                        <a:buChar char="•"/>
                      </a:pPr>
                      <a:r>
                        <a:rPr lang="fr-FR" sz="1200" kern="1200" dirty="0" smtClean="0">
                          <a:solidFill>
                            <a:schemeClr val="tx1"/>
                          </a:solidFill>
                          <a:latin typeface="+mn-lt"/>
                          <a:ea typeface="+mn-ea"/>
                          <a:cs typeface="+mn-cs"/>
                        </a:rPr>
                        <a:t>La motivation continue de la ressource humaine par la mise en place d’un système de rétribution par les résultats.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296842"/>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n°02: Développement de la ressource humaine</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82</a:t>
            </a:fld>
            <a:endParaRPr lang="fr-F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989346379"/>
              </p:ext>
            </p:extLst>
          </p:nvPr>
        </p:nvGraphicFramePr>
        <p:xfrm>
          <a:off x="323528" y="1412776"/>
          <a:ext cx="8644000" cy="4827016"/>
        </p:xfrm>
        <a:graphic>
          <a:graphicData uri="http://schemas.openxmlformats.org/drawingml/2006/table">
            <a:tbl>
              <a:tblPr/>
              <a:tblGrid>
                <a:gridCol w="3421044"/>
                <a:gridCol w="1584176"/>
                <a:gridCol w="1425915"/>
                <a:gridCol w="442573"/>
                <a:gridCol w="442573"/>
                <a:gridCol w="442573"/>
                <a:gridCol w="442573"/>
                <a:gridCol w="442573"/>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564268">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Développer la fonction inspection et contrôle de gestion et redéfinir ses missions  pour assister les gestionnaires.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le système de gestion</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Compétence </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dans le domaine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10960">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Développer l’analyse de la comptabilité analytique et son rapprochement systématique avec la comptabilité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la détermination des coûts de revient par énergie</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Contrôle des dépenses</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rgbClr val="FF0000"/>
                          </a:solidFill>
                          <a:latin typeface="+mn-lt"/>
                          <a:ea typeface="Times"/>
                          <a:cs typeface="Times New Roman"/>
                        </a:rPr>
                        <a:t>  </a:t>
                      </a: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rgbClr val="FF0000"/>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rgbClr val="FF0000"/>
                          </a:solidFill>
                          <a:latin typeface="+mn-lt"/>
                          <a:ea typeface="Times"/>
                          <a:cs typeface="Times New Roman"/>
                        </a:rPr>
                        <a:t> </a:t>
                      </a:r>
                      <a:r>
                        <a:rPr lang="fr-FR" sz="1400" dirty="0" smtClean="0">
                          <a:solidFill>
                            <a:srgbClr val="FF0000"/>
                          </a:solidFill>
                          <a:latin typeface="+mn-lt"/>
                          <a:ea typeface="Times"/>
                          <a:cs typeface="Times New Roman"/>
                        </a:rPr>
                        <a:t> </a:t>
                      </a:r>
                    </a:p>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8072">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Mise à jour des libellés du dictionnaire des immobilisations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Fiabiliser le fichier du patrimoine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n°03 : Maitrise des coûts et des dépenses</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83</a:t>
            </a:fld>
            <a:endParaRPr lang="fr-F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86720972"/>
              </p:ext>
            </p:extLst>
          </p:nvPr>
        </p:nvGraphicFramePr>
        <p:xfrm>
          <a:off x="285720" y="908720"/>
          <a:ext cx="8715438" cy="4946362"/>
        </p:xfrm>
        <a:graphic>
          <a:graphicData uri="http://schemas.openxmlformats.org/drawingml/2006/table">
            <a:tbl>
              <a:tblPr/>
              <a:tblGrid>
                <a:gridCol w="3926240"/>
                <a:gridCol w="1503048"/>
                <a:gridCol w="92869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0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27522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Achever </a:t>
                      </a:r>
                      <a:r>
                        <a:rPr lang="fr-FR" sz="1400" kern="1200" baseline="0" dirty="0" smtClean="0">
                          <a:solidFill>
                            <a:schemeClr val="tx1"/>
                          </a:solidFill>
                          <a:latin typeface="+mn-lt"/>
                          <a:ea typeface="+mn-ea"/>
                          <a:cs typeface="+mn-cs"/>
                        </a:rPr>
                        <a:t>la mise en place de la direction transverse maitre d’ouvrage système d’information distribution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Favoriser la mise en œuvre du schéma directeur informatique Distribution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85725">
                        <a:lnSpc>
                          <a:spcPct val="130000"/>
                        </a:lnSpc>
                        <a:spcAft>
                          <a:spcPts val="800"/>
                        </a:spcAft>
                      </a:pPr>
                      <a:r>
                        <a:rPr lang="fr-FR" sz="1400" dirty="0" smtClean="0">
                          <a:solidFill>
                            <a:schemeClr val="tx1"/>
                          </a:solidFill>
                          <a:latin typeface="+mn-lt"/>
                          <a:ea typeface="Times"/>
                          <a:cs typeface="Times New Roman"/>
                        </a:rPr>
                        <a:t>Experts métiers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269875" lvl="0" indent="-182563">
                        <a:buFont typeface="Arial" pitchFamily="34" charset="0"/>
                        <a:buChar char="•"/>
                      </a:pPr>
                      <a:r>
                        <a:rPr lang="fr-FR" sz="1400" kern="1200" dirty="0" smtClean="0">
                          <a:solidFill>
                            <a:schemeClr val="tx1"/>
                          </a:solidFill>
                          <a:latin typeface="+mn-lt"/>
                          <a:ea typeface="+mn-ea"/>
                          <a:cs typeface="+mn-cs"/>
                        </a:rPr>
                        <a:t>Accélérer la 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 (agences</a:t>
                      </a:r>
                      <a:r>
                        <a:rPr lang="fr-FR" sz="1400" kern="1200" baseline="0" dirty="0" smtClean="0">
                          <a:solidFill>
                            <a:schemeClr val="tx1"/>
                          </a:solidFill>
                          <a:latin typeface="+mn-lt"/>
                          <a:ea typeface="+mn-ea"/>
                          <a:cs typeface="+mn-cs"/>
                        </a:rPr>
                        <a:t> commerciales</a:t>
                      </a:r>
                      <a:r>
                        <a:rPr lang="fr-FR" sz="1400" kern="1200" dirty="0" smtClean="0">
                          <a:solidFill>
                            <a:schemeClr val="tx1"/>
                          </a:solidFill>
                          <a:latin typeface="+mn-lt"/>
                          <a:ea typeface="+mn-ea"/>
                          <a:cs typeface="+mn-cs"/>
                        </a:rPr>
                        <a:t>, districts, DD, SDA, Groupe)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outil d’aide à la décision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1410">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Maintenir</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et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améliorer les applications existantes</a:t>
                      </a:r>
                      <a:r>
                        <a:rPr lang="fr-FR" sz="1400" kern="1200" baseline="0" dirty="0" smtClean="0">
                          <a:solidFill>
                            <a:schemeClr val="tx1"/>
                          </a:solidFill>
                          <a:latin typeface="+mn-lt"/>
                          <a:ea typeface="+mn-ea"/>
                          <a:cs typeface="+mn-cs"/>
                        </a:rPr>
                        <a:t>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Adapter les applications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Mettre à jour des procédures de gestion en cohérence avec la nouvelle organisation (système d’information)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SI cohérent avec l’organisation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Accompagner le déploiement des nouvelles applications et</a:t>
                      </a:r>
                      <a:r>
                        <a:rPr lang="fr-FR" sz="1400" kern="1200" baseline="0" dirty="0" smtClean="0">
                          <a:solidFill>
                            <a:schemeClr val="tx1"/>
                          </a:solidFill>
                          <a:latin typeface="+mn-lt"/>
                          <a:ea typeface="+mn-ea"/>
                          <a:cs typeface="+mn-cs"/>
                        </a:rPr>
                        <a:t> veiller à leur bonne utilisation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Conduite de changement  et respect des règles en vigueur</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612304"/>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n°04 : Développement des SI</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84</a:t>
            </a:fld>
            <a:endParaRPr lang="fr-F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5786" y="1785926"/>
            <a:ext cx="7772400" cy="1829761"/>
          </a:xfrm>
        </p:spPr>
        <p:txBody>
          <a:bodyPr>
            <a:normAutofit/>
          </a:bodyPr>
          <a:lstStyle/>
          <a:p>
            <a:pPr algn="l"/>
            <a:r>
              <a:rPr lang="fr-FR" sz="3600" dirty="0" smtClean="0"/>
              <a:t>Séparation des fonctions techniques et commerciale</a:t>
            </a:r>
            <a:endParaRPr lang="fr-FR" sz="3600" dirty="0"/>
          </a:p>
        </p:txBody>
      </p:sp>
      <p:sp>
        <p:nvSpPr>
          <p:cNvPr id="3" name="Espace réservé du texte 2"/>
          <p:cNvSpPr>
            <a:spLocks noGrp="1"/>
          </p:cNvSpPr>
          <p:nvPr>
            <p:ph type="subTitle" idx="1"/>
          </p:nvPr>
        </p:nvSpPr>
        <p:spPr>
          <a:xfrm>
            <a:off x="685800" y="1714488"/>
            <a:ext cx="7772400" cy="1199704"/>
          </a:xfrm>
        </p:spPr>
        <p:txBody>
          <a:bodyPr>
            <a:normAutofit/>
          </a:bodyPr>
          <a:lstStyle/>
          <a:p>
            <a:pPr algn="l"/>
            <a:r>
              <a:rPr lang="fr-FR" sz="2800" dirty="0" smtClean="0">
                <a:solidFill>
                  <a:srgbClr val="000000"/>
                </a:solidFill>
                <a:latin typeface="Arial"/>
                <a:cs typeface="Arial" charset="0"/>
              </a:rPr>
              <a:t>Axe n°2 :</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85</a:t>
            </a:fld>
            <a:endParaRPr lang="fr-F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980290208"/>
              </p:ext>
            </p:extLst>
          </p:nvPr>
        </p:nvGraphicFramePr>
        <p:xfrm>
          <a:off x="214282" y="1357298"/>
          <a:ext cx="8786874" cy="3724854"/>
        </p:xfrm>
        <a:graphic>
          <a:graphicData uri="http://schemas.openxmlformats.org/drawingml/2006/table">
            <a:tbl>
              <a:tblPr/>
              <a:tblGrid>
                <a:gridCol w="3786214"/>
                <a:gridCol w="1428760"/>
                <a:gridCol w="1428760"/>
                <a:gridCol w="428628"/>
                <a:gridCol w="428628"/>
                <a:gridCol w="428628"/>
                <a:gridCol w="428628"/>
                <a:gridCol w="42862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45397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Se faire accompagner par un organisme spécialisé pour définir le nouveau schéma d’organisation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Améliorer la</a:t>
                      </a:r>
                      <a:r>
                        <a:rPr lang="fr-FR" sz="1400" baseline="0" dirty="0" smtClean="0">
                          <a:solidFill>
                            <a:schemeClr val="tx1"/>
                          </a:solidFill>
                          <a:latin typeface="+mn-lt"/>
                          <a:ea typeface="Times"/>
                          <a:cs typeface="Times New Roman"/>
                        </a:rPr>
                        <a:t> gestion, le professionnalisme  et l’expertise</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Améliorer la qualité de service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dans le domaine d’activité</a:t>
                      </a:r>
                    </a:p>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Investissement en infrastructures</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3970">
                <a:tc rowSpan="2">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Redéployer le personnel existant (et/ou</a:t>
                      </a:r>
                      <a:r>
                        <a:rPr lang="fr-FR" sz="1400" kern="1200" baseline="0" dirty="0" smtClean="0">
                          <a:solidFill>
                            <a:schemeClr val="tx1"/>
                          </a:solidFill>
                          <a:latin typeface="+mn-lt"/>
                          <a:ea typeface="+mn-ea"/>
                          <a:cs typeface="+mn-cs"/>
                        </a:rPr>
                        <a:t> recrutement/formation selon besoin)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4956">
                <a:tc vMerge="1">
                  <a:txBody>
                    <a:bodyPr/>
                    <a:lstStyle/>
                    <a:p>
                      <a:pPr marL="85725" lvl="0" indent="-85725">
                        <a:buFont typeface="Arial" pitchFamily="34" charset="0"/>
                        <a:buChar cha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6180">
                <a:tc>
                  <a:txBody>
                    <a:bodyPr/>
                    <a:lstStyle/>
                    <a:p>
                      <a:pPr marL="85725" lvl="0" indent="-85725">
                        <a:buFont typeface="Arial" pitchFamily="34" charset="0"/>
                        <a:buChar char="•"/>
                      </a:pPr>
                      <a:r>
                        <a:rPr lang="fr-FR" sz="1400" kern="1200" baseline="0" dirty="0" smtClean="0">
                          <a:solidFill>
                            <a:schemeClr val="tx1"/>
                          </a:solidFill>
                          <a:latin typeface="+mn-lt"/>
                          <a:ea typeface="+mn-ea"/>
                          <a:cs typeface="+mn-cs"/>
                        </a:rPr>
                        <a:t>Aménager</a:t>
                      </a:r>
                      <a:r>
                        <a:rPr lang="fr-FR" sz="1400" kern="1200" dirty="0" smtClean="0">
                          <a:solidFill>
                            <a:schemeClr val="tx1"/>
                          </a:solidFill>
                          <a:latin typeface="+mn-lt"/>
                          <a:ea typeface="+mn-ea"/>
                          <a:cs typeface="+mn-cs"/>
                        </a:rPr>
                        <a:t> (et/ou</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création) les infrastructures nécessaires devant héberger séparément les activités  techniques et commerciales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33998">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Définir les missions et délimiter les responsabilités  en adaptant</a:t>
                      </a:r>
                      <a:r>
                        <a:rPr lang="fr-FR" sz="1400" kern="1200" baseline="0" dirty="0" smtClean="0">
                          <a:solidFill>
                            <a:schemeClr val="tx1"/>
                          </a:solidFill>
                          <a:latin typeface="+mn-lt"/>
                          <a:ea typeface="+mn-ea"/>
                          <a:cs typeface="+mn-cs"/>
                        </a:rPr>
                        <a:t> et en </a:t>
                      </a:r>
                      <a:r>
                        <a:rPr lang="fr-FR" sz="1400" kern="1200" dirty="0" smtClean="0">
                          <a:solidFill>
                            <a:schemeClr val="tx1"/>
                          </a:solidFill>
                          <a:latin typeface="+mn-lt"/>
                          <a:ea typeface="+mn-ea"/>
                          <a:cs typeface="+mn-cs"/>
                        </a:rPr>
                        <a:t>mettant à jour des procédures de gestion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22546">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Adapter la comptabilité analytique à la nouvelle organisation.</a:t>
                      </a: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543956" cy="990600"/>
          </a:xfrm>
        </p:spPr>
        <p:txBody>
          <a:bodyPr>
            <a:noAutofit/>
          </a:bodyPr>
          <a:lstStyle/>
          <a:p>
            <a:pPr lvl="1" algn="l" rtl="0">
              <a:spcBef>
                <a:spcPct val="0"/>
              </a:spcBef>
            </a:pPr>
            <a:r>
              <a:rPr lang="fr-FR" kern="1200" dirty="0" smtClean="0">
                <a:solidFill>
                  <a:schemeClr val="tx2"/>
                </a:solidFill>
                <a:latin typeface="+mj-lt"/>
                <a:ea typeface="+mj-ea"/>
                <a:cs typeface="+mj-cs"/>
              </a:rPr>
              <a:t>Axe n°02 : Séparation des fonctions technique électricité, technique gaz et commerciale</a:t>
            </a:r>
            <a:endParaRPr lang="fr-FR" sz="1400" kern="1200" dirty="0" smtClean="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86</a:t>
            </a:fld>
            <a:endParaRPr lang="fr-F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Développement du segment «Services»</a:t>
            </a:r>
          </a:p>
        </p:txBody>
      </p:sp>
      <p:sp>
        <p:nvSpPr>
          <p:cNvPr id="3" name="Espace réservé du texte 2"/>
          <p:cNvSpPr>
            <a:spLocks noGrp="1"/>
          </p:cNvSpPr>
          <p:nvPr>
            <p:ph type="subTitle" idx="1"/>
          </p:nvPr>
        </p:nvSpPr>
        <p:spPr>
          <a:xfrm>
            <a:off x="685800" y="1500174"/>
            <a:ext cx="7772400" cy="1199704"/>
          </a:xfrm>
        </p:spPr>
        <p:txBody>
          <a:bodyPr>
            <a:normAutofit/>
          </a:bodyPr>
          <a:lstStyle/>
          <a:p>
            <a:pPr algn="l"/>
            <a:r>
              <a:rPr lang="fr-FR" sz="2800" dirty="0" smtClean="0">
                <a:solidFill>
                  <a:srgbClr val="000000"/>
                </a:solidFill>
                <a:latin typeface="Arial"/>
                <a:cs typeface="Arial" charset="0"/>
              </a:rPr>
              <a:t>Axe n°3:</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87</a:t>
            </a:fld>
            <a:endParaRPr lang="fr-F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444982284"/>
              </p:ext>
            </p:extLst>
          </p:nvPr>
        </p:nvGraphicFramePr>
        <p:xfrm>
          <a:off x="142844" y="1340768"/>
          <a:ext cx="8858315" cy="5006848"/>
        </p:xfrm>
        <a:graphic>
          <a:graphicData uri="http://schemas.openxmlformats.org/drawingml/2006/table">
            <a:tbl>
              <a:tblPr/>
              <a:tblGrid>
                <a:gridCol w="3857652"/>
                <a:gridCol w="1428760"/>
                <a:gridCol w="1289886"/>
                <a:gridCol w="456403"/>
                <a:gridCol w="228202"/>
                <a:gridCol w="228202"/>
                <a:gridCol w="440514"/>
                <a:gridCol w="472293"/>
                <a:gridCol w="456403"/>
              </a:tblGrid>
              <a:tr h="46228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gridSpan="2">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hMerge="1">
                  <a:txBody>
                    <a:bodyPr/>
                    <a:lstStyle/>
                    <a:p>
                      <a:endParaRPr lang="fr-FR"/>
                    </a:p>
                  </a:txBody>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21336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Réaliser</a:t>
                      </a:r>
                      <a:r>
                        <a:rPr kumimoji="0" lang="fr-FR" sz="1400" kern="1200" baseline="0" dirty="0" smtClean="0">
                          <a:solidFill>
                            <a:schemeClr val="tx1"/>
                          </a:solidFill>
                          <a:latin typeface="+mn-lt"/>
                          <a:ea typeface="+mn-ea"/>
                          <a:cs typeface="+mn-cs"/>
                        </a:rPr>
                        <a:t> une étude de marché (demande, concurrence, créneaux porteurs,  estimation des couts, etc.)</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Pénétrer le marché des services</a:t>
                      </a:r>
                    </a:p>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Réaliser un CA services (% du CA global à définir)</a:t>
                      </a:r>
                    </a:p>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RH</a:t>
                      </a:r>
                      <a:r>
                        <a:rPr lang="fr-FR" sz="1400" baseline="0" dirty="0" smtClean="0">
                          <a:solidFill>
                            <a:schemeClr val="tx1"/>
                          </a:solidFill>
                          <a:latin typeface="+mn-lt"/>
                          <a:ea typeface="Times"/>
                          <a:cs typeface="Times New Roman"/>
                        </a:rPr>
                        <a:t> spécialisée (technique et marketing)</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Equipements adéquats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3414">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Définir les missions et attributions de la nouvelle entité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672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Préparer  les procédures de travail pour le  développement des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pPr>
                      <a:r>
                        <a:rPr kumimoji="0" lang="fr-FR" sz="1400" kern="1200" dirty="0" smtClean="0">
                          <a:solidFill>
                            <a:schemeClr val="tx1"/>
                          </a:solidFill>
                          <a:latin typeface="+mn-lt"/>
                          <a:ea typeface="+mn-ea"/>
                          <a:cs typeface="+mn-cs"/>
                        </a:rPr>
                        <a:t>Définir le périmètre des services proposés / package des offres</a:t>
                      </a:r>
                      <a:r>
                        <a:rPr kumimoji="0" lang="fr-FR" sz="1400" kern="1200" baseline="0" dirty="0" smtClean="0">
                          <a:solidFill>
                            <a:schemeClr val="tx1"/>
                          </a:solidFill>
                          <a:latin typeface="+mn-lt"/>
                          <a:ea typeface="+mn-ea"/>
                          <a:cs typeface="+mn-cs"/>
                        </a:rPr>
                        <a:t> / prix</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Mettre en place,</a:t>
                      </a:r>
                      <a:r>
                        <a:rPr kumimoji="0" lang="fr-FR" sz="1400" kern="1200" baseline="0" dirty="0" smtClean="0">
                          <a:solidFill>
                            <a:schemeClr val="tx1"/>
                          </a:solidFill>
                          <a:latin typeface="+mn-lt"/>
                          <a:ea typeface="+mn-ea"/>
                          <a:cs typeface="+mn-cs"/>
                        </a:rPr>
                        <a:t> au fur et à mesure, </a:t>
                      </a:r>
                      <a:r>
                        <a:rPr kumimoji="0" lang="fr-FR" sz="1400" kern="1200" dirty="0" smtClean="0">
                          <a:solidFill>
                            <a:schemeClr val="tx1"/>
                          </a:solidFill>
                          <a:latin typeface="+mn-lt"/>
                          <a:ea typeface="+mn-ea"/>
                          <a:cs typeface="+mn-cs"/>
                        </a:rPr>
                        <a:t>la ressource humaine dédiée et la former,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Envisager et développer le partenariat avec des fournisseurs d’équipements (transformateurs, etc.)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Proposer des solutions d’optimisation énergétique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Développer le travail de proximité clients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Formaliser l’assistance aux clients en maintenance préventive et curative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Instaurer</a:t>
                      </a:r>
                      <a:r>
                        <a:rPr kumimoji="0" lang="fr-FR" sz="1400" kern="1200" baseline="0" dirty="0" smtClean="0">
                          <a:solidFill>
                            <a:schemeClr val="tx1"/>
                          </a:solidFill>
                          <a:latin typeface="+mn-lt"/>
                          <a:ea typeface="+mn-ea"/>
                          <a:cs typeface="+mn-cs"/>
                        </a:rPr>
                        <a:t> la veille stratégique et technologique</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401080" cy="990600"/>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01 : Création et Développement de l’entité « Services »</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88</a:t>
            </a:fld>
            <a:endParaRPr lang="fr-F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22444039"/>
              </p:ext>
            </p:extLst>
          </p:nvPr>
        </p:nvGraphicFramePr>
        <p:xfrm>
          <a:off x="71407" y="2014328"/>
          <a:ext cx="8929753" cy="3565144"/>
        </p:xfrm>
        <a:graphic>
          <a:graphicData uri="http://schemas.openxmlformats.org/drawingml/2006/table">
            <a:tbl>
              <a:tblPr/>
              <a:tblGrid>
                <a:gridCol w="4357717"/>
                <a:gridCol w="1143008"/>
                <a:gridCol w="1143008"/>
                <a:gridCol w="457204"/>
                <a:gridCol w="457204"/>
                <a:gridCol w="457204"/>
                <a:gridCol w="457204"/>
                <a:gridCol w="457204"/>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8232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des actions marketing : offres efficacité énergétique, packages technico-commerciales, conseil, assistance,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Satisfaire et fidéliser</a:t>
                      </a:r>
                      <a:r>
                        <a:rPr lang="fr-FR" sz="1400" baseline="0" dirty="0" smtClean="0">
                          <a:solidFill>
                            <a:schemeClr val="tx1"/>
                          </a:solidFill>
                          <a:latin typeface="+mn-lt"/>
                          <a:ea typeface="Times"/>
                          <a:cs typeface="Times New Roman"/>
                        </a:rPr>
                        <a:t>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en technique et marketing</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64640">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Redéfinir le rôle et l’organisation du réseau commercial:</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Développer la communication</a:t>
                      </a:r>
                      <a:r>
                        <a:rPr lang="fr-FR" sz="1400" kern="1200" baseline="0" dirty="0" smtClean="0">
                          <a:solidFill>
                            <a:schemeClr val="tx1"/>
                          </a:solidFill>
                          <a:latin typeface="+mn-lt"/>
                          <a:ea typeface="+mn-ea"/>
                          <a:cs typeface="+mn-cs"/>
                        </a:rPr>
                        <a:t> au</a:t>
                      </a:r>
                      <a:r>
                        <a:rPr lang="fr-FR" sz="1400" kern="1200" dirty="0" smtClean="0">
                          <a:solidFill>
                            <a:schemeClr val="tx1"/>
                          </a:solidFill>
                          <a:latin typeface="+mn-lt"/>
                          <a:ea typeface="+mn-ea"/>
                          <a:cs typeface="+mn-cs"/>
                        </a:rPr>
                        <a:t> client sur les aspects de sécurité et maitrise d’énergie </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Former les agents à l’orientation client;</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Respecter les délais d’intervention (raccordement,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dépannages,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82320">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Offrir </a:t>
                      </a:r>
                      <a:r>
                        <a:rPr lang="fr-FR" sz="1400" kern="1200" dirty="0" smtClean="0">
                          <a:solidFill>
                            <a:schemeClr val="tx1"/>
                          </a:solidFill>
                          <a:latin typeface="+mn-lt"/>
                          <a:ea typeface="+mn-ea"/>
                          <a:cs typeface="+mn-cs"/>
                        </a:rPr>
                        <a:t>au client un conseil technico-commercial</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(exemple : le bilan énergétique,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a:solidFill>
                  <a:schemeClr val="tx2"/>
                </a:solidFill>
                <a:latin typeface="+mj-lt"/>
                <a:ea typeface="+mj-ea"/>
                <a:cs typeface="+mj-cs"/>
              </a:rPr>
              <a:t>Action stratégique </a:t>
            </a:r>
            <a:r>
              <a:rPr lang="fr-FR" sz="2000" kern="1200" dirty="0" smtClean="0">
                <a:solidFill>
                  <a:schemeClr val="tx2"/>
                </a:solidFill>
                <a:latin typeface="+mj-lt"/>
                <a:ea typeface="+mj-ea"/>
                <a:cs typeface="+mj-cs"/>
              </a:rPr>
              <a:t>02: </a:t>
            </a:r>
            <a:r>
              <a:rPr lang="fr-FR" sz="2000" kern="1200" dirty="0">
                <a:solidFill>
                  <a:schemeClr val="tx2"/>
                </a:solidFill>
                <a:latin typeface="+mj-lt"/>
                <a:ea typeface="+mj-ea"/>
                <a:cs typeface="+mj-cs"/>
              </a:rPr>
              <a:t>Passer d’une culture d’USAGER à une culture CLIENT pour capter le maximum de valeur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89</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857232"/>
            <a:ext cx="8229600" cy="5150059"/>
          </a:xfrm>
        </p:spPr>
        <p:txBody>
          <a:bodyPr>
            <a:normAutofit lnSpcReduction="10000"/>
          </a:bodyPr>
          <a:lstStyle/>
          <a:p>
            <a:pPr>
              <a:buNone/>
            </a:pPr>
            <a:r>
              <a:rPr lang="fr-FR" sz="2400" dirty="0" smtClean="0"/>
              <a:t>Les principales missions de la SDA se résument comme suit :</a:t>
            </a:r>
          </a:p>
          <a:p>
            <a:pPr>
              <a:buNone/>
            </a:pPr>
            <a:endParaRPr lang="fr-FR" sz="2400" dirty="0" smtClean="0"/>
          </a:p>
          <a:p>
            <a:pPr lvl="1" algn="just">
              <a:buClr>
                <a:srgbClr val="FF0000"/>
              </a:buClr>
              <a:buFont typeface="Wingdings" pitchFamily="2" charset="2"/>
              <a:buChar char="§"/>
            </a:pPr>
            <a:r>
              <a:rPr lang="fr-FR" sz="2000" dirty="0" smtClean="0"/>
              <a:t>L’exploitation et l’entretien du réseau de distribution de l’électricité et du gaz situé dans la zone de desserte (Alger, </a:t>
            </a:r>
            <a:r>
              <a:rPr lang="fr-FR" sz="2000" dirty="0" err="1" smtClean="0"/>
              <a:t>Boumerdes</a:t>
            </a:r>
            <a:r>
              <a:rPr lang="fr-FR" sz="2000" dirty="0" smtClean="0"/>
              <a:t> et Tipasa).</a:t>
            </a:r>
          </a:p>
          <a:p>
            <a:pPr lvl="1" algn="just">
              <a:buClr>
                <a:srgbClr val="FF0000"/>
              </a:buClr>
              <a:buFont typeface="Wingdings" pitchFamily="2" charset="2"/>
              <a:buChar char="§"/>
            </a:pPr>
            <a:r>
              <a:rPr lang="fr-FR" sz="2000" dirty="0" smtClean="0"/>
              <a:t>Le développement du réseau de façon à permettre le raccordement des clients et des producteurs qui le demandent.</a:t>
            </a:r>
          </a:p>
          <a:p>
            <a:pPr lvl="1" algn="just">
              <a:buClr>
                <a:srgbClr val="FF0000"/>
              </a:buClr>
              <a:buFont typeface="Wingdings" pitchFamily="2" charset="2"/>
              <a:buChar char="§"/>
            </a:pPr>
            <a:r>
              <a:rPr lang="fr-FR" sz="2000" dirty="0" smtClean="0"/>
              <a:t> L’efficacité et la sécurité du réseau.</a:t>
            </a:r>
          </a:p>
          <a:p>
            <a:pPr lvl="1" algn="just">
              <a:buClr>
                <a:srgbClr val="FF0000"/>
              </a:buClr>
              <a:buFont typeface="Wingdings" pitchFamily="2" charset="2"/>
              <a:buChar char="§"/>
            </a:pPr>
            <a:r>
              <a:rPr lang="fr-FR" sz="2000" dirty="0" smtClean="0"/>
              <a:t> L’équilibre entre l’offre et la demande.</a:t>
            </a:r>
          </a:p>
          <a:p>
            <a:pPr lvl="1" algn="just">
              <a:buClr>
                <a:srgbClr val="FF0000"/>
              </a:buClr>
              <a:buFont typeface="Wingdings" pitchFamily="2" charset="2"/>
              <a:buChar char="§"/>
            </a:pPr>
            <a:r>
              <a:rPr lang="fr-FR" sz="2000" dirty="0" smtClean="0"/>
              <a:t>  La qualité et la continuité de service.</a:t>
            </a:r>
          </a:p>
          <a:p>
            <a:pPr lvl="1" algn="just">
              <a:buClr>
                <a:srgbClr val="FF0000"/>
              </a:buClr>
              <a:buFont typeface="Wingdings" pitchFamily="2" charset="2"/>
              <a:buChar char="§"/>
            </a:pPr>
            <a:r>
              <a:rPr lang="fr-FR" sz="2000" dirty="0" smtClean="0"/>
              <a:t>Le respect des règlements techniques, d’hygiène, de sécurité et de protection de l’environnement.</a:t>
            </a:r>
          </a:p>
          <a:p>
            <a:pPr lvl="1" algn="just">
              <a:buClr>
                <a:srgbClr val="FF0000"/>
              </a:buClr>
              <a:buFont typeface="Wingdings" pitchFamily="2" charset="2"/>
              <a:buChar char="§"/>
            </a:pPr>
            <a:r>
              <a:rPr lang="fr-FR" sz="2000" dirty="0" smtClean="0"/>
              <a:t> La commercialisation de l’électricité et du gaz.</a:t>
            </a:r>
          </a:p>
          <a:p>
            <a:pPr algn="just">
              <a:buClr>
                <a:srgbClr val="FF0000"/>
              </a:buClr>
              <a:buNone/>
            </a:pPr>
            <a:endParaRPr lang="fr-FR" dirty="0"/>
          </a:p>
        </p:txBody>
      </p:sp>
      <p:sp>
        <p:nvSpPr>
          <p:cNvPr id="3" name="Titre 2"/>
          <p:cNvSpPr>
            <a:spLocks noGrp="1"/>
          </p:cNvSpPr>
          <p:nvPr>
            <p:ph type="title"/>
          </p:nvPr>
        </p:nvSpPr>
        <p:spPr>
          <a:xfrm>
            <a:off x="457200" y="274638"/>
            <a:ext cx="8229600" cy="725470"/>
          </a:xfrm>
        </p:spPr>
        <p:txBody>
          <a:bodyPr>
            <a:normAutofit fontScale="90000"/>
          </a:bodyPr>
          <a:lstStyle/>
          <a:p>
            <a:pPr lvl="1" algn="l" rtl="0">
              <a:spcBef>
                <a:spcPct val="0"/>
              </a:spcBef>
            </a:pPr>
            <a:r>
              <a:rPr lang="fr-FR" sz="2400" dirty="0" smtClean="0">
                <a:solidFill>
                  <a:srgbClr val="0070C0"/>
                </a:solidFill>
              </a:rPr>
              <a:t>2.4. Les missions </a:t>
            </a:r>
            <a:r>
              <a:rPr lang="fr-FR" sz="2200" dirty="0" smtClean="0">
                <a:solidFill>
                  <a:srgbClr val="0070C0"/>
                </a:solidFill>
              </a:rPr>
              <a:t>:</a:t>
            </a:r>
            <a:r>
              <a:rPr lang="fr-FR" sz="2200" dirty="0"/>
              <a:t/>
            </a:r>
            <a:br>
              <a:rPr lang="fr-FR" sz="2200" dirty="0"/>
            </a:br>
            <a:endParaRPr lang="fr-FR" sz="2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807036908"/>
              </p:ext>
            </p:extLst>
          </p:nvPr>
        </p:nvGraphicFramePr>
        <p:xfrm>
          <a:off x="142845" y="1643632"/>
          <a:ext cx="8786874" cy="1929384"/>
        </p:xfrm>
        <a:graphic>
          <a:graphicData uri="http://schemas.openxmlformats.org/drawingml/2006/table">
            <a:tbl>
              <a:tblPr/>
              <a:tblGrid>
                <a:gridCol w="3857651"/>
                <a:gridCol w="1143008"/>
                <a:gridCol w="1466480"/>
                <a:gridCol w="463947"/>
                <a:gridCol w="463947"/>
                <a:gridCol w="463947"/>
                <a:gridCol w="463947"/>
                <a:gridCol w="463947"/>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421524">
                <a:tc>
                  <a:txBody>
                    <a:bodyPr/>
                    <a:lstStyle/>
                    <a:p>
                      <a:pPr marL="45720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u="none" strike="noStrike" cap="none" normalizeH="0" baseline="0" dirty="0" smtClean="0">
                        <a:ln>
                          <a:noFill/>
                        </a:ln>
                        <a:effectLst/>
                      </a:endParaRP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Développer des relations privilégies avec les clients éligibles :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interlocuteur unique,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démarchage des clients,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suivi du portefeuille des clients éligibles,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kumimoji="0" lang="fr-FR" sz="1400" kern="1200" dirty="0" smtClean="0">
                          <a:solidFill>
                            <a:schemeClr val="tx1"/>
                          </a:solidFill>
                          <a:latin typeface="+mn-lt"/>
                          <a:ea typeface="+mn-ea"/>
                          <a:cs typeface="+mn-cs"/>
                        </a:rPr>
                        <a:t>Fidéliser les éligibles potentiels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Compétences en marketing</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Action stratégique 03 :  Organiser la gestion des clients éligibles </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90</a:t>
            </a:fld>
            <a:endParaRPr lang="fr-FR"/>
          </a:p>
        </p:txBody>
      </p:sp>
    </p:spTree>
    <p:extLst>
      <p:ext uri="{BB962C8B-B14F-4D97-AF65-F5344CB8AC3E}">
        <p14:creationId xmlns:p14="http://schemas.microsoft.com/office/powerpoint/2010/main" xmlns="" val="7281887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2900" dirty="0"/>
              <a:t>Développement de la fonction stratégie au niveau de SDA</a:t>
            </a:r>
          </a:p>
        </p:txBody>
      </p:sp>
      <p:sp>
        <p:nvSpPr>
          <p:cNvPr id="3" name="Espace réservé du texte 2"/>
          <p:cNvSpPr>
            <a:spLocks noGrp="1"/>
          </p:cNvSpPr>
          <p:nvPr>
            <p:ph type="subTitle" idx="1"/>
          </p:nvPr>
        </p:nvSpPr>
        <p:spPr>
          <a:xfrm>
            <a:off x="685800" y="2086420"/>
            <a:ext cx="7772400" cy="1199704"/>
          </a:xfrm>
        </p:spPr>
        <p:txBody>
          <a:bodyPr>
            <a:normAutofit/>
          </a:bodyPr>
          <a:lstStyle/>
          <a:p>
            <a:pPr algn="l"/>
            <a:r>
              <a:rPr lang="fr-FR" sz="2800" dirty="0" smtClean="0">
                <a:solidFill>
                  <a:srgbClr val="000000"/>
                </a:solidFill>
                <a:latin typeface="Arial"/>
                <a:cs typeface="Arial" charset="0"/>
              </a:rPr>
              <a:t>Axe n°4:</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91</a:t>
            </a:fld>
            <a:endParaRPr lang="fr-FR"/>
          </a:p>
        </p:txBody>
      </p:sp>
    </p:spTree>
    <p:extLst>
      <p:ext uri="{BB962C8B-B14F-4D97-AF65-F5344CB8AC3E}">
        <p14:creationId xmlns:p14="http://schemas.microsoft.com/office/powerpoint/2010/main" xmlns="" val="327798182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238249231"/>
              </p:ext>
            </p:extLst>
          </p:nvPr>
        </p:nvGraphicFramePr>
        <p:xfrm>
          <a:off x="108678" y="1844824"/>
          <a:ext cx="8892478" cy="3422904"/>
        </p:xfrm>
        <a:graphic>
          <a:graphicData uri="http://schemas.openxmlformats.org/drawingml/2006/table">
            <a:tbl>
              <a:tblPr/>
              <a:tblGrid>
                <a:gridCol w="3936355"/>
                <a:gridCol w="1405561"/>
                <a:gridCol w="1465072"/>
                <a:gridCol w="417098"/>
                <a:gridCol w="417098"/>
                <a:gridCol w="417098"/>
                <a:gridCol w="417098"/>
                <a:gridCol w="41709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915188">
                <a:tc>
                  <a:txBody>
                    <a:bodyPr/>
                    <a:lstStyle/>
                    <a:p>
                      <a:pPr marL="88900" indent="-88900" algn="just">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Mise en place de la fonction Stratégie :</a:t>
                      </a:r>
                    </a:p>
                    <a:p>
                      <a:pPr marL="365125" marR="0" lvl="1" indent="-182563" algn="just"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Définir les missions de la fonction stratégie</a:t>
                      </a:r>
                    </a:p>
                    <a:p>
                      <a:pPr marL="365125" marR="0" lvl="1" indent="-182563" algn="just" defTabSz="823913"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Recruter et former la RH dédiée aux concepts </a:t>
                      </a:r>
                    </a:p>
                    <a:p>
                      <a:pPr marL="361950" marR="0" lvl="1" indent="0" algn="just" defTabSz="823913" rtl="0" eaLnBrk="1" fontAlgn="auto" latinLnBrk="0" hangingPunct="1">
                        <a:lnSpc>
                          <a:spcPct val="100000"/>
                        </a:lnSpc>
                        <a:spcBef>
                          <a:spcPts val="0"/>
                        </a:spcBef>
                        <a:spcAft>
                          <a:spcPts val="0"/>
                        </a:spcAft>
                        <a:buClrTx/>
                        <a:buSzTx/>
                        <a:buFont typeface="Wingdings"/>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et outils de la stratégie</a:t>
                      </a:r>
                      <a:r>
                        <a:rPr lang="fr-FR" sz="1400" dirty="0" smtClean="0">
                          <a:effectLst/>
                          <a:latin typeface="Arial"/>
                          <a:ea typeface="Calibri"/>
                          <a:cs typeface="Times New Roman"/>
                        </a:rPr>
                        <a:t>.</a:t>
                      </a:r>
                      <a:endParaRPr lang="fr-FR" sz="1000" dirty="0" smtClean="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Lancer la fonction stratégie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rowSpan="3">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stratégie</a:t>
                      </a:r>
                    </a:p>
                    <a:p>
                      <a:pPr marL="88900" indent="-88900" algn="l" rtl="0" eaLnBrk="1" latinLnBrk="0" hangingPunct="1">
                        <a:lnSpc>
                          <a:spcPct val="100000"/>
                        </a:lnSpc>
                        <a:spcBef>
                          <a:spcPts val="0"/>
                        </a:spcBef>
                        <a:spcAft>
                          <a:spcPts val="0"/>
                        </a:spcAft>
                        <a:buFont typeface="Arial" pitchFamily="34" charset="0"/>
                        <a:buChar char="•"/>
                        <a:tabLst/>
                      </a:pPr>
                      <a:endPar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négociation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465216">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 formation des managers de SDA pour leur permettre d’approfondir leur connaissance de l’activité de la société et son environnement  interne et externe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S’approprier l’outil d’élaboration du PS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531812">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Piloter le déploiement du plan stratégique et procéder à son évaluation continue et mise à jour annuelle.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Assurer la  maitrise de la fonction stratégie</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Axe stratégique n°04 :  Développement de la fonction stratégie au niveau de SDA</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92</a:t>
            </a:fld>
            <a:endParaRPr lang="fr-FR"/>
          </a:p>
        </p:txBody>
      </p:sp>
    </p:spTree>
    <p:extLst>
      <p:ext uri="{BB962C8B-B14F-4D97-AF65-F5344CB8AC3E}">
        <p14:creationId xmlns:p14="http://schemas.microsoft.com/office/powerpoint/2010/main" xmlns="" val="41098159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475656" y="2492896"/>
            <a:ext cx="6429420" cy="95410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4</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Business plan </a:t>
            </a:r>
            <a:endParaRPr lang="fr-FR" sz="2400"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57158" y="1136461"/>
            <a:ext cx="8329642" cy="5150059"/>
          </a:xfrm>
        </p:spPr>
        <p:txBody>
          <a:bodyPr>
            <a:normAutofit fontScale="85000" lnSpcReduction="10000"/>
          </a:bodyPr>
          <a:lstStyle/>
          <a:p>
            <a:pPr>
              <a:buNone/>
            </a:pPr>
            <a:r>
              <a:rPr lang="fr-FR" sz="2400" dirty="0" smtClean="0"/>
              <a:t>Le business plan est la traduction financière du Plan d’Actions Stratégiques défini lors de la 3ème phase du plan stratégique. </a:t>
            </a:r>
          </a:p>
          <a:p>
            <a:pPr>
              <a:buNone/>
            </a:pPr>
            <a:r>
              <a:rPr lang="fr-FR" sz="2400" dirty="0" smtClean="0"/>
              <a:t>Il doit indiquer les ordres de grandeur des données financières induites par le plan stratégique 2013-2017 afin d’anticiper les conséquences de certaines des actions préconisées.</a:t>
            </a:r>
          </a:p>
          <a:p>
            <a:pPr>
              <a:buNone/>
            </a:pPr>
            <a:endParaRPr lang="fr-FR" sz="2400" dirty="0" smtClean="0"/>
          </a:p>
          <a:p>
            <a:pPr>
              <a:buNone/>
            </a:pPr>
            <a:r>
              <a:rPr lang="fr-FR" sz="2400" dirty="0" smtClean="0"/>
              <a:t>Le business plan se compose de deux parties :</a:t>
            </a:r>
          </a:p>
          <a:p>
            <a:pPr marL="880110" lvl="1" indent="-514350">
              <a:buFont typeface="+mj-lt"/>
              <a:buAutoNum type="arabicPeriod"/>
            </a:pPr>
            <a:r>
              <a:rPr lang="fr-FR" sz="2400" dirty="0" smtClean="0"/>
              <a:t>Une première partie relative aux projections financières en vu de déterminer les résultats des exercices compris dans la période du plan stratégique et de dégager le cash flow devant couvrir, éventuellement, une partie de l’autofinancement du plan d’investissement engendré par le plan stratégique; </a:t>
            </a:r>
          </a:p>
          <a:p>
            <a:pPr marL="880110" lvl="1" indent="-514350">
              <a:buFont typeface="+mj-lt"/>
              <a:buAutoNum type="arabicPeriod"/>
            </a:pPr>
            <a:r>
              <a:rPr lang="fr-FR" sz="2400" dirty="0" smtClean="0"/>
              <a:t>Une deuxième partie portant sur le plan de financement devant soutenir les dépenses d’investissements prévues sur la période. </a:t>
            </a:r>
          </a:p>
          <a:p>
            <a:endParaRPr lang="fr-FR" sz="2800" dirty="0" smtClean="0"/>
          </a:p>
          <a:p>
            <a:endParaRPr lang="fr-FR" dirty="0"/>
          </a:p>
        </p:txBody>
      </p:sp>
      <p:sp>
        <p:nvSpPr>
          <p:cNvPr id="3" name="Titre 2"/>
          <p:cNvSpPr>
            <a:spLocks noGrp="1"/>
          </p:cNvSpPr>
          <p:nvPr>
            <p:ph type="title"/>
          </p:nvPr>
        </p:nvSpPr>
        <p:spPr>
          <a:xfrm>
            <a:off x="457200" y="214314"/>
            <a:ext cx="8229600" cy="714356"/>
          </a:xfrm>
        </p:spPr>
        <p:txBody>
          <a:bodyPr>
            <a:normAutofit fontScale="90000"/>
          </a:bodyPr>
          <a:lstStyle/>
          <a:p>
            <a:pPr lvl="2" algn="l" rtl="0">
              <a:spcBef>
                <a:spcPct val="0"/>
              </a:spcBef>
            </a:pPr>
            <a:r>
              <a:rPr lang="fr-FR" sz="2400" dirty="0" smtClean="0">
                <a:solidFill>
                  <a:srgbClr val="00B0F0"/>
                </a:solidFill>
              </a:rPr>
              <a:t/>
            </a:r>
            <a:br>
              <a:rPr lang="fr-FR" sz="2400" dirty="0" smtClean="0">
                <a:solidFill>
                  <a:srgbClr val="00B0F0"/>
                </a:solidFill>
              </a:rPr>
            </a:br>
            <a:r>
              <a:rPr lang="fr-FR" sz="2400" dirty="0" smtClean="0">
                <a:solidFill>
                  <a:srgbClr val="00B0F0"/>
                </a:solidFill>
              </a:rPr>
              <a:t>3.5. Business plan :</a:t>
            </a:r>
            <a:br>
              <a:rPr lang="fr-FR" sz="2400" dirty="0" smtClean="0">
                <a:solidFill>
                  <a:srgbClr val="00B0F0"/>
                </a:solidFill>
              </a:rPr>
            </a:br>
            <a:r>
              <a:rPr lang="fr-FR" sz="2400" dirty="0" smtClean="0">
                <a:solidFill>
                  <a:srgbClr val="00B0F0"/>
                </a:solidFill>
              </a:rPr>
              <a:t> </a:t>
            </a:r>
            <a:br>
              <a:rPr lang="fr-FR" sz="2400" dirty="0" smtClean="0">
                <a:solidFill>
                  <a:srgbClr val="00B0F0"/>
                </a:solidFill>
              </a:rPr>
            </a:br>
            <a:r>
              <a:rPr lang="fr-FR" sz="2400" dirty="0" smtClean="0">
                <a:solidFill>
                  <a:srgbClr val="00B0F0"/>
                </a:solidFill>
              </a:rPr>
              <a:t>3.5.1. Définition :</a:t>
            </a:r>
            <a:r>
              <a:rPr lang="fr-FR" sz="1800" u="sng" dirty="0" smtClean="0">
                <a:solidFill>
                  <a:srgbClr val="00B0F0"/>
                </a:solidFill>
              </a:rPr>
              <a:t/>
            </a:r>
            <a:br>
              <a:rPr lang="fr-FR" sz="1800" u="sng" dirty="0" smtClean="0">
                <a:solidFill>
                  <a:srgbClr val="00B0F0"/>
                </a:solidFill>
              </a:rPr>
            </a:br>
            <a:endParaRPr lang="fr-FR" dirty="0">
              <a:solidFill>
                <a:srgbClr val="00B0F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357166"/>
            <a:ext cx="8229600" cy="5292935"/>
          </a:xfrm>
        </p:spPr>
        <p:txBody>
          <a:bodyPr>
            <a:normAutofit fontScale="25000" lnSpcReduction="20000"/>
          </a:bodyPr>
          <a:lstStyle/>
          <a:p>
            <a:pPr>
              <a:buNone/>
            </a:pPr>
            <a:r>
              <a:rPr lang="fr-FR" b="1" dirty="0" smtClean="0"/>
              <a:t> </a:t>
            </a:r>
            <a:endParaRPr lang="fr-FR" dirty="0" smtClean="0"/>
          </a:p>
          <a:p>
            <a:pPr algn="just">
              <a:buFont typeface="Wingdings 3"/>
              <a:buNone/>
            </a:pPr>
            <a:r>
              <a:rPr lang="fr-FR" sz="5600" dirty="0" smtClean="0"/>
              <a:t>Le compte de résultats est un état récapitulatif des charges et des produits réalisés par l’entité au cours de l’exercice. Il ne tient pas compte de la date d’encaissement ou de décaissement. Il fait apparaitre, par différence, le résultat net de l’exercice : bénéfice/profit ou perte.</a:t>
            </a:r>
          </a:p>
          <a:p>
            <a:pPr algn="just">
              <a:buFont typeface="Wingdings 3"/>
              <a:buNone/>
            </a:pPr>
            <a:endParaRPr lang="fr-FR" sz="5600" dirty="0" smtClean="0"/>
          </a:p>
          <a:p>
            <a:pPr lvl="0" algn="just">
              <a:buFont typeface="Wingdings 3"/>
              <a:buNone/>
            </a:pPr>
            <a:r>
              <a:rPr lang="fr-FR" sz="5600" b="1" dirty="0" smtClean="0">
                <a:solidFill>
                  <a:srgbClr val="00B0F0"/>
                </a:solidFill>
              </a:rPr>
              <a:t>Hypothèses de modélisation </a:t>
            </a:r>
            <a:r>
              <a:rPr lang="fr-FR" sz="5600" dirty="0" smtClean="0"/>
              <a:t>:</a:t>
            </a:r>
          </a:p>
          <a:p>
            <a:pPr algn="just">
              <a:buFont typeface="Wingdings 3"/>
              <a:buNone/>
            </a:pPr>
            <a:r>
              <a:rPr lang="fr-FR" sz="5600" dirty="0" smtClean="0"/>
              <a:t> </a:t>
            </a:r>
          </a:p>
          <a:p>
            <a:pPr lvl="0" algn="just">
              <a:buFont typeface="Wingdings" pitchFamily="2" charset="2"/>
              <a:buChar char="q"/>
            </a:pPr>
            <a:r>
              <a:rPr lang="fr-FR" sz="5600" dirty="0" smtClean="0"/>
              <a:t>Prix de vente de l’électricité : </a:t>
            </a:r>
          </a:p>
          <a:p>
            <a:pPr lvl="1" algn="just">
              <a:buFont typeface="Wingdings" pitchFamily="2" charset="2"/>
              <a:buChar char="§"/>
            </a:pPr>
            <a:r>
              <a:rPr lang="fr-FR" sz="5600" dirty="0" smtClean="0"/>
              <a:t>Prix moyen 3.554 DA de 2014 à 2017</a:t>
            </a:r>
          </a:p>
          <a:p>
            <a:pPr lvl="0" algn="just">
              <a:buFont typeface="Wingdings" pitchFamily="2" charset="2"/>
              <a:buChar char="q"/>
            </a:pPr>
            <a:r>
              <a:rPr lang="fr-FR" sz="5600" dirty="0" smtClean="0"/>
              <a:t>Prix de vente du gaz : </a:t>
            </a:r>
          </a:p>
          <a:p>
            <a:pPr lvl="1" algn="just">
              <a:buFont typeface="Wingdings" pitchFamily="2" charset="2"/>
              <a:buChar char="§"/>
            </a:pPr>
            <a:r>
              <a:rPr lang="fr-FR" sz="5600" dirty="0" smtClean="0"/>
              <a:t>Prix moyen 0.298 DA de 2014 à 2017 ;</a:t>
            </a:r>
          </a:p>
          <a:p>
            <a:pPr lvl="0" algn="just">
              <a:buFont typeface="Wingdings" pitchFamily="2" charset="2"/>
              <a:buChar char="q"/>
            </a:pPr>
            <a:r>
              <a:rPr lang="fr-FR" sz="5600" dirty="0" smtClean="0"/>
              <a:t>Prix d’achat à SPE 1.725 DA de 2012 à 2017 ;</a:t>
            </a:r>
          </a:p>
          <a:p>
            <a:pPr lvl="0" algn="just">
              <a:buFont typeface="Wingdings" pitchFamily="2" charset="2"/>
              <a:buChar char="q"/>
            </a:pPr>
            <a:r>
              <a:rPr lang="fr-FR" sz="5600" dirty="0" smtClean="0"/>
              <a:t>Évolution des prix d’achat de l’électricité aux tiers de 6.7% annuellement : TE 2012/2011 ;</a:t>
            </a:r>
          </a:p>
          <a:p>
            <a:pPr lvl="0" algn="just">
              <a:buFont typeface="Wingdings" pitchFamily="2" charset="2"/>
              <a:buChar char="q"/>
            </a:pPr>
            <a:r>
              <a:rPr lang="fr-FR" sz="5600" dirty="0" smtClean="0"/>
              <a:t>Achat Gaz pour IPP : 9 254.00 MTH de 2013 à 2017 ;</a:t>
            </a:r>
          </a:p>
          <a:p>
            <a:pPr lvl="0" algn="just">
              <a:buFont typeface="Wingdings" pitchFamily="2" charset="2"/>
              <a:buChar char="q"/>
            </a:pPr>
            <a:r>
              <a:rPr lang="fr-FR" sz="5600" dirty="0" smtClean="0"/>
              <a:t>Maitrise des coûts de la consommation des matières et matériels ;</a:t>
            </a:r>
          </a:p>
          <a:p>
            <a:pPr lvl="0" algn="just">
              <a:buFont typeface="Wingdings" pitchFamily="2" charset="2"/>
              <a:buChar char="q"/>
            </a:pPr>
            <a:r>
              <a:rPr lang="fr-FR" sz="5600" dirty="0" smtClean="0"/>
              <a:t>Maintient du coût de transit Électricité (GRTE) : 0.66 DA </a:t>
            </a:r>
          </a:p>
          <a:p>
            <a:pPr lvl="0" algn="just">
              <a:buFont typeface="Wingdings" pitchFamily="2" charset="2"/>
              <a:buChar char="q"/>
            </a:pPr>
            <a:r>
              <a:rPr lang="fr-FR" sz="5600" dirty="0" smtClean="0"/>
              <a:t>Maintient du coût de transit Gaz (GRTE) :0.04 DA.</a:t>
            </a:r>
          </a:p>
          <a:p>
            <a:pPr lvl="0" algn="just">
              <a:buNone/>
            </a:pPr>
            <a:endParaRPr lang="fr-FR" sz="5600" dirty="0" smtClean="0"/>
          </a:p>
          <a:p>
            <a:pPr lvl="0" algn="just">
              <a:buFont typeface="Wingdings 3"/>
              <a:buNone/>
            </a:pPr>
            <a:r>
              <a:rPr lang="fr-FR" sz="5600" b="1" dirty="0" smtClean="0">
                <a:solidFill>
                  <a:srgbClr val="00B0F0"/>
                </a:solidFill>
              </a:rPr>
              <a:t>Résultat de l’exercice 2012 à 2017 :</a:t>
            </a:r>
          </a:p>
          <a:p>
            <a:pPr algn="just">
              <a:buFont typeface="Wingdings 3"/>
              <a:buNone/>
            </a:pPr>
            <a:r>
              <a:rPr lang="fr-FR" sz="5600" dirty="0" smtClean="0"/>
              <a:t>Le tableau des comptes de résultats (2012-2017) de la SDA fait ressortir des résultats nets déficitaires qui se présentent comme suit : </a:t>
            </a:r>
          </a:p>
          <a:p>
            <a:pPr>
              <a:buNone/>
            </a:pPr>
            <a:r>
              <a:rPr lang="fr-FR" sz="5600" dirty="0" smtClean="0"/>
              <a:t> </a:t>
            </a:r>
          </a:p>
          <a:p>
            <a:pPr>
              <a:buNone/>
            </a:pPr>
            <a:r>
              <a:rPr lang="fr-FR" sz="5600" dirty="0" smtClean="0"/>
              <a:t> </a:t>
            </a:r>
          </a:p>
          <a:p>
            <a:endParaRPr lang="fr-FR" sz="4800" dirty="0"/>
          </a:p>
        </p:txBody>
      </p:sp>
      <p:sp>
        <p:nvSpPr>
          <p:cNvPr id="3" name="Titre 2"/>
          <p:cNvSpPr>
            <a:spLocks noGrp="1"/>
          </p:cNvSpPr>
          <p:nvPr>
            <p:ph type="title"/>
          </p:nvPr>
        </p:nvSpPr>
        <p:spPr>
          <a:xfrm>
            <a:off x="457200" y="71414"/>
            <a:ext cx="8229600" cy="439718"/>
          </a:xfrm>
        </p:spPr>
        <p:txBody>
          <a:bodyPr>
            <a:noAutofit/>
          </a:bodyPr>
          <a:lstStyle/>
          <a:p>
            <a:r>
              <a:rPr lang="fr-FR" sz="2400" dirty="0" smtClean="0">
                <a:solidFill>
                  <a:srgbClr val="00B0F0"/>
                </a:solidFill>
                <a:effectLst/>
              </a:rPr>
              <a:t>3.5.2. Compte de résultats :</a:t>
            </a:r>
            <a:endParaRPr lang="fr-FR" sz="2400" dirty="0">
              <a:solidFill>
                <a:srgbClr val="00B0F0"/>
              </a:solidFill>
              <a:effectLst/>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nvPr>
        </p:nvGraphicFramePr>
        <p:xfrm>
          <a:off x="457200" y="642918"/>
          <a:ext cx="8229600" cy="50006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Grp="1" noChangeAspect="1" noChangeArrowheads="1"/>
          </p:cNvPicPr>
          <p:nvPr>
            <p:ph idx="1"/>
          </p:nvPr>
        </p:nvPicPr>
        <p:blipFill>
          <a:blip r:embed="rId3"/>
          <a:srcRect/>
          <a:stretch>
            <a:fillRect/>
          </a:stretch>
        </p:blipFill>
        <p:spPr bwMode="auto">
          <a:xfrm>
            <a:off x="785786" y="1357298"/>
            <a:ext cx="6429420" cy="1510312"/>
          </a:xfrm>
          <a:prstGeom prst="rect">
            <a:avLst/>
          </a:prstGeom>
          <a:noFill/>
          <a:ln w="9525">
            <a:noFill/>
            <a:miter lim="800000"/>
            <a:headEnd/>
            <a:tailEnd/>
          </a:ln>
          <a:effectLst/>
        </p:spPr>
      </p:pic>
      <p:sp>
        <p:nvSpPr>
          <p:cNvPr id="4" name="ZoneTexte 3"/>
          <p:cNvSpPr txBox="1"/>
          <p:nvPr/>
        </p:nvSpPr>
        <p:spPr>
          <a:xfrm>
            <a:off x="571472" y="500043"/>
            <a:ext cx="5143536" cy="769441"/>
          </a:xfrm>
          <a:prstGeom prst="rect">
            <a:avLst/>
          </a:prstGeom>
          <a:noFill/>
        </p:spPr>
        <p:txBody>
          <a:bodyPr wrap="square" rtlCol="0">
            <a:spAutoFit/>
          </a:bodyPr>
          <a:lstStyle/>
          <a:p>
            <a:pPr lvl="0">
              <a:buFont typeface="Wingdings" pitchFamily="2" charset="2"/>
              <a:buChar char="q"/>
            </a:pPr>
            <a:r>
              <a:rPr lang="fr-FR" sz="1300" dirty="0" smtClean="0">
                <a:solidFill>
                  <a:srgbClr val="0070C0"/>
                </a:solidFill>
              </a:rPr>
              <a:t> </a:t>
            </a:r>
            <a:r>
              <a:rPr lang="fr-FR" sz="1300" dirty="0" smtClean="0"/>
              <a:t>Taux de perte d’énergie :</a:t>
            </a:r>
          </a:p>
          <a:p>
            <a:endParaRPr lang="fr-FR" sz="1300" dirty="0" smtClean="0">
              <a:solidFill>
                <a:srgbClr val="0070C0"/>
              </a:solidFill>
            </a:endParaRPr>
          </a:p>
          <a:p>
            <a:endParaRPr lang="fr-FR" dirty="0">
              <a:solidFill>
                <a:srgbClr val="0070C0"/>
              </a:solidFill>
            </a:endParaRPr>
          </a:p>
        </p:txBody>
      </p:sp>
      <p:pic>
        <p:nvPicPr>
          <p:cNvPr id="38914" name="Picture 2"/>
          <p:cNvPicPr>
            <a:picLocks noChangeAspect="1" noChangeArrowheads="1"/>
          </p:cNvPicPr>
          <p:nvPr/>
        </p:nvPicPr>
        <p:blipFill>
          <a:blip r:embed="rId4"/>
          <a:srcRect/>
          <a:stretch>
            <a:fillRect/>
          </a:stretch>
        </p:blipFill>
        <p:spPr bwMode="auto">
          <a:xfrm>
            <a:off x="857224" y="3214686"/>
            <a:ext cx="6286544" cy="1556328"/>
          </a:xfrm>
          <a:prstGeom prst="rect">
            <a:avLst/>
          </a:prstGeom>
          <a:noFill/>
          <a:ln w="9525">
            <a:noFill/>
            <a:miter lim="800000"/>
            <a:headEnd/>
            <a:tailEnd/>
          </a:ln>
          <a:effectLst/>
        </p:spPr>
      </p:pic>
      <p:sp>
        <p:nvSpPr>
          <p:cNvPr id="8" name="ZoneTexte 7"/>
          <p:cNvSpPr txBox="1"/>
          <p:nvPr/>
        </p:nvSpPr>
        <p:spPr>
          <a:xfrm>
            <a:off x="714348" y="4857760"/>
            <a:ext cx="8072526" cy="1292662"/>
          </a:xfrm>
          <a:prstGeom prst="rect">
            <a:avLst/>
          </a:prstGeom>
          <a:noFill/>
        </p:spPr>
        <p:txBody>
          <a:bodyPr wrap="square" rtlCol="0">
            <a:spAutoFit/>
          </a:bodyPr>
          <a:lstStyle/>
          <a:p>
            <a:pPr lvl="0">
              <a:buFont typeface="Wingdings" pitchFamily="2" charset="2"/>
              <a:buChar char="q"/>
            </a:pPr>
            <a:r>
              <a:rPr lang="fr-FR" sz="1300" dirty="0" smtClean="0">
                <a:solidFill>
                  <a:srgbClr val="0070C0"/>
                </a:solidFill>
              </a:rPr>
              <a:t>  </a:t>
            </a:r>
            <a:r>
              <a:rPr lang="fr-FR" sz="1300" dirty="0" smtClean="0"/>
              <a:t>Faible croissance de la production de l’exercice avec le maintien des prix de vente de l’électricité et du gaz, avec une augmentation du niveau des consommations.</a:t>
            </a:r>
          </a:p>
          <a:p>
            <a:pPr lvl="0"/>
            <a:endParaRPr lang="fr-FR" sz="1300" dirty="0" smtClean="0">
              <a:solidFill>
                <a:srgbClr val="0070C0"/>
              </a:solidFill>
            </a:endParaRPr>
          </a:p>
          <a:p>
            <a:pPr lvl="0">
              <a:buFont typeface="Wingdings" pitchFamily="2" charset="2"/>
              <a:buChar char="q"/>
            </a:pPr>
            <a:r>
              <a:rPr lang="fr-FR" sz="1300" dirty="0" smtClean="0">
                <a:solidFill>
                  <a:srgbClr val="0070C0"/>
                </a:solidFill>
              </a:rPr>
              <a:t> </a:t>
            </a:r>
            <a:r>
              <a:rPr lang="fr-FR" sz="1300" dirty="0" smtClean="0"/>
              <a:t>Augmentation des charges du personnel liée principalement au recrutement du personnel et aux augmentations des salaires. </a:t>
            </a:r>
          </a:p>
          <a:p>
            <a:endParaRPr lang="fr-FR" sz="1300" dirty="0">
              <a:solidFill>
                <a:srgbClr val="0070C0"/>
              </a:solidFill>
            </a:endParaRPr>
          </a:p>
        </p:txBody>
      </p:sp>
      <p:sp>
        <p:nvSpPr>
          <p:cNvPr id="10" name="ZoneTexte 9"/>
          <p:cNvSpPr txBox="1"/>
          <p:nvPr/>
        </p:nvSpPr>
        <p:spPr>
          <a:xfrm>
            <a:off x="571472" y="71414"/>
            <a:ext cx="7171179" cy="369332"/>
          </a:xfrm>
          <a:prstGeom prst="rect">
            <a:avLst/>
          </a:prstGeom>
          <a:noFill/>
        </p:spPr>
        <p:txBody>
          <a:bodyPr wrap="square" rtlCol="0">
            <a:spAutoFit/>
          </a:bodyPr>
          <a:lstStyle/>
          <a:p>
            <a:r>
              <a:rPr lang="fr-FR" dirty="0" smtClean="0"/>
              <a:t>Ces résultats déficitaires s’expliquent principalement par :</a:t>
            </a:r>
          </a:p>
        </p:txBody>
      </p:sp>
      <p:sp>
        <p:nvSpPr>
          <p:cNvPr id="14" name="ZoneTexte 13"/>
          <p:cNvSpPr txBox="1"/>
          <p:nvPr/>
        </p:nvSpPr>
        <p:spPr>
          <a:xfrm>
            <a:off x="785786" y="928670"/>
            <a:ext cx="3643338" cy="261610"/>
          </a:xfrm>
          <a:prstGeom prst="rect">
            <a:avLst/>
          </a:prstGeom>
          <a:noFill/>
        </p:spPr>
        <p:txBody>
          <a:bodyPr wrap="square" rtlCol="0">
            <a:spAutoFit/>
          </a:bodyPr>
          <a:lstStyle/>
          <a:p>
            <a:r>
              <a:rPr lang="fr-FR" sz="1100" b="1" dirty="0" smtClean="0"/>
              <a:t>Déficit des pertes Electricité </a:t>
            </a:r>
          </a:p>
        </p:txBody>
      </p:sp>
      <p:sp>
        <p:nvSpPr>
          <p:cNvPr id="15" name="ZoneTexte 14"/>
          <p:cNvSpPr txBox="1"/>
          <p:nvPr/>
        </p:nvSpPr>
        <p:spPr>
          <a:xfrm>
            <a:off x="785786" y="3000372"/>
            <a:ext cx="3643338" cy="261610"/>
          </a:xfrm>
          <a:prstGeom prst="rect">
            <a:avLst/>
          </a:prstGeom>
          <a:noFill/>
        </p:spPr>
        <p:txBody>
          <a:bodyPr wrap="square" rtlCol="0">
            <a:spAutoFit/>
          </a:bodyPr>
          <a:lstStyle/>
          <a:p>
            <a:r>
              <a:rPr lang="fr-FR" sz="1100" b="1" dirty="0" smtClean="0"/>
              <a:t>Déficit des pertes Gaz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14282" y="142852"/>
            <a:ext cx="5929354"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fr-FR" sz="1300" b="1" dirty="0" smtClean="0">
                <a:solidFill>
                  <a:srgbClr val="00B0F0"/>
                </a:solidFill>
              </a:rPr>
              <a:t>Évolution du chiffre d’affaires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891" name="Rectangle 3"/>
          <p:cNvSpPr>
            <a:spLocks noChangeArrowheads="1"/>
          </p:cNvSpPr>
          <p:nvPr/>
        </p:nvSpPr>
        <p:spPr bwMode="auto">
          <a:xfrm>
            <a:off x="357158" y="3786190"/>
            <a:ext cx="7786742"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 chiffre d</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affaire de la SDA </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voluera en moyenne de 6% annuellement </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à</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partir de l</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exercice 2012, cette </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volution est expliqu</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 par l</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volution des ventes de l</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lectricit</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et du gaz</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Graphique 5"/>
          <p:cNvGraphicFramePr/>
          <p:nvPr/>
        </p:nvGraphicFramePr>
        <p:xfrm>
          <a:off x="500034" y="642918"/>
          <a:ext cx="7572428" cy="30003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au 6"/>
          <p:cNvGraphicFramePr>
            <a:graphicFrameLocks noGrp="1"/>
          </p:cNvGraphicFramePr>
          <p:nvPr/>
        </p:nvGraphicFramePr>
        <p:xfrm>
          <a:off x="928661" y="4500571"/>
          <a:ext cx="6786611" cy="1000131"/>
        </p:xfrm>
        <a:graphic>
          <a:graphicData uri="http://schemas.openxmlformats.org/drawingml/2006/table">
            <a:tbl>
              <a:tblPr/>
              <a:tblGrid>
                <a:gridCol w="1804309"/>
                <a:gridCol w="811724"/>
                <a:gridCol w="721293"/>
                <a:gridCol w="901436"/>
                <a:gridCol w="902154"/>
                <a:gridCol w="901436"/>
                <a:gridCol w="744259"/>
              </a:tblGrid>
              <a:tr h="314327">
                <a:tc>
                  <a:txBody>
                    <a:bodyPr/>
                    <a:lstStyle/>
                    <a:p>
                      <a:endParaRPr lang="fr-FR" sz="1100">
                        <a:latin typeface="Calibri"/>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2 012</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2 013</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2 014</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2 015</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2 016</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2 017</a:t>
                      </a:r>
                      <a:endParaRPr lang="fr-FR" sz="110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342902">
                <a:tc>
                  <a:txBody>
                    <a:bodyPr/>
                    <a:lstStyle/>
                    <a:p>
                      <a:pPr>
                        <a:lnSpc>
                          <a:spcPct val="115000"/>
                        </a:lnSpc>
                        <a:spcAft>
                          <a:spcPts val="0"/>
                        </a:spcAft>
                      </a:pPr>
                      <a:r>
                        <a:rPr lang="fr-FR" sz="1200" b="1">
                          <a:latin typeface="Times New Roman"/>
                          <a:ea typeface="Times New Roman"/>
                          <a:cs typeface="Arial"/>
                        </a:rPr>
                        <a:t>VENTE ELEC </a:t>
                      </a:r>
                      <a:endParaRPr lang="fr-FR"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21 722</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23 123</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24 556</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26 203</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27 855</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29 534</a:t>
                      </a:r>
                      <a:endParaRPr lang="fr-FR" sz="110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2">
                <a:tc>
                  <a:txBody>
                    <a:bodyPr/>
                    <a:lstStyle/>
                    <a:p>
                      <a:pPr>
                        <a:lnSpc>
                          <a:spcPct val="115000"/>
                        </a:lnSpc>
                        <a:spcAft>
                          <a:spcPts val="0"/>
                        </a:spcAft>
                      </a:pPr>
                      <a:r>
                        <a:rPr lang="fr-FR" sz="1200" b="1">
                          <a:latin typeface="Times New Roman"/>
                          <a:ea typeface="Times New Roman"/>
                          <a:cs typeface="Arial"/>
                        </a:rPr>
                        <a:t>VENTE GAZ</a:t>
                      </a:r>
                      <a:endParaRPr lang="fr-FR"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3 086</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3 158</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3 322</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3 464</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3 609</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dirty="0">
                          <a:latin typeface="Times New Roman"/>
                          <a:ea typeface="Calibri"/>
                          <a:cs typeface="Arial"/>
                        </a:rPr>
                        <a:t>3 769</a:t>
                      </a:r>
                      <a:endParaRPr lang="fr-FR" sz="1100" dirty="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1"/>
          <p:cNvSpPr>
            <a:spLocks noChangeArrowheads="1"/>
          </p:cNvSpPr>
          <p:nvPr/>
        </p:nvSpPr>
        <p:spPr bwMode="auto">
          <a:xfrm>
            <a:off x="214282" y="142852"/>
            <a:ext cx="5929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fr-FR" sz="1600" b="1" i="0" strike="noStrike" cap="none" normalizeH="0" baseline="0" dirty="0" smtClean="0">
                <a:ln>
                  <a:noFill/>
                </a:ln>
                <a:solidFill>
                  <a:srgbClr val="0070C0"/>
                </a:solidFill>
                <a:effectLst/>
                <a:latin typeface="Cambria"/>
                <a:ea typeface="Times New Roman" pitchFamily="18" charset="0"/>
                <a:cs typeface="Times New Roman" pitchFamily="18" charset="0"/>
              </a:rPr>
              <a:t> </a:t>
            </a:r>
            <a:r>
              <a:rPr lang="fr-FR" sz="1300" b="1" dirty="0" smtClean="0">
                <a:solidFill>
                  <a:srgbClr val="00B0F0"/>
                </a:solidFill>
              </a:rPr>
              <a:t>Évolution de la consommation de l’exercice :</a:t>
            </a:r>
          </a:p>
        </p:txBody>
      </p:sp>
      <p:graphicFrame>
        <p:nvGraphicFramePr>
          <p:cNvPr id="5" name="Graphique 4"/>
          <p:cNvGraphicFramePr/>
          <p:nvPr/>
        </p:nvGraphicFramePr>
        <p:xfrm>
          <a:off x="500034" y="500042"/>
          <a:ext cx="6500858" cy="29289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au 5"/>
          <p:cNvGraphicFramePr>
            <a:graphicFrameLocks noGrp="1"/>
          </p:cNvGraphicFramePr>
          <p:nvPr/>
        </p:nvGraphicFramePr>
        <p:xfrm>
          <a:off x="571472" y="4576107"/>
          <a:ext cx="6858047" cy="1281785"/>
        </p:xfrm>
        <a:graphic>
          <a:graphicData uri="http://schemas.openxmlformats.org/drawingml/2006/table">
            <a:tbl>
              <a:tblPr/>
              <a:tblGrid>
                <a:gridCol w="1199684"/>
                <a:gridCol w="864368"/>
                <a:gridCol w="901626"/>
                <a:gridCol w="1018817"/>
                <a:gridCol w="864368"/>
                <a:gridCol w="1148202"/>
                <a:gridCol w="860982"/>
              </a:tblGrid>
              <a:tr h="465775">
                <a:tc>
                  <a:txBody>
                    <a:bodyPr/>
                    <a:lstStyle/>
                    <a:p>
                      <a:pPr algn="ctr">
                        <a:lnSpc>
                          <a:spcPct val="115000"/>
                        </a:lnSpc>
                        <a:spcAft>
                          <a:spcPts val="0"/>
                        </a:spcAft>
                      </a:pPr>
                      <a:r>
                        <a:rPr lang="fr-FR" sz="1100" b="1" dirty="0">
                          <a:solidFill>
                            <a:srgbClr val="FFFFFF"/>
                          </a:solidFill>
                          <a:latin typeface="Times New Roman"/>
                          <a:ea typeface="Times New Roman"/>
                          <a:cs typeface="Arial"/>
                        </a:rPr>
                        <a:t>Achat Électricité</a:t>
                      </a:r>
                      <a:endParaRPr lang="fr-FR" sz="10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a:noFill/>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2012</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2013</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2014</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dirty="0">
                          <a:solidFill>
                            <a:srgbClr val="FFFFFF"/>
                          </a:solidFill>
                          <a:latin typeface="Times New Roman"/>
                          <a:ea typeface="Times New Roman"/>
                          <a:cs typeface="Arial"/>
                        </a:rPr>
                        <a:t>2015</a:t>
                      </a:r>
                      <a:endParaRPr lang="fr-FR" sz="10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dirty="0">
                          <a:solidFill>
                            <a:srgbClr val="FFFFFF"/>
                          </a:solidFill>
                          <a:latin typeface="Times New Roman"/>
                          <a:ea typeface="Times New Roman"/>
                          <a:cs typeface="Arial"/>
                        </a:rPr>
                        <a:t>2016</a:t>
                      </a:r>
                      <a:endParaRPr lang="fr-FR" sz="10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a:noFill/>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2017</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r>
              <a:tr h="439899">
                <a:tc>
                  <a:txBody>
                    <a:bodyPr/>
                    <a:lstStyle/>
                    <a:p>
                      <a:pPr algn="just">
                        <a:lnSpc>
                          <a:spcPct val="115000"/>
                        </a:lnSpc>
                        <a:spcAft>
                          <a:spcPts val="0"/>
                        </a:spcAft>
                      </a:pPr>
                      <a:r>
                        <a:rPr lang="fr-FR" sz="1100" b="1">
                          <a:solidFill>
                            <a:srgbClr val="000000"/>
                          </a:solidFill>
                          <a:latin typeface="Times New Roman"/>
                          <a:ea typeface="Times New Roman"/>
                          <a:cs typeface="Arial"/>
                        </a:rPr>
                        <a:t>Achat à SPE</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100">
                          <a:latin typeface="Times New Roman"/>
                          <a:ea typeface="Calibri"/>
                          <a:cs typeface="Arial"/>
                        </a:rPr>
                        <a:t>6 960</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5 131</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      5 152,70   </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      5 376,86   </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          5 698,85   </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      6 029,23   </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r h="376111">
                <a:tc>
                  <a:txBody>
                    <a:bodyPr/>
                    <a:lstStyle/>
                    <a:p>
                      <a:pPr algn="just">
                        <a:lnSpc>
                          <a:spcPct val="115000"/>
                        </a:lnSpc>
                        <a:spcAft>
                          <a:spcPts val="0"/>
                        </a:spcAft>
                      </a:pPr>
                      <a:r>
                        <a:rPr lang="fr-FR" sz="1100" b="1">
                          <a:solidFill>
                            <a:srgbClr val="000000"/>
                          </a:solidFill>
                          <a:latin typeface="Times New Roman"/>
                          <a:ea typeface="Times New Roman"/>
                          <a:cs typeface="Arial"/>
                        </a:rPr>
                        <a:t>Achat aux tiers</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100">
                          <a:latin typeface="Times New Roman"/>
                          <a:ea typeface="Calibri"/>
                          <a:cs typeface="Arial"/>
                        </a:rPr>
                        <a:t>8 284</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11 830</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    12 373,11   </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    13 742,60   </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        15 564,01   </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dirty="0">
                          <a:latin typeface="Times New Roman"/>
                          <a:ea typeface="Calibri"/>
                          <a:cs typeface="Arial"/>
                        </a:rPr>
                        <a:t>    17 522,64   </a:t>
                      </a:r>
                      <a:endParaRPr lang="fr-FR" sz="11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bl>
          </a:graphicData>
        </a:graphic>
      </p:graphicFrame>
      <p:sp>
        <p:nvSpPr>
          <p:cNvPr id="173058" name="Rectangle 2"/>
          <p:cNvSpPr>
            <a:spLocks noChangeArrowheads="1"/>
          </p:cNvSpPr>
          <p:nvPr/>
        </p:nvSpPr>
        <p:spPr bwMode="auto">
          <a:xfrm>
            <a:off x="500034" y="3429000"/>
            <a:ext cx="7715304" cy="9694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Char char="•"/>
              <a:tabLst/>
            </a:pP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 niveau global des consommations va augmenter de 9% annuellement, cette évolution s’explique essentiellement par l’augmentation des achats de gaz et d’électricité :</a:t>
            </a:r>
          </a:p>
          <a:p>
            <a:pPr marL="0" marR="0" lvl="0" indent="0" defTabSz="914400" rtl="0" eaLnBrk="1" fontAlgn="base" latinLnBrk="0" hangingPunct="1">
              <a:lnSpc>
                <a:spcPct val="100000"/>
              </a:lnSpc>
              <a:spcBef>
                <a:spcPct val="0"/>
              </a:spcBef>
              <a:spcAft>
                <a:spcPct val="0"/>
              </a:spcAft>
              <a:buClrTx/>
              <a:buSzTx/>
              <a:buFontTx/>
              <a:buChar char="•"/>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fr-FR" sz="12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Détail des achats:</a:t>
            </a: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685800" lvl="1" indent="-228600" eaLnBrk="0" fontAlgn="base" hangingPunct="0">
              <a:spcBef>
                <a:spcPct val="0"/>
              </a:spcBef>
              <a:spcAft>
                <a:spcPct val="0"/>
              </a:spcAft>
              <a:buFont typeface="+mj-lt"/>
              <a:buAutoNum type="arabicPeriod"/>
            </a:pPr>
            <a:r>
              <a:rPr kumimoji="0" lang="fr-FR" sz="11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ELECTRICITE:</a:t>
            </a:r>
            <a:r>
              <a:rPr lang="fr-FR" sz="900" dirty="0" smtClean="0">
                <a:latin typeface="Arial" pitchFamily="34" charset="0"/>
                <a:ea typeface="Times New Roman" pitchFamily="18" charset="0"/>
                <a:cs typeface="Arial" pitchFamily="34" charset="0"/>
              </a:rPr>
              <a:t>                 </a:t>
            </a:r>
            <a:r>
              <a:rPr kumimoji="0" lang="fr-FR" sz="1200" b="1" i="0" u="sng" strike="noStrike" cap="none" normalizeH="0" baseline="0" dirty="0" smtClean="0">
                <a:ln>
                  <a:noFill/>
                </a:ln>
                <a:solidFill>
                  <a:schemeClr val="tx1"/>
                </a:solidFill>
                <a:effectLst/>
                <a:latin typeface="Arial" pitchFamily="34" charset="0"/>
                <a:ea typeface="Calibri" pitchFamily="34" charset="0"/>
                <a:cs typeface="Arial" pitchFamily="34" charset="0"/>
              </a:rPr>
              <a:t> </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5286380" y="4071942"/>
            <a:ext cx="1571637" cy="276999"/>
          </a:xfrm>
          <a:prstGeom prst="rect">
            <a:avLst/>
          </a:prstGeom>
        </p:spPr>
        <p:txBody>
          <a:bodyPr wrap="square">
            <a:spAutoFit/>
          </a:bodyPr>
          <a:lstStyle/>
          <a:p>
            <a:pPr lvl="0" eaLnBrk="0" fontAlgn="base" hangingPunct="0">
              <a:spcBef>
                <a:spcPct val="0"/>
              </a:spcBef>
              <a:spcAft>
                <a:spcPct val="0"/>
              </a:spcAft>
              <a:buFontTx/>
              <a:buChar char="•"/>
            </a:pPr>
            <a:r>
              <a:rPr lang="fr-FR" sz="1200" b="1" u="sng" dirty="0" smtClean="0">
                <a:solidFill>
                  <a:prstClr val="black"/>
                </a:solidFill>
                <a:latin typeface="Times New Roman" pitchFamily="18" charset="0"/>
                <a:ea typeface="Calibri" pitchFamily="34" charset="0"/>
                <a:cs typeface="Times New Roman" pitchFamily="18" charset="0"/>
              </a:rPr>
              <a:t>Unit</a:t>
            </a:r>
            <a:r>
              <a:rPr lang="fr-FR" sz="1200" b="1" u="sng" dirty="0" smtClean="0">
                <a:solidFill>
                  <a:prstClr val="black"/>
                </a:solidFill>
                <a:latin typeface="Calibri"/>
                <a:ea typeface="Calibri" pitchFamily="34" charset="0"/>
                <a:cs typeface="Times New Roman" pitchFamily="18" charset="0"/>
              </a:rPr>
              <a:t>é</a:t>
            </a:r>
            <a:r>
              <a:rPr lang="fr-FR" sz="1200" dirty="0" smtClean="0">
                <a:solidFill>
                  <a:prstClr val="black"/>
                </a:solidFill>
                <a:latin typeface="Calibri"/>
                <a:ea typeface="Calibri" pitchFamily="34" charset="0"/>
                <a:cs typeface="Times New Roman" pitchFamily="18" charset="0"/>
              </a:rPr>
              <a:t> </a:t>
            </a:r>
            <a:r>
              <a:rPr lang="fr-FR" sz="1200" dirty="0" smtClean="0">
                <a:solidFill>
                  <a:prstClr val="black"/>
                </a:solidFill>
                <a:latin typeface="Times New Roman" pitchFamily="18" charset="0"/>
                <a:ea typeface="Calibri" pitchFamily="34" charset="0"/>
                <a:cs typeface="Times New Roman" pitchFamily="18" charset="0"/>
              </a:rPr>
              <a:t>: MDA</a:t>
            </a:r>
            <a:endParaRPr lang="fr-FR" dirty="0" smtClean="0">
              <a:solidFill>
                <a:prstClr val="black"/>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5975</TotalTime>
  <Words>15346</Words>
  <Application>Microsoft Office PowerPoint</Application>
  <PresentationFormat>Affichage à l'écran (4:3)</PresentationFormat>
  <Paragraphs>3693</Paragraphs>
  <Slides>136</Slides>
  <Notes>26</Notes>
  <HiddenSlides>0</HiddenSlides>
  <MMClips>0</MMClips>
  <ScaleCrop>false</ScaleCrop>
  <HeadingPairs>
    <vt:vector size="4" baseType="variant">
      <vt:variant>
        <vt:lpstr>Thème</vt:lpstr>
      </vt:variant>
      <vt:variant>
        <vt:i4>1</vt:i4>
      </vt:variant>
      <vt:variant>
        <vt:lpstr>Titres des diapositives</vt:lpstr>
      </vt:variant>
      <vt:variant>
        <vt:i4>136</vt:i4>
      </vt:variant>
    </vt:vector>
  </HeadingPairs>
  <TitlesOfParts>
    <vt:vector size="137" baseType="lpstr">
      <vt:lpstr>Rotonde</vt:lpstr>
      <vt:lpstr>Diapositive 1</vt:lpstr>
      <vt:lpstr>Diapositive 2</vt:lpstr>
      <vt:lpstr>Diapositive 3</vt:lpstr>
      <vt:lpstr>Diapositive 4</vt:lpstr>
      <vt:lpstr>Diapositive 5</vt:lpstr>
      <vt:lpstr>2.  Fondamentaux de la Société SDA :</vt:lpstr>
      <vt:lpstr>2.2. La vision : </vt:lpstr>
      <vt:lpstr>2.3.  Les valeurs : </vt:lpstr>
      <vt:lpstr>2.4. Les missions : </vt:lpstr>
      <vt:lpstr>2.5. L’organisation : </vt:lpstr>
      <vt:lpstr>Diapositive 11</vt:lpstr>
      <vt:lpstr>3. Démarche méthodologique d’élaboration du plan stratégique : </vt:lpstr>
      <vt:lpstr>Diapositive 13</vt:lpstr>
      <vt:lpstr>Diapositive 14</vt:lpstr>
      <vt:lpstr> 3.1. Le Diagnostic Stratégique </vt:lpstr>
      <vt:lpstr>3.2. Segmentation stratégique :  </vt:lpstr>
      <vt:lpstr>3.2. Segmentation stratégique : (suite)</vt:lpstr>
      <vt:lpstr>Diapositive 18</vt:lpstr>
      <vt:lpstr>Segmentation des activités de SDA</vt:lpstr>
      <vt:lpstr>Diapositive 20</vt:lpstr>
      <vt:lpstr>Diapositive 21</vt:lpstr>
      <vt:lpstr>Diapositive 22</vt:lpstr>
      <vt:lpstr>Diapositive 23</vt:lpstr>
      <vt:lpstr>Résultat du diagnostic  Stratégique pour le segment Concessions  électricité</vt:lpstr>
      <vt:lpstr>3.2.2. Diagnostic stratégique du segment :  « Concessions Gaz »</vt:lpstr>
      <vt:lpstr>Diapositive 26</vt:lpstr>
      <vt:lpstr>Diapositive 27</vt:lpstr>
      <vt:lpstr>Diapositive 28</vt:lpstr>
      <vt:lpstr>Diapositive 29</vt:lpstr>
      <vt:lpstr>Diagnostic Stratégique du segment « concessions gaz »</vt:lpstr>
      <vt:lpstr>3.2.3. Diagnostic stratégique du segment :  «éligibles électricité»</vt:lpstr>
      <vt:lpstr>Diapositive 32</vt:lpstr>
      <vt:lpstr>Diapositive 33</vt:lpstr>
      <vt:lpstr>Diapositive 34</vt:lpstr>
      <vt:lpstr>Diagnostic Stratégique du segment « éligibles électricité »</vt:lpstr>
      <vt:lpstr>3.2.4.Diagnostic stratégique du segment :  « éligibles gaz»</vt:lpstr>
      <vt:lpstr>Diapositive 37</vt:lpstr>
      <vt:lpstr>Diapositive 38</vt:lpstr>
      <vt:lpstr>Diapositive 39</vt:lpstr>
      <vt:lpstr>Diagnostic Stratégique du segment « éligibles gaz »</vt:lpstr>
      <vt:lpstr>3.2.5. Diagnostic stratégique du segment :  « services in-situ»</vt:lpstr>
      <vt:lpstr>Diapositive 42</vt:lpstr>
      <vt:lpstr>Diapositive 43</vt:lpstr>
      <vt:lpstr>Détermination de la Maturité du Segment</vt:lpstr>
      <vt:lpstr>Diagnostic Stratégique du segment « services »</vt:lpstr>
      <vt:lpstr>Diapositive 46</vt:lpstr>
      <vt:lpstr>Diapositive 47</vt:lpstr>
      <vt:lpstr>Enjeux des Segments Concessions Électricité et Gaz </vt:lpstr>
      <vt:lpstr>Enjeux segment « Services »</vt:lpstr>
      <vt:lpstr>Diapositive 50</vt:lpstr>
      <vt:lpstr>3.3. Scénarisation :</vt:lpstr>
      <vt:lpstr>5 Étapes pour la scénarisation :</vt:lpstr>
      <vt:lpstr>3.3.1. Définition des Finalités des Parties Prenantes</vt:lpstr>
      <vt:lpstr>3.3.1. Définition des Finalités des Parties Prenantes (suite)</vt:lpstr>
      <vt:lpstr>Planning des interviews des parties prenantes</vt:lpstr>
      <vt:lpstr>Diapositive 56</vt:lpstr>
      <vt:lpstr>Diapositive 57</vt:lpstr>
      <vt:lpstr>3.3.2. Évaluation de la cohérence des segments avec les finalités de l’entreprise</vt:lpstr>
      <vt:lpstr>Diapositive 59</vt:lpstr>
      <vt:lpstr>3.3.3. Construction des scénarios</vt:lpstr>
      <vt:lpstr>3. Construction des scénarios</vt:lpstr>
      <vt:lpstr>3.3.4.  Description des scénarios</vt:lpstr>
      <vt:lpstr>Diapositive 63</vt:lpstr>
      <vt:lpstr>Diapositive 64</vt:lpstr>
      <vt:lpstr> S1 Contiuité </vt:lpstr>
      <vt:lpstr>  S1 Continuité :</vt:lpstr>
      <vt:lpstr>Diapositive 67</vt:lpstr>
      <vt:lpstr>S3 - séparation distribution/ commercialisation</vt:lpstr>
      <vt:lpstr>3.3.5. Évaluation des scénarios</vt:lpstr>
      <vt:lpstr>Diapositive 70</vt:lpstr>
      <vt:lpstr>Diapositive 71</vt:lpstr>
      <vt:lpstr>Diapositive 72</vt:lpstr>
      <vt:lpstr>Résultat de l’évaluation et choix du scénario de référence</vt:lpstr>
      <vt:lpstr>Diapositive 74</vt:lpstr>
      <vt:lpstr>3.4. Plan d’actions stratégique :</vt:lpstr>
      <vt:lpstr>Axes et actions Stratégique</vt:lpstr>
      <vt:lpstr>Maintien des concessions de SDA</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n°02: Développement de la ressource humaine</vt:lpstr>
      <vt:lpstr>Action stratégique n°03 : Maitrise des coûts et des dépenses</vt:lpstr>
      <vt:lpstr>Action stratégique n°04 : Développement des SI</vt:lpstr>
      <vt:lpstr>Séparation des fonctions techniques et commerciale</vt:lpstr>
      <vt:lpstr>Axe n°02 : Séparation des fonctions technique électricité, technique gaz et commerciale</vt:lpstr>
      <vt:lpstr>Développement du segment «Services»</vt:lpstr>
      <vt:lpstr>Action stratégique 01 : Création et Développement de l’entité « Services »</vt:lpstr>
      <vt:lpstr>Action stratégique 02: Passer d’une culture d’USAGER à une culture CLIENT pour capter le maximum de valeur</vt:lpstr>
      <vt:lpstr>Action stratégique 03 :  Organiser la gestion des clients éligibles </vt:lpstr>
      <vt:lpstr>Développement de la fonction stratégie au niveau de SDA</vt:lpstr>
      <vt:lpstr>Axe stratégique n°04 :  Développement de la fonction stratégie au niveau de SDA</vt:lpstr>
      <vt:lpstr>Diapositive 93</vt:lpstr>
      <vt:lpstr> 3.5. Business plan :   3.5.1. Définition : </vt:lpstr>
      <vt:lpstr>3.5.2. Compte de résultats :</vt:lpstr>
      <vt:lpstr>Diapositive 96</vt:lpstr>
      <vt:lpstr>Diapositive 97</vt:lpstr>
      <vt:lpstr>Diapositive 98</vt:lpstr>
      <vt:lpstr>Diapositive 99</vt:lpstr>
      <vt:lpstr>Diapositive 100</vt:lpstr>
      <vt:lpstr>Diapositive 101</vt:lpstr>
      <vt:lpstr>Diapositive 102</vt:lpstr>
      <vt:lpstr>3.5.3. Plan d'investissements : </vt:lpstr>
      <vt:lpstr>Diapositive 104</vt:lpstr>
      <vt:lpstr>Diapositive 105</vt:lpstr>
      <vt:lpstr>Diapositive 106</vt:lpstr>
      <vt:lpstr>3.6.1. Définition des indicateurs</vt:lpstr>
      <vt:lpstr>Maintien des concessions de SDA</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n°02: Développement de la ressource humaine</vt:lpstr>
      <vt:lpstr>Action stratégique n°03 : Maitrise des coûts et des dépenses (finances)</vt:lpstr>
      <vt:lpstr>Action stratégique n°04 : Développement des SI</vt:lpstr>
      <vt:lpstr>Séparation des fonctions techniques et commerciale</vt:lpstr>
      <vt:lpstr>Axe n°02: Séparation des fonctions tech électricité, tech gaz et commerciale</vt:lpstr>
      <vt:lpstr>Développement du segment «Services»</vt:lpstr>
      <vt:lpstr>Action stratégique 01 : Création et Développement de l’entité « Services »</vt:lpstr>
      <vt:lpstr>Action stratégique 02: Passer d’une culture d’USAGER à une culture CLIENT pour capter le maximum de valeur</vt:lpstr>
      <vt:lpstr>Action stratégique N°03 :  Organiser la gestion des clients éligibles</vt:lpstr>
      <vt:lpstr>Développement de la fonction stratégie au niveau de SDA</vt:lpstr>
      <vt:lpstr>Axe stratégique n°04 :  Développement de la fonction stratégie au niveau de SDA</vt:lpstr>
      <vt:lpstr>Diapositive 127</vt:lpstr>
      <vt:lpstr>Indicateurs RH :</vt:lpstr>
      <vt:lpstr>Indicateurs Process :</vt:lpstr>
      <vt:lpstr>Indicateurs Process :</vt:lpstr>
      <vt:lpstr>Indicateurs Process :</vt:lpstr>
      <vt:lpstr>Indicateurs Process :</vt:lpstr>
      <vt:lpstr>Indicateurs Client :</vt:lpstr>
      <vt:lpstr>Indicateurs Finances :</vt:lpstr>
      <vt:lpstr> 3.6.3. Dispositif de pilotage du plan d’actions stratégiques :   </vt:lpstr>
      <vt:lpstr>Diapositive 136</vt:lpstr>
    </vt:vector>
  </TitlesOfParts>
  <Company>SDA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DCG-SF</dc:creator>
  <cp:lastModifiedBy>bellounes</cp:lastModifiedBy>
  <cp:revision>250</cp:revision>
  <dcterms:created xsi:type="dcterms:W3CDTF">2012-05-29T13:29:10Z</dcterms:created>
  <dcterms:modified xsi:type="dcterms:W3CDTF">2012-12-05T14:06:35Z</dcterms:modified>
</cp:coreProperties>
</file>